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3"/>
  </p:sldMasterIdLst>
  <p:notesMasterIdLst>
    <p:notesMasterId r:id="rId12"/>
  </p:notesMasterIdLst>
  <p:handoutMasterIdLst>
    <p:handoutMasterId r:id="rId13"/>
  </p:handoutMasterIdLst>
  <p:sldIdLst>
    <p:sldId id="400" r:id="rId4"/>
    <p:sldId id="363" r:id="rId5"/>
    <p:sldId id="399" r:id="rId6"/>
    <p:sldId id="397" r:id="rId7"/>
    <p:sldId id="395" r:id="rId8"/>
    <p:sldId id="396" r:id="rId9"/>
    <p:sldId id="402" r:id="rId10"/>
    <p:sldId id="401" r:id="rId11"/>
  </p:sldIdLst>
  <p:sldSz cx="9144000" cy="6858000" type="screen4x3"/>
  <p:notesSz cx="6794500" cy="9931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10AFD-73ED-BD41-778C-CD79250735C0}" v="18" dt="2026-03-17T16:24:20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63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BB1F64-2548-D5DF-A5F8-C165C99EF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F86034-F3C3-18EC-9E4A-EEE0821E99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AD0F56-AA55-4CF9-881F-1ADE65A165EF}" type="datetimeFigureOut">
              <a:rPr lang="sv-SE"/>
              <a:pPr>
                <a:defRPr/>
              </a:pPr>
              <a:t>2026-03-24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A194DFF-0A76-637A-16FD-669942712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63473C-8C1E-563F-73BD-D66DF3151E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5BF295-0A9E-4DB1-B148-A6A03FACF08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F560D9C-69E5-A1BF-6165-D2773B7031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8DA9195-2AC6-27F4-62A0-44DB0B45A7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831A15-D2F2-4C8A-803E-36A094C60C6B}" type="datetimeFigureOut">
              <a:rPr lang="sv-SE"/>
              <a:pPr>
                <a:defRPr/>
              </a:pPr>
              <a:t>2026-03-24</a:t>
            </a:fld>
            <a:endParaRPr 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7E94437-F0F6-DA8E-3B6D-84D1F471BB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183DDB9F-18A5-0A8D-674B-D96F8E1FC4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8428582F-4D29-E626-9FFF-DE64AEFF37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5FA02261-F763-86E4-DEBA-E1156C837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1097E4-F920-43C6-9B69-012AE795D65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B8FA5F7-CA05-9745-754E-DD47FE34C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243CAB-5EC2-B677-DCEF-5F80F46D0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/>
          <a:p>
            <a:pPr eaLnBrk="1" hangingPunct="1"/>
            <a:endParaRPr lang="sv-SE" altLang="sv-SE"/>
          </a:p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5B20E05-7918-6597-D5FF-AE821393F9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sv-SE" altLang="sv-SE"/>
          </a:p>
        </p:txBody>
      </p:sp>
      <p:pic>
        <p:nvPicPr>
          <p:cNvPr id="3" name="Picture 5" descr="090323_Lnu_Wordmark_Kalmar_Växjö_påhäng_transparent">
            <a:extLst>
              <a:ext uri="{FF2B5EF4-FFF2-40B4-BE49-F238E27FC236}">
                <a16:creationId xmlns:a16="http://schemas.microsoft.com/office/drawing/2014/main" id="{417B23B0-E527-1087-FCA6-159E3A528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99200"/>
            <a:ext cx="292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090323_Lnu_Symbol">
            <a:extLst>
              <a:ext uri="{FF2B5EF4-FFF2-40B4-BE49-F238E27FC236}">
                <a16:creationId xmlns:a16="http://schemas.microsoft.com/office/drawing/2014/main" id="{A6633767-7EE6-BEBF-F62B-54BF566AD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10">
            <a:extLst>
              <a:ext uri="{FF2B5EF4-FFF2-40B4-BE49-F238E27FC236}">
                <a16:creationId xmlns:a16="http://schemas.microsoft.com/office/drawing/2014/main" id="{D5742C6A-9A1E-BA92-8C13-98606023348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55" name="Title Placeholder 1"/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0356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2522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875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264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5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375285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11688" y="1651000"/>
            <a:ext cx="375285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14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4691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099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10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66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639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336F7B8-663B-1F29-B85E-EF4061E6BD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742364-9DD4-BC32-E6F5-B5ED99A25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6438" y="1651000"/>
            <a:ext cx="7658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ktangel 6">
            <a:extLst>
              <a:ext uri="{FF2B5EF4-FFF2-40B4-BE49-F238E27FC236}">
                <a16:creationId xmlns:a16="http://schemas.microsoft.com/office/drawing/2014/main" id="{84E300BD-3470-3213-EE4A-ED6545A4D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sv-SE" altLang="sv-SE"/>
          </a:p>
        </p:txBody>
      </p:sp>
      <p:pic>
        <p:nvPicPr>
          <p:cNvPr id="1029" name="Picture 5" descr="090323_Lnu_Wordmark_Kalmar_Växjö_påhäng_transparent">
            <a:extLst>
              <a:ext uri="{FF2B5EF4-FFF2-40B4-BE49-F238E27FC236}">
                <a16:creationId xmlns:a16="http://schemas.microsoft.com/office/drawing/2014/main" id="{24386C7E-1A95-0F25-9E2D-A60EC4D0A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99200"/>
            <a:ext cx="292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090323_Lnu_Symbol">
            <a:extLst>
              <a:ext uri="{FF2B5EF4-FFF2-40B4-BE49-F238E27FC236}">
                <a16:creationId xmlns:a16="http://schemas.microsoft.com/office/drawing/2014/main" id="{9D89FE15-CC1B-495B-343F-7D13B101C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Rak 10">
            <a:extLst>
              <a:ext uri="{FF2B5EF4-FFF2-40B4-BE49-F238E27FC236}">
                <a16:creationId xmlns:a16="http://schemas.microsoft.com/office/drawing/2014/main" id="{1A054A74-CC95-DAEF-0FE3-E0A2800F193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lnu.se/pluginfile.php/9996504/course/section/754419/%C3%84mneskombinationer%20vid%20val%20av%20andra%C3%A4mne%20kull%2025.pdf" TargetMode="External"/><Relationship Id="rId2" Type="http://schemas.openxmlformats.org/officeDocument/2006/relationships/hyperlink" Target="https://lnu.se/mot-linneuniversitetet/Organisation/lararutbildningen/utbildning/val-av-amne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fuportalen.lnu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lnu.se/course/view.php?id=6915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nu.se/program/amneslararprogrammet/ingang-bild-kalmar-h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nu-se.zoom.us/j/69993673085?pwd=fvy0KBdI3ZFC9FaUpeYbVVj0bapmVy.1" TargetMode="External"/><Relationship Id="rId13" Type="http://schemas.openxmlformats.org/officeDocument/2006/relationships/hyperlink" Target="https://lnu-se.zoom.us/j/62574940706?pwd=m5VL7xBpERHfx4VxqVw7WFZ4ZWia9Y.1&amp;from=addon" TargetMode="External"/><Relationship Id="rId3" Type="http://schemas.openxmlformats.org/officeDocument/2006/relationships/hyperlink" Target="https://lnu-se.zoom.us/j/66265664915" TargetMode="External"/><Relationship Id="rId7" Type="http://schemas.openxmlformats.org/officeDocument/2006/relationships/hyperlink" Target="https://lnu-se.zoom.us/j/7778802266" TargetMode="External"/><Relationship Id="rId12" Type="http://schemas.openxmlformats.org/officeDocument/2006/relationships/hyperlink" Target="https://lnu-se.zoom.us/j/64277196067?pwd=gb7zbfmhxPfqbOXbTJYbsuqktUpFUN.1" TargetMode="External"/><Relationship Id="rId2" Type="http://schemas.openxmlformats.org/officeDocument/2006/relationships/hyperlink" Target="https://lnu-se.zoom.us/j/63428268947?pwd=2kWkXzXLKBx3DkSX83Yw5QmdAopR2F.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nu-se.zoom.us/j/8153579544#success" TargetMode="External"/><Relationship Id="rId11" Type="http://schemas.openxmlformats.org/officeDocument/2006/relationships/hyperlink" Target="https://lnu-se.zoom.us/j/8901890886" TargetMode="External"/><Relationship Id="rId5" Type="http://schemas.openxmlformats.org/officeDocument/2006/relationships/hyperlink" Target="https://lnu-se.zoom.us/j/4799292048?omn=69239121416" TargetMode="External"/><Relationship Id="rId10" Type="http://schemas.openxmlformats.org/officeDocument/2006/relationships/hyperlink" Target="https://lnu-se.zoom.us/j/62109848629?pwd=Bhm54Nb6YuQgHaivHqxoaIvSd4a0z1.1" TargetMode="External"/><Relationship Id="rId4" Type="http://schemas.openxmlformats.org/officeDocument/2006/relationships/hyperlink" Target="https://lnu-se.zoom.us/j/909352883" TargetMode="External"/><Relationship Id="rId9" Type="http://schemas.openxmlformats.org/officeDocument/2006/relationships/hyperlink" Target="https://lnu-se.zoom.us/j/6286944069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a.berntsson@lnu.s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mailto:Sara.glaad@lnu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2E2445-4B2E-3CEE-51DF-D27E80BA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5840">
            <a:off x="4699062" y="1752391"/>
            <a:ext cx="3738274" cy="373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ubrik 1">
            <a:extLst>
              <a:ext uri="{FF2B5EF4-FFF2-40B4-BE49-F238E27FC236}">
                <a16:creationId xmlns:a16="http://schemas.microsoft.com/office/drawing/2014/main" id="{94384C44-72EB-900A-BD9F-379C1BD63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50" y="304800"/>
            <a:ext cx="9144000" cy="2151063"/>
          </a:xfrm>
        </p:spPr>
        <p:txBody>
          <a:bodyPr/>
          <a:lstStyle/>
          <a:p>
            <a:pPr algn="ctr">
              <a:defRPr/>
            </a:pPr>
            <a:r>
              <a:rPr lang="sv-SE" altLang="sv-SE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Information om val av andraämne</a:t>
            </a:r>
          </a:p>
        </p:txBody>
      </p:sp>
      <p:sp>
        <p:nvSpPr>
          <p:cNvPr id="5124" name="Underrubrik 2">
            <a:extLst>
              <a:ext uri="{FF2B5EF4-FFF2-40B4-BE49-F238E27FC236}">
                <a16:creationId xmlns:a16="http://schemas.microsoft.com/office/drawing/2014/main" id="{4D15F738-0131-BFEA-186A-05F3A36A2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4775" y="2128838"/>
            <a:ext cx="6400800" cy="1079500"/>
          </a:xfrm>
        </p:spPr>
        <p:txBody>
          <a:bodyPr/>
          <a:lstStyle/>
          <a:p>
            <a:r>
              <a:rPr lang="sv-SE" altLang="sv-SE" sz="2800" b="1">
                <a:latin typeface="Calibri" panose="020F0502020204030204" pitchFamily="34" charset="0"/>
                <a:cs typeface="Calibri" panose="020F0502020204030204" pitchFamily="34" charset="0"/>
              </a:rPr>
              <a:t>Ämneslärarprogrammet </a:t>
            </a:r>
          </a:p>
          <a:p>
            <a:r>
              <a:rPr lang="sv-SE" altLang="sv-SE" sz="2800" b="1">
                <a:latin typeface="Calibri" panose="020F0502020204030204" pitchFamily="34" charset="0"/>
                <a:cs typeface="Calibri" panose="020F0502020204030204" pitchFamily="34" charset="0"/>
              </a:rPr>
              <a:t>start höstterminen 2025</a:t>
            </a:r>
          </a:p>
        </p:txBody>
      </p:sp>
      <p:sp>
        <p:nvSpPr>
          <p:cNvPr id="5125" name="textruta 3">
            <a:extLst>
              <a:ext uri="{FF2B5EF4-FFF2-40B4-BE49-F238E27FC236}">
                <a16:creationId xmlns:a16="http://schemas.microsoft.com/office/drawing/2014/main" id="{2A9C7583-A9B4-7FCB-9873-0278657C3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3956050"/>
            <a:ext cx="457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b="1">
                <a:latin typeface="Calibri" panose="020F0502020204030204" pitchFamily="34" charset="0"/>
                <a:cs typeface="Calibri" panose="020F0502020204030204" pitchFamily="34" charset="0"/>
              </a:rPr>
              <a:t>Studie- och yrkesvägledare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altLang="sv-SE" i="1">
                <a:latin typeface="Calibri" panose="020F0502020204030204" pitchFamily="34" charset="0"/>
                <a:cs typeface="Calibri" panose="020F0502020204030204" pitchFamily="34" charset="0"/>
              </a:rPr>
              <a:t>Petra Hunt och  Carola Berntsson </a:t>
            </a:r>
            <a:endParaRPr lang="sv-SE" altLang="sv-S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ruta 4">
            <a:extLst>
              <a:ext uri="{FF2B5EF4-FFF2-40B4-BE49-F238E27FC236}">
                <a16:creationId xmlns:a16="http://schemas.microsoft.com/office/drawing/2014/main" id="{D170583E-0BCE-2E45-9FB2-4067927B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8913"/>
            <a:ext cx="6335713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Strukturplan ämneslärarprogrammet (LAIGY) start HT25</a:t>
            </a:r>
          </a:p>
        </p:txBody>
      </p:sp>
      <p:graphicFrame>
        <p:nvGraphicFramePr>
          <p:cNvPr id="6147" name="Objekt 1">
            <a:extLst>
              <a:ext uri="{FF2B5EF4-FFF2-40B4-BE49-F238E27FC236}">
                <a16:creationId xmlns:a16="http://schemas.microsoft.com/office/drawing/2014/main" id="{AFB1AD15-5356-8DE5-9D01-D670A763C3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739775"/>
          <a:ext cx="8532812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3762" imgH="5143295" progId="Acrobat.Document.DC">
                  <p:embed/>
                </p:oleObj>
              </mc:Choice>
              <mc:Fallback>
                <p:oleObj name="Acrobat Document" r:id="rId2" imgW="9143762" imgH="5143295" progId="Acrobat.Document.DC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39775"/>
                        <a:ext cx="8532812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4318CFF-34A9-E39A-F8A2-52CBDF8B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65100"/>
            <a:ext cx="8496300" cy="1054100"/>
          </a:xfrm>
        </p:spPr>
        <p:txBody>
          <a:bodyPr/>
          <a:lstStyle/>
          <a:p>
            <a:pPr>
              <a:defRPr/>
            </a:pPr>
            <a:r>
              <a:rPr lang="sv-SE" altLang="sv-SE" sz="1800" i="1">
                <a:latin typeface="Calibri" panose="020F0502020204030204" pitchFamily="34" charset="0"/>
                <a:cs typeface="Calibri" panose="020F0502020204030204" pitchFamily="34" charset="0"/>
              </a:rPr>
              <a:t>Utöver ämnesstudierna</a:t>
            </a:r>
            <a:br>
              <a:rPr lang="sv-SE" altLang="sv-SE" sz="1800" i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Utbildningsvetenskaplig kärna (UVK) 60 </a:t>
            </a:r>
            <a:r>
              <a:rPr lang="sv-SE" altLang="sv-SE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br>
              <a:rPr lang="sv-SE" altLang="sv-SE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400">
                <a:latin typeface="Calibri" panose="020F0502020204030204" pitchFamily="34" charset="0"/>
                <a:cs typeface="Calibri" panose="020F0502020204030204" pitchFamily="34" charset="0"/>
              </a:rPr>
              <a:t>Kurser som alla ämneslärarstudenter läser tillsammans</a:t>
            </a:r>
            <a:br>
              <a:rPr lang="sv-SE" altLang="sv-SE" sz="1600" u="sng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altLang="sv-SE" sz="18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sv-SE" sz="18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sv-SE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4E41215-97F5-316A-4003-CDAD927A3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7488238" cy="4392612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sv-SE" altLang="sv-SE" sz="2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 4</a:t>
            </a:r>
          </a:p>
          <a:p>
            <a:pPr marL="0" indent="0">
              <a:spcBef>
                <a:spcPts val="0"/>
              </a:spcBef>
              <a:defRPr/>
            </a:pPr>
            <a:r>
              <a:rPr lang="sv-SE" altLang="sv-SE" sz="16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Förkunskapskrav: 60 </a:t>
            </a:r>
            <a:r>
              <a:rPr lang="sv-SE" altLang="sv-SE" sz="1600" b="1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sv-SE" altLang="sv-SE" sz="16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ämnesstudier</a:t>
            </a:r>
          </a:p>
          <a:p>
            <a:pPr marL="0" indent="0">
              <a:spcBef>
                <a:spcPts val="0"/>
              </a:spcBef>
              <a:defRPr/>
            </a:pPr>
            <a:r>
              <a:rPr lang="sv-SE" sz="1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UVK I</a:t>
            </a:r>
            <a:br>
              <a:rPr lang="sv-SE"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v-SE"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Utveckling, lärande och kunskap 12 </a:t>
            </a:r>
            <a:r>
              <a:rPr lang="sv-SE" sz="14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hp</a:t>
            </a:r>
            <a:r>
              <a:rPr lang="sv-SE"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(G2F)</a:t>
            </a:r>
          </a:p>
          <a:p>
            <a:pPr marL="0" indent="0">
              <a:spcBef>
                <a:spcPts val="0"/>
              </a:spcBef>
              <a:defRPr/>
            </a:pPr>
            <a:r>
              <a:rPr lang="sv-SE"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Undervisning, bedömning och betygsättning, 10,5 </a:t>
            </a:r>
            <a:r>
              <a:rPr lang="sv-SE" sz="14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hp</a:t>
            </a:r>
            <a:r>
              <a:rPr lang="sv-SE"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(G2F)</a:t>
            </a:r>
          </a:p>
          <a:p>
            <a:pPr marL="0" indent="0">
              <a:spcBef>
                <a:spcPts val="0"/>
              </a:spcBef>
              <a:defRPr/>
            </a:pPr>
            <a:endParaRPr lang="sv-SE" altLang="sv-SE" sz="18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v-SE" altLang="sv-SE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</a:t>
            </a:r>
            <a:r>
              <a:rPr lang="sv-SE" altLang="sv-SE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pPr marL="0" indent="0">
              <a:spcBef>
                <a:spcPts val="0"/>
              </a:spcBef>
              <a:defRPr/>
            </a:pPr>
            <a:r>
              <a:rPr lang="sv-SE" altLang="sv-SE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Förkunskapskrav: 150 </a:t>
            </a:r>
            <a:r>
              <a:rPr lang="sv-SE" altLang="sv-SE" sz="1600" b="1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sv-SE" altLang="sv-SE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ämnesstudier, UVK I och VFU I</a:t>
            </a:r>
          </a:p>
          <a:p>
            <a:pPr marL="0" indent="0">
              <a:spcBef>
                <a:spcPts val="0"/>
              </a:spcBef>
              <a:defRPr/>
            </a:pPr>
            <a:r>
              <a:rPr lang="sv-SE" sz="1400" b="1">
                <a:solidFill>
                  <a:srgbClr val="FF0000"/>
                </a:solidFill>
                <a:latin typeface="Calibri" panose="020F0502020204030204" pitchFamily="34" charset="0"/>
              </a:rPr>
              <a:t>UVK II</a:t>
            </a:r>
            <a:br>
              <a:rPr lang="sv-SE" sz="140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sv-SE" sz="1400">
                <a:solidFill>
                  <a:srgbClr val="FF0000"/>
                </a:solidFill>
                <a:latin typeface="Calibri" panose="020F0502020204030204" pitchFamily="34" charset="0"/>
              </a:rPr>
              <a:t>Specialpedagogik, likvärdighet, mångfald och inkludering, 12 </a:t>
            </a:r>
            <a:r>
              <a:rPr lang="sv-SE" sz="1400" err="1">
                <a:solidFill>
                  <a:srgbClr val="FF0000"/>
                </a:solidFill>
                <a:latin typeface="Calibri" panose="020F0502020204030204" pitchFamily="34" charset="0"/>
              </a:rPr>
              <a:t>hp</a:t>
            </a:r>
            <a:r>
              <a:rPr lang="sv-SE" sz="1400">
                <a:solidFill>
                  <a:srgbClr val="FF0000"/>
                </a:solidFill>
                <a:latin typeface="Calibri" panose="020F0502020204030204" pitchFamily="34" charset="0"/>
              </a:rPr>
              <a:t> (A1N)</a:t>
            </a:r>
            <a:br>
              <a:rPr lang="sv-SE" sz="140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sv-SE" sz="1400">
                <a:solidFill>
                  <a:srgbClr val="FF0000"/>
                </a:solidFill>
                <a:latin typeface="Calibri" panose="020F0502020204030204" pitchFamily="34" charset="0"/>
              </a:rPr>
              <a:t>Skolans värdegrundsarbete, sociala relationer, ledarskap och konflikthantering,  10,5 </a:t>
            </a:r>
            <a:r>
              <a:rPr lang="sv-SE" sz="1400" err="1">
                <a:solidFill>
                  <a:srgbClr val="FF0000"/>
                </a:solidFill>
                <a:latin typeface="Calibri" panose="020F0502020204030204" pitchFamily="34" charset="0"/>
              </a:rPr>
              <a:t>hp</a:t>
            </a:r>
            <a:r>
              <a:rPr lang="sv-SE" sz="1400">
                <a:solidFill>
                  <a:srgbClr val="FF0000"/>
                </a:solidFill>
                <a:latin typeface="Calibri" panose="020F0502020204030204" pitchFamily="34" charset="0"/>
              </a:rPr>
              <a:t> (A1N)</a:t>
            </a:r>
          </a:p>
          <a:p>
            <a:pPr marL="0" indent="0">
              <a:spcBef>
                <a:spcPts val="0"/>
              </a:spcBef>
              <a:defRPr/>
            </a:pPr>
            <a:endParaRPr lang="sv-SE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v-SE" altLang="sv-SE" sz="24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 9 eller 10</a:t>
            </a:r>
          </a:p>
          <a:p>
            <a:pPr marL="0" indent="0">
              <a:spcBef>
                <a:spcPts val="0"/>
              </a:spcBef>
              <a:defRPr/>
            </a:pPr>
            <a:r>
              <a:rPr lang="sv-SE" altLang="sv-SE" sz="1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Förkunskapskrav: 150 </a:t>
            </a:r>
            <a:r>
              <a:rPr lang="sv-SE" altLang="sv-SE" sz="1600" b="1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sv-SE" altLang="sv-SE" sz="1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ämnesstudier, UVK I, VFU I och II</a:t>
            </a:r>
          </a:p>
          <a:p>
            <a:pPr marL="0" indent="0">
              <a:spcBef>
                <a:spcPts val="0"/>
              </a:spcBef>
              <a:defRPr/>
            </a:pPr>
            <a:r>
              <a:rPr lang="sv-SE" sz="1400" b="1">
                <a:solidFill>
                  <a:srgbClr val="7030A0"/>
                </a:solidFill>
                <a:latin typeface="Calibri" panose="020F0502020204030204" pitchFamily="34" charset="0"/>
              </a:rPr>
              <a:t>UVK III</a:t>
            </a:r>
            <a:br>
              <a:rPr lang="sv-SE" sz="140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sv-SE" sz="1400">
                <a:solidFill>
                  <a:srgbClr val="7030A0"/>
                </a:solidFill>
                <a:latin typeface="Calibri" panose="020F0502020204030204" pitchFamily="34" charset="0"/>
              </a:rPr>
              <a:t>Läroplansteori - skolans roll ur ett samhällsperspektiv, 7,5 </a:t>
            </a:r>
            <a:r>
              <a:rPr lang="sv-SE" sz="1400" err="1">
                <a:solidFill>
                  <a:srgbClr val="7030A0"/>
                </a:solidFill>
                <a:latin typeface="Calibri" panose="020F0502020204030204" pitchFamily="34" charset="0"/>
              </a:rPr>
              <a:t>hp</a:t>
            </a:r>
            <a:r>
              <a:rPr lang="sv-SE" sz="1400">
                <a:solidFill>
                  <a:srgbClr val="7030A0"/>
                </a:solidFill>
                <a:latin typeface="Calibri" panose="020F0502020204030204" pitchFamily="34" charset="0"/>
              </a:rPr>
              <a:t> (A1F)</a:t>
            </a:r>
            <a:br>
              <a:rPr lang="sv-SE" sz="140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sv-SE" sz="1400">
                <a:solidFill>
                  <a:srgbClr val="7030A0"/>
                </a:solidFill>
                <a:latin typeface="Calibri" panose="020F0502020204030204" pitchFamily="34" charset="0"/>
              </a:rPr>
              <a:t>Utbildning på vetenskaplig grund och beprövad erfarenhet, 7,5hp (A1F)</a:t>
            </a:r>
          </a:p>
          <a:p>
            <a:pPr marL="0" indent="0">
              <a:spcBef>
                <a:spcPts val="0"/>
              </a:spcBef>
              <a:defRPr/>
            </a:pPr>
            <a:endParaRPr lang="sv-SE" altLang="sv-SE" sz="18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Bildobjekt 2">
            <a:extLst>
              <a:ext uri="{FF2B5EF4-FFF2-40B4-BE49-F238E27FC236}">
                <a16:creationId xmlns:a16="http://schemas.microsoft.com/office/drawing/2014/main" id="{F4730086-137C-79C6-73AF-878F01DF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5088">
            <a:off x="5324387" y="787606"/>
            <a:ext cx="2646547" cy="1756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>
            <a:extLst>
              <a:ext uri="{FF2B5EF4-FFF2-40B4-BE49-F238E27FC236}">
                <a16:creationId xmlns:a16="http://schemas.microsoft.com/office/drawing/2014/main" id="{562B1E58-BDA7-850C-9906-DBFE2DEB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3375"/>
            <a:ext cx="7645400" cy="755650"/>
          </a:xfrm>
        </p:spPr>
        <p:txBody>
          <a:bodyPr/>
          <a:lstStyle/>
          <a:p>
            <a:r>
              <a:rPr lang="sv-SE" altLang="sv-SE" b="1">
                <a:latin typeface="Calibri" panose="020F0502020204030204" pitchFamily="34" charset="0"/>
                <a:cs typeface="Calibri" panose="020F0502020204030204" pitchFamily="34" charset="0"/>
              </a:rPr>
              <a:t>Tidsplan för val av andraämne</a:t>
            </a:r>
          </a:p>
        </p:txBody>
      </p:sp>
      <p:sp>
        <p:nvSpPr>
          <p:cNvPr id="11267" name="Platshållare för innehåll 2">
            <a:extLst>
              <a:ext uri="{FF2B5EF4-FFF2-40B4-BE49-F238E27FC236}">
                <a16:creationId xmlns:a16="http://schemas.microsoft.com/office/drawing/2014/main" id="{B9427F49-E402-FD00-C746-AF9B36F5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4824412"/>
          </a:xfrm>
        </p:spPr>
        <p:txBody>
          <a:bodyPr/>
          <a:lstStyle/>
          <a:p>
            <a:pPr marL="0" indent="0">
              <a:defRPr/>
            </a:pPr>
            <a:r>
              <a:rPr lang="sv-SE" altLang="sv-SE">
                <a:latin typeface="Calibri"/>
                <a:ea typeface="Calibri"/>
                <a:cs typeface="Calibri"/>
              </a:rPr>
              <a:t>1 april – 15 april 2026	Gör ditt val på webben via följande länk : </a:t>
            </a:r>
            <a:r>
              <a:rPr lang="sv-SE" altLang="sv-SE" dirty="0">
                <a:latin typeface="Calibri"/>
                <a:ea typeface="Calibri"/>
                <a:cs typeface="Calibri"/>
                <a:hlinkClick r:id="rId2"/>
              </a:rPr>
              <a:t>Val av ämne 2</a:t>
            </a:r>
            <a:endParaRPr lang="sv-SE" altLang="sv-SE" dirty="0">
              <a:latin typeface="Calibri"/>
              <a:ea typeface="Calibri"/>
              <a:cs typeface="Calibri"/>
            </a:endParaRPr>
          </a:p>
          <a:p>
            <a:pPr marL="0" indent="0">
              <a:defRPr/>
            </a:pPr>
            <a:r>
              <a:rPr lang="sv-SE" altLang="sv-SE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			</a:t>
            </a:r>
            <a:r>
              <a:rPr lang="sv-SE" altLang="sv-SE">
                <a:latin typeface="Calibri"/>
                <a:ea typeface="Calibri"/>
                <a:cs typeface="Calibri"/>
              </a:rPr>
              <a:t>Gör ett </a:t>
            </a:r>
            <a:r>
              <a:rPr lang="sv-SE" altLang="sv-SE" b="1">
                <a:latin typeface="Calibri"/>
                <a:ea typeface="Calibri"/>
                <a:cs typeface="Calibri"/>
              </a:rPr>
              <a:t>förstaval </a:t>
            </a:r>
            <a:r>
              <a:rPr lang="sv-SE" altLang="sv-SE">
                <a:latin typeface="Calibri"/>
                <a:ea typeface="Calibri"/>
                <a:cs typeface="Calibri"/>
              </a:rPr>
              <a:t>och ett </a:t>
            </a:r>
            <a:r>
              <a:rPr lang="sv-SE" altLang="sv-SE" b="1">
                <a:latin typeface="Calibri"/>
                <a:ea typeface="Calibri"/>
                <a:cs typeface="Calibri"/>
              </a:rPr>
              <a:t>reservval</a:t>
            </a:r>
          </a:p>
          <a:p>
            <a:pPr marL="0" indent="0">
              <a:defRPr/>
            </a:pPr>
            <a:r>
              <a:rPr lang="sv-SE" altLang="sv-SE" b="1" dirty="0">
                <a:latin typeface="Calibri"/>
                <a:ea typeface="Calibri"/>
                <a:cs typeface="Calibri"/>
              </a:rPr>
              <a:t>			</a:t>
            </a:r>
            <a:r>
              <a:rPr lang="sv-SE" altLang="sv-SE">
                <a:latin typeface="Calibri"/>
                <a:ea typeface="Calibri"/>
                <a:cs typeface="Calibri"/>
              </a:rPr>
              <a:t>Gör bara val som är möjliga enligt förteckningen med 				ämneskombinationer som finns i </a:t>
            </a:r>
            <a:r>
              <a:rPr lang="sv-SE" altLang="sv-SE" dirty="0">
                <a:latin typeface="Calibri"/>
                <a:ea typeface="Calibri"/>
                <a:cs typeface="Calibri"/>
                <a:hlinkClick r:id="rId3"/>
              </a:rPr>
              <a:t>programrummet</a:t>
            </a:r>
            <a:b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dirty="0">
                <a:latin typeface="Calibri"/>
                <a:ea typeface="Calibri"/>
                <a:cs typeface="Calibri"/>
              </a:rPr>
              <a:t>						</a:t>
            </a:r>
          </a:p>
          <a:p>
            <a:pPr>
              <a:defRPr/>
            </a:pPr>
            <a:r>
              <a:rPr lang="sv-SE" altLang="sv-SE">
                <a:latin typeface="Calibri"/>
                <a:ea typeface="Calibri"/>
                <a:cs typeface="Calibri"/>
              </a:rPr>
              <a:t>April – juni 2026		Din studieplan uppdateras med ditt preliminära val	</a:t>
            </a:r>
            <a:r>
              <a:rPr lang="sv-SE" altLang="sv-SE" dirty="0">
                <a:latin typeface="Calibri"/>
                <a:ea typeface="Calibri"/>
                <a:cs typeface="Calibri"/>
              </a:rPr>
              <a:t>	    		</a:t>
            </a:r>
            <a:r>
              <a:rPr lang="sv-SE" u="sng" dirty="0">
                <a:latin typeface="Calibri"/>
                <a:ea typeface="Calibri"/>
                <a:cs typeface="Calibri"/>
                <a:hlinkClick r:id="rId4"/>
              </a:rPr>
              <a:t>https://vfuportalen.lnu.se/</a:t>
            </a:r>
            <a:endParaRPr lang="sv-SE" u="sng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sv-SE" altLang="sv-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Augusti 2026		Vi kontrollerar så att alla studieplaner stämmer</a:t>
            </a:r>
          </a:p>
          <a:p>
            <a:pPr>
              <a:defRPr/>
            </a:pPr>
            <a:endParaRPr lang="sv-SE" altLang="sv-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1 april – 15 april 2027	Definitiv anmälan på antagning.se till första kursen i ämne 2</a:t>
            </a:r>
          </a:p>
          <a:p>
            <a:pPr>
              <a:defRPr/>
            </a:pPr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				- du får ett mail med instruktioner inför anmälan</a:t>
            </a:r>
          </a:p>
          <a:p>
            <a:pPr>
              <a:defRPr/>
            </a:pPr>
            <a:endParaRPr lang="sv-SE" altLang="sv-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v-SE" altLang="sv-SE">
                <a:latin typeface="Calibri"/>
                <a:ea typeface="Calibri"/>
                <a:cs typeface="Calibri"/>
              </a:rPr>
              <a:t>30 augusti 2027                      Du börjar läsa ämne 2 höstterminen 27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480CE891-098D-2AFD-2C62-65FF7866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188913"/>
            <a:ext cx="9001125" cy="319087"/>
          </a:xfrm>
        </p:spPr>
        <p:txBody>
          <a:bodyPr/>
          <a:lstStyle/>
          <a:p>
            <a:r>
              <a:rPr lang="sv-SE" altLang="sv-SE" sz="2400" b="1">
                <a:latin typeface="Calibri" panose="020F0502020204030204" pitchFamily="34" charset="0"/>
                <a:cs typeface="Calibri" panose="020F0502020204030204" pitchFamily="34" charset="0"/>
              </a:rPr>
              <a:t>   Ämnen Växjö</a:t>
            </a:r>
            <a:r>
              <a:rPr lang="sv-SE" altLang="sv-SE" b="1">
                <a:latin typeface="Calibri" panose="020F0502020204030204" pitchFamily="34" charset="0"/>
                <a:cs typeface="Calibri" panose="020F0502020204030204" pitchFamily="34" charset="0"/>
              </a:rPr>
              <a:t>	       </a:t>
            </a:r>
            <a:r>
              <a:rPr lang="sv-SE" altLang="sv-SE" sz="2400" b="1">
                <a:latin typeface="Calibri" panose="020F0502020204030204" pitchFamily="34" charset="0"/>
                <a:cs typeface="Calibri" panose="020F0502020204030204" pitchFamily="34" charset="0"/>
              </a:rPr>
              <a:t>Ämnen Kalmar	           Ämnen på distans</a:t>
            </a:r>
            <a:br>
              <a:rPr lang="sv-SE" altLang="sv-SE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</p:txBody>
      </p:sp>
      <p:sp>
        <p:nvSpPr>
          <p:cNvPr id="10243" name="Platshållare för innehåll 2">
            <a:extLst>
              <a:ext uri="{FF2B5EF4-FFF2-40B4-BE49-F238E27FC236}">
                <a16:creationId xmlns:a16="http://schemas.microsoft.com/office/drawing/2014/main" id="{2F85BDE1-1FCD-9EF3-44CD-6F47E6C68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555625"/>
            <a:ext cx="3941763" cy="47704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Engelska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Geografi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Historia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Idrott och hälsa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Matematik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Musik, fördjupning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Religionskunskap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Samhällskunskap (120 </a:t>
            </a:r>
            <a:r>
              <a:rPr lang="sv-SE" altLang="sv-SE" sz="1600" b="1" err="1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Svenska (120 </a:t>
            </a:r>
            <a:r>
              <a:rPr lang="sv-SE" altLang="sv-SE" sz="1600" b="1" err="1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Svenska som andraspråk</a:t>
            </a:r>
          </a:p>
          <a:p>
            <a:pPr marL="0" indent="0">
              <a:defRPr/>
            </a:pPr>
            <a:endParaRPr lang="sv-SE" altLang="sv-S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Platshållare för innehåll 3">
            <a:extLst>
              <a:ext uri="{FF2B5EF4-FFF2-40B4-BE49-F238E27FC236}">
                <a16:creationId xmlns:a16="http://schemas.microsoft.com/office/drawing/2014/main" id="{F4F23796-E8F4-0F8D-4060-2E5BD59D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8038" y="620713"/>
            <a:ext cx="2376487" cy="33226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Bild (Antagningsprov)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Biologi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Engelska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Företagsekonomi (nytt from HT27)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Geografi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Historia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Idrott och hälsa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Psykologi</a:t>
            </a:r>
          </a:p>
          <a:p>
            <a:pPr marL="0" indent="0">
              <a:defRPr/>
            </a:pPr>
            <a:br>
              <a:rPr lang="sv-SE" altLang="sv-SE" sz="16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altLang="sv-SE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5" name="Bildobjekt 1">
            <a:extLst>
              <a:ext uri="{FF2B5EF4-FFF2-40B4-BE49-F238E27FC236}">
                <a16:creationId xmlns:a16="http://schemas.microsoft.com/office/drawing/2014/main" id="{11E3C14C-53A7-1D65-87BF-CDE06B82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7125">
            <a:off x="2233628" y="3635135"/>
            <a:ext cx="2199743" cy="1473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textruta 1">
            <a:extLst>
              <a:ext uri="{FF2B5EF4-FFF2-40B4-BE49-F238E27FC236}">
                <a16:creationId xmlns:a16="http://schemas.microsoft.com/office/drawing/2014/main" id="{8926AF04-3C98-8E25-8CE1-481291FE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94313"/>
            <a:ext cx="8420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>
                <a:latin typeface="Calibri" panose="020F0502020204030204" pitchFamily="34" charset="0"/>
                <a:cs typeface="Calibri" panose="020F0502020204030204" pitchFamily="34" charset="0"/>
              </a:rPr>
              <a:t>Läs mer om de olika ämnena i programrummet: </a:t>
            </a:r>
            <a:r>
              <a:rPr lang="sv-SE" altLang="sv-SE" sz="1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https://moodle.lnu.se/course/view.php?id=69159</a:t>
            </a:r>
            <a:endParaRPr lang="sv-SE" altLang="sv-S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v-SE" altLang="sv-S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6C3CC31E-E4BF-753B-EACF-A3E96108D16E}"/>
              </a:ext>
            </a:extLst>
          </p:cNvPr>
          <p:cNvSpPr txBox="1">
            <a:spLocks/>
          </p:cNvSpPr>
          <p:nvPr/>
        </p:nvSpPr>
        <p:spPr bwMode="auto">
          <a:xfrm>
            <a:off x="6300788" y="620713"/>
            <a:ext cx="2374900" cy="3322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Franska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Franska första terminen i Nice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Spanska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Spanska första terminen i Barcelona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Tyska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1600" b="1">
                <a:latin typeface="Calibri" panose="020F0502020204030204" pitchFamily="34" charset="0"/>
                <a:cs typeface="Calibri" panose="020F0502020204030204" pitchFamily="34" charset="0"/>
              </a:rPr>
              <a:t>Tyska första terminen i Berlin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altLang="sv-SE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br>
              <a:rPr lang="sv-SE" altLang="sv-SE" sz="1600" ker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altLang="sv-SE" sz="1600" ker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DFC393-F253-B350-9AD4-3D2E9062EA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2704">
            <a:off x="3972306" y="3547588"/>
            <a:ext cx="2163805" cy="1442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innehåll 5">
            <a:extLst>
              <a:ext uri="{FF2B5EF4-FFF2-40B4-BE49-F238E27FC236}">
                <a16:creationId xmlns:a16="http://schemas.microsoft.com/office/drawing/2014/main" id="{836DB0C4-CA7D-F7C5-BFE2-0D0A68C6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60350"/>
            <a:ext cx="8137525" cy="5616575"/>
          </a:xfrm>
        </p:spPr>
        <p:txBody>
          <a:bodyPr/>
          <a:lstStyle/>
          <a:p>
            <a:r>
              <a:rPr lang="sv-SE" altLang="sv-SE" sz="2400" b="1">
                <a:latin typeface="Calibri" panose="020F0502020204030204" pitchFamily="34" charset="0"/>
                <a:cs typeface="Calibri" panose="020F0502020204030204" pitchFamily="34" charset="0"/>
              </a:rPr>
              <a:t>Ämneskombinationer</a:t>
            </a:r>
          </a:p>
          <a:p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Förordning (2021:1335) om utbildning till lärare och förskollärare styr vilka</a:t>
            </a:r>
          </a:p>
          <a:p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ämnen som får kombineras. Se programrummet för förteckning!</a:t>
            </a:r>
          </a:p>
          <a:p>
            <a:r>
              <a:rPr lang="sv-SE" altLang="sv-SE" b="1" i="1">
                <a:latin typeface="Calibri" panose="020F0502020204030204" pitchFamily="34" charset="0"/>
                <a:cs typeface="Calibri" panose="020F0502020204030204" pitchFamily="34" charset="0"/>
              </a:rPr>
              <a:t>Svenska eller Samhällskunskap som ämne 2 kräver justering av studieplan</a:t>
            </a:r>
          </a:p>
          <a:p>
            <a:endParaRPr lang="sv-SE" altLang="sv-SE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altLang="sv-SE" sz="2400" b="1">
                <a:latin typeface="Calibri" panose="020F0502020204030204" pitchFamily="34" charset="0"/>
                <a:cs typeface="Calibri" panose="020F0502020204030204" pitchFamily="34" charset="0"/>
              </a:rPr>
              <a:t>Förkunskapskrav</a:t>
            </a:r>
          </a:p>
          <a:p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Varje undervisningsämne har specifika förkunskapskrav.</a:t>
            </a:r>
          </a:p>
          <a:p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Möjlighet att komplettera behörighet fram till kursstart.</a:t>
            </a:r>
          </a:p>
          <a:p>
            <a:endParaRPr lang="sv-SE" altLang="sv-SE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altLang="sv-SE" sz="2400" b="1">
                <a:latin typeface="Calibri" panose="020F0502020204030204" pitchFamily="34" charset="0"/>
                <a:cs typeface="Calibri" panose="020F0502020204030204" pitchFamily="34" charset="0"/>
              </a:rPr>
              <a:t>Bild - Antagningsprov</a:t>
            </a:r>
          </a:p>
          <a:p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Gör gärna antagningsprovet redan denna termin!</a:t>
            </a:r>
          </a:p>
          <a:p>
            <a:r>
              <a:rPr lang="sv-SE" altLang="sv-SE" sz="12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https://lnu.se/program/amneslararprogrammet/ingang-bild-kalmar-ht/</a:t>
            </a:r>
            <a:r>
              <a:rPr lang="sv-SE" altLang="sv-SE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sv-SE" altLang="sv-S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altLang="sv-SE" sz="2400" b="1">
                <a:latin typeface="Calibri" panose="020F0502020204030204" pitchFamily="34" charset="0"/>
                <a:cs typeface="Calibri" panose="020F0502020204030204" pitchFamily="34" charset="0"/>
              </a:rPr>
              <a:t>Studera vid andra orten</a:t>
            </a:r>
          </a:p>
          <a:p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Växjöstudent kan läsa ämne 2 i Kalmar och Kalmarstudent kan läsa ämne 2 i Växjö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B76A4-4677-C152-EEAE-F3BC226E29F6}"/>
              </a:ext>
            </a:extLst>
          </p:cNvPr>
          <p:cNvSpPr txBox="1"/>
          <p:nvPr/>
        </p:nvSpPr>
        <p:spPr>
          <a:xfrm>
            <a:off x="423809" y="847617"/>
            <a:ext cx="445641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Bild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Tisdag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24 mars kl. 16.00 - 16.30,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Biologi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Onsdag 1 </a:t>
            </a: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kl. 12.00 - 12.30,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3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3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Franska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Onsdag 1 </a:t>
            </a: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kl. 16.00 - 16.30,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Företagsekonomi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Onsdag 1 </a:t>
            </a: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kl. 13.00 - 13.30,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Geografi</a:t>
            </a:r>
            <a:br>
              <a:rPr lang="en-US" sz="1400">
                <a:latin typeface="Calibri"/>
                <a:ea typeface="Calibri"/>
                <a:cs typeface="Calibri"/>
              </a:rPr>
            </a:b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Torsdag 2 </a:t>
            </a: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kl. 12.00 - 12.30,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6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6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Matematik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Fredag 27 mars kl. 9.30 - 10.00,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7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7"/>
              </a:rPr>
              <a:t> till Zoom-rum</a:t>
            </a:r>
            <a:br>
              <a:rPr lang="en-US" sz="1400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Måndag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30 mars kl. 12.30 - 13.00,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7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7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60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3E7F9-FE71-0F56-02C1-207D48038DB1}"/>
              </a:ext>
            </a:extLst>
          </p:cNvPr>
          <p:cNvSpPr txBox="1"/>
          <p:nvPr/>
        </p:nvSpPr>
        <p:spPr>
          <a:xfrm>
            <a:off x="4777483" y="924673"/>
            <a:ext cx="445641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Psykologi</a:t>
            </a:r>
            <a:br>
              <a:rPr lang="en-US" sz="1400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Onsdag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kl. 13.00 - 13.30,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8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8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Samhällskunskap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Onsdag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kl. 12.00 - 12.30,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Spanska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Måndag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23 mars kl. 12.30 - 13.00,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Svenska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Tisdag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24 mars kl. 12.00 - 12.45,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1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1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Svenska </a:t>
            </a:r>
            <a:r>
              <a:rPr lang="en-US" sz="1400" b="1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som</a:t>
            </a:r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andraspråk</a:t>
            </a:r>
            <a:br>
              <a:rPr lang="en-US" sz="1400" b="1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Onsdag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25 mars kl. 12.30 - 13.00,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2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2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400" b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Tyska</a:t>
            </a:r>
            <a:br>
              <a:rPr lang="en-US" sz="1400">
                <a:latin typeface="Calibri"/>
                <a:ea typeface="Calibri"/>
                <a:cs typeface="Calibri"/>
              </a:rPr>
            </a:b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Onsdag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1400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sz="1400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kl. 15.30 - 16.00, </a:t>
            </a:r>
            <a:r>
              <a:rPr lang="en-US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3"/>
              </a:rPr>
              <a:t>Länk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3"/>
              </a:rPr>
              <a:t> till Zoom-rum</a:t>
            </a:r>
            <a:endParaRPr lang="en-US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E2F1C-7982-23B9-BAC3-DB658AC48870}"/>
              </a:ext>
            </a:extLst>
          </p:cNvPr>
          <p:cNvSpPr txBox="1"/>
          <p:nvPr/>
        </p:nvSpPr>
        <p:spPr>
          <a:xfrm>
            <a:off x="1656708" y="263275"/>
            <a:ext cx="748729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Öppna</a:t>
            </a:r>
            <a:r>
              <a:rPr lang="en-US" sz="2400" b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 Zoom-rum med </a:t>
            </a:r>
            <a:r>
              <a:rPr lang="en-US" sz="2400" b="1" err="1">
                <a:solidFill>
                  <a:srgbClr val="1D2125"/>
                </a:solidFill>
                <a:latin typeface="Calibri"/>
                <a:ea typeface="Calibri"/>
                <a:cs typeface="Calibri"/>
              </a:rPr>
              <a:t>ämnesinformation</a:t>
            </a:r>
          </a:p>
          <a:p>
            <a:endParaRPr lang="en-US" b="1" i="1">
              <a:solidFill>
                <a:srgbClr val="1D212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395B2-B491-35DD-7946-BC71741D6ABB}"/>
              </a:ext>
            </a:extLst>
          </p:cNvPr>
          <p:cNvSpPr txBox="1"/>
          <p:nvPr/>
        </p:nvSpPr>
        <p:spPr>
          <a:xfrm>
            <a:off x="2767601" y="5175605"/>
            <a:ext cx="4572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1" baseline="0">
                <a:solidFill>
                  <a:srgbClr val="1D2125"/>
                </a:solidFill>
                <a:latin typeface="Calibri"/>
              </a:rPr>
              <a:t>Passa gärna på att besöka dessa!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objekt 2" descr="Free illustration: Question, Question Mark, Response - Free Image on ...">
            <a:extLst>
              <a:ext uri="{FF2B5EF4-FFF2-40B4-BE49-F238E27FC236}">
                <a16:creationId xmlns:a16="http://schemas.microsoft.com/office/drawing/2014/main" id="{FAE6CA05-D3C2-6B61-C63D-23D4E4434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32655"/>
            <a:ext cx="3098141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A05044D2-4EB5-EF72-1B08-7CB8A6E15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4468813"/>
            <a:ext cx="3914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solidFill>
                  <a:srgbClr val="000000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Carola </a:t>
            </a:r>
            <a:r>
              <a:rPr lang="sv-SE" altLang="sv-SE" sz="2000" b="1">
                <a:solidFill>
                  <a:srgbClr val="000000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Berntsson</a:t>
            </a:r>
            <a:r>
              <a:rPr lang="sv-SE" altLang="sv-SE" b="1">
                <a:solidFill>
                  <a:srgbClr val="000000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 (Växjö)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Studie- och yrkesvägledare</a:t>
            </a:r>
            <a:endParaRPr lang="sv-SE" altLang="sv-SE" sz="1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amneslarare@lnu.se</a:t>
            </a:r>
            <a:r>
              <a:rPr lang="sv-SE" altLang="sv-S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Tel: 0470-70 84 86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E01A2846-C996-2B7A-AF39-32234B71F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4481513"/>
            <a:ext cx="4787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solidFill>
                  <a:srgbClr val="000000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Petra Hunt (Växjö)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Studie- och yrkesvägledare</a:t>
            </a:r>
            <a:endParaRPr lang="sv-SE" altLang="sv-SE" sz="1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amneslarare@lnu.se</a:t>
            </a:r>
            <a:r>
              <a:rPr lang="sv-SE" altLang="sv-S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Tel: 0470-70 85 34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400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690D3FB-699D-4477-75FE-40B83DBBC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810" y="3259483"/>
            <a:ext cx="1111845" cy="1166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Petra Hunt">
            <a:extLst>
              <a:ext uri="{FF2B5EF4-FFF2-40B4-BE49-F238E27FC236}">
                <a16:creationId xmlns:a16="http://schemas.microsoft.com/office/drawing/2014/main" id="{224F7BAD-DB9B-97BD-AC3B-803B5BE4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4714" y="3273771"/>
            <a:ext cx="1152180" cy="1152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nu_sw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7830546789D345B4E318492D6AFCB3" ma:contentTypeVersion="8" ma:contentTypeDescription="Skapa ett nytt dokument." ma:contentTypeScope="" ma:versionID="fc988ba542bbbfaa145bbafb1070d430">
  <xsd:schema xmlns:xsd="http://www.w3.org/2001/XMLSchema" xmlns:xs="http://www.w3.org/2001/XMLSchema" xmlns:p="http://schemas.microsoft.com/office/2006/metadata/properties" xmlns:ns2="fed8643a-8c5d-43cb-81a6-924568e5651f" targetNamespace="http://schemas.microsoft.com/office/2006/metadata/properties" ma:root="true" ma:fieldsID="49c0f3a92b65b225ac9e0e71cdc68917" ns2:_="">
    <xsd:import namespace="fed8643a-8c5d-43cb-81a6-924568e56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8643a-8c5d-43cb-81a6-924568e56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11782C-663F-4171-BDFF-5ACB6E1CDE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CCF6D0-DBAE-4DBB-9576-A73BBC761B64}">
  <ds:schemaRefs>
    <ds:schemaRef ds:uri="fed8643a-8c5d-43cb-81a6-924568e565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Office PowerPoint</Application>
  <PresentationFormat>Bildspel på skärmen (4:3)</PresentationFormat>
  <Paragraphs>107</Paragraphs>
  <Slides>8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Ink Free</vt:lpstr>
      <vt:lpstr>Times New Roman</vt:lpstr>
      <vt:lpstr>Lnu_swe</vt:lpstr>
      <vt:lpstr>Acrobat Document</vt:lpstr>
      <vt:lpstr>Information om val av andraämne</vt:lpstr>
      <vt:lpstr>PowerPoint-presentation</vt:lpstr>
      <vt:lpstr>Utöver ämnesstudierna Utbildningsvetenskaplig kärna (UVK) 60 hp Kurser som alla ämneslärarstudenter läser tillsammans   </vt:lpstr>
      <vt:lpstr>Tidsplan för val av andraämne</vt:lpstr>
      <vt:lpstr>   Ämnen Växjö        Ämnen Kalmar            Ämnen på distans    </vt:lpstr>
      <vt:lpstr>PowerPoint-presentation</vt:lpstr>
      <vt:lpstr>PowerPoint-presentation</vt:lpstr>
      <vt:lpstr>PowerPoint-presentation</vt:lpstr>
    </vt:vector>
  </TitlesOfParts>
  <Company>Vaxjo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kjalub</dc:creator>
  <cp:lastModifiedBy>Carola Berntsson</cp:lastModifiedBy>
  <cp:revision>12</cp:revision>
  <cp:lastPrinted>2019-04-23T06:27:01Z</cp:lastPrinted>
  <dcterms:created xsi:type="dcterms:W3CDTF">2010-08-20T11:22:46Z</dcterms:created>
  <dcterms:modified xsi:type="dcterms:W3CDTF">2026-03-24T15:10:44Z</dcterms:modified>
</cp:coreProperties>
</file>