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1" r:id="rId2"/>
  </p:sldMasterIdLst>
  <p:notesMasterIdLst>
    <p:notesMasterId r:id="rId15"/>
  </p:notesMasterIdLst>
  <p:handoutMasterIdLst>
    <p:handoutMasterId r:id="rId16"/>
  </p:handoutMasterIdLst>
  <p:sldIdLst>
    <p:sldId id="309" r:id="rId3"/>
    <p:sldId id="421" r:id="rId4"/>
    <p:sldId id="424" r:id="rId5"/>
    <p:sldId id="425" r:id="rId6"/>
    <p:sldId id="426" r:id="rId7"/>
    <p:sldId id="427" r:id="rId8"/>
    <p:sldId id="428" r:id="rId9"/>
    <p:sldId id="429" r:id="rId10"/>
    <p:sldId id="430" r:id="rId11"/>
    <p:sldId id="431" r:id="rId12"/>
    <p:sldId id="432" r:id="rId13"/>
    <p:sldId id="433" r:id="rId14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3" autoAdjust="0"/>
    <p:restoredTop sz="71646" autoAdjust="0"/>
  </p:normalViewPr>
  <p:slideViewPr>
    <p:cSldViewPr>
      <p:cViewPr varScale="1">
        <p:scale>
          <a:sx n="49" d="100"/>
          <a:sy n="49" d="100"/>
        </p:scale>
        <p:origin x="12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4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F47CE1-0AC0-1D4E-BCC5-9494B6649E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29056-C4FE-CD40-8FEB-F343A557DA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0A678-8184-B04E-A1B9-DDC8D0FC238A}" type="datetimeFigureOut">
              <a:rPr lang="sv-SE" smtClean="0"/>
              <a:t>2020-12-07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EFA3A-4D6D-D846-ABA8-E20F9CD82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F486D-8BE6-8747-913E-63D0DBCCC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43781-4CBB-B249-B729-89984F72CE0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13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40695-0EEF-47AB-A298-4F755F1F2E65}" type="datetimeFigureOut">
              <a:rPr lang="sv-SE" smtClean="0"/>
              <a:t>2020-12-07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59744-ACC5-4125-B57F-3984B80B106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658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0E7F1-1FC6-4112-B6DB-B43B092A1A34}" type="slidenum">
              <a:rPr lang="sv-SE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97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F4879B-87C9-4FA2-9530-386AC529C8AA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0355" name="Title Placeholder 1">
            <a:extLst>
              <a:ext uri="{FF2B5EF4-FFF2-40B4-BE49-F238E27FC236}">
                <a16:creationId xmlns:a16="http://schemas.microsoft.com/office/drawing/2014/main" id="{4A8FBF8A-AA2D-463E-8841-D9939C51A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sv-SE" altLang="sv-SE" noProof="0"/>
              <a:t>Klicka här för att ändra format</a:t>
            </a:r>
            <a:endParaRPr lang="en-US" altLang="sv-SE" noProof="0"/>
          </a:p>
        </p:txBody>
      </p:sp>
      <p:sp>
        <p:nvSpPr>
          <p:cNvPr id="100356" name="Text Placeholder 2">
            <a:extLst>
              <a:ext uri="{FF2B5EF4-FFF2-40B4-BE49-F238E27FC236}">
                <a16:creationId xmlns:a16="http://schemas.microsoft.com/office/drawing/2014/main" id="{5884EBCC-7C9F-44B8-AE2F-645153C93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sv-SE" altLang="sv-SE" noProof="0"/>
              <a:t>Klicka om du vill redigera mall för underrubrikformat</a:t>
            </a:r>
            <a:endParaRPr lang="en-US" altLang="sv-SE" noProof="0"/>
          </a:p>
        </p:txBody>
      </p:sp>
      <p:pic>
        <p:nvPicPr>
          <p:cNvPr id="100358" name="Picture 6" descr="090323_Lnu_Symbol">
            <a:extLst>
              <a:ext uri="{FF2B5EF4-FFF2-40B4-BE49-F238E27FC236}">
                <a16:creationId xmlns:a16="http://schemas.microsoft.com/office/drawing/2014/main" id="{C6014469-BE08-46EE-81D6-EC2D2EB0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1" descr="090323_Lnu_Wordmark_Eng_transparent">
            <a:extLst>
              <a:ext uri="{FF2B5EF4-FFF2-40B4-BE49-F238E27FC236}">
                <a16:creationId xmlns:a16="http://schemas.microsoft.com/office/drawing/2014/main" id="{0C033BF3-42CC-49B2-8341-43F51354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3" y="6300788"/>
            <a:ext cx="3524251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D4CFF5-0117-40A0-8EBD-31548996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46CDEC2-B8FD-4CA0-AAD2-EE07B1AFB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5803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3523ACB-B506-4EA0-92C8-83AB484A8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00018" y="806450"/>
            <a:ext cx="2552700" cy="52006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D1FCB85-5C1F-4622-A5C1-21F2C676E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9801" y="806450"/>
            <a:ext cx="7457017" cy="52006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9487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090323_Lnu-se.png">
            <a:extLst>
              <a:ext uri="{FF2B5EF4-FFF2-40B4-BE49-F238E27FC236}">
                <a16:creationId xmlns:a16="http://schemas.microsoft.com/office/drawing/2014/main" id="{8E27A641-B131-4C63-A81E-DC913C8B0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849" y="4713549"/>
            <a:ext cx="2760304" cy="56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2" descr="090323_Lnu_Symbol.png">
            <a:extLst>
              <a:ext uri="{FF2B5EF4-FFF2-40B4-BE49-F238E27FC236}">
                <a16:creationId xmlns:a16="http://schemas.microsoft.com/office/drawing/2014/main" id="{C9DD35D5-3D8F-4BD5-83B7-05715F123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087" y="1448780"/>
            <a:ext cx="2795829" cy="277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95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FFF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itle Placeholder 1">
            <a:extLst>
              <a:ext uri="{FF2B5EF4-FFF2-40B4-BE49-F238E27FC236}">
                <a16:creationId xmlns:a16="http://schemas.microsoft.com/office/drawing/2014/main" id="{4A8FBF8A-AA2D-463E-8841-D9939C51A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49388"/>
            <a:ext cx="10363200" cy="2151062"/>
          </a:xfrm>
        </p:spPr>
        <p:txBody>
          <a:bodyPr/>
          <a:lstStyle>
            <a:lvl1pPr>
              <a:lnSpc>
                <a:spcPts val="7500"/>
              </a:lnSpc>
              <a:defRPr sz="7500"/>
            </a:lvl1pPr>
          </a:lstStyle>
          <a:p>
            <a:pPr lvl="0"/>
            <a:r>
              <a:rPr lang="en-US" altLang="sv-SE" noProof="0"/>
              <a:t>Click to edit Master title style</a:t>
            </a:r>
          </a:p>
        </p:txBody>
      </p:sp>
      <p:sp>
        <p:nvSpPr>
          <p:cNvPr id="100356" name="Text Placeholder 2">
            <a:extLst>
              <a:ext uri="{FF2B5EF4-FFF2-40B4-BE49-F238E27FC236}">
                <a16:creationId xmlns:a16="http://schemas.microsoft.com/office/drawing/2014/main" id="{5884EBCC-7C9F-44B8-AE2F-645153C93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alt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74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B5DD2E-5033-480D-9C30-DE94F611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1C41CD-E730-4E4A-8E9A-4D1796FC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2F64F9-AE8E-4E4A-9C38-9C318126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BCEE08-FBA5-4D70-A348-B2B52032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44B822-4195-4C1E-80AB-718D17F1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699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E2E4EC-D1D4-4041-A937-2382F6D9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8ACA07-0A35-4BDC-B21B-D6BAE564A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62984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F550D5-CC16-4215-B482-8F11D4FC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25A13E-25BC-4ACF-BA2F-66FB4310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06637E-EBFF-44B4-9824-0AAA45A9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055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C5B488-4A4B-4AC5-BB0F-DC30CFD2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4137EF-C3EC-4351-8780-DE0BEDA4D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17" y="1651000"/>
            <a:ext cx="5003800" cy="45683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D6A05D-B906-461F-B405-88F8782E6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917" y="1651000"/>
            <a:ext cx="5003800" cy="456831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2A9751D-3FCD-4B6F-B824-C798AD51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4041E30-4D20-4D29-BA73-846FA104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780FDA5-94E2-4746-80AD-8ED8A3DB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0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121783-EDA5-4481-8FCB-B435150F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B2ED43-4F0A-4525-BF86-D82205ADE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96DDE1-0EA0-441F-885F-2ED8EA334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6"/>
            <a:ext cx="5158316" cy="371423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AB50AD-CC21-4D5F-BA43-3525C0B06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B834F09-34CA-454C-A91B-5DD749714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71423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DB85BA5-79A8-46AE-BB6A-E7C6A9E9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BF6E536-68D4-41FC-921F-C758A818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4893A74-D285-4133-8BF5-1EE0598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6520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1B95B2-9A78-4F1D-A3DC-E5EE028F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7C2FA53-CDD6-4739-8AA2-91D6073B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D0020B0-A7B3-43AD-A21C-0019F858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C132738-7316-4EC8-924B-026FBC47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51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1FE6686-3756-4F42-9E4C-29055767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8F1B44A-5A9B-4F8F-A883-B8123793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79FB60-D273-45FD-BA33-435E27C9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658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B5DD2E-5033-480D-9C30-DE94F611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1C41CD-E730-4E4A-8E9A-4D1796FC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2F64F9-AE8E-4E4A-9C38-9C318126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BCEE08-FBA5-4D70-A348-B2B52032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F44B822-4195-4C1E-80AB-718D17F1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275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CDA271-325B-4EFF-8C23-81F098C6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B679C-C57E-4F61-999C-C8C20E81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5231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A768C22-BB1C-4419-A419-ECF075274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41619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30C963B-E924-47A2-9899-2172B89F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8F3EC3-6591-4425-825A-DA05B27A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268467B-57E6-48B6-BDF5-552543C0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3533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9931CA-0FF8-4E57-A326-AB790B1D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82DE0DB-8C53-40C9-AD68-42C49AD5F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52318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0E00B3-6BF2-41BA-8138-0677D8B62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41619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C4CED-3DC3-4726-B937-DB756D4D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B54C9CB-32CA-47E1-B8FB-3E20C224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1E24CFA-5311-49A5-91BF-3D17CA9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396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D4CFF5-0117-40A0-8EBD-31548996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46CDEC2-B8FD-4CA0-AAD2-EE07B1AFB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35762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3523ACB-B506-4EA0-92C8-83AB484A8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00018" y="806450"/>
            <a:ext cx="2552700" cy="520065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D1FCB85-5C1F-4622-A5C1-21F2C676E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39801" y="806450"/>
            <a:ext cx="7457017" cy="52006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5164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E2E4EC-D1D4-4041-A937-2382F6D9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58ACA07-0A35-4BDC-B21B-D6BAE564A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17979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F550D5-CC16-4215-B482-8F11D4FCA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25A13E-25BC-4ACF-BA2F-66FB4310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06637E-EBFF-44B4-9824-0AAA45A9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948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C5B488-4A4B-4AC5-BB0F-DC30CFD2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4137EF-C3EC-4351-8780-DE0BEDA4D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1917" y="1651000"/>
            <a:ext cx="5003800" cy="41182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CD6A05D-B906-461F-B405-88F8782E6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917" y="1651000"/>
            <a:ext cx="5003800" cy="411826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2A9751D-3FCD-4B6F-B824-C798AD51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4041E30-4D20-4D29-BA73-846FA104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780FDA5-94E2-4746-80AD-8ED8A3DB6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431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121783-EDA5-4481-8FCB-B435150F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5B2ED43-4F0A-4525-BF86-D82205ADE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D96DDE1-0EA0-441F-885F-2ED8EA334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6"/>
            <a:ext cx="5158316" cy="32641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AB50AD-CC21-4D5F-BA43-3525C0B06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B834F09-34CA-454C-A91B-5DD749714B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264185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EDB85BA5-79A8-46AE-BB6A-E7C6A9E9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BF6E536-68D4-41FC-921F-C758A818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4893A74-D285-4133-8BF5-1EE0598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718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1B95B2-9A78-4F1D-A3DC-E5EE028F0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7C2FA53-CDD6-4739-8AA2-91D6073B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D0020B0-A7B3-43AD-A21C-0019F858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C132738-7316-4EC8-924B-026FBC47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08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1FE6686-3756-4F42-9E4C-29055767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8F1B44A-5A9B-4F8F-A883-B8123793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79FB60-D273-45FD-BA33-435E27C9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49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CDA271-325B-4EFF-8C23-81F098C6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BB679C-C57E-4F61-999C-C8C20E81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781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A768C22-BB1C-4419-A419-ECF075274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7118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30C963B-E924-47A2-9899-2172B89F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8F3EC3-6591-4425-825A-DA05B27A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268467B-57E6-48B6-BDF5-552543C0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305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9931CA-0FF8-4E57-A326-AB790B1D7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82DE0DB-8C53-40C9-AD68-42C49AD5F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7818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0E00B3-6BF2-41BA-8138-0677D8B62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7118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C4CED-3DC3-4726-B937-DB756D4D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B54C9CB-32CA-47E1-B8FB-3E20C224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1E24CFA-5311-49A5-91BF-3D17CA9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62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B8CE0-C072-4666-BDFE-2AF9482AE2EC}"/>
              </a:ext>
            </a:extLst>
          </p:cNvPr>
          <p:cNvCxnSpPr/>
          <p:nvPr/>
        </p:nvCxnSpPr>
        <p:spPr>
          <a:xfrm>
            <a:off x="952501" y="6072189"/>
            <a:ext cx="10191751" cy="158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283" name="Title Placeholder 1">
            <a:extLst>
              <a:ext uri="{FF2B5EF4-FFF2-40B4-BE49-F238E27FC236}">
                <a16:creationId xmlns:a16="http://schemas.microsoft.com/office/drawing/2014/main" id="{7B2C1375-E133-4667-881B-F12D20FB40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39800" y="806450"/>
            <a:ext cx="1019386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formatet för bakgrundsrubriken</a:t>
            </a:r>
            <a:endParaRPr lang="en-US" altLang="sv-SE"/>
          </a:p>
        </p:txBody>
      </p:sp>
      <p:sp>
        <p:nvSpPr>
          <p:cNvPr id="97284" name="Text Placeholder 2">
            <a:extLst>
              <a:ext uri="{FF2B5EF4-FFF2-40B4-BE49-F238E27FC236}">
                <a16:creationId xmlns:a16="http://schemas.microsoft.com/office/drawing/2014/main" id="{E7FF8AE3-D6F8-46A6-9679-9FBEA2CA16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41917" y="1651000"/>
            <a:ext cx="10210800" cy="411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  <a:endParaRPr lang="en-US" altLang="sv-SE"/>
          </a:p>
        </p:txBody>
      </p:sp>
      <p:pic>
        <p:nvPicPr>
          <p:cNvPr id="97286" name="Picture 6" descr="090323_Lnu_Symbol">
            <a:extLst>
              <a:ext uri="{FF2B5EF4-FFF2-40B4-BE49-F238E27FC236}">
                <a16:creationId xmlns:a16="http://schemas.microsoft.com/office/drawing/2014/main" id="{E1446981-1BDE-43B8-B5A7-85BC57B0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334" y="6207125"/>
            <a:ext cx="33231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91" name="Picture 11" descr="090323_Lnu_Wordmark_Eng_transparent">
            <a:extLst>
              <a:ext uri="{FF2B5EF4-FFF2-40B4-BE49-F238E27FC236}">
                <a16:creationId xmlns:a16="http://schemas.microsoft.com/office/drawing/2014/main" id="{2602EFC7-D716-45F2-8B3E-0ACA6665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33" y="6300788"/>
            <a:ext cx="3524251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C782AAF-F61D-4ACF-AEEE-FDB4ADEE7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2499" y="5769261"/>
            <a:ext cx="2628900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5C326BD-7D8E-4048-BDC3-67E24E665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69261"/>
            <a:ext cx="4114800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7E55B5-DDAD-43B4-A2DE-574218D5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769261"/>
            <a:ext cx="2542117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F55F4C1-B0BB-4676-B97B-3664123F272F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eaLnBrk="1" fontAlgn="base" hangingPunct="1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itle Placeholder 1">
            <a:extLst>
              <a:ext uri="{FF2B5EF4-FFF2-40B4-BE49-F238E27FC236}">
                <a16:creationId xmlns:a16="http://schemas.microsoft.com/office/drawing/2014/main" id="{7B2C1375-E133-4667-881B-F12D20FB40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39800" y="806450"/>
            <a:ext cx="1019386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title style</a:t>
            </a:r>
          </a:p>
        </p:txBody>
      </p:sp>
      <p:sp>
        <p:nvSpPr>
          <p:cNvPr id="97284" name="Text Placeholder 2">
            <a:extLst>
              <a:ext uri="{FF2B5EF4-FFF2-40B4-BE49-F238E27FC236}">
                <a16:creationId xmlns:a16="http://schemas.microsoft.com/office/drawing/2014/main" id="{E7FF8AE3-D6F8-46A6-9679-9FBEA2CA16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41917" y="1651000"/>
            <a:ext cx="10210800" cy="456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SE"/>
              <a:t>Click to edit Master text styles</a:t>
            </a:r>
          </a:p>
          <a:p>
            <a:pPr lvl="1"/>
            <a:r>
              <a:rPr lang="en-US" altLang="sv-SE"/>
              <a:t>Second level</a:t>
            </a:r>
          </a:p>
          <a:p>
            <a:pPr lvl="2"/>
            <a:r>
              <a:rPr lang="en-US" altLang="sv-SE"/>
              <a:t>Third level</a:t>
            </a:r>
          </a:p>
          <a:p>
            <a:pPr lvl="3"/>
            <a:r>
              <a:rPr lang="en-US" altLang="sv-SE"/>
              <a:t>Fourth level</a:t>
            </a:r>
          </a:p>
          <a:p>
            <a:pPr lvl="4"/>
            <a:r>
              <a:rPr lang="en-US" altLang="sv-SE"/>
              <a:t>Fifth level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8C782AAF-F61D-4ACF-AEEE-FDB4ADEE7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2499" y="6219311"/>
            <a:ext cx="2628900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44259AB9-3A8A-4DBA-A8D0-746D6C262974}" type="datetimeFigureOut">
              <a:rPr lang="sv-SE" smtClean="0"/>
              <a:pPr/>
              <a:t>2020-12-07</a:t>
            </a:fld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5C326BD-7D8E-4048-BDC3-67E24E665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9311"/>
            <a:ext cx="4114800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7E55B5-DDAD-43B4-A2DE-574218D5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19311"/>
            <a:ext cx="2542117" cy="3150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5F55F4C1-B0BB-4676-B97B-3664123F272F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656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eaLnBrk="0" fontAlgn="base" hangingPunct="0">
        <a:lnSpc>
          <a:spcPts val="27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etayesh.Sattari@lnu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.halvarsson@lnu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thought.com/learning/what-is-blooms-taxonomy-a-definition-for-teachers/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209800" y="836712"/>
            <a:ext cx="7772400" cy="43924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sv-SE" altLang="sv-SE" sz="3600" dirty="0"/>
              <a:t>Welcome to the Linnaeus University School of Business and </a:t>
            </a:r>
            <a:r>
              <a:rPr lang="sv-SE" altLang="sv-SE" sz="3600" dirty="0" err="1"/>
              <a:t>Economics</a:t>
            </a:r>
            <a:r>
              <a:rPr lang="sv-SE" altLang="sv-SE" sz="2800" dirty="0"/>
              <a:t/>
            </a:r>
            <a:br>
              <a:rPr lang="sv-SE" altLang="sv-SE" sz="2800" dirty="0"/>
            </a:br>
            <a:r>
              <a:rPr lang="sv-SE" altLang="sv-SE" sz="2800" dirty="0"/>
              <a:t/>
            </a:r>
            <a:br>
              <a:rPr lang="sv-SE" altLang="sv-SE" sz="2800" dirty="0"/>
            </a:br>
            <a:r>
              <a:rPr lang="sv-SE" altLang="sv-SE" sz="2800" dirty="0"/>
              <a:t/>
            </a:r>
            <a:br>
              <a:rPr lang="sv-SE" altLang="sv-SE" sz="2800" dirty="0"/>
            </a:br>
            <a:r>
              <a:rPr lang="sv-SE" altLang="sv-SE" sz="2800" dirty="0"/>
              <a:t/>
            </a:r>
            <a:br>
              <a:rPr lang="sv-SE" altLang="sv-SE" sz="2800" dirty="0"/>
            </a:br>
            <a:r>
              <a:rPr lang="sv-SE" altLang="sv-SE" sz="2800" dirty="0"/>
              <a:t/>
            </a:r>
            <a:br>
              <a:rPr lang="sv-SE" altLang="sv-SE" sz="2800" dirty="0"/>
            </a:br>
            <a:r>
              <a:rPr lang="sv-SE" altLang="sv-SE" sz="2800" dirty="0"/>
              <a:t>Setayesh Sattari and Dan Halvarsson</a:t>
            </a:r>
            <a:br>
              <a:rPr lang="sv-SE" altLang="sv-SE" sz="2800" dirty="0"/>
            </a:br>
            <a:r>
              <a:rPr lang="en-US" altLang="sv-SE" sz="2800" dirty="0">
                <a:hlinkClick r:id="rId3"/>
              </a:rPr>
              <a:t>setayesh.Sattari@lnu.se</a:t>
            </a:r>
            <a:r>
              <a:rPr lang="en-US" altLang="sv-SE" sz="2800" dirty="0"/>
              <a:t/>
            </a:r>
            <a:br>
              <a:rPr lang="en-US" altLang="sv-SE" sz="2800" dirty="0"/>
            </a:br>
            <a:r>
              <a:rPr lang="en-US" sz="2800" dirty="0"/>
              <a:t>and </a:t>
            </a:r>
            <a:r>
              <a:rPr lang="en-US" sz="2800" dirty="0">
                <a:hlinkClick r:id="rId4"/>
              </a:rPr>
              <a:t>dan.halvarsson@lnu.se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sv-SE" altLang="sv-SE" sz="2800" dirty="0"/>
              <a:t>Directors </a:t>
            </a:r>
            <a:r>
              <a:rPr lang="sv-SE" altLang="sv-SE" sz="2800" dirty="0" err="1"/>
              <a:t>of</a:t>
            </a:r>
            <a:r>
              <a:rPr lang="sv-SE" altLang="sv-SE" sz="2800" dirty="0"/>
              <a:t> Marketing Master Program</a:t>
            </a:r>
            <a:br>
              <a:rPr lang="sv-SE" altLang="sv-SE" sz="2800" dirty="0"/>
            </a:br>
            <a:r>
              <a:rPr dirty="0"/>
              <a:t/>
            </a:r>
            <a:br>
              <a:rPr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4740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All courses are mandatory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</a:rPr>
              <a:t>Second year</a:t>
            </a:r>
          </a:p>
          <a:p>
            <a:r>
              <a:rPr lang="en-US" sz="2800" b="1" dirty="0"/>
              <a:t>	</a:t>
            </a:r>
            <a:endParaRPr lang="en-US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400" b="1" dirty="0"/>
              <a:t>Contemporary Marketing Research</a:t>
            </a:r>
            <a:r>
              <a:rPr lang="en-US" sz="2400" dirty="0"/>
              <a:t>, 15 credits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400" b="1" dirty="0"/>
              <a:t>E-Business Management</a:t>
            </a:r>
            <a:r>
              <a:rPr lang="en-US" sz="2400" dirty="0"/>
              <a:t>, 15 credits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en-US" sz="2400" b="1" dirty="0"/>
              <a:t>Degree Project</a:t>
            </a:r>
            <a:r>
              <a:rPr lang="en-US" sz="2400" dirty="0"/>
              <a:t>, 30 credits</a:t>
            </a:r>
          </a:p>
        </p:txBody>
      </p:sp>
    </p:spTree>
    <p:extLst>
      <p:ext uri="{BB962C8B-B14F-4D97-AF65-F5344CB8AC3E}">
        <p14:creationId xmlns:p14="http://schemas.microsoft.com/office/powerpoint/2010/main" val="3152204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D446-97DF-5B4A-977F-6367B6FC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of lecturers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606A3-6E10-0649-B0BF-AA5504B4B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Professor Anders </a:t>
            </a:r>
            <a:r>
              <a:rPr lang="en-US" dirty="0" err="1"/>
              <a:t>Pehrsson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Assistant Professor Setayesh Sattari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Associate Professor </a:t>
            </a:r>
            <a:r>
              <a:rPr lang="en-US" dirty="0" err="1"/>
              <a:t>Selcen</a:t>
            </a:r>
            <a:r>
              <a:rPr lang="en-US" dirty="0"/>
              <a:t> </a:t>
            </a:r>
            <a:r>
              <a:rPr lang="en-US" dirty="0" err="1"/>
              <a:t>Öztürkcan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Assistant Professor </a:t>
            </a:r>
            <a:r>
              <a:rPr lang="en-US" dirty="0" err="1"/>
              <a:t>Kaisa</a:t>
            </a:r>
            <a:r>
              <a:rPr lang="en-US" dirty="0"/>
              <a:t> Lund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Assistant Professor Clarinda Rodrigues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Associate Professor Rana </a:t>
            </a:r>
            <a:r>
              <a:rPr lang="en-US" dirty="0" err="1"/>
              <a:t>Mostaghel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Assistant Professor Frederic Bill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Lecturer Dan </a:t>
            </a:r>
            <a:r>
              <a:rPr lang="en-US" dirty="0" err="1"/>
              <a:t>Halvarsson</a:t>
            </a:r>
            <a:endParaRPr lang="en-US" dirty="0"/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52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917" y="2954480"/>
            <a:ext cx="10193867" cy="755650"/>
          </a:xfrm>
        </p:spPr>
        <p:txBody>
          <a:bodyPr/>
          <a:lstStyle/>
          <a:p>
            <a:pPr algn="ctr"/>
            <a:r>
              <a:rPr lang="en-US" sz="4400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3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B4FE-B763-1845-B029-E7EC5638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9BF2A-4F35-6844-86C5-1E58A39C0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Business Administration with specialization in Marketing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With focus on innovation and digitalization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Constantly update of the course material and assignments based on:</a:t>
            </a:r>
          </a:p>
          <a:p>
            <a:pPr lvl="1"/>
            <a:r>
              <a:rPr lang="en-US" sz="2000" dirty="0"/>
              <a:t>Latest research, </a:t>
            </a:r>
          </a:p>
          <a:p>
            <a:pPr lvl="1"/>
            <a:r>
              <a:rPr lang="en-US" sz="2000" dirty="0"/>
              <a:t>Students’ feedback, </a:t>
            </a:r>
          </a:p>
          <a:p>
            <a:pPr lvl="1"/>
            <a:r>
              <a:rPr lang="en-US" sz="2000" dirty="0"/>
              <a:t>Lecturers and faculty feedback, and </a:t>
            </a:r>
          </a:p>
          <a:p>
            <a:pPr lvl="1"/>
            <a:r>
              <a:rPr lang="en-US" sz="2000" dirty="0"/>
              <a:t>Industry’s needs.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392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B4FE-B763-1845-B029-E7EC56389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9BF2A-4F35-6844-86C5-1E58A39C0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Business Administration with specialization in Marketing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Focus on innovation and digitalization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Constantly update the course material and assignments based on:</a:t>
            </a:r>
          </a:p>
          <a:p>
            <a:pPr lvl="1"/>
            <a:r>
              <a:rPr lang="en-US" sz="2000" dirty="0"/>
              <a:t>Latest research, </a:t>
            </a:r>
          </a:p>
          <a:p>
            <a:pPr lvl="1"/>
            <a:r>
              <a:rPr lang="en-US" sz="2000" dirty="0"/>
              <a:t>Students’ feedback, </a:t>
            </a:r>
          </a:p>
          <a:p>
            <a:pPr lvl="1"/>
            <a:r>
              <a:rPr lang="en-US" sz="2000" dirty="0"/>
              <a:t>Lecturers and faculty feedback, and </a:t>
            </a:r>
          </a:p>
          <a:p>
            <a:pPr lvl="1"/>
            <a:r>
              <a:rPr lang="en-US" sz="2000" dirty="0"/>
              <a:t>Industry needs.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27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531F-5922-5447-BDF7-9881B6E0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73" y="823055"/>
            <a:ext cx="10193867" cy="755650"/>
          </a:xfrm>
        </p:spPr>
        <p:txBody>
          <a:bodyPr/>
          <a:lstStyle/>
          <a:p>
            <a:r>
              <a:rPr lang="en-US" dirty="0"/>
              <a:t>Alumni with occupation in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EA9E8-D79A-D144-AB30-3D6080EF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73" y="1916832"/>
            <a:ext cx="10210800" cy="4118260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Relationship Manager at LinkedIn, </a:t>
            </a:r>
            <a:r>
              <a:rPr lang="en-GB" sz="1600" dirty="0" err="1"/>
              <a:t>Joakim</a:t>
            </a:r>
            <a:r>
              <a:rPr lang="en-GB" sz="1600" dirty="0"/>
              <a:t> </a:t>
            </a:r>
            <a:r>
              <a:rPr lang="en-GB" sz="1600" dirty="0" err="1"/>
              <a:t>Jörgensen</a:t>
            </a:r>
            <a:r>
              <a:rPr lang="en-GB" sz="1600"/>
              <a:t> </a:t>
            </a:r>
            <a:endParaRPr lang="en-US" sz="160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Global Innovation Manager, Start-up Management at DB Schenker, </a:t>
            </a:r>
            <a:r>
              <a:rPr lang="en-US" sz="1600" dirty="0" err="1"/>
              <a:t>Pascalina</a:t>
            </a:r>
            <a:r>
              <a:rPr lang="en-US" sz="1600" dirty="0"/>
              <a:t> Hiller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Global Product Marketing Manager at Elekta, Larry </a:t>
            </a:r>
            <a:r>
              <a:rPr lang="en-US" sz="1600" dirty="0" err="1"/>
              <a:t>Mikano</a:t>
            </a:r>
            <a:endParaRPr lang="en-US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Global Digital Marketing Manager at </a:t>
            </a:r>
            <a:r>
              <a:rPr lang="en-US" sz="1600" dirty="0" err="1"/>
              <a:t>Blueair</a:t>
            </a:r>
            <a:r>
              <a:rPr lang="en-US" sz="1600" dirty="0"/>
              <a:t>, Eduardo Tavares </a:t>
            </a:r>
            <a:r>
              <a:rPr lang="en-US" sz="1600" dirty="0" err="1"/>
              <a:t>Junqueira</a:t>
            </a:r>
            <a:r>
              <a:rPr lang="en-US" sz="1600" dirty="0"/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/>
              <a:t>Head of Local Marketing, L'Oréal, Andreas </a:t>
            </a:r>
            <a:r>
              <a:rPr lang="en-GB" sz="1600" dirty="0" err="1"/>
              <a:t>Gartnell</a:t>
            </a:r>
            <a:endParaRPr lang="en-GB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Marketing Manager at </a:t>
            </a:r>
            <a:r>
              <a:rPr lang="en-US" sz="1600" dirty="0" err="1"/>
              <a:t>Onetrak</a:t>
            </a:r>
            <a:r>
              <a:rPr lang="en-US" sz="1600" dirty="0"/>
              <a:t> Pty Ltd, Kim Hansen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Marketing Manager at </a:t>
            </a:r>
            <a:r>
              <a:rPr lang="en-US" sz="1600" dirty="0" err="1"/>
              <a:t>AdSalsa</a:t>
            </a:r>
            <a:r>
              <a:rPr lang="en-US" sz="1600" dirty="0"/>
              <a:t> Nordics, Elma </a:t>
            </a:r>
            <a:r>
              <a:rPr lang="en-US" sz="1600" dirty="0" err="1"/>
              <a:t>Macanovic</a:t>
            </a:r>
            <a:endParaRPr lang="en-US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Digital Manager at Havas Media Group, Alena Larina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CEO and co-funder, </a:t>
            </a:r>
            <a:r>
              <a:rPr lang="en-US" sz="1600" dirty="0" err="1"/>
              <a:t>Evide</a:t>
            </a:r>
            <a:r>
              <a:rPr lang="en-US" sz="1600" dirty="0"/>
              <a:t> Group, Vidar Hwang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Communication Manager at IST Group, </a:t>
            </a:r>
            <a:r>
              <a:rPr lang="en-US" sz="1600" dirty="0" err="1"/>
              <a:t>Josefin</a:t>
            </a:r>
            <a:r>
              <a:rPr lang="en-US" sz="1600" dirty="0"/>
              <a:t> </a:t>
            </a:r>
            <a:r>
              <a:rPr lang="en-US" sz="1600" dirty="0" err="1"/>
              <a:t>Ceder</a:t>
            </a:r>
            <a:endParaRPr lang="en-US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Project Manager at </a:t>
            </a:r>
            <a:r>
              <a:rPr lang="en-US" sz="1600" dirty="0" err="1"/>
              <a:t>Svenskt</a:t>
            </a:r>
            <a:r>
              <a:rPr lang="en-US" sz="1600" dirty="0"/>
              <a:t> </a:t>
            </a:r>
            <a:r>
              <a:rPr lang="en-US" sz="1600" dirty="0" err="1"/>
              <a:t>Näringsliv</a:t>
            </a:r>
            <a:r>
              <a:rPr lang="en-US" sz="1600" dirty="0"/>
              <a:t>,  Jakob </a:t>
            </a:r>
            <a:r>
              <a:rPr lang="en-US" sz="1600" dirty="0" err="1"/>
              <a:t>Steinstö</a:t>
            </a:r>
            <a:endParaRPr lang="en-US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600" dirty="0"/>
              <a:t>Technical Sales Manager at Barry Callebaut Group, Ronny Huynh</a:t>
            </a:r>
          </a:p>
        </p:txBody>
      </p:sp>
    </p:spTree>
    <p:extLst>
      <p:ext uri="{BB962C8B-B14F-4D97-AF65-F5344CB8AC3E}">
        <p14:creationId xmlns:p14="http://schemas.microsoft.com/office/powerpoint/2010/main" val="350872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A1A1-AB71-AA4F-B3C9-B2AD60FE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332656"/>
            <a:ext cx="10193867" cy="755650"/>
          </a:xfrm>
        </p:spPr>
        <p:txBody>
          <a:bodyPr/>
          <a:lstStyle/>
          <a:p>
            <a:r>
              <a:rPr lang="en-US" dirty="0"/>
              <a:t>Alumni with academic occupation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A1A94-510C-E341-A1A5-FC9A837F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16" y="1115627"/>
            <a:ext cx="10210800" cy="4118260"/>
          </a:xfrm>
        </p:spPr>
        <p:txBody>
          <a:bodyPr/>
          <a:lstStyle/>
          <a:p>
            <a:r>
              <a:rPr lang="en-US" sz="2000" dirty="0"/>
              <a:t>PhD candidates: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Stockholm University</a:t>
            </a:r>
            <a:r>
              <a:rPr lang="en-US" sz="2000" dirty="0"/>
              <a:t>, Aylin </a:t>
            </a:r>
            <a:r>
              <a:rPr lang="en-US" sz="2000" dirty="0" err="1"/>
              <a:t>Cakanlar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Stockholm School of Economics</a:t>
            </a:r>
            <a:r>
              <a:rPr lang="en-US" sz="2000" dirty="0"/>
              <a:t>, Svetlana </a:t>
            </a:r>
            <a:r>
              <a:rPr lang="en-US" sz="2000" dirty="0" err="1"/>
              <a:t>Kolesova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GB" sz="2000" b="1" dirty="0"/>
              <a:t>Jönköping International Business School</a:t>
            </a:r>
            <a:r>
              <a:rPr lang="en-GB" sz="2000" dirty="0"/>
              <a:t>, </a:t>
            </a:r>
            <a:r>
              <a:rPr lang="en-GB" sz="2000" dirty="0" err="1"/>
              <a:t>Sindi</a:t>
            </a:r>
            <a:r>
              <a:rPr lang="en-GB" sz="2000" dirty="0"/>
              <a:t> Sheri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b="1" dirty="0"/>
              <a:t>Lappeenranta University of Technology</a:t>
            </a:r>
            <a:r>
              <a:rPr lang="en-US" sz="2000" dirty="0"/>
              <a:t>, </a:t>
            </a:r>
            <a:r>
              <a:rPr lang="en-US" sz="2000" dirty="0" err="1"/>
              <a:t>Sina</a:t>
            </a:r>
            <a:r>
              <a:rPr lang="en-US" sz="2000" dirty="0"/>
              <a:t> Mortazavi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Linnaeus University</a:t>
            </a:r>
            <a:r>
              <a:rPr lang="en-US" sz="2000" dirty="0"/>
              <a:t>, </a:t>
            </a:r>
            <a:r>
              <a:rPr lang="en-US" sz="2000" dirty="0" err="1"/>
              <a:t>Pär</a:t>
            </a:r>
            <a:r>
              <a:rPr lang="en-US" sz="2000" dirty="0"/>
              <a:t> Strandberg</a:t>
            </a:r>
          </a:p>
          <a:p>
            <a:pPr>
              <a:lnSpc>
                <a:spcPct val="150000"/>
              </a:lnSpc>
            </a:pPr>
            <a:r>
              <a:rPr lang="en-US" sz="2000" b="1" dirty="0" err="1"/>
              <a:t>Mälardalen</a:t>
            </a:r>
            <a:r>
              <a:rPr lang="en-US" sz="2000" b="1" dirty="0"/>
              <a:t> University, </a:t>
            </a:r>
            <a:r>
              <a:rPr lang="en-US" sz="2000" dirty="0" err="1"/>
              <a:t>Mosarrat</a:t>
            </a:r>
            <a:r>
              <a:rPr lang="en-US" sz="2000" dirty="0"/>
              <a:t> Farhana 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University of Auckland</a:t>
            </a:r>
            <a:r>
              <a:rPr lang="en-US" sz="2000" dirty="0"/>
              <a:t>, Sam El-</a:t>
            </a:r>
            <a:r>
              <a:rPr lang="en-US" sz="2000" dirty="0" err="1"/>
              <a:t>Tahan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735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15748E-56AB-8648-B4B6-8C533B77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692697"/>
            <a:ext cx="2952328" cy="47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Marketing Master Program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078" b="120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13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28A-28AC-F240-8482-4D173875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806450"/>
            <a:ext cx="2298319" cy="1830462"/>
          </a:xfrm>
        </p:spPr>
        <p:txBody>
          <a:bodyPr/>
          <a:lstStyle/>
          <a:p>
            <a:r>
              <a:rPr lang="en-US" dirty="0"/>
              <a:t>Blooms </a:t>
            </a:r>
            <a:r>
              <a:rPr lang="en-US" dirty="0" err="1"/>
              <a:t>Taxanomy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89A92-75DA-9E4C-9133-5BB5FB61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19" y="404664"/>
            <a:ext cx="8939832" cy="5360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1586D1-ED3B-7C41-8453-D0F163C2E6B8}"/>
              </a:ext>
            </a:extLst>
          </p:cNvPr>
          <p:cNvSpPr/>
          <p:nvPr/>
        </p:nvSpPr>
        <p:spPr>
          <a:xfrm>
            <a:off x="939800" y="5743652"/>
            <a:ext cx="10196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hlinkClick r:id="rId3"/>
              </a:rPr>
              <a:t>https://www.teachthought.com/learning/what-is-blooms-taxonomy-a-definition-for-teachers/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2874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All courses are mandatory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800" b="1" u="sng" dirty="0">
                <a:solidFill>
                  <a:srgbClr val="000000"/>
                </a:solidFill>
              </a:rPr>
              <a:t>First year</a:t>
            </a:r>
          </a:p>
          <a:p>
            <a:r>
              <a:rPr lang="en-US" sz="2800" b="1" dirty="0"/>
              <a:t>	</a:t>
            </a:r>
            <a:endParaRPr lang="en-US" sz="28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Applied Marketing Analysis</a:t>
            </a:r>
            <a:r>
              <a:rPr lang="en-US" sz="2000" dirty="0"/>
              <a:t>, 15 credits,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International Marketing Strategy</a:t>
            </a:r>
            <a:r>
              <a:rPr lang="en-US" sz="2000" dirty="0"/>
              <a:t>, 15 credits,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Managing Innovation and Entrepreneurship</a:t>
            </a:r>
            <a:r>
              <a:rPr lang="en-US" sz="2000" dirty="0"/>
              <a:t>, 15 credits, 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b="1" dirty="0"/>
              <a:t>Qualitative and Quantitative Methods</a:t>
            </a:r>
            <a:r>
              <a:rPr lang="en-US" sz="2000" dirty="0"/>
              <a:t> </a:t>
            </a:r>
            <a:r>
              <a:rPr lang="en-US" sz="2000" b="1" dirty="0"/>
              <a:t>and Applications</a:t>
            </a:r>
            <a:r>
              <a:rPr lang="en-US" sz="2000" dirty="0"/>
              <a:t>, 15 credits.</a:t>
            </a:r>
          </a:p>
        </p:txBody>
      </p:sp>
    </p:spTree>
    <p:extLst>
      <p:ext uri="{BB962C8B-B14F-4D97-AF65-F5344CB8AC3E}">
        <p14:creationId xmlns:p14="http://schemas.microsoft.com/office/powerpoint/2010/main" val="1999642224"/>
      </p:ext>
    </p:extLst>
  </p:cSld>
  <p:clrMapOvr>
    <a:masterClrMapping/>
  </p:clrMapOvr>
</p:sld>
</file>

<file path=ppt/theme/theme1.xml><?xml version="1.0" encoding="utf-8"?>
<a:theme xmlns:a="http://schemas.openxmlformats.org/drawingml/2006/main" name="Linnéuniversitetet">
  <a:themeElements>
    <a:clrScheme name="Småland">
      <a:dk1>
        <a:sysClr val="windowText" lastClr="000000"/>
      </a:dk1>
      <a:lt1>
        <a:sysClr val="window" lastClr="FFFFFF"/>
      </a:lt1>
      <a:dk2>
        <a:srgbClr val="747474"/>
      </a:dk2>
      <a:lt2>
        <a:srgbClr val="FFFFFF"/>
      </a:lt2>
      <a:accent1>
        <a:srgbClr val="FFE000"/>
      </a:accent1>
      <a:accent2>
        <a:srgbClr val="B71234"/>
      </a:accent2>
      <a:accent3>
        <a:srgbClr val="557630"/>
      </a:accent3>
      <a:accent4>
        <a:srgbClr val="006983"/>
      </a:accent4>
      <a:accent5>
        <a:srgbClr val="928B81"/>
      </a:accent5>
      <a:accent6>
        <a:srgbClr val="C55E9B"/>
      </a:accent6>
      <a:hlink>
        <a:srgbClr val="0000FF"/>
      </a:hlink>
      <a:folHlink>
        <a:srgbClr val="800080"/>
      </a:folHlink>
    </a:clrScheme>
    <a:fontScheme name="Linnéuniversitete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nu_eng_v4.potx" id="{F2570272-7520-42B1-A99E-EF049EE8ADF2}" vid="{530D2AF3-9859-4903-927F-FCB7094921D6}"/>
    </a:ext>
  </a:extLst>
</a:theme>
</file>

<file path=ppt/theme/theme2.xml><?xml version="1.0" encoding="utf-8"?>
<a:theme xmlns:a="http://schemas.openxmlformats.org/drawingml/2006/main" name="Utan logotyp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lnu_eng_v4.potx" id="{F2570272-7520-42B1-A99E-EF049EE8ADF2}" vid="{33656E93-0137-48E6-ACAA-E268AFD74E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lnu_eng (1)</Template>
  <TotalTime>1568</TotalTime>
  <Words>391</Words>
  <Application>Microsoft Office PowerPoint</Application>
  <PresentationFormat>Bredbild</PresentationFormat>
  <Paragraphs>71</Paragraphs>
  <Slides>12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Linnéuniversitetet</vt:lpstr>
      <vt:lpstr>Utan logotyp</vt:lpstr>
      <vt:lpstr>Welcome to the Linnaeus University School of Business and Economics     Setayesh Sattari and Dan Halvarsson setayesh.Sattari@lnu.se and dan.halvarsson@lnu.se   Directors of Marketing Master Program  </vt:lpstr>
      <vt:lpstr>About the program</vt:lpstr>
      <vt:lpstr>About the program</vt:lpstr>
      <vt:lpstr>Alumni with occupation in industry</vt:lpstr>
      <vt:lpstr>Alumni with academic occupation</vt:lpstr>
      <vt:lpstr>PowerPoint-presentation</vt:lpstr>
      <vt:lpstr>Marketing Master Program</vt:lpstr>
      <vt:lpstr>Blooms Taxanomy</vt:lpstr>
      <vt:lpstr>All courses are mandatory</vt:lpstr>
      <vt:lpstr>All courses are mandatory</vt:lpstr>
      <vt:lpstr>Team of lecturers</vt:lpstr>
      <vt:lpstr>Thank you!</vt:lpstr>
    </vt:vector>
  </TitlesOfParts>
  <Manager/>
  <Company>Linnaeus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Linnaeus University School of Business and Economics     Setayesh Sattari and Dan Halvarsson setayesh.Sattari@lnu.se and dan.halvarsson@lnu.se   Directors of Marketing Master Program</dc:title>
  <dc:subject/>
  <dc:creator>Setayesh Sattari</dc:creator>
  <cp:keywords/>
  <dc:description/>
  <cp:lastModifiedBy>Dan Halvarsson</cp:lastModifiedBy>
  <cp:revision>95</cp:revision>
  <cp:lastPrinted>2019-09-03T11:09:23Z</cp:lastPrinted>
  <dcterms:created xsi:type="dcterms:W3CDTF">2019-06-27T13:40:57Z</dcterms:created>
  <dcterms:modified xsi:type="dcterms:W3CDTF">2020-12-07T09:14:00Z</dcterms:modified>
  <cp:category/>
  <cp:version>1</cp:version>
</cp:coreProperties>
</file>