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1"/>
  </p:notesMasterIdLst>
  <p:sldIdLst>
    <p:sldId id="256" r:id="rId2"/>
    <p:sldId id="285" r:id="rId3"/>
    <p:sldId id="271" r:id="rId4"/>
    <p:sldId id="277" r:id="rId5"/>
    <p:sldId id="289" r:id="rId6"/>
    <p:sldId id="288" r:id="rId7"/>
    <p:sldId id="286" r:id="rId8"/>
    <p:sldId id="269" r:id="rId9"/>
    <p:sldId id="275" r:id="rId10"/>
    <p:sldId id="278" r:id="rId11"/>
    <p:sldId id="279" r:id="rId12"/>
    <p:sldId id="280" r:id="rId13"/>
    <p:sldId id="287" r:id="rId14"/>
    <p:sldId id="281" r:id="rId15"/>
    <p:sldId id="282" r:id="rId16"/>
    <p:sldId id="273" r:id="rId17"/>
    <p:sldId id="283" r:id="rId18"/>
    <p:sldId id="290" r:id="rId19"/>
    <p:sldId id="284" r:id="rId20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0"/>
    <p:restoredTop sz="50000" autoAdjust="0"/>
  </p:normalViewPr>
  <p:slideViewPr>
    <p:cSldViewPr showGuides="1">
      <p:cViewPr varScale="1">
        <p:scale>
          <a:sx n="129" d="100"/>
          <a:sy n="129" d="100"/>
        </p:scale>
        <p:origin x="205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DA5939-4066-6A4E-AD20-4F3336FF5870}" type="doc">
      <dgm:prSet loTypeId="urn:microsoft.com/office/officeart/2005/8/layout/radial6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983E54-AEF3-5541-A5CD-E625270C0BB3}">
      <dgm:prSet phldrT="[Text]"/>
      <dgm:spPr/>
      <dgm:t>
        <a:bodyPr/>
        <a:lstStyle/>
        <a:p>
          <a:r>
            <a: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Innovation</a:t>
          </a:r>
        </a:p>
      </dgm:t>
    </dgm:pt>
    <dgm:pt modelId="{FFFC972B-F098-A247-AAD7-BE284899706A}" type="parTrans" cxnId="{79779E0A-DB41-C34E-B224-FBCC079D0260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46E67B5-3F81-3743-A747-5B245A1834BD}" type="sibTrans" cxnId="{79779E0A-DB41-C34E-B224-FBCC079D0260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984978CD-0D0B-1F46-A661-415736E51B95}">
      <dgm:prSet phldrT="[Text]" custT="1"/>
      <dgm:spPr/>
      <dgm:t>
        <a:bodyPr/>
        <a:lstStyle/>
        <a:p>
          <a:r>
            <a:rPr lang="sv-SE" sz="1600" b="0" i="1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Identification</a:t>
          </a:r>
          <a:r>
            <a:rPr lang="sv-SE" sz="16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 </a:t>
          </a:r>
          <a:r>
            <a:rPr lang="sv-SE" sz="1600" b="0" i="1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of</a:t>
          </a:r>
          <a:r>
            <a:rPr lang="sv-SE" sz="16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 </a:t>
          </a:r>
          <a:r>
            <a:rPr lang="sv-SE" sz="1600" b="0" i="1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issues</a:t>
          </a:r>
          <a:endParaRPr lang="en-US" sz="16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B1DB864-1973-854A-848C-E1711E2FF0B2}" type="parTrans" cxnId="{639EDA1F-1935-F843-AAA7-D925986E5228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2AC9E32E-0B97-FB4A-9D85-90A05C9435AD}" type="sibTrans" cxnId="{639EDA1F-1935-F843-AAA7-D925986E5228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BE26EC20-FD11-854E-BB55-A6F17600E3EF}">
      <dgm:prSet phldrT="[Text]"/>
      <dgm:spPr/>
      <dgm:t>
        <a:bodyPr/>
        <a:lstStyle/>
        <a:p>
          <a:r>
            <a:rPr lang="sv-SE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Co-Creation</a:t>
          </a:r>
        </a:p>
        <a:p>
          <a:r>
            <a:rPr lang="sv-SE" b="0" i="1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With</a:t>
          </a:r>
          <a:r>
            <a:rPr lang="sv-SE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 </a:t>
          </a:r>
          <a:r>
            <a:rPr lang="sv-SE" b="0" i="1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stakeholders</a:t>
          </a:r>
          <a:endParaRPr 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A5D0FE5E-AF22-D844-BE51-51B85BCE4FDA}" type="parTrans" cxnId="{1CFB125D-FE1C-AD42-926D-40B75C41C36E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EE10E3D0-69B7-AC40-B540-F96F1B0DE53D}" type="sibTrans" cxnId="{1CFB125D-FE1C-AD42-926D-40B75C41C36E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260E379-2B1B-C845-A1D4-9F2246A5C0FE}">
      <dgm:prSet phldrT="[Text]"/>
      <dgm:spPr/>
      <dgm:t>
        <a:bodyPr/>
        <a:lstStyle/>
        <a:p>
          <a:r>
            <a:rPr lang="sv-SE" b="0" i="1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Contribution</a:t>
          </a:r>
          <a:r>
            <a:rPr lang="sv-SE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 to </a:t>
          </a:r>
          <a:r>
            <a:rPr lang="sv-SE" b="0" i="1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sustainibility</a:t>
          </a:r>
          <a:endParaRPr lang="en-US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C87243C6-A7DD-2645-9202-6685374B588E}" type="parTrans" cxnId="{35244AC2-390A-C944-B67D-B9BE5D951A6B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89243FD-41A2-AB49-A23A-11FD2DC2B62F}" type="sibTrans" cxnId="{35244AC2-390A-C944-B67D-B9BE5D951A6B}">
      <dgm:prSet/>
      <dgm:spPr/>
      <dgm:t>
        <a:bodyPr/>
        <a:lstStyle/>
        <a:p>
          <a:endParaRPr lang="en-US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60EECE4-B5FB-D746-9576-ACE2DD7AE738}" type="pres">
      <dgm:prSet presAssocID="{56DA5939-4066-6A4E-AD20-4F3336FF587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C2CD0B-EC5A-F646-AB50-EC0579AD048E}" type="pres">
      <dgm:prSet presAssocID="{28983E54-AEF3-5541-A5CD-E625270C0BB3}" presName="centerShape" presStyleLbl="node0" presStyleIdx="0" presStyleCnt="1"/>
      <dgm:spPr/>
    </dgm:pt>
    <dgm:pt modelId="{F7E263B4-BA36-0C4C-864F-C645EDA1C832}" type="pres">
      <dgm:prSet presAssocID="{984978CD-0D0B-1F46-A661-415736E51B95}" presName="node" presStyleLbl="node1" presStyleIdx="0" presStyleCnt="3" custScaleX="177156" custScaleY="177156">
        <dgm:presLayoutVars>
          <dgm:bulletEnabled val="1"/>
        </dgm:presLayoutVars>
      </dgm:prSet>
      <dgm:spPr/>
    </dgm:pt>
    <dgm:pt modelId="{9B45826A-DE81-3744-90F3-D5D367D07C24}" type="pres">
      <dgm:prSet presAssocID="{984978CD-0D0B-1F46-A661-415736E51B95}" presName="dummy" presStyleCnt="0"/>
      <dgm:spPr/>
    </dgm:pt>
    <dgm:pt modelId="{38369493-CEE1-AA42-8F9B-3D66645DB9BE}" type="pres">
      <dgm:prSet presAssocID="{2AC9E32E-0B97-FB4A-9D85-90A05C9435AD}" presName="sibTrans" presStyleLbl="sibTrans2D1" presStyleIdx="0" presStyleCnt="3"/>
      <dgm:spPr/>
    </dgm:pt>
    <dgm:pt modelId="{827C9793-70DD-D84F-A39B-FD16E6716A4C}" type="pres">
      <dgm:prSet presAssocID="{BE26EC20-FD11-854E-BB55-A6F17600E3EF}" presName="node" presStyleLbl="node1" presStyleIdx="1" presStyleCnt="3" custScaleX="194872" custScaleY="194872">
        <dgm:presLayoutVars>
          <dgm:bulletEnabled val="1"/>
        </dgm:presLayoutVars>
      </dgm:prSet>
      <dgm:spPr/>
    </dgm:pt>
    <dgm:pt modelId="{8633DC1A-33C4-A74C-84EB-7F307C561566}" type="pres">
      <dgm:prSet presAssocID="{BE26EC20-FD11-854E-BB55-A6F17600E3EF}" presName="dummy" presStyleCnt="0"/>
      <dgm:spPr/>
    </dgm:pt>
    <dgm:pt modelId="{08374E25-A88C-8346-AF43-98F97B6FAE88}" type="pres">
      <dgm:prSet presAssocID="{EE10E3D0-69B7-AC40-B540-F96F1B0DE53D}" presName="sibTrans" presStyleLbl="sibTrans2D1" presStyleIdx="1" presStyleCnt="3"/>
      <dgm:spPr/>
    </dgm:pt>
    <dgm:pt modelId="{5D564989-F6C4-2E40-A1CA-8854A3CC3F1D}" type="pres">
      <dgm:prSet presAssocID="{8260E379-2B1B-C845-A1D4-9F2246A5C0FE}" presName="node" presStyleLbl="node1" presStyleIdx="2" presStyleCnt="3" custScaleX="194872" custScaleY="194872">
        <dgm:presLayoutVars>
          <dgm:bulletEnabled val="1"/>
        </dgm:presLayoutVars>
      </dgm:prSet>
      <dgm:spPr/>
    </dgm:pt>
    <dgm:pt modelId="{5DBE2BB0-5B6D-624D-A5A1-89C8DC5E373F}" type="pres">
      <dgm:prSet presAssocID="{8260E379-2B1B-C845-A1D4-9F2246A5C0FE}" presName="dummy" presStyleCnt="0"/>
      <dgm:spPr/>
    </dgm:pt>
    <dgm:pt modelId="{94E5F924-9921-5540-B914-16ADF84BC5CE}" type="pres">
      <dgm:prSet presAssocID="{589243FD-41A2-AB49-A23A-11FD2DC2B62F}" presName="sibTrans" presStyleLbl="sibTrans2D1" presStyleIdx="2" presStyleCnt="3"/>
      <dgm:spPr/>
    </dgm:pt>
  </dgm:ptLst>
  <dgm:cxnLst>
    <dgm:cxn modelId="{A7AC0606-853C-A14B-99FA-367112BEC206}" type="presOf" srcId="{589243FD-41A2-AB49-A23A-11FD2DC2B62F}" destId="{94E5F924-9921-5540-B914-16ADF84BC5CE}" srcOrd="0" destOrd="0" presId="urn:microsoft.com/office/officeart/2005/8/layout/radial6"/>
    <dgm:cxn modelId="{79779E0A-DB41-C34E-B224-FBCC079D0260}" srcId="{56DA5939-4066-6A4E-AD20-4F3336FF5870}" destId="{28983E54-AEF3-5541-A5CD-E625270C0BB3}" srcOrd="0" destOrd="0" parTransId="{FFFC972B-F098-A247-AAD7-BE284899706A}" sibTransId="{246E67B5-3F81-3743-A747-5B245A1834BD}"/>
    <dgm:cxn modelId="{9573F60F-E74D-614F-A7C6-492A442E18F5}" type="presOf" srcId="{BE26EC20-FD11-854E-BB55-A6F17600E3EF}" destId="{827C9793-70DD-D84F-A39B-FD16E6716A4C}" srcOrd="0" destOrd="0" presId="urn:microsoft.com/office/officeart/2005/8/layout/radial6"/>
    <dgm:cxn modelId="{DA5CB21F-35BB-304E-B00B-B65242E3286C}" type="presOf" srcId="{EE10E3D0-69B7-AC40-B540-F96F1B0DE53D}" destId="{08374E25-A88C-8346-AF43-98F97B6FAE88}" srcOrd="0" destOrd="0" presId="urn:microsoft.com/office/officeart/2005/8/layout/radial6"/>
    <dgm:cxn modelId="{639EDA1F-1935-F843-AAA7-D925986E5228}" srcId="{28983E54-AEF3-5541-A5CD-E625270C0BB3}" destId="{984978CD-0D0B-1F46-A661-415736E51B95}" srcOrd="0" destOrd="0" parTransId="{CB1DB864-1973-854A-848C-E1711E2FF0B2}" sibTransId="{2AC9E32E-0B97-FB4A-9D85-90A05C9435AD}"/>
    <dgm:cxn modelId="{EC42E120-5593-AF49-8F04-E056F0EA87A7}" type="presOf" srcId="{8260E379-2B1B-C845-A1D4-9F2246A5C0FE}" destId="{5D564989-F6C4-2E40-A1CA-8854A3CC3F1D}" srcOrd="0" destOrd="0" presId="urn:microsoft.com/office/officeart/2005/8/layout/radial6"/>
    <dgm:cxn modelId="{8D819549-8D28-314C-BE0B-4F161ABF0747}" type="presOf" srcId="{56DA5939-4066-6A4E-AD20-4F3336FF5870}" destId="{360EECE4-B5FB-D746-9576-ACE2DD7AE738}" srcOrd="0" destOrd="0" presId="urn:microsoft.com/office/officeart/2005/8/layout/radial6"/>
    <dgm:cxn modelId="{1CFB125D-FE1C-AD42-926D-40B75C41C36E}" srcId="{28983E54-AEF3-5541-A5CD-E625270C0BB3}" destId="{BE26EC20-FD11-854E-BB55-A6F17600E3EF}" srcOrd="1" destOrd="0" parTransId="{A5D0FE5E-AF22-D844-BE51-51B85BCE4FDA}" sibTransId="{EE10E3D0-69B7-AC40-B540-F96F1B0DE53D}"/>
    <dgm:cxn modelId="{7D0DCD75-469E-AE43-AFF7-783EBA50AF67}" type="presOf" srcId="{984978CD-0D0B-1F46-A661-415736E51B95}" destId="{F7E263B4-BA36-0C4C-864F-C645EDA1C832}" srcOrd="0" destOrd="0" presId="urn:microsoft.com/office/officeart/2005/8/layout/radial6"/>
    <dgm:cxn modelId="{2574F9B4-DECF-FC48-BA1A-2F1C46232949}" type="presOf" srcId="{28983E54-AEF3-5541-A5CD-E625270C0BB3}" destId="{F6C2CD0B-EC5A-F646-AB50-EC0579AD048E}" srcOrd="0" destOrd="0" presId="urn:microsoft.com/office/officeart/2005/8/layout/radial6"/>
    <dgm:cxn modelId="{35244AC2-390A-C944-B67D-B9BE5D951A6B}" srcId="{28983E54-AEF3-5541-A5CD-E625270C0BB3}" destId="{8260E379-2B1B-C845-A1D4-9F2246A5C0FE}" srcOrd="2" destOrd="0" parTransId="{C87243C6-A7DD-2645-9202-6685374B588E}" sibTransId="{589243FD-41A2-AB49-A23A-11FD2DC2B62F}"/>
    <dgm:cxn modelId="{9816E7D7-4F68-8042-91BE-C41AEC1C2F76}" type="presOf" srcId="{2AC9E32E-0B97-FB4A-9D85-90A05C9435AD}" destId="{38369493-CEE1-AA42-8F9B-3D66645DB9BE}" srcOrd="0" destOrd="0" presId="urn:microsoft.com/office/officeart/2005/8/layout/radial6"/>
    <dgm:cxn modelId="{9057D7BF-C90F-5040-9661-0083D5834FEB}" type="presParOf" srcId="{360EECE4-B5FB-D746-9576-ACE2DD7AE738}" destId="{F6C2CD0B-EC5A-F646-AB50-EC0579AD048E}" srcOrd="0" destOrd="0" presId="urn:microsoft.com/office/officeart/2005/8/layout/radial6"/>
    <dgm:cxn modelId="{614616C9-D4DC-BB4E-A39E-8EF1553E2241}" type="presParOf" srcId="{360EECE4-B5FB-D746-9576-ACE2DD7AE738}" destId="{F7E263B4-BA36-0C4C-864F-C645EDA1C832}" srcOrd="1" destOrd="0" presId="urn:microsoft.com/office/officeart/2005/8/layout/radial6"/>
    <dgm:cxn modelId="{E8A908EF-2A17-CE45-B599-BF2EA2626325}" type="presParOf" srcId="{360EECE4-B5FB-D746-9576-ACE2DD7AE738}" destId="{9B45826A-DE81-3744-90F3-D5D367D07C24}" srcOrd="2" destOrd="0" presId="urn:microsoft.com/office/officeart/2005/8/layout/radial6"/>
    <dgm:cxn modelId="{3EDB8C4D-C351-8144-9366-99029EFBDEE2}" type="presParOf" srcId="{360EECE4-B5FB-D746-9576-ACE2DD7AE738}" destId="{38369493-CEE1-AA42-8F9B-3D66645DB9BE}" srcOrd="3" destOrd="0" presId="urn:microsoft.com/office/officeart/2005/8/layout/radial6"/>
    <dgm:cxn modelId="{0DAE47D2-04D1-D445-83F4-76AC32E4482A}" type="presParOf" srcId="{360EECE4-B5FB-D746-9576-ACE2DD7AE738}" destId="{827C9793-70DD-D84F-A39B-FD16E6716A4C}" srcOrd="4" destOrd="0" presId="urn:microsoft.com/office/officeart/2005/8/layout/radial6"/>
    <dgm:cxn modelId="{35980496-5169-7641-85E4-8FC838B38A9F}" type="presParOf" srcId="{360EECE4-B5FB-D746-9576-ACE2DD7AE738}" destId="{8633DC1A-33C4-A74C-84EB-7F307C561566}" srcOrd="5" destOrd="0" presId="urn:microsoft.com/office/officeart/2005/8/layout/radial6"/>
    <dgm:cxn modelId="{BB24B2C6-C1BA-A046-8B76-D0C2CC86531E}" type="presParOf" srcId="{360EECE4-B5FB-D746-9576-ACE2DD7AE738}" destId="{08374E25-A88C-8346-AF43-98F97B6FAE88}" srcOrd="6" destOrd="0" presId="urn:microsoft.com/office/officeart/2005/8/layout/radial6"/>
    <dgm:cxn modelId="{AB67FAB5-2314-5840-A88E-4725727A2373}" type="presParOf" srcId="{360EECE4-B5FB-D746-9576-ACE2DD7AE738}" destId="{5D564989-F6C4-2E40-A1CA-8854A3CC3F1D}" srcOrd="7" destOrd="0" presId="urn:microsoft.com/office/officeart/2005/8/layout/radial6"/>
    <dgm:cxn modelId="{40C142C9-6FD0-D04B-94CB-5432889B073C}" type="presParOf" srcId="{360EECE4-B5FB-D746-9576-ACE2DD7AE738}" destId="{5DBE2BB0-5B6D-624D-A5A1-89C8DC5E373F}" srcOrd="8" destOrd="0" presId="urn:microsoft.com/office/officeart/2005/8/layout/radial6"/>
    <dgm:cxn modelId="{0D0D8AE0-1544-1E4D-8CAC-0A708E8A4170}" type="presParOf" srcId="{360EECE4-B5FB-D746-9576-ACE2DD7AE738}" destId="{94E5F924-9921-5540-B914-16ADF84BC5CE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5F924-9921-5540-B914-16ADF84BC5CE}">
      <dsp:nvSpPr>
        <dsp:cNvPr id="0" name=""/>
        <dsp:cNvSpPr/>
      </dsp:nvSpPr>
      <dsp:spPr>
        <a:xfrm>
          <a:off x="1374925" y="709020"/>
          <a:ext cx="3346149" cy="3346149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374E25-A88C-8346-AF43-98F97B6FAE88}">
      <dsp:nvSpPr>
        <dsp:cNvPr id="0" name=""/>
        <dsp:cNvSpPr/>
      </dsp:nvSpPr>
      <dsp:spPr>
        <a:xfrm>
          <a:off x="1374925" y="709020"/>
          <a:ext cx="3346149" cy="3346149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369493-CEE1-AA42-8F9B-3D66645DB9BE}">
      <dsp:nvSpPr>
        <dsp:cNvPr id="0" name=""/>
        <dsp:cNvSpPr/>
      </dsp:nvSpPr>
      <dsp:spPr>
        <a:xfrm>
          <a:off x="1374925" y="709020"/>
          <a:ext cx="3346149" cy="3346149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C2CD0B-EC5A-F646-AB50-EC0579AD048E}">
      <dsp:nvSpPr>
        <dsp:cNvPr id="0" name=""/>
        <dsp:cNvSpPr/>
      </dsp:nvSpPr>
      <dsp:spPr>
        <a:xfrm>
          <a:off x="2278558" y="1612653"/>
          <a:ext cx="1538882" cy="1538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Innovation</a:t>
          </a:r>
        </a:p>
      </dsp:txBody>
      <dsp:txXfrm>
        <a:off x="2503922" y="1838017"/>
        <a:ext cx="1088154" cy="1088154"/>
      </dsp:txXfrm>
    </dsp:sp>
    <dsp:sp modelId="{F7E263B4-BA36-0C4C-864F-C645EDA1C832}">
      <dsp:nvSpPr>
        <dsp:cNvPr id="0" name=""/>
        <dsp:cNvSpPr/>
      </dsp:nvSpPr>
      <dsp:spPr>
        <a:xfrm>
          <a:off x="2093821" y="-206378"/>
          <a:ext cx="1908356" cy="19083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b="0" i="1" kern="120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Identification</a:t>
          </a:r>
          <a:r>
            <a:rPr lang="sv-SE" sz="1600" b="0" i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 </a:t>
          </a:r>
          <a:r>
            <a:rPr lang="sv-SE" sz="1600" b="0" i="1" kern="120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of</a:t>
          </a:r>
          <a:r>
            <a:rPr lang="sv-SE" sz="1600" b="0" i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 </a:t>
          </a:r>
          <a:r>
            <a:rPr lang="sv-SE" sz="1600" b="0" i="1" kern="120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issues</a:t>
          </a:r>
          <a:endParaRPr lang="en-US" sz="16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2373293" y="73094"/>
        <a:ext cx="1349412" cy="1349412"/>
      </dsp:txXfrm>
    </dsp:sp>
    <dsp:sp modelId="{827C9793-70DD-D84F-A39B-FD16E6716A4C}">
      <dsp:nvSpPr>
        <dsp:cNvPr id="0" name=""/>
        <dsp:cNvSpPr/>
      </dsp:nvSpPr>
      <dsp:spPr>
        <a:xfrm>
          <a:off x="3413742" y="2149644"/>
          <a:ext cx="2099196" cy="209919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0" i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Co-Creation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0" i="1" kern="120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With</a:t>
          </a:r>
          <a:r>
            <a:rPr lang="sv-SE" sz="2000" b="0" i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 </a:t>
          </a:r>
          <a:r>
            <a:rPr lang="sv-SE" sz="2000" b="0" i="1" kern="120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stakeholders</a:t>
          </a:r>
          <a:endParaRPr lang="en-US" sz="20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3721162" y="2457064"/>
        <a:ext cx="1484356" cy="1484356"/>
      </dsp:txXfrm>
    </dsp:sp>
    <dsp:sp modelId="{5D564989-F6C4-2E40-A1CA-8854A3CC3F1D}">
      <dsp:nvSpPr>
        <dsp:cNvPr id="0" name=""/>
        <dsp:cNvSpPr/>
      </dsp:nvSpPr>
      <dsp:spPr>
        <a:xfrm>
          <a:off x="583061" y="2149644"/>
          <a:ext cx="2099196" cy="209919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0" i="1" kern="120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Contribution</a:t>
          </a:r>
          <a:r>
            <a:rPr lang="sv-SE" sz="2000" b="0" i="1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 to </a:t>
          </a:r>
          <a:r>
            <a:rPr lang="sv-SE" sz="2000" b="0" i="1" kern="120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yuthaya" pitchFamily="2" charset="-34"/>
            </a:rPr>
            <a:t>sustainibility</a:t>
          </a:r>
          <a:endParaRPr lang="en-US" sz="2000" b="0" kern="120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sp:txBody>
      <dsp:txXfrm>
        <a:off x="890481" y="2457064"/>
        <a:ext cx="1484356" cy="1484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09D9C4C-532B-44AD-9294-B0F8813529BE}" type="datetimeFigureOut">
              <a:rPr lang="sv-SE"/>
              <a:pPr>
                <a:defRPr/>
              </a:pPr>
              <a:t>2020-12-07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B211F5F-C88E-46C4-90C9-5A675501084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9025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211F5F-C88E-46C4-90C9-5A6755010840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759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1D010-AC36-D442-8C43-79112E5A7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2A124-B612-1A46-B202-2F573370B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275EB-CEB7-D241-8818-7EA87DF3A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D8292-7A5A-44EB-ADEC-AA767D00200F}" type="datetimeFigureOut">
              <a:rPr lang="en-US" smtClean="0"/>
              <a:t>12/7/20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76CE1-7BA6-D542-9B82-D32CD140E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E7145-0D5D-ED42-BBC3-C7F18C220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430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D924-E146-B64D-B21D-A8A4147C4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BEAAF-4068-4E45-8D92-FE1B5EE0C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75463-6735-E741-B52B-E2D58F3BC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D73B-AC12-4256-9E12-E45AB393862B}" type="datetimeFigureOut">
              <a:rPr lang="en-US" smtClean="0"/>
              <a:t>12/7/20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6E925-3DA0-7141-9A5C-6720B1BAF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43AB3-7F55-984D-ABA0-5EF16213A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703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8FFFF-9CDC-6B4C-B0FB-D61D8E113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B17E2F-32A2-D341-88DF-938E592F2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6B9F7-87AB-8241-A6A4-DACB985D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1E8A7-06A9-4796-98A4-479CF7079753}" type="datetimeFigureOut">
              <a:rPr lang="en-US" smtClean="0"/>
              <a:t>12/7/20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02D5F-F212-394E-ACC2-9B688511F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BBFCE-D522-204C-A600-971370191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2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8D4BC-AD30-0245-986E-89EA6E57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605D6-0553-E84B-9D17-4FBFDCE91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78B6-EA85-CB4D-9158-90F614E00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DEACD-722F-4835-8C36-350D1156C46F}" type="datetimeFigureOut">
              <a:rPr lang="en-US" smtClean="0"/>
              <a:t>12/7/20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A692D-F679-964D-B1C3-DD0D7263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2AA85-737F-7040-A29E-CFEEA1E6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6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0BBAE-62DE-EC40-8607-301DF6C77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B1BAA-D361-8942-A738-AACD95865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D4385-8903-554B-9E47-1FD5F1163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9D4D-0BFC-4907-B876-8D0F29D25B8B}" type="datetimeFigureOut">
              <a:rPr lang="en-US" smtClean="0"/>
              <a:t>12/7/20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680BD-0162-5646-86D0-C27541C3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BFE61-7104-B647-B1C5-A2AC39C9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1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40B1-EFEF-D94C-9C40-79F97AA35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1D611-E57A-BA4F-8562-0682A9D1C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53E6C-2EBE-9440-A2BC-1414DB12D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D8708-004D-5045-8246-0C1610CD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4F713-3024-4B60-8C85-AB19FBDEA5C9}" type="datetimeFigureOut">
              <a:rPr lang="en-US" smtClean="0"/>
              <a:t>12/7/20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5042D2-8B8D-1349-B2CE-151D34D41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5CB87-4985-F148-B6CA-5A57C7C8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2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4802-9A4C-6F41-B47E-FCCFE9D1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0B55C-C191-1045-B0F3-E77AA0102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DFDF0-7070-4F48-B447-ECD8A8AC1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493506-DEC1-2247-99E5-2BFBED2BA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78AF85-CA30-D247-9933-92A7D3D09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B0AE02-2056-CB4F-9FB3-4ABC2DD14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0D8C-FEE3-44E4-9FC3-58ECB605B60D}" type="datetimeFigureOut">
              <a:rPr lang="en-US" smtClean="0"/>
              <a:t>12/7/20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FE18B-7577-AB4B-B94C-23324D725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788B68-D2D6-D64D-B35A-CC796795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6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60FFC-B8EF-F644-A510-C4D1A159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BBF8A6-1CD9-2444-AADB-7FDFBBDD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AFF06-CDBB-4575-A3CF-D3C40F356B44}" type="datetimeFigureOut">
              <a:rPr lang="en-US" smtClean="0"/>
              <a:t>12/7/20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10243-0039-FB4F-89AB-518C11D1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B32A2-6749-AF48-AC06-DA11C7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5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8769B3-CFCE-EE42-89BB-7D9878A2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23BA-8BFA-4D1F-A6AD-B650E27402E6}" type="datetimeFigureOut">
              <a:rPr lang="en-US" smtClean="0"/>
              <a:t>12/7/20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7352D-3B02-C442-8B8B-98C20B85E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9CCF7-B0A7-3A4A-BADF-960AF96EF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D941-7B42-8549-9297-61D705C67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65087-423A-8242-A839-986FDC0A6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41642-9B52-8A4B-9C39-5FFD20A2B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209A3-DF15-2C4A-909C-22320AC0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43E8C-8E71-4ACB-A6F3-3C86F80AFB02}" type="datetimeFigureOut">
              <a:rPr lang="en-US" smtClean="0"/>
              <a:t>12/7/20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CA117-7910-AD4F-A219-7E44F57E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E7283-44C5-5740-AA12-4E07F988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6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A338-97D4-4242-B5A3-5621E06E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BC8A77-6CAD-DE4D-976B-7103146D5F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34FB5-08E4-164A-B759-B5A3723C0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A8C22-41D2-0349-921C-4835F8642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CC35-AE37-4B74-AFDC-2B5B2D807A04}" type="datetimeFigureOut">
              <a:rPr lang="en-US" smtClean="0"/>
              <a:t>12/7/20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6C36C-6D9A-A941-91FD-4BCB3B6B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1E8E8-B71A-6448-B1AE-CCFA55207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7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15A753-9841-394F-A7C9-5C3E6600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1A04E-D6E9-8346-9E2B-D561DBAFB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913C3-8CF6-664D-8B07-50E53F2A2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66BB5-FA43-4133-A57F-33DEFA0D4249}" type="datetimeFigureOut">
              <a:rPr lang="en-US" smtClean="0"/>
              <a:t>12/7/20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1AAA2-0D8F-7B49-AB38-925981FCA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C1818-8CD9-D144-AEC2-89137A95C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61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10" Type="http://schemas.openxmlformats.org/officeDocument/2006/relationships/image" Target="../media/image24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BcE4Y7_Bb9A/?taken-by=linneuniversitetet" TargetMode="External"/><Relationship Id="rId2" Type="http://schemas.openxmlformats.org/officeDocument/2006/relationships/hyperlink" Target="https://lnu.se/en/programme/innovation-through-business-engineering-and-design-specialisation-design-master-programme/vaxjo-international-autum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inkedin.com/groups/8985130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lnu.se/en/education/study-at-linnaeus-university/scholarship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altLang="sv-SE" dirty="0"/>
          </a:p>
          <a:p>
            <a:endParaRPr lang="sv-SE" altLang="sv-SE" dirty="0"/>
          </a:p>
        </p:txBody>
      </p:sp>
      <p:sp>
        <p:nvSpPr>
          <p:cNvPr id="4" name="Rektangel 3"/>
          <p:cNvSpPr/>
          <p:nvPr/>
        </p:nvSpPr>
        <p:spPr>
          <a:xfrm>
            <a:off x="179513" y="1844675"/>
            <a:ext cx="842493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 dirty="0">
                <a:latin typeface="+mn-lt"/>
              </a:rPr>
              <a:t>Masters in Innovation through </a:t>
            </a:r>
          </a:p>
          <a:p>
            <a:pPr algn="ctr">
              <a:defRPr/>
            </a:pPr>
            <a:r>
              <a:rPr lang="en-GB" sz="3200" b="1" dirty="0">
                <a:latin typeface="+mn-lt"/>
              </a:rPr>
              <a:t>Business, Engineering and Design</a:t>
            </a:r>
          </a:p>
          <a:p>
            <a:pPr algn="ctr">
              <a:defRPr/>
            </a:pPr>
            <a:endParaRPr lang="en-GB" b="1" i="1" dirty="0">
              <a:latin typeface="+mn-lt"/>
            </a:endParaRPr>
          </a:p>
          <a:p>
            <a:pPr algn="ctr">
              <a:defRPr/>
            </a:pPr>
            <a:r>
              <a:rPr lang="en-GB" b="1" i="1" dirty="0" err="1">
                <a:latin typeface="+mn-lt"/>
              </a:rPr>
              <a:t>Dr.Soniya</a:t>
            </a:r>
            <a:r>
              <a:rPr lang="en-GB" b="1" i="1" dirty="0">
                <a:latin typeface="+mn-lt"/>
              </a:rPr>
              <a:t> Billore</a:t>
            </a:r>
          </a:p>
          <a:p>
            <a:pPr algn="ctr">
              <a:defRPr/>
            </a:pPr>
            <a:r>
              <a:rPr lang="en-GB" b="1" i="1" dirty="0">
                <a:latin typeface="+mn-lt"/>
              </a:rPr>
              <a:t>Program Director</a:t>
            </a:r>
          </a:p>
          <a:p>
            <a:pPr algn="ctr">
              <a:defRPr/>
            </a:pPr>
            <a:r>
              <a:rPr lang="en-GB" b="1" i="1" dirty="0">
                <a:latin typeface="+mn-lt"/>
              </a:rPr>
              <a:t>School of Business and Economics</a:t>
            </a:r>
          </a:p>
          <a:p>
            <a:pPr algn="ctr">
              <a:defRPr/>
            </a:pPr>
            <a:endParaRPr lang="en-GB" b="1" i="1" dirty="0">
              <a:latin typeface="+mn-lt"/>
            </a:endParaRPr>
          </a:p>
          <a:p>
            <a:pPr algn="ctr">
              <a:defRPr/>
            </a:pPr>
            <a:endParaRPr lang="en-GB" b="1" i="1" dirty="0">
              <a:latin typeface="+mn-lt"/>
            </a:endParaRPr>
          </a:p>
          <a:p>
            <a:pPr algn="ctr">
              <a:defRPr/>
            </a:pPr>
            <a:r>
              <a:rPr lang="en-GB" b="1" i="1" dirty="0">
                <a:latin typeface="+mn-lt"/>
              </a:rPr>
              <a:t>Current student – Carin </a:t>
            </a:r>
            <a:r>
              <a:rPr lang="en-GB" b="1" i="1" dirty="0" err="1">
                <a:latin typeface="+mn-lt"/>
              </a:rPr>
              <a:t>Kindberg</a:t>
            </a:r>
            <a:endParaRPr lang="sv-SE" b="1" i="1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Semester 1 – Local Innovation, </a:t>
            </a:r>
            <a:r>
              <a:rPr lang="en-US" b="1" i="1" dirty="0"/>
              <a:t>Module 1-</a:t>
            </a:r>
            <a:r>
              <a:rPr lang="en-US" b="1" dirty="0"/>
              <a:t>IKEA Module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88840"/>
            <a:ext cx="7658100" cy="471614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Working with product designers and experts from IKEA on the product briefs given by them to design a product for IKEA</a:t>
            </a:r>
          </a:p>
          <a:p>
            <a:pPr>
              <a:buFont typeface="Arial" charset="0"/>
              <a:buChar char="•"/>
            </a:pPr>
            <a:r>
              <a:rPr lang="en-US" dirty="0"/>
              <a:t>Workshops and design meetings at IKEA product development HQ in Älmhult, </a:t>
            </a:r>
            <a:r>
              <a:rPr lang="en-US" b="1" i="1" dirty="0"/>
              <a:t>working with Living Labs</a:t>
            </a:r>
          </a:p>
          <a:p>
            <a:pPr>
              <a:buFont typeface="Arial" charset="0"/>
              <a:buChar char="•"/>
            </a:pPr>
            <a:r>
              <a:rPr lang="en-US" dirty="0"/>
              <a:t>Working in Interdisciplinary teams to create the end result</a:t>
            </a:r>
          </a:p>
          <a:p>
            <a:pPr>
              <a:buFont typeface="Arial" charset="0"/>
              <a:buChar char="•"/>
            </a:pPr>
            <a:r>
              <a:rPr lang="en-US" dirty="0"/>
              <a:t>Design boards, Prototyping, Target segmentation, Target costing , Customer mapping and feedback</a:t>
            </a:r>
          </a:p>
          <a:p>
            <a:pPr>
              <a:buFont typeface="Arial" charset="0"/>
              <a:buChar char="•"/>
            </a:pPr>
            <a:r>
              <a:rPr lang="en-US" b="1" dirty="0"/>
              <a:t>Wash council with IKEA designers </a:t>
            </a:r>
            <a:r>
              <a:rPr lang="en-US" dirty="0"/>
              <a:t>– presentation, opinion, feedback and critique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82" y="5301208"/>
            <a:ext cx="3240360" cy="1274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95B4E2-6544-5944-B876-30C6493D1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100" y="5301208"/>
            <a:ext cx="2142107" cy="131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01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27" y="795512"/>
            <a:ext cx="7680960" cy="1371600"/>
          </a:xfrm>
        </p:spPr>
        <p:txBody>
          <a:bodyPr>
            <a:noAutofit/>
          </a:bodyPr>
          <a:lstStyle/>
          <a:p>
            <a:r>
              <a:rPr lang="en-US" sz="3200" b="1" i="1" dirty="0"/>
              <a:t>Semester 1 - Module 2, 3 and 4</a:t>
            </a:r>
            <a:br>
              <a:rPr lang="en-US" sz="3200" b="1" i="1" dirty="0"/>
            </a:br>
            <a:r>
              <a:rPr lang="en-US" sz="3200" b="1" dirty="0"/>
              <a:t>Local Innovation with companies from Småland</a:t>
            </a:r>
            <a:br>
              <a:rPr lang="en-US" sz="3200" b="1" dirty="0"/>
            </a:br>
            <a:br>
              <a:rPr lang="en-US" sz="3200" b="1" dirty="0"/>
            </a:br>
            <a:endParaRPr lang="en-US" sz="32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6C2358E-D4E7-C241-81FF-D41E76383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7432" y="1982913"/>
            <a:ext cx="3282436" cy="2184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7" y="3532324"/>
            <a:ext cx="1572766" cy="1572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401" y="4817719"/>
            <a:ext cx="2730500" cy="82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819" y="4177748"/>
            <a:ext cx="2430228" cy="1215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815" y="4436613"/>
            <a:ext cx="1719027" cy="1719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909" y="5643219"/>
            <a:ext cx="1892300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14" y="5296127"/>
            <a:ext cx="1197992" cy="1197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4208" y="2492359"/>
            <a:ext cx="2200970" cy="14350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5980" y="5569283"/>
            <a:ext cx="2297862" cy="9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4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804740"/>
          </a:xfrm>
        </p:spPr>
        <p:txBody>
          <a:bodyPr>
            <a:normAutofit/>
          </a:bodyPr>
          <a:lstStyle/>
          <a:p>
            <a:r>
              <a:rPr lang="en-US" sz="3200" b="1" dirty="0"/>
              <a:t>Semester 2 - Global Innovation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268760"/>
            <a:ext cx="7680960" cy="4766280"/>
          </a:xfrm>
        </p:spPr>
        <p:txBody>
          <a:bodyPr/>
          <a:lstStyle/>
          <a:p>
            <a:r>
              <a:rPr lang="en-US" dirty="0"/>
              <a:t>Issues related to global contexts and problems such as Conservation, Recycling, Restructuring, Open innovation, Frugal innovation and Resource optimization</a:t>
            </a:r>
          </a:p>
          <a:p>
            <a:r>
              <a:rPr lang="en-US" dirty="0"/>
              <a:t>Work on projects related to Landscapes, Housing, Energy projects, Smart housing, Sustainable food production, International employees and Employee behavior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397343"/>
            <a:ext cx="1656184" cy="870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194" y="3136153"/>
            <a:ext cx="1800200" cy="18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908" y="3179710"/>
            <a:ext cx="1572766" cy="15727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418" y="3136153"/>
            <a:ext cx="1432446" cy="1432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553" y="4974760"/>
            <a:ext cx="1531475" cy="849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0A06F4-7027-D541-904F-129F03C5B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3252936"/>
            <a:ext cx="1737493" cy="902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A09802-9BA0-BE48-885E-FA1151E7C4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1219" y="4846006"/>
            <a:ext cx="1068710" cy="10687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5C7FC2-00BE-AD4B-BA5C-3710017BA3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154" y="5479684"/>
            <a:ext cx="2070898" cy="400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3B6B53-41B1-5E4C-91C7-49C780FA10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7350" y="5085184"/>
            <a:ext cx="1284734" cy="128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68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activities in Semester II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484784"/>
            <a:ext cx="7680960" cy="45502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Talent day at IKEA in February </a:t>
            </a:r>
          </a:p>
          <a:p>
            <a:pPr marL="0" indent="0">
              <a:buNone/>
            </a:pPr>
            <a:r>
              <a:rPr lang="en-US" sz="2400" b="1" dirty="0"/>
              <a:t>Innovation week at LNU with corporate stakeholders, guest lecturers in March</a:t>
            </a:r>
          </a:p>
          <a:p>
            <a:pPr marL="0" indent="0">
              <a:buNone/>
            </a:pPr>
            <a:r>
              <a:rPr lang="en-US" sz="2400" b="1" dirty="0"/>
              <a:t>Circular economy contest in May</a:t>
            </a:r>
          </a:p>
          <a:p>
            <a:pPr marL="0" indent="0">
              <a:buNone/>
            </a:pPr>
            <a:r>
              <a:rPr lang="en-US" sz="2400" b="1" dirty="0"/>
              <a:t>Stockholm furniture fair representation in June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Collaborations – </a:t>
            </a:r>
            <a:r>
              <a:rPr lang="en-US" sz="2400" b="1" dirty="0" err="1"/>
              <a:t>Waseda</a:t>
            </a:r>
            <a:r>
              <a:rPr lang="en-US" sz="2400" b="1" dirty="0"/>
              <a:t> and Keio university , Japan, Arizona State University, US and IMED, India to name </a:t>
            </a:r>
            <a:r>
              <a:rPr lang="en-US" sz="2400" b="1"/>
              <a:t>a few….</a:t>
            </a: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000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42594"/>
            <a:ext cx="8016944" cy="1371600"/>
          </a:xfrm>
        </p:spPr>
        <p:txBody>
          <a:bodyPr/>
          <a:lstStyle/>
          <a:p>
            <a:r>
              <a:rPr lang="en-US" b="1" dirty="0"/>
              <a:t>Semester 3 – Courses of your 					discipline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3</a:t>
            </a:r>
            <a:r>
              <a:rPr lang="en-US" sz="2400" b="1" baseline="30000" dirty="0"/>
              <a:t>rd</a:t>
            </a:r>
            <a:r>
              <a:rPr lang="en-US" sz="2400" b="1" dirty="0"/>
              <a:t> semester at their home department or faculty and engage with masters level students and the masters classes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Exchange studies semester at partner universities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Internships in companies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Students have been to China, India, South Korea on exchange projects</a:t>
            </a:r>
          </a:p>
          <a:p>
            <a:endParaRPr lang="en-US" sz="2400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0190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 4 - Masters thesis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800" b="1" dirty="0"/>
              <a:t>30 </a:t>
            </a:r>
            <a:r>
              <a:rPr lang="en-US" sz="2800" b="1" dirty="0" err="1"/>
              <a:t>hp</a:t>
            </a:r>
            <a:r>
              <a:rPr lang="en-US" sz="2800" b="1" dirty="0"/>
              <a:t> , Groups of 2 students from core discipline</a:t>
            </a:r>
          </a:p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2 ways 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r>
              <a:rPr lang="en-US" sz="2800" b="1" i="1" dirty="0"/>
              <a:t>IKEA thesis </a:t>
            </a:r>
            <a:r>
              <a:rPr lang="en-US" sz="2800" b="1" dirty="0"/>
              <a:t>– multidisciplinary thesis projects with tutors from LNU and IKEA</a:t>
            </a:r>
          </a:p>
          <a:p>
            <a:r>
              <a:rPr lang="en-US" sz="2800" b="1" dirty="0"/>
              <a:t>Choose to do thesis with your own idea or contact company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84476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645400" cy="755650"/>
          </a:xfrm>
        </p:spPr>
        <p:txBody>
          <a:bodyPr/>
          <a:lstStyle/>
          <a:p>
            <a:r>
              <a:rPr lang="en-US" b="1" dirty="0"/>
              <a:t>Learning for Skill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0951" y="1187697"/>
            <a:ext cx="5235729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1600" dirty="0"/>
              <a:t>Learning core discipline in the practitioner’s shoes</a:t>
            </a:r>
          </a:p>
          <a:p>
            <a:pPr marL="457200" indent="-457200">
              <a:buFont typeface="Wingdings" charset="2"/>
              <a:buChar char="v"/>
            </a:pPr>
            <a:r>
              <a:rPr lang="en-US" sz="1600" dirty="0"/>
              <a:t>Ability to deliver in a team – multidisciplinary work</a:t>
            </a:r>
          </a:p>
          <a:p>
            <a:pPr marL="457200" indent="-457200">
              <a:buFont typeface="Wingdings" charset="2"/>
              <a:buChar char="v"/>
            </a:pPr>
            <a:r>
              <a:rPr lang="en-US" sz="1600" dirty="0"/>
              <a:t>Knowledge outside your field</a:t>
            </a:r>
          </a:p>
          <a:p>
            <a:pPr marL="457200" indent="-457200">
              <a:buFont typeface="Wingdings" charset="2"/>
              <a:buChar char="v"/>
            </a:pPr>
            <a:r>
              <a:rPr lang="sv-SE" sz="1600" dirty="0" err="1"/>
              <a:t>Deeper</a:t>
            </a:r>
            <a:r>
              <a:rPr lang="sv-SE" sz="1600" dirty="0"/>
              <a:t> </a:t>
            </a:r>
            <a:r>
              <a:rPr lang="sv-SE" sz="1600" dirty="0" err="1"/>
              <a:t>knowledge</a:t>
            </a:r>
            <a:r>
              <a:rPr lang="sv-SE" sz="1600" dirty="0"/>
              <a:t> </a:t>
            </a:r>
            <a:r>
              <a:rPr lang="sv-SE" sz="1600" dirty="0" err="1"/>
              <a:t>within</a:t>
            </a:r>
            <a:r>
              <a:rPr lang="sv-SE" sz="1600" dirty="0"/>
              <a:t> the </a:t>
            </a:r>
            <a:r>
              <a:rPr lang="sv-SE" sz="1600" dirty="0" err="1"/>
              <a:t>field</a:t>
            </a:r>
            <a:r>
              <a:rPr lang="sv-SE" sz="1600" dirty="0"/>
              <a:t> – </a:t>
            </a:r>
            <a:r>
              <a:rPr lang="sv-SE" sz="1600" dirty="0" err="1"/>
              <a:t>core</a:t>
            </a:r>
            <a:r>
              <a:rPr lang="sv-SE" sz="1600" dirty="0"/>
              <a:t> </a:t>
            </a:r>
            <a:r>
              <a:rPr lang="sv-SE" sz="1600" dirty="0" err="1"/>
              <a:t>discipline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  <a:p>
            <a:r>
              <a:rPr lang="sv-SE" sz="2800" b="1" i="1" dirty="0">
                <a:solidFill>
                  <a:schemeClr val="accent2">
                    <a:lumMod val="75000"/>
                  </a:schemeClr>
                </a:solidFill>
                <a:latin typeface="Apple Color Emoji" pitchFamily="2" charset="0"/>
                <a:ea typeface="Apple Color Emoji" pitchFamily="2" charset="0"/>
                <a:cs typeface="Ayuthaya" pitchFamily="2" charset="-34"/>
              </a:rPr>
              <a:t> </a:t>
            </a:r>
          </a:p>
          <a:p>
            <a:r>
              <a:rPr lang="sv-SE" sz="2800" b="1" i="1" dirty="0">
                <a:solidFill>
                  <a:schemeClr val="accent2">
                    <a:lumMod val="75000"/>
                  </a:schemeClr>
                </a:solidFill>
                <a:latin typeface="Apple Color Emoji" pitchFamily="2" charset="0"/>
                <a:ea typeface="Apple Color Emoji" pitchFamily="2" charset="0"/>
                <a:cs typeface="Ayuthaya" pitchFamily="2" charset="-34"/>
              </a:rPr>
              <a:t>			 </a:t>
            </a:r>
          </a:p>
          <a:p>
            <a:r>
              <a:rPr lang="sv-SE" sz="2800" b="1" i="1" dirty="0">
                <a:solidFill>
                  <a:schemeClr val="accent2">
                    <a:lumMod val="75000"/>
                  </a:schemeClr>
                </a:solidFill>
                <a:latin typeface="Apple Color Emoji" pitchFamily="2" charset="0"/>
                <a:ea typeface="Apple Color Emoji" pitchFamily="2" charset="0"/>
                <a:cs typeface="Ayuthaya" pitchFamily="2" charset="-34"/>
              </a:rPr>
              <a:t>					</a:t>
            </a:r>
            <a:endParaRPr lang="en-US" sz="1600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600" b="1" i="1" dirty="0">
              <a:solidFill>
                <a:srgbClr val="C0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AFC5E96-3C2F-B145-BDE1-C8ABCCB5E6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3609365"/>
              </p:ext>
            </p:extLst>
          </p:nvPr>
        </p:nvGraphicFramePr>
        <p:xfrm>
          <a:off x="3275856" y="213285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9958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0" y="806450"/>
            <a:ext cx="7899598" cy="755650"/>
          </a:xfrm>
        </p:spPr>
        <p:txBody>
          <a:bodyPr/>
          <a:lstStyle/>
          <a:p>
            <a:r>
              <a:rPr lang="en-US" b="1" i="1" dirty="0"/>
              <a:t>Learnings for Life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691680" y="2510746"/>
            <a:ext cx="2703304" cy="29392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i="1" dirty="0" err="1">
                <a:latin typeface="Arial" charset="0"/>
                <a:ea typeface="Arial" charset="0"/>
                <a:cs typeface="Arial" charset="0"/>
              </a:rPr>
              <a:t>What</a:t>
            </a:r>
            <a:r>
              <a:rPr lang="sv-SE" sz="2000" b="1" i="1" dirty="0">
                <a:latin typeface="Arial" charset="0"/>
                <a:ea typeface="Arial" charset="0"/>
                <a:cs typeface="Arial" charset="0"/>
              </a:rPr>
              <a:t> do </a:t>
            </a:r>
            <a:r>
              <a:rPr lang="sv-SE" sz="2000" b="1" i="1" dirty="0" err="1">
                <a:latin typeface="Arial" charset="0"/>
                <a:ea typeface="Arial" charset="0"/>
                <a:cs typeface="Arial" charset="0"/>
              </a:rPr>
              <a:t>we</a:t>
            </a:r>
            <a:r>
              <a:rPr lang="sv-SE" sz="2000" b="1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sv-SE" sz="2000" b="1" i="1" dirty="0" err="1">
                <a:latin typeface="Arial" charset="0"/>
                <a:ea typeface="Arial" charset="0"/>
                <a:cs typeface="Arial" charset="0"/>
              </a:rPr>
              <a:t>learn</a:t>
            </a:r>
            <a:r>
              <a:rPr lang="sv-SE" sz="2000" b="1" i="1" dirty="0">
                <a:latin typeface="Arial" charset="0"/>
                <a:ea typeface="Arial" charset="0"/>
                <a:cs typeface="Arial" charset="0"/>
              </a:rPr>
              <a:t> ?</a:t>
            </a:r>
          </a:p>
          <a:p>
            <a:r>
              <a:rPr lang="sv-SE" sz="2000" dirty="0" err="1"/>
              <a:t>Respect</a:t>
            </a:r>
            <a:endParaRPr lang="sv-SE" sz="2000" dirty="0"/>
          </a:p>
          <a:p>
            <a:r>
              <a:rPr lang="sv-SE" sz="2000" dirty="0" err="1"/>
              <a:t>Discipline</a:t>
            </a:r>
            <a:endParaRPr lang="sv-SE" sz="2000" dirty="0"/>
          </a:p>
          <a:p>
            <a:r>
              <a:rPr lang="en-US" sz="2000" dirty="0"/>
              <a:t>Curiosity</a:t>
            </a:r>
          </a:p>
          <a:p>
            <a:r>
              <a:rPr lang="sv-SE" sz="2000" dirty="0"/>
              <a:t>Engagement</a:t>
            </a:r>
          </a:p>
          <a:p>
            <a:r>
              <a:rPr lang="en-US" sz="2000" dirty="0"/>
              <a:t>Endurance</a:t>
            </a:r>
          </a:p>
          <a:p>
            <a:endParaRPr lang="en-US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24" y="2954395"/>
            <a:ext cx="3933402" cy="283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55976" y="2492896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i="1" dirty="0" err="1"/>
              <a:t>Why</a:t>
            </a:r>
            <a:r>
              <a:rPr lang="sv-SE" sz="2000" b="1" i="1" dirty="0"/>
              <a:t> do </a:t>
            </a:r>
            <a:r>
              <a:rPr lang="sv-SE" sz="2000" b="1" i="1" dirty="0" err="1"/>
              <a:t>we</a:t>
            </a:r>
            <a:r>
              <a:rPr lang="sv-SE" sz="2000" b="1" i="1" dirty="0"/>
              <a:t> look like </a:t>
            </a:r>
            <a:r>
              <a:rPr lang="sv-SE" sz="2000" b="1" i="1" dirty="0" err="1"/>
              <a:t>this</a:t>
            </a:r>
            <a:r>
              <a:rPr lang="sv-SE" sz="2000" b="1" i="1" dirty="0"/>
              <a:t>?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719604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A5B2E-21DB-BE45-811C-3E7DE38B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Jobs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2FEC9-AAC6-EF4D-BCAA-D5ED3AB7A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3200" b="1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sv-SE" sz="3200" b="1" dirty="0" err="1">
                <a:solidFill>
                  <a:schemeClr val="tx2">
                    <a:lumMod val="75000"/>
                  </a:schemeClr>
                </a:solidFill>
              </a:rPr>
              <a:t>world</a:t>
            </a:r>
            <a:r>
              <a:rPr lang="sv-SE" sz="3200" b="1" dirty="0">
                <a:solidFill>
                  <a:schemeClr val="tx2">
                    <a:lumMod val="75000"/>
                  </a:schemeClr>
                </a:solidFill>
              </a:rPr>
              <a:t> is </a:t>
            </a:r>
            <a:r>
              <a:rPr lang="sv-SE" sz="3200" b="1" dirty="0" err="1">
                <a:solidFill>
                  <a:schemeClr val="tx2">
                    <a:lumMod val="75000"/>
                  </a:schemeClr>
                </a:solidFill>
              </a:rPr>
              <a:t>yours</a:t>
            </a:r>
            <a:r>
              <a:rPr lang="sv-SE" sz="3200" b="1" dirty="0">
                <a:solidFill>
                  <a:schemeClr val="tx2">
                    <a:lumMod val="75000"/>
                  </a:schemeClr>
                </a:solidFill>
              </a:rPr>
              <a:t> to </a:t>
            </a:r>
            <a:r>
              <a:rPr lang="sv-SE" sz="3200" b="1" dirty="0" err="1">
                <a:solidFill>
                  <a:schemeClr val="tx2">
                    <a:lumMod val="75000"/>
                  </a:schemeClr>
                </a:solidFill>
              </a:rPr>
              <a:t>take</a:t>
            </a:r>
            <a:r>
              <a:rPr lang="sv-SE" sz="3200" b="1" dirty="0">
                <a:solidFill>
                  <a:schemeClr val="tx2">
                    <a:lumMod val="75000"/>
                  </a:schemeClr>
                </a:solidFill>
              </a:rPr>
              <a:t>…..</a:t>
            </a:r>
            <a:r>
              <a:rPr lang="sv-SE" sz="32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</a:t>
            </a:r>
          </a:p>
          <a:p>
            <a:endParaRPr lang="sv-SE" dirty="0">
              <a:sym typeface="Wingdings" pitchFamily="2" charset="2"/>
            </a:endParaRPr>
          </a:p>
          <a:p>
            <a:r>
              <a:rPr lang="sv-SE" dirty="0">
                <a:sym typeface="Wingdings" pitchFamily="2" charset="2"/>
              </a:rPr>
              <a:t>Jobs </a:t>
            </a:r>
            <a:r>
              <a:rPr lang="sv-SE" dirty="0" err="1">
                <a:sym typeface="Wingdings" pitchFamily="2" charset="2"/>
              </a:rPr>
              <a:t>related</a:t>
            </a:r>
            <a:r>
              <a:rPr lang="sv-SE" dirty="0">
                <a:sym typeface="Wingdings" pitchFamily="2" charset="2"/>
              </a:rPr>
              <a:t> to Marketing, Product design, Product Innovation, </a:t>
            </a:r>
            <a:r>
              <a:rPr lang="sv-SE" dirty="0" err="1">
                <a:sym typeface="Wingdings" pitchFamily="2" charset="2"/>
              </a:rPr>
              <a:t>Sustainibility</a:t>
            </a:r>
            <a:r>
              <a:rPr lang="sv-SE" dirty="0">
                <a:sym typeface="Wingdings" pitchFamily="2" charset="2"/>
              </a:rPr>
              <a:t>, Marketing </a:t>
            </a:r>
            <a:r>
              <a:rPr lang="sv-SE" dirty="0" err="1">
                <a:sym typeface="Wingdings" pitchFamily="2" charset="2"/>
              </a:rPr>
              <a:t>strategists</a:t>
            </a:r>
            <a:r>
              <a:rPr lang="sv-SE" dirty="0">
                <a:sym typeface="Wingdings" pitchFamily="2" charset="2"/>
              </a:rPr>
              <a:t> </a:t>
            </a:r>
          </a:p>
          <a:p>
            <a:endParaRPr lang="sv-SE" dirty="0">
              <a:sym typeface="Wingdings" pitchFamily="2" charset="2"/>
            </a:endParaRPr>
          </a:p>
          <a:p>
            <a:r>
              <a:rPr lang="sv-SE" dirty="0" err="1">
                <a:sym typeface="Wingdings" pitchFamily="2" charset="2"/>
              </a:rPr>
              <a:t>We</a:t>
            </a:r>
            <a:r>
              <a:rPr lang="sv-SE" dirty="0">
                <a:sym typeface="Wingdings" pitchFamily="2" charset="2"/>
              </a:rPr>
              <a:t> </a:t>
            </a:r>
            <a:r>
              <a:rPr lang="sv-SE" dirty="0" err="1">
                <a:sym typeface="Wingdings" pitchFamily="2" charset="2"/>
              </a:rPr>
              <a:t>equip</a:t>
            </a:r>
            <a:r>
              <a:rPr lang="sv-SE" dirty="0">
                <a:sym typeface="Wingdings" pitchFamily="2" charset="2"/>
              </a:rPr>
              <a:t> </a:t>
            </a:r>
            <a:r>
              <a:rPr lang="sv-SE" dirty="0" err="1">
                <a:sym typeface="Wingdings" pitchFamily="2" charset="2"/>
              </a:rPr>
              <a:t>you</a:t>
            </a:r>
            <a:r>
              <a:rPr lang="sv-SE" dirty="0">
                <a:sym typeface="Wingdings" pitchFamily="2" charset="2"/>
              </a:rPr>
              <a:t> </a:t>
            </a:r>
            <a:r>
              <a:rPr lang="sv-SE" dirty="0" err="1">
                <a:sym typeface="Wingdings" pitchFamily="2" charset="2"/>
              </a:rPr>
              <a:t>with</a:t>
            </a:r>
            <a:r>
              <a:rPr lang="sv-SE" dirty="0">
                <a:sym typeface="Wingdings" pitchFamily="2" charset="2"/>
              </a:rPr>
              <a:t> - </a:t>
            </a:r>
            <a:r>
              <a:rPr lang="sv-SE" dirty="0" err="1">
                <a:sym typeface="Wingdings" pitchFamily="2" charset="2"/>
              </a:rPr>
              <a:t>Multidisciplinary</a:t>
            </a:r>
            <a:r>
              <a:rPr lang="sv-SE" dirty="0">
                <a:sym typeface="Wingdings" pitchFamily="2" charset="2"/>
              </a:rPr>
              <a:t> </a:t>
            </a:r>
            <a:r>
              <a:rPr lang="sv-SE" dirty="0" err="1">
                <a:sym typeface="Wingdings" pitchFamily="2" charset="2"/>
              </a:rPr>
              <a:t>skills</a:t>
            </a:r>
            <a:r>
              <a:rPr lang="sv-SE" dirty="0">
                <a:sym typeface="Wingdings" pitchFamily="2" charset="2"/>
              </a:rPr>
              <a:t> to </a:t>
            </a:r>
            <a:r>
              <a:rPr lang="sv-SE" dirty="0" err="1">
                <a:sym typeface="Wingdings" pitchFamily="2" charset="2"/>
              </a:rPr>
              <a:t>work</a:t>
            </a:r>
            <a:r>
              <a:rPr lang="sv-SE" dirty="0">
                <a:sym typeface="Wingdings" pitchFamily="2" charset="2"/>
              </a:rPr>
              <a:t> </a:t>
            </a:r>
            <a:r>
              <a:rPr lang="sv-SE" dirty="0" err="1">
                <a:sym typeface="Wingdings" pitchFamily="2" charset="2"/>
              </a:rPr>
              <a:t>with</a:t>
            </a:r>
            <a:r>
              <a:rPr lang="sv-SE" dirty="0">
                <a:sym typeface="Wingdings" pitchFamily="2" charset="2"/>
              </a:rPr>
              <a:t> </a:t>
            </a:r>
            <a:r>
              <a:rPr lang="sv-SE" dirty="0" err="1">
                <a:sym typeface="Wingdings" pitchFamily="2" charset="2"/>
              </a:rPr>
              <a:t>multidisciplinary</a:t>
            </a:r>
            <a:r>
              <a:rPr lang="sv-SE" dirty="0">
                <a:sym typeface="Wingdings" pitchFamily="2" charset="2"/>
              </a:rPr>
              <a:t> </a:t>
            </a:r>
            <a:r>
              <a:rPr lang="sv-SE" dirty="0" err="1">
                <a:sym typeface="Wingdings" pitchFamily="2" charset="2"/>
              </a:rPr>
              <a:t>jobs</a:t>
            </a:r>
            <a:r>
              <a:rPr lang="sv-SE" dirty="0">
                <a:sym typeface="Wingdings" pitchFamily="2" charset="2"/>
              </a:rPr>
              <a:t> in multinational </a:t>
            </a:r>
            <a:r>
              <a:rPr lang="sv-SE" dirty="0" err="1">
                <a:sym typeface="Wingdings" pitchFamily="2" charset="2"/>
              </a:rPr>
              <a:t>enviornment</a:t>
            </a:r>
            <a:endParaRPr lang="sv-SE" dirty="0">
              <a:sym typeface="Wingdings" pitchFamily="2" charset="2"/>
            </a:endParaRPr>
          </a:p>
          <a:p>
            <a:endParaRPr lang="sv-SE" dirty="0">
              <a:sym typeface="Wingdings" pitchFamily="2" charset="2"/>
            </a:endParaRPr>
          </a:p>
          <a:p>
            <a:r>
              <a:rPr lang="sv-SE" dirty="0" err="1">
                <a:sym typeface="Wingdings" pitchFamily="2" charset="2"/>
              </a:rPr>
              <a:t>Our</a:t>
            </a:r>
            <a:r>
              <a:rPr lang="sv-SE" dirty="0">
                <a:sym typeface="Wingdings" pitchFamily="2" charset="2"/>
              </a:rPr>
              <a:t> </a:t>
            </a:r>
            <a:r>
              <a:rPr lang="sv-SE" dirty="0" err="1">
                <a:sym typeface="Wingdings" pitchFamily="2" charset="2"/>
              </a:rPr>
              <a:t>biggest</a:t>
            </a:r>
            <a:r>
              <a:rPr lang="sv-SE" dirty="0">
                <a:sym typeface="Wingdings" pitchFamily="2" charset="2"/>
              </a:rPr>
              <a:t> </a:t>
            </a:r>
            <a:r>
              <a:rPr lang="sv-SE" dirty="0" err="1">
                <a:sym typeface="Wingdings" pitchFamily="2" charset="2"/>
              </a:rPr>
              <a:t>employer</a:t>
            </a:r>
            <a:r>
              <a:rPr lang="sv-SE" dirty="0">
                <a:sym typeface="Wingdings" pitchFamily="2" charset="2"/>
              </a:rPr>
              <a:t> - IKEA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1117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4850" y="2564904"/>
            <a:ext cx="79208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https://lnu.se/en/programme/innovation-through-business-engineering-and-design-specialisation-design-master-programme/vaxjo-international-autumn/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https://www.instagram.com/p/BcE4Y7_Bb9A/?taken-by=linneuniversitetet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https://www.linkedin.com/groups/8985130/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Thank you and Welcome to the Excitement !!!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about the program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1100" dirty="0"/>
          </a:p>
          <a:p>
            <a:endParaRPr lang="en-US" sz="1100" dirty="0"/>
          </a:p>
          <a:p>
            <a:pPr marL="0" indent="0">
              <a:buNone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71345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11560" y="1268760"/>
            <a:ext cx="7658100" cy="4356100"/>
          </a:xfrm>
          <a:solidFill>
            <a:srgbClr val="FFC000"/>
          </a:solidFill>
          <a:effectLst>
            <a:glow rad="876300">
              <a:schemeClr val="accent1">
                <a:alpha val="40000"/>
              </a:schemeClr>
            </a:glow>
            <a:outerShdw blurRad="50800" dist="50800" dir="5400000" algn="ctr" rotWithShape="0">
              <a:srgbClr val="000000">
                <a:alpha val="55000"/>
              </a:srgbClr>
            </a:outerShdw>
            <a:reflection endPos="0" dir="5400000" sy="-100000" algn="bl" rotWithShape="0"/>
            <a:softEdge rad="228600"/>
          </a:effectLst>
        </p:spPr>
        <p:txBody>
          <a:bodyPr/>
          <a:lstStyle/>
          <a:p>
            <a:pPr algn="ctr">
              <a:defRPr/>
            </a:pPr>
            <a:endParaRPr lang="en-GB" b="1" i="1" dirty="0"/>
          </a:p>
          <a:p>
            <a:pPr marL="0" indent="0" algn="ctr">
              <a:buNone/>
              <a:defRPr/>
            </a:pPr>
            <a:r>
              <a:rPr lang="en-GB" sz="3600" b="1" i="1" dirty="0"/>
              <a:t>Innovation </a:t>
            </a:r>
          </a:p>
          <a:p>
            <a:pPr algn="ctr">
              <a:defRPr/>
            </a:pPr>
            <a:endParaRPr lang="en-GB" b="1" i="1" dirty="0"/>
          </a:p>
          <a:p>
            <a:pPr algn="ctr">
              <a:defRPr/>
            </a:pPr>
            <a:endParaRPr lang="en-GB" b="1" i="1" dirty="0"/>
          </a:p>
          <a:p>
            <a:pPr algn="ctr">
              <a:defRPr/>
            </a:pPr>
            <a:r>
              <a:rPr lang="en-GB" sz="3200" b="1" i="1" dirty="0"/>
              <a:t>A piece of rock, wood and water – and that is all it takes… </a:t>
            </a:r>
          </a:p>
          <a:p>
            <a:pPr algn="ctr">
              <a:defRPr/>
            </a:pPr>
            <a:r>
              <a:rPr lang="en-GB" sz="3200" b="1" i="1" dirty="0"/>
              <a:t>and a little sprinkle of human capital.</a:t>
            </a:r>
          </a:p>
          <a:p>
            <a:pPr algn="ctr">
              <a:defRPr/>
            </a:pPr>
            <a:endParaRPr lang="en-GB" sz="3200" b="1" i="1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518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77180"/>
            <a:ext cx="7680960" cy="1371600"/>
          </a:xfrm>
        </p:spPr>
        <p:txBody>
          <a:bodyPr/>
          <a:lstStyle/>
          <a:p>
            <a:r>
              <a:rPr lang="sv-SE" b="1" dirty="0" err="1">
                <a:solidFill>
                  <a:srgbClr val="FF0000"/>
                </a:solidFill>
              </a:rPr>
              <a:t>What</a:t>
            </a:r>
            <a:r>
              <a:rPr lang="sv-SE" b="1" dirty="0">
                <a:solidFill>
                  <a:srgbClr val="FF0000"/>
                </a:solidFill>
              </a:rPr>
              <a:t> </a:t>
            </a:r>
            <a:r>
              <a:rPr lang="sv-SE" b="1" dirty="0" err="1">
                <a:solidFill>
                  <a:srgbClr val="FF0000"/>
                </a:solidFill>
              </a:rPr>
              <a:t>does</a:t>
            </a:r>
            <a:r>
              <a:rPr lang="sv-SE" b="1" dirty="0">
                <a:solidFill>
                  <a:srgbClr val="FF0000"/>
                </a:solidFill>
              </a:rPr>
              <a:t> </a:t>
            </a:r>
            <a:r>
              <a:rPr lang="sv-SE" b="1" dirty="0" err="1">
                <a:solidFill>
                  <a:srgbClr val="FF0000"/>
                </a:solidFill>
              </a:rPr>
              <a:t>this</a:t>
            </a:r>
            <a:r>
              <a:rPr lang="sv-SE" b="1" dirty="0">
                <a:solidFill>
                  <a:srgbClr val="FF0000"/>
                </a:solidFill>
              </a:rPr>
              <a:t> </a:t>
            </a:r>
            <a:r>
              <a:rPr lang="sv-SE" b="1" dirty="0" err="1">
                <a:solidFill>
                  <a:srgbClr val="FF0000"/>
                </a:solidFill>
              </a:rPr>
              <a:t>mean</a:t>
            </a:r>
            <a:r>
              <a:rPr lang="sv-SE" b="1" dirty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657" y="1700808"/>
            <a:ext cx="4271856" cy="285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700808"/>
            <a:ext cx="230704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Cooperation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Collaboration</a:t>
            </a:r>
          </a:p>
        </p:txBody>
      </p:sp>
      <p:sp>
        <p:nvSpPr>
          <p:cNvPr id="4" name="Down Arrow 3"/>
          <p:cNvSpPr/>
          <p:nvPr/>
        </p:nvSpPr>
        <p:spPr bwMode="auto">
          <a:xfrm>
            <a:off x="1835696" y="2247548"/>
            <a:ext cx="1224136" cy="1584176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592" y="573325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is not only that you do your part but that you actively engage in all parts in the process of the delivery.</a:t>
            </a:r>
          </a:p>
        </p:txBody>
      </p:sp>
    </p:spTree>
    <p:extLst>
      <p:ext uri="{BB962C8B-B14F-4D97-AF65-F5344CB8AC3E}">
        <p14:creationId xmlns:p14="http://schemas.microsoft.com/office/powerpoint/2010/main" val="3610171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982" y="548680"/>
            <a:ext cx="7680960" cy="1371600"/>
          </a:xfrm>
        </p:spPr>
        <p:txBody>
          <a:bodyPr>
            <a:noAutofit/>
          </a:bodyPr>
          <a:lstStyle/>
          <a:p>
            <a:r>
              <a:rPr lang="sv-SE" sz="2800" dirty="0"/>
              <a:t>Innovation and co-</a:t>
            </a:r>
            <a:r>
              <a:rPr lang="sv-SE" sz="2800" dirty="0" err="1"/>
              <a:t>creation</a:t>
            </a:r>
            <a:r>
              <a:rPr lang="sv-SE" sz="2800" dirty="0"/>
              <a:t> in a multi </a:t>
            </a:r>
            <a:r>
              <a:rPr lang="sv-SE" sz="2800" dirty="0" err="1"/>
              <a:t>disciplinary</a:t>
            </a:r>
            <a:r>
              <a:rPr lang="sv-SE" sz="2800" dirty="0"/>
              <a:t> </a:t>
            </a:r>
            <a:r>
              <a:rPr lang="sv-SE" sz="2800" dirty="0" err="1"/>
              <a:t>environment</a:t>
            </a:r>
            <a:r>
              <a:rPr lang="en-US" sz="2800" b="1" i="1" dirty="0"/>
              <a:t>– </a:t>
            </a:r>
            <a:br>
              <a:rPr lang="en-US" sz="2800" b="1" i="1" dirty="0"/>
            </a:br>
            <a:r>
              <a:rPr lang="en-US" sz="2800" b="1" i="1" dirty="0"/>
              <a:t>Business, Engineering and Design</a:t>
            </a:r>
            <a:br>
              <a:rPr lang="en-US" sz="2800" b="1" i="1" dirty="0"/>
            </a:br>
            <a:br>
              <a:rPr lang="en-US" sz="2800" b="1" i="1" dirty="0"/>
            </a:br>
            <a:endParaRPr lang="en-US" sz="2800" b="1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0982" y="1556792"/>
            <a:ext cx="7658100" cy="5112568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</a:pPr>
            <a:endParaRPr lang="sv-SE" sz="2000" b="1" i="1" dirty="0"/>
          </a:p>
          <a:p>
            <a:pPr>
              <a:buFont typeface="Arial" charset="0"/>
              <a:buChar char="•"/>
            </a:pPr>
            <a:r>
              <a:rPr lang="sv-SE" sz="2000" b="1" i="1" dirty="0"/>
              <a:t>Project based Learning </a:t>
            </a:r>
          </a:p>
          <a:p>
            <a:pPr>
              <a:buFont typeface="Arial" charset="0"/>
              <a:buChar char="•"/>
            </a:pPr>
            <a:r>
              <a:rPr lang="sv-SE" sz="2000" dirty="0"/>
              <a:t>Supported by </a:t>
            </a:r>
            <a:r>
              <a:rPr lang="sv-SE" sz="2000" dirty="0" err="1"/>
              <a:t>class</a:t>
            </a:r>
            <a:r>
              <a:rPr lang="sv-SE" sz="2000" dirty="0"/>
              <a:t> </a:t>
            </a:r>
            <a:r>
              <a:rPr lang="sv-SE" sz="2000" dirty="0" err="1"/>
              <a:t>room</a:t>
            </a:r>
            <a:r>
              <a:rPr lang="sv-SE" sz="2000" dirty="0"/>
              <a:t> </a:t>
            </a:r>
            <a:r>
              <a:rPr lang="sv-SE" sz="2000" dirty="0" err="1"/>
              <a:t>lectures</a:t>
            </a:r>
            <a:r>
              <a:rPr lang="sv-SE" sz="2000" dirty="0"/>
              <a:t> , workshops, </a:t>
            </a:r>
            <a:r>
              <a:rPr lang="sv-SE" sz="2000" dirty="0" err="1"/>
              <a:t>lab</a:t>
            </a:r>
            <a:r>
              <a:rPr lang="sv-SE" sz="2000" dirty="0"/>
              <a:t> </a:t>
            </a:r>
            <a:r>
              <a:rPr lang="sv-SE" sz="2000" dirty="0" err="1"/>
              <a:t>work</a:t>
            </a:r>
            <a:r>
              <a:rPr lang="sv-SE" sz="2000" dirty="0"/>
              <a:t> and Company </a:t>
            </a:r>
            <a:r>
              <a:rPr lang="sv-SE" sz="2000" dirty="0" err="1"/>
              <a:t>interactions</a:t>
            </a:r>
            <a:r>
              <a:rPr lang="sv-SE" sz="2000" dirty="0"/>
              <a:t> in </a:t>
            </a:r>
            <a:r>
              <a:rPr lang="sv-SE" sz="2000" dirty="0" err="1"/>
              <a:t>each</a:t>
            </a:r>
            <a:r>
              <a:rPr lang="sv-SE" sz="2000" dirty="0"/>
              <a:t> </a:t>
            </a:r>
            <a:r>
              <a:rPr lang="sv-SE" sz="2000" dirty="0" err="1"/>
              <a:t>discipline</a:t>
            </a:r>
            <a:endParaRPr lang="sv-SE" sz="2000" dirty="0"/>
          </a:p>
          <a:p>
            <a:pPr>
              <a:buFont typeface="Arial" charset="0"/>
              <a:buChar char="•"/>
            </a:pPr>
            <a:endParaRPr lang="sv-SE" sz="2000" b="1" i="1" dirty="0"/>
          </a:p>
          <a:p>
            <a:pPr>
              <a:buFont typeface="Arial" charset="0"/>
              <a:buChar char="•"/>
            </a:pPr>
            <a:r>
              <a:rPr lang="sv-SE" sz="2000" b="1" i="1" dirty="0" err="1"/>
              <a:t>Lectures</a:t>
            </a:r>
            <a:r>
              <a:rPr lang="sv-SE" sz="2000" b="1" i="1" dirty="0"/>
              <a:t>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000" b="1" dirty="0" err="1"/>
              <a:t>Theory</a:t>
            </a:r>
            <a:r>
              <a:rPr lang="sv-SE" sz="2000" dirty="0"/>
              <a:t> </a:t>
            </a:r>
            <a:r>
              <a:rPr lang="sv-SE" sz="2000" dirty="0" err="1"/>
              <a:t>of</a:t>
            </a:r>
            <a:r>
              <a:rPr lang="sv-SE" sz="2000" dirty="0"/>
              <a:t> CORE </a:t>
            </a:r>
            <a:r>
              <a:rPr lang="sv-SE" sz="2000" dirty="0" err="1"/>
              <a:t>discipline</a:t>
            </a:r>
            <a:r>
              <a:rPr lang="sv-SE" sz="2000" dirty="0"/>
              <a:t>  - </a:t>
            </a:r>
            <a:r>
              <a:rPr lang="sv-SE" sz="2000" dirty="0" err="1"/>
              <a:t>teachers</a:t>
            </a:r>
            <a:r>
              <a:rPr lang="sv-SE" sz="2000" dirty="0"/>
              <a:t> </a:t>
            </a:r>
            <a:r>
              <a:rPr lang="sv-SE" sz="2000" dirty="0" err="1"/>
              <a:t>across</a:t>
            </a:r>
            <a:r>
              <a:rPr lang="sv-SE" sz="2000" dirty="0"/>
              <a:t> 3 </a:t>
            </a:r>
            <a:r>
              <a:rPr lang="sv-SE" sz="2000" dirty="0" err="1"/>
              <a:t>faculties</a:t>
            </a:r>
            <a:endParaRPr lang="sv-SE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000" dirty="0"/>
              <a:t>               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v-SE" sz="2000" b="1" dirty="0" err="1"/>
              <a:t>Methodology</a:t>
            </a:r>
            <a:r>
              <a:rPr lang="sv-SE" sz="2000" dirty="0"/>
              <a:t> </a:t>
            </a:r>
            <a:r>
              <a:rPr lang="sv-SE" sz="2000" dirty="0" err="1"/>
              <a:t>related</a:t>
            </a:r>
            <a:r>
              <a:rPr lang="sv-SE" sz="2000" dirty="0"/>
              <a:t> to </a:t>
            </a:r>
            <a:r>
              <a:rPr lang="sv-SE" sz="2000" dirty="0" err="1"/>
              <a:t>project</a:t>
            </a:r>
            <a:r>
              <a:rPr lang="sv-SE" sz="2000" dirty="0"/>
              <a:t> </a:t>
            </a:r>
            <a:r>
              <a:rPr lang="sv-SE" sz="2000" dirty="0" err="1"/>
              <a:t>work</a:t>
            </a:r>
            <a:r>
              <a:rPr lang="sv-SE" sz="2000" dirty="0"/>
              <a:t> and </a:t>
            </a:r>
            <a:r>
              <a:rPr lang="sv-SE" sz="2000" dirty="0" err="1"/>
              <a:t>project</a:t>
            </a:r>
            <a:r>
              <a:rPr lang="sv-SE" sz="2000" dirty="0"/>
              <a:t> management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sv-SE" sz="2000" dirty="0"/>
          </a:p>
          <a:p>
            <a:pPr lvl="1">
              <a:buFont typeface="Arial" charset="0"/>
              <a:buChar char="•"/>
            </a:pPr>
            <a:r>
              <a:rPr lang="sv-SE" sz="2000" b="1" dirty="0" err="1"/>
              <a:t>Skills</a:t>
            </a:r>
            <a:r>
              <a:rPr lang="sv-SE" sz="2000" b="1" dirty="0"/>
              <a:t> at </a:t>
            </a:r>
            <a:r>
              <a:rPr lang="sv-SE" sz="2000" b="1" dirty="0" err="1"/>
              <a:t>work</a:t>
            </a:r>
            <a:r>
              <a:rPr lang="sv-SE" sz="2000" b="1" dirty="0"/>
              <a:t> </a:t>
            </a:r>
            <a:r>
              <a:rPr lang="sv-SE" sz="2000" dirty="0"/>
              <a:t>– </a:t>
            </a:r>
            <a:r>
              <a:rPr lang="sv-SE" sz="2000" dirty="0" err="1"/>
              <a:t>professional</a:t>
            </a:r>
            <a:r>
              <a:rPr lang="sv-SE" sz="2000" dirty="0"/>
              <a:t> </a:t>
            </a:r>
            <a:r>
              <a:rPr lang="sv-SE" sz="2000" dirty="0" err="1"/>
              <a:t>ethics</a:t>
            </a:r>
            <a:r>
              <a:rPr lang="sv-SE" sz="2000" dirty="0"/>
              <a:t> and </a:t>
            </a:r>
            <a:r>
              <a:rPr lang="sv-SE" sz="2000" dirty="0" err="1"/>
              <a:t>leadership</a:t>
            </a:r>
            <a:endParaRPr lang="sv-SE" sz="2000" dirty="0"/>
          </a:p>
          <a:p>
            <a:pPr lvl="1">
              <a:buFont typeface="Arial" charset="0"/>
              <a:buChar char="•"/>
            </a:pPr>
            <a:endParaRPr lang="sv-SE" sz="2000" dirty="0"/>
          </a:p>
          <a:p>
            <a:pPr lvl="1">
              <a:buFont typeface="Arial" charset="0"/>
              <a:buChar char="•"/>
            </a:pPr>
            <a:endParaRPr lang="sv-SE" sz="2000" dirty="0"/>
          </a:p>
          <a:p>
            <a:pPr lvl="1">
              <a:buFont typeface="Arial" charset="0"/>
              <a:buChar char="•"/>
            </a:pPr>
            <a:endParaRPr lang="sv-SE" sz="2000" dirty="0"/>
          </a:p>
          <a:p>
            <a:pPr>
              <a:buFont typeface="Arial" charset="0"/>
              <a:buChar char="•"/>
            </a:pPr>
            <a:endParaRPr lang="en-US" sz="2000" dirty="0"/>
          </a:p>
          <a:p>
            <a:pPr marL="274320" lvl="1" indent="0">
              <a:buNone/>
            </a:pPr>
            <a:r>
              <a:rPr lang="sv-SE" sz="2000" dirty="0"/>
              <a:t>		                               </a:t>
            </a:r>
            <a:r>
              <a:rPr lang="en-US" sz="2000" dirty="0"/>
              <a:t>                   </a:t>
            </a:r>
          </a:p>
          <a:p>
            <a:pPr>
              <a:buFont typeface="Arial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9193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7DA6-D3FE-5B4C-93AD-841445B4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Scholarships available for admissions </a:t>
            </a:r>
            <a:r>
              <a:rPr lang="en-US" dirty="0"/>
              <a:t>– </a:t>
            </a:r>
            <a:br>
              <a:rPr lang="en-US" dirty="0"/>
            </a:b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B078E-E90F-464C-A50E-EA9FFE80A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sv-SE" u="sng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https://lnu.se/en/education/study-at-linnaeus-university/scholarships/</a:t>
            </a:r>
            <a:endParaRPr lang="sv-SE" u="sng" dirty="0">
              <a:solidFill>
                <a:srgbClr val="FF0000"/>
              </a:solidFill>
            </a:endParaRPr>
          </a:p>
          <a:p>
            <a:r>
              <a:rPr lang="en-US" dirty="0"/>
              <a:t>Contact : Jessica Lind, International Coordinator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9361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F377B-6AA1-E84F-8CF7-D99E8DF4D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Scholarship</a:t>
            </a:r>
            <a:r>
              <a:rPr lang="sv-SE" dirty="0"/>
              <a:t> students </a:t>
            </a:r>
            <a:r>
              <a:rPr lang="sv-SE" dirty="0" err="1"/>
              <a:t>luncheon</a:t>
            </a:r>
            <a:endParaRPr lang="sv-S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4180EF-9CFC-794F-8AE5-4DEA79ED0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5" y="2652118"/>
            <a:ext cx="4359218" cy="29097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4639A5-4F2D-1249-A892-62276752C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0105" y="2057425"/>
            <a:ext cx="4005064" cy="3003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62DD24-16B4-8949-91DC-CD73A9B5C041}"/>
              </a:ext>
            </a:extLst>
          </p:cNvPr>
          <p:cNvSpPr txBox="1"/>
          <p:nvPr/>
        </p:nvSpPr>
        <p:spPr>
          <a:xfrm>
            <a:off x="731520" y="565719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	2018</a:t>
            </a:r>
          </a:p>
          <a:p>
            <a:r>
              <a:rPr lang="sv-SE" dirty="0" err="1"/>
              <a:t>Naina</a:t>
            </a:r>
            <a:r>
              <a:rPr lang="sv-SE" dirty="0"/>
              <a:t>, </a:t>
            </a:r>
            <a:r>
              <a:rPr lang="sv-SE" dirty="0" err="1"/>
              <a:t>Rong</a:t>
            </a:r>
            <a:r>
              <a:rPr lang="sv-SE" dirty="0"/>
              <a:t> and </a:t>
            </a:r>
            <a:r>
              <a:rPr lang="sv-SE" dirty="0" err="1"/>
              <a:t>Ameet</a:t>
            </a: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EA03D-09AA-5942-A2D0-79E00CADAC17}"/>
              </a:ext>
            </a:extLst>
          </p:cNvPr>
          <p:cNvSpPr txBox="1"/>
          <p:nvPr/>
        </p:nvSpPr>
        <p:spPr>
          <a:xfrm>
            <a:off x="6300192" y="5661248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2019</a:t>
            </a:r>
          </a:p>
          <a:p>
            <a:r>
              <a:rPr lang="sv-SE" dirty="0" err="1"/>
              <a:t>Misako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43096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class room dynamics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759064"/>
            <a:ext cx="7680960" cy="4334232"/>
          </a:xfrm>
        </p:spPr>
        <p:txBody>
          <a:bodyPr/>
          <a:lstStyle/>
          <a:p>
            <a:endParaRPr lang="en-US" dirty="0"/>
          </a:p>
          <a:p>
            <a:pPr>
              <a:buAutoNum type="arabicPeriod"/>
            </a:pPr>
            <a:r>
              <a:rPr lang="en-US" dirty="0"/>
              <a:t>Dedicated classroom at  LNU for the course –</a:t>
            </a:r>
            <a:r>
              <a:rPr lang="en-US" b="1" dirty="0"/>
              <a:t>N1037 is HOME for 2 years !!</a:t>
            </a:r>
          </a:p>
          <a:p>
            <a:pPr>
              <a:buAutoNum type="arabicPeriod"/>
            </a:pPr>
            <a:r>
              <a:rPr lang="en-US" b="1" dirty="0"/>
              <a:t>International class room </a:t>
            </a:r>
            <a:r>
              <a:rPr lang="en-US" dirty="0"/>
              <a:t>– students from Sweden, India, Japan, China, Iraq, Iran, Palestine, Germany, UK, Australia, France, Chile, Columbia, Austria, </a:t>
            </a:r>
            <a:r>
              <a:rPr lang="en-US" dirty="0" err="1"/>
              <a:t>Kazakistan</a:t>
            </a:r>
            <a:r>
              <a:rPr lang="en-US" dirty="0"/>
              <a:t> , Turkey, Brazil, Indonesia…..</a:t>
            </a:r>
          </a:p>
          <a:p>
            <a:pPr>
              <a:buAutoNum type="arabicPeriod"/>
            </a:pPr>
            <a:r>
              <a:rPr lang="en-US" b="1" dirty="0"/>
              <a:t>Multinational , interdisciplinary faculty</a:t>
            </a:r>
          </a:p>
          <a:p>
            <a:pPr>
              <a:buAutoNum type="arabicPeriod"/>
            </a:pPr>
            <a:r>
              <a:rPr lang="en-US" dirty="0"/>
              <a:t>All courses in English </a:t>
            </a:r>
          </a:p>
          <a:p>
            <a:pPr>
              <a:buAutoNum type="arabicPeriod"/>
            </a:pPr>
            <a:r>
              <a:rPr lang="en-US" dirty="0"/>
              <a:t>Public presentations to company clients as as the projects progress with the company brief</a:t>
            </a:r>
          </a:p>
          <a:p>
            <a:pPr>
              <a:buAutoNum type="arabicPeriod"/>
            </a:pPr>
            <a:r>
              <a:rPr lang="en-US" dirty="0"/>
              <a:t>Alumni meet with students </a:t>
            </a:r>
          </a:p>
        </p:txBody>
      </p:sp>
    </p:spTree>
    <p:extLst>
      <p:ext uri="{BB962C8B-B14F-4D97-AF65-F5344CB8AC3E}">
        <p14:creationId xmlns:p14="http://schemas.microsoft.com/office/powerpoint/2010/main" val="277887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Innovation Master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827584" y="1907540"/>
            <a:ext cx="1728192" cy="25922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Semester 1: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Local</a:t>
            </a:r>
            <a:r>
              <a:rPr kumimoji="0" lang="sv-SE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Innovation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708176" y="1907540"/>
            <a:ext cx="1728192" cy="25922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charset="0"/>
                <a:cs typeface="Arial" charset="0"/>
              </a:rPr>
              <a:t>Semester 2 </a:t>
            </a:r>
            <a:r>
              <a:rPr kumimoji="0" lang="sv-SE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Global Innovation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860032" y="1907540"/>
            <a:ext cx="1728192" cy="25922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  <a:cs typeface="Arial" charset="0"/>
              </a:rPr>
              <a:t>Semester 3</a:t>
            </a:r>
            <a:r>
              <a:rPr kumimoji="0" lang="sv-SE" sz="24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  <a:cs typeface="Arial" charset="0"/>
              </a:rPr>
              <a:t>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Studies at</a:t>
            </a:r>
            <a:r>
              <a:rPr kumimoji="0" lang="sv-SE" sz="2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LNU or </a:t>
            </a:r>
            <a:r>
              <a:rPr kumimoji="0" lang="sv-SE" sz="24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abroad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732240" y="1906951"/>
            <a:ext cx="1728192" cy="259228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charset="0"/>
                <a:cs typeface="Arial" charset="0"/>
              </a:rPr>
              <a:t>Semester 4</a:t>
            </a:r>
            <a:r>
              <a:rPr kumimoji="0" lang="sv-SE" sz="24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charset="0"/>
                <a:cs typeface="Arial" charset="0"/>
              </a:rPr>
              <a:t>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Master </a:t>
            </a:r>
            <a:r>
              <a:rPr kumimoji="0" lang="sv-SE" sz="24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Thesis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8720" y="4643844"/>
            <a:ext cx="3608784" cy="369332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 err="1"/>
              <a:t>First</a:t>
            </a:r>
            <a:r>
              <a:rPr lang="sv-SE" b="1" dirty="0"/>
              <a:t> </a:t>
            </a:r>
            <a:r>
              <a:rPr lang="sv-SE" b="1" dirty="0" err="1"/>
              <a:t>Year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60032" y="4643844"/>
            <a:ext cx="3600400" cy="36933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b="1" dirty="0"/>
              <a:t>Second </a:t>
            </a:r>
            <a:r>
              <a:rPr lang="sv-SE" b="1" dirty="0" err="1"/>
              <a:t>Year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09780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65" y="332656"/>
            <a:ext cx="2994670" cy="125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660726" cy="4214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858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</TotalTime>
  <Words>780</Words>
  <Application>Microsoft Macintosh PowerPoint</Application>
  <PresentationFormat>On-screen Show (4:3)</PresentationFormat>
  <Paragraphs>148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Apple Color Emoji</vt:lpstr>
      <vt:lpstr>Arial</vt:lpstr>
      <vt:lpstr>Ayuthaya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What does this mean?</vt:lpstr>
      <vt:lpstr>Innovation and co-creation in a multi disciplinary environment–  Business, Engineering and Design  </vt:lpstr>
      <vt:lpstr>Scholarships available for admissions –  </vt:lpstr>
      <vt:lpstr>Scholarship students luncheon</vt:lpstr>
      <vt:lpstr>The class room dynamics</vt:lpstr>
      <vt:lpstr>Innovation Master</vt:lpstr>
      <vt:lpstr>PowerPoint Presentation</vt:lpstr>
      <vt:lpstr>Semester 1 – Local Innovation, Module 1-IKEA Module  </vt:lpstr>
      <vt:lpstr>Semester 1 - Module 2, 3 and 4 Local Innovation with companies from Småland  </vt:lpstr>
      <vt:lpstr>Semester 2 - Global Innovation </vt:lpstr>
      <vt:lpstr>Other activities in Semester II </vt:lpstr>
      <vt:lpstr>Semester 3 – Courses of your      discipline</vt:lpstr>
      <vt:lpstr>Semester 4 - Masters thesis </vt:lpstr>
      <vt:lpstr>Learning for Skill</vt:lpstr>
      <vt:lpstr>Learnings for Life</vt:lpstr>
      <vt:lpstr>Jobs </vt:lpstr>
      <vt:lpstr>Video about the program </vt:lpstr>
    </vt:vector>
  </TitlesOfParts>
  <Company>Linnaeus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Madeleine Sjöstedt</dc:creator>
  <cp:lastModifiedBy>Soniya Billore</cp:lastModifiedBy>
  <cp:revision>58</cp:revision>
  <dcterms:created xsi:type="dcterms:W3CDTF">2014-07-04T09:01:07Z</dcterms:created>
  <dcterms:modified xsi:type="dcterms:W3CDTF">2020-12-07T15:07:17Z</dcterms:modified>
</cp:coreProperties>
</file>