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9" r:id="rId2"/>
    <p:sldId id="302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B2"/>
    <a:srgbClr val="FFE000"/>
    <a:srgbClr val="232326"/>
    <a:srgbClr val="5D4FB1"/>
    <a:srgbClr val="A62186"/>
    <a:srgbClr val="0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5" autoAdjust="0"/>
    <p:restoredTop sz="85045" autoAdjust="0"/>
  </p:normalViewPr>
  <p:slideViewPr>
    <p:cSldViewPr snapToGrid="0">
      <p:cViewPr varScale="1">
        <p:scale>
          <a:sx n="98" d="100"/>
          <a:sy n="98" d="100"/>
        </p:scale>
        <p:origin x="10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4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63EAAE0-B60F-E80F-FBF9-E046CD12C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dirty="0">
                <a:latin typeface="Arial" panose="020B0604020202020204" pitchFamily="34" charset="0"/>
              </a:rPr>
              <a:t>Namn på talare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E3F9D-275B-40A7-D938-96F6CD857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2999A-2B5E-244D-98B3-111020E89776}" type="datetimeFigureOut">
              <a:rPr lang="sv-SE" smtClean="0">
                <a:latin typeface="Arial" panose="020B0604020202020204" pitchFamily="34" charset="0"/>
              </a:rPr>
              <a:t>2025-02-13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2385E3-A846-5C3C-F0FD-9C57FA69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CD7A9-4BF8-2F01-1B10-A95A55BF0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560-A6AB-C44D-81AF-AC788F145F5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4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Namn på talare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C533F9-4CBB-D146-A6DD-28FA28DC028F}" type="datetimeFigureOut">
              <a:rPr lang="sv-SE" smtClean="0"/>
              <a:pPr/>
              <a:t>2025-02-13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39D675A-6D3E-3740-9505-6FBE311886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0181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86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57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Logotyp: Linnéuniversitetet.">
            <a:extLst>
              <a:ext uri="{FF2B5EF4-FFF2-40B4-BE49-F238E27FC236}">
                <a16:creationId xmlns:a16="http://schemas.microsoft.com/office/drawing/2014/main" id="{A8BBC796-7C4D-12F7-EFD7-D45D0283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6625" y="2525787"/>
            <a:ext cx="8198750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Liljekonvalj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274BFD3-9870-DB54-0B5E-EC1129DF6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1B221FC7-0643-62DC-CAD1-979A8345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Sotakle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k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283499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 kolum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5401249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A640A2-D64C-0C51-A5C9-0218F8627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560" y="2600960"/>
            <a:ext cx="5815965" cy="3456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15607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Liljekonvalj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2" name="Ellips 3">
            <a:extLst>
              <a:ext uri="{FF2B5EF4-FFF2-40B4-BE49-F238E27FC236}">
                <a16:creationId xmlns:a16="http://schemas.microsoft.com/office/drawing/2014/main" id="{A1F9D2BC-EAB4-0220-05D9-73CE13A83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3" name="Ellips 3">
            <a:extLst>
              <a:ext uri="{FF2B5EF4-FFF2-40B4-BE49-F238E27FC236}">
                <a16:creationId xmlns:a16="http://schemas.microsoft.com/office/drawing/2014/main" id="{C4A73439-82BD-92C6-7F01-39E29BB3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5" name="Rubrik 16">
            <a:extLst>
              <a:ext uri="{FF2B5EF4-FFF2-40B4-BE49-F238E27FC236}">
                <a16:creationId xmlns:a16="http://schemas.microsoft.com/office/drawing/2014/main" id="{8ADA7C15-071C-DDCD-F95C-AAFB9BD5E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5ED83A76-728B-3F5F-C526-BCE0973466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3353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58B9375B-E285-3F34-E105-DAC5ED2C4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Ellips 3">
            <a:extLst>
              <a:ext uri="{FF2B5EF4-FFF2-40B4-BE49-F238E27FC236}">
                <a16:creationId xmlns:a16="http://schemas.microsoft.com/office/drawing/2014/main" id="{27289947-190C-178C-77F0-59229E6BE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0FD2829-0998-9201-5A4F-1B24839CE6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3DCF73CE-68BF-EC22-43EF-E427F1B116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9451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C4FCFA8A-8746-F81E-AFB0-2D1A4C69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Ellips 3">
            <a:extLst>
              <a:ext uri="{FF2B5EF4-FFF2-40B4-BE49-F238E27FC236}">
                <a16:creationId xmlns:a16="http://schemas.microsoft.com/office/drawing/2014/main" id="{7EAFE4EE-5485-E181-D537-1D46CEC4A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Rubrik 16">
            <a:extLst>
              <a:ext uri="{FF2B5EF4-FFF2-40B4-BE49-F238E27FC236}">
                <a16:creationId xmlns:a16="http://schemas.microsoft.com/office/drawing/2014/main" id="{25A0B10E-AB1C-0DEA-0CA4-291E840A2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30717B5D-02D9-6DBE-AC34-6C47736D75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3840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AB367D1-0E7F-AEBF-42CC-B6261F70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B2583F70-C59C-DFC8-4C78-7B05781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20E143E8-669A-5F0F-B749-72A9AA33F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A8BBC796-7C4D-12F7-EFD7-D45D0283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0E35E-743F-46A1-56CC-6C41ACDE6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3150"/>
            <a:ext cx="260604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Ämne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00B5B2-1686-6D0A-C27D-E275624B8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543150"/>
            <a:ext cx="3618571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Namn på talare</a:t>
            </a:r>
          </a:p>
        </p:txBody>
      </p:sp>
    </p:spTree>
    <p:extLst>
      <p:ext uri="{BB962C8B-B14F-4D97-AF65-F5344CB8AC3E}">
        <p14:creationId xmlns:p14="http://schemas.microsoft.com/office/powerpoint/2010/main" val="37025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0E4D3242-9BAC-AC9B-A09E-56812F30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Ellips 3">
            <a:extLst>
              <a:ext uri="{FF2B5EF4-FFF2-40B4-BE49-F238E27FC236}">
                <a16:creationId xmlns:a16="http://schemas.microsoft.com/office/drawing/2014/main" id="{7544D29D-04B0-435A-20DC-A888EA36B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Rubrik 16">
            <a:extLst>
              <a:ext uri="{FF2B5EF4-FFF2-40B4-BE49-F238E27FC236}">
                <a16:creationId xmlns:a16="http://schemas.microsoft.com/office/drawing/2014/main" id="{C286ED94-B656-C33B-25C3-738C3FE03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E579222-C401-AA72-8989-B0D019DAA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190301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alv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870" y="0"/>
            <a:ext cx="583813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582796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76F7459-1E17-9DE3-5FD2-1059702169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582796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</p:spTree>
    <p:extLst>
      <p:ext uri="{BB962C8B-B14F-4D97-AF65-F5344CB8AC3E}">
        <p14:creationId xmlns:p14="http://schemas.microsoft.com/office/powerpoint/2010/main" val="320952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nederka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1" y="1518595"/>
            <a:ext cx="3628330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D44EA922-9A8C-5BC0-0722-EF236E02C2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403" y="1509133"/>
            <a:ext cx="5827969" cy="17833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</p:spTree>
    <p:extLst>
      <p:ext uri="{BB962C8B-B14F-4D97-AF65-F5344CB8AC3E}">
        <p14:creationId xmlns:p14="http://schemas.microsoft.com/office/powerpoint/2010/main" val="146195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st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6388" y="0"/>
            <a:ext cx="807561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0AA08510-169F-36AF-1ED8-F37B8F103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4188"/>
            <a:ext cx="3741261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DEDB97BC-FAE2-8DE3-0BA2-A8AF38F22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761533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</p:spTree>
    <p:extLst>
      <p:ext uri="{BB962C8B-B14F-4D97-AF65-F5344CB8AC3E}">
        <p14:creationId xmlns:p14="http://schemas.microsoft.com/office/powerpoint/2010/main" val="3370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Liljekonvalj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>
            <a:extLst>
              <a:ext uri="{FF2B5EF4-FFF2-40B4-BE49-F238E27FC236}">
                <a16:creationId xmlns:a16="http://schemas.microsoft.com/office/drawing/2014/main" id="{D4FC0984-7E6B-3C61-EA27-404AB7187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85" y="369435"/>
            <a:ext cx="2219249" cy="331304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358EC427-A743-651C-3398-16D5B8BE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28199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BC5D366C-8B8A-3F69-7C75-881D6E129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197485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6">
            <a:extLst>
              <a:ext uri="{FF2B5EF4-FFF2-40B4-BE49-F238E27FC236}">
                <a16:creationId xmlns:a16="http://schemas.microsoft.com/office/drawing/2014/main" id="{63688467-38B0-424F-12B2-9A5AFB37B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33981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6">
            <a:extLst>
              <a:ext uri="{FF2B5EF4-FFF2-40B4-BE49-F238E27FC236}">
                <a16:creationId xmlns:a16="http://schemas.microsoft.com/office/drawing/2014/main" id="{8B1D6B0E-45C4-36AD-15D8-C64A04B6E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52115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DC1F30-E36E-886F-0291-38A8583C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på ikonen för att lägga till bild. (Cirkelgrafik kan adderas ovanpå bilden. Använd då 2–4 cirklar i färgen Smörblomma. Se till att cirklarna har olika storlek.)</a:t>
            </a:r>
          </a:p>
        </p:txBody>
      </p:sp>
    </p:spTree>
    <p:extLst>
      <p:ext uri="{BB962C8B-B14F-4D97-AF65-F5344CB8AC3E}">
        <p14:creationId xmlns:p14="http://schemas.microsoft.com/office/powerpoint/2010/main" val="371041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hel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0545911-660A-4BC4-F23B-BE3D2BBB0F9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ikonen för att lägga till medier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876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6">
            <a:extLst>
              <a:ext uri="{FF2B5EF4-FFF2-40B4-BE49-F238E27FC236}">
                <a16:creationId xmlns:a16="http://schemas.microsoft.com/office/drawing/2014/main" id="{8B6C9198-B149-A0F9-FBA8-3F3AB4887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710" y="1473967"/>
            <a:ext cx="10515600" cy="1205057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A0CC4-E275-F5E5-FB38-B1ACA1D351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8444" y="2661244"/>
            <a:ext cx="7626290" cy="3343316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048A735-1862-AF66-7EBE-3E04C943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6EF6A17-0BDD-5023-73D0-130DDABB84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0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7064BF81-ECCA-4B4E-382E-B8C07E263E4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02640994-6057-E2CE-BE56-248C693A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4793F11-065D-35FC-C2FA-3189A2C07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diagram</a:t>
            </a:r>
          </a:p>
        </p:txBody>
      </p:sp>
    </p:spTree>
    <p:extLst>
      <p:ext uri="{BB962C8B-B14F-4D97-AF65-F5344CB8AC3E}">
        <p14:creationId xmlns:p14="http://schemas.microsoft.com/office/powerpoint/2010/main" val="15145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e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A3399C8B-5A81-8476-412D-B59FFEFCAFF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F5BC4448-2422-B0D4-7E7E-202A4CF8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Tabellrubrik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671E1C0-33F4-7CAB-DA45-2BFAB04CE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tabell</a:t>
            </a:r>
          </a:p>
        </p:txBody>
      </p:sp>
    </p:spTree>
    <p:extLst>
      <p:ext uri="{BB962C8B-B14F-4D97-AF65-F5344CB8AC3E}">
        <p14:creationId xmlns:p14="http://schemas.microsoft.com/office/powerpoint/2010/main" val="361182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Smörblo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4200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Q&amp;A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754" y="3429000"/>
            <a:ext cx="4175125" cy="2566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in kontaktuppgifter</a:t>
            </a:r>
          </a:p>
          <a:p>
            <a:pPr lvl="0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5A700C-8A2C-AC57-78FB-EABB547F19A1}"/>
              </a:ext>
            </a:extLst>
          </p:cNvPr>
          <p:cNvSpPr txBox="1"/>
          <p:nvPr userDrawn="1"/>
        </p:nvSpPr>
        <p:spPr>
          <a:xfrm>
            <a:off x="293687" y="3347520"/>
            <a:ext cx="374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E-post:</a:t>
            </a:r>
          </a:p>
          <a:p>
            <a:endParaRPr lang="sv-SE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– Tack!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407" y="2661244"/>
            <a:ext cx="5468159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Summering av presentationens huvudpunkter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EECBEFFB-06F4-2AF7-9757-BB0264244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4979" y="2661244"/>
            <a:ext cx="5712034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Kontaktuppgifter: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354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– Enbart logotyp + sidnum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Smörblo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04BCC-A0DB-27BC-F1C0-68F7E99DC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A2D5E0A-DBE4-8368-F89E-A4152499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Sotakleja">
    <p:bg>
      <p:bgPr>
        <a:solidFill>
          <a:srgbClr val="23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1293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3922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7018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95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Smörblomma"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274BFD3-9870-DB54-0B5E-EC1129DF6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1B221FC7-0643-62DC-CAD1-979A8345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37A2EF-8441-1F34-41A9-679B4378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rubrik 19">
            <a:extLst>
              <a:ext uri="{FF2B5EF4-FFF2-40B4-BE49-F238E27FC236}">
                <a16:creationId xmlns:a16="http://schemas.microsoft.com/office/drawing/2014/main" id="{18A7EBD8-52E1-47AC-94E8-42B0F06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3405"/>
            <a:ext cx="72402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E16B368-05BB-2944-C935-7EB6696C614E}"/>
              </a:ext>
            </a:extLst>
          </p:cNvPr>
          <p:cNvSpPr txBox="1"/>
          <p:nvPr userDrawn="1"/>
        </p:nvSpPr>
        <p:spPr>
          <a:xfrm>
            <a:off x="272236" y="634376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latin typeface="National 2"/>
              </a:rPr>
              <a:t>Ekonomihögskolan</a:t>
            </a:r>
          </a:p>
        </p:txBody>
      </p:sp>
      <p:pic>
        <p:nvPicPr>
          <p:cNvPr id="3" name="Bildobjekt 2" descr="En bild som visar Grafik, grafisk design, Teckensnitt, Färggrann&#10;&#10;Automatiskt genererad beskrivning">
            <a:extLst>
              <a:ext uri="{FF2B5EF4-FFF2-40B4-BE49-F238E27FC236}">
                <a16:creationId xmlns:a16="http://schemas.microsoft.com/office/drawing/2014/main" id="{91280A15-D31F-6AE5-7B19-CC60019E2E41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149226" y="215919"/>
            <a:ext cx="1766299" cy="5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717" r:id="rId5"/>
    <p:sldLayoutId id="2147483699" r:id="rId6"/>
    <p:sldLayoutId id="2147483698" r:id="rId7"/>
    <p:sldLayoutId id="2147483697" r:id="rId8"/>
    <p:sldLayoutId id="2147483678" r:id="rId9"/>
    <p:sldLayoutId id="2147483718" r:id="rId10"/>
    <p:sldLayoutId id="2147483716" r:id="rId11"/>
    <p:sldLayoutId id="2147483706" r:id="rId12"/>
    <p:sldLayoutId id="2147483707" r:id="rId13"/>
    <p:sldLayoutId id="2147483708" r:id="rId14"/>
    <p:sldLayoutId id="2147483652" r:id="rId15"/>
    <p:sldLayoutId id="2147483661" r:id="rId16"/>
    <p:sldLayoutId id="2147483664" r:id="rId17"/>
    <p:sldLayoutId id="2147483705" r:id="rId18"/>
    <p:sldLayoutId id="2147483704" r:id="rId19"/>
    <p:sldLayoutId id="2147483703" r:id="rId20"/>
    <p:sldLayoutId id="2147483665" r:id="rId21"/>
    <p:sldLayoutId id="2147483709" r:id="rId22"/>
    <p:sldLayoutId id="2147483710" r:id="rId23"/>
    <p:sldLayoutId id="2147483715" r:id="rId24"/>
    <p:sldLayoutId id="2147483712" r:id="rId25"/>
    <p:sldLayoutId id="2147483713" r:id="rId26"/>
    <p:sldLayoutId id="2147483714" r:id="rId27"/>
    <p:sldLayoutId id="2147483660" r:id="rId28"/>
    <p:sldLayoutId id="2147483696" r:id="rId29"/>
    <p:sldLayoutId id="2147483662" r:id="rId30"/>
    <p:sldLayoutId id="2147483663" r:id="rId31"/>
    <p:sldLayoutId id="2147483679" r:id="rId32"/>
    <p:sldLayoutId id="2147483700" r:id="rId33"/>
    <p:sldLayoutId id="2147483701" r:id="rId34"/>
    <p:sldLayoutId id="2147483702" r:id="rId35"/>
    <p:sldLayoutId id="2147483681" r:id="rId36"/>
    <p:sldLayoutId id="2147483682" r:id="rId37"/>
    <p:sldLayoutId id="2147483655" r:id="rId38"/>
    <p:sldLayoutId id="2147483672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522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52CE03-AE4E-FDC1-56C1-BFC8238DC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695" y="4010493"/>
            <a:ext cx="8023482" cy="1317626"/>
          </a:xfrm>
        </p:spPr>
        <p:txBody>
          <a:bodyPr/>
          <a:lstStyle/>
          <a:p>
            <a:pPr algn="ctr"/>
            <a:r>
              <a:rPr lang="sv-SE" dirty="0"/>
              <a:t>Ekonomihögskolan</a:t>
            </a:r>
          </a:p>
          <a:p>
            <a:pPr algn="ctr"/>
            <a:r>
              <a:rPr lang="sv-SE" dirty="0"/>
              <a:t>2024/2025</a:t>
            </a:r>
          </a:p>
          <a:p>
            <a:endParaRPr lang="sv-S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9CC29-83FE-E215-5162-A53BC1C7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AB6C10-6BF1-759D-9046-5D1BC205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2261249"/>
            <a:ext cx="11562655" cy="760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använda</a:t>
            </a:r>
            <a:r>
              <a:rPr lang="en-GB" dirty="0"/>
              <a:t> </a:t>
            </a:r>
            <a:r>
              <a:rPr lang="en-GB" dirty="0" err="1"/>
              <a:t>generativ</a:t>
            </a:r>
            <a:r>
              <a:rPr lang="en-GB" dirty="0"/>
              <a:t> AI 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generella</a:t>
            </a:r>
            <a:r>
              <a:rPr lang="en-GB" dirty="0"/>
              <a:t> </a:t>
            </a:r>
            <a:r>
              <a:rPr lang="en-GB" dirty="0" err="1"/>
              <a:t>råd</a:t>
            </a:r>
            <a:r>
              <a:rPr lang="en-GB" dirty="0"/>
              <a:t> för </a:t>
            </a:r>
            <a:r>
              <a:rPr lang="en-GB" dirty="0" err="1"/>
              <a:t>studenter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706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1902C-DBD8-DC1B-BAA8-E75131BB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AE449-CFB3-07DF-6CA8-18E18EE0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Du kan använda AI-verktyg (t ex </a:t>
            </a:r>
            <a:r>
              <a:rPr lang="sv-SE" sz="2400" dirty="0">
                <a:hlinkClick r:id="rId3" tooltip="https://copilot.microsof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</a:t>
            </a:r>
            <a:r>
              <a:rPr lang="sv-SE" sz="2400" dirty="0"/>
              <a:t>) som stöd för stavning och grammatik eller för att pröva idéer och generera nya uppslag men tänk på att: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2C7B73-2BE2-093E-83D7-A4EB993B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985" y="2587625"/>
            <a:ext cx="11562655" cy="345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Du är ansvarig för ditt eget lärande och de texter du lämnar in. Att själv skriva en text är ett </a:t>
            </a:r>
            <a:r>
              <a:rPr lang="sv-SE" noProof="0" dirty="0" err="1"/>
              <a:t>lärtillfälle</a:t>
            </a:r>
            <a:r>
              <a:rPr lang="sv-SE" noProof="0" dirty="0"/>
              <a:t> där du får möjlighet att utveckla dina kunskaper och därmed förmåga att nå kursmålen.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Du äger själv rättigheterna till en text som du genererat med hjälp av AI-teknik, </a:t>
            </a:r>
            <a:r>
              <a:rPr lang="sv-SE" b="1" dirty="0"/>
              <a:t>men det är inte tillåtet att lämna in en uppgift eller hålla en redovisning som bygger på AI-genererad text och presenteras som din 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Att tolka information och dra slutsatser är ditt eget ansvar. Du ska uppge om du har använt specifika AI-hjälpmedel för att skapa resultat utifrån bearbetning av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Du bör ha ett källkritiskt förhållningssätt till en AI-genererad text. Även om texten tycks relevant kan den ha ett vinklat perspektiv och den innehåller inte nödvändigtvis pålitlig fakta eller korrekta referenser.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noProof="0" dirty="0"/>
              <a:t>Teknik inom AI området utvecklas ständigt och varje kurs kan ha olika ramverk. Fråga din kursansvarige om du är osäker på vad som gäller. </a:t>
            </a:r>
          </a:p>
          <a:p>
            <a:endParaRPr lang="sv-SE" noProof="0" dirty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99036321"/>
      </p:ext>
    </p:extLst>
  </p:cSld>
  <p:clrMapOvr>
    <a:masterClrMapping/>
  </p:clrMapOvr>
</p:sld>
</file>

<file path=ppt/theme/theme1.xml><?xml version="1.0" encoding="utf-8"?>
<a:theme xmlns:a="http://schemas.openxmlformats.org/drawingml/2006/main" name="LNU–1">
  <a:themeElements>
    <a:clrScheme name="LNU">
      <a:dk1>
        <a:srgbClr val="FAF9F6"/>
      </a:dk1>
      <a:lt1>
        <a:srgbClr val="000000"/>
      </a:lt1>
      <a:dk2>
        <a:srgbClr val="FFDF00"/>
      </a:dk2>
      <a:lt2>
        <a:srgbClr val="222125"/>
      </a:lt2>
      <a:accent1>
        <a:srgbClr val="FFDF00"/>
      </a:accent1>
      <a:accent2>
        <a:srgbClr val="FCEDB1"/>
      </a:accent2>
      <a:accent3>
        <a:srgbClr val="B40089"/>
      </a:accent3>
      <a:accent4>
        <a:srgbClr val="5F4DB8"/>
      </a:accent4>
      <a:accent5>
        <a:srgbClr val="006D3D"/>
      </a:accent5>
      <a:accent6>
        <a:srgbClr val="222023"/>
      </a:accent6>
      <a:hlink>
        <a:srgbClr val="5E4FB7"/>
      </a:hlink>
      <a:folHlink>
        <a:srgbClr val="B20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U-ppt-mall_2024_Svenska_V04" id="{3E24BF78-BED8-9D48-AD46-977BC6AD4B26}" vid="{8BEC84DD-6B26-BF4C-9DAA-659178319B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LNU-ppt-mall_2024_Svenska_V04</Template>
  <TotalTime>6081</TotalTime>
  <Words>210</Words>
  <Application>Microsoft Macintosh PowerPoint</Application>
  <PresentationFormat>Bredbild</PresentationFormat>
  <Paragraphs>13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National 2</vt:lpstr>
      <vt:lpstr>LNU–1</vt:lpstr>
      <vt:lpstr>Att använda generativ AI  - generella råd för studenter</vt:lpstr>
      <vt:lpstr>Du kan använda AI-verktyg (t ex Copilot) som stöd för stavning och grammatik eller för att pröva idéer och generera nya uppslag men tänk på att: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Linnéuniversitetet</dc:title>
  <dc:subject/>
  <dc:creator>Malin Madestam</dc:creator>
  <cp:keywords/>
  <dc:description/>
  <cp:lastModifiedBy>Katarina Ellborg</cp:lastModifiedBy>
  <cp:revision>4</cp:revision>
  <dcterms:created xsi:type="dcterms:W3CDTF">2024-06-13T08:20:14Z</dcterms:created>
  <dcterms:modified xsi:type="dcterms:W3CDTF">2025-02-17T16:47:49Z</dcterms:modified>
  <cp:category/>
</cp:coreProperties>
</file>