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39" r:id="rId2"/>
    <p:sldId id="302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CB2"/>
    <a:srgbClr val="FFE000"/>
    <a:srgbClr val="232326"/>
    <a:srgbClr val="5D4FB1"/>
    <a:srgbClr val="A62186"/>
    <a:srgbClr val="007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llanmörkt format 3 - Dekorfär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llanmörkt forma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llanmörkt format 3 - 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llanmörkt format 3 - Dekorfärg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llanmörkt format 3 - 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16" autoAdjust="0"/>
    <p:restoredTop sz="85023" autoAdjust="0"/>
  </p:normalViewPr>
  <p:slideViewPr>
    <p:cSldViewPr snapToGrid="0">
      <p:cViewPr varScale="1">
        <p:scale>
          <a:sx n="95" d="100"/>
          <a:sy n="95" d="100"/>
        </p:scale>
        <p:origin x="792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243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663EAAE0-B60F-E80F-FBF9-E046CD12C7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 dirty="0">
                <a:latin typeface="Arial" panose="020B0604020202020204" pitchFamily="34" charset="0"/>
              </a:rPr>
              <a:t>Namn på talare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1AE3F9D-275B-40A7-D938-96F6CD857B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2999A-2B5E-244D-98B3-111020E89776}" type="datetimeFigureOut">
              <a:rPr lang="sv-SE" smtClean="0">
                <a:latin typeface="Arial" panose="020B0604020202020204" pitchFamily="34" charset="0"/>
              </a:rPr>
              <a:t>2024-06-25</a:t>
            </a:fld>
            <a:endParaRPr lang="sv-SE" dirty="0">
              <a:latin typeface="Arial" panose="020B0604020202020204" pitchFamily="34" charset="0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E2385E3-A846-5C3C-F0FD-9C57FA69BB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E3CD7A9-4BF8-2F01-1B10-A95A55BF00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6B560-A6AB-C44D-81AF-AC788F145F5F}" type="slidenum">
              <a:rPr lang="sv-SE" smtClean="0">
                <a:latin typeface="Arial" panose="020B0604020202020204" pitchFamily="34" charset="0"/>
              </a:rPr>
              <a:t>‹#›</a:t>
            </a:fld>
            <a:endParaRPr lang="sv-S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6745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r>
              <a:rPr lang="sv-SE" dirty="0"/>
              <a:t>Namn på talare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1DC533F9-4CBB-D146-A6DD-28FA28DC028F}" type="datetimeFigureOut">
              <a:rPr lang="sv-SE" smtClean="0"/>
              <a:pPr/>
              <a:t>2024-06-25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039D675A-6D3E-3740-9505-6FBE3118867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0181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D675A-6D3E-3740-9505-6FBE3118867B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1865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D675A-6D3E-3740-9505-6FBE3118867B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8579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objekt 21" descr="Logotyp: Linnéuniversitetet.">
            <a:extLst>
              <a:ext uri="{FF2B5EF4-FFF2-40B4-BE49-F238E27FC236}">
                <a16:creationId xmlns:a16="http://schemas.microsoft.com/office/drawing/2014/main" id="{A8BBC796-7C4D-12F7-EFD7-D45D02839C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6625" y="2525787"/>
            <a:ext cx="8198750" cy="12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8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+ Cirklar – Liljekonvalj">
    <p:bg>
      <p:bgPr>
        <a:solidFill>
          <a:srgbClr val="FDE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BFA1EE52-3160-DC04-C819-8435B5D67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2958196" cy="2958196"/>
          </a:xfrm>
          <a:prstGeom prst="ellipse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55F9686-7901-5CFF-7233-3A46ED27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44279" y="3301409"/>
            <a:ext cx="6159921" cy="6159921"/>
          </a:xfrm>
          <a:prstGeom prst="ellipse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B1CAECBD-B492-8E6F-5AA1-7ADA1EA8E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4274BFD3-9870-DB54-0B5E-EC1129DF6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  <p:pic>
        <p:nvPicPr>
          <p:cNvPr id="11" name="Bildobjekt 6">
            <a:extLst>
              <a:ext uri="{FF2B5EF4-FFF2-40B4-BE49-F238E27FC236}">
                <a16:creationId xmlns:a16="http://schemas.microsoft.com/office/drawing/2014/main" id="{1B221FC7-0643-62DC-CAD1-979A8345D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2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+ Cirklar – Sotaklej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BFA1EE52-3160-DC04-C819-8435B5D67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2958196" cy="295819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55F9686-7901-5CFF-7233-3A46ED27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44279" y="3301409"/>
            <a:ext cx="6159921" cy="615992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B64A2D0-8D67-0A95-A824-F97A31372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B1CAECBD-B492-8E6F-5AA1-7ADA1EA8E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3E9B6F-B562-0574-A8BE-30896B6BF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76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+ Cirklar – Murgröna">
    <p:bg>
      <p:bgPr>
        <a:solidFill>
          <a:srgbClr val="007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BFA1EE52-3160-DC04-C819-8435B5D67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2958196" cy="295819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55F9686-7901-5CFF-7233-3A46ED27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44279" y="3301409"/>
            <a:ext cx="6159921" cy="615992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B64A2D0-8D67-0A95-A824-F97A31372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B1CAECBD-B492-8E6F-5AA1-7ADA1EA8E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3E9B6F-B562-0574-A8BE-30896B6BF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78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+ Cirklar – Azalea">
    <p:bg>
      <p:bgPr>
        <a:solidFill>
          <a:srgbClr val="A621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BFA1EE52-3160-DC04-C819-8435B5D67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2958196" cy="295819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55F9686-7901-5CFF-7233-3A46ED27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44279" y="3301409"/>
            <a:ext cx="6159921" cy="615992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B64A2D0-8D67-0A95-A824-F97A31372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B1CAECBD-B492-8E6F-5AA1-7ADA1EA8E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3E9B6F-B562-0574-A8BE-30896B6BF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85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+ Cirklar – Krokus">
    <p:bg>
      <p:bgPr>
        <a:solidFill>
          <a:srgbClr val="5D4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BFA1EE52-3160-DC04-C819-8435B5D67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2958196" cy="295819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55F9686-7901-5CFF-7233-3A46ED27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44279" y="3301409"/>
            <a:ext cx="6159921" cy="615992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B64A2D0-8D67-0A95-A824-F97A31372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B1CAECBD-B492-8E6F-5AA1-7ADA1EA8E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3E9B6F-B562-0574-A8BE-30896B6BF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06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en k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7053302-5CAB-B376-6317-436C38D9D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  <p:sp>
        <p:nvSpPr>
          <p:cNvPr id="13" name="Rubrik 16">
            <a:extLst>
              <a:ext uri="{FF2B5EF4-FFF2-40B4-BE49-F238E27FC236}">
                <a16:creationId xmlns:a16="http://schemas.microsoft.com/office/drawing/2014/main" id="{C99716D2-EBE4-34C6-9AE0-9D87B12208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1562655" cy="791713"/>
          </a:xfrm>
        </p:spPr>
        <p:txBody>
          <a:bodyPr>
            <a:normAutofit/>
          </a:bodyPr>
          <a:lstStyle>
            <a:lvl1pPr>
              <a:defRPr sz="40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till text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02D7D66F-73C8-465D-487E-5CD98C9AC9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2600960"/>
            <a:ext cx="8023482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in text här</a:t>
            </a:r>
          </a:p>
        </p:txBody>
      </p:sp>
    </p:spTree>
    <p:extLst>
      <p:ext uri="{BB962C8B-B14F-4D97-AF65-F5344CB8AC3E}">
        <p14:creationId xmlns:p14="http://schemas.microsoft.com/office/powerpoint/2010/main" val="2834990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vå kolumn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7053302-5CAB-B376-6317-436C38D9D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  <p:sp>
        <p:nvSpPr>
          <p:cNvPr id="13" name="Rubrik 16">
            <a:extLst>
              <a:ext uri="{FF2B5EF4-FFF2-40B4-BE49-F238E27FC236}">
                <a16:creationId xmlns:a16="http://schemas.microsoft.com/office/drawing/2014/main" id="{C99716D2-EBE4-34C6-9AE0-9D87B12208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1562655" cy="791713"/>
          </a:xfrm>
        </p:spPr>
        <p:txBody>
          <a:bodyPr>
            <a:normAutofit/>
          </a:bodyPr>
          <a:lstStyle>
            <a:lvl1pPr>
              <a:defRPr sz="4000" b="1" i="0" spc="0">
                <a:solidFill>
                  <a:srgbClr val="2323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till text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02D7D66F-73C8-465D-487E-5CD98C9AC9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2600960"/>
            <a:ext cx="5401249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2323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in text här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E1A640A2-D64C-0C51-A5C9-0218F86270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04560" y="2600960"/>
            <a:ext cx="5815965" cy="34569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2323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Lägg in text här</a:t>
            </a:r>
          </a:p>
        </p:txBody>
      </p:sp>
    </p:spTree>
    <p:extLst>
      <p:ext uri="{BB962C8B-B14F-4D97-AF65-F5344CB8AC3E}">
        <p14:creationId xmlns:p14="http://schemas.microsoft.com/office/powerpoint/2010/main" val="1560741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irklar – Liljekonvalj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57053302-5CAB-B376-6317-436C38D9D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  <p:sp>
        <p:nvSpPr>
          <p:cNvPr id="12" name="Ellips 3">
            <a:extLst>
              <a:ext uri="{FF2B5EF4-FFF2-40B4-BE49-F238E27FC236}">
                <a16:creationId xmlns:a16="http://schemas.microsoft.com/office/drawing/2014/main" id="{A1F9D2BC-EAB4-0220-05D9-73CE13A83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61717" y="2012547"/>
            <a:ext cx="6144823" cy="61448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13" name="Ellips 3">
            <a:extLst>
              <a:ext uri="{FF2B5EF4-FFF2-40B4-BE49-F238E27FC236}">
                <a16:creationId xmlns:a16="http://schemas.microsoft.com/office/drawing/2014/main" id="{C4A73439-82BD-92C6-7F01-39E29BB3A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9594" y="2689499"/>
            <a:ext cx="2158930" cy="215893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15" name="Rubrik 16">
            <a:extLst>
              <a:ext uri="{FF2B5EF4-FFF2-40B4-BE49-F238E27FC236}">
                <a16:creationId xmlns:a16="http://schemas.microsoft.com/office/drawing/2014/main" id="{8ADA7C15-071C-DDCD-F95C-AAFB9BD5E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0234283" cy="791713"/>
          </a:xfrm>
        </p:spPr>
        <p:txBody>
          <a:bodyPr>
            <a:normAutofit/>
          </a:bodyPr>
          <a:lstStyle>
            <a:lvl1pPr>
              <a:defRPr sz="4000" b="1" i="0" spc="0">
                <a:solidFill>
                  <a:srgbClr val="2323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till text </a:t>
            </a:r>
          </a:p>
        </p:txBody>
      </p:sp>
      <p:sp>
        <p:nvSpPr>
          <p:cNvPr id="16" name="Underrubrik 2">
            <a:extLst>
              <a:ext uri="{FF2B5EF4-FFF2-40B4-BE49-F238E27FC236}">
                <a16:creationId xmlns:a16="http://schemas.microsoft.com/office/drawing/2014/main" id="{5ED83A76-728B-3F5F-C526-BCE0973466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2" y="2600960"/>
            <a:ext cx="5921754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2323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in text här</a:t>
            </a:r>
          </a:p>
        </p:txBody>
      </p:sp>
    </p:spTree>
    <p:extLst>
      <p:ext uri="{BB962C8B-B14F-4D97-AF65-F5344CB8AC3E}">
        <p14:creationId xmlns:p14="http://schemas.microsoft.com/office/powerpoint/2010/main" val="335344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irklar – Murgröna">
    <p:bg>
      <p:bgPr>
        <a:solidFill>
          <a:srgbClr val="007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58B9375B-E285-3F34-E105-DAC5ED2C4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61717" y="2012547"/>
            <a:ext cx="6144823" cy="61448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454EF5-E55A-CCFE-B61A-6524705B2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  <p:sp>
        <p:nvSpPr>
          <p:cNvPr id="8" name="Ellips 3">
            <a:extLst>
              <a:ext uri="{FF2B5EF4-FFF2-40B4-BE49-F238E27FC236}">
                <a16:creationId xmlns:a16="http://schemas.microsoft.com/office/drawing/2014/main" id="{27289947-190C-178C-77F0-59229E6BE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9594" y="2689499"/>
            <a:ext cx="2158930" cy="215893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9" name="Rubrik 16">
            <a:extLst>
              <a:ext uri="{FF2B5EF4-FFF2-40B4-BE49-F238E27FC236}">
                <a16:creationId xmlns:a16="http://schemas.microsoft.com/office/drawing/2014/main" id="{30FD2829-0998-9201-5A4F-1B24839CE6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0234283" cy="791713"/>
          </a:xfrm>
        </p:spPr>
        <p:txBody>
          <a:bodyPr>
            <a:normAutofit/>
          </a:bodyPr>
          <a:lstStyle>
            <a:lvl1pPr>
              <a:defRPr sz="4000" b="1" i="0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till text </a:t>
            </a:r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3DCF73CE-68BF-EC22-43EF-E427F1B116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2" y="2600960"/>
            <a:ext cx="5921754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in text här</a:t>
            </a:r>
          </a:p>
        </p:txBody>
      </p:sp>
    </p:spTree>
    <p:extLst>
      <p:ext uri="{BB962C8B-B14F-4D97-AF65-F5344CB8AC3E}">
        <p14:creationId xmlns:p14="http://schemas.microsoft.com/office/powerpoint/2010/main" val="945118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irklar – Azalea">
    <p:bg>
      <p:bgPr>
        <a:solidFill>
          <a:srgbClr val="A621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A454EF5-E55A-CCFE-B61A-6524705B2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  <p:sp>
        <p:nvSpPr>
          <p:cNvPr id="9" name="Ellips 3">
            <a:extLst>
              <a:ext uri="{FF2B5EF4-FFF2-40B4-BE49-F238E27FC236}">
                <a16:creationId xmlns:a16="http://schemas.microsoft.com/office/drawing/2014/main" id="{C4FCFA8A-8746-F81E-AFB0-2D1A4C69A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61717" y="2012547"/>
            <a:ext cx="6144823" cy="61448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11" name="Ellips 3">
            <a:extLst>
              <a:ext uri="{FF2B5EF4-FFF2-40B4-BE49-F238E27FC236}">
                <a16:creationId xmlns:a16="http://schemas.microsoft.com/office/drawing/2014/main" id="{7EAFE4EE-5485-E181-D537-1D46CEC4A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9594" y="2689499"/>
            <a:ext cx="2158930" cy="215893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12" name="Rubrik 16">
            <a:extLst>
              <a:ext uri="{FF2B5EF4-FFF2-40B4-BE49-F238E27FC236}">
                <a16:creationId xmlns:a16="http://schemas.microsoft.com/office/drawing/2014/main" id="{25A0B10E-AB1C-0DEA-0CA4-291E840A2B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0234283" cy="791713"/>
          </a:xfrm>
        </p:spPr>
        <p:txBody>
          <a:bodyPr>
            <a:normAutofit/>
          </a:bodyPr>
          <a:lstStyle>
            <a:lvl1pPr>
              <a:defRPr sz="4000" b="1" i="0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till text </a:t>
            </a:r>
          </a:p>
        </p:txBody>
      </p:sp>
      <p:sp>
        <p:nvSpPr>
          <p:cNvPr id="13" name="Underrubrik 2">
            <a:extLst>
              <a:ext uri="{FF2B5EF4-FFF2-40B4-BE49-F238E27FC236}">
                <a16:creationId xmlns:a16="http://schemas.microsoft.com/office/drawing/2014/main" id="{30717B5D-02D9-6DBE-AC34-6C47736D75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2" y="2600960"/>
            <a:ext cx="5921754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in text här</a:t>
            </a:r>
          </a:p>
        </p:txBody>
      </p:sp>
    </p:spTree>
    <p:extLst>
      <p:ext uri="{BB962C8B-B14F-4D97-AF65-F5344CB8AC3E}">
        <p14:creationId xmlns:p14="http://schemas.microsoft.com/office/powerpoint/2010/main" val="38408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CAB367D1-0E7F-AEBF-42CC-B6261F70B3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2600960"/>
            <a:ext cx="8023482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B2583F70-C59C-DFC8-4C78-7B057819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7" name="Rubrik 16">
            <a:extLst>
              <a:ext uri="{FF2B5EF4-FFF2-40B4-BE49-F238E27FC236}">
                <a16:creationId xmlns:a16="http://schemas.microsoft.com/office/drawing/2014/main" id="{20E143E8-669A-5F0F-B749-72A9AA33F6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1562655" cy="791713"/>
          </a:xfrm>
        </p:spPr>
        <p:txBody>
          <a:bodyPr/>
          <a:lstStyle>
            <a:lvl1pPr>
              <a:defRPr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Presentationens titel</a:t>
            </a: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A8BBC796-7C4D-12F7-EFD7-D45D0283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6C0E35E-743F-46A1-56CC-6C41ACDE69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8600" y="543150"/>
            <a:ext cx="2606040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Ämne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600B5B2-1686-6D0A-C27D-E275624B86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1513" y="543150"/>
            <a:ext cx="3618571" cy="3651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Namn på talare</a:t>
            </a:r>
          </a:p>
        </p:txBody>
      </p:sp>
    </p:spTree>
    <p:extLst>
      <p:ext uri="{BB962C8B-B14F-4D97-AF65-F5344CB8AC3E}">
        <p14:creationId xmlns:p14="http://schemas.microsoft.com/office/powerpoint/2010/main" val="3702550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irklar – Krokus">
    <p:bg>
      <p:bgPr>
        <a:solidFill>
          <a:srgbClr val="5D4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A454EF5-E55A-CCFE-B61A-6524705B2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  <p:sp>
        <p:nvSpPr>
          <p:cNvPr id="9" name="Ellips 3">
            <a:extLst>
              <a:ext uri="{FF2B5EF4-FFF2-40B4-BE49-F238E27FC236}">
                <a16:creationId xmlns:a16="http://schemas.microsoft.com/office/drawing/2014/main" id="{0E4D3242-9BAC-AC9B-A09E-56812F301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61717" y="2012547"/>
            <a:ext cx="6144823" cy="61448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11" name="Ellips 3">
            <a:extLst>
              <a:ext uri="{FF2B5EF4-FFF2-40B4-BE49-F238E27FC236}">
                <a16:creationId xmlns:a16="http://schemas.microsoft.com/office/drawing/2014/main" id="{7544D29D-04B0-435A-20DC-A888EA36B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9594" y="2689499"/>
            <a:ext cx="2158930" cy="215893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12" name="Rubrik 16">
            <a:extLst>
              <a:ext uri="{FF2B5EF4-FFF2-40B4-BE49-F238E27FC236}">
                <a16:creationId xmlns:a16="http://schemas.microsoft.com/office/drawing/2014/main" id="{C286ED94-B656-C33B-25C3-738C3FE03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0234283" cy="791713"/>
          </a:xfrm>
        </p:spPr>
        <p:txBody>
          <a:bodyPr>
            <a:normAutofit/>
          </a:bodyPr>
          <a:lstStyle>
            <a:lvl1pPr>
              <a:defRPr sz="4000" b="1" i="0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till text </a:t>
            </a:r>
          </a:p>
        </p:txBody>
      </p:sp>
      <p:sp>
        <p:nvSpPr>
          <p:cNvPr id="13" name="Underrubrik 2">
            <a:extLst>
              <a:ext uri="{FF2B5EF4-FFF2-40B4-BE49-F238E27FC236}">
                <a16:creationId xmlns:a16="http://schemas.microsoft.com/office/drawing/2014/main" id="{6E579222-C401-AA72-8989-B0D019DAA1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2" y="2600960"/>
            <a:ext cx="5921754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in text här</a:t>
            </a:r>
          </a:p>
        </p:txBody>
      </p:sp>
    </p:spTree>
    <p:extLst>
      <p:ext uri="{BB962C8B-B14F-4D97-AF65-F5344CB8AC3E}">
        <p14:creationId xmlns:p14="http://schemas.microsoft.com/office/powerpoint/2010/main" val="1903013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halvsi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37C09E8-0457-D5FC-0780-150681AC26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3870" y="0"/>
            <a:ext cx="5838130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7053302-5CAB-B376-6317-436C38D9D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  <p:sp>
        <p:nvSpPr>
          <p:cNvPr id="9" name="Rubrik 16">
            <a:extLst>
              <a:ext uri="{FF2B5EF4-FFF2-40B4-BE49-F238E27FC236}">
                <a16:creationId xmlns:a16="http://schemas.microsoft.com/office/drawing/2014/main" id="{3A350F63-9627-61BC-59A7-D8DE7B7141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518595"/>
            <a:ext cx="5827969" cy="456185"/>
          </a:xfrm>
        </p:spPr>
        <p:txBody>
          <a:bodyPr>
            <a:normAutofit/>
          </a:bodyPr>
          <a:lstStyle>
            <a:lvl1pPr>
              <a:defRPr sz="24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Bildrubrik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876F7459-1E17-9DE3-5FD2-1059702169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2238762"/>
            <a:ext cx="5827969" cy="38191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Text till bild</a:t>
            </a:r>
          </a:p>
        </p:txBody>
      </p:sp>
    </p:spTree>
    <p:extLst>
      <p:ext uri="{BB962C8B-B14F-4D97-AF65-F5344CB8AC3E}">
        <p14:creationId xmlns:p14="http://schemas.microsoft.com/office/powerpoint/2010/main" val="3209520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nederka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37C09E8-0457-D5FC-0780-150681AC26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12192000" cy="3429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7053302-5CAB-B376-6317-436C38D9D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  <p:sp>
        <p:nvSpPr>
          <p:cNvPr id="9" name="Rubrik 16">
            <a:extLst>
              <a:ext uri="{FF2B5EF4-FFF2-40B4-BE49-F238E27FC236}">
                <a16:creationId xmlns:a16="http://schemas.microsoft.com/office/drawing/2014/main" id="{3A350F63-9627-61BC-59A7-D8DE7B7141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1" y="1518595"/>
            <a:ext cx="3628330" cy="456185"/>
          </a:xfrm>
        </p:spPr>
        <p:txBody>
          <a:bodyPr>
            <a:normAutofit/>
          </a:bodyPr>
          <a:lstStyle>
            <a:lvl1pPr>
              <a:defRPr sz="24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Bildrubrik</a:t>
            </a:r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D44EA922-9A8C-5BC0-0722-EF236E02C2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19403" y="1509133"/>
            <a:ext cx="5827969" cy="178334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Text till bild</a:t>
            </a:r>
          </a:p>
        </p:txBody>
      </p:sp>
    </p:spTree>
    <p:extLst>
      <p:ext uri="{BB962C8B-B14F-4D97-AF65-F5344CB8AC3E}">
        <p14:creationId xmlns:p14="http://schemas.microsoft.com/office/powerpoint/2010/main" val="1461953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st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37C09E8-0457-D5FC-0780-150681AC26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16388" y="0"/>
            <a:ext cx="8075612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7053302-5CAB-B376-6317-436C38D9D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  <p:sp>
        <p:nvSpPr>
          <p:cNvPr id="10" name="Underrubrik 2">
            <a:extLst>
              <a:ext uri="{FF2B5EF4-FFF2-40B4-BE49-F238E27FC236}">
                <a16:creationId xmlns:a16="http://schemas.microsoft.com/office/drawing/2014/main" id="{0AA08510-169F-36AF-1ED8-F37B8F1032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2234188"/>
            <a:ext cx="3741261" cy="38191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Text till bild</a:t>
            </a:r>
          </a:p>
        </p:txBody>
      </p:sp>
      <p:sp>
        <p:nvSpPr>
          <p:cNvPr id="2" name="Rubrik 16">
            <a:extLst>
              <a:ext uri="{FF2B5EF4-FFF2-40B4-BE49-F238E27FC236}">
                <a16:creationId xmlns:a16="http://schemas.microsoft.com/office/drawing/2014/main" id="{DEDB97BC-FAE2-8DE3-0BA2-A8AF38F22C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518595"/>
            <a:ext cx="3761533" cy="456185"/>
          </a:xfrm>
        </p:spPr>
        <p:txBody>
          <a:bodyPr>
            <a:normAutofit/>
          </a:bodyPr>
          <a:lstStyle>
            <a:lvl1pPr>
              <a:defRPr sz="24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Bildrubrik</a:t>
            </a:r>
          </a:p>
        </p:txBody>
      </p:sp>
    </p:spTree>
    <p:extLst>
      <p:ext uri="{BB962C8B-B14F-4D97-AF65-F5344CB8AC3E}">
        <p14:creationId xmlns:p14="http://schemas.microsoft.com/office/powerpoint/2010/main" val="33709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 – Liljekonvalj">
    <p:bg>
      <p:bgPr>
        <a:solidFill>
          <a:srgbClr val="FDE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7">
            <a:extLst>
              <a:ext uri="{FF2B5EF4-FFF2-40B4-BE49-F238E27FC236}">
                <a16:creationId xmlns:a16="http://schemas.microsoft.com/office/drawing/2014/main" id="{D4FC0984-7E6B-3C61-EA27-404AB7187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485" y="369435"/>
            <a:ext cx="2219249" cy="331304"/>
          </a:xfrm>
          <a:prstGeom prst="rect">
            <a:avLst/>
          </a:prstGeom>
        </p:spPr>
      </p:pic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bild 3">
            <a:extLst>
              <a:ext uri="{FF2B5EF4-FFF2-40B4-BE49-F238E27FC236}">
                <a16:creationId xmlns:a16="http://schemas.microsoft.com/office/drawing/2014/main" id="{5004A188-7D35-0693-4637-4D2B019F0A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69582"/>
            <a:ext cx="5724523" cy="598676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Rubrik 16">
            <a:extLst>
              <a:ext uri="{FF2B5EF4-FFF2-40B4-BE49-F238E27FC236}">
                <a16:creationId xmlns:a16="http://schemas.microsoft.com/office/drawing/2014/main" id="{358EC427-A743-651C-3398-16D5B8BEB4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495" y="1459616"/>
            <a:ext cx="5724523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err="1"/>
              <a:t>Placeholder</a:t>
            </a:r>
            <a:r>
              <a:rPr lang="sv-SE" dirty="0"/>
              <a:t> rubrik</a:t>
            </a:r>
          </a:p>
        </p:txBody>
      </p:sp>
    </p:spTree>
    <p:extLst>
      <p:ext uri="{BB962C8B-B14F-4D97-AF65-F5344CB8AC3E}">
        <p14:creationId xmlns:p14="http://schemas.microsoft.com/office/powerpoint/2010/main" val="2819922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 – Murgröna">
    <p:bg>
      <p:bgPr>
        <a:solidFill>
          <a:srgbClr val="007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000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454EF5-E55A-CCFE-B61A-6524705B2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  <p:sp>
        <p:nvSpPr>
          <p:cNvPr id="8" name="Platshållare för bild 3">
            <a:extLst>
              <a:ext uri="{FF2B5EF4-FFF2-40B4-BE49-F238E27FC236}">
                <a16:creationId xmlns:a16="http://schemas.microsoft.com/office/drawing/2014/main" id="{5004A188-7D35-0693-4637-4D2B019F0A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69582"/>
            <a:ext cx="5724523" cy="598676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Rubrik 16">
            <a:extLst>
              <a:ext uri="{FF2B5EF4-FFF2-40B4-BE49-F238E27FC236}">
                <a16:creationId xmlns:a16="http://schemas.microsoft.com/office/drawing/2014/main" id="{BC5D366C-8B8A-3F69-7C75-881D6E129E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495" y="1459616"/>
            <a:ext cx="5724523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 i="0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err="1"/>
              <a:t>Placeholder</a:t>
            </a:r>
            <a:r>
              <a:rPr lang="sv-SE" dirty="0"/>
              <a:t> rubrik</a:t>
            </a:r>
          </a:p>
        </p:txBody>
      </p:sp>
    </p:spTree>
    <p:extLst>
      <p:ext uri="{BB962C8B-B14F-4D97-AF65-F5344CB8AC3E}">
        <p14:creationId xmlns:p14="http://schemas.microsoft.com/office/powerpoint/2010/main" val="19748553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 – Azalea">
    <p:bg>
      <p:bgPr>
        <a:solidFill>
          <a:srgbClr val="A621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000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454EF5-E55A-CCFE-B61A-6524705B2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  <p:sp>
        <p:nvSpPr>
          <p:cNvPr id="8" name="Platshållare för bild 3">
            <a:extLst>
              <a:ext uri="{FF2B5EF4-FFF2-40B4-BE49-F238E27FC236}">
                <a16:creationId xmlns:a16="http://schemas.microsoft.com/office/drawing/2014/main" id="{5004A188-7D35-0693-4637-4D2B019F0A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69582"/>
            <a:ext cx="5724523" cy="598676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Rubrik 16">
            <a:extLst>
              <a:ext uri="{FF2B5EF4-FFF2-40B4-BE49-F238E27FC236}">
                <a16:creationId xmlns:a16="http://schemas.microsoft.com/office/drawing/2014/main" id="{63688467-38B0-424F-12B2-9A5AFB37B0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495" y="1459616"/>
            <a:ext cx="5724523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 i="0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err="1"/>
              <a:t>Placeholder</a:t>
            </a:r>
            <a:r>
              <a:rPr lang="sv-SE" dirty="0"/>
              <a:t> rubrik</a:t>
            </a:r>
          </a:p>
        </p:txBody>
      </p:sp>
    </p:spTree>
    <p:extLst>
      <p:ext uri="{BB962C8B-B14F-4D97-AF65-F5344CB8AC3E}">
        <p14:creationId xmlns:p14="http://schemas.microsoft.com/office/powerpoint/2010/main" val="3398142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 – Krokus">
    <p:bg>
      <p:bgPr>
        <a:solidFill>
          <a:srgbClr val="5D4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000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454EF5-E55A-CCFE-B61A-6524705B2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  <p:sp>
        <p:nvSpPr>
          <p:cNvPr id="8" name="Platshållare för bild 3">
            <a:extLst>
              <a:ext uri="{FF2B5EF4-FFF2-40B4-BE49-F238E27FC236}">
                <a16:creationId xmlns:a16="http://schemas.microsoft.com/office/drawing/2014/main" id="{5004A188-7D35-0693-4637-4D2B019F0A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69582"/>
            <a:ext cx="5724523" cy="598676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Rubrik 16">
            <a:extLst>
              <a:ext uri="{FF2B5EF4-FFF2-40B4-BE49-F238E27FC236}">
                <a16:creationId xmlns:a16="http://schemas.microsoft.com/office/drawing/2014/main" id="{8B1D6B0E-45C4-36AD-15D8-C64A04B6E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495" y="1459616"/>
            <a:ext cx="5724523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 i="0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err="1"/>
              <a:t>Placeholder</a:t>
            </a:r>
            <a:r>
              <a:rPr lang="sv-SE" dirty="0"/>
              <a:t> rubrik</a:t>
            </a:r>
          </a:p>
        </p:txBody>
      </p:sp>
    </p:spTree>
    <p:extLst>
      <p:ext uri="{BB962C8B-B14F-4D97-AF65-F5344CB8AC3E}">
        <p14:creationId xmlns:p14="http://schemas.microsoft.com/office/powerpoint/2010/main" val="521158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elsi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3DC1F30-E36E-886F-0291-38A8583C17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på ikonen för att lägga till bild. (Cirkelgrafik kan adderas ovanpå bilden. Använd då 2–4 cirklar i färgen Smörblomma. Se till att cirklarna har olika storlek.)</a:t>
            </a:r>
          </a:p>
        </p:txBody>
      </p:sp>
    </p:spTree>
    <p:extLst>
      <p:ext uri="{BB962C8B-B14F-4D97-AF65-F5344CB8AC3E}">
        <p14:creationId xmlns:p14="http://schemas.microsoft.com/office/powerpoint/2010/main" val="3710415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 helsi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media 3">
            <a:extLst>
              <a:ext uri="{FF2B5EF4-FFF2-40B4-BE49-F238E27FC236}">
                <a16:creationId xmlns:a16="http://schemas.microsoft.com/office/drawing/2014/main" id="{80545911-660A-4BC4-F23B-BE3D2BBB0F94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Klicka på ikonen för att lägga till medier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8763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6">
            <a:extLst>
              <a:ext uri="{FF2B5EF4-FFF2-40B4-BE49-F238E27FC236}">
                <a16:creationId xmlns:a16="http://schemas.microsoft.com/office/drawing/2014/main" id="{8B6C9198-B149-A0F9-FBA8-3F3AB48876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710" y="1473967"/>
            <a:ext cx="10515600" cy="1205057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Innehållsförteckning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D56A0CC4-E275-F5E5-FB38-B1ACA1D351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8444" y="2661244"/>
            <a:ext cx="7626290" cy="3343316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Innehåll</a:t>
            </a:r>
          </a:p>
          <a:p>
            <a:r>
              <a:rPr lang="sv-SE" dirty="0"/>
              <a:t>Innehåll</a:t>
            </a:r>
          </a:p>
          <a:p>
            <a:r>
              <a:rPr lang="sv-SE" dirty="0"/>
              <a:t>Innehåll</a:t>
            </a:r>
          </a:p>
          <a:p>
            <a:r>
              <a:rPr lang="sv-SE" dirty="0"/>
              <a:t>Innehåll</a:t>
            </a:r>
          </a:p>
          <a:p>
            <a:r>
              <a:rPr lang="sv-SE" dirty="0"/>
              <a:t>Innehåll</a:t>
            </a:r>
          </a:p>
          <a:p>
            <a:r>
              <a:rPr lang="sv-SE" dirty="0"/>
              <a:t>Innehåll</a:t>
            </a:r>
          </a:p>
          <a:p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A048A735-1862-AF66-7EBE-3E04C9434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6EF6A17-0BDD-5023-73D0-130DDABB84B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7003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diagr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7053302-5CAB-B376-6317-436C38D9D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7064BF81-ECCA-4B4E-382E-B8C07E263E4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116388" y="1592263"/>
            <a:ext cx="7704137" cy="446563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4" name="Rubrik 16">
            <a:extLst>
              <a:ext uri="{FF2B5EF4-FFF2-40B4-BE49-F238E27FC236}">
                <a16:creationId xmlns:a16="http://schemas.microsoft.com/office/drawing/2014/main" id="{02640994-6057-E2CE-BE56-248C693AD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518595"/>
            <a:ext cx="3668349" cy="456185"/>
          </a:xfrm>
        </p:spPr>
        <p:txBody>
          <a:bodyPr>
            <a:normAutofit/>
          </a:bodyPr>
          <a:lstStyle>
            <a:lvl1pPr>
              <a:defRPr sz="24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Diagramrubrik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44793F11-065D-35FC-C2FA-3189A2C07A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2238762"/>
            <a:ext cx="3668349" cy="38191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Text till diagram</a:t>
            </a:r>
          </a:p>
        </p:txBody>
      </p:sp>
    </p:spTree>
    <p:extLst>
      <p:ext uri="{BB962C8B-B14F-4D97-AF65-F5344CB8AC3E}">
        <p14:creationId xmlns:p14="http://schemas.microsoft.com/office/powerpoint/2010/main" val="15145962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abe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7053302-5CAB-B376-6317-436C38D9D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  <p:sp>
        <p:nvSpPr>
          <p:cNvPr id="4" name="Platshållare för tabell 3">
            <a:extLst>
              <a:ext uri="{FF2B5EF4-FFF2-40B4-BE49-F238E27FC236}">
                <a16:creationId xmlns:a16="http://schemas.microsoft.com/office/drawing/2014/main" id="{A3399C8B-5A81-8476-412D-B59FFEFCAFF3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116388" y="1592263"/>
            <a:ext cx="7704137" cy="446563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på ikonen för att lägga till en tabell</a:t>
            </a:r>
            <a:endParaRPr lang="sv-SE" dirty="0"/>
          </a:p>
        </p:txBody>
      </p:sp>
      <p:sp>
        <p:nvSpPr>
          <p:cNvPr id="9" name="Rubrik 16">
            <a:extLst>
              <a:ext uri="{FF2B5EF4-FFF2-40B4-BE49-F238E27FC236}">
                <a16:creationId xmlns:a16="http://schemas.microsoft.com/office/drawing/2014/main" id="{F5BC4448-2422-B0D4-7E7E-202A4CF89A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518595"/>
            <a:ext cx="3668349" cy="456185"/>
          </a:xfrm>
        </p:spPr>
        <p:txBody>
          <a:bodyPr>
            <a:normAutofit/>
          </a:bodyPr>
          <a:lstStyle>
            <a:lvl1pPr>
              <a:defRPr sz="24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Tabellrubrik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F671E1C0-33F4-7CAB-DA45-2BFAB04CE2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2238762"/>
            <a:ext cx="3668349" cy="38191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Text till tabell</a:t>
            </a:r>
          </a:p>
        </p:txBody>
      </p:sp>
    </p:spTree>
    <p:extLst>
      <p:ext uri="{BB962C8B-B14F-4D97-AF65-F5344CB8AC3E}">
        <p14:creationId xmlns:p14="http://schemas.microsoft.com/office/powerpoint/2010/main" val="3611822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– Smörblomm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7053302-5CAB-B376-6317-436C38D9D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  <p:sp>
        <p:nvSpPr>
          <p:cNvPr id="2" name="Rubrik 16">
            <a:extLst>
              <a:ext uri="{FF2B5EF4-FFF2-40B4-BE49-F238E27FC236}">
                <a16:creationId xmlns:a16="http://schemas.microsoft.com/office/drawing/2014/main" id="{CA1BE9AF-F7E3-A97E-C278-2E361DDF2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227" y="1457636"/>
            <a:ext cx="7135627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0" i="1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”Plats för citat”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5AE65E17-0A4F-3AF9-2166-44AA2847B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350" y="5409442"/>
            <a:ext cx="7065382" cy="531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Citatets avsändare</a:t>
            </a:r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5E0E9FCE-D2CE-DA27-CFDB-9D42408FCC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91513" y="1592262"/>
            <a:ext cx="3529012" cy="3985949"/>
          </a:xfrm>
          <a:prstGeom prst="rect">
            <a:avLst/>
          </a:prstGeom>
          <a:effectLst>
            <a:softEdge rad="0"/>
          </a:effectLst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noProof="0"/>
              <a:t>Klicka på ikonen för att lägga till en bild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242002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– Murgröna">
    <p:bg>
      <p:bgPr>
        <a:solidFill>
          <a:srgbClr val="007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000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6">
            <a:extLst>
              <a:ext uri="{FF2B5EF4-FFF2-40B4-BE49-F238E27FC236}">
                <a16:creationId xmlns:a16="http://schemas.microsoft.com/office/drawing/2014/main" id="{CA1BE9AF-F7E3-A97E-C278-2E361DDF2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227" y="1457636"/>
            <a:ext cx="7135627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0" i="1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”Plats för citat”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5AE65E17-0A4F-3AF9-2166-44AA2847B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350" y="5409442"/>
            <a:ext cx="7065382" cy="531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FFE00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Citatets avsändare</a:t>
            </a:r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5E0E9FCE-D2CE-DA27-CFDB-9D42408FCC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91513" y="1592262"/>
            <a:ext cx="3529012" cy="3985949"/>
          </a:xfrm>
          <a:prstGeom prst="rect">
            <a:avLst/>
          </a:prstGeom>
          <a:effectLst>
            <a:softEdge rad="0"/>
          </a:effectLst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123857-40DF-7385-C7F3-B98F07686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373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– Azalea">
    <p:bg>
      <p:bgPr>
        <a:solidFill>
          <a:srgbClr val="A621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000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6">
            <a:extLst>
              <a:ext uri="{FF2B5EF4-FFF2-40B4-BE49-F238E27FC236}">
                <a16:creationId xmlns:a16="http://schemas.microsoft.com/office/drawing/2014/main" id="{CA1BE9AF-F7E3-A97E-C278-2E361DDF2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227" y="1457636"/>
            <a:ext cx="7135627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0" i="1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”Plats för citat”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5AE65E17-0A4F-3AF9-2166-44AA2847B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350" y="5409442"/>
            <a:ext cx="7065382" cy="531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FFE00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Citatets avsändare</a:t>
            </a:r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5E0E9FCE-D2CE-DA27-CFDB-9D42408FCC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91513" y="1592262"/>
            <a:ext cx="3529012" cy="3985949"/>
          </a:xfrm>
          <a:prstGeom prst="rect">
            <a:avLst/>
          </a:prstGeom>
          <a:effectLst>
            <a:softEdge rad="0"/>
          </a:effectLst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123857-40DF-7385-C7F3-B98F07686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481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– Krokus">
    <p:bg>
      <p:bgPr>
        <a:solidFill>
          <a:srgbClr val="5D4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000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6">
            <a:extLst>
              <a:ext uri="{FF2B5EF4-FFF2-40B4-BE49-F238E27FC236}">
                <a16:creationId xmlns:a16="http://schemas.microsoft.com/office/drawing/2014/main" id="{CA1BE9AF-F7E3-A97E-C278-2E361DDF2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227" y="1457636"/>
            <a:ext cx="7135627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0" i="1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”Plats för citat”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5AE65E17-0A4F-3AF9-2166-44AA2847B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350" y="5409442"/>
            <a:ext cx="7065382" cy="531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FFE00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Citatets avsändare</a:t>
            </a:r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5E0E9FCE-D2CE-DA27-CFDB-9D42408FCC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91513" y="1592262"/>
            <a:ext cx="3529012" cy="3985949"/>
          </a:xfrm>
          <a:prstGeom prst="rect">
            <a:avLst/>
          </a:prstGeom>
          <a:effectLst>
            <a:softEdge rad="0"/>
          </a:effectLst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123857-40DF-7385-C7F3-B98F07686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33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F5981B1-D86C-C2C3-E6DE-2A8872A57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807F60E-FE9A-0E31-C497-FE7EC0701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4E33A123-395A-77C1-A525-49B015AC7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Q&amp;A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32A5EBAE-BA68-108B-18F1-8BF7ED38B0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8754" y="3429000"/>
            <a:ext cx="4175125" cy="25663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Lägg in kontaktuppgifter</a:t>
            </a:r>
          </a:p>
          <a:p>
            <a:pPr lvl="0"/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DF5A700C-8A2C-AC57-78FB-EABB547F19A1}"/>
              </a:ext>
            </a:extLst>
          </p:cNvPr>
          <p:cNvSpPr txBox="1"/>
          <p:nvPr userDrawn="1"/>
        </p:nvSpPr>
        <p:spPr>
          <a:xfrm>
            <a:off x="293687" y="3347520"/>
            <a:ext cx="3744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Telefon:</a:t>
            </a:r>
          </a:p>
          <a:p>
            <a:pPr>
              <a:lnSpc>
                <a:spcPct val="150000"/>
              </a:lnSpc>
            </a:pPr>
            <a:r>
              <a:rPr lang="sv-S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E-post:</a:t>
            </a:r>
          </a:p>
          <a:p>
            <a:endParaRPr lang="sv-SE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12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– Tack!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F5981B1-D86C-C2C3-E6DE-2A8872A57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807F60E-FE9A-0E31-C497-FE7EC0701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4E33A123-395A-77C1-A525-49B015AC7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Tack!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32A5EBAE-BA68-108B-18F1-8BF7ED38B0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8407" y="2661244"/>
            <a:ext cx="5468159" cy="33966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Summering av presentationens huvudpunkter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endParaRPr lang="sv-SE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endParaRPr lang="sv-SE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endParaRPr lang="sv-SE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EECBEFFB-06F4-2AF7-9757-BB0264244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04979" y="2661244"/>
            <a:ext cx="5712034" cy="33966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Kontaktuppgifter: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3542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– Enbart logotyp + sidnumm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F5981B1-D86C-C2C3-E6DE-2A8872A57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807F60E-FE9A-0E31-C497-FE7EC0701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428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2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– Smörblo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B04BCC-A0DB-27BC-F1C0-68F7E99DC6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A2D5E0A-DBE4-8368-F89E-A4152499B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3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– Sotakleja">
    <p:bg>
      <p:bgPr>
        <a:solidFill>
          <a:srgbClr val="2323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9E4812-E9CD-BBAA-94ED-70C19D284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4B95E341-9E6C-F882-59F8-8C9BF209EC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112939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– Murgröna">
    <p:bg>
      <p:bgPr>
        <a:solidFill>
          <a:srgbClr val="007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9E4812-E9CD-BBAA-94ED-70C19D284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4B95E341-9E6C-F882-59F8-8C9BF209EC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139223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– Azalea">
    <p:bg>
      <p:bgPr>
        <a:solidFill>
          <a:srgbClr val="A621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9E4812-E9CD-BBAA-94ED-70C19D284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4B95E341-9E6C-F882-59F8-8C9BF209EC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270188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– Krokus">
    <p:bg>
      <p:bgPr>
        <a:solidFill>
          <a:srgbClr val="5D4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9E4812-E9CD-BBAA-94ED-70C19D284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4B95E341-9E6C-F882-59F8-8C9BF209EC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395768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+ Cirklar – Smörblomma">
    <p:bg>
      <p:bgPr>
        <a:solidFill>
          <a:srgbClr val="FFE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BFA1EE52-3160-DC04-C819-8435B5D67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2958196" cy="2958196"/>
          </a:xfrm>
          <a:prstGeom prst="ellipse">
            <a:avLst/>
          </a:prstGeom>
          <a:solidFill>
            <a:srgbClr val="FDE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55F9686-7901-5CFF-7233-3A46ED27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44279" y="3301409"/>
            <a:ext cx="6159921" cy="6159921"/>
          </a:xfrm>
          <a:prstGeom prst="ellipse">
            <a:avLst/>
          </a:prstGeom>
          <a:solidFill>
            <a:srgbClr val="FDE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B1CAECBD-B492-8E6F-5AA1-7ADA1EA8E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rgbClr val="FDE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4274BFD3-9870-DB54-0B5E-EC1129DF6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  <p:pic>
        <p:nvPicPr>
          <p:cNvPr id="11" name="Bildobjekt 6">
            <a:extLst>
              <a:ext uri="{FF2B5EF4-FFF2-40B4-BE49-F238E27FC236}">
                <a16:creationId xmlns:a16="http://schemas.microsoft.com/office/drawing/2014/main" id="{1B221FC7-0643-62DC-CAD1-979A8345D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77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A37A2EF-8441-1F34-41A9-679B43788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232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0" name="Platshållare för rubrik 19">
            <a:extLst>
              <a:ext uri="{FF2B5EF4-FFF2-40B4-BE49-F238E27FC236}">
                <a16:creationId xmlns:a16="http://schemas.microsoft.com/office/drawing/2014/main" id="{18A7EBD8-52E1-47AC-94E8-42B0F06A8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70" y="1483405"/>
            <a:ext cx="724021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E16B368-05BB-2944-C935-7EB6696C614E}"/>
              </a:ext>
            </a:extLst>
          </p:cNvPr>
          <p:cNvSpPr txBox="1"/>
          <p:nvPr userDrawn="1"/>
        </p:nvSpPr>
        <p:spPr>
          <a:xfrm>
            <a:off x="272236" y="634376"/>
            <a:ext cx="12618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latin typeface="National 2"/>
              </a:rPr>
              <a:t>Ekonomihögskolan</a:t>
            </a:r>
          </a:p>
        </p:txBody>
      </p:sp>
      <p:pic>
        <p:nvPicPr>
          <p:cNvPr id="3" name="Bildobjekt 2" descr="En bild som visar Grafik, grafisk design, Teckensnitt, Färggrann&#10;&#10;Automatiskt genererad beskrivning">
            <a:extLst>
              <a:ext uri="{FF2B5EF4-FFF2-40B4-BE49-F238E27FC236}">
                <a16:creationId xmlns:a16="http://schemas.microsoft.com/office/drawing/2014/main" id="{91280A15-D31F-6AE5-7B19-CC60019E2E41}"/>
              </a:ext>
            </a:extLst>
          </p:cNvPr>
          <p:cNvPicPr>
            <a:picLocks noChangeAspect="1"/>
          </p:cNvPicPr>
          <p:nvPr userDrawn="1"/>
        </p:nvPicPr>
        <p:blipFill>
          <a:blip r:embed="rId41"/>
          <a:stretch>
            <a:fillRect/>
          </a:stretch>
        </p:blipFill>
        <p:spPr>
          <a:xfrm>
            <a:off x="10149226" y="215919"/>
            <a:ext cx="1766299" cy="59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87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49" r:id="rId2"/>
    <p:sldLayoutId id="2147483650" r:id="rId3"/>
    <p:sldLayoutId id="2147483651" r:id="rId4"/>
    <p:sldLayoutId id="2147483717" r:id="rId5"/>
    <p:sldLayoutId id="2147483699" r:id="rId6"/>
    <p:sldLayoutId id="2147483698" r:id="rId7"/>
    <p:sldLayoutId id="2147483697" r:id="rId8"/>
    <p:sldLayoutId id="2147483678" r:id="rId9"/>
    <p:sldLayoutId id="2147483718" r:id="rId10"/>
    <p:sldLayoutId id="2147483716" r:id="rId11"/>
    <p:sldLayoutId id="2147483706" r:id="rId12"/>
    <p:sldLayoutId id="2147483707" r:id="rId13"/>
    <p:sldLayoutId id="2147483708" r:id="rId14"/>
    <p:sldLayoutId id="2147483652" r:id="rId15"/>
    <p:sldLayoutId id="2147483661" r:id="rId16"/>
    <p:sldLayoutId id="2147483664" r:id="rId17"/>
    <p:sldLayoutId id="2147483705" r:id="rId18"/>
    <p:sldLayoutId id="2147483704" r:id="rId19"/>
    <p:sldLayoutId id="2147483703" r:id="rId20"/>
    <p:sldLayoutId id="2147483665" r:id="rId21"/>
    <p:sldLayoutId id="2147483709" r:id="rId22"/>
    <p:sldLayoutId id="2147483710" r:id="rId23"/>
    <p:sldLayoutId id="2147483715" r:id="rId24"/>
    <p:sldLayoutId id="2147483712" r:id="rId25"/>
    <p:sldLayoutId id="2147483713" r:id="rId26"/>
    <p:sldLayoutId id="2147483714" r:id="rId27"/>
    <p:sldLayoutId id="2147483660" r:id="rId28"/>
    <p:sldLayoutId id="2147483696" r:id="rId29"/>
    <p:sldLayoutId id="2147483662" r:id="rId30"/>
    <p:sldLayoutId id="2147483663" r:id="rId31"/>
    <p:sldLayoutId id="2147483679" r:id="rId32"/>
    <p:sldLayoutId id="2147483700" r:id="rId33"/>
    <p:sldLayoutId id="2147483701" r:id="rId34"/>
    <p:sldLayoutId id="2147483702" r:id="rId35"/>
    <p:sldLayoutId id="2147483681" r:id="rId36"/>
    <p:sldLayoutId id="2147483682" r:id="rId37"/>
    <p:sldLayoutId id="2147483655" r:id="rId38"/>
    <p:sldLayoutId id="2147483672" r:id="rId3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National 2" panose="020B050403050202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ational 2" panose="020B050403050202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National 2" panose="020B050403050202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ational 2" panose="020B050403050202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ational 2" panose="020B050403050202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436" userDrawn="1">
          <p15:clr>
            <a:srgbClr val="F26B43"/>
          </p15:clr>
        </p15:guide>
        <p15:guide id="6" orient="horz" pos="1003" userDrawn="1">
          <p15:clr>
            <a:srgbClr val="F26B43"/>
          </p15:clr>
        </p15:guide>
        <p15:guide id="7" pos="2593" userDrawn="1">
          <p15:clr>
            <a:srgbClr val="F26B43"/>
          </p15:clr>
        </p15:guide>
        <p15:guide id="8" pos="5223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pos="483" userDrawn="1">
          <p15:clr>
            <a:srgbClr val="F26B43"/>
          </p15:clr>
        </p15:guide>
        <p15:guide id="11" orient="horz" pos="3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552CE03-AE4E-FDC1-56C1-BFC8238DC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3695" y="4010493"/>
            <a:ext cx="8023482" cy="1317626"/>
          </a:xfrm>
        </p:spPr>
        <p:txBody>
          <a:bodyPr/>
          <a:lstStyle/>
          <a:p>
            <a:pPr algn="ctr"/>
            <a:r>
              <a:rPr lang="sv-SE" dirty="0"/>
              <a:t>Ekonomihögskolan</a:t>
            </a:r>
          </a:p>
          <a:p>
            <a:pPr algn="ctr"/>
            <a:r>
              <a:rPr lang="sv-SE" dirty="0"/>
              <a:t>2024/2025</a:t>
            </a:r>
          </a:p>
          <a:p>
            <a:endParaRPr lang="sv-S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19CC29-83FE-E215-5162-A53BC1C7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4D02-5D0D-FA4B-9077-9CBD85AA2B8C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AB6C10-6BF1-759D-9046-5D1BC205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70" y="2261249"/>
            <a:ext cx="11562655" cy="76054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använda</a:t>
            </a:r>
            <a:r>
              <a:rPr lang="en-GB" dirty="0"/>
              <a:t> </a:t>
            </a:r>
            <a:r>
              <a:rPr lang="en-GB" dirty="0" err="1"/>
              <a:t>generativ</a:t>
            </a:r>
            <a:r>
              <a:rPr lang="en-GB" dirty="0"/>
              <a:t> AI </a:t>
            </a:r>
            <a:br>
              <a:rPr lang="en-GB" dirty="0"/>
            </a:br>
            <a:r>
              <a:rPr lang="en-GB" dirty="0"/>
              <a:t>- </a:t>
            </a:r>
            <a:r>
              <a:rPr lang="en-GB" dirty="0" err="1"/>
              <a:t>generella</a:t>
            </a:r>
            <a:r>
              <a:rPr lang="en-GB" dirty="0"/>
              <a:t> </a:t>
            </a:r>
            <a:r>
              <a:rPr lang="en-GB" dirty="0" err="1"/>
              <a:t>råd</a:t>
            </a:r>
            <a:r>
              <a:rPr lang="en-GB" dirty="0"/>
              <a:t> för </a:t>
            </a:r>
            <a:r>
              <a:rPr lang="en-GB" dirty="0" err="1"/>
              <a:t>studenter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7063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E1902C-DBD8-DC1B-BAA8-E75131BBA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4D02-5D0D-FA4B-9077-9CBD85AA2B8C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3AE449-CFB3-07DF-6CA8-18E18EE07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noProof="0" dirty="0"/>
              <a:t>Du kan använda AI-verktyg för att pröva idéer och generera nya uppslag </a:t>
            </a:r>
            <a:r>
              <a:rPr lang="sv-SE" dirty="0"/>
              <a:t>men tänk på att: 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E2C7B73-2BE2-093E-83D7-A4EB993B3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734" y="2735431"/>
            <a:ext cx="11562655" cy="34569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noProof="0" dirty="0"/>
              <a:t>Du är ansvarig för ditt eget lärande och de texter du lämnar in. Att själv skriva en text är ett </a:t>
            </a:r>
            <a:r>
              <a:rPr lang="sv-SE" noProof="0" dirty="0" err="1"/>
              <a:t>lärtillfälle</a:t>
            </a:r>
            <a:r>
              <a:rPr lang="sv-SE" noProof="0" dirty="0"/>
              <a:t> där du får möjlighet att utveckla dina kunskaper och därmed förmåga att nå kursmålen.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noProof="0" dirty="0"/>
              <a:t>Du äger själv rättigheterna till en text som du genererat med hjälp av AI-teknik men texten är inte att betrakta som en originalkälla i en vetenskaplig text. Det vill säga du kan inte återge den i sin helhet som egenproducerad.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noProof="0" dirty="0"/>
              <a:t>Du ska alltid uppge källor och ange om du har använt specifika AI-hjälpmedel för att skapa resultat utifrån bearbetning av data. Att tolka information och dra slutsatser är ditt eget ansvar.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noProof="0" dirty="0"/>
              <a:t>Du bör ha ett källkritiskt förhållningssätt till en AI-genererad text. Även om texten tycks relevant kan den ha ett vinklat perspektiv och den innehåller inte nödvändigtvis pålitlig fakta eller korrekta referenser.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noProof="0" dirty="0"/>
              <a:t>Teknik inom AI området utvecklas ständigt och varje kurs kan ha olika ramverk. Fråga din kursansvarige om du är osäker på vad som gäller. </a:t>
            </a:r>
          </a:p>
          <a:p>
            <a:endParaRPr lang="sv-SE" noProof="0" dirty="0"/>
          </a:p>
          <a:p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699036321"/>
      </p:ext>
    </p:extLst>
  </p:cSld>
  <p:clrMapOvr>
    <a:masterClrMapping/>
  </p:clrMapOvr>
</p:sld>
</file>

<file path=ppt/theme/theme1.xml><?xml version="1.0" encoding="utf-8"?>
<a:theme xmlns:a="http://schemas.openxmlformats.org/drawingml/2006/main" name="LNU–1">
  <a:themeElements>
    <a:clrScheme name="LNU">
      <a:dk1>
        <a:srgbClr val="FAF9F6"/>
      </a:dk1>
      <a:lt1>
        <a:srgbClr val="000000"/>
      </a:lt1>
      <a:dk2>
        <a:srgbClr val="FFDF00"/>
      </a:dk2>
      <a:lt2>
        <a:srgbClr val="222125"/>
      </a:lt2>
      <a:accent1>
        <a:srgbClr val="FFDF00"/>
      </a:accent1>
      <a:accent2>
        <a:srgbClr val="FCEDB1"/>
      </a:accent2>
      <a:accent3>
        <a:srgbClr val="B40089"/>
      </a:accent3>
      <a:accent4>
        <a:srgbClr val="5F4DB8"/>
      </a:accent4>
      <a:accent5>
        <a:srgbClr val="006D3D"/>
      </a:accent5>
      <a:accent6>
        <a:srgbClr val="222023"/>
      </a:accent6>
      <a:hlink>
        <a:srgbClr val="5E4FB7"/>
      </a:hlink>
      <a:folHlink>
        <a:srgbClr val="B200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NU-ppt-mall_2024_Svenska_V04" id="{3E24BF78-BED8-9D48-AD46-977BC6AD4B26}" vid="{8BEC84DD-6B26-BF4C-9DAA-659178319B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LNU-ppt-mall_2024_Svenska_V04</Template>
  <TotalTime>260</TotalTime>
  <Words>204</Words>
  <Application>Microsoft Macintosh PowerPoint</Application>
  <PresentationFormat>Bredbild</PresentationFormat>
  <Paragraphs>13</Paragraphs>
  <Slides>2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National 2</vt:lpstr>
      <vt:lpstr>LNU–1</vt:lpstr>
      <vt:lpstr>Att använda generativ AI  - generella råd för studenter</vt:lpstr>
      <vt:lpstr>Du kan använda AI-verktyg för att pröva idéer och generera nya uppslag men tänk på att: 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Linnéuniversitetet</dc:title>
  <dc:subject/>
  <dc:creator>Malin Madestam</dc:creator>
  <cp:keywords/>
  <dc:description/>
  <cp:lastModifiedBy>Katarina Ellborg</cp:lastModifiedBy>
  <cp:revision>3</cp:revision>
  <dcterms:created xsi:type="dcterms:W3CDTF">2024-06-13T08:20:14Z</dcterms:created>
  <dcterms:modified xsi:type="dcterms:W3CDTF">2024-06-25T14:03:56Z</dcterms:modified>
  <cp:category/>
</cp:coreProperties>
</file>