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38" r:id="rId2"/>
    <p:sldId id="373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B2"/>
    <a:srgbClr val="FFE000"/>
    <a:srgbClr val="232326"/>
    <a:srgbClr val="5D4FB1"/>
    <a:srgbClr val="A62186"/>
    <a:srgbClr val="007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llanmörkt format 3 - 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llanmörkt format 3 - Dekorfär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7" autoAdjust="0"/>
    <p:restoredTop sz="87997" autoAdjust="0"/>
  </p:normalViewPr>
  <p:slideViewPr>
    <p:cSldViewPr snapToGrid="0">
      <p:cViewPr varScale="1">
        <p:scale>
          <a:sx n="103" d="100"/>
          <a:sy n="103" d="100"/>
        </p:scale>
        <p:origin x="20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63EAAE0-B60F-E80F-FBF9-E046CD12C7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>
                <a:latin typeface="Arial" panose="020B0604020202020204" pitchFamily="34" charset="0"/>
              </a:rPr>
              <a:t>Namn på talare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AE3F9D-275B-40A7-D938-96F6CD857B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2999A-2B5E-244D-98B3-111020E89776}" type="datetimeFigureOut">
              <a:rPr lang="sv-SE" smtClean="0">
                <a:latin typeface="Arial" panose="020B0604020202020204" pitchFamily="34" charset="0"/>
              </a:rPr>
              <a:t>2024-06-25</a:t>
            </a:fld>
            <a:endParaRPr lang="sv-SE">
              <a:latin typeface="Arial" panose="020B0604020202020204" pitchFamily="34" charset="0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2385E3-A846-5C3C-F0FD-9C57FA69BB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>
              <a:latin typeface="Arial" panose="020B0604020202020204" pitchFamily="34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3CD7A9-4BF8-2F01-1B10-A95A55BF00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6B560-A6AB-C44D-81AF-AC788F145F5F}" type="slidenum">
              <a:rPr lang="sv-SE" smtClean="0">
                <a:latin typeface="Arial" panose="020B0604020202020204" pitchFamily="34" charset="0"/>
              </a:rPr>
              <a:t>‹#›</a:t>
            </a:fld>
            <a:endParaRPr 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74583"/>
      </p:ext>
    </p:extLst>
  </p:cSld>
  <p:clrMap bg1="lt1" tx1="dk1" bg2="lt2" tx2="dk2" accent1="accent1" accent2="accent2" accent3="accent3" accent4="accent4" accent5="accent5" accent6="accent6" hlink="hlink" folHlink="folHlink"/>
  <p:hf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r>
              <a:rPr lang="sv-SE"/>
              <a:t>Namn på talare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DC533F9-4CBB-D146-A6DD-28FA28DC028F}" type="datetimeFigureOut">
              <a:rPr lang="sv-SE" smtClean="0"/>
              <a:pPr/>
              <a:t>2024-06-25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39D675A-6D3E-3740-9505-6FBE3118867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1815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 dirty="0"/>
              <a:t>Namn på talare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675A-6D3E-3740-9505-6FBE3118867B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246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 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type: Linnéuniversitetet.">
            <a:extLst>
              <a:ext uri="{FF2B5EF4-FFF2-40B4-BE49-F238E27FC236}">
                <a16:creationId xmlns:a16="http://schemas.microsoft.com/office/drawing/2014/main" id="{C1B762A9-4623-2B03-AFB4-2B7F00C79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29" y="2534477"/>
            <a:ext cx="8485742" cy="13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8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Light yellow">
    <p:bg>
      <p:bgPr>
        <a:solidFill>
          <a:srgbClr val="FDE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21F4D-1501-062C-64F8-ED18C9901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0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C3F4E-B026-2869-FA8A-10E0739E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7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AEA8B4F1-BCD1-319C-2E81-A00DC06F8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455B95-0DB0-5396-56D9-E6984B321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7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E0436449-8051-6D91-4316-CE4256C14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C920C4-8AB4-E2D3-8B5E-D2F124F2D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8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B6F4B6C-5C0E-8122-DD01-065AA567F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01F0BB-4B36-F786-BA7D-CF994A824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0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6">
            <a:extLst>
              <a:ext uri="{FF2B5EF4-FFF2-40B4-BE49-F238E27FC236}">
                <a16:creationId xmlns:a16="http://schemas.microsoft.com/office/drawing/2014/main" id="{C99716D2-EBE4-34C6-9AE0-9D87B122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02D7D66F-73C8-465D-487E-5CD98C9AC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8023482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23D2A3-8031-7898-ED2E-DBBE185A6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9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6">
            <a:extLst>
              <a:ext uri="{FF2B5EF4-FFF2-40B4-BE49-F238E27FC236}">
                <a16:creationId xmlns:a16="http://schemas.microsoft.com/office/drawing/2014/main" id="{C99716D2-EBE4-34C6-9AE0-9D87B122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02D7D66F-73C8-465D-487E-5CD98C9AC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5401249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1A640A2-D64C-0C51-A5C9-0218F86270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4560" y="2600960"/>
            <a:ext cx="5815965" cy="34569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Placeholder for text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6C2FD1-BB97-4CA4-FF4F-49767BB41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4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s – Light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FBAB19-B896-0EFC-2A6F-5BCA85B06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8" name="Ellips 3">
            <a:extLst>
              <a:ext uri="{FF2B5EF4-FFF2-40B4-BE49-F238E27FC236}">
                <a16:creationId xmlns:a16="http://schemas.microsoft.com/office/drawing/2014/main" id="{C555E741-FEDB-FBFF-E9D4-6734D273C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Ellips 3">
            <a:extLst>
              <a:ext uri="{FF2B5EF4-FFF2-40B4-BE49-F238E27FC236}">
                <a16:creationId xmlns:a16="http://schemas.microsoft.com/office/drawing/2014/main" id="{711F9194-2B58-D7A1-ADBA-5B7646FF5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1" name="Rubrik 16">
            <a:extLst>
              <a:ext uri="{FF2B5EF4-FFF2-40B4-BE49-F238E27FC236}">
                <a16:creationId xmlns:a16="http://schemas.microsoft.com/office/drawing/2014/main" id="{8DB6D0F8-7BD2-D134-59F5-CBE3E602F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B35BB81D-3015-8AA1-71C2-3F1A3E1FF5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</p:spTree>
    <p:extLst>
      <p:ext uri="{BB962C8B-B14F-4D97-AF65-F5344CB8AC3E}">
        <p14:creationId xmlns:p14="http://schemas.microsoft.com/office/powerpoint/2010/main" val="335344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s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73789E1-FBD2-EC6D-6A26-B2323B687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2" name="Ellips 3">
            <a:extLst>
              <a:ext uri="{FF2B5EF4-FFF2-40B4-BE49-F238E27FC236}">
                <a16:creationId xmlns:a16="http://schemas.microsoft.com/office/drawing/2014/main" id="{312F6A84-F4F2-E1B4-9CD8-08EB0A80F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3">
            <a:extLst>
              <a:ext uri="{FF2B5EF4-FFF2-40B4-BE49-F238E27FC236}">
                <a16:creationId xmlns:a16="http://schemas.microsoft.com/office/drawing/2014/main" id="{2D2A9107-D0FD-EEA6-6BD5-847338300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0" name="Rubrik 16">
            <a:extLst>
              <a:ext uri="{FF2B5EF4-FFF2-40B4-BE49-F238E27FC236}">
                <a16:creationId xmlns:a16="http://schemas.microsoft.com/office/drawing/2014/main" id="{0E5FDC40-D1DA-BB13-922F-AA1BBCF55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B3B2F961-44B5-47A3-7804-F651A61930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</p:spTree>
    <p:extLst>
      <p:ext uri="{BB962C8B-B14F-4D97-AF65-F5344CB8AC3E}">
        <p14:creationId xmlns:p14="http://schemas.microsoft.com/office/powerpoint/2010/main" val="945118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s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92E26F-4887-4B14-39A1-2CC88CB8B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2" name="Ellips 3">
            <a:extLst>
              <a:ext uri="{FF2B5EF4-FFF2-40B4-BE49-F238E27FC236}">
                <a16:creationId xmlns:a16="http://schemas.microsoft.com/office/drawing/2014/main" id="{CFB40ACE-FECF-EE45-BD6B-D4371E522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3">
            <a:extLst>
              <a:ext uri="{FF2B5EF4-FFF2-40B4-BE49-F238E27FC236}">
                <a16:creationId xmlns:a16="http://schemas.microsoft.com/office/drawing/2014/main" id="{525646D6-DBCC-12E3-F387-0230DBFE2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0" name="Rubrik 16">
            <a:extLst>
              <a:ext uri="{FF2B5EF4-FFF2-40B4-BE49-F238E27FC236}">
                <a16:creationId xmlns:a16="http://schemas.microsoft.com/office/drawing/2014/main" id="{2367D862-F72B-F524-F369-4CA7D7AC4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5E84DD45-4595-627E-65A3-BBACBF02E1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</p:spTree>
    <p:extLst>
      <p:ext uri="{BB962C8B-B14F-4D97-AF65-F5344CB8AC3E}">
        <p14:creationId xmlns:p14="http://schemas.microsoft.com/office/powerpoint/2010/main" val="38408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583749-50E0-3B17-831C-1434FAE8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CAB367D1-0E7F-AEBF-42CC-B6261F70B3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8023482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 (optional)</a:t>
            </a:r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B2583F70-C59C-DFC8-4C78-7B057819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Rubrik 16">
            <a:extLst>
              <a:ext uri="{FF2B5EF4-FFF2-40B4-BE49-F238E27FC236}">
                <a16:creationId xmlns:a16="http://schemas.microsoft.com/office/drawing/2014/main" id="{20E143E8-669A-5F0F-B749-72A9AA33F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/>
          <a:lstStyle>
            <a:lvl1pPr>
              <a:defRPr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C0E35E-743F-46A1-56CC-6C41ACDE6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543150"/>
            <a:ext cx="260604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Topic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600B5B2-1686-6D0A-C27D-E275624B86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1513" y="543150"/>
            <a:ext cx="3618571" cy="3651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Speaker’s name</a:t>
            </a:r>
          </a:p>
        </p:txBody>
      </p:sp>
    </p:spTree>
    <p:extLst>
      <p:ext uri="{BB962C8B-B14F-4D97-AF65-F5344CB8AC3E}">
        <p14:creationId xmlns:p14="http://schemas.microsoft.com/office/powerpoint/2010/main" val="3702550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s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040C5B-9EEE-5FBF-5B85-1ADDD53E5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9" name="Ellips 3">
            <a:extLst>
              <a:ext uri="{FF2B5EF4-FFF2-40B4-BE49-F238E27FC236}">
                <a16:creationId xmlns:a16="http://schemas.microsoft.com/office/drawing/2014/main" id="{8C1B842D-86C9-07BB-39A2-382900C5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0" name="Ellips 3">
            <a:extLst>
              <a:ext uri="{FF2B5EF4-FFF2-40B4-BE49-F238E27FC236}">
                <a16:creationId xmlns:a16="http://schemas.microsoft.com/office/drawing/2014/main" id="{F81F6C77-7B0C-B799-6331-01C84739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1" name="Rubrik 16">
            <a:extLst>
              <a:ext uri="{FF2B5EF4-FFF2-40B4-BE49-F238E27FC236}">
                <a16:creationId xmlns:a16="http://schemas.microsoft.com/office/drawing/2014/main" id="{EB60DCD2-529E-3719-E1C3-57D419EF7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BCA8FBE1-6792-177E-A6D3-EFAA386F9C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</p:spTree>
    <p:extLst>
      <p:ext uri="{BB962C8B-B14F-4D97-AF65-F5344CB8AC3E}">
        <p14:creationId xmlns:p14="http://schemas.microsoft.com/office/powerpoint/2010/main" val="1903013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half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3870" y="0"/>
            <a:ext cx="583813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3A350F63-9627-61BC-59A7-D8DE7B714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582796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Image Heading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876F7459-1E17-9DE3-5FD2-1059702169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582796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3227D6-98FE-8D2C-40C4-DCA0E8117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20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tx+ image page botto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3A350F63-9627-61BC-59A7-D8DE7B714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1" y="1518595"/>
            <a:ext cx="3648208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Image Heading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D44EA922-9A8C-5BC0-0722-EF236E02C2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19403" y="1509133"/>
            <a:ext cx="5827969" cy="17833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62C293-4A91-686F-E748-6859F43F1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53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16388" y="0"/>
            <a:ext cx="8075612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0AA08510-169F-36AF-1ED8-F37B8F103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1522988"/>
            <a:ext cx="3757317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B9D1C-8947-A2F5-8F3A-D95DEFC64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 – Light yellow">
    <p:bg>
      <p:bgPr>
        <a:solidFill>
          <a:srgbClr val="FDE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4" name="Rubrik 16">
            <a:extLst>
              <a:ext uri="{FF2B5EF4-FFF2-40B4-BE49-F238E27FC236}">
                <a16:creationId xmlns:a16="http://schemas.microsoft.com/office/drawing/2014/main" id="{358EC427-A743-651C-3398-16D5B8BEB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Placeholder heading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458770-83FC-AEB7-4FB8-3585165A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22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BC5D366C-8B8A-3F69-7C75-881D6E129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6" y="1459616"/>
            <a:ext cx="5724524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Placeholder 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1DA64-10DA-CC51-DC81-ED82EB157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55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AF5E9B3B-B222-3E5E-9AAC-0914C1FD3F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11" name="Rubrik 16">
            <a:extLst>
              <a:ext uri="{FF2B5EF4-FFF2-40B4-BE49-F238E27FC236}">
                <a16:creationId xmlns:a16="http://schemas.microsoft.com/office/drawing/2014/main" id="{025283CA-610D-06E6-F300-DEE2F5F30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Placeholder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74566A-44E7-A354-3D97-5200D5AE2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42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2CC9ADFD-6751-ADD5-5D6B-C93A86CA89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11" name="Rubrik 16">
            <a:extLst>
              <a:ext uri="{FF2B5EF4-FFF2-40B4-BE49-F238E27FC236}">
                <a16:creationId xmlns:a16="http://schemas.microsoft.com/office/drawing/2014/main" id="{D65EAB30-55A3-4E1D-F20D-011335140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Placeholder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EC1833-9B1E-22A1-72F3-223205D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5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3DC1F30-E36E-886F-0291-38A8583C17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on the icon to add an image. </a:t>
            </a:r>
            <a:r>
              <a:rPr lang="en-GB" noProof="0" dirty="0"/>
              <a:t>(You may add 2–4 circles onto the image. Make sure they have different sizes and use the primary yellow colour.) </a:t>
            </a:r>
          </a:p>
        </p:txBody>
      </p:sp>
    </p:spTree>
    <p:extLst>
      <p:ext uri="{BB962C8B-B14F-4D97-AF65-F5344CB8AC3E}">
        <p14:creationId xmlns:p14="http://schemas.microsoft.com/office/powerpoint/2010/main" val="1802757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full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80545911-660A-4BC4-F23B-BE3D2BBB0F94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>
                <a:latin typeface="Arial" panose="020B0604020202020204" pitchFamily="34" charset="0"/>
                <a:cs typeface="Arial" panose="020B0604020202020204" pitchFamily="34" charset="0"/>
              </a:rPr>
              <a:t>Click on the icon to add media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8763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80D965-BF5F-0D55-AFB4-52091E85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8B6C9198-B149-A0F9-FBA8-3F3AB4887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710" y="1473967"/>
            <a:ext cx="10515600" cy="1205057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Table of Contents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D56A0CC4-E275-F5E5-FB38-B1ACA1D351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8444" y="2661244"/>
            <a:ext cx="7626290" cy="3343316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A0376-7D62-335F-509F-687A7A95E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03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7064BF81-ECCA-4B4E-382E-B8C07E263E4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116388" y="1592263"/>
            <a:ext cx="7704137" cy="446563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chart</a:t>
            </a:r>
          </a:p>
        </p:txBody>
      </p:sp>
      <p:sp>
        <p:nvSpPr>
          <p:cNvPr id="4" name="Rubrik 16">
            <a:extLst>
              <a:ext uri="{FF2B5EF4-FFF2-40B4-BE49-F238E27FC236}">
                <a16:creationId xmlns:a16="http://schemas.microsoft.com/office/drawing/2014/main" id="{02640994-6057-E2CE-BE56-248C693AD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366834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Chart Heading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44793F11-065D-35FC-C2FA-3189A2C07A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366834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Text for the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ACDC29-4F28-CB8B-0F1F-57AF01948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96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A3399C8B-5A81-8476-412D-B59FFEFCAFF3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116388" y="1592263"/>
            <a:ext cx="7704137" cy="446563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table</a:t>
            </a:r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F5BC4448-2422-B0D4-7E7E-202A4CF89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366834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Table Heading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F671E1C0-33F4-7CAB-DA45-2BFAB04CE2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366834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Text for the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A5F4F0-021E-B0CE-A0ED-71A984E3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22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Light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“Place for Quote”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Quote Author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6CD300-2FCE-1351-57FE-C280C5596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02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“Place for Quote”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Quote Author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3A496D-36C3-F4B3-6BF4-71F4B536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7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Rubrik 16">
            <a:extLst>
              <a:ext uri="{FF2B5EF4-FFF2-40B4-BE49-F238E27FC236}">
                <a16:creationId xmlns:a16="http://schemas.microsoft.com/office/drawing/2014/main" id="{623A8CE7-D41C-6771-D5A3-2395FF7DB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“Place for Quote”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8D5B0655-B3CD-14BD-6EAA-DA3D3F8EC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Quote Author</a:t>
            </a:r>
          </a:p>
        </p:txBody>
      </p:sp>
      <p:sp>
        <p:nvSpPr>
          <p:cNvPr id="11" name="Platshållare för bild 15">
            <a:extLst>
              <a:ext uri="{FF2B5EF4-FFF2-40B4-BE49-F238E27FC236}">
                <a16:creationId xmlns:a16="http://schemas.microsoft.com/office/drawing/2014/main" id="{306FA2CF-10C7-23D0-7703-CD6E51F099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EDD930-687F-F82D-CFA9-EE23800FC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8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6">
            <a:extLst>
              <a:ext uri="{FF2B5EF4-FFF2-40B4-BE49-F238E27FC236}">
                <a16:creationId xmlns:a16="http://schemas.microsoft.com/office/drawing/2014/main" id="{413C58AD-2ADB-6E2A-4570-5D0C74A7D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“Place for Quote”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0299C5AD-A498-9E8C-64F6-7EE79702B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Quote Author</a:t>
            </a:r>
          </a:p>
        </p:txBody>
      </p:sp>
      <p:sp>
        <p:nvSpPr>
          <p:cNvPr id="11" name="Platshållare för bild 15">
            <a:extLst>
              <a:ext uri="{FF2B5EF4-FFF2-40B4-BE49-F238E27FC236}">
                <a16:creationId xmlns:a16="http://schemas.microsoft.com/office/drawing/2014/main" id="{50E547E7-2D03-8E47-4054-7E8BDA8CBF9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656C55-4628-DFCC-516A-666A81A92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33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4E33A123-395A-77C1-A525-49B015AC7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Q&amp;A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2A5EBAE-BA68-108B-18F1-8BF7ED38B0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754" y="3429000"/>
            <a:ext cx="4175125" cy="25663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Contact information</a:t>
            </a:r>
          </a:p>
          <a:p>
            <a:pPr lvl="0"/>
            <a:endParaRPr lang="en-GB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F5A700C-8A2C-AC57-78FB-EABB547F19A1}"/>
              </a:ext>
            </a:extLst>
          </p:cNvPr>
          <p:cNvSpPr txBox="1"/>
          <p:nvPr userDrawn="1"/>
        </p:nvSpPr>
        <p:spPr>
          <a:xfrm>
            <a:off x="293687" y="3347520"/>
            <a:ext cx="3744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</a:p>
          <a:p>
            <a:endParaRPr lang="en-GB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0FAE8-8547-D9CB-9475-AA062E330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12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– Tank you!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4E33A123-395A-77C1-A525-49B015AC7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Thank You!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2A5EBAE-BA68-108B-18F1-8BF7ED38B0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8407" y="2661244"/>
            <a:ext cx="5468159" cy="3396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noProof="0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EECBEFFB-06F4-2AF7-9757-BB0264244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4979" y="2661244"/>
            <a:ext cx="5712034" cy="3396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Contact information: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11AAFC-E09A-9926-9C7B-31E96888E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42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– Only logo and page numb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EF346A-1262-94E0-AA54-3B827C515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42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2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Primar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B04BCC-A0DB-27BC-F1C0-68F7E99DC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CA946-882C-B8B4-092A-D7E054FAB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3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Black">
    <p:bg>
      <p:bgPr>
        <a:solidFill>
          <a:srgbClr val="23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BE2894-3663-307D-4F5B-00C6E91FC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7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BE2894-3663-307D-4F5B-00C6E91FC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3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47A1BB-D555-870A-9C77-94240A2DF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E785E-22A5-989F-8779-498339C8B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8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Primary yellow">
    <p:bg>
      <p:bgPr>
        <a:solidFill>
          <a:srgbClr val="FFE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21F4D-1501-062C-64F8-ED18C9901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2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37A2EF-8441-1F34-41A9-679B43788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2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234D02-5D0D-FA4B-9077-9CBD85AA2B8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0" name="Platshållare för rubrik 19">
            <a:extLst>
              <a:ext uri="{FF2B5EF4-FFF2-40B4-BE49-F238E27FC236}">
                <a16:creationId xmlns:a16="http://schemas.microsoft.com/office/drawing/2014/main" id="{18A7EBD8-52E1-47AC-94E8-42B0F06A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0" y="1483405"/>
            <a:ext cx="724021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0"/>
              <a:t>Click here to change the master for the heading format</a:t>
            </a:r>
          </a:p>
        </p:txBody>
      </p:sp>
      <p:pic>
        <p:nvPicPr>
          <p:cNvPr id="3" name="Bildobjekt 2" descr="En bild som visar Grafik, grafisk design, Teckensnitt, Färggrann&#10;&#10;Automatiskt genererad beskrivning">
            <a:extLst>
              <a:ext uri="{FF2B5EF4-FFF2-40B4-BE49-F238E27FC236}">
                <a16:creationId xmlns:a16="http://schemas.microsoft.com/office/drawing/2014/main" id="{86A0D6F1-A231-44B7-B1B7-7119254643CB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10149226" y="215919"/>
            <a:ext cx="1766299" cy="59612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B340A74-5295-20A2-94EE-80D8BBB5589B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err="1">
                <a:latin typeface="National 2"/>
              </a:rPr>
              <a:t>School</a:t>
            </a:r>
            <a:r>
              <a:rPr lang="sv-SE" sz="1100" dirty="0">
                <a:latin typeface="National 2"/>
              </a:rPr>
              <a:t> </a:t>
            </a:r>
            <a:r>
              <a:rPr lang="sv-SE" sz="1100" dirty="0" err="1">
                <a:latin typeface="National 2"/>
              </a:rPr>
              <a:t>of</a:t>
            </a:r>
            <a:r>
              <a:rPr lang="sv-SE" sz="1100" dirty="0">
                <a:latin typeface="National 2"/>
              </a:rPr>
              <a:t> Business and </a:t>
            </a:r>
            <a:r>
              <a:rPr lang="sv-SE" sz="1100" dirty="0" err="1">
                <a:latin typeface="National 2"/>
              </a:rPr>
              <a:t>Economics</a:t>
            </a:r>
            <a:endParaRPr lang="sv-SE" sz="1100" dirty="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468687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50" r:id="rId3"/>
    <p:sldLayoutId id="2147483651" r:id="rId4"/>
    <p:sldLayoutId id="2147483717" r:id="rId5"/>
    <p:sldLayoutId id="2147483699" r:id="rId6"/>
    <p:sldLayoutId id="2147483698" r:id="rId7"/>
    <p:sldLayoutId id="2147483697" r:id="rId8"/>
    <p:sldLayoutId id="2147483719" r:id="rId9"/>
    <p:sldLayoutId id="2147483718" r:id="rId10"/>
    <p:sldLayoutId id="2147483678" r:id="rId11"/>
    <p:sldLayoutId id="2147483706" r:id="rId12"/>
    <p:sldLayoutId id="2147483707" r:id="rId13"/>
    <p:sldLayoutId id="2147483708" r:id="rId14"/>
    <p:sldLayoutId id="2147483652" r:id="rId15"/>
    <p:sldLayoutId id="2147483661" r:id="rId16"/>
    <p:sldLayoutId id="2147483664" r:id="rId17"/>
    <p:sldLayoutId id="2147483705" r:id="rId18"/>
    <p:sldLayoutId id="2147483704" r:id="rId19"/>
    <p:sldLayoutId id="2147483703" r:id="rId20"/>
    <p:sldLayoutId id="2147483665" r:id="rId21"/>
    <p:sldLayoutId id="2147483709" r:id="rId22"/>
    <p:sldLayoutId id="2147483710" r:id="rId23"/>
    <p:sldLayoutId id="2147483715" r:id="rId24"/>
    <p:sldLayoutId id="2147483712" r:id="rId25"/>
    <p:sldLayoutId id="2147483713" r:id="rId26"/>
    <p:sldLayoutId id="2147483714" r:id="rId27"/>
    <p:sldLayoutId id="2147483716" r:id="rId28"/>
    <p:sldLayoutId id="2147483696" r:id="rId29"/>
    <p:sldLayoutId id="2147483662" r:id="rId30"/>
    <p:sldLayoutId id="2147483663" r:id="rId31"/>
    <p:sldLayoutId id="2147483679" r:id="rId32"/>
    <p:sldLayoutId id="2147483700" r:id="rId33"/>
    <p:sldLayoutId id="2147483701" r:id="rId34"/>
    <p:sldLayoutId id="2147483702" r:id="rId35"/>
    <p:sldLayoutId id="2147483681" r:id="rId36"/>
    <p:sldLayoutId id="2147483682" r:id="rId37"/>
    <p:sldLayoutId id="2147483655" r:id="rId38"/>
    <p:sldLayoutId id="2147483672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orient="horz" pos="1003" userDrawn="1">
          <p15:clr>
            <a:srgbClr val="F26B43"/>
          </p15:clr>
        </p15:guide>
        <p15:guide id="7" pos="2593" userDrawn="1">
          <p15:clr>
            <a:srgbClr val="F26B43"/>
          </p15:clr>
        </p15:guide>
        <p15:guide id="8" pos="5223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483" userDrawn="1">
          <p15:clr>
            <a:srgbClr val="F26B43"/>
          </p15:clr>
        </p15:guide>
        <p15:guide id="11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>
            <a:extLst>
              <a:ext uri="{FF2B5EF4-FFF2-40B4-BE49-F238E27FC236}">
                <a16:creationId xmlns:a16="http://schemas.microsoft.com/office/drawing/2014/main" id="{0C05614B-1C00-742E-82D1-B545C82EF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695" y="4010493"/>
            <a:ext cx="8023482" cy="1317626"/>
          </a:xfrm>
        </p:spPr>
        <p:txBody>
          <a:bodyPr/>
          <a:lstStyle/>
          <a:p>
            <a:pPr algn="ctr"/>
            <a:r>
              <a:rPr lang="sv-SE" dirty="0" err="1"/>
              <a:t>School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Business and </a:t>
            </a:r>
            <a:r>
              <a:rPr lang="sv-SE" dirty="0" err="1"/>
              <a:t>Economics</a:t>
            </a:r>
            <a:r>
              <a:rPr lang="sv-SE" dirty="0"/>
              <a:t> </a:t>
            </a:r>
          </a:p>
          <a:p>
            <a:pPr algn="ctr"/>
            <a:r>
              <a:rPr lang="sv-SE" dirty="0"/>
              <a:t>2024/2025</a:t>
            </a:r>
          </a:p>
          <a:p>
            <a:pPr algn="ctr"/>
            <a:endParaRPr lang="sv-SE" dirty="0"/>
          </a:p>
          <a:p>
            <a:endParaRPr lang="sv-SE" noProof="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F6F0A5E-A064-8CFB-BE4E-F3229B5C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0" y="2261249"/>
            <a:ext cx="11562655" cy="7605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Using generative AI </a:t>
            </a:r>
            <a:br>
              <a:rPr lang="en-GB" dirty="0"/>
            </a:br>
            <a:r>
              <a:rPr lang="en-GB" dirty="0"/>
              <a:t>- general advice for students 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782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A793D5-5848-41C0-9E4A-16E423AA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D02-5D0D-FA4B-9077-9CBD85AA2B8C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DE0771C-AE92-0308-0624-E435CA69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0" y="1484127"/>
            <a:ext cx="11562655" cy="791713"/>
          </a:xfrm>
        </p:spPr>
        <p:txBody>
          <a:bodyPr>
            <a:normAutofit fontScale="90000"/>
          </a:bodyPr>
          <a:lstStyle/>
          <a:p>
            <a:r>
              <a:rPr lang="sv-SE" noProof="0"/>
              <a:t>You can use AI tools to test ideas and generate new concepts, but keep in mind that: </a:t>
            </a:r>
            <a:endParaRPr lang="sv-SE" dirty="0"/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C9E9C27C-224A-0C95-59F6-BCD7AC7EC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34" y="2735431"/>
            <a:ext cx="11562655" cy="345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noProof="0"/>
              <a:t>You are responsible for your own learning and any work you submit. Writing a text yourself is a learning opportunity that allows you to develop your knowledge and thus the ability to achieve the course goals.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noProof="0"/>
              <a:t>You own the rights to a text that you have generated using AI-technology, but the text is not to be considered an original source in a scientific text. That is, you cannot reproduce it in its entirety as self-produced.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noProof="0"/>
              <a:t>You should always cite sources and indicate if you have used specific AI-based aids to transform data to create results. Interpreting information and drawing conclusions is your responsibility.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Y</a:t>
            </a:r>
            <a:r>
              <a:rPr lang="sv-SE" noProof="0"/>
              <a:t>ou should have a critical approach to an AI-generated text. While it might sound authoritative, it does not necessarily contain reliable facts or correct references and might be subject to bias.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noProof="0"/>
              <a:t>The AI landscape is ever-changing, and course specific circumstances may apply. Ask your course coordinator if you feel unsure.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noProof="0"/>
          </a:p>
          <a:p>
            <a:endParaRPr lang="sv-SE" noProof="0"/>
          </a:p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301118693"/>
      </p:ext>
    </p:extLst>
  </p:cSld>
  <p:clrMapOvr>
    <a:masterClrMapping/>
  </p:clrMapOvr>
</p:sld>
</file>

<file path=ppt/theme/theme1.xml><?xml version="1.0" encoding="utf-8"?>
<a:theme xmlns:a="http://schemas.openxmlformats.org/drawingml/2006/main" name="LNU–1">
  <a:themeElements>
    <a:clrScheme name="LNU">
      <a:dk1>
        <a:srgbClr val="FAF9F6"/>
      </a:dk1>
      <a:lt1>
        <a:srgbClr val="000000"/>
      </a:lt1>
      <a:dk2>
        <a:srgbClr val="FFDF00"/>
      </a:dk2>
      <a:lt2>
        <a:srgbClr val="222125"/>
      </a:lt2>
      <a:accent1>
        <a:srgbClr val="FFDF00"/>
      </a:accent1>
      <a:accent2>
        <a:srgbClr val="FCEDB1"/>
      </a:accent2>
      <a:accent3>
        <a:srgbClr val="B40089"/>
      </a:accent3>
      <a:accent4>
        <a:srgbClr val="5F4DB8"/>
      </a:accent4>
      <a:accent5>
        <a:srgbClr val="006D3D"/>
      </a:accent5>
      <a:accent6>
        <a:srgbClr val="222023"/>
      </a:accent6>
      <a:hlink>
        <a:srgbClr val="5E4FB7"/>
      </a:hlink>
      <a:folHlink>
        <a:srgbClr val="B200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NU-ppt-template_2024_English_V04" id="{1EA2C394-5583-A641-A30B-3F30BDC9C8C8}" vid="{CFDC41E8-340D-F04C-B093-6AA89F080F5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LNU-ppt-template_2024_English_V04</Template>
  <TotalTime>109</TotalTime>
  <Words>206</Words>
  <Application>Microsoft Macintosh PowerPoint</Application>
  <PresentationFormat>Bredbild</PresentationFormat>
  <Paragraphs>13</Paragraphs>
  <Slides>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National 2</vt:lpstr>
      <vt:lpstr>LNU–1</vt:lpstr>
      <vt:lpstr>Using generative AI  - general advice for students </vt:lpstr>
      <vt:lpstr>You can use AI tools to test ideas and generate new concepts, but keep in mind that: 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Linnaeus University</dc:title>
  <dc:subject/>
  <dc:creator>Malin Madestam</dc:creator>
  <cp:keywords/>
  <dc:description/>
  <cp:lastModifiedBy>Katarina Ellborg</cp:lastModifiedBy>
  <cp:revision>4</cp:revision>
  <dcterms:created xsi:type="dcterms:W3CDTF">2024-03-05T08:17:31Z</dcterms:created>
  <dcterms:modified xsi:type="dcterms:W3CDTF">2024-06-25T14:12:18Z</dcterms:modified>
  <cp:category/>
</cp:coreProperties>
</file>