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24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005"/>
    <a:srgbClr val="FFE000"/>
    <a:srgbClr val="A62186"/>
    <a:srgbClr val="FDECB2"/>
    <a:srgbClr val="232326"/>
    <a:srgbClr val="5D4FB1"/>
    <a:srgbClr val="007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llanmörkt format 3 - Dekorfär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llanmörkt format 3 - 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llanmörkt format 3 - Dekorfärg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llanmörkt format 3 - 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69661" autoAdjust="0"/>
  </p:normalViewPr>
  <p:slideViewPr>
    <p:cSldViewPr snapToGrid="0">
      <p:cViewPr varScale="1">
        <p:scale>
          <a:sx n="80" d="100"/>
          <a:sy n="80" d="100"/>
        </p:scale>
        <p:origin x="193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663EAAE0-B60F-E80F-FBF9-E046CD12C7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>
                <a:latin typeface="Arial" panose="020B0604020202020204" pitchFamily="34" charset="0"/>
              </a:rPr>
              <a:t>Namn på talare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1AE3F9D-275B-40A7-D938-96F6CD857B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2999A-2B5E-244D-98B3-111020E89776}" type="datetimeFigureOut">
              <a:rPr lang="sv-SE" smtClean="0">
                <a:latin typeface="Arial" panose="020B0604020202020204" pitchFamily="34" charset="0"/>
              </a:rPr>
              <a:t>2024-06-24</a:t>
            </a:fld>
            <a:endParaRPr lang="sv-SE">
              <a:latin typeface="Arial" panose="020B0604020202020204" pitchFamily="34" charset="0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2385E3-A846-5C3C-F0FD-9C57FA69BB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>
              <a:latin typeface="Arial" panose="020B0604020202020204" pitchFamily="34" charset="0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E3CD7A9-4BF8-2F01-1B10-A95A55BF00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6B560-A6AB-C44D-81AF-AC788F145F5F}" type="slidenum">
              <a:rPr lang="sv-SE" smtClean="0">
                <a:latin typeface="Arial" panose="020B0604020202020204" pitchFamily="34" charset="0"/>
              </a:rPr>
              <a:t>‹#›</a:t>
            </a:fld>
            <a:endParaRPr 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74583"/>
      </p:ext>
    </p:extLst>
  </p:cSld>
  <p:clrMap bg1="lt1" tx1="dk1" bg2="lt2" tx2="dk2" accent1="accent1" accent2="accent2" accent3="accent3" accent4="accent4" accent5="accent5" accent6="accent6" hlink="hlink" folHlink="folHlink"/>
  <p:hf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r>
              <a:rPr lang="sv-SE"/>
              <a:t>Namn på talare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1DC533F9-4CBB-D146-A6DD-28FA28DC028F}" type="datetimeFigureOut">
              <a:rPr lang="sv-SE" smtClean="0"/>
              <a:pPr/>
              <a:t>2024-06-24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039D675A-6D3E-3740-9505-6FBE3118867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018155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Provides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feedback from the </a:t>
            </a:r>
            <a:r>
              <a:rPr lang="sv-SE" dirty="0" err="1"/>
              <a:t>teacher</a:t>
            </a:r>
            <a:r>
              <a:rPr lang="sv-SE" dirty="0"/>
              <a:t> and </a:t>
            </a:r>
            <a:r>
              <a:rPr lang="sv-SE" dirty="0" err="1"/>
              <a:t>creates</a:t>
            </a:r>
            <a:r>
              <a:rPr lang="sv-SE" dirty="0"/>
              <a:t> </a:t>
            </a:r>
            <a:r>
              <a:rPr lang="sv-SE" dirty="0" err="1"/>
              <a:t>insights</a:t>
            </a:r>
            <a:endParaRPr lang="sv-SE" dirty="0"/>
          </a:p>
          <a:p>
            <a:endParaRPr lang="sv-SE" dirty="0"/>
          </a:p>
          <a:p>
            <a:r>
              <a:rPr lang="sv-SE" dirty="0"/>
              <a:t>Three </a:t>
            </a:r>
            <a:r>
              <a:rPr lang="sv-SE" dirty="0" err="1"/>
              <a:t>categories</a:t>
            </a:r>
            <a:r>
              <a:rPr lang="sv-SE" dirty="0"/>
              <a:t>:</a:t>
            </a:r>
          </a:p>
          <a:p>
            <a:r>
              <a:rPr lang="sv-SE" dirty="0"/>
              <a:t>-</a:t>
            </a:r>
            <a:r>
              <a:rPr lang="sv-SE" dirty="0" err="1"/>
              <a:t>add</a:t>
            </a:r>
            <a:r>
              <a:rPr lang="sv-SE" dirty="0"/>
              <a:t> oral </a:t>
            </a:r>
            <a:r>
              <a:rPr lang="sv-SE" dirty="0" err="1"/>
              <a:t>component</a:t>
            </a:r>
            <a:r>
              <a:rPr lang="sv-SE" dirty="0"/>
              <a:t> to </a:t>
            </a:r>
            <a:r>
              <a:rPr lang="sv-SE" dirty="0" err="1"/>
              <a:t>written</a:t>
            </a:r>
            <a:r>
              <a:rPr lang="sv-SE" dirty="0"/>
              <a:t> examination</a:t>
            </a:r>
          </a:p>
          <a:p>
            <a:r>
              <a:rPr lang="sv-SE" dirty="0"/>
              <a:t>-oral presentation as an </a:t>
            </a:r>
            <a:r>
              <a:rPr lang="sv-SE" dirty="0" err="1"/>
              <a:t>objective</a:t>
            </a:r>
            <a:endParaRPr lang="sv-SE" dirty="0"/>
          </a:p>
          <a:p>
            <a:r>
              <a:rPr lang="sv-SE" dirty="0"/>
              <a:t>- </a:t>
            </a:r>
            <a:r>
              <a:rPr lang="sv-SE" dirty="0" err="1"/>
              <a:t>replace</a:t>
            </a:r>
            <a:r>
              <a:rPr lang="sv-SE" dirty="0"/>
              <a:t> </a:t>
            </a:r>
            <a:r>
              <a:rPr lang="sv-SE" dirty="0" err="1"/>
              <a:t>written</a:t>
            </a:r>
            <a:r>
              <a:rPr lang="sv-SE" dirty="0"/>
              <a:t> examination </a:t>
            </a:r>
            <a:r>
              <a:rPr lang="sv-SE" dirty="0" err="1"/>
              <a:t>with</a:t>
            </a:r>
            <a:r>
              <a:rPr lang="sv-SE" dirty="0"/>
              <a:t> oral</a:t>
            </a:r>
          </a:p>
          <a:p>
            <a:endParaRPr lang="sv-S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Namn på talare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D675A-6D3E-3740-9505-6FBE3118867B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689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 logo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type: Linnéuniversitetet.">
            <a:extLst>
              <a:ext uri="{FF2B5EF4-FFF2-40B4-BE49-F238E27FC236}">
                <a16:creationId xmlns:a16="http://schemas.microsoft.com/office/drawing/2014/main" id="{C1B762A9-4623-2B03-AFB4-2B7F00C798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29" y="2534477"/>
            <a:ext cx="8485742" cy="136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8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+ circles – Light yellow">
    <p:bg>
      <p:bgPr>
        <a:solidFill>
          <a:srgbClr val="FDE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rial" panose="020B0604020202020204" pitchFamily="34" charset="0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B64A2D0-8D67-0A95-A824-F97A31372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2323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Section</a:t>
            </a:r>
            <a:r>
              <a:rPr lang="sv-SE" dirty="0"/>
              <a:t> Heading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21F4D-1501-062C-64F8-ED18C9901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  <p:sp>
        <p:nvSpPr>
          <p:cNvPr id="7" name="textruta 4">
            <a:extLst>
              <a:ext uri="{FF2B5EF4-FFF2-40B4-BE49-F238E27FC236}">
                <a16:creationId xmlns:a16="http://schemas.microsoft.com/office/drawing/2014/main" id="{CE4C6DED-74A5-805D-1500-6AA41B41E1F7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latin typeface="National 2"/>
              </a:rPr>
              <a:t>School</a:t>
            </a:r>
            <a:r>
              <a:rPr lang="sv-SE" sz="1100">
                <a:latin typeface="National 2"/>
              </a:rPr>
              <a:t> </a:t>
            </a:r>
            <a:r>
              <a:rPr lang="sv-SE" sz="1100" err="1">
                <a:latin typeface="National 2"/>
              </a:rPr>
              <a:t>of</a:t>
            </a:r>
            <a:r>
              <a:rPr lang="sv-SE" sz="1100">
                <a:latin typeface="National 2"/>
              </a:rPr>
              <a:t> Business and </a:t>
            </a:r>
            <a:r>
              <a:rPr lang="sv-SE" sz="1100" err="1">
                <a:latin typeface="National 2"/>
              </a:rPr>
              <a:t>Economics</a:t>
            </a:r>
            <a:endParaRPr lang="sv-SE" sz="1100"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385740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+ circles – Blac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rial" panose="020B0604020202020204" pitchFamily="34" charset="0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B64A2D0-8D67-0A95-A824-F97A31372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Section</a:t>
            </a:r>
            <a:r>
              <a:rPr lang="sv-SE" dirty="0"/>
              <a:t> Heading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0C3F4E-B026-2869-FA8A-10E0739EF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  <p:sp>
        <p:nvSpPr>
          <p:cNvPr id="6" name="textruta 4">
            <a:extLst>
              <a:ext uri="{FF2B5EF4-FFF2-40B4-BE49-F238E27FC236}">
                <a16:creationId xmlns:a16="http://schemas.microsoft.com/office/drawing/2014/main" id="{1EC7CFFF-ABB2-D534-AF70-09D1F712DBAB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solidFill>
                  <a:srgbClr val="F8E005"/>
                </a:solidFill>
                <a:latin typeface="National 2"/>
              </a:rPr>
              <a:t>School</a:t>
            </a:r>
            <a:r>
              <a:rPr lang="sv-SE" sz="1100">
                <a:solidFill>
                  <a:srgbClr val="F8E005"/>
                </a:solidFill>
                <a:latin typeface="National 2"/>
              </a:rPr>
              <a:t> </a:t>
            </a:r>
            <a:r>
              <a:rPr lang="sv-SE" sz="1100" err="1">
                <a:solidFill>
                  <a:srgbClr val="F8E005"/>
                </a:solidFill>
                <a:latin typeface="National 2"/>
              </a:rPr>
              <a:t>of</a:t>
            </a:r>
            <a:r>
              <a:rPr lang="sv-SE" sz="1100">
                <a:solidFill>
                  <a:srgbClr val="F8E005"/>
                </a:solidFill>
                <a:latin typeface="National 2"/>
              </a:rPr>
              <a:t> Business and </a:t>
            </a:r>
            <a:r>
              <a:rPr lang="sv-SE" sz="1100" err="1">
                <a:solidFill>
                  <a:srgbClr val="F8E005"/>
                </a:solidFill>
                <a:latin typeface="National 2"/>
              </a:rPr>
              <a:t>Economics</a:t>
            </a:r>
            <a:endParaRPr lang="sv-SE" sz="1100">
              <a:solidFill>
                <a:srgbClr val="F8E005"/>
              </a:solidFill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3467777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+ circles – Green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rial" panose="020B0604020202020204" pitchFamily="34" charset="0"/>
            </a:endParaRP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rial" panose="020B0604020202020204" pitchFamily="34" charset="0"/>
            </a:endParaRP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AEA8B4F1-BCD1-319C-2E81-A00DC06F8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Section</a:t>
            </a:r>
            <a:r>
              <a:rPr lang="sv-SE" dirty="0"/>
              <a:t> 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455B95-0DB0-5396-56D9-E6984B321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  <p:sp>
        <p:nvSpPr>
          <p:cNvPr id="4" name="textruta 4">
            <a:extLst>
              <a:ext uri="{FF2B5EF4-FFF2-40B4-BE49-F238E27FC236}">
                <a16:creationId xmlns:a16="http://schemas.microsoft.com/office/drawing/2014/main" id="{6609B7F0-F398-FEC3-AAED-9C34F6A5CA40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solidFill>
                  <a:srgbClr val="F8E005"/>
                </a:solidFill>
                <a:latin typeface="National 2"/>
              </a:rPr>
              <a:t>School</a:t>
            </a:r>
            <a:r>
              <a:rPr lang="sv-SE" sz="1100">
                <a:solidFill>
                  <a:srgbClr val="F8E005"/>
                </a:solidFill>
                <a:latin typeface="National 2"/>
              </a:rPr>
              <a:t> </a:t>
            </a:r>
            <a:r>
              <a:rPr lang="sv-SE" sz="1100" err="1">
                <a:solidFill>
                  <a:srgbClr val="F8E005"/>
                </a:solidFill>
                <a:latin typeface="National 2"/>
              </a:rPr>
              <a:t>of</a:t>
            </a:r>
            <a:r>
              <a:rPr lang="sv-SE" sz="1100">
                <a:solidFill>
                  <a:srgbClr val="F8E005"/>
                </a:solidFill>
                <a:latin typeface="National 2"/>
              </a:rPr>
              <a:t> Business and </a:t>
            </a:r>
            <a:r>
              <a:rPr lang="sv-SE" sz="1100" err="1">
                <a:solidFill>
                  <a:srgbClr val="F8E005"/>
                </a:solidFill>
                <a:latin typeface="National 2"/>
              </a:rPr>
              <a:t>Economics</a:t>
            </a:r>
            <a:endParaRPr lang="sv-SE" sz="1100">
              <a:solidFill>
                <a:srgbClr val="F8E005"/>
              </a:solidFill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2121678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+ circles – Pink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rial" panose="020B0604020202020204" pitchFamily="34" charset="0"/>
            </a:endParaRP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rial" panose="020B0604020202020204" pitchFamily="34" charset="0"/>
            </a:endParaRP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E0436449-8051-6D91-4316-CE4256C14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Section</a:t>
            </a:r>
            <a:r>
              <a:rPr lang="sv-SE" dirty="0"/>
              <a:t> 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C920C4-8AB4-E2D3-8B5E-D2F124F2D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  <p:sp>
        <p:nvSpPr>
          <p:cNvPr id="4" name="textruta 4">
            <a:extLst>
              <a:ext uri="{FF2B5EF4-FFF2-40B4-BE49-F238E27FC236}">
                <a16:creationId xmlns:a16="http://schemas.microsoft.com/office/drawing/2014/main" id="{8A41E01D-78EF-8CDB-4797-ADEF253BA004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solidFill>
                  <a:srgbClr val="F8E005"/>
                </a:solidFill>
                <a:latin typeface="National 2"/>
              </a:rPr>
              <a:t>School</a:t>
            </a:r>
            <a:r>
              <a:rPr lang="sv-SE" sz="1100">
                <a:solidFill>
                  <a:srgbClr val="F8E005"/>
                </a:solidFill>
                <a:latin typeface="National 2"/>
              </a:rPr>
              <a:t> </a:t>
            </a:r>
            <a:r>
              <a:rPr lang="sv-SE" sz="1100" err="1">
                <a:solidFill>
                  <a:srgbClr val="F8E005"/>
                </a:solidFill>
                <a:latin typeface="National 2"/>
              </a:rPr>
              <a:t>of</a:t>
            </a:r>
            <a:r>
              <a:rPr lang="sv-SE" sz="1100">
                <a:solidFill>
                  <a:srgbClr val="F8E005"/>
                </a:solidFill>
                <a:latin typeface="National 2"/>
              </a:rPr>
              <a:t> Business and </a:t>
            </a:r>
            <a:r>
              <a:rPr lang="sv-SE" sz="1100" err="1">
                <a:solidFill>
                  <a:srgbClr val="F8E005"/>
                </a:solidFill>
                <a:latin typeface="National 2"/>
              </a:rPr>
              <a:t>Economics</a:t>
            </a:r>
            <a:endParaRPr lang="sv-SE" sz="1100">
              <a:solidFill>
                <a:srgbClr val="F8E005"/>
              </a:solidFill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1697385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+ circles – Purple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rial" panose="020B0604020202020204" pitchFamily="34" charset="0"/>
            </a:endParaRP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rial" panose="020B0604020202020204" pitchFamily="34" charset="0"/>
            </a:endParaRP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0B6F4B6C-5C0E-8122-DD01-065AA567F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Section 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01F0BB-4B36-F786-BA7D-CF994A824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  <p:sp>
        <p:nvSpPr>
          <p:cNvPr id="4" name="textruta 4">
            <a:extLst>
              <a:ext uri="{FF2B5EF4-FFF2-40B4-BE49-F238E27FC236}">
                <a16:creationId xmlns:a16="http://schemas.microsoft.com/office/drawing/2014/main" id="{2012636C-F824-696A-3FFD-D0E207153593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solidFill>
                  <a:srgbClr val="F8E005"/>
                </a:solidFill>
                <a:latin typeface="National 2"/>
              </a:rPr>
              <a:t>School</a:t>
            </a:r>
            <a:r>
              <a:rPr lang="sv-SE" sz="1100">
                <a:solidFill>
                  <a:srgbClr val="F8E005"/>
                </a:solidFill>
                <a:latin typeface="National 2"/>
              </a:rPr>
              <a:t> </a:t>
            </a:r>
            <a:r>
              <a:rPr lang="sv-SE" sz="1100" err="1">
                <a:solidFill>
                  <a:srgbClr val="F8E005"/>
                </a:solidFill>
                <a:latin typeface="National 2"/>
              </a:rPr>
              <a:t>of</a:t>
            </a:r>
            <a:r>
              <a:rPr lang="sv-SE" sz="1100">
                <a:solidFill>
                  <a:srgbClr val="F8E005"/>
                </a:solidFill>
                <a:latin typeface="National 2"/>
              </a:rPr>
              <a:t> Business and </a:t>
            </a:r>
            <a:r>
              <a:rPr lang="sv-SE" sz="1100" err="1">
                <a:solidFill>
                  <a:srgbClr val="F8E005"/>
                </a:solidFill>
                <a:latin typeface="National 2"/>
              </a:rPr>
              <a:t>Economics</a:t>
            </a:r>
            <a:endParaRPr lang="sv-SE" sz="1100">
              <a:solidFill>
                <a:srgbClr val="F8E005"/>
              </a:solidFill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3980606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e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Rubrik 16">
            <a:extLst>
              <a:ext uri="{FF2B5EF4-FFF2-40B4-BE49-F238E27FC236}">
                <a16:creationId xmlns:a16="http://schemas.microsoft.com/office/drawing/2014/main" id="{C99716D2-EBE4-34C6-9AE0-9D87B1220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1562655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Text Heading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02D7D66F-73C8-465D-487E-5CD98C9AC9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600960"/>
            <a:ext cx="8023482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23D2A3-8031-7898-ED2E-DBBE185A6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  <p:sp>
        <p:nvSpPr>
          <p:cNvPr id="2" name="textruta 4">
            <a:extLst>
              <a:ext uri="{FF2B5EF4-FFF2-40B4-BE49-F238E27FC236}">
                <a16:creationId xmlns:a16="http://schemas.microsoft.com/office/drawing/2014/main" id="{53891F3C-B4E1-F00E-997A-BE1FE58CFA19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latin typeface="National 2"/>
              </a:rPr>
              <a:t>School</a:t>
            </a:r>
            <a:r>
              <a:rPr lang="sv-SE" sz="1100">
                <a:latin typeface="National 2"/>
              </a:rPr>
              <a:t> </a:t>
            </a:r>
            <a:r>
              <a:rPr lang="sv-SE" sz="1100" err="1">
                <a:latin typeface="National 2"/>
              </a:rPr>
              <a:t>of</a:t>
            </a:r>
            <a:r>
              <a:rPr lang="sv-SE" sz="1100">
                <a:latin typeface="National 2"/>
              </a:rPr>
              <a:t> Business and </a:t>
            </a:r>
            <a:r>
              <a:rPr lang="sv-SE" sz="1100" err="1">
                <a:latin typeface="National 2"/>
              </a:rPr>
              <a:t>Economics</a:t>
            </a:r>
            <a:endParaRPr lang="sv-SE" sz="1100"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2834990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Rubrik 16">
            <a:extLst>
              <a:ext uri="{FF2B5EF4-FFF2-40B4-BE49-F238E27FC236}">
                <a16:creationId xmlns:a16="http://schemas.microsoft.com/office/drawing/2014/main" id="{C99716D2-EBE4-34C6-9AE0-9D87B1220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1562655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Text Heading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02D7D66F-73C8-465D-487E-5CD98C9AC9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600960"/>
            <a:ext cx="5401249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1A640A2-D64C-0C51-A5C9-0218F86270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04560" y="2600960"/>
            <a:ext cx="5815965" cy="34569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Placeholder for text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6C2FD1-BB97-4CA4-FF4F-49767BB41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  <p:sp>
        <p:nvSpPr>
          <p:cNvPr id="3" name="textruta 4">
            <a:extLst>
              <a:ext uri="{FF2B5EF4-FFF2-40B4-BE49-F238E27FC236}">
                <a16:creationId xmlns:a16="http://schemas.microsoft.com/office/drawing/2014/main" id="{07AC66D9-C3EC-9684-D2C0-89FB1C7FD651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latin typeface="National 2"/>
              </a:rPr>
              <a:t>School</a:t>
            </a:r>
            <a:r>
              <a:rPr lang="sv-SE" sz="1100">
                <a:latin typeface="National 2"/>
              </a:rPr>
              <a:t> </a:t>
            </a:r>
            <a:r>
              <a:rPr lang="sv-SE" sz="1100" err="1">
                <a:latin typeface="National 2"/>
              </a:rPr>
              <a:t>of</a:t>
            </a:r>
            <a:r>
              <a:rPr lang="sv-SE" sz="1100">
                <a:latin typeface="National 2"/>
              </a:rPr>
              <a:t> Business and </a:t>
            </a:r>
            <a:r>
              <a:rPr lang="sv-SE" sz="1100" err="1">
                <a:latin typeface="National 2"/>
              </a:rPr>
              <a:t>Economics</a:t>
            </a:r>
            <a:endParaRPr lang="sv-SE" sz="1100"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1560741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ircles – Light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FBAB19-B896-0EFC-2A6F-5BCA85B06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  <p:sp>
        <p:nvSpPr>
          <p:cNvPr id="8" name="Ellips 3">
            <a:extLst>
              <a:ext uri="{FF2B5EF4-FFF2-40B4-BE49-F238E27FC236}">
                <a16:creationId xmlns:a16="http://schemas.microsoft.com/office/drawing/2014/main" id="{C555E741-FEDB-FBFF-E9D4-6734D273C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1717" y="2012547"/>
            <a:ext cx="6144823" cy="61448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rial" panose="020B0604020202020204" pitchFamily="34" charset="0"/>
            </a:endParaRPr>
          </a:p>
        </p:txBody>
      </p:sp>
      <p:sp>
        <p:nvSpPr>
          <p:cNvPr id="9" name="Ellips 3">
            <a:extLst>
              <a:ext uri="{FF2B5EF4-FFF2-40B4-BE49-F238E27FC236}">
                <a16:creationId xmlns:a16="http://schemas.microsoft.com/office/drawing/2014/main" id="{711F9194-2B58-D7A1-ADBA-5B7646FF5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9594" y="2689499"/>
            <a:ext cx="2158930" cy="21589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rial" panose="020B0604020202020204" pitchFamily="34" charset="0"/>
            </a:endParaRPr>
          </a:p>
        </p:txBody>
      </p:sp>
      <p:sp>
        <p:nvSpPr>
          <p:cNvPr id="11" name="Rubrik 16">
            <a:extLst>
              <a:ext uri="{FF2B5EF4-FFF2-40B4-BE49-F238E27FC236}">
                <a16:creationId xmlns:a16="http://schemas.microsoft.com/office/drawing/2014/main" id="{8DB6D0F8-7BD2-D134-59F5-CBE3E602F6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0234283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rgbClr val="2323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Text Heading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B35BB81D-3015-8AA1-71C2-3F1A3E1FF5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2" y="2600960"/>
            <a:ext cx="5921754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2323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  <p:sp>
        <p:nvSpPr>
          <p:cNvPr id="2" name="textruta 4">
            <a:extLst>
              <a:ext uri="{FF2B5EF4-FFF2-40B4-BE49-F238E27FC236}">
                <a16:creationId xmlns:a16="http://schemas.microsoft.com/office/drawing/2014/main" id="{A37DAC6D-B039-BDDA-8F82-E95265375E04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latin typeface="National 2"/>
              </a:rPr>
              <a:t>School</a:t>
            </a:r>
            <a:r>
              <a:rPr lang="sv-SE" sz="1100">
                <a:latin typeface="National 2"/>
              </a:rPr>
              <a:t> </a:t>
            </a:r>
            <a:r>
              <a:rPr lang="sv-SE" sz="1100" err="1">
                <a:latin typeface="National 2"/>
              </a:rPr>
              <a:t>of</a:t>
            </a:r>
            <a:r>
              <a:rPr lang="sv-SE" sz="1100">
                <a:latin typeface="National 2"/>
              </a:rPr>
              <a:t> Business and </a:t>
            </a:r>
            <a:r>
              <a:rPr lang="sv-SE" sz="1100" err="1">
                <a:latin typeface="National 2"/>
              </a:rPr>
              <a:t>Economics</a:t>
            </a:r>
            <a:endParaRPr lang="sv-SE" sz="1100"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335344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ircles – Green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73789E1-FBD2-EC6D-6A26-B2323B687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  <p:sp>
        <p:nvSpPr>
          <p:cNvPr id="2" name="Ellips 3">
            <a:extLst>
              <a:ext uri="{FF2B5EF4-FFF2-40B4-BE49-F238E27FC236}">
                <a16:creationId xmlns:a16="http://schemas.microsoft.com/office/drawing/2014/main" id="{312F6A84-F4F2-E1B4-9CD8-08EB0A80F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1717" y="2012547"/>
            <a:ext cx="6144823" cy="61448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rial" panose="020B0604020202020204" pitchFamily="34" charset="0"/>
            </a:endParaRPr>
          </a:p>
        </p:txBody>
      </p:sp>
      <p:sp>
        <p:nvSpPr>
          <p:cNvPr id="3" name="Ellips 3">
            <a:extLst>
              <a:ext uri="{FF2B5EF4-FFF2-40B4-BE49-F238E27FC236}">
                <a16:creationId xmlns:a16="http://schemas.microsoft.com/office/drawing/2014/main" id="{2D2A9107-D0FD-EEA6-6BD5-847338300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9594" y="2689499"/>
            <a:ext cx="2158930" cy="21589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rial" panose="020B0604020202020204" pitchFamily="34" charset="0"/>
            </a:endParaRPr>
          </a:p>
        </p:txBody>
      </p:sp>
      <p:sp>
        <p:nvSpPr>
          <p:cNvPr id="10" name="Rubrik 16">
            <a:extLst>
              <a:ext uri="{FF2B5EF4-FFF2-40B4-BE49-F238E27FC236}">
                <a16:creationId xmlns:a16="http://schemas.microsoft.com/office/drawing/2014/main" id="{0E5FDC40-D1DA-BB13-922F-AA1BBCF55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0234283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Text Heading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B3B2F961-44B5-47A3-7804-F651A61930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2" y="2600960"/>
            <a:ext cx="5921754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  <p:sp>
        <p:nvSpPr>
          <p:cNvPr id="4" name="textruta 4">
            <a:extLst>
              <a:ext uri="{FF2B5EF4-FFF2-40B4-BE49-F238E27FC236}">
                <a16:creationId xmlns:a16="http://schemas.microsoft.com/office/drawing/2014/main" id="{5C8867C6-4B6D-809F-FC1E-E5B86FF10567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solidFill>
                  <a:srgbClr val="F8E005"/>
                </a:solidFill>
                <a:latin typeface="National 2"/>
              </a:rPr>
              <a:t>School</a:t>
            </a:r>
            <a:r>
              <a:rPr lang="sv-SE" sz="1100">
                <a:solidFill>
                  <a:srgbClr val="F8E005"/>
                </a:solidFill>
                <a:latin typeface="National 2"/>
              </a:rPr>
              <a:t> </a:t>
            </a:r>
            <a:r>
              <a:rPr lang="sv-SE" sz="1100" err="1">
                <a:solidFill>
                  <a:srgbClr val="F8E005"/>
                </a:solidFill>
                <a:latin typeface="National 2"/>
              </a:rPr>
              <a:t>of</a:t>
            </a:r>
            <a:r>
              <a:rPr lang="sv-SE" sz="1100">
                <a:solidFill>
                  <a:srgbClr val="F8E005"/>
                </a:solidFill>
                <a:latin typeface="National 2"/>
              </a:rPr>
              <a:t> Business and </a:t>
            </a:r>
            <a:r>
              <a:rPr lang="sv-SE" sz="1100" err="1">
                <a:solidFill>
                  <a:srgbClr val="F8E005"/>
                </a:solidFill>
                <a:latin typeface="National 2"/>
              </a:rPr>
              <a:t>Economics</a:t>
            </a:r>
            <a:endParaRPr lang="sv-SE" sz="1100">
              <a:solidFill>
                <a:srgbClr val="F8E005"/>
              </a:solidFill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945118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ircles – Pink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A92E26F-4887-4B14-39A1-2CC88CB8B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  <p:sp>
        <p:nvSpPr>
          <p:cNvPr id="2" name="Ellips 3">
            <a:extLst>
              <a:ext uri="{FF2B5EF4-FFF2-40B4-BE49-F238E27FC236}">
                <a16:creationId xmlns:a16="http://schemas.microsoft.com/office/drawing/2014/main" id="{CFB40ACE-FECF-EE45-BD6B-D4371E522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1717" y="2012547"/>
            <a:ext cx="6144823" cy="61448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rial" panose="020B0604020202020204" pitchFamily="34" charset="0"/>
            </a:endParaRPr>
          </a:p>
        </p:txBody>
      </p:sp>
      <p:sp>
        <p:nvSpPr>
          <p:cNvPr id="3" name="Ellips 3">
            <a:extLst>
              <a:ext uri="{FF2B5EF4-FFF2-40B4-BE49-F238E27FC236}">
                <a16:creationId xmlns:a16="http://schemas.microsoft.com/office/drawing/2014/main" id="{525646D6-DBCC-12E3-F387-0230DBFE2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9594" y="2689499"/>
            <a:ext cx="2158930" cy="21589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rial" panose="020B0604020202020204" pitchFamily="34" charset="0"/>
            </a:endParaRPr>
          </a:p>
        </p:txBody>
      </p:sp>
      <p:sp>
        <p:nvSpPr>
          <p:cNvPr id="10" name="Rubrik 16">
            <a:extLst>
              <a:ext uri="{FF2B5EF4-FFF2-40B4-BE49-F238E27FC236}">
                <a16:creationId xmlns:a16="http://schemas.microsoft.com/office/drawing/2014/main" id="{2367D862-F72B-F524-F369-4CA7D7AC4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0234283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Text Heading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5E84DD45-4595-627E-65A3-BBACBF02E1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2" y="2600960"/>
            <a:ext cx="5921754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  <p:sp>
        <p:nvSpPr>
          <p:cNvPr id="4" name="textruta 4">
            <a:extLst>
              <a:ext uri="{FF2B5EF4-FFF2-40B4-BE49-F238E27FC236}">
                <a16:creationId xmlns:a16="http://schemas.microsoft.com/office/drawing/2014/main" id="{6D8EB328-67B1-5473-4B4D-944131A34AB2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solidFill>
                  <a:srgbClr val="F8E005"/>
                </a:solidFill>
                <a:latin typeface="National 2"/>
              </a:rPr>
              <a:t>School</a:t>
            </a:r>
            <a:r>
              <a:rPr lang="sv-SE" sz="1100">
                <a:solidFill>
                  <a:srgbClr val="F8E005"/>
                </a:solidFill>
                <a:latin typeface="National 2"/>
              </a:rPr>
              <a:t> </a:t>
            </a:r>
            <a:r>
              <a:rPr lang="sv-SE" sz="1100" err="1">
                <a:solidFill>
                  <a:srgbClr val="F8E005"/>
                </a:solidFill>
                <a:latin typeface="National 2"/>
              </a:rPr>
              <a:t>of</a:t>
            </a:r>
            <a:r>
              <a:rPr lang="sv-SE" sz="1100">
                <a:solidFill>
                  <a:srgbClr val="F8E005"/>
                </a:solidFill>
                <a:latin typeface="National 2"/>
              </a:rPr>
              <a:t> Business and </a:t>
            </a:r>
            <a:r>
              <a:rPr lang="sv-SE" sz="1100" err="1">
                <a:solidFill>
                  <a:srgbClr val="F8E005"/>
                </a:solidFill>
                <a:latin typeface="National 2"/>
              </a:rPr>
              <a:t>Economics</a:t>
            </a:r>
            <a:endParaRPr lang="sv-SE" sz="1100">
              <a:solidFill>
                <a:srgbClr val="F8E005"/>
              </a:solidFill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38408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583749-50E0-3B17-831C-1434FAE85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CAB367D1-0E7F-AEBF-42CC-B6261F70B3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600960"/>
            <a:ext cx="8023482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Subtitle (optional)</a:t>
            </a:r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B2583F70-C59C-DFC8-4C78-7B057819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Rubrik 16">
            <a:extLst>
              <a:ext uri="{FF2B5EF4-FFF2-40B4-BE49-F238E27FC236}">
                <a16:creationId xmlns:a16="http://schemas.microsoft.com/office/drawing/2014/main" id="{20E143E8-669A-5F0F-B749-72A9AA33F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1562655" cy="791713"/>
          </a:xfrm>
        </p:spPr>
        <p:txBody>
          <a:bodyPr/>
          <a:lstStyle>
            <a:lvl1pPr>
              <a:defRPr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6C0E35E-743F-46A1-56CC-6C41ACDE69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543150"/>
            <a:ext cx="2606040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 dirty="0"/>
              <a:t>Topic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600B5B2-1686-6D0A-C27D-E275624B86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1513" y="543150"/>
            <a:ext cx="3618571" cy="3651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Speaker’s name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3CE994B-9F60-06BB-0AD6-AE9A30E9D73B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latin typeface="National 2"/>
              </a:rPr>
              <a:t>School</a:t>
            </a:r>
            <a:r>
              <a:rPr lang="sv-SE" sz="1100">
                <a:latin typeface="National 2"/>
              </a:rPr>
              <a:t> </a:t>
            </a:r>
            <a:r>
              <a:rPr lang="sv-SE" sz="1100" err="1">
                <a:latin typeface="National 2"/>
              </a:rPr>
              <a:t>of</a:t>
            </a:r>
            <a:r>
              <a:rPr lang="sv-SE" sz="1100">
                <a:latin typeface="National 2"/>
              </a:rPr>
              <a:t> Business and </a:t>
            </a:r>
            <a:r>
              <a:rPr lang="sv-SE" sz="1100" err="1">
                <a:latin typeface="National 2"/>
              </a:rPr>
              <a:t>Economics</a:t>
            </a:r>
            <a:endParaRPr lang="sv-SE" sz="1100"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3702550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ircles – Purple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040C5B-9EEE-5FBF-5B85-1ADDD53E5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  <p:sp>
        <p:nvSpPr>
          <p:cNvPr id="9" name="Ellips 3">
            <a:extLst>
              <a:ext uri="{FF2B5EF4-FFF2-40B4-BE49-F238E27FC236}">
                <a16:creationId xmlns:a16="http://schemas.microsoft.com/office/drawing/2014/main" id="{8C1B842D-86C9-07BB-39A2-382900C58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1717" y="2012547"/>
            <a:ext cx="6144823" cy="614482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rial" panose="020B0604020202020204" pitchFamily="34" charset="0"/>
            </a:endParaRPr>
          </a:p>
        </p:txBody>
      </p:sp>
      <p:sp>
        <p:nvSpPr>
          <p:cNvPr id="10" name="Ellips 3">
            <a:extLst>
              <a:ext uri="{FF2B5EF4-FFF2-40B4-BE49-F238E27FC236}">
                <a16:creationId xmlns:a16="http://schemas.microsoft.com/office/drawing/2014/main" id="{F81F6C77-7B0C-B799-6331-01C84739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9594" y="2689499"/>
            <a:ext cx="2158930" cy="21589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rial" panose="020B0604020202020204" pitchFamily="34" charset="0"/>
            </a:endParaRPr>
          </a:p>
        </p:txBody>
      </p:sp>
      <p:sp>
        <p:nvSpPr>
          <p:cNvPr id="11" name="Rubrik 16">
            <a:extLst>
              <a:ext uri="{FF2B5EF4-FFF2-40B4-BE49-F238E27FC236}">
                <a16:creationId xmlns:a16="http://schemas.microsoft.com/office/drawing/2014/main" id="{EB60DCD2-529E-3719-E1C3-57D419EF7A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484127"/>
            <a:ext cx="10234283" cy="791713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Text Heading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BCA8FBE1-6792-177E-A6D3-EFAA386F9C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2" y="2600960"/>
            <a:ext cx="5921754" cy="34569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  <p:sp>
        <p:nvSpPr>
          <p:cNvPr id="2" name="textruta 4">
            <a:extLst>
              <a:ext uri="{FF2B5EF4-FFF2-40B4-BE49-F238E27FC236}">
                <a16:creationId xmlns:a16="http://schemas.microsoft.com/office/drawing/2014/main" id="{F5C2C7E1-7235-CF22-5BEB-F3C2FC374173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solidFill>
                  <a:srgbClr val="F8E005"/>
                </a:solidFill>
                <a:latin typeface="National 2"/>
              </a:rPr>
              <a:t>School</a:t>
            </a:r>
            <a:r>
              <a:rPr lang="sv-SE" sz="1100">
                <a:solidFill>
                  <a:srgbClr val="F8E005"/>
                </a:solidFill>
                <a:latin typeface="National 2"/>
              </a:rPr>
              <a:t> </a:t>
            </a:r>
            <a:r>
              <a:rPr lang="sv-SE" sz="1100" err="1">
                <a:solidFill>
                  <a:srgbClr val="F8E005"/>
                </a:solidFill>
                <a:latin typeface="National 2"/>
              </a:rPr>
              <a:t>of</a:t>
            </a:r>
            <a:r>
              <a:rPr lang="sv-SE" sz="1100">
                <a:solidFill>
                  <a:srgbClr val="F8E005"/>
                </a:solidFill>
                <a:latin typeface="National 2"/>
              </a:rPr>
              <a:t> Business and </a:t>
            </a:r>
            <a:r>
              <a:rPr lang="sv-SE" sz="1100" err="1">
                <a:solidFill>
                  <a:srgbClr val="F8E005"/>
                </a:solidFill>
                <a:latin typeface="National 2"/>
              </a:rPr>
              <a:t>Economics</a:t>
            </a:r>
            <a:endParaRPr lang="sv-SE" sz="1100">
              <a:solidFill>
                <a:srgbClr val="F8E005"/>
              </a:solidFill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1903013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half p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37C09E8-0457-D5FC-0780-150681AC26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53870" y="0"/>
            <a:ext cx="583813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Add image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6">
            <a:extLst>
              <a:ext uri="{FF2B5EF4-FFF2-40B4-BE49-F238E27FC236}">
                <a16:creationId xmlns:a16="http://schemas.microsoft.com/office/drawing/2014/main" id="{3A350F63-9627-61BC-59A7-D8DE7B714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518595"/>
            <a:ext cx="5827969" cy="456185"/>
          </a:xfrm>
        </p:spPr>
        <p:txBody>
          <a:bodyPr>
            <a:normAutofit/>
          </a:bodyPr>
          <a:lstStyle>
            <a:lvl1pPr>
              <a:defRPr sz="24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Image Heading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876F7459-1E17-9DE3-5FD2-1059702169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238762"/>
            <a:ext cx="5827969" cy="38191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3227D6-98FE-8D2C-40C4-DCA0E8117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  <p:sp>
        <p:nvSpPr>
          <p:cNvPr id="2" name="textruta 4">
            <a:extLst>
              <a:ext uri="{FF2B5EF4-FFF2-40B4-BE49-F238E27FC236}">
                <a16:creationId xmlns:a16="http://schemas.microsoft.com/office/drawing/2014/main" id="{A89A4069-BF6B-36A4-081D-00C72BCD9BBA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latin typeface="National 2"/>
              </a:rPr>
              <a:t>School</a:t>
            </a:r>
            <a:r>
              <a:rPr lang="sv-SE" sz="1100">
                <a:latin typeface="National 2"/>
              </a:rPr>
              <a:t> </a:t>
            </a:r>
            <a:r>
              <a:rPr lang="sv-SE" sz="1100" err="1">
                <a:latin typeface="National 2"/>
              </a:rPr>
              <a:t>of</a:t>
            </a:r>
            <a:r>
              <a:rPr lang="sv-SE" sz="1100">
                <a:latin typeface="National 2"/>
              </a:rPr>
              <a:t> Business and </a:t>
            </a:r>
            <a:r>
              <a:rPr lang="sv-SE" sz="1100" err="1">
                <a:latin typeface="National 2"/>
              </a:rPr>
              <a:t>Economics</a:t>
            </a:r>
            <a:endParaRPr lang="sv-SE" sz="1100"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3209520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tx+ image page botto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37C09E8-0457-D5FC-0780-150681AC26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9000"/>
            <a:ext cx="12192000" cy="3429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Add image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6">
            <a:extLst>
              <a:ext uri="{FF2B5EF4-FFF2-40B4-BE49-F238E27FC236}">
                <a16:creationId xmlns:a16="http://schemas.microsoft.com/office/drawing/2014/main" id="{3A350F63-9627-61BC-59A7-D8DE7B714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1" y="1518595"/>
            <a:ext cx="3648208" cy="456185"/>
          </a:xfrm>
        </p:spPr>
        <p:txBody>
          <a:bodyPr>
            <a:normAutofit/>
          </a:bodyPr>
          <a:lstStyle>
            <a:lvl1pPr>
              <a:defRPr sz="24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Image Heading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D44EA922-9A8C-5BC0-0722-EF236E02C2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19403" y="1509133"/>
            <a:ext cx="5827969" cy="17833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62C293-4A91-686F-E748-6859F43F1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  <p:sp>
        <p:nvSpPr>
          <p:cNvPr id="2" name="textruta 4">
            <a:extLst>
              <a:ext uri="{FF2B5EF4-FFF2-40B4-BE49-F238E27FC236}">
                <a16:creationId xmlns:a16="http://schemas.microsoft.com/office/drawing/2014/main" id="{F62E6AE9-887C-3A3A-EA7C-899C5152A7E2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latin typeface="National 2"/>
              </a:rPr>
              <a:t>School</a:t>
            </a:r>
            <a:r>
              <a:rPr lang="sv-SE" sz="1100">
                <a:latin typeface="National 2"/>
              </a:rPr>
              <a:t> </a:t>
            </a:r>
            <a:r>
              <a:rPr lang="sv-SE" sz="1100" err="1">
                <a:latin typeface="National 2"/>
              </a:rPr>
              <a:t>of</a:t>
            </a:r>
            <a:r>
              <a:rPr lang="sv-SE" sz="1100">
                <a:latin typeface="National 2"/>
              </a:rPr>
              <a:t> Business and </a:t>
            </a:r>
            <a:r>
              <a:rPr lang="sv-SE" sz="1100" err="1">
                <a:latin typeface="National 2"/>
              </a:rPr>
              <a:t>Economics</a:t>
            </a:r>
            <a:endParaRPr lang="sv-SE" sz="1100"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1461953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lar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37C09E8-0457-D5FC-0780-150681AC26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16388" y="0"/>
            <a:ext cx="8075612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Add image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0AA08510-169F-36AF-1ED8-F37B8F1032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1522988"/>
            <a:ext cx="3757317" cy="38191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Placeholder for text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7B9D1C-8947-A2F5-8F3A-D95DEFC64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  <p:sp>
        <p:nvSpPr>
          <p:cNvPr id="3" name="textruta 4">
            <a:extLst>
              <a:ext uri="{FF2B5EF4-FFF2-40B4-BE49-F238E27FC236}">
                <a16:creationId xmlns:a16="http://schemas.microsoft.com/office/drawing/2014/main" id="{818A549D-FAC5-F4C8-8D48-676506A70380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latin typeface="National 2"/>
              </a:rPr>
              <a:t>School</a:t>
            </a:r>
            <a:r>
              <a:rPr lang="sv-SE" sz="1100">
                <a:latin typeface="National 2"/>
              </a:rPr>
              <a:t> </a:t>
            </a:r>
            <a:r>
              <a:rPr lang="sv-SE" sz="1100" err="1">
                <a:latin typeface="National 2"/>
              </a:rPr>
              <a:t>of</a:t>
            </a:r>
            <a:r>
              <a:rPr lang="sv-SE" sz="1100">
                <a:latin typeface="National 2"/>
              </a:rPr>
              <a:t> Business and </a:t>
            </a:r>
            <a:r>
              <a:rPr lang="sv-SE" sz="1100" err="1">
                <a:latin typeface="National 2"/>
              </a:rPr>
              <a:t>Economics</a:t>
            </a:r>
            <a:endParaRPr lang="sv-SE" sz="1100"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33709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image – Light yellow">
    <p:bg>
      <p:bgPr>
        <a:solidFill>
          <a:srgbClr val="FDE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3">
            <a:extLst>
              <a:ext uri="{FF2B5EF4-FFF2-40B4-BE49-F238E27FC236}">
                <a16:creationId xmlns:a16="http://schemas.microsoft.com/office/drawing/2014/main" id="{5004A188-7D35-0693-4637-4D2B019F0A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69582"/>
            <a:ext cx="5724523" cy="598676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Add image</a:t>
            </a:r>
          </a:p>
        </p:txBody>
      </p:sp>
      <p:sp>
        <p:nvSpPr>
          <p:cNvPr id="4" name="Rubrik 16">
            <a:extLst>
              <a:ext uri="{FF2B5EF4-FFF2-40B4-BE49-F238E27FC236}">
                <a16:creationId xmlns:a16="http://schemas.microsoft.com/office/drawing/2014/main" id="{358EC427-A743-651C-3398-16D5B8BEB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495" y="1459616"/>
            <a:ext cx="5724523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Placeholder heading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458770-83FC-AEB7-4FB8-3585165A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  <p:sp>
        <p:nvSpPr>
          <p:cNvPr id="2" name="textruta 4">
            <a:extLst>
              <a:ext uri="{FF2B5EF4-FFF2-40B4-BE49-F238E27FC236}">
                <a16:creationId xmlns:a16="http://schemas.microsoft.com/office/drawing/2014/main" id="{5FDB9981-0563-FF4E-F0BC-64A82476E78E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latin typeface="National 2"/>
              </a:rPr>
              <a:t>School</a:t>
            </a:r>
            <a:r>
              <a:rPr lang="sv-SE" sz="1100">
                <a:latin typeface="National 2"/>
              </a:rPr>
              <a:t> </a:t>
            </a:r>
            <a:r>
              <a:rPr lang="sv-SE" sz="1100" err="1">
                <a:latin typeface="National 2"/>
              </a:rPr>
              <a:t>of</a:t>
            </a:r>
            <a:r>
              <a:rPr lang="sv-SE" sz="1100">
                <a:latin typeface="National 2"/>
              </a:rPr>
              <a:t> Business and </a:t>
            </a:r>
            <a:r>
              <a:rPr lang="sv-SE" sz="1100" err="1">
                <a:latin typeface="National 2"/>
              </a:rPr>
              <a:t>Economics</a:t>
            </a:r>
            <a:endParaRPr lang="sv-SE" sz="1100"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2819922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image – Green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3">
            <a:extLst>
              <a:ext uri="{FF2B5EF4-FFF2-40B4-BE49-F238E27FC236}">
                <a16:creationId xmlns:a16="http://schemas.microsoft.com/office/drawing/2014/main" id="{5004A188-7D35-0693-4637-4D2B019F0A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69582"/>
            <a:ext cx="5724523" cy="598676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Add image</a:t>
            </a:r>
          </a:p>
        </p:txBody>
      </p:sp>
      <p:sp>
        <p:nvSpPr>
          <p:cNvPr id="9" name="Rubrik 16">
            <a:extLst>
              <a:ext uri="{FF2B5EF4-FFF2-40B4-BE49-F238E27FC236}">
                <a16:creationId xmlns:a16="http://schemas.microsoft.com/office/drawing/2014/main" id="{BC5D366C-8B8A-3F69-7C75-881D6E129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496" y="1459616"/>
            <a:ext cx="5724524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Placeholder heading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A1DA64-10DA-CC51-DC81-ED82EB157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  <p:sp>
        <p:nvSpPr>
          <p:cNvPr id="2" name="textruta 4">
            <a:extLst>
              <a:ext uri="{FF2B5EF4-FFF2-40B4-BE49-F238E27FC236}">
                <a16:creationId xmlns:a16="http://schemas.microsoft.com/office/drawing/2014/main" id="{4B65951E-185A-0237-D2E3-8382E65F7090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solidFill>
                  <a:srgbClr val="F8E005"/>
                </a:solidFill>
                <a:latin typeface="National 2"/>
              </a:rPr>
              <a:t>School</a:t>
            </a:r>
            <a:r>
              <a:rPr lang="sv-SE" sz="1100">
                <a:solidFill>
                  <a:srgbClr val="F8E005"/>
                </a:solidFill>
                <a:latin typeface="National 2"/>
              </a:rPr>
              <a:t> </a:t>
            </a:r>
            <a:r>
              <a:rPr lang="sv-SE" sz="1100" err="1">
                <a:solidFill>
                  <a:srgbClr val="F8E005"/>
                </a:solidFill>
                <a:latin typeface="National 2"/>
              </a:rPr>
              <a:t>of</a:t>
            </a:r>
            <a:r>
              <a:rPr lang="sv-SE" sz="1100">
                <a:solidFill>
                  <a:srgbClr val="F8E005"/>
                </a:solidFill>
                <a:latin typeface="National 2"/>
              </a:rPr>
              <a:t> Business and </a:t>
            </a:r>
            <a:r>
              <a:rPr lang="sv-SE" sz="1100" err="1">
                <a:solidFill>
                  <a:srgbClr val="F8E005"/>
                </a:solidFill>
                <a:latin typeface="National 2"/>
              </a:rPr>
              <a:t>Economics</a:t>
            </a:r>
            <a:endParaRPr lang="sv-SE" sz="1100">
              <a:solidFill>
                <a:srgbClr val="F8E005"/>
              </a:solidFill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1974855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image – Pink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3">
            <a:extLst>
              <a:ext uri="{FF2B5EF4-FFF2-40B4-BE49-F238E27FC236}">
                <a16:creationId xmlns:a16="http://schemas.microsoft.com/office/drawing/2014/main" id="{AF5E9B3B-B222-3E5E-9AAC-0914C1FD3F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69582"/>
            <a:ext cx="5724523" cy="598676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Add image</a:t>
            </a:r>
          </a:p>
        </p:txBody>
      </p:sp>
      <p:sp>
        <p:nvSpPr>
          <p:cNvPr id="11" name="Rubrik 16">
            <a:extLst>
              <a:ext uri="{FF2B5EF4-FFF2-40B4-BE49-F238E27FC236}">
                <a16:creationId xmlns:a16="http://schemas.microsoft.com/office/drawing/2014/main" id="{025283CA-610D-06E6-F300-DEE2F5F30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495" y="1459616"/>
            <a:ext cx="5724523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Placeholder 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74566A-44E7-A354-3D97-5200D5AE2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  <p:sp>
        <p:nvSpPr>
          <p:cNvPr id="2" name="textruta 4">
            <a:extLst>
              <a:ext uri="{FF2B5EF4-FFF2-40B4-BE49-F238E27FC236}">
                <a16:creationId xmlns:a16="http://schemas.microsoft.com/office/drawing/2014/main" id="{AF549B1B-C9F9-558A-D23A-9421D85C2B11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solidFill>
                  <a:srgbClr val="F8E005"/>
                </a:solidFill>
                <a:latin typeface="National 2"/>
              </a:rPr>
              <a:t>School</a:t>
            </a:r>
            <a:r>
              <a:rPr lang="sv-SE" sz="1100">
                <a:solidFill>
                  <a:srgbClr val="F8E005"/>
                </a:solidFill>
                <a:latin typeface="National 2"/>
              </a:rPr>
              <a:t> </a:t>
            </a:r>
            <a:r>
              <a:rPr lang="sv-SE" sz="1100" err="1">
                <a:solidFill>
                  <a:srgbClr val="F8E005"/>
                </a:solidFill>
                <a:latin typeface="National 2"/>
              </a:rPr>
              <a:t>of</a:t>
            </a:r>
            <a:r>
              <a:rPr lang="sv-SE" sz="1100">
                <a:solidFill>
                  <a:srgbClr val="F8E005"/>
                </a:solidFill>
                <a:latin typeface="National 2"/>
              </a:rPr>
              <a:t> Business and </a:t>
            </a:r>
            <a:r>
              <a:rPr lang="sv-SE" sz="1100" err="1">
                <a:solidFill>
                  <a:srgbClr val="F8E005"/>
                </a:solidFill>
                <a:latin typeface="National 2"/>
              </a:rPr>
              <a:t>Economics</a:t>
            </a:r>
            <a:endParaRPr lang="sv-SE" sz="1100">
              <a:solidFill>
                <a:srgbClr val="F8E005"/>
              </a:solidFill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3398142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image – Purple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3">
            <a:extLst>
              <a:ext uri="{FF2B5EF4-FFF2-40B4-BE49-F238E27FC236}">
                <a16:creationId xmlns:a16="http://schemas.microsoft.com/office/drawing/2014/main" id="{2CC9ADFD-6751-ADD5-5D6B-C93A86CA89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69582"/>
            <a:ext cx="5724523" cy="598676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Add image</a:t>
            </a:r>
          </a:p>
        </p:txBody>
      </p:sp>
      <p:sp>
        <p:nvSpPr>
          <p:cNvPr id="11" name="Rubrik 16">
            <a:extLst>
              <a:ext uri="{FF2B5EF4-FFF2-40B4-BE49-F238E27FC236}">
                <a16:creationId xmlns:a16="http://schemas.microsoft.com/office/drawing/2014/main" id="{D65EAB30-55A3-4E1D-F20D-011335140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495" y="1459616"/>
            <a:ext cx="5724523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 i="0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Placeholder 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EC1833-9B1E-22A1-72F3-223205D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  <p:sp>
        <p:nvSpPr>
          <p:cNvPr id="2" name="textruta 4">
            <a:extLst>
              <a:ext uri="{FF2B5EF4-FFF2-40B4-BE49-F238E27FC236}">
                <a16:creationId xmlns:a16="http://schemas.microsoft.com/office/drawing/2014/main" id="{FB9862A1-D4FC-8771-E2D5-ADC21637F824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solidFill>
                  <a:srgbClr val="F8E005"/>
                </a:solidFill>
                <a:latin typeface="National 2"/>
              </a:rPr>
              <a:t>School</a:t>
            </a:r>
            <a:r>
              <a:rPr lang="sv-SE" sz="1100">
                <a:solidFill>
                  <a:srgbClr val="F8E005"/>
                </a:solidFill>
                <a:latin typeface="National 2"/>
              </a:rPr>
              <a:t> </a:t>
            </a:r>
            <a:r>
              <a:rPr lang="sv-SE" sz="1100" err="1">
                <a:solidFill>
                  <a:srgbClr val="F8E005"/>
                </a:solidFill>
                <a:latin typeface="National 2"/>
              </a:rPr>
              <a:t>of</a:t>
            </a:r>
            <a:r>
              <a:rPr lang="sv-SE" sz="1100">
                <a:solidFill>
                  <a:srgbClr val="F8E005"/>
                </a:solidFill>
                <a:latin typeface="National 2"/>
              </a:rPr>
              <a:t> Business and </a:t>
            </a:r>
            <a:r>
              <a:rPr lang="sv-SE" sz="1100" err="1">
                <a:solidFill>
                  <a:srgbClr val="F8E005"/>
                </a:solidFill>
                <a:latin typeface="National 2"/>
              </a:rPr>
              <a:t>Economics</a:t>
            </a:r>
            <a:endParaRPr lang="sv-SE" sz="1100">
              <a:solidFill>
                <a:srgbClr val="F8E005"/>
              </a:solidFill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521158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p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3DC1F30-E36E-886F-0291-38A8583C17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Click on the icon to add an image. (You may add 2–4 circles onto the image. Make sure they have different sizes and use the primary yellow colour.) </a:t>
            </a:r>
          </a:p>
        </p:txBody>
      </p:sp>
    </p:spTree>
    <p:extLst>
      <p:ext uri="{BB962C8B-B14F-4D97-AF65-F5344CB8AC3E}">
        <p14:creationId xmlns:p14="http://schemas.microsoft.com/office/powerpoint/2010/main" val="1802757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fullp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 3">
            <a:extLst>
              <a:ext uri="{FF2B5EF4-FFF2-40B4-BE49-F238E27FC236}">
                <a16:creationId xmlns:a16="http://schemas.microsoft.com/office/drawing/2014/main" id="{80545911-660A-4BC4-F23B-BE3D2BBB0F94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>
                <a:latin typeface="Arial" panose="020B0604020202020204" pitchFamily="34" charset="0"/>
                <a:cs typeface="Arial" panose="020B0604020202020204" pitchFamily="34" charset="0"/>
              </a:rPr>
              <a:t>Click on the icon to add media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68763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3">
            <a:extLst>
              <a:ext uri="{FF2B5EF4-FFF2-40B4-BE49-F238E27FC236}">
                <a16:creationId xmlns:a16="http://schemas.microsoft.com/office/drawing/2014/main" id="{FA661147-DD3A-09D1-34C4-B1E2541CE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61717" y="2012547"/>
            <a:ext cx="6144823" cy="61448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rial" panose="020B0604020202020204" pitchFamily="34" charset="0"/>
            </a:endParaRPr>
          </a:p>
        </p:txBody>
      </p:sp>
      <p:sp>
        <p:nvSpPr>
          <p:cNvPr id="3" name="Ellips 3">
            <a:extLst>
              <a:ext uri="{FF2B5EF4-FFF2-40B4-BE49-F238E27FC236}">
                <a16:creationId xmlns:a16="http://schemas.microsoft.com/office/drawing/2014/main" id="{CA9AAD23-E49C-448A-CBC8-1792B9C5A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9594" y="2689499"/>
            <a:ext cx="2158930" cy="21589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rial" panose="020B0604020202020204" pitchFamily="34" charset="0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280D965-BF5F-0D55-AFB4-52091E85E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6">
            <a:extLst>
              <a:ext uri="{FF2B5EF4-FFF2-40B4-BE49-F238E27FC236}">
                <a16:creationId xmlns:a16="http://schemas.microsoft.com/office/drawing/2014/main" id="{8B6C9198-B149-A0F9-FBA8-3F3AB48876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710" y="1473967"/>
            <a:ext cx="10515600" cy="1205057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Table of Contents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D56A0CC4-E275-F5E5-FB38-B1ACA1D351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8444" y="2661244"/>
            <a:ext cx="7626290" cy="3343316"/>
          </a:xfrm>
          <a:prstGeom prst="rect">
            <a:avLst/>
          </a:prstGeom>
        </p:spPr>
        <p:txBody>
          <a:bodyPr/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Content</a:t>
            </a:r>
          </a:p>
          <a:p>
            <a:r>
              <a:rPr lang="en-GB" noProof="0" dirty="0"/>
              <a:t>Content</a:t>
            </a:r>
          </a:p>
          <a:p>
            <a:r>
              <a:rPr lang="en-GB" noProof="0" dirty="0"/>
              <a:t>Content</a:t>
            </a:r>
          </a:p>
          <a:p>
            <a:r>
              <a:rPr lang="en-GB" noProof="0" dirty="0"/>
              <a:t>Content</a:t>
            </a:r>
          </a:p>
          <a:p>
            <a:r>
              <a:rPr lang="en-GB" noProof="0" dirty="0"/>
              <a:t>Content</a:t>
            </a:r>
          </a:p>
          <a:p>
            <a:r>
              <a:rPr lang="en-GB" noProof="0" dirty="0"/>
              <a:t>Content</a:t>
            </a:r>
          </a:p>
          <a:p>
            <a:endParaRPr lang="en-GB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FA0376-7D62-335F-509F-687A7A95E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  <p:sp>
        <p:nvSpPr>
          <p:cNvPr id="4" name="textruta 4">
            <a:extLst>
              <a:ext uri="{FF2B5EF4-FFF2-40B4-BE49-F238E27FC236}">
                <a16:creationId xmlns:a16="http://schemas.microsoft.com/office/drawing/2014/main" id="{D0C7CF32-6EB0-FEC3-4FAF-900429D26CC9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latin typeface="National 2"/>
              </a:rPr>
              <a:t>School</a:t>
            </a:r>
            <a:r>
              <a:rPr lang="sv-SE" sz="1100">
                <a:latin typeface="National 2"/>
              </a:rPr>
              <a:t> </a:t>
            </a:r>
            <a:r>
              <a:rPr lang="sv-SE" sz="1100" err="1">
                <a:latin typeface="National 2"/>
              </a:rPr>
              <a:t>of</a:t>
            </a:r>
            <a:r>
              <a:rPr lang="sv-SE" sz="1100">
                <a:latin typeface="National 2"/>
              </a:rPr>
              <a:t> Business and </a:t>
            </a:r>
            <a:r>
              <a:rPr lang="sv-SE" sz="1100" err="1">
                <a:latin typeface="National 2"/>
              </a:rPr>
              <a:t>Economics</a:t>
            </a:r>
            <a:endParaRPr lang="sv-SE" sz="1100"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3367003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7064BF81-ECCA-4B4E-382E-B8C07E263E4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116388" y="1592263"/>
            <a:ext cx="7704137" cy="446563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Add chart</a:t>
            </a:r>
          </a:p>
        </p:txBody>
      </p:sp>
      <p:sp>
        <p:nvSpPr>
          <p:cNvPr id="4" name="Rubrik 16">
            <a:extLst>
              <a:ext uri="{FF2B5EF4-FFF2-40B4-BE49-F238E27FC236}">
                <a16:creationId xmlns:a16="http://schemas.microsoft.com/office/drawing/2014/main" id="{02640994-6057-E2CE-BE56-248C693AD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518595"/>
            <a:ext cx="3668349" cy="456185"/>
          </a:xfrm>
        </p:spPr>
        <p:txBody>
          <a:bodyPr>
            <a:normAutofit/>
          </a:bodyPr>
          <a:lstStyle>
            <a:lvl1pPr>
              <a:defRPr sz="24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Chart Heading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44793F11-065D-35FC-C2FA-3189A2C07A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238762"/>
            <a:ext cx="3668349" cy="38191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Text for the table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ACDC29-4F28-CB8B-0F1F-57AF01948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  <p:sp>
        <p:nvSpPr>
          <p:cNvPr id="2" name="textruta 4">
            <a:extLst>
              <a:ext uri="{FF2B5EF4-FFF2-40B4-BE49-F238E27FC236}">
                <a16:creationId xmlns:a16="http://schemas.microsoft.com/office/drawing/2014/main" id="{3282155A-4F2B-00DA-5E1A-A32EED4BFBD3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latin typeface="National 2"/>
              </a:rPr>
              <a:t>School</a:t>
            </a:r>
            <a:r>
              <a:rPr lang="sv-SE" sz="1100">
                <a:latin typeface="National 2"/>
              </a:rPr>
              <a:t> </a:t>
            </a:r>
            <a:r>
              <a:rPr lang="sv-SE" sz="1100" err="1">
                <a:latin typeface="National 2"/>
              </a:rPr>
              <a:t>of</a:t>
            </a:r>
            <a:r>
              <a:rPr lang="sv-SE" sz="1100">
                <a:latin typeface="National 2"/>
              </a:rPr>
              <a:t> Business and </a:t>
            </a:r>
            <a:r>
              <a:rPr lang="sv-SE" sz="1100" err="1">
                <a:latin typeface="National 2"/>
              </a:rPr>
              <a:t>Economics</a:t>
            </a:r>
            <a:endParaRPr lang="sv-SE" sz="1100"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1514596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ab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tabell 3">
            <a:extLst>
              <a:ext uri="{FF2B5EF4-FFF2-40B4-BE49-F238E27FC236}">
                <a16:creationId xmlns:a16="http://schemas.microsoft.com/office/drawing/2014/main" id="{A3399C8B-5A81-8476-412D-B59FFEFCAFF3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116388" y="1592263"/>
            <a:ext cx="7704137" cy="446563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Add table</a:t>
            </a:r>
          </a:p>
        </p:txBody>
      </p:sp>
      <p:sp>
        <p:nvSpPr>
          <p:cNvPr id="9" name="Rubrik 16">
            <a:extLst>
              <a:ext uri="{FF2B5EF4-FFF2-40B4-BE49-F238E27FC236}">
                <a16:creationId xmlns:a16="http://schemas.microsoft.com/office/drawing/2014/main" id="{F5BC4448-2422-B0D4-7E7E-202A4CF89A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70" y="1518595"/>
            <a:ext cx="3668349" cy="456185"/>
          </a:xfrm>
        </p:spPr>
        <p:txBody>
          <a:bodyPr>
            <a:normAutofit/>
          </a:bodyPr>
          <a:lstStyle>
            <a:lvl1pPr>
              <a:defRPr sz="2400" b="1" i="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Table Heading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F671E1C0-33F4-7CAB-DA45-2BFAB04CE2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031" y="2238762"/>
            <a:ext cx="3668349" cy="38191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Text for the table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A5F4F0-021E-B0CE-A0ED-71A984E31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  <p:sp>
        <p:nvSpPr>
          <p:cNvPr id="2" name="textruta 4">
            <a:extLst>
              <a:ext uri="{FF2B5EF4-FFF2-40B4-BE49-F238E27FC236}">
                <a16:creationId xmlns:a16="http://schemas.microsoft.com/office/drawing/2014/main" id="{35F35325-9CB6-3BF3-62F8-609A04DA306E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latin typeface="National 2"/>
              </a:rPr>
              <a:t>School</a:t>
            </a:r>
            <a:r>
              <a:rPr lang="sv-SE" sz="1100">
                <a:latin typeface="National 2"/>
              </a:rPr>
              <a:t> </a:t>
            </a:r>
            <a:r>
              <a:rPr lang="sv-SE" sz="1100" err="1">
                <a:latin typeface="National 2"/>
              </a:rPr>
              <a:t>of</a:t>
            </a:r>
            <a:r>
              <a:rPr lang="sv-SE" sz="1100">
                <a:latin typeface="National 2"/>
              </a:rPr>
              <a:t> Business and </a:t>
            </a:r>
            <a:r>
              <a:rPr lang="sv-SE" sz="1100" err="1">
                <a:latin typeface="National 2"/>
              </a:rPr>
              <a:t>Economics</a:t>
            </a:r>
            <a:endParaRPr lang="sv-SE" sz="1100"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3611822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Light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6">
            <a:extLst>
              <a:ext uri="{FF2B5EF4-FFF2-40B4-BE49-F238E27FC236}">
                <a16:creationId xmlns:a16="http://schemas.microsoft.com/office/drawing/2014/main" id="{CA1BE9AF-F7E3-A97E-C278-2E361DDF2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227" y="1457636"/>
            <a:ext cx="7135627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0" i="1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“Place for Quote”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AE65E17-0A4F-3AF9-2166-44AA2847B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350" y="5409442"/>
            <a:ext cx="7065382" cy="531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Quote Author</a:t>
            </a:r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5E0E9FCE-D2CE-DA27-CFDB-9D42408FCC3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91513" y="1592262"/>
            <a:ext cx="3529012" cy="3985949"/>
          </a:xfrm>
          <a:prstGeom prst="rect">
            <a:avLst/>
          </a:prstGeom>
          <a:effectLst>
            <a:softEdge rad="0"/>
          </a:effectLst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Add image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6CD300-2FCE-1351-57FE-C280C5596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  <p:sp>
        <p:nvSpPr>
          <p:cNvPr id="3" name="textruta 4">
            <a:extLst>
              <a:ext uri="{FF2B5EF4-FFF2-40B4-BE49-F238E27FC236}">
                <a16:creationId xmlns:a16="http://schemas.microsoft.com/office/drawing/2014/main" id="{61337381-64FA-F68F-F522-52D291EA0B2F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latin typeface="National 2"/>
              </a:rPr>
              <a:t>School</a:t>
            </a:r>
            <a:r>
              <a:rPr lang="sv-SE" sz="1100">
                <a:latin typeface="National 2"/>
              </a:rPr>
              <a:t> </a:t>
            </a:r>
            <a:r>
              <a:rPr lang="sv-SE" sz="1100" err="1">
                <a:latin typeface="National 2"/>
              </a:rPr>
              <a:t>of</a:t>
            </a:r>
            <a:r>
              <a:rPr lang="sv-SE" sz="1100">
                <a:latin typeface="National 2"/>
              </a:rPr>
              <a:t> Business and </a:t>
            </a:r>
            <a:r>
              <a:rPr lang="sv-SE" sz="1100" err="1">
                <a:latin typeface="National 2"/>
              </a:rPr>
              <a:t>Economics</a:t>
            </a:r>
            <a:endParaRPr lang="sv-SE" sz="1100"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2242002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Green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6">
            <a:extLst>
              <a:ext uri="{FF2B5EF4-FFF2-40B4-BE49-F238E27FC236}">
                <a16:creationId xmlns:a16="http://schemas.microsoft.com/office/drawing/2014/main" id="{CA1BE9AF-F7E3-A97E-C278-2E361DDF2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227" y="1457636"/>
            <a:ext cx="7135627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0" i="1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“Place for Quote”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AE65E17-0A4F-3AF9-2166-44AA2847B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350" y="5409442"/>
            <a:ext cx="7065382" cy="531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FFE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Quote Author</a:t>
            </a:r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5E0E9FCE-D2CE-DA27-CFDB-9D42408FCC3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91513" y="1592262"/>
            <a:ext cx="3529012" cy="3985949"/>
          </a:xfrm>
          <a:prstGeom prst="rect">
            <a:avLst/>
          </a:prstGeom>
          <a:effectLst>
            <a:softEdge rad="0"/>
          </a:effectLst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Add image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3A496D-36C3-F4B3-6BF4-71F4B5365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  <p:sp>
        <p:nvSpPr>
          <p:cNvPr id="3" name="textruta 4">
            <a:extLst>
              <a:ext uri="{FF2B5EF4-FFF2-40B4-BE49-F238E27FC236}">
                <a16:creationId xmlns:a16="http://schemas.microsoft.com/office/drawing/2014/main" id="{E3784E2E-3E59-0FD1-4314-A47F25F103A4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solidFill>
                  <a:srgbClr val="F8E005"/>
                </a:solidFill>
                <a:latin typeface="National 2"/>
              </a:rPr>
              <a:t>School</a:t>
            </a:r>
            <a:r>
              <a:rPr lang="sv-SE" sz="1100">
                <a:solidFill>
                  <a:srgbClr val="F8E005"/>
                </a:solidFill>
                <a:latin typeface="National 2"/>
              </a:rPr>
              <a:t> </a:t>
            </a:r>
            <a:r>
              <a:rPr lang="sv-SE" sz="1100" err="1">
                <a:solidFill>
                  <a:srgbClr val="F8E005"/>
                </a:solidFill>
                <a:latin typeface="National 2"/>
              </a:rPr>
              <a:t>of</a:t>
            </a:r>
            <a:r>
              <a:rPr lang="sv-SE" sz="1100">
                <a:solidFill>
                  <a:srgbClr val="F8E005"/>
                </a:solidFill>
                <a:latin typeface="National 2"/>
              </a:rPr>
              <a:t> Business and </a:t>
            </a:r>
            <a:r>
              <a:rPr lang="sv-SE" sz="1100" err="1">
                <a:solidFill>
                  <a:srgbClr val="F8E005"/>
                </a:solidFill>
                <a:latin typeface="National 2"/>
              </a:rPr>
              <a:t>Economics</a:t>
            </a:r>
            <a:endParaRPr lang="sv-SE" sz="1100">
              <a:solidFill>
                <a:srgbClr val="F8E005"/>
              </a:solidFill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25283373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Pink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Rubrik 16">
            <a:extLst>
              <a:ext uri="{FF2B5EF4-FFF2-40B4-BE49-F238E27FC236}">
                <a16:creationId xmlns:a16="http://schemas.microsoft.com/office/drawing/2014/main" id="{623A8CE7-D41C-6771-D5A3-2395FF7DB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227" y="1457636"/>
            <a:ext cx="7135627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0" i="1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“Place for Quote”</a:t>
            </a:r>
          </a:p>
        </p:txBody>
      </p:sp>
      <p:sp>
        <p:nvSpPr>
          <p:cNvPr id="10" name="Platshållare för text 13">
            <a:extLst>
              <a:ext uri="{FF2B5EF4-FFF2-40B4-BE49-F238E27FC236}">
                <a16:creationId xmlns:a16="http://schemas.microsoft.com/office/drawing/2014/main" id="{8D5B0655-B3CD-14BD-6EAA-DA3D3F8EC6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350" y="5409442"/>
            <a:ext cx="7065382" cy="531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FFE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Quote Author</a:t>
            </a:r>
          </a:p>
        </p:txBody>
      </p:sp>
      <p:sp>
        <p:nvSpPr>
          <p:cNvPr id="11" name="Platshållare för bild 15">
            <a:extLst>
              <a:ext uri="{FF2B5EF4-FFF2-40B4-BE49-F238E27FC236}">
                <a16:creationId xmlns:a16="http://schemas.microsoft.com/office/drawing/2014/main" id="{306FA2CF-10C7-23D0-7703-CD6E51F099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91513" y="1592262"/>
            <a:ext cx="3529012" cy="3985949"/>
          </a:xfrm>
          <a:prstGeom prst="rect">
            <a:avLst/>
          </a:prstGeom>
          <a:effectLst>
            <a:softEdge rad="0"/>
          </a:effectLst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Add image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EDD930-687F-F82D-CFA9-EE23800FC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  <p:sp>
        <p:nvSpPr>
          <p:cNvPr id="2" name="textruta 4">
            <a:extLst>
              <a:ext uri="{FF2B5EF4-FFF2-40B4-BE49-F238E27FC236}">
                <a16:creationId xmlns:a16="http://schemas.microsoft.com/office/drawing/2014/main" id="{EEB0078A-79B3-249D-0651-69D2EAD17DDC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solidFill>
                  <a:srgbClr val="F8E005"/>
                </a:solidFill>
                <a:latin typeface="National 2"/>
              </a:rPr>
              <a:t>School</a:t>
            </a:r>
            <a:r>
              <a:rPr lang="sv-SE" sz="1100">
                <a:solidFill>
                  <a:srgbClr val="F8E005"/>
                </a:solidFill>
                <a:latin typeface="National 2"/>
              </a:rPr>
              <a:t> </a:t>
            </a:r>
            <a:r>
              <a:rPr lang="sv-SE" sz="1100" err="1">
                <a:solidFill>
                  <a:srgbClr val="F8E005"/>
                </a:solidFill>
                <a:latin typeface="National 2"/>
              </a:rPr>
              <a:t>of</a:t>
            </a:r>
            <a:r>
              <a:rPr lang="sv-SE" sz="1100">
                <a:solidFill>
                  <a:srgbClr val="F8E005"/>
                </a:solidFill>
                <a:latin typeface="National 2"/>
              </a:rPr>
              <a:t> Business and </a:t>
            </a:r>
            <a:r>
              <a:rPr lang="sv-SE" sz="1100" err="1">
                <a:solidFill>
                  <a:srgbClr val="F8E005"/>
                </a:solidFill>
                <a:latin typeface="National 2"/>
              </a:rPr>
              <a:t>Economics</a:t>
            </a:r>
            <a:endParaRPr lang="sv-SE" sz="1100">
              <a:solidFill>
                <a:srgbClr val="F8E005"/>
              </a:solidFill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3029748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– Purple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083C9F-1476-2E1A-D413-CAB076EB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E000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ubrik 16">
            <a:extLst>
              <a:ext uri="{FF2B5EF4-FFF2-40B4-BE49-F238E27FC236}">
                <a16:creationId xmlns:a16="http://schemas.microsoft.com/office/drawing/2014/main" id="{413C58AD-2ADB-6E2A-4570-5D0C74A7DA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227" y="1457636"/>
            <a:ext cx="7135627" cy="36681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0" i="1" spc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“Place for Quote”</a:t>
            </a:r>
          </a:p>
        </p:txBody>
      </p:sp>
      <p:sp>
        <p:nvSpPr>
          <p:cNvPr id="10" name="Platshållare för text 13">
            <a:extLst>
              <a:ext uri="{FF2B5EF4-FFF2-40B4-BE49-F238E27FC236}">
                <a16:creationId xmlns:a16="http://schemas.microsoft.com/office/drawing/2014/main" id="{0299C5AD-A498-9E8C-64F6-7EE79702BB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350" y="5409442"/>
            <a:ext cx="7065382" cy="531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FFE0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Quote Author</a:t>
            </a:r>
          </a:p>
        </p:txBody>
      </p:sp>
      <p:sp>
        <p:nvSpPr>
          <p:cNvPr id="11" name="Platshållare för bild 15">
            <a:extLst>
              <a:ext uri="{FF2B5EF4-FFF2-40B4-BE49-F238E27FC236}">
                <a16:creationId xmlns:a16="http://schemas.microsoft.com/office/drawing/2014/main" id="{50E547E7-2D03-8E47-4054-7E8BDA8CBF9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91513" y="1592262"/>
            <a:ext cx="3529012" cy="3985949"/>
          </a:xfrm>
          <a:prstGeom prst="rect">
            <a:avLst/>
          </a:prstGeom>
          <a:effectLst>
            <a:softEdge rad="0"/>
          </a:effectLst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Add image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656C55-4628-DFCC-516A-666A81A92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  <p:sp>
        <p:nvSpPr>
          <p:cNvPr id="2" name="textruta 4">
            <a:extLst>
              <a:ext uri="{FF2B5EF4-FFF2-40B4-BE49-F238E27FC236}">
                <a16:creationId xmlns:a16="http://schemas.microsoft.com/office/drawing/2014/main" id="{D5047C18-F65C-34C7-8A65-8CE74DE19FB6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solidFill>
                  <a:srgbClr val="F8E005"/>
                </a:solidFill>
                <a:latin typeface="National 2"/>
              </a:rPr>
              <a:t>School</a:t>
            </a:r>
            <a:r>
              <a:rPr lang="sv-SE" sz="1100">
                <a:solidFill>
                  <a:srgbClr val="F8E005"/>
                </a:solidFill>
                <a:latin typeface="National 2"/>
              </a:rPr>
              <a:t> </a:t>
            </a:r>
            <a:r>
              <a:rPr lang="sv-SE" sz="1100" err="1">
                <a:solidFill>
                  <a:srgbClr val="F8E005"/>
                </a:solidFill>
                <a:latin typeface="National 2"/>
              </a:rPr>
              <a:t>of</a:t>
            </a:r>
            <a:r>
              <a:rPr lang="sv-SE" sz="1100">
                <a:solidFill>
                  <a:srgbClr val="F8E005"/>
                </a:solidFill>
                <a:latin typeface="National 2"/>
              </a:rPr>
              <a:t> Business and </a:t>
            </a:r>
            <a:r>
              <a:rPr lang="sv-SE" sz="1100" err="1">
                <a:solidFill>
                  <a:srgbClr val="F8E005"/>
                </a:solidFill>
                <a:latin typeface="National 2"/>
              </a:rPr>
              <a:t>Economics</a:t>
            </a:r>
            <a:endParaRPr lang="sv-SE" sz="1100">
              <a:solidFill>
                <a:srgbClr val="F8E005"/>
              </a:solidFill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1716233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F5981B1-D86C-C2C3-E6DE-2A8872A57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4E33A123-395A-77C1-A525-49B015AC7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Q&amp;A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32A5EBAE-BA68-108B-18F1-8BF7ED38B0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8754" y="3429000"/>
            <a:ext cx="4175125" cy="25663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Contact information</a:t>
            </a:r>
          </a:p>
          <a:p>
            <a:pPr lvl="0"/>
            <a:endParaRPr lang="en-GB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F5A700C-8A2C-AC57-78FB-EABB547F19A1}"/>
              </a:ext>
            </a:extLst>
          </p:cNvPr>
          <p:cNvSpPr txBox="1"/>
          <p:nvPr userDrawn="1"/>
        </p:nvSpPr>
        <p:spPr>
          <a:xfrm>
            <a:off x="293687" y="3347520"/>
            <a:ext cx="3744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noProof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r>
              <a:rPr lang="en-GB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GB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</a:p>
          <a:p>
            <a:endParaRPr lang="en-GB" b="0" i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30FAE8-8547-D9CB-9475-AA062E330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  <p:sp>
        <p:nvSpPr>
          <p:cNvPr id="2" name="textruta 4">
            <a:extLst>
              <a:ext uri="{FF2B5EF4-FFF2-40B4-BE49-F238E27FC236}">
                <a16:creationId xmlns:a16="http://schemas.microsoft.com/office/drawing/2014/main" id="{B1DD47B6-F70F-3C0B-5400-B5E1B27876E9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latin typeface="National 2"/>
              </a:rPr>
              <a:t>School</a:t>
            </a:r>
            <a:r>
              <a:rPr lang="sv-SE" sz="1100">
                <a:latin typeface="National 2"/>
              </a:rPr>
              <a:t> </a:t>
            </a:r>
            <a:r>
              <a:rPr lang="sv-SE" sz="1100" err="1">
                <a:latin typeface="National 2"/>
              </a:rPr>
              <a:t>of</a:t>
            </a:r>
            <a:r>
              <a:rPr lang="sv-SE" sz="1100">
                <a:latin typeface="National 2"/>
              </a:rPr>
              <a:t> Business and </a:t>
            </a:r>
            <a:r>
              <a:rPr lang="sv-SE" sz="1100" err="1">
                <a:latin typeface="National 2"/>
              </a:rPr>
              <a:t>Economics</a:t>
            </a:r>
            <a:endParaRPr lang="sv-SE" sz="1100"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2762812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– Tank you!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F5981B1-D86C-C2C3-E6DE-2A8872A57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4E33A123-395A-77C1-A525-49B015AC7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Thank You!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32A5EBAE-BA68-108B-18F1-8BF7ED38B0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8407" y="2661244"/>
            <a:ext cx="5468159" cy="33966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/>
              <a:t>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noProof="0" dirty="0"/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EECBEFFB-06F4-2AF7-9757-BB0264244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04979" y="2661244"/>
            <a:ext cx="5712034" cy="33966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Contact information: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11AAFC-E09A-9926-9C7B-31E96888E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  <p:sp>
        <p:nvSpPr>
          <p:cNvPr id="2" name="textruta 4">
            <a:extLst>
              <a:ext uri="{FF2B5EF4-FFF2-40B4-BE49-F238E27FC236}">
                <a16:creationId xmlns:a16="http://schemas.microsoft.com/office/drawing/2014/main" id="{895BF31D-98DA-F903-13C8-D565889334D4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latin typeface="National 2"/>
              </a:rPr>
              <a:t>School</a:t>
            </a:r>
            <a:r>
              <a:rPr lang="sv-SE" sz="1100">
                <a:latin typeface="National 2"/>
              </a:rPr>
              <a:t> </a:t>
            </a:r>
            <a:r>
              <a:rPr lang="sv-SE" sz="1100" err="1">
                <a:latin typeface="National 2"/>
              </a:rPr>
              <a:t>of</a:t>
            </a:r>
            <a:r>
              <a:rPr lang="sv-SE" sz="1100">
                <a:latin typeface="National 2"/>
              </a:rPr>
              <a:t> Business and </a:t>
            </a:r>
            <a:r>
              <a:rPr lang="sv-SE" sz="1100" err="1">
                <a:latin typeface="National 2"/>
              </a:rPr>
              <a:t>Economics</a:t>
            </a:r>
            <a:endParaRPr lang="sv-SE" sz="1100"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1593542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– Only logo and page numb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F5981B1-D86C-C2C3-E6DE-2A8872A57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4D02-5D0D-FA4B-9077-9CBD85AA2B8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EF346A-1262-94E0-AA54-3B827C515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  <p:sp>
        <p:nvSpPr>
          <p:cNvPr id="2" name="textruta 4">
            <a:extLst>
              <a:ext uri="{FF2B5EF4-FFF2-40B4-BE49-F238E27FC236}">
                <a16:creationId xmlns:a16="http://schemas.microsoft.com/office/drawing/2014/main" id="{E4CE11B0-95ED-42A0-E8A2-DB081E71CE6C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latin typeface="National 2"/>
              </a:rPr>
              <a:t>School</a:t>
            </a:r>
            <a:r>
              <a:rPr lang="sv-SE" sz="1100">
                <a:latin typeface="National 2"/>
              </a:rPr>
              <a:t> </a:t>
            </a:r>
            <a:r>
              <a:rPr lang="sv-SE" sz="1100" err="1">
                <a:latin typeface="National 2"/>
              </a:rPr>
              <a:t>of</a:t>
            </a:r>
            <a:r>
              <a:rPr lang="sv-SE" sz="1100">
                <a:latin typeface="National 2"/>
              </a:rPr>
              <a:t> Business and </a:t>
            </a:r>
            <a:r>
              <a:rPr lang="sv-SE" sz="1100" err="1">
                <a:latin typeface="National 2"/>
              </a:rPr>
              <a:t>Economics</a:t>
            </a:r>
            <a:endParaRPr lang="sv-SE" sz="1100"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2560842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2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– Primary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B04BCC-A0DB-27BC-F1C0-68F7E99DC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Section Heading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1CA946-882C-B8B4-092A-D7E054FAB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  <p:sp>
        <p:nvSpPr>
          <p:cNvPr id="4" name="textruta 4">
            <a:extLst>
              <a:ext uri="{FF2B5EF4-FFF2-40B4-BE49-F238E27FC236}">
                <a16:creationId xmlns:a16="http://schemas.microsoft.com/office/drawing/2014/main" id="{7DD3C945-FBDE-4DD5-71A7-029635B27FDA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latin typeface="National 2"/>
              </a:rPr>
              <a:t>School</a:t>
            </a:r>
            <a:r>
              <a:rPr lang="sv-SE" sz="1100">
                <a:latin typeface="National 2"/>
              </a:rPr>
              <a:t> </a:t>
            </a:r>
            <a:r>
              <a:rPr lang="sv-SE" sz="1100" err="1">
                <a:latin typeface="National 2"/>
              </a:rPr>
              <a:t>of</a:t>
            </a:r>
            <a:r>
              <a:rPr lang="sv-SE" sz="1100">
                <a:latin typeface="National 2"/>
              </a:rPr>
              <a:t> Business and </a:t>
            </a:r>
            <a:r>
              <a:rPr lang="sv-SE" sz="1100" err="1">
                <a:latin typeface="National 2"/>
              </a:rPr>
              <a:t>Economics</a:t>
            </a:r>
            <a:endParaRPr lang="sv-SE" sz="1100"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264213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– Black">
    <p:bg>
      <p:bgPr>
        <a:solidFill>
          <a:srgbClr val="232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4B95E341-9E6C-F882-59F8-8C9BF209E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Section Heading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BE2894-3663-307D-4F5B-00C6E91FC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  <p:sp>
        <p:nvSpPr>
          <p:cNvPr id="4" name="textruta 4">
            <a:extLst>
              <a:ext uri="{FF2B5EF4-FFF2-40B4-BE49-F238E27FC236}">
                <a16:creationId xmlns:a16="http://schemas.microsoft.com/office/drawing/2014/main" id="{16D52409-FE1E-A445-7824-2C7F2623BBC7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solidFill>
                  <a:srgbClr val="F8E005"/>
                </a:solidFill>
                <a:latin typeface="National 2"/>
              </a:rPr>
              <a:t>School</a:t>
            </a:r>
            <a:r>
              <a:rPr lang="sv-SE" sz="1100">
                <a:solidFill>
                  <a:srgbClr val="F8E005"/>
                </a:solidFill>
                <a:latin typeface="National 2"/>
              </a:rPr>
              <a:t> </a:t>
            </a:r>
            <a:r>
              <a:rPr lang="sv-SE" sz="1100" err="1">
                <a:solidFill>
                  <a:srgbClr val="F8E005"/>
                </a:solidFill>
                <a:latin typeface="National 2"/>
              </a:rPr>
              <a:t>of</a:t>
            </a:r>
            <a:r>
              <a:rPr lang="sv-SE" sz="1100">
                <a:solidFill>
                  <a:srgbClr val="F8E005"/>
                </a:solidFill>
                <a:latin typeface="National 2"/>
              </a:rPr>
              <a:t> Business and </a:t>
            </a:r>
            <a:r>
              <a:rPr lang="sv-SE" sz="1100" err="1">
                <a:solidFill>
                  <a:srgbClr val="F8E005"/>
                </a:solidFill>
                <a:latin typeface="National 2"/>
              </a:rPr>
              <a:t>Economics</a:t>
            </a:r>
            <a:endParaRPr lang="sv-SE" sz="1100">
              <a:solidFill>
                <a:srgbClr val="F8E005"/>
              </a:solidFill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350037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– Green">
    <p:bg>
      <p:bgPr>
        <a:solidFill>
          <a:srgbClr val="007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4B95E341-9E6C-F882-59F8-8C9BF209E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Section Heading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BE2894-3663-307D-4F5B-00C6E91FC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  <p:sp>
        <p:nvSpPr>
          <p:cNvPr id="3" name="textruta 4">
            <a:extLst>
              <a:ext uri="{FF2B5EF4-FFF2-40B4-BE49-F238E27FC236}">
                <a16:creationId xmlns:a16="http://schemas.microsoft.com/office/drawing/2014/main" id="{353D16FD-E1D1-5211-2274-68DF3732B109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solidFill>
                  <a:srgbClr val="F8E005"/>
                </a:solidFill>
                <a:latin typeface="National 2"/>
              </a:rPr>
              <a:t>School</a:t>
            </a:r>
            <a:r>
              <a:rPr lang="sv-SE" sz="1100">
                <a:solidFill>
                  <a:srgbClr val="F8E005"/>
                </a:solidFill>
                <a:latin typeface="National 2"/>
              </a:rPr>
              <a:t> </a:t>
            </a:r>
            <a:r>
              <a:rPr lang="sv-SE" sz="1100" err="1">
                <a:solidFill>
                  <a:srgbClr val="F8E005"/>
                </a:solidFill>
                <a:latin typeface="National 2"/>
              </a:rPr>
              <a:t>of</a:t>
            </a:r>
            <a:r>
              <a:rPr lang="sv-SE" sz="1100">
                <a:solidFill>
                  <a:srgbClr val="F8E005"/>
                </a:solidFill>
                <a:latin typeface="National 2"/>
              </a:rPr>
              <a:t> Business and </a:t>
            </a:r>
            <a:r>
              <a:rPr lang="sv-SE" sz="1100" err="1">
                <a:solidFill>
                  <a:srgbClr val="F8E005"/>
                </a:solidFill>
                <a:latin typeface="National 2"/>
              </a:rPr>
              <a:t>Economics</a:t>
            </a:r>
            <a:endParaRPr lang="sv-SE" sz="1100">
              <a:solidFill>
                <a:srgbClr val="F8E005"/>
              </a:solidFill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139223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– Pink">
    <p:bg>
      <p:bgPr>
        <a:solidFill>
          <a:srgbClr val="A62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4B95E341-9E6C-F882-59F8-8C9BF209E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Section Heading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47A1BB-D555-870A-9C77-94240A2DF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  <p:sp>
        <p:nvSpPr>
          <p:cNvPr id="3" name="textruta 4">
            <a:extLst>
              <a:ext uri="{FF2B5EF4-FFF2-40B4-BE49-F238E27FC236}">
                <a16:creationId xmlns:a16="http://schemas.microsoft.com/office/drawing/2014/main" id="{E8895ACE-C1FE-A6DE-0DF4-4A9F1CCF59A2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solidFill>
                  <a:srgbClr val="F8E005"/>
                </a:solidFill>
                <a:latin typeface="National 2"/>
              </a:rPr>
              <a:t>School</a:t>
            </a:r>
            <a:r>
              <a:rPr lang="sv-SE" sz="1100">
                <a:solidFill>
                  <a:srgbClr val="F8E005"/>
                </a:solidFill>
                <a:latin typeface="National 2"/>
              </a:rPr>
              <a:t> </a:t>
            </a:r>
            <a:r>
              <a:rPr lang="sv-SE" sz="1100" err="1">
                <a:solidFill>
                  <a:srgbClr val="F8E005"/>
                </a:solidFill>
                <a:latin typeface="National 2"/>
              </a:rPr>
              <a:t>of</a:t>
            </a:r>
            <a:r>
              <a:rPr lang="sv-SE" sz="1100">
                <a:solidFill>
                  <a:srgbClr val="F8E005"/>
                </a:solidFill>
                <a:latin typeface="National 2"/>
              </a:rPr>
              <a:t> Business and </a:t>
            </a:r>
            <a:r>
              <a:rPr lang="sv-SE" sz="1100" err="1">
                <a:solidFill>
                  <a:srgbClr val="F8E005"/>
                </a:solidFill>
                <a:latin typeface="National 2"/>
              </a:rPr>
              <a:t>Economics</a:t>
            </a:r>
            <a:endParaRPr lang="sv-SE" sz="1100">
              <a:solidFill>
                <a:srgbClr val="F8E005"/>
              </a:solidFill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270188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– Purple">
    <p:bg>
      <p:bgPr>
        <a:solidFill>
          <a:srgbClr val="5D4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4B95E341-9E6C-F882-59F8-8C9BF209E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FFE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Section Heading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AE785E-22A5-989F-8779-498339C8B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7" y="368301"/>
            <a:ext cx="2264256" cy="365126"/>
          </a:xfrm>
          <a:prstGeom prst="rect">
            <a:avLst/>
          </a:prstGeom>
        </p:spPr>
      </p:pic>
      <p:sp>
        <p:nvSpPr>
          <p:cNvPr id="2" name="textruta 4">
            <a:extLst>
              <a:ext uri="{FF2B5EF4-FFF2-40B4-BE49-F238E27FC236}">
                <a16:creationId xmlns:a16="http://schemas.microsoft.com/office/drawing/2014/main" id="{D2D741E7-09CD-D3FC-F7C3-CB02C402E8FE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solidFill>
                  <a:srgbClr val="F8E005"/>
                </a:solidFill>
                <a:latin typeface="National 2"/>
              </a:rPr>
              <a:t>School</a:t>
            </a:r>
            <a:r>
              <a:rPr lang="sv-SE" sz="1100">
                <a:solidFill>
                  <a:srgbClr val="F8E005"/>
                </a:solidFill>
                <a:latin typeface="National 2"/>
              </a:rPr>
              <a:t> </a:t>
            </a:r>
            <a:r>
              <a:rPr lang="sv-SE" sz="1100" err="1">
                <a:solidFill>
                  <a:srgbClr val="F8E005"/>
                </a:solidFill>
                <a:latin typeface="National 2"/>
              </a:rPr>
              <a:t>of</a:t>
            </a:r>
            <a:r>
              <a:rPr lang="sv-SE" sz="1100">
                <a:solidFill>
                  <a:srgbClr val="F8E005"/>
                </a:solidFill>
                <a:latin typeface="National 2"/>
              </a:rPr>
              <a:t> Business and </a:t>
            </a:r>
            <a:r>
              <a:rPr lang="sv-SE" sz="1100" err="1">
                <a:solidFill>
                  <a:srgbClr val="F8E005"/>
                </a:solidFill>
                <a:latin typeface="National 2"/>
              </a:rPr>
              <a:t>Economics</a:t>
            </a:r>
            <a:endParaRPr lang="sv-SE" sz="1100">
              <a:solidFill>
                <a:srgbClr val="F8E005"/>
              </a:solidFill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395768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+ circles – Primary yellow">
    <p:bg>
      <p:bgPr>
        <a:solidFill>
          <a:srgbClr val="FFE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BFA1EE52-3160-DC04-C819-8435B5D67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75352" y="1650110"/>
            <a:ext cx="2958196" cy="2958196"/>
          </a:xfrm>
          <a:prstGeom prst="ellipse">
            <a:avLst/>
          </a:prstGeom>
          <a:solidFill>
            <a:srgbClr val="FDE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rial" panose="020B0604020202020204" pitchFamily="34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5F9686-7901-5CFF-7233-3A46ED27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44279" y="3301409"/>
            <a:ext cx="6159921" cy="6159921"/>
          </a:xfrm>
          <a:prstGeom prst="ellipse">
            <a:avLst/>
          </a:prstGeom>
          <a:solidFill>
            <a:srgbClr val="FDE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rial" panose="020B0604020202020204" pitchFamily="34" charset="0"/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B64A2D0-8D67-0A95-A824-F97A31372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0" y="1442721"/>
            <a:ext cx="10515600" cy="10226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1" i="0">
                <a:solidFill>
                  <a:srgbClr val="2323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Section</a:t>
            </a:r>
            <a:r>
              <a:rPr lang="sv-SE" dirty="0"/>
              <a:t> Heading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B1CAECBD-B492-8E6F-5AA1-7ADA1EA8E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4654" y="4392593"/>
            <a:ext cx="1616150" cy="1616150"/>
          </a:xfrm>
          <a:prstGeom prst="ellipse">
            <a:avLst/>
          </a:prstGeom>
          <a:solidFill>
            <a:srgbClr val="FDEC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21F4D-1501-062C-64F8-ED18C9901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6" y="368300"/>
            <a:ext cx="2264256" cy="365126"/>
          </a:xfrm>
          <a:prstGeom prst="rect">
            <a:avLst/>
          </a:prstGeom>
        </p:spPr>
      </p:pic>
      <p:sp>
        <p:nvSpPr>
          <p:cNvPr id="7" name="textruta 4">
            <a:extLst>
              <a:ext uri="{FF2B5EF4-FFF2-40B4-BE49-F238E27FC236}">
                <a16:creationId xmlns:a16="http://schemas.microsoft.com/office/drawing/2014/main" id="{A4C60CB6-D101-FF07-657C-3AF4B2417DED}"/>
              </a:ext>
            </a:extLst>
          </p:cNvPr>
          <p:cNvSpPr txBox="1"/>
          <p:nvPr userDrawn="1"/>
        </p:nvSpPr>
        <p:spPr>
          <a:xfrm>
            <a:off x="272236" y="634376"/>
            <a:ext cx="2119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err="1">
                <a:latin typeface="National 2"/>
              </a:rPr>
              <a:t>School</a:t>
            </a:r>
            <a:r>
              <a:rPr lang="sv-SE" sz="1100">
                <a:latin typeface="National 2"/>
              </a:rPr>
              <a:t> </a:t>
            </a:r>
            <a:r>
              <a:rPr lang="sv-SE" sz="1100" err="1">
                <a:latin typeface="National 2"/>
              </a:rPr>
              <a:t>of</a:t>
            </a:r>
            <a:r>
              <a:rPr lang="sv-SE" sz="1100">
                <a:latin typeface="National 2"/>
              </a:rPr>
              <a:t> Business and </a:t>
            </a:r>
            <a:r>
              <a:rPr lang="sv-SE" sz="1100" err="1">
                <a:latin typeface="National 2"/>
              </a:rPr>
              <a:t>Economics</a:t>
            </a:r>
            <a:endParaRPr lang="sv-SE" sz="1100">
              <a:latin typeface="National 2"/>
            </a:endParaRPr>
          </a:p>
        </p:txBody>
      </p:sp>
    </p:spTree>
    <p:extLst>
      <p:ext uri="{BB962C8B-B14F-4D97-AF65-F5344CB8AC3E}">
        <p14:creationId xmlns:p14="http://schemas.microsoft.com/office/powerpoint/2010/main" val="320762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A37A2EF-8441-1F34-41A9-679B43788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23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234D02-5D0D-FA4B-9077-9CBD85AA2B8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0" name="Platshållare för rubrik 19">
            <a:extLst>
              <a:ext uri="{FF2B5EF4-FFF2-40B4-BE49-F238E27FC236}">
                <a16:creationId xmlns:a16="http://schemas.microsoft.com/office/drawing/2014/main" id="{18A7EBD8-52E1-47AC-94E8-42B0F06A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70" y="1483405"/>
            <a:ext cx="724021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noProof="0"/>
              <a:t>Click here to change the master for the heading format</a:t>
            </a:r>
          </a:p>
        </p:txBody>
      </p:sp>
      <p:pic>
        <p:nvPicPr>
          <p:cNvPr id="5" name="Bildobjekt 2" descr="En bild som visar Grafik, grafisk design, Teckensnitt, Färggrann&#10;&#10;Automatiskt genererad beskrivning">
            <a:extLst>
              <a:ext uri="{FF2B5EF4-FFF2-40B4-BE49-F238E27FC236}">
                <a16:creationId xmlns:a16="http://schemas.microsoft.com/office/drawing/2014/main" id="{867A60E6-8C36-9BCE-A870-CC055A8BC16C}"/>
              </a:ext>
            </a:extLst>
          </p:cNvPr>
          <p:cNvPicPr>
            <a:picLocks noChangeAspect="1"/>
          </p:cNvPicPr>
          <p:nvPr userDrawn="1"/>
        </p:nvPicPr>
        <p:blipFill>
          <a:blip r:embed="rId41"/>
          <a:stretch>
            <a:fillRect/>
          </a:stretch>
        </p:blipFill>
        <p:spPr>
          <a:xfrm>
            <a:off x="10149226" y="215919"/>
            <a:ext cx="1766299" cy="59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87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49" r:id="rId2"/>
    <p:sldLayoutId id="2147483650" r:id="rId3"/>
    <p:sldLayoutId id="2147483651" r:id="rId4"/>
    <p:sldLayoutId id="2147483717" r:id="rId5"/>
    <p:sldLayoutId id="2147483699" r:id="rId6"/>
    <p:sldLayoutId id="2147483698" r:id="rId7"/>
    <p:sldLayoutId id="2147483697" r:id="rId8"/>
    <p:sldLayoutId id="2147483719" r:id="rId9"/>
    <p:sldLayoutId id="2147483718" r:id="rId10"/>
    <p:sldLayoutId id="2147483678" r:id="rId11"/>
    <p:sldLayoutId id="2147483706" r:id="rId12"/>
    <p:sldLayoutId id="2147483707" r:id="rId13"/>
    <p:sldLayoutId id="2147483708" r:id="rId14"/>
    <p:sldLayoutId id="2147483652" r:id="rId15"/>
    <p:sldLayoutId id="2147483661" r:id="rId16"/>
    <p:sldLayoutId id="2147483664" r:id="rId17"/>
    <p:sldLayoutId id="2147483705" r:id="rId18"/>
    <p:sldLayoutId id="2147483704" r:id="rId19"/>
    <p:sldLayoutId id="2147483703" r:id="rId20"/>
    <p:sldLayoutId id="2147483665" r:id="rId21"/>
    <p:sldLayoutId id="2147483709" r:id="rId22"/>
    <p:sldLayoutId id="2147483710" r:id="rId23"/>
    <p:sldLayoutId id="2147483715" r:id="rId24"/>
    <p:sldLayoutId id="2147483712" r:id="rId25"/>
    <p:sldLayoutId id="2147483713" r:id="rId26"/>
    <p:sldLayoutId id="2147483714" r:id="rId27"/>
    <p:sldLayoutId id="2147483716" r:id="rId28"/>
    <p:sldLayoutId id="2147483696" r:id="rId29"/>
    <p:sldLayoutId id="2147483662" r:id="rId30"/>
    <p:sldLayoutId id="2147483663" r:id="rId31"/>
    <p:sldLayoutId id="2147483679" r:id="rId32"/>
    <p:sldLayoutId id="2147483700" r:id="rId33"/>
    <p:sldLayoutId id="2147483701" r:id="rId34"/>
    <p:sldLayoutId id="2147483702" r:id="rId35"/>
    <p:sldLayoutId id="2147483681" r:id="rId36"/>
    <p:sldLayoutId id="2147483682" r:id="rId37"/>
    <p:sldLayoutId id="2147483655" r:id="rId38"/>
    <p:sldLayoutId id="2147483672" r:id="rId3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ational 2" panose="020B050403050202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436" userDrawn="1">
          <p15:clr>
            <a:srgbClr val="F26B43"/>
          </p15:clr>
        </p15:guide>
        <p15:guide id="6" orient="horz" pos="1003" userDrawn="1">
          <p15:clr>
            <a:srgbClr val="F26B43"/>
          </p15:clr>
        </p15:guide>
        <p15:guide id="7" pos="2593" userDrawn="1">
          <p15:clr>
            <a:srgbClr val="F26B43"/>
          </p15:clr>
        </p15:guide>
        <p15:guide id="8" pos="5223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pos="483" userDrawn="1">
          <p15:clr>
            <a:srgbClr val="F26B43"/>
          </p15:clr>
        </p15:guide>
        <p15:guide id="11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716B4A-1056-5949-56E8-BEC508596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Oral examination 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BC150A1B-517B-752C-7FFF-0BFC43C72D0F}"/>
              </a:ext>
            </a:extLst>
          </p:cNvPr>
          <p:cNvSpPr txBox="1">
            <a:spLocks/>
          </p:cNvSpPr>
          <p:nvPr/>
        </p:nvSpPr>
        <p:spPr>
          <a:xfrm>
            <a:off x="268031" y="2600960"/>
            <a:ext cx="10817063" cy="34569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National 2" panose="020B050403050202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National 2" panose="020B050403050202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ational 2" panose="020B050403050202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ational 2" panose="020B050403050202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ational 2" panose="020B050403050202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Must be specified </a:t>
            </a:r>
            <a:r>
              <a:rPr lang="en-GB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syllabus (e.g., as ”oral examination”)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Needs clear assessment criteria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GB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Make sure that the examination is linked to stated course objectives</a:t>
            </a:r>
          </a:p>
          <a:p>
            <a:pPr marL="0" indent="0">
              <a:buNone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Recording of oral representation</a:t>
            </a:r>
          </a:p>
          <a:p>
            <a:pPr marL="0" indent="0">
              <a:buNone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is ok to film/record an oral presentation in the classroom (or via zoom). However, keep in  mind that: 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students must be informed in advance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</a:t>
            </a:r>
            <a:r>
              <a:rPr lang="en-GB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ecording must be treated as other examinations and be stored for two years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Students must present a certificate if they</a:t>
            </a:r>
            <a:r>
              <a:rPr lang="en-GB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 </a:t>
            </a:r>
            <a:r>
              <a:rPr lang="en-GB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</a:t>
            </a:r>
            <a:r>
              <a:rPr lang="en-GB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participate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otherwise it will be considered as unauthorized absence</a:t>
            </a:r>
          </a:p>
          <a:p>
            <a:pPr marL="0" indent="0">
              <a:buNone/>
            </a:pPr>
            <a:endParaRPr lang="sv-SE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sv-SE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sv-SE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sv-SE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334551"/>
      </p:ext>
    </p:extLst>
  </p:cSld>
  <p:clrMapOvr>
    <a:masterClrMapping/>
  </p:clrMapOvr>
</p:sld>
</file>

<file path=ppt/theme/theme1.xml><?xml version="1.0" encoding="utf-8"?>
<a:theme xmlns:a="http://schemas.openxmlformats.org/drawingml/2006/main" name="LNU–1">
  <a:themeElements>
    <a:clrScheme name="LNU">
      <a:dk1>
        <a:srgbClr val="FAF9F6"/>
      </a:dk1>
      <a:lt1>
        <a:srgbClr val="000000"/>
      </a:lt1>
      <a:dk2>
        <a:srgbClr val="FFDF00"/>
      </a:dk2>
      <a:lt2>
        <a:srgbClr val="222125"/>
      </a:lt2>
      <a:accent1>
        <a:srgbClr val="FFDF00"/>
      </a:accent1>
      <a:accent2>
        <a:srgbClr val="FCEDB1"/>
      </a:accent2>
      <a:accent3>
        <a:srgbClr val="B40089"/>
      </a:accent3>
      <a:accent4>
        <a:srgbClr val="5F4DB8"/>
      </a:accent4>
      <a:accent5>
        <a:srgbClr val="006D3D"/>
      </a:accent5>
      <a:accent6>
        <a:srgbClr val="222023"/>
      </a:accent6>
      <a:hlink>
        <a:srgbClr val="5E4FB7"/>
      </a:hlink>
      <a:folHlink>
        <a:srgbClr val="B200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NU-ppt-template_2024_English_V04" id="{1EA2C394-5583-A641-A30B-3F30BDC9C8C8}" vid="{CFDC41E8-340D-F04C-B093-6AA89F080F5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LNU-ppt-template_2024_English_V04</Template>
  <TotalTime>37901</TotalTime>
  <Words>137</Words>
  <Application>Microsoft Macintosh PowerPoint</Application>
  <PresentationFormat>Bredbild</PresentationFormat>
  <Paragraphs>22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Aptos</vt:lpstr>
      <vt:lpstr>Arial</vt:lpstr>
      <vt:lpstr>National 2</vt:lpstr>
      <vt:lpstr>LNU–1</vt:lpstr>
      <vt:lpstr>Oral examination </vt:lpstr>
    </vt:vector>
  </TitlesOfParts>
  <Manager/>
  <Company>Linnaeus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Linnaeus University</dc:title>
  <dc:subject/>
  <dc:creator>Stephan Reinhold</dc:creator>
  <cp:keywords/>
  <dc:description/>
  <cp:lastModifiedBy>Katarina Ellborg</cp:lastModifiedBy>
  <cp:revision>112</cp:revision>
  <dcterms:created xsi:type="dcterms:W3CDTF">2024-03-06T09:46:52Z</dcterms:created>
  <dcterms:modified xsi:type="dcterms:W3CDTF">2024-06-24T09:26:12Z</dcterms:modified>
  <cp:category/>
</cp:coreProperties>
</file>