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57" r:id="rId3"/>
    <p:sldId id="258" r:id="rId4"/>
    <p:sldId id="259" r:id="rId5"/>
    <p:sldId id="260" r:id="rId6"/>
    <p:sldId id="261" r:id="rId7"/>
    <p:sldId id="303" r:id="rId8"/>
    <p:sldId id="304" r:id="rId9"/>
    <p:sldId id="269" r:id="rId10"/>
    <p:sldId id="270" r:id="rId11"/>
    <p:sldId id="279" r:id="rId12"/>
    <p:sldId id="289" r:id="rId13"/>
    <p:sldId id="265" r:id="rId14"/>
    <p:sldId id="291" r:id="rId15"/>
    <p:sldId id="296" r:id="rId16"/>
    <p:sldId id="292" r:id="rId17"/>
    <p:sldId id="298" r:id="rId18"/>
    <p:sldId id="285" r:id="rId19"/>
    <p:sldId id="301" r:id="rId20"/>
    <p:sldId id="302" r:id="rId21"/>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A381F8-ADAE-4837-B7FE-EC0B2FF411A7}" v="3" dt="2023-09-27T08:47:38.0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75" d="100"/>
          <a:sy n="75" d="100"/>
        </p:scale>
        <p:origin x="28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Åsa Petersson" userId="13d0cb8e-d3a1-477c-a1d1-6cfd5f723c38" providerId="ADAL" clId="{E6A381F8-ADAE-4837-B7FE-EC0B2FF411A7}"/>
    <pc:docChg chg="undo custSel addSld modSld">
      <pc:chgData name="Åsa Petersson" userId="13d0cb8e-d3a1-477c-a1d1-6cfd5f723c38" providerId="ADAL" clId="{E6A381F8-ADAE-4837-B7FE-EC0B2FF411A7}" dt="2023-09-27T09:42:40.112" v="184" actId="27636"/>
      <pc:docMkLst>
        <pc:docMk/>
      </pc:docMkLst>
      <pc:sldChg chg="modSp mod">
        <pc:chgData name="Åsa Petersson" userId="13d0cb8e-d3a1-477c-a1d1-6cfd5f723c38" providerId="ADAL" clId="{E6A381F8-ADAE-4837-B7FE-EC0B2FF411A7}" dt="2023-09-27T09:42:40.112" v="184" actId="27636"/>
        <pc:sldMkLst>
          <pc:docMk/>
          <pc:sldMk cId="648313231" sldId="256"/>
        </pc:sldMkLst>
        <pc:spChg chg="mod">
          <ac:chgData name="Åsa Petersson" userId="13d0cb8e-d3a1-477c-a1d1-6cfd5f723c38" providerId="ADAL" clId="{E6A381F8-ADAE-4837-B7FE-EC0B2FF411A7}" dt="2023-09-27T09:42:40.112" v="184" actId="27636"/>
          <ac:spMkLst>
            <pc:docMk/>
            <pc:sldMk cId="648313231" sldId="256"/>
            <ac:spMk id="2" creationId="{2398B41D-718C-BE33-39B7-562E2A865BBE}"/>
          </ac:spMkLst>
        </pc:spChg>
        <pc:spChg chg="mod">
          <ac:chgData name="Åsa Petersson" userId="13d0cb8e-d3a1-477c-a1d1-6cfd5f723c38" providerId="ADAL" clId="{E6A381F8-ADAE-4837-B7FE-EC0B2FF411A7}" dt="2023-09-27T09:42:28.522" v="182" actId="20577"/>
          <ac:spMkLst>
            <pc:docMk/>
            <pc:sldMk cId="648313231" sldId="256"/>
            <ac:spMk id="3" creationId="{785C4703-5F5C-2072-5DFF-7A852051BB3F}"/>
          </ac:spMkLst>
        </pc:spChg>
      </pc:sldChg>
      <pc:sldChg chg="modSp mod">
        <pc:chgData name="Åsa Petersson" userId="13d0cb8e-d3a1-477c-a1d1-6cfd5f723c38" providerId="ADAL" clId="{E6A381F8-ADAE-4837-B7FE-EC0B2FF411A7}" dt="2023-09-27T07:56:35.036" v="89" actId="20577"/>
        <pc:sldMkLst>
          <pc:docMk/>
          <pc:sldMk cId="3694310515" sldId="258"/>
        </pc:sldMkLst>
        <pc:spChg chg="mod">
          <ac:chgData name="Åsa Petersson" userId="13d0cb8e-d3a1-477c-a1d1-6cfd5f723c38" providerId="ADAL" clId="{E6A381F8-ADAE-4837-B7FE-EC0B2FF411A7}" dt="2023-09-27T07:56:35.036" v="89" actId="20577"/>
          <ac:spMkLst>
            <pc:docMk/>
            <pc:sldMk cId="3694310515" sldId="258"/>
            <ac:spMk id="2" creationId="{482DDB43-B1C9-7F07-F2A2-E3FCA0FFABE1}"/>
          </ac:spMkLst>
        </pc:spChg>
      </pc:sldChg>
      <pc:sldChg chg="modSp mod">
        <pc:chgData name="Åsa Petersson" userId="13d0cb8e-d3a1-477c-a1d1-6cfd5f723c38" providerId="ADAL" clId="{E6A381F8-ADAE-4837-B7FE-EC0B2FF411A7}" dt="2023-09-27T08:07:42.710" v="94" actId="27636"/>
        <pc:sldMkLst>
          <pc:docMk/>
          <pc:sldMk cId="1680749648" sldId="259"/>
        </pc:sldMkLst>
        <pc:spChg chg="mod">
          <ac:chgData name="Åsa Petersson" userId="13d0cb8e-d3a1-477c-a1d1-6cfd5f723c38" providerId="ADAL" clId="{E6A381F8-ADAE-4837-B7FE-EC0B2FF411A7}" dt="2023-09-27T08:07:42.710" v="94" actId="27636"/>
          <ac:spMkLst>
            <pc:docMk/>
            <pc:sldMk cId="1680749648" sldId="259"/>
            <ac:spMk id="8" creationId="{DEDC6BDA-1D3A-C3B2-3C05-A89866F8E80C}"/>
          </ac:spMkLst>
        </pc:spChg>
      </pc:sldChg>
      <pc:sldChg chg="modSp mod">
        <pc:chgData name="Åsa Petersson" userId="13d0cb8e-d3a1-477c-a1d1-6cfd5f723c38" providerId="ADAL" clId="{E6A381F8-ADAE-4837-B7FE-EC0B2FF411A7}" dt="2023-09-27T08:09:34.819" v="102" actId="2711"/>
        <pc:sldMkLst>
          <pc:docMk/>
          <pc:sldMk cId="697618324" sldId="260"/>
        </pc:sldMkLst>
        <pc:spChg chg="mod">
          <ac:chgData name="Åsa Petersson" userId="13d0cb8e-d3a1-477c-a1d1-6cfd5f723c38" providerId="ADAL" clId="{E6A381F8-ADAE-4837-B7FE-EC0B2FF411A7}" dt="2023-09-27T08:09:25.309" v="101" actId="114"/>
          <ac:spMkLst>
            <pc:docMk/>
            <pc:sldMk cId="697618324" sldId="260"/>
            <ac:spMk id="2" creationId="{17FA3FDA-389F-CBA5-44CC-F6911B207E50}"/>
          </ac:spMkLst>
        </pc:spChg>
        <pc:spChg chg="mod">
          <ac:chgData name="Åsa Petersson" userId="13d0cb8e-d3a1-477c-a1d1-6cfd5f723c38" providerId="ADAL" clId="{E6A381F8-ADAE-4837-B7FE-EC0B2FF411A7}" dt="2023-09-27T08:09:34.819" v="102" actId="2711"/>
          <ac:spMkLst>
            <pc:docMk/>
            <pc:sldMk cId="697618324" sldId="260"/>
            <ac:spMk id="6" creationId="{87CC5DCA-60AA-3EF1-6903-E7FE94DEEB9D}"/>
          </ac:spMkLst>
        </pc:spChg>
      </pc:sldChg>
      <pc:sldChg chg="modSp">
        <pc:chgData name="Åsa Petersson" userId="13d0cb8e-d3a1-477c-a1d1-6cfd5f723c38" providerId="ADAL" clId="{E6A381F8-ADAE-4837-B7FE-EC0B2FF411A7}" dt="2023-09-27T08:30:20.945" v="103" actId="20577"/>
        <pc:sldMkLst>
          <pc:docMk/>
          <pc:sldMk cId="1849775139" sldId="261"/>
        </pc:sldMkLst>
        <pc:graphicFrameChg chg="mod">
          <ac:chgData name="Åsa Petersson" userId="13d0cb8e-d3a1-477c-a1d1-6cfd5f723c38" providerId="ADAL" clId="{E6A381F8-ADAE-4837-B7FE-EC0B2FF411A7}" dt="2023-09-27T08:30:20.945" v="103" actId="20577"/>
          <ac:graphicFrameMkLst>
            <pc:docMk/>
            <pc:sldMk cId="1849775139" sldId="261"/>
            <ac:graphicFrameMk id="13" creationId="{A3FA3643-5B1C-F139-DCF2-EBFE62448FAF}"/>
          </ac:graphicFrameMkLst>
        </pc:graphicFrameChg>
      </pc:sldChg>
      <pc:sldChg chg="modSp mod">
        <pc:chgData name="Åsa Petersson" userId="13d0cb8e-d3a1-477c-a1d1-6cfd5f723c38" providerId="ADAL" clId="{E6A381F8-ADAE-4837-B7FE-EC0B2FF411A7}" dt="2023-09-27T09:23:23.903" v="159" actId="20577"/>
        <pc:sldMkLst>
          <pc:docMk/>
          <pc:sldMk cId="3967609406" sldId="265"/>
        </pc:sldMkLst>
        <pc:spChg chg="mod">
          <ac:chgData name="Åsa Petersson" userId="13d0cb8e-d3a1-477c-a1d1-6cfd5f723c38" providerId="ADAL" clId="{E6A381F8-ADAE-4837-B7FE-EC0B2FF411A7}" dt="2023-09-27T09:23:06.270" v="144" actId="6549"/>
          <ac:spMkLst>
            <pc:docMk/>
            <pc:sldMk cId="3967609406" sldId="265"/>
            <ac:spMk id="2" creationId="{06C6E59F-306F-4AD8-9245-4D303E979B57}"/>
          </ac:spMkLst>
        </pc:spChg>
        <pc:spChg chg="mod">
          <ac:chgData name="Åsa Petersson" userId="13d0cb8e-d3a1-477c-a1d1-6cfd5f723c38" providerId="ADAL" clId="{E6A381F8-ADAE-4837-B7FE-EC0B2FF411A7}" dt="2023-09-27T09:23:23.903" v="159" actId="20577"/>
          <ac:spMkLst>
            <pc:docMk/>
            <pc:sldMk cId="3967609406" sldId="265"/>
            <ac:spMk id="3" creationId="{191A7929-D817-4CB4-828D-64C1D2D59C84}"/>
          </ac:spMkLst>
        </pc:spChg>
      </pc:sldChg>
      <pc:sldChg chg="modSp mod">
        <pc:chgData name="Åsa Petersson" userId="13d0cb8e-d3a1-477c-a1d1-6cfd5f723c38" providerId="ADAL" clId="{E6A381F8-ADAE-4837-B7FE-EC0B2FF411A7}" dt="2023-09-27T09:31:40.603" v="169" actId="20577"/>
        <pc:sldMkLst>
          <pc:docMk/>
          <pc:sldMk cId="3352476581" sldId="292"/>
        </pc:sldMkLst>
        <pc:spChg chg="mod">
          <ac:chgData name="Åsa Petersson" userId="13d0cb8e-d3a1-477c-a1d1-6cfd5f723c38" providerId="ADAL" clId="{E6A381F8-ADAE-4837-B7FE-EC0B2FF411A7}" dt="2023-09-27T09:31:40.603" v="169" actId="20577"/>
          <ac:spMkLst>
            <pc:docMk/>
            <pc:sldMk cId="3352476581" sldId="292"/>
            <ac:spMk id="3" creationId="{2EE03668-6162-0F9D-E9FE-FBB63A52DD85}"/>
          </ac:spMkLst>
        </pc:spChg>
      </pc:sldChg>
      <pc:sldChg chg="addSp delSp modSp new mod setBg">
        <pc:chgData name="Åsa Petersson" userId="13d0cb8e-d3a1-477c-a1d1-6cfd5f723c38" providerId="ADAL" clId="{E6A381F8-ADAE-4837-B7FE-EC0B2FF411A7}" dt="2023-09-27T08:47:42.506" v="122" actId="26606"/>
        <pc:sldMkLst>
          <pc:docMk/>
          <pc:sldMk cId="1022781340" sldId="304"/>
        </pc:sldMkLst>
        <pc:spChg chg="mod">
          <ac:chgData name="Åsa Petersson" userId="13d0cb8e-d3a1-477c-a1d1-6cfd5f723c38" providerId="ADAL" clId="{E6A381F8-ADAE-4837-B7FE-EC0B2FF411A7}" dt="2023-09-27T08:47:42.506" v="122" actId="26606"/>
          <ac:spMkLst>
            <pc:docMk/>
            <pc:sldMk cId="1022781340" sldId="304"/>
            <ac:spMk id="2" creationId="{517DB390-10C1-F82F-F2B0-7C785025C4A8}"/>
          </ac:spMkLst>
        </pc:spChg>
        <pc:spChg chg="del">
          <ac:chgData name="Åsa Petersson" userId="13d0cb8e-d3a1-477c-a1d1-6cfd5f723c38" providerId="ADAL" clId="{E6A381F8-ADAE-4837-B7FE-EC0B2FF411A7}" dt="2023-09-27T08:47:38.028" v="121"/>
          <ac:spMkLst>
            <pc:docMk/>
            <pc:sldMk cId="1022781340" sldId="304"/>
            <ac:spMk id="3" creationId="{95E9CA55-5ED5-88B6-08F9-C8A9A27EC35C}"/>
          </ac:spMkLst>
        </pc:spChg>
        <pc:spChg chg="add">
          <ac:chgData name="Åsa Petersson" userId="13d0cb8e-d3a1-477c-a1d1-6cfd5f723c38" providerId="ADAL" clId="{E6A381F8-ADAE-4837-B7FE-EC0B2FF411A7}" dt="2023-09-27T08:47:42.506" v="122" actId="26606"/>
          <ac:spMkLst>
            <pc:docMk/>
            <pc:sldMk cId="1022781340" sldId="304"/>
            <ac:spMk id="9" creationId="{9B7AD9F6-8CE7-4299-8FC6-328F4DCD3FF9}"/>
          </ac:spMkLst>
        </pc:spChg>
        <pc:spChg chg="add">
          <ac:chgData name="Åsa Petersson" userId="13d0cb8e-d3a1-477c-a1d1-6cfd5f723c38" providerId="ADAL" clId="{E6A381F8-ADAE-4837-B7FE-EC0B2FF411A7}" dt="2023-09-27T08:47:42.506" v="122" actId="26606"/>
          <ac:spMkLst>
            <pc:docMk/>
            <pc:sldMk cId="1022781340" sldId="304"/>
            <ac:spMk id="11" creationId="{F49775AF-8896-43EE-92C6-83497D6DC56F}"/>
          </ac:spMkLst>
        </pc:spChg>
        <pc:picChg chg="add mod">
          <ac:chgData name="Åsa Petersson" userId="13d0cb8e-d3a1-477c-a1d1-6cfd5f723c38" providerId="ADAL" clId="{E6A381F8-ADAE-4837-B7FE-EC0B2FF411A7}" dt="2023-09-27T08:47:42.506" v="122" actId="26606"/>
          <ac:picMkLst>
            <pc:docMk/>
            <pc:sldMk cId="1022781340" sldId="304"/>
            <ac:picMk id="4" creationId="{D265FE19-B444-BAD8-E3CE-E4EFD8CA295F}"/>
          </ac:picMkLst>
        </pc:pic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3BF242-3D95-443F-984F-B0862E1194CC}"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41E75A08-5971-4C2B-B2B6-99AD98460DF2}">
      <dgm:prSet/>
      <dgm:spPr/>
      <dgm:t>
        <a:bodyPr/>
        <a:lstStyle/>
        <a:p>
          <a:pPr>
            <a:lnSpc>
              <a:spcPct val="100000"/>
            </a:lnSpc>
          </a:pPr>
          <a:r>
            <a:rPr lang="en-US"/>
            <a:t>Ökad effektivisering och kontinuitet i vårdprocessen samt vidareutveckla multidisciplinärt teamarbete </a:t>
          </a:r>
        </a:p>
      </dgm:t>
    </dgm:pt>
    <dgm:pt modelId="{AB827A5B-F3AF-4768-94EB-E32C1F641092}" type="parTrans" cxnId="{75FBD323-D282-4452-9E62-47437206E207}">
      <dgm:prSet/>
      <dgm:spPr/>
      <dgm:t>
        <a:bodyPr/>
        <a:lstStyle/>
        <a:p>
          <a:endParaRPr lang="en-US"/>
        </a:p>
      </dgm:t>
    </dgm:pt>
    <dgm:pt modelId="{D4E9AD15-42E8-4BF8-9C52-1BC78E4EE57C}" type="sibTrans" cxnId="{75FBD323-D282-4452-9E62-47437206E207}">
      <dgm:prSet/>
      <dgm:spPr/>
      <dgm:t>
        <a:bodyPr/>
        <a:lstStyle/>
        <a:p>
          <a:endParaRPr lang="en-US"/>
        </a:p>
      </dgm:t>
    </dgm:pt>
    <dgm:pt modelId="{0F296909-206E-4645-AE50-212025AF7039}">
      <dgm:prSet/>
      <dgm:spPr/>
      <dgm:t>
        <a:bodyPr/>
        <a:lstStyle/>
        <a:p>
          <a:pPr>
            <a:lnSpc>
              <a:spcPct val="100000"/>
            </a:lnSpc>
          </a:pPr>
          <a:r>
            <a:rPr lang="en-US"/>
            <a:t>Stärka ett preventivt arbetssätt samt ge säker vård utifrån evidensbaserad kunskap</a:t>
          </a:r>
        </a:p>
      </dgm:t>
    </dgm:pt>
    <dgm:pt modelId="{9A381730-864C-4506-8602-8DC156DAA773}" type="parTrans" cxnId="{9A9E3755-2062-4602-A47B-366F414A5130}">
      <dgm:prSet/>
      <dgm:spPr/>
      <dgm:t>
        <a:bodyPr/>
        <a:lstStyle/>
        <a:p>
          <a:endParaRPr lang="en-US"/>
        </a:p>
      </dgm:t>
    </dgm:pt>
    <dgm:pt modelId="{17D62BDB-2E28-4317-A93F-27637FDE63C4}" type="sibTrans" cxnId="{9A9E3755-2062-4602-A47B-366F414A5130}">
      <dgm:prSet/>
      <dgm:spPr/>
      <dgm:t>
        <a:bodyPr/>
        <a:lstStyle/>
        <a:p>
          <a:endParaRPr lang="en-US"/>
        </a:p>
      </dgm:t>
    </dgm:pt>
    <dgm:pt modelId="{818D4206-023C-4362-AA62-2732F5D7068C}">
      <dgm:prSet/>
      <dgm:spPr/>
      <dgm:t>
        <a:bodyPr/>
        <a:lstStyle/>
        <a:p>
          <a:pPr>
            <a:lnSpc>
              <a:spcPct val="100000"/>
            </a:lnSpc>
          </a:pPr>
          <a:r>
            <a:rPr lang="en-US"/>
            <a:t>Bidra till förbättrad arbetsmiljö och ökad trygghet för nyanställda i sin profession</a:t>
          </a:r>
        </a:p>
      </dgm:t>
    </dgm:pt>
    <dgm:pt modelId="{069F9BEA-3B59-42A4-86CE-AF2F3B48C7FB}" type="parTrans" cxnId="{0552EB75-8D2D-4024-9874-6BC11F28F1F2}">
      <dgm:prSet/>
      <dgm:spPr/>
      <dgm:t>
        <a:bodyPr/>
        <a:lstStyle/>
        <a:p>
          <a:endParaRPr lang="en-US"/>
        </a:p>
      </dgm:t>
    </dgm:pt>
    <dgm:pt modelId="{CF888ADF-4C20-40B2-9BFF-55AE949BE283}" type="sibTrans" cxnId="{0552EB75-8D2D-4024-9874-6BC11F28F1F2}">
      <dgm:prSet/>
      <dgm:spPr/>
      <dgm:t>
        <a:bodyPr/>
        <a:lstStyle/>
        <a:p>
          <a:endParaRPr lang="en-US"/>
        </a:p>
      </dgm:t>
    </dgm:pt>
    <dgm:pt modelId="{0DA0F1C2-62D3-487A-8172-3D384D6C63B8}">
      <dgm:prSet/>
      <dgm:spPr/>
      <dgm:t>
        <a:bodyPr/>
        <a:lstStyle/>
        <a:p>
          <a:pPr>
            <a:lnSpc>
              <a:spcPct val="100000"/>
            </a:lnSpc>
          </a:pPr>
          <a:r>
            <a:rPr lang="en-US" dirty="0" err="1"/>
            <a:t>Patientsäker</a:t>
          </a:r>
          <a:r>
            <a:rPr lang="en-US" dirty="0"/>
            <a:t> </a:t>
          </a:r>
          <a:r>
            <a:rPr lang="en-US" dirty="0" err="1"/>
            <a:t>vård</a:t>
          </a:r>
          <a:r>
            <a:rPr lang="en-US" dirty="0"/>
            <a:t> </a:t>
          </a:r>
          <a:r>
            <a:rPr lang="en-US" dirty="0" err="1"/>
            <a:t>genom</a:t>
          </a:r>
          <a:r>
            <a:rPr lang="en-US" dirty="0"/>
            <a:t> </a:t>
          </a:r>
          <a:r>
            <a:rPr lang="en-US" dirty="0" err="1"/>
            <a:t>effektiva</a:t>
          </a:r>
          <a:r>
            <a:rPr lang="en-US" dirty="0"/>
            <a:t> </a:t>
          </a:r>
          <a:r>
            <a:rPr lang="en-US" dirty="0" err="1"/>
            <a:t>vårdförlopp</a:t>
          </a:r>
          <a:r>
            <a:rPr lang="en-US" dirty="0"/>
            <a:t> (</a:t>
          </a:r>
          <a:r>
            <a:rPr lang="en-US" dirty="0" err="1"/>
            <a:t>minimerade</a:t>
          </a:r>
          <a:r>
            <a:rPr lang="en-US" dirty="0"/>
            <a:t> </a:t>
          </a:r>
          <a:r>
            <a:rPr lang="en-US" dirty="0" err="1"/>
            <a:t>vårdskador</a:t>
          </a:r>
          <a:r>
            <a:rPr lang="en-US" dirty="0"/>
            <a:t> </a:t>
          </a:r>
          <a:r>
            <a:rPr lang="en-US" dirty="0" err="1"/>
            <a:t>och</a:t>
          </a:r>
          <a:r>
            <a:rPr lang="en-US" dirty="0"/>
            <a:t> </a:t>
          </a:r>
          <a:r>
            <a:rPr lang="en-US" dirty="0" err="1"/>
            <a:t>förkortade</a:t>
          </a:r>
          <a:r>
            <a:rPr lang="en-US" dirty="0"/>
            <a:t> </a:t>
          </a:r>
          <a:r>
            <a:rPr lang="en-US" dirty="0" err="1"/>
            <a:t>vårdtider</a:t>
          </a:r>
          <a:r>
            <a:rPr lang="en-US" dirty="0"/>
            <a:t>) </a:t>
          </a:r>
          <a:r>
            <a:rPr lang="en-US" dirty="0" err="1"/>
            <a:t>samt</a:t>
          </a:r>
          <a:r>
            <a:rPr lang="en-US" dirty="0"/>
            <a:t> </a:t>
          </a:r>
          <a:r>
            <a:rPr lang="en-US" dirty="0" err="1"/>
            <a:t>vara</a:t>
          </a:r>
          <a:r>
            <a:rPr lang="en-US" dirty="0"/>
            <a:t> </a:t>
          </a:r>
          <a:r>
            <a:rPr lang="en-US" dirty="0" err="1"/>
            <a:t>en</a:t>
          </a:r>
          <a:r>
            <a:rPr lang="en-US" dirty="0"/>
            <a:t> </a:t>
          </a:r>
          <a:r>
            <a:rPr lang="en-US" dirty="0" err="1"/>
            <a:t>attraktiv</a:t>
          </a:r>
          <a:r>
            <a:rPr lang="en-US" dirty="0"/>
            <a:t> </a:t>
          </a:r>
          <a:r>
            <a:rPr lang="en-US" dirty="0" err="1"/>
            <a:t>arbetsplats</a:t>
          </a:r>
          <a:r>
            <a:rPr lang="en-US" dirty="0"/>
            <a:t> med </a:t>
          </a:r>
          <a:r>
            <a:rPr lang="en-US" dirty="0" err="1"/>
            <a:t>minskad</a:t>
          </a:r>
          <a:r>
            <a:rPr lang="en-US" dirty="0"/>
            <a:t> </a:t>
          </a:r>
          <a:r>
            <a:rPr lang="en-US" dirty="0" err="1"/>
            <a:t>personalomsättning</a:t>
          </a:r>
          <a:r>
            <a:rPr lang="en-US" dirty="0"/>
            <a:t> </a:t>
          </a:r>
        </a:p>
      </dgm:t>
    </dgm:pt>
    <dgm:pt modelId="{966A5AA5-6339-4A29-8AAD-9D249B95B465}" type="parTrans" cxnId="{E44047D6-9FDD-4983-B489-A685CD1141C6}">
      <dgm:prSet/>
      <dgm:spPr/>
      <dgm:t>
        <a:bodyPr/>
        <a:lstStyle/>
        <a:p>
          <a:endParaRPr lang="en-US"/>
        </a:p>
      </dgm:t>
    </dgm:pt>
    <dgm:pt modelId="{E9191C22-852F-4866-B3BA-AB7EB70A4B4C}" type="sibTrans" cxnId="{E44047D6-9FDD-4983-B489-A685CD1141C6}">
      <dgm:prSet/>
      <dgm:spPr/>
      <dgm:t>
        <a:bodyPr/>
        <a:lstStyle/>
        <a:p>
          <a:endParaRPr lang="en-US"/>
        </a:p>
      </dgm:t>
    </dgm:pt>
    <dgm:pt modelId="{105478C5-1A10-4495-9A45-0AFF33611B32}" type="pres">
      <dgm:prSet presAssocID="{EF3BF242-3D95-443F-984F-B0862E1194CC}" presName="root" presStyleCnt="0">
        <dgm:presLayoutVars>
          <dgm:dir/>
          <dgm:resizeHandles val="exact"/>
        </dgm:presLayoutVars>
      </dgm:prSet>
      <dgm:spPr/>
    </dgm:pt>
    <dgm:pt modelId="{1BB8441B-F546-4714-9EF6-D12E3B1A8BDB}" type="pres">
      <dgm:prSet presAssocID="{41E75A08-5971-4C2B-B2B6-99AD98460DF2}" presName="compNode" presStyleCnt="0"/>
      <dgm:spPr/>
    </dgm:pt>
    <dgm:pt modelId="{076289E8-4437-40F6-B3A8-5FA9CB4F0452}" type="pres">
      <dgm:prSet presAssocID="{41E75A08-5971-4C2B-B2B6-99AD98460DF2}" presName="bgRect" presStyleLbl="bgShp" presStyleIdx="0" presStyleCnt="4"/>
      <dgm:spPr/>
    </dgm:pt>
    <dgm:pt modelId="{92C2C6B7-BBEF-4F74-9F9E-A9BB48E86E59}" type="pres">
      <dgm:prSet presAssocID="{41E75A08-5971-4C2B-B2B6-99AD98460DF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ock"/>
        </a:ext>
      </dgm:extLst>
    </dgm:pt>
    <dgm:pt modelId="{50A9470F-6832-4F8F-96DC-74DB4B2ABB9B}" type="pres">
      <dgm:prSet presAssocID="{41E75A08-5971-4C2B-B2B6-99AD98460DF2}" presName="spaceRect" presStyleCnt="0"/>
      <dgm:spPr/>
    </dgm:pt>
    <dgm:pt modelId="{6032EB64-423E-4FB2-956D-415B488C5404}" type="pres">
      <dgm:prSet presAssocID="{41E75A08-5971-4C2B-B2B6-99AD98460DF2}" presName="parTx" presStyleLbl="revTx" presStyleIdx="0" presStyleCnt="4">
        <dgm:presLayoutVars>
          <dgm:chMax val="0"/>
          <dgm:chPref val="0"/>
        </dgm:presLayoutVars>
      </dgm:prSet>
      <dgm:spPr/>
    </dgm:pt>
    <dgm:pt modelId="{1AF37B63-5E56-4B9C-81F5-30F67335DA85}" type="pres">
      <dgm:prSet presAssocID="{D4E9AD15-42E8-4BF8-9C52-1BC78E4EE57C}" presName="sibTrans" presStyleCnt="0"/>
      <dgm:spPr/>
    </dgm:pt>
    <dgm:pt modelId="{62188877-841B-442E-936C-05FEB6070CE5}" type="pres">
      <dgm:prSet presAssocID="{0F296909-206E-4645-AE50-212025AF7039}" presName="compNode" presStyleCnt="0"/>
      <dgm:spPr/>
    </dgm:pt>
    <dgm:pt modelId="{1DC7C004-65F0-4610-90C9-321D0054F564}" type="pres">
      <dgm:prSet presAssocID="{0F296909-206E-4645-AE50-212025AF7039}" presName="bgRect" presStyleLbl="bgShp" presStyleIdx="1" presStyleCnt="4"/>
      <dgm:spPr/>
    </dgm:pt>
    <dgm:pt modelId="{2690AC96-9D62-4EE7-9F41-8AEB1C912F28}" type="pres">
      <dgm:prSet presAssocID="{0F296909-206E-4645-AE50-212025AF703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Lås"/>
        </a:ext>
      </dgm:extLst>
    </dgm:pt>
    <dgm:pt modelId="{D827F260-5074-4B98-AB37-BC44F0B7CDC9}" type="pres">
      <dgm:prSet presAssocID="{0F296909-206E-4645-AE50-212025AF7039}" presName="spaceRect" presStyleCnt="0"/>
      <dgm:spPr/>
    </dgm:pt>
    <dgm:pt modelId="{4A11119E-4DC0-4E98-A756-824F907E90FA}" type="pres">
      <dgm:prSet presAssocID="{0F296909-206E-4645-AE50-212025AF7039}" presName="parTx" presStyleLbl="revTx" presStyleIdx="1" presStyleCnt="4">
        <dgm:presLayoutVars>
          <dgm:chMax val="0"/>
          <dgm:chPref val="0"/>
        </dgm:presLayoutVars>
      </dgm:prSet>
      <dgm:spPr/>
    </dgm:pt>
    <dgm:pt modelId="{B6B0BA81-90BD-46F9-B350-6FA8B78E3BE9}" type="pres">
      <dgm:prSet presAssocID="{17D62BDB-2E28-4317-A93F-27637FDE63C4}" presName="sibTrans" presStyleCnt="0"/>
      <dgm:spPr/>
    </dgm:pt>
    <dgm:pt modelId="{A4ACC7F9-07C3-4F43-B567-5F1D096FA04F}" type="pres">
      <dgm:prSet presAssocID="{818D4206-023C-4362-AA62-2732F5D7068C}" presName="compNode" presStyleCnt="0"/>
      <dgm:spPr/>
    </dgm:pt>
    <dgm:pt modelId="{D893418A-1675-4B2E-9AB3-A3BC63EC7425}" type="pres">
      <dgm:prSet presAssocID="{818D4206-023C-4362-AA62-2732F5D7068C}" presName="bgRect" presStyleLbl="bgShp" presStyleIdx="2" presStyleCnt="4"/>
      <dgm:spPr/>
    </dgm:pt>
    <dgm:pt modelId="{F0035338-714C-4878-B097-2A8512E8D18E}" type="pres">
      <dgm:prSet presAssocID="{818D4206-023C-4362-AA62-2732F5D7068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Upward trend"/>
        </a:ext>
      </dgm:extLst>
    </dgm:pt>
    <dgm:pt modelId="{73EBB1C3-B62B-403B-8ED1-D7B6ED6D4993}" type="pres">
      <dgm:prSet presAssocID="{818D4206-023C-4362-AA62-2732F5D7068C}" presName="spaceRect" presStyleCnt="0"/>
      <dgm:spPr/>
    </dgm:pt>
    <dgm:pt modelId="{CDC9720B-CB03-4EC6-B7C7-3D10EDDE1DDB}" type="pres">
      <dgm:prSet presAssocID="{818D4206-023C-4362-AA62-2732F5D7068C}" presName="parTx" presStyleLbl="revTx" presStyleIdx="2" presStyleCnt="4">
        <dgm:presLayoutVars>
          <dgm:chMax val="0"/>
          <dgm:chPref val="0"/>
        </dgm:presLayoutVars>
      </dgm:prSet>
      <dgm:spPr/>
    </dgm:pt>
    <dgm:pt modelId="{F5A1536E-C265-4B8A-9A2A-CF9E9762EEBD}" type="pres">
      <dgm:prSet presAssocID="{CF888ADF-4C20-40B2-9BFF-55AE949BE283}" presName="sibTrans" presStyleCnt="0"/>
      <dgm:spPr/>
    </dgm:pt>
    <dgm:pt modelId="{7CB404EC-E3CD-4296-A3C1-27F38EDE653E}" type="pres">
      <dgm:prSet presAssocID="{0DA0F1C2-62D3-487A-8172-3D384D6C63B8}" presName="compNode" presStyleCnt="0"/>
      <dgm:spPr/>
    </dgm:pt>
    <dgm:pt modelId="{07AC21D1-0A47-46CB-A41E-2A9E85C49DE6}" type="pres">
      <dgm:prSet presAssocID="{0DA0F1C2-62D3-487A-8172-3D384D6C63B8}" presName="bgRect" presStyleLbl="bgShp" presStyleIdx="3" presStyleCnt="4"/>
      <dgm:spPr/>
    </dgm:pt>
    <dgm:pt modelId="{CFE61425-932A-4B6C-A9C3-32CC69835E38}" type="pres">
      <dgm:prSet presAssocID="{0DA0F1C2-62D3-487A-8172-3D384D6C63B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Läkare"/>
        </a:ext>
      </dgm:extLst>
    </dgm:pt>
    <dgm:pt modelId="{3CDF8D80-071C-4266-B177-4F8EF7AD5F88}" type="pres">
      <dgm:prSet presAssocID="{0DA0F1C2-62D3-487A-8172-3D384D6C63B8}" presName="spaceRect" presStyleCnt="0"/>
      <dgm:spPr/>
    </dgm:pt>
    <dgm:pt modelId="{8B3DF942-14DD-4F27-AE69-CD39EC762910}" type="pres">
      <dgm:prSet presAssocID="{0DA0F1C2-62D3-487A-8172-3D384D6C63B8}" presName="parTx" presStyleLbl="revTx" presStyleIdx="3" presStyleCnt="4">
        <dgm:presLayoutVars>
          <dgm:chMax val="0"/>
          <dgm:chPref val="0"/>
        </dgm:presLayoutVars>
      </dgm:prSet>
      <dgm:spPr/>
    </dgm:pt>
  </dgm:ptLst>
  <dgm:cxnLst>
    <dgm:cxn modelId="{B9D8FC17-7855-4305-B8A5-876C2D5C045D}" type="presOf" srcId="{0DA0F1C2-62D3-487A-8172-3D384D6C63B8}" destId="{8B3DF942-14DD-4F27-AE69-CD39EC762910}" srcOrd="0" destOrd="0" presId="urn:microsoft.com/office/officeart/2018/2/layout/IconVerticalSolidList"/>
    <dgm:cxn modelId="{1A768323-1BE5-4713-B5DF-7C9A23619FC3}" type="presOf" srcId="{EF3BF242-3D95-443F-984F-B0862E1194CC}" destId="{105478C5-1A10-4495-9A45-0AFF33611B32}" srcOrd="0" destOrd="0" presId="urn:microsoft.com/office/officeart/2018/2/layout/IconVerticalSolidList"/>
    <dgm:cxn modelId="{75FBD323-D282-4452-9E62-47437206E207}" srcId="{EF3BF242-3D95-443F-984F-B0862E1194CC}" destId="{41E75A08-5971-4C2B-B2B6-99AD98460DF2}" srcOrd="0" destOrd="0" parTransId="{AB827A5B-F3AF-4768-94EB-E32C1F641092}" sibTransId="{D4E9AD15-42E8-4BF8-9C52-1BC78E4EE57C}"/>
    <dgm:cxn modelId="{9A9E3755-2062-4602-A47B-366F414A5130}" srcId="{EF3BF242-3D95-443F-984F-B0862E1194CC}" destId="{0F296909-206E-4645-AE50-212025AF7039}" srcOrd="1" destOrd="0" parTransId="{9A381730-864C-4506-8602-8DC156DAA773}" sibTransId="{17D62BDB-2E28-4317-A93F-27637FDE63C4}"/>
    <dgm:cxn modelId="{0552EB75-8D2D-4024-9874-6BC11F28F1F2}" srcId="{EF3BF242-3D95-443F-984F-B0862E1194CC}" destId="{818D4206-023C-4362-AA62-2732F5D7068C}" srcOrd="2" destOrd="0" parTransId="{069F9BEA-3B59-42A4-86CE-AF2F3B48C7FB}" sibTransId="{CF888ADF-4C20-40B2-9BFF-55AE949BE283}"/>
    <dgm:cxn modelId="{725A1389-59E3-4DB3-8363-E887DEF38CEE}" type="presOf" srcId="{818D4206-023C-4362-AA62-2732F5D7068C}" destId="{CDC9720B-CB03-4EC6-B7C7-3D10EDDE1DDB}" srcOrd="0" destOrd="0" presId="urn:microsoft.com/office/officeart/2018/2/layout/IconVerticalSolidList"/>
    <dgm:cxn modelId="{FD5C7EB2-F531-44A4-A51C-E20E833D2C1C}" type="presOf" srcId="{41E75A08-5971-4C2B-B2B6-99AD98460DF2}" destId="{6032EB64-423E-4FB2-956D-415B488C5404}" srcOrd="0" destOrd="0" presId="urn:microsoft.com/office/officeart/2018/2/layout/IconVerticalSolidList"/>
    <dgm:cxn modelId="{E44047D6-9FDD-4983-B489-A685CD1141C6}" srcId="{EF3BF242-3D95-443F-984F-B0862E1194CC}" destId="{0DA0F1C2-62D3-487A-8172-3D384D6C63B8}" srcOrd="3" destOrd="0" parTransId="{966A5AA5-6339-4A29-8AAD-9D249B95B465}" sibTransId="{E9191C22-852F-4866-B3BA-AB7EB70A4B4C}"/>
    <dgm:cxn modelId="{A2197BE1-BD62-4DD6-A3D3-1D4B4676F882}" type="presOf" srcId="{0F296909-206E-4645-AE50-212025AF7039}" destId="{4A11119E-4DC0-4E98-A756-824F907E90FA}" srcOrd="0" destOrd="0" presId="urn:microsoft.com/office/officeart/2018/2/layout/IconVerticalSolidList"/>
    <dgm:cxn modelId="{DB2446C0-7F66-47FF-B2B0-0BB6FCE04F49}" type="presParOf" srcId="{105478C5-1A10-4495-9A45-0AFF33611B32}" destId="{1BB8441B-F546-4714-9EF6-D12E3B1A8BDB}" srcOrd="0" destOrd="0" presId="urn:microsoft.com/office/officeart/2018/2/layout/IconVerticalSolidList"/>
    <dgm:cxn modelId="{E25805FF-CBFE-4D21-BEE2-DB7E4C993EF2}" type="presParOf" srcId="{1BB8441B-F546-4714-9EF6-D12E3B1A8BDB}" destId="{076289E8-4437-40F6-B3A8-5FA9CB4F0452}" srcOrd="0" destOrd="0" presId="urn:microsoft.com/office/officeart/2018/2/layout/IconVerticalSolidList"/>
    <dgm:cxn modelId="{F3937658-AB47-4044-A268-F851ED8ADBFC}" type="presParOf" srcId="{1BB8441B-F546-4714-9EF6-D12E3B1A8BDB}" destId="{92C2C6B7-BBEF-4F74-9F9E-A9BB48E86E59}" srcOrd="1" destOrd="0" presId="urn:microsoft.com/office/officeart/2018/2/layout/IconVerticalSolidList"/>
    <dgm:cxn modelId="{10F639E6-A202-4BF7-9550-B669EF5E45E7}" type="presParOf" srcId="{1BB8441B-F546-4714-9EF6-D12E3B1A8BDB}" destId="{50A9470F-6832-4F8F-96DC-74DB4B2ABB9B}" srcOrd="2" destOrd="0" presId="urn:microsoft.com/office/officeart/2018/2/layout/IconVerticalSolidList"/>
    <dgm:cxn modelId="{56D6F794-9112-41BD-B33B-FC38BD8F573B}" type="presParOf" srcId="{1BB8441B-F546-4714-9EF6-D12E3B1A8BDB}" destId="{6032EB64-423E-4FB2-956D-415B488C5404}" srcOrd="3" destOrd="0" presId="urn:microsoft.com/office/officeart/2018/2/layout/IconVerticalSolidList"/>
    <dgm:cxn modelId="{2A76CDEA-8B21-4788-8F42-1F2E9FDFD9CD}" type="presParOf" srcId="{105478C5-1A10-4495-9A45-0AFF33611B32}" destId="{1AF37B63-5E56-4B9C-81F5-30F67335DA85}" srcOrd="1" destOrd="0" presId="urn:microsoft.com/office/officeart/2018/2/layout/IconVerticalSolidList"/>
    <dgm:cxn modelId="{80B72D80-9C49-4854-99DC-A1DD3979744E}" type="presParOf" srcId="{105478C5-1A10-4495-9A45-0AFF33611B32}" destId="{62188877-841B-442E-936C-05FEB6070CE5}" srcOrd="2" destOrd="0" presId="urn:microsoft.com/office/officeart/2018/2/layout/IconVerticalSolidList"/>
    <dgm:cxn modelId="{F1F8A6B0-ADE2-4BCD-9BAA-30D823DD2ADF}" type="presParOf" srcId="{62188877-841B-442E-936C-05FEB6070CE5}" destId="{1DC7C004-65F0-4610-90C9-321D0054F564}" srcOrd="0" destOrd="0" presId="urn:microsoft.com/office/officeart/2018/2/layout/IconVerticalSolidList"/>
    <dgm:cxn modelId="{EEC86F23-EA70-4BAC-BC59-EF1B3038C7EF}" type="presParOf" srcId="{62188877-841B-442E-936C-05FEB6070CE5}" destId="{2690AC96-9D62-4EE7-9F41-8AEB1C912F28}" srcOrd="1" destOrd="0" presId="urn:microsoft.com/office/officeart/2018/2/layout/IconVerticalSolidList"/>
    <dgm:cxn modelId="{EA37447E-4C05-44CF-BF12-754DC7CA8BCE}" type="presParOf" srcId="{62188877-841B-442E-936C-05FEB6070CE5}" destId="{D827F260-5074-4B98-AB37-BC44F0B7CDC9}" srcOrd="2" destOrd="0" presId="urn:microsoft.com/office/officeart/2018/2/layout/IconVerticalSolidList"/>
    <dgm:cxn modelId="{DD94B70A-3874-462E-B98E-66ADB6298610}" type="presParOf" srcId="{62188877-841B-442E-936C-05FEB6070CE5}" destId="{4A11119E-4DC0-4E98-A756-824F907E90FA}" srcOrd="3" destOrd="0" presId="urn:microsoft.com/office/officeart/2018/2/layout/IconVerticalSolidList"/>
    <dgm:cxn modelId="{DA99BD52-7DE9-498F-A8AC-0042AAF19802}" type="presParOf" srcId="{105478C5-1A10-4495-9A45-0AFF33611B32}" destId="{B6B0BA81-90BD-46F9-B350-6FA8B78E3BE9}" srcOrd="3" destOrd="0" presId="urn:microsoft.com/office/officeart/2018/2/layout/IconVerticalSolidList"/>
    <dgm:cxn modelId="{DC083433-1649-4936-9EC5-4875B766C005}" type="presParOf" srcId="{105478C5-1A10-4495-9A45-0AFF33611B32}" destId="{A4ACC7F9-07C3-4F43-B567-5F1D096FA04F}" srcOrd="4" destOrd="0" presId="urn:microsoft.com/office/officeart/2018/2/layout/IconVerticalSolidList"/>
    <dgm:cxn modelId="{1688DF19-B87A-46B7-ACEB-B39438C59BAC}" type="presParOf" srcId="{A4ACC7F9-07C3-4F43-B567-5F1D096FA04F}" destId="{D893418A-1675-4B2E-9AB3-A3BC63EC7425}" srcOrd="0" destOrd="0" presId="urn:microsoft.com/office/officeart/2018/2/layout/IconVerticalSolidList"/>
    <dgm:cxn modelId="{CC332C68-B579-40FE-A31D-9A512D014AF9}" type="presParOf" srcId="{A4ACC7F9-07C3-4F43-B567-5F1D096FA04F}" destId="{F0035338-714C-4878-B097-2A8512E8D18E}" srcOrd="1" destOrd="0" presId="urn:microsoft.com/office/officeart/2018/2/layout/IconVerticalSolidList"/>
    <dgm:cxn modelId="{B0846291-8C9E-4DFD-9CA5-14CE6BEB5215}" type="presParOf" srcId="{A4ACC7F9-07C3-4F43-B567-5F1D096FA04F}" destId="{73EBB1C3-B62B-403B-8ED1-D7B6ED6D4993}" srcOrd="2" destOrd="0" presId="urn:microsoft.com/office/officeart/2018/2/layout/IconVerticalSolidList"/>
    <dgm:cxn modelId="{F040BBA5-ECFA-4A10-BA64-F924FDEA2400}" type="presParOf" srcId="{A4ACC7F9-07C3-4F43-B567-5F1D096FA04F}" destId="{CDC9720B-CB03-4EC6-B7C7-3D10EDDE1DDB}" srcOrd="3" destOrd="0" presId="urn:microsoft.com/office/officeart/2018/2/layout/IconVerticalSolidList"/>
    <dgm:cxn modelId="{9F6F2299-24E8-4C5E-B939-3934B6C540C5}" type="presParOf" srcId="{105478C5-1A10-4495-9A45-0AFF33611B32}" destId="{F5A1536E-C265-4B8A-9A2A-CF9E9762EEBD}" srcOrd="5" destOrd="0" presId="urn:microsoft.com/office/officeart/2018/2/layout/IconVerticalSolidList"/>
    <dgm:cxn modelId="{F1204D98-3D54-41F1-B4C3-B386FBEDCF4F}" type="presParOf" srcId="{105478C5-1A10-4495-9A45-0AFF33611B32}" destId="{7CB404EC-E3CD-4296-A3C1-27F38EDE653E}" srcOrd="6" destOrd="0" presId="urn:microsoft.com/office/officeart/2018/2/layout/IconVerticalSolidList"/>
    <dgm:cxn modelId="{8728C68B-1F44-4DD5-A932-1184A3B90E67}" type="presParOf" srcId="{7CB404EC-E3CD-4296-A3C1-27F38EDE653E}" destId="{07AC21D1-0A47-46CB-A41E-2A9E85C49DE6}" srcOrd="0" destOrd="0" presId="urn:microsoft.com/office/officeart/2018/2/layout/IconVerticalSolidList"/>
    <dgm:cxn modelId="{7CCEFCA4-E046-4C78-925E-9DCCAE1825DF}" type="presParOf" srcId="{7CB404EC-E3CD-4296-A3C1-27F38EDE653E}" destId="{CFE61425-932A-4B6C-A9C3-32CC69835E38}" srcOrd="1" destOrd="0" presId="urn:microsoft.com/office/officeart/2018/2/layout/IconVerticalSolidList"/>
    <dgm:cxn modelId="{C4D3D990-94E9-4F9A-8F66-E519586CE0C8}" type="presParOf" srcId="{7CB404EC-E3CD-4296-A3C1-27F38EDE653E}" destId="{3CDF8D80-071C-4266-B177-4F8EF7AD5F88}" srcOrd="2" destOrd="0" presId="urn:microsoft.com/office/officeart/2018/2/layout/IconVerticalSolidList"/>
    <dgm:cxn modelId="{57DC45A2-7E9A-4213-97E0-256C7F46DABA}" type="presParOf" srcId="{7CB404EC-E3CD-4296-A3C1-27F38EDE653E}" destId="{8B3DF942-14DD-4F27-AE69-CD39EC76291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6289E8-4437-40F6-B3A8-5FA9CB4F0452}">
      <dsp:nvSpPr>
        <dsp:cNvPr id="0" name=""/>
        <dsp:cNvSpPr/>
      </dsp:nvSpPr>
      <dsp:spPr>
        <a:xfrm>
          <a:off x="0" y="1709"/>
          <a:ext cx="6713552" cy="86647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C2C6B7-BBEF-4F74-9F9E-A9BB48E86E59}">
      <dsp:nvSpPr>
        <dsp:cNvPr id="0" name=""/>
        <dsp:cNvSpPr/>
      </dsp:nvSpPr>
      <dsp:spPr>
        <a:xfrm>
          <a:off x="262108" y="196666"/>
          <a:ext cx="476560" cy="47656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32EB64-423E-4FB2-956D-415B488C5404}">
      <dsp:nvSpPr>
        <dsp:cNvPr id="0" name=""/>
        <dsp:cNvSpPr/>
      </dsp:nvSpPr>
      <dsp:spPr>
        <a:xfrm>
          <a:off x="1000777" y="1709"/>
          <a:ext cx="5712774" cy="8664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702" tIns="91702" rIns="91702" bIns="91702" numCol="1" spcCol="1270" anchor="ctr" anchorCtr="0">
          <a:noAutofit/>
        </a:bodyPr>
        <a:lstStyle/>
        <a:p>
          <a:pPr marL="0" lvl="0" indent="0" algn="l" defTabSz="622300">
            <a:lnSpc>
              <a:spcPct val="100000"/>
            </a:lnSpc>
            <a:spcBef>
              <a:spcPct val="0"/>
            </a:spcBef>
            <a:spcAft>
              <a:spcPct val="35000"/>
            </a:spcAft>
            <a:buNone/>
          </a:pPr>
          <a:r>
            <a:rPr lang="en-US" sz="1400" kern="1200"/>
            <a:t>Ökad effektivisering och kontinuitet i vårdprocessen samt vidareutveckla multidisciplinärt teamarbete </a:t>
          </a:r>
        </a:p>
      </dsp:txBody>
      <dsp:txXfrm>
        <a:off x="1000777" y="1709"/>
        <a:ext cx="5712774" cy="866474"/>
      </dsp:txXfrm>
    </dsp:sp>
    <dsp:sp modelId="{1DC7C004-65F0-4610-90C9-321D0054F564}">
      <dsp:nvSpPr>
        <dsp:cNvPr id="0" name=""/>
        <dsp:cNvSpPr/>
      </dsp:nvSpPr>
      <dsp:spPr>
        <a:xfrm>
          <a:off x="0" y="1084802"/>
          <a:ext cx="6713552" cy="86647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90AC96-9D62-4EE7-9F41-8AEB1C912F28}">
      <dsp:nvSpPr>
        <dsp:cNvPr id="0" name=""/>
        <dsp:cNvSpPr/>
      </dsp:nvSpPr>
      <dsp:spPr>
        <a:xfrm>
          <a:off x="262108" y="1279759"/>
          <a:ext cx="476560" cy="47656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11119E-4DC0-4E98-A756-824F907E90FA}">
      <dsp:nvSpPr>
        <dsp:cNvPr id="0" name=""/>
        <dsp:cNvSpPr/>
      </dsp:nvSpPr>
      <dsp:spPr>
        <a:xfrm>
          <a:off x="1000777" y="1084802"/>
          <a:ext cx="5712774" cy="8664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702" tIns="91702" rIns="91702" bIns="91702" numCol="1" spcCol="1270" anchor="ctr" anchorCtr="0">
          <a:noAutofit/>
        </a:bodyPr>
        <a:lstStyle/>
        <a:p>
          <a:pPr marL="0" lvl="0" indent="0" algn="l" defTabSz="622300">
            <a:lnSpc>
              <a:spcPct val="100000"/>
            </a:lnSpc>
            <a:spcBef>
              <a:spcPct val="0"/>
            </a:spcBef>
            <a:spcAft>
              <a:spcPct val="35000"/>
            </a:spcAft>
            <a:buNone/>
          </a:pPr>
          <a:r>
            <a:rPr lang="en-US" sz="1400" kern="1200"/>
            <a:t>Stärka ett preventivt arbetssätt samt ge säker vård utifrån evidensbaserad kunskap</a:t>
          </a:r>
        </a:p>
      </dsp:txBody>
      <dsp:txXfrm>
        <a:off x="1000777" y="1084802"/>
        <a:ext cx="5712774" cy="866474"/>
      </dsp:txXfrm>
    </dsp:sp>
    <dsp:sp modelId="{D893418A-1675-4B2E-9AB3-A3BC63EC7425}">
      <dsp:nvSpPr>
        <dsp:cNvPr id="0" name=""/>
        <dsp:cNvSpPr/>
      </dsp:nvSpPr>
      <dsp:spPr>
        <a:xfrm>
          <a:off x="0" y="2167895"/>
          <a:ext cx="6713552" cy="86647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035338-714C-4878-B097-2A8512E8D18E}">
      <dsp:nvSpPr>
        <dsp:cNvPr id="0" name=""/>
        <dsp:cNvSpPr/>
      </dsp:nvSpPr>
      <dsp:spPr>
        <a:xfrm>
          <a:off x="262108" y="2362851"/>
          <a:ext cx="476560" cy="47656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C9720B-CB03-4EC6-B7C7-3D10EDDE1DDB}">
      <dsp:nvSpPr>
        <dsp:cNvPr id="0" name=""/>
        <dsp:cNvSpPr/>
      </dsp:nvSpPr>
      <dsp:spPr>
        <a:xfrm>
          <a:off x="1000777" y="2167895"/>
          <a:ext cx="5712774" cy="8664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702" tIns="91702" rIns="91702" bIns="91702" numCol="1" spcCol="1270" anchor="ctr" anchorCtr="0">
          <a:noAutofit/>
        </a:bodyPr>
        <a:lstStyle/>
        <a:p>
          <a:pPr marL="0" lvl="0" indent="0" algn="l" defTabSz="622300">
            <a:lnSpc>
              <a:spcPct val="100000"/>
            </a:lnSpc>
            <a:spcBef>
              <a:spcPct val="0"/>
            </a:spcBef>
            <a:spcAft>
              <a:spcPct val="35000"/>
            </a:spcAft>
            <a:buNone/>
          </a:pPr>
          <a:r>
            <a:rPr lang="en-US" sz="1400" kern="1200"/>
            <a:t>Bidra till förbättrad arbetsmiljö och ökad trygghet för nyanställda i sin profession</a:t>
          </a:r>
        </a:p>
      </dsp:txBody>
      <dsp:txXfrm>
        <a:off x="1000777" y="2167895"/>
        <a:ext cx="5712774" cy="866474"/>
      </dsp:txXfrm>
    </dsp:sp>
    <dsp:sp modelId="{07AC21D1-0A47-46CB-A41E-2A9E85C49DE6}">
      <dsp:nvSpPr>
        <dsp:cNvPr id="0" name=""/>
        <dsp:cNvSpPr/>
      </dsp:nvSpPr>
      <dsp:spPr>
        <a:xfrm>
          <a:off x="0" y="3250988"/>
          <a:ext cx="6713552" cy="86647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E61425-932A-4B6C-A9C3-32CC69835E38}">
      <dsp:nvSpPr>
        <dsp:cNvPr id="0" name=""/>
        <dsp:cNvSpPr/>
      </dsp:nvSpPr>
      <dsp:spPr>
        <a:xfrm>
          <a:off x="262108" y="3445944"/>
          <a:ext cx="476560" cy="47656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3DF942-14DD-4F27-AE69-CD39EC762910}">
      <dsp:nvSpPr>
        <dsp:cNvPr id="0" name=""/>
        <dsp:cNvSpPr/>
      </dsp:nvSpPr>
      <dsp:spPr>
        <a:xfrm>
          <a:off x="1000777" y="3250988"/>
          <a:ext cx="5712774" cy="8664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702" tIns="91702" rIns="91702" bIns="91702" numCol="1" spcCol="1270" anchor="ctr" anchorCtr="0">
          <a:noAutofit/>
        </a:bodyPr>
        <a:lstStyle/>
        <a:p>
          <a:pPr marL="0" lvl="0" indent="0" algn="l" defTabSz="622300">
            <a:lnSpc>
              <a:spcPct val="100000"/>
            </a:lnSpc>
            <a:spcBef>
              <a:spcPct val="0"/>
            </a:spcBef>
            <a:spcAft>
              <a:spcPct val="35000"/>
            </a:spcAft>
            <a:buNone/>
          </a:pPr>
          <a:r>
            <a:rPr lang="en-US" sz="1400" kern="1200" dirty="0" err="1"/>
            <a:t>Patientsäker</a:t>
          </a:r>
          <a:r>
            <a:rPr lang="en-US" sz="1400" kern="1200" dirty="0"/>
            <a:t> </a:t>
          </a:r>
          <a:r>
            <a:rPr lang="en-US" sz="1400" kern="1200" dirty="0" err="1"/>
            <a:t>vård</a:t>
          </a:r>
          <a:r>
            <a:rPr lang="en-US" sz="1400" kern="1200" dirty="0"/>
            <a:t> </a:t>
          </a:r>
          <a:r>
            <a:rPr lang="en-US" sz="1400" kern="1200" dirty="0" err="1"/>
            <a:t>genom</a:t>
          </a:r>
          <a:r>
            <a:rPr lang="en-US" sz="1400" kern="1200" dirty="0"/>
            <a:t> </a:t>
          </a:r>
          <a:r>
            <a:rPr lang="en-US" sz="1400" kern="1200" dirty="0" err="1"/>
            <a:t>effektiva</a:t>
          </a:r>
          <a:r>
            <a:rPr lang="en-US" sz="1400" kern="1200" dirty="0"/>
            <a:t> </a:t>
          </a:r>
          <a:r>
            <a:rPr lang="en-US" sz="1400" kern="1200" dirty="0" err="1"/>
            <a:t>vårdförlopp</a:t>
          </a:r>
          <a:r>
            <a:rPr lang="en-US" sz="1400" kern="1200" dirty="0"/>
            <a:t> (</a:t>
          </a:r>
          <a:r>
            <a:rPr lang="en-US" sz="1400" kern="1200" dirty="0" err="1"/>
            <a:t>minimerade</a:t>
          </a:r>
          <a:r>
            <a:rPr lang="en-US" sz="1400" kern="1200" dirty="0"/>
            <a:t> </a:t>
          </a:r>
          <a:r>
            <a:rPr lang="en-US" sz="1400" kern="1200" dirty="0" err="1"/>
            <a:t>vårdskador</a:t>
          </a:r>
          <a:r>
            <a:rPr lang="en-US" sz="1400" kern="1200" dirty="0"/>
            <a:t> </a:t>
          </a:r>
          <a:r>
            <a:rPr lang="en-US" sz="1400" kern="1200" dirty="0" err="1"/>
            <a:t>och</a:t>
          </a:r>
          <a:r>
            <a:rPr lang="en-US" sz="1400" kern="1200" dirty="0"/>
            <a:t> </a:t>
          </a:r>
          <a:r>
            <a:rPr lang="en-US" sz="1400" kern="1200" dirty="0" err="1"/>
            <a:t>förkortade</a:t>
          </a:r>
          <a:r>
            <a:rPr lang="en-US" sz="1400" kern="1200" dirty="0"/>
            <a:t> </a:t>
          </a:r>
          <a:r>
            <a:rPr lang="en-US" sz="1400" kern="1200" dirty="0" err="1"/>
            <a:t>vårdtider</a:t>
          </a:r>
          <a:r>
            <a:rPr lang="en-US" sz="1400" kern="1200" dirty="0"/>
            <a:t>) </a:t>
          </a:r>
          <a:r>
            <a:rPr lang="en-US" sz="1400" kern="1200" dirty="0" err="1"/>
            <a:t>samt</a:t>
          </a:r>
          <a:r>
            <a:rPr lang="en-US" sz="1400" kern="1200" dirty="0"/>
            <a:t> </a:t>
          </a:r>
          <a:r>
            <a:rPr lang="en-US" sz="1400" kern="1200" dirty="0" err="1"/>
            <a:t>vara</a:t>
          </a:r>
          <a:r>
            <a:rPr lang="en-US" sz="1400" kern="1200" dirty="0"/>
            <a:t> </a:t>
          </a:r>
          <a:r>
            <a:rPr lang="en-US" sz="1400" kern="1200" dirty="0" err="1"/>
            <a:t>en</a:t>
          </a:r>
          <a:r>
            <a:rPr lang="en-US" sz="1400" kern="1200" dirty="0"/>
            <a:t> </a:t>
          </a:r>
          <a:r>
            <a:rPr lang="en-US" sz="1400" kern="1200" dirty="0" err="1"/>
            <a:t>attraktiv</a:t>
          </a:r>
          <a:r>
            <a:rPr lang="en-US" sz="1400" kern="1200" dirty="0"/>
            <a:t> </a:t>
          </a:r>
          <a:r>
            <a:rPr lang="en-US" sz="1400" kern="1200" dirty="0" err="1"/>
            <a:t>arbetsplats</a:t>
          </a:r>
          <a:r>
            <a:rPr lang="en-US" sz="1400" kern="1200" dirty="0"/>
            <a:t> med </a:t>
          </a:r>
          <a:r>
            <a:rPr lang="en-US" sz="1400" kern="1200" dirty="0" err="1"/>
            <a:t>minskad</a:t>
          </a:r>
          <a:r>
            <a:rPr lang="en-US" sz="1400" kern="1200" dirty="0"/>
            <a:t> </a:t>
          </a:r>
          <a:r>
            <a:rPr lang="en-US" sz="1400" kern="1200" dirty="0" err="1"/>
            <a:t>personalomsättning</a:t>
          </a:r>
          <a:r>
            <a:rPr lang="en-US" sz="1400" kern="1200" dirty="0"/>
            <a:t> </a:t>
          </a:r>
        </a:p>
      </dsp:txBody>
      <dsp:txXfrm>
        <a:off x="1000777" y="3250988"/>
        <a:ext cx="5712774" cy="86647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A3B2B8-B28A-4E2F-BC4B-170B55F57BA4}" type="datetimeFigureOut">
              <a:rPr lang="sv-SE" smtClean="0"/>
              <a:t>2023-09-27</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EA672F-6783-438B-B304-D9828C994457}" type="slidenum">
              <a:rPr lang="sv-SE" smtClean="0"/>
              <a:t>‹#›</a:t>
            </a:fld>
            <a:endParaRPr lang="sv-SE"/>
          </a:p>
        </p:txBody>
      </p:sp>
    </p:spTree>
    <p:extLst>
      <p:ext uri="{BB962C8B-B14F-4D97-AF65-F5344CB8AC3E}">
        <p14:creationId xmlns:p14="http://schemas.microsoft.com/office/powerpoint/2010/main" val="2267095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5EA672F-6783-438B-B304-D9828C994457}" type="slidenum">
              <a:rPr lang="sv-SE" smtClean="0"/>
              <a:t>7</a:t>
            </a:fld>
            <a:endParaRPr lang="sv-SE"/>
          </a:p>
        </p:txBody>
      </p:sp>
    </p:spTree>
    <p:extLst>
      <p:ext uri="{BB962C8B-B14F-4D97-AF65-F5344CB8AC3E}">
        <p14:creationId xmlns:p14="http://schemas.microsoft.com/office/powerpoint/2010/main" val="294658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Att beskriva vårdpersonalens upplevelse av personcentrerad vård av patienter med </a:t>
            </a:r>
            <a:r>
              <a:rPr lang="sv-SE" dirty="0" err="1"/>
              <a:t>kolorektal</a:t>
            </a:r>
            <a:r>
              <a:rPr lang="sv-SE" dirty="0"/>
              <a:t> cancer inom det standardiserade vårdkonceptet ERAS</a:t>
            </a:r>
          </a:p>
        </p:txBody>
      </p:sp>
      <p:sp>
        <p:nvSpPr>
          <p:cNvPr id="4" name="Platshållare för bildnummer 3"/>
          <p:cNvSpPr>
            <a:spLocks noGrp="1"/>
          </p:cNvSpPr>
          <p:nvPr>
            <p:ph type="sldNum" sz="quarter" idx="5"/>
          </p:nvPr>
        </p:nvSpPr>
        <p:spPr/>
        <p:txBody>
          <a:bodyPr/>
          <a:lstStyle/>
          <a:p>
            <a:fld id="{35EA672F-6783-438B-B304-D9828C994457}" type="slidenum">
              <a:rPr lang="sv-SE" smtClean="0"/>
              <a:t>12</a:t>
            </a:fld>
            <a:endParaRPr lang="sv-SE"/>
          </a:p>
        </p:txBody>
      </p:sp>
    </p:spTree>
    <p:extLst>
      <p:ext uri="{BB962C8B-B14F-4D97-AF65-F5344CB8AC3E}">
        <p14:creationId xmlns:p14="http://schemas.microsoft.com/office/powerpoint/2010/main" val="3421407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dirty="0">
                <a:solidFill>
                  <a:schemeClr val="accent2">
                    <a:lumMod val="75000"/>
                  </a:schemeClr>
                </a:solidFill>
              </a:rPr>
              <a:t>Att beskriva patientens upplevelser inom det standardiserade vårdförloppet för </a:t>
            </a:r>
            <a:r>
              <a:rPr lang="sv-SE" sz="1200" b="0" dirty="0" err="1">
                <a:solidFill>
                  <a:schemeClr val="accent2">
                    <a:lumMod val="75000"/>
                  </a:schemeClr>
                </a:solidFill>
              </a:rPr>
              <a:t>kolorektal</a:t>
            </a:r>
            <a:r>
              <a:rPr lang="sv-SE" sz="1200" b="0" dirty="0">
                <a:solidFill>
                  <a:schemeClr val="accent2">
                    <a:lumMod val="75000"/>
                  </a:schemeClr>
                </a:solidFill>
              </a:rPr>
              <a:t> cancer</a:t>
            </a:r>
            <a:endParaRPr lang="en-US" sz="1200" b="0" dirty="0">
              <a:solidFill>
                <a:schemeClr val="accent2">
                  <a:lumMod val="75000"/>
                </a:schemeClr>
              </a:solidFill>
            </a:endParaRPr>
          </a:p>
          <a:p>
            <a:endParaRPr lang="sv-SE" dirty="0"/>
          </a:p>
        </p:txBody>
      </p:sp>
      <p:sp>
        <p:nvSpPr>
          <p:cNvPr id="4" name="Platshållare för bildnummer 3"/>
          <p:cNvSpPr>
            <a:spLocks noGrp="1"/>
          </p:cNvSpPr>
          <p:nvPr>
            <p:ph type="sldNum" sz="quarter" idx="5"/>
          </p:nvPr>
        </p:nvSpPr>
        <p:spPr/>
        <p:txBody>
          <a:bodyPr/>
          <a:lstStyle/>
          <a:p>
            <a:fld id="{35EA672F-6783-438B-B304-D9828C994457}" type="slidenum">
              <a:rPr lang="sv-SE" smtClean="0"/>
              <a:t>15</a:t>
            </a:fld>
            <a:endParaRPr lang="sv-SE"/>
          </a:p>
        </p:txBody>
      </p:sp>
    </p:spTree>
    <p:extLst>
      <p:ext uri="{BB962C8B-B14F-4D97-AF65-F5344CB8AC3E}">
        <p14:creationId xmlns:p14="http://schemas.microsoft.com/office/powerpoint/2010/main" val="31724911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7D0EFF0-AFA6-5CCD-0507-FDAD66CB8E16}"/>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4F5AB0A1-29EB-8B51-C62C-F33D63120A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366634DE-750F-2B29-3B41-0B9C79C19594}"/>
              </a:ext>
            </a:extLst>
          </p:cNvPr>
          <p:cNvSpPr>
            <a:spLocks noGrp="1"/>
          </p:cNvSpPr>
          <p:nvPr>
            <p:ph type="dt" sz="half" idx="10"/>
          </p:nvPr>
        </p:nvSpPr>
        <p:spPr/>
        <p:txBody>
          <a:bodyPr/>
          <a:lstStyle/>
          <a:p>
            <a:fld id="{A7B45DAF-A4D8-4374-B5F7-470197E1B3FB}" type="datetimeFigureOut">
              <a:rPr lang="sv-SE" smtClean="0"/>
              <a:t>2023-09-27</a:t>
            </a:fld>
            <a:endParaRPr lang="sv-SE"/>
          </a:p>
        </p:txBody>
      </p:sp>
      <p:sp>
        <p:nvSpPr>
          <p:cNvPr id="5" name="Platshållare för sidfot 4">
            <a:extLst>
              <a:ext uri="{FF2B5EF4-FFF2-40B4-BE49-F238E27FC236}">
                <a16:creationId xmlns:a16="http://schemas.microsoft.com/office/drawing/2014/main" id="{C6C55D24-E5C2-D574-B622-23C57ECEDED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AA7363D-3B3E-5850-DA8E-97D0B9B11B54}"/>
              </a:ext>
            </a:extLst>
          </p:cNvPr>
          <p:cNvSpPr>
            <a:spLocks noGrp="1"/>
          </p:cNvSpPr>
          <p:nvPr>
            <p:ph type="sldNum" sz="quarter" idx="12"/>
          </p:nvPr>
        </p:nvSpPr>
        <p:spPr/>
        <p:txBody>
          <a:bodyPr/>
          <a:lstStyle/>
          <a:p>
            <a:fld id="{F475F663-3813-49EE-9C8E-B783EC2354AF}" type="slidenum">
              <a:rPr lang="sv-SE" smtClean="0"/>
              <a:t>‹#›</a:t>
            </a:fld>
            <a:endParaRPr lang="sv-SE"/>
          </a:p>
        </p:txBody>
      </p:sp>
    </p:spTree>
    <p:extLst>
      <p:ext uri="{BB962C8B-B14F-4D97-AF65-F5344CB8AC3E}">
        <p14:creationId xmlns:p14="http://schemas.microsoft.com/office/powerpoint/2010/main" val="24052514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1F0A936-12F6-9221-A47F-28A780500B1A}"/>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F9937816-CC43-B2C0-6EF7-36EB7AE9F261}"/>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CD7ACE00-CB01-94C3-A6B6-4B537B5E4A5D}"/>
              </a:ext>
            </a:extLst>
          </p:cNvPr>
          <p:cNvSpPr>
            <a:spLocks noGrp="1"/>
          </p:cNvSpPr>
          <p:nvPr>
            <p:ph type="dt" sz="half" idx="10"/>
          </p:nvPr>
        </p:nvSpPr>
        <p:spPr/>
        <p:txBody>
          <a:bodyPr/>
          <a:lstStyle/>
          <a:p>
            <a:fld id="{A7B45DAF-A4D8-4374-B5F7-470197E1B3FB}" type="datetimeFigureOut">
              <a:rPr lang="sv-SE" smtClean="0"/>
              <a:t>2023-09-27</a:t>
            </a:fld>
            <a:endParaRPr lang="sv-SE"/>
          </a:p>
        </p:txBody>
      </p:sp>
      <p:sp>
        <p:nvSpPr>
          <p:cNvPr id="5" name="Platshållare för sidfot 4">
            <a:extLst>
              <a:ext uri="{FF2B5EF4-FFF2-40B4-BE49-F238E27FC236}">
                <a16:creationId xmlns:a16="http://schemas.microsoft.com/office/drawing/2014/main" id="{4B34E414-97F3-5B29-8080-66C832758D3D}"/>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2FE99EC5-1E00-2792-97B0-BE4AD3D5A354}"/>
              </a:ext>
            </a:extLst>
          </p:cNvPr>
          <p:cNvSpPr>
            <a:spLocks noGrp="1"/>
          </p:cNvSpPr>
          <p:nvPr>
            <p:ph type="sldNum" sz="quarter" idx="12"/>
          </p:nvPr>
        </p:nvSpPr>
        <p:spPr/>
        <p:txBody>
          <a:bodyPr/>
          <a:lstStyle/>
          <a:p>
            <a:fld id="{F475F663-3813-49EE-9C8E-B783EC2354AF}" type="slidenum">
              <a:rPr lang="sv-SE" smtClean="0"/>
              <a:t>‹#›</a:t>
            </a:fld>
            <a:endParaRPr lang="sv-SE"/>
          </a:p>
        </p:txBody>
      </p:sp>
    </p:spTree>
    <p:extLst>
      <p:ext uri="{BB962C8B-B14F-4D97-AF65-F5344CB8AC3E}">
        <p14:creationId xmlns:p14="http://schemas.microsoft.com/office/powerpoint/2010/main" val="569588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31D56F0C-DD44-D98B-16FF-0F70742016B1}"/>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B5FFFF7B-44AD-ADB7-03AE-0925393DD3A1}"/>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B3DB4DEB-2E0A-411D-4848-8920346EEE9E}"/>
              </a:ext>
            </a:extLst>
          </p:cNvPr>
          <p:cNvSpPr>
            <a:spLocks noGrp="1"/>
          </p:cNvSpPr>
          <p:nvPr>
            <p:ph type="dt" sz="half" idx="10"/>
          </p:nvPr>
        </p:nvSpPr>
        <p:spPr/>
        <p:txBody>
          <a:bodyPr/>
          <a:lstStyle/>
          <a:p>
            <a:fld id="{A7B45DAF-A4D8-4374-B5F7-470197E1B3FB}" type="datetimeFigureOut">
              <a:rPr lang="sv-SE" smtClean="0"/>
              <a:t>2023-09-27</a:t>
            </a:fld>
            <a:endParaRPr lang="sv-SE"/>
          </a:p>
        </p:txBody>
      </p:sp>
      <p:sp>
        <p:nvSpPr>
          <p:cNvPr id="5" name="Platshållare för sidfot 4">
            <a:extLst>
              <a:ext uri="{FF2B5EF4-FFF2-40B4-BE49-F238E27FC236}">
                <a16:creationId xmlns:a16="http://schemas.microsoft.com/office/drawing/2014/main" id="{97D1CF0E-50A0-51A9-234F-457DE51DA709}"/>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60F9A5A7-2A6F-6C8B-399C-E1DE48EB99E7}"/>
              </a:ext>
            </a:extLst>
          </p:cNvPr>
          <p:cNvSpPr>
            <a:spLocks noGrp="1"/>
          </p:cNvSpPr>
          <p:nvPr>
            <p:ph type="sldNum" sz="quarter" idx="12"/>
          </p:nvPr>
        </p:nvSpPr>
        <p:spPr/>
        <p:txBody>
          <a:bodyPr/>
          <a:lstStyle/>
          <a:p>
            <a:fld id="{F475F663-3813-49EE-9C8E-B783EC2354AF}" type="slidenum">
              <a:rPr lang="sv-SE" smtClean="0"/>
              <a:t>‹#›</a:t>
            </a:fld>
            <a:endParaRPr lang="sv-SE"/>
          </a:p>
        </p:txBody>
      </p:sp>
    </p:spTree>
    <p:extLst>
      <p:ext uri="{BB962C8B-B14F-4D97-AF65-F5344CB8AC3E}">
        <p14:creationId xmlns:p14="http://schemas.microsoft.com/office/powerpoint/2010/main" val="2223975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3800084-D748-EBC8-633E-9650C6EA4B18}"/>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73641C04-F0F2-92ED-B439-45A53814185F}"/>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E5A8460-1EEB-341C-10C8-9F62426DBED6}"/>
              </a:ext>
            </a:extLst>
          </p:cNvPr>
          <p:cNvSpPr>
            <a:spLocks noGrp="1"/>
          </p:cNvSpPr>
          <p:nvPr>
            <p:ph type="dt" sz="half" idx="10"/>
          </p:nvPr>
        </p:nvSpPr>
        <p:spPr/>
        <p:txBody>
          <a:bodyPr/>
          <a:lstStyle/>
          <a:p>
            <a:fld id="{A7B45DAF-A4D8-4374-B5F7-470197E1B3FB}" type="datetimeFigureOut">
              <a:rPr lang="sv-SE" smtClean="0"/>
              <a:t>2023-09-27</a:t>
            </a:fld>
            <a:endParaRPr lang="sv-SE"/>
          </a:p>
        </p:txBody>
      </p:sp>
      <p:sp>
        <p:nvSpPr>
          <p:cNvPr id="5" name="Platshållare för sidfot 4">
            <a:extLst>
              <a:ext uri="{FF2B5EF4-FFF2-40B4-BE49-F238E27FC236}">
                <a16:creationId xmlns:a16="http://schemas.microsoft.com/office/drawing/2014/main" id="{FBD8A95B-12C8-F3B1-D53F-46CA681A5CE0}"/>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F4635223-1FAA-2456-3CAE-B05F34767331}"/>
              </a:ext>
            </a:extLst>
          </p:cNvPr>
          <p:cNvSpPr>
            <a:spLocks noGrp="1"/>
          </p:cNvSpPr>
          <p:nvPr>
            <p:ph type="sldNum" sz="quarter" idx="12"/>
          </p:nvPr>
        </p:nvSpPr>
        <p:spPr/>
        <p:txBody>
          <a:bodyPr/>
          <a:lstStyle/>
          <a:p>
            <a:fld id="{F475F663-3813-49EE-9C8E-B783EC2354AF}" type="slidenum">
              <a:rPr lang="sv-SE" smtClean="0"/>
              <a:t>‹#›</a:t>
            </a:fld>
            <a:endParaRPr lang="sv-SE"/>
          </a:p>
        </p:txBody>
      </p:sp>
    </p:spTree>
    <p:extLst>
      <p:ext uri="{BB962C8B-B14F-4D97-AF65-F5344CB8AC3E}">
        <p14:creationId xmlns:p14="http://schemas.microsoft.com/office/powerpoint/2010/main" val="149595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0393349-94FE-B561-65F5-1F11E47CB7E8}"/>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85205202-C857-2EDD-F3AC-D0A4719D48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A6F4219A-79AE-7154-FDBD-968AD454B005}"/>
              </a:ext>
            </a:extLst>
          </p:cNvPr>
          <p:cNvSpPr>
            <a:spLocks noGrp="1"/>
          </p:cNvSpPr>
          <p:nvPr>
            <p:ph type="dt" sz="half" idx="10"/>
          </p:nvPr>
        </p:nvSpPr>
        <p:spPr/>
        <p:txBody>
          <a:bodyPr/>
          <a:lstStyle/>
          <a:p>
            <a:fld id="{A7B45DAF-A4D8-4374-B5F7-470197E1B3FB}" type="datetimeFigureOut">
              <a:rPr lang="sv-SE" smtClean="0"/>
              <a:t>2023-09-27</a:t>
            </a:fld>
            <a:endParaRPr lang="sv-SE"/>
          </a:p>
        </p:txBody>
      </p:sp>
      <p:sp>
        <p:nvSpPr>
          <p:cNvPr id="5" name="Platshållare för sidfot 4">
            <a:extLst>
              <a:ext uri="{FF2B5EF4-FFF2-40B4-BE49-F238E27FC236}">
                <a16:creationId xmlns:a16="http://schemas.microsoft.com/office/drawing/2014/main" id="{4ED0F655-B3E1-901C-4B59-3002B043C293}"/>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8A3FDB2A-2C53-6056-2728-A03508AFE999}"/>
              </a:ext>
            </a:extLst>
          </p:cNvPr>
          <p:cNvSpPr>
            <a:spLocks noGrp="1"/>
          </p:cNvSpPr>
          <p:nvPr>
            <p:ph type="sldNum" sz="quarter" idx="12"/>
          </p:nvPr>
        </p:nvSpPr>
        <p:spPr/>
        <p:txBody>
          <a:bodyPr/>
          <a:lstStyle/>
          <a:p>
            <a:fld id="{F475F663-3813-49EE-9C8E-B783EC2354AF}" type="slidenum">
              <a:rPr lang="sv-SE" smtClean="0"/>
              <a:t>‹#›</a:t>
            </a:fld>
            <a:endParaRPr lang="sv-SE"/>
          </a:p>
        </p:txBody>
      </p:sp>
    </p:spTree>
    <p:extLst>
      <p:ext uri="{BB962C8B-B14F-4D97-AF65-F5344CB8AC3E}">
        <p14:creationId xmlns:p14="http://schemas.microsoft.com/office/powerpoint/2010/main" val="1033771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31706A3-5AF3-95DC-7878-DE6A05C87A89}"/>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089DBF55-4CF0-D923-02BD-2AC5337B2506}"/>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17742C94-05EB-1F0D-ECC9-095EE27B9482}"/>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1B700B7B-DC3F-A43E-0039-E93AC9C28E62}"/>
              </a:ext>
            </a:extLst>
          </p:cNvPr>
          <p:cNvSpPr>
            <a:spLocks noGrp="1"/>
          </p:cNvSpPr>
          <p:nvPr>
            <p:ph type="dt" sz="half" idx="10"/>
          </p:nvPr>
        </p:nvSpPr>
        <p:spPr/>
        <p:txBody>
          <a:bodyPr/>
          <a:lstStyle/>
          <a:p>
            <a:fld id="{A7B45DAF-A4D8-4374-B5F7-470197E1B3FB}" type="datetimeFigureOut">
              <a:rPr lang="sv-SE" smtClean="0"/>
              <a:t>2023-09-27</a:t>
            </a:fld>
            <a:endParaRPr lang="sv-SE"/>
          </a:p>
        </p:txBody>
      </p:sp>
      <p:sp>
        <p:nvSpPr>
          <p:cNvPr id="6" name="Platshållare för sidfot 5">
            <a:extLst>
              <a:ext uri="{FF2B5EF4-FFF2-40B4-BE49-F238E27FC236}">
                <a16:creationId xmlns:a16="http://schemas.microsoft.com/office/drawing/2014/main" id="{400C3967-B61C-0517-F370-EC2D26CC9768}"/>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618C1F07-4DDD-37F2-1C64-0468505038AD}"/>
              </a:ext>
            </a:extLst>
          </p:cNvPr>
          <p:cNvSpPr>
            <a:spLocks noGrp="1"/>
          </p:cNvSpPr>
          <p:nvPr>
            <p:ph type="sldNum" sz="quarter" idx="12"/>
          </p:nvPr>
        </p:nvSpPr>
        <p:spPr/>
        <p:txBody>
          <a:bodyPr/>
          <a:lstStyle/>
          <a:p>
            <a:fld id="{F475F663-3813-49EE-9C8E-B783EC2354AF}" type="slidenum">
              <a:rPr lang="sv-SE" smtClean="0"/>
              <a:t>‹#›</a:t>
            </a:fld>
            <a:endParaRPr lang="sv-SE"/>
          </a:p>
        </p:txBody>
      </p:sp>
    </p:spTree>
    <p:extLst>
      <p:ext uri="{BB962C8B-B14F-4D97-AF65-F5344CB8AC3E}">
        <p14:creationId xmlns:p14="http://schemas.microsoft.com/office/powerpoint/2010/main" val="3862663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DB4453D-8626-3F00-FAC9-0D17E891347F}"/>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1D1B2EBE-316E-D3B9-28D2-63BAA914C1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45269EA3-7A5D-162B-FDFA-4303EF0A588F}"/>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07F58B88-CAC0-3C88-8A1C-2A7FA506E1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8D928862-3494-A2C6-5AB4-6B5828555495}"/>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EC323C37-58FC-A50D-648F-27232400A323}"/>
              </a:ext>
            </a:extLst>
          </p:cNvPr>
          <p:cNvSpPr>
            <a:spLocks noGrp="1"/>
          </p:cNvSpPr>
          <p:nvPr>
            <p:ph type="dt" sz="half" idx="10"/>
          </p:nvPr>
        </p:nvSpPr>
        <p:spPr/>
        <p:txBody>
          <a:bodyPr/>
          <a:lstStyle/>
          <a:p>
            <a:fld id="{A7B45DAF-A4D8-4374-B5F7-470197E1B3FB}" type="datetimeFigureOut">
              <a:rPr lang="sv-SE" smtClean="0"/>
              <a:t>2023-09-27</a:t>
            </a:fld>
            <a:endParaRPr lang="sv-SE"/>
          </a:p>
        </p:txBody>
      </p:sp>
      <p:sp>
        <p:nvSpPr>
          <p:cNvPr id="8" name="Platshållare för sidfot 7">
            <a:extLst>
              <a:ext uri="{FF2B5EF4-FFF2-40B4-BE49-F238E27FC236}">
                <a16:creationId xmlns:a16="http://schemas.microsoft.com/office/drawing/2014/main" id="{EDAA0B80-286B-2BEB-31B1-400A06E38A50}"/>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713592EB-788D-4876-38FC-2FB345059422}"/>
              </a:ext>
            </a:extLst>
          </p:cNvPr>
          <p:cNvSpPr>
            <a:spLocks noGrp="1"/>
          </p:cNvSpPr>
          <p:nvPr>
            <p:ph type="sldNum" sz="quarter" idx="12"/>
          </p:nvPr>
        </p:nvSpPr>
        <p:spPr/>
        <p:txBody>
          <a:bodyPr/>
          <a:lstStyle/>
          <a:p>
            <a:fld id="{F475F663-3813-49EE-9C8E-B783EC2354AF}" type="slidenum">
              <a:rPr lang="sv-SE" smtClean="0"/>
              <a:t>‹#›</a:t>
            </a:fld>
            <a:endParaRPr lang="sv-SE"/>
          </a:p>
        </p:txBody>
      </p:sp>
    </p:spTree>
    <p:extLst>
      <p:ext uri="{BB962C8B-B14F-4D97-AF65-F5344CB8AC3E}">
        <p14:creationId xmlns:p14="http://schemas.microsoft.com/office/powerpoint/2010/main" val="38018983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E4E2CD6-3AC0-E37D-F3FC-8C306BBD817D}"/>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7D5077EF-A0F4-3C91-3765-8A3B033DD29F}"/>
              </a:ext>
            </a:extLst>
          </p:cNvPr>
          <p:cNvSpPr>
            <a:spLocks noGrp="1"/>
          </p:cNvSpPr>
          <p:nvPr>
            <p:ph type="dt" sz="half" idx="10"/>
          </p:nvPr>
        </p:nvSpPr>
        <p:spPr/>
        <p:txBody>
          <a:bodyPr/>
          <a:lstStyle/>
          <a:p>
            <a:fld id="{A7B45DAF-A4D8-4374-B5F7-470197E1B3FB}" type="datetimeFigureOut">
              <a:rPr lang="sv-SE" smtClean="0"/>
              <a:t>2023-09-27</a:t>
            </a:fld>
            <a:endParaRPr lang="sv-SE"/>
          </a:p>
        </p:txBody>
      </p:sp>
      <p:sp>
        <p:nvSpPr>
          <p:cNvPr id="4" name="Platshållare för sidfot 3">
            <a:extLst>
              <a:ext uri="{FF2B5EF4-FFF2-40B4-BE49-F238E27FC236}">
                <a16:creationId xmlns:a16="http://schemas.microsoft.com/office/drawing/2014/main" id="{37D37D63-2154-6E42-EBFB-049437197A0C}"/>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D4757923-2DBC-114B-A3CB-854FE7981270}"/>
              </a:ext>
            </a:extLst>
          </p:cNvPr>
          <p:cNvSpPr>
            <a:spLocks noGrp="1"/>
          </p:cNvSpPr>
          <p:nvPr>
            <p:ph type="sldNum" sz="quarter" idx="12"/>
          </p:nvPr>
        </p:nvSpPr>
        <p:spPr/>
        <p:txBody>
          <a:bodyPr/>
          <a:lstStyle/>
          <a:p>
            <a:fld id="{F475F663-3813-49EE-9C8E-B783EC2354AF}" type="slidenum">
              <a:rPr lang="sv-SE" smtClean="0"/>
              <a:t>‹#›</a:t>
            </a:fld>
            <a:endParaRPr lang="sv-SE"/>
          </a:p>
        </p:txBody>
      </p:sp>
    </p:spTree>
    <p:extLst>
      <p:ext uri="{BB962C8B-B14F-4D97-AF65-F5344CB8AC3E}">
        <p14:creationId xmlns:p14="http://schemas.microsoft.com/office/powerpoint/2010/main" val="601638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FFA1A69A-4B64-DA03-958E-565807E1F8D2}"/>
              </a:ext>
            </a:extLst>
          </p:cNvPr>
          <p:cNvSpPr>
            <a:spLocks noGrp="1"/>
          </p:cNvSpPr>
          <p:nvPr>
            <p:ph type="dt" sz="half" idx="10"/>
          </p:nvPr>
        </p:nvSpPr>
        <p:spPr/>
        <p:txBody>
          <a:bodyPr/>
          <a:lstStyle/>
          <a:p>
            <a:fld id="{A7B45DAF-A4D8-4374-B5F7-470197E1B3FB}" type="datetimeFigureOut">
              <a:rPr lang="sv-SE" smtClean="0"/>
              <a:t>2023-09-27</a:t>
            </a:fld>
            <a:endParaRPr lang="sv-SE"/>
          </a:p>
        </p:txBody>
      </p:sp>
      <p:sp>
        <p:nvSpPr>
          <p:cNvPr id="3" name="Platshållare för sidfot 2">
            <a:extLst>
              <a:ext uri="{FF2B5EF4-FFF2-40B4-BE49-F238E27FC236}">
                <a16:creationId xmlns:a16="http://schemas.microsoft.com/office/drawing/2014/main" id="{A908FD2D-F278-B4E8-936F-E1BFC8218DA6}"/>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45F354ED-86FA-F43B-8727-54E14882C718}"/>
              </a:ext>
            </a:extLst>
          </p:cNvPr>
          <p:cNvSpPr>
            <a:spLocks noGrp="1"/>
          </p:cNvSpPr>
          <p:nvPr>
            <p:ph type="sldNum" sz="quarter" idx="12"/>
          </p:nvPr>
        </p:nvSpPr>
        <p:spPr/>
        <p:txBody>
          <a:bodyPr/>
          <a:lstStyle/>
          <a:p>
            <a:fld id="{F475F663-3813-49EE-9C8E-B783EC2354AF}" type="slidenum">
              <a:rPr lang="sv-SE" smtClean="0"/>
              <a:t>‹#›</a:t>
            </a:fld>
            <a:endParaRPr lang="sv-SE"/>
          </a:p>
        </p:txBody>
      </p:sp>
    </p:spTree>
    <p:extLst>
      <p:ext uri="{BB962C8B-B14F-4D97-AF65-F5344CB8AC3E}">
        <p14:creationId xmlns:p14="http://schemas.microsoft.com/office/powerpoint/2010/main" val="3178804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85BB374-FEC5-539E-F45D-0E84674C8E83}"/>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71C8101A-66BD-941D-E9FD-E2A6786355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5354A125-5169-46A3-174D-C2F525F1AA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27F4589E-8DB3-ED12-B232-6B9DD9F6874B}"/>
              </a:ext>
            </a:extLst>
          </p:cNvPr>
          <p:cNvSpPr>
            <a:spLocks noGrp="1"/>
          </p:cNvSpPr>
          <p:nvPr>
            <p:ph type="dt" sz="half" idx="10"/>
          </p:nvPr>
        </p:nvSpPr>
        <p:spPr/>
        <p:txBody>
          <a:bodyPr/>
          <a:lstStyle/>
          <a:p>
            <a:fld id="{A7B45DAF-A4D8-4374-B5F7-470197E1B3FB}" type="datetimeFigureOut">
              <a:rPr lang="sv-SE" smtClean="0"/>
              <a:t>2023-09-27</a:t>
            </a:fld>
            <a:endParaRPr lang="sv-SE"/>
          </a:p>
        </p:txBody>
      </p:sp>
      <p:sp>
        <p:nvSpPr>
          <p:cNvPr id="6" name="Platshållare för sidfot 5">
            <a:extLst>
              <a:ext uri="{FF2B5EF4-FFF2-40B4-BE49-F238E27FC236}">
                <a16:creationId xmlns:a16="http://schemas.microsoft.com/office/drawing/2014/main" id="{6F31142B-88FE-27C9-2466-B222818D61A5}"/>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AAC12B10-6CE3-D86D-B30D-D887376FBF5A}"/>
              </a:ext>
            </a:extLst>
          </p:cNvPr>
          <p:cNvSpPr>
            <a:spLocks noGrp="1"/>
          </p:cNvSpPr>
          <p:nvPr>
            <p:ph type="sldNum" sz="quarter" idx="12"/>
          </p:nvPr>
        </p:nvSpPr>
        <p:spPr/>
        <p:txBody>
          <a:bodyPr/>
          <a:lstStyle/>
          <a:p>
            <a:fld id="{F475F663-3813-49EE-9C8E-B783EC2354AF}" type="slidenum">
              <a:rPr lang="sv-SE" smtClean="0"/>
              <a:t>‹#›</a:t>
            </a:fld>
            <a:endParaRPr lang="sv-SE"/>
          </a:p>
        </p:txBody>
      </p:sp>
    </p:spTree>
    <p:extLst>
      <p:ext uri="{BB962C8B-B14F-4D97-AF65-F5344CB8AC3E}">
        <p14:creationId xmlns:p14="http://schemas.microsoft.com/office/powerpoint/2010/main" val="259513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398C0EB-6242-F223-06AA-63752343CFB6}"/>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8CE0A7E1-5651-A9A9-C92F-80421ABCF4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0D49A8BD-F65A-13F6-4474-20CF43876E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6E4DAD3A-5735-511A-6C5B-87086D09D4E3}"/>
              </a:ext>
            </a:extLst>
          </p:cNvPr>
          <p:cNvSpPr>
            <a:spLocks noGrp="1"/>
          </p:cNvSpPr>
          <p:nvPr>
            <p:ph type="dt" sz="half" idx="10"/>
          </p:nvPr>
        </p:nvSpPr>
        <p:spPr/>
        <p:txBody>
          <a:bodyPr/>
          <a:lstStyle/>
          <a:p>
            <a:fld id="{A7B45DAF-A4D8-4374-B5F7-470197E1B3FB}" type="datetimeFigureOut">
              <a:rPr lang="sv-SE" smtClean="0"/>
              <a:t>2023-09-27</a:t>
            </a:fld>
            <a:endParaRPr lang="sv-SE"/>
          </a:p>
        </p:txBody>
      </p:sp>
      <p:sp>
        <p:nvSpPr>
          <p:cNvPr id="6" name="Platshållare för sidfot 5">
            <a:extLst>
              <a:ext uri="{FF2B5EF4-FFF2-40B4-BE49-F238E27FC236}">
                <a16:creationId xmlns:a16="http://schemas.microsoft.com/office/drawing/2014/main" id="{FE27C75D-40DE-415E-DFCD-57BDBBF6A498}"/>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69486806-7867-6C58-DFE6-840374944E73}"/>
              </a:ext>
            </a:extLst>
          </p:cNvPr>
          <p:cNvSpPr>
            <a:spLocks noGrp="1"/>
          </p:cNvSpPr>
          <p:nvPr>
            <p:ph type="sldNum" sz="quarter" idx="12"/>
          </p:nvPr>
        </p:nvSpPr>
        <p:spPr/>
        <p:txBody>
          <a:bodyPr/>
          <a:lstStyle/>
          <a:p>
            <a:fld id="{F475F663-3813-49EE-9C8E-B783EC2354AF}" type="slidenum">
              <a:rPr lang="sv-SE" smtClean="0"/>
              <a:t>‹#›</a:t>
            </a:fld>
            <a:endParaRPr lang="sv-SE"/>
          </a:p>
        </p:txBody>
      </p:sp>
    </p:spTree>
    <p:extLst>
      <p:ext uri="{BB962C8B-B14F-4D97-AF65-F5344CB8AC3E}">
        <p14:creationId xmlns:p14="http://schemas.microsoft.com/office/powerpoint/2010/main" val="8227305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9606DB47-A9DE-F86D-360E-87BB1F3552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F7033EE0-CF86-A0B7-FA0A-023F4F2A8C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438C20A7-A1F0-F9FE-4607-29EB3B026D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B45DAF-A4D8-4374-B5F7-470197E1B3FB}" type="datetimeFigureOut">
              <a:rPr lang="sv-SE" smtClean="0"/>
              <a:t>2023-09-27</a:t>
            </a:fld>
            <a:endParaRPr lang="sv-SE"/>
          </a:p>
        </p:txBody>
      </p:sp>
      <p:sp>
        <p:nvSpPr>
          <p:cNvPr id="5" name="Platshållare för sidfot 4">
            <a:extLst>
              <a:ext uri="{FF2B5EF4-FFF2-40B4-BE49-F238E27FC236}">
                <a16:creationId xmlns:a16="http://schemas.microsoft.com/office/drawing/2014/main" id="{C4427A74-6D8C-3625-C378-4C61592727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10802C4E-5D9B-2F63-1B26-284A823807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75F663-3813-49EE-9C8E-B783EC2354AF}" type="slidenum">
              <a:rPr lang="sv-SE" smtClean="0"/>
              <a:t>‹#›</a:t>
            </a:fld>
            <a:endParaRPr lang="sv-SE"/>
          </a:p>
        </p:txBody>
      </p:sp>
    </p:spTree>
    <p:extLst>
      <p:ext uri="{BB962C8B-B14F-4D97-AF65-F5344CB8AC3E}">
        <p14:creationId xmlns:p14="http://schemas.microsoft.com/office/powerpoint/2010/main" val="32786744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flickr.com/photos/hpdeutschland/8791062179" TargetMode="External"/><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hyperlink" Target="https://www.geograph.org.uk/photo/4035849" TargetMode="External"/><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www.pexels.com/photo/balancing-rock-formation-816377/" TargetMode="External"/><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pxhere.com/en/photo/8086" TargetMode="Externa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Layout" Target="../diagrams/layout1.xml"/><Relationship Id="rId7" Type="http://schemas.openxmlformats.org/officeDocument/2006/relationships/image" Target="../media/image14.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2398B41D-718C-BE33-39B7-562E2A865BBE}"/>
              </a:ext>
            </a:extLst>
          </p:cNvPr>
          <p:cNvSpPr>
            <a:spLocks noGrp="1"/>
          </p:cNvSpPr>
          <p:nvPr>
            <p:ph type="ctrTitle"/>
          </p:nvPr>
        </p:nvSpPr>
        <p:spPr>
          <a:xfrm>
            <a:off x="7531610" y="365125"/>
            <a:ext cx="3822189" cy="1899912"/>
          </a:xfrm>
        </p:spPr>
        <p:txBody>
          <a:bodyPr vert="horz" lIns="91440" tIns="45720" rIns="91440" bIns="45720" rtlCol="0" anchor="ctr">
            <a:normAutofit fontScale="90000"/>
          </a:bodyPr>
          <a:lstStyle/>
          <a:p>
            <a:pPr algn="l"/>
            <a:br>
              <a:rPr lang="en-US" sz="4000" b="1" i="1" dirty="0">
                <a:latin typeface="Times New Roman" panose="02020603050405020304" pitchFamily="18" charset="0"/>
                <a:cs typeface="Times New Roman" panose="02020603050405020304" pitchFamily="18" charset="0"/>
              </a:rPr>
            </a:br>
            <a:r>
              <a:rPr lang="en-US" sz="4000" b="1" i="1" dirty="0" err="1">
                <a:latin typeface="Times New Roman" panose="02020603050405020304" pitchFamily="18" charset="0"/>
                <a:cs typeface="Times New Roman" panose="02020603050405020304" pitchFamily="18" charset="0"/>
              </a:rPr>
              <a:t>Att</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befinna</a:t>
            </a:r>
            <a:r>
              <a:rPr lang="en-US" sz="4000" b="1" i="1" dirty="0">
                <a:latin typeface="Times New Roman" panose="02020603050405020304" pitchFamily="18" charset="0"/>
                <a:cs typeface="Times New Roman" panose="02020603050405020304" pitchFamily="18" charset="0"/>
              </a:rPr>
              <a:t> sig </a:t>
            </a:r>
            <a:r>
              <a:rPr lang="en-US" sz="4000" b="1" i="1" dirty="0" err="1">
                <a:latin typeface="Times New Roman" panose="02020603050405020304" pitchFamily="18" charset="0"/>
                <a:cs typeface="Times New Roman" panose="02020603050405020304" pitchFamily="18" charset="0"/>
              </a:rPr>
              <a:t>i</a:t>
            </a:r>
            <a:r>
              <a:rPr lang="en-US" sz="4000" b="1" i="1" dirty="0">
                <a:latin typeface="Times New Roman" panose="02020603050405020304" pitchFamily="18" charset="0"/>
                <a:cs typeface="Times New Roman" panose="02020603050405020304" pitchFamily="18" charset="0"/>
              </a:rPr>
              <a:t> den </a:t>
            </a:r>
            <a:r>
              <a:rPr lang="en-US" sz="4000" b="1" i="1" dirty="0" err="1">
                <a:latin typeface="Times New Roman" panose="02020603050405020304" pitchFamily="18" charset="0"/>
                <a:cs typeface="Times New Roman" panose="02020603050405020304" pitchFamily="18" charset="0"/>
              </a:rPr>
              <a:t>bästa</a:t>
            </a:r>
            <a:r>
              <a:rPr lang="en-US" sz="4000" b="1" i="1" dirty="0">
                <a:latin typeface="Times New Roman" panose="02020603050405020304" pitchFamily="18" charset="0"/>
                <a:cs typeface="Times New Roman" panose="02020603050405020304" pitchFamily="18" charset="0"/>
              </a:rPr>
              <a:t> av </a:t>
            </a:r>
            <a:r>
              <a:rPr lang="en-US" sz="4000" b="1" i="1" dirty="0" err="1">
                <a:latin typeface="Times New Roman" panose="02020603050405020304" pitchFamily="18" charset="0"/>
                <a:cs typeface="Times New Roman" panose="02020603050405020304" pitchFamily="18" charset="0"/>
              </a:rPr>
              <a:t>två</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världar</a:t>
            </a:r>
            <a:endParaRPr lang="en-US" sz="4000" b="1" i="1" dirty="0">
              <a:latin typeface="Times New Roman" panose="02020603050405020304" pitchFamily="18" charset="0"/>
              <a:cs typeface="Times New Roman" panose="02020603050405020304" pitchFamily="18" charset="0"/>
            </a:endParaRPr>
          </a:p>
        </p:txBody>
      </p:sp>
      <p:pic>
        <p:nvPicPr>
          <p:cNvPr id="8" name="Bildobjekt 7">
            <a:extLst>
              <a:ext uri="{FF2B5EF4-FFF2-40B4-BE49-F238E27FC236}">
                <a16:creationId xmlns:a16="http://schemas.microsoft.com/office/drawing/2014/main" id="{A03B32F2-5255-2B8C-78B8-0DF8E8BB608F}"/>
              </a:ext>
            </a:extLst>
          </p:cNvPr>
          <p:cNvPicPr>
            <a:picLocks noChangeAspect="1"/>
          </p:cNvPicPr>
          <p:nvPr/>
        </p:nvPicPr>
        <p:blipFill rotWithShape="1">
          <a:blip r:embed="rId2"/>
          <a:srcRect l="12557" r="19929" b="-1"/>
          <a:stretch/>
        </p:blipFill>
        <p:spPr>
          <a:xfrm>
            <a:off x="1" y="10"/>
            <a:ext cx="6936390" cy="6857990"/>
          </a:xfrm>
          <a:prstGeom prst="rect">
            <a:avLst/>
          </a:prstGeom>
        </p:spPr>
      </p:pic>
      <p:sp>
        <p:nvSpPr>
          <p:cNvPr id="3" name="Underrubrik 2">
            <a:extLst>
              <a:ext uri="{FF2B5EF4-FFF2-40B4-BE49-F238E27FC236}">
                <a16:creationId xmlns:a16="http://schemas.microsoft.com/office/drawing/2014/main" id="{785C4703-5F5C-2072-5DFF-7A852051BB3F}"/>
              </a:ext>
            </a:extLst>
          </p:cNvPr>
          <p:cNvSpPr>
            <a:spLocks noGrp="1"/>
          </p:cNvSpPr>
          <p:nvPr>
            <p:ph type="subTitle" idx="1"/>
          </p:nvPr>
        </p:nvSpPr>
        <p:spPr>
          <a:xfrm>
            <a:off x="7531610" y="2434201"/>
            <a:ext cx="3822189" cy="3742762"/>
          </a:xfrm>
        </p:spPr>
        <p:txBody>
          <a:bodyPr vert="horz" lIns="91440" tIns="45720" rIns="91440" bIns="45720" rtlCol="0">
            <a:normAutofit/>
          </a:bodyPr>
          <a:lstStyle/>
          <a:p>
            <a:pPr algn="l"/>
            <a:endParaRPr lang="en-US" sz="2000" b="1" i="1" dirty="0">
              <a:latin typeface="Times New Roman" panose="02020603050405020304" pitchFamily="18" charset="0"/>
              <a:cs typeface="Times New Roman" panose="02020603050405020304" pitchFamily="18" charset="0"/>
            </a:endParaRPr>
          </a:p>
          <a:p>
            <a:pPr algn="l"/>
            <a:endParaRPr lang="en-US" sz="2000" b="1" i="1" dirty="0">
              <a:latin typeface="Times New Roman" panose="02020603050405020304" pitchFamily="18" charset="0"/>
              <a:cs typeface="Times New Roman" panose="02020603050405020304" pitchFamily="18" charset="0"/>
            </a:endParaRPr>
          </a:p>
          <a:p>
            <a:pPr algn="l"/>
            <a:endParaRPr lang="en-US" sz="2000" b="1" i="1" dirty="0">
              <a:latin typeface="Times New Roman" panose="02020603050405020304" pitchFamily="18" charset="0"/>
              <a:cs typeface="Times New Roman" panose="02020603050405020304" pitchFamily="18" charset="0"/>
            </a:endParaRPr>
          </a:p>
          <a:p>
            <a:pPr algn="l"/>
            <a:r>
              <a:rPr lang="en-US" sz="2000" b="1" i="1" dirty="0">
                <a:latin typeface="Times New Roman" panose="02020603050405020304" pitchFamily="18" charset="0"/>
                <a:cs typeface="Times New Roman" panose="02020603050405020304" pitchFamily="18" charset="0"/>
              </a:rPr>
              <a:t>SPIK &amp; </a:t>
            </a:r>
            <a:r>
              <a:rPr lang="en-US" sz="2000" b="1" i="1" dirty="0" err="1">
                <a:latin typeface="Times New Roman" panose="02020603050405020304" pitchFamily="18" charset="0"/>
                <a:cs typeface="Times New Roman" panose="02020603050405020304" pitchFamily="18" charset="0"/>
              </a:rPr>
              <a:t>Doktorand</a:t>
            </a:r>
            <a:endParaRPr lang="en-US" sz="20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8313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ubrik 1">
            <a:extLst>
              <a:ext uri="{FF2B5EF4-FFF2-40B4-BE49-F238E27FC236}">
                <a16:creationId xmlns:a16="http://schemas.microsoft.com/office/drawing/2014/main" id="{3545E96E-B950-448E-AB36-74A4A97D966B}"/>
              </a:ext>
            </a:extLst>
          </p:cNvPr>
          <p:cNvSpPr txBox="1">
            <a:spLocks noGrp="1" noChangeArrowheads="1"/>
          </p:cNvSpPr>
          <p:nvPr>
            <p:ph type="title"/>
          </p:nvPr>
        </p:nvSpPr>
        <p:spPr>
          <a:xfrm>
            <a:off x="5297762" y="329184"/>
            <a:ext cx="6251110" cy="1783080"/>
          </a:xfrm>
        </p:spPr>
        <p:txBody>
          <a:bodyPr anchor="b" anchorCtr="1">
            <a:normAutofit/>
          </a:bodyPr>
          <a:lstStyle/>
          <a:p>
            <a:pPr eaLnBrk="1" hangingPunct="1"/>
            <a:r>
              <a:rPr lang="sv-SE" altLang="sv-SE" sz="5400">
                <a:latin typeface="Times New Roman" panose="02020603050405020304" pitchFamily="18" charset="0"/>
                <a:ea typeface="ＭＳ Ｐゴシック" panose="020B0600070205080204" pitchFamily="34" charset="-128"/>
                <a:cs typeface="Times New Roman" panose="02020603050405020304" pitchFamily="18" charset="0"/>
              </a:rPr>
              <a:t>Kolorektal cancer</a:t>
            </a:r>
          </a:p>
        </p:txBody>
      </p:sp>
      <p:pic>
        <p:nvPicPr>
          <p:cNvPr id="4100" name="Bildobjekt 4">
            <a:extLst>
              <a:ext uri="{FF2B5EF4-FFF2-40B4-BE49-F238E27FC236}">
                <a16:creationId xmlns:a16="http://schemas.microsoft.com/office/drawing/2014/main" id="{D1BF4ABF-F2FF-43C3-B66D-DACD58579D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115" r="9485"/>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Platshållare för innehåll 2">
            <a:extLst>
              <a:ext uri="{FF2B5EF4-FFF2-40B4-BE49-F238E27FC236}">
                <a16:creationId xmlns:a16="http://schemas.microsoft.com/office/drawing/2014/main" id="{3ED07330-4815-4B8C-AEA9-8E9DFF719F86}"/>
              </a:ext>
            </a:extLst>
          </p:cNvPr>
          <p:cNvSpPr txBox="1">
            <a:spLocks noGrp="1" noChangeArrowheads="1"/>
          </p:cNvSpPr>
          <p:nvPr>
            <p:ph idx="1"/>
          </p:nvPr>
        </p:nvSpPr>
        <p:spPr>
          <a:xfrm>
            <a:off x="5088835" y="2266121"/>
            <a:ext cx="6460037" cy="4484535"/>
          </a:xfrm>
        </p:spPr>
        <p:txBody>
          <a:bodyPr>
            <a:normAutofit fontScale="70000" lnSpcReduction="20000"/>
          </a:bodyPr>
          <a:lstStyle/>
          <a:p>
            <a:pPr marL="0" indent="0" eaLnBrk="1" hangingPunct="1">
              <a:spcBef>
                <a:spcPts val="600"/>
              </a:spcBef>
              <a:buNone/>
            </a:pPr>
            <a:endParaRPr lang="sv-SE" altLang="sv-SE" sz="2200" dirty="0">
              <a:latin typeface="Times New Roman" panose="02020603050405020304" pitchFamily="18" charset="0"/>
              <a:ea typeface="ＭＳ Ｐゴシック" panose="020B0600070205080204" pitchFamily="34" charset="-128"/>
              <a:cs typeface="Times New Roman" panose="02020603050405020304" pitchFamily="18" charset="0"/>
            </a:endParaRPr>
          </a:p>
          <a:p>
            <a:pPr eaLnBrk="1" hangingPunct="1">
              <a:spcBef>
                <a:spcPts val="600"/>
              </a:spcBef>
              <a:buFontTx/>
              <a:buChar char="•"/>
            </a:pPr>
            <a:r>
              <a:rPr lang="sv-SE" altLang="sv-SE" sz="3100" dirty="0">
                <a:latin typeface="Times New Roman" panose="02020603050405020304" pitchFamily="18" charset="0"/>
                <a:ea typeface="ＭＳ Ｐゴシック" panose="020B0600070205080204" pitchFamily="34" charset="-128"/>
                <a:cs typeface="Times New Roman" panose="02020603050405020304" pitchFamily="18" charset="0"/>
              </a:rPr>
              <a:t>Sveriges tredje vanligaste cancerform </a:t>
            </a:r>
          </a:p>
          <a:p>
            <a:pPr eaLnBrk="1" hangingPunct="1">
              <a:spcBef>
                <a:spcPts val="600"/>
              </a:spcBef>
              <a:buFontTx/>
              <a:buChar char="•"/>
            </a:pPr>
            <a:endParaRPr lang="sv-SE" altLang="sv-SE" sz="3100" dirty="0">
              <a:latin typeface="Times New Roman" panose="02020603050405020304" pitchFamily="18" charset="0"/>
              <a:ea typeface="ＭＳ Ｐゴシック" panose="020B0600070205080204" pitchFamily="34" charset="-128"/>
              <a:cs typeface="Times New Roman" panose="02020603050405020304" pitchFamily="18" charset="0"/>
            </a:endParaRPr>
          </a:p>
          <a:p>
            <a:pPr eaLnBrk="1" hangingPunct="1">
              <a:spcBef>
                <a:spcPts val="600"/>
              </a:spcBef>
              <a:buFontTx/>
              <a:buChar char="•"/>
            </a:pPr>
            <a:r>
              <a:rPr lang="sv-SE" altLang="sv-SE" sz="3100" dirty="0">
                <a:latin typeface="Times New Roman" panose="02020603050405020304" pitchFamily="18" charset="0"/>
                <a:ea typeface="ＭＳ Ｐゴシック" panose="020B0600070205080204" pitchFamily="34" charset="-128"/>
                <a:cs typeface="Times New Roman" panose="02020603050405020304" pitchFamily="18" charset="0"/>
              </a:rPr>
              <a:t>Långsam utveckling, vårdkontakter under många år</a:t>
            </a:r>
          </a:p>
          <a:p>
            <a:pPr eaLnBrk="1" hangingPunct="1">
              <a:spcBef>
                <a:spcPts val="600"/>
              </a:spcBef>
              <a:buFontTx/>
              <a:buChar char="•"/>
            </a:pPr>
            <a:endParaRPr lang="sv-SE" altLang="sv-SE" sz="3100" dirty="0">
              <a:latin typeface="Times New Roman" panose="02020603050405020304" pitchFamily="18" charset="0"/>
              <a:ea typeface="ＭＳ Ｐゴシック" panose="020B0600070205080204" pitchFamily="34" charset="-128"/>
              <a:cs typeface="Times New Roman" panose="02020603050405020304" pitchFamily="18" charset="0"/>
            </a:endParaRPr>
          </a:p>
          <a:p>
            <a:pPr eaLnBrk="1" hangingPunct="1">
              <a:spcBef>
                <a:spcPts val="600"/>
              </a:spcBef>
              <a:buFontTx/>
              <a:buChar char="•"/>
            </a:pPr>
            <a:r>
              <a:rPr lang="sv-SE" altLang="sv-SE" sz="3100" dirty="0">
                <a:latin typeface="Times New Roman" panose="02020603050405020304" pitchFamily="18" charset="0"/>
                <a:ea typeface="ＭＳ Ｐゴシック" panose="020B0600070205080204" pitchFamily="34" charset="-128"/>
                <a:cs typeface="Times New Roman" panose="02020603050405020304" pitchFamily="18" charset="0"/>
              </a:rPr>
              <a:t>Fysiska symtom- emotionella upplevelser</a:t>
            </a:r>
          </a:p>
          <a:p>
            <a:pPr eaLnBrk="1" hangingPunct="1">
              <a:spcBef>
                <a:spcPts val="600"/>
              </a:spcBef>
              <a:buFontTx/>
              <a:buChar char="•"/>
            </a:pPr>
            <a:endParaRPr lang="sv-SE" altLang="sv-SE" sz="3100" dirty="0">
              <a:latin typeface="Times New Roman" panose="02020603050405020304" pitchFamily="18" charset="0"/>
              <a:ea typeface="ＭＳ Ｐゴシック" panose="020B0600070205080204" pitchFamily="34" charset="-128"/>
              <a:cs typeface="Times New Roman" panose="02020603050405020304" pitchFamily="18" charset="0"/>
            </a:endParaRPr>
          </a:p>
          <a:p>
            <a:pPr eaLnBrk="1" hangingPunct="1">
              <a:spcBef>
                <a:spcPts val="600"/>
              </a:spcBef>
              <a:buFontTx/>
              <a:buChar char="•"/>
            </a:pPr>
            <a:r>
              <a:rPr lang="sv-SE" altLang="sv-SE" sz="3100" dirty="0">
                <a:latin typeface="Times New Roman" panose="02020603050405020304" pitchFamily="18" charset="0"/>
                <a:ea typeface="ＭＳ Ｐゴシック" panose="020B0600070205080204" pitchFamily="34" charset="-128"/>
                <a:cs typeface="Times New Roman" panose="02020603050405020304" pitchFamily="18" charset="0"/>
              </a:rPr>
              <a:t>Många dimensioner av upplevelsen inom SVF/ERAS</a:t>
            </a:r>
          </a:p>
          <a:p>
            <a:pPr eaLnBrk="1" hangingPunct="1">
              <a:spcBef>
                <a:spcPts val="600"/>
              </a:spcBef>
              <a:buFontTx/>
              <a:buChar char="•"/>
            </a:pPr>
            <a:endParaRPr lang="sv-SE" altLang="sv-SE" sz="3100" dirty="0">
              <a:latin typeface="Times New Roman" panose="02020603050405020304" pitchFamily="18" charset="0"/>
              <a:ea typeface="ＭＳ Ｐゴシック" panose="020B0600070205080204" pitchFamily="34" charset="-128"/>
              <a:cs typeface="Times New Roman" panose="02020603050405020304" pitchFamily="18" charset="0"/>
            </a:endParaRPr>
          </a:p>
          <a:p>
            <a:pPr eaLnBrk="1" hangingPunct="1">
              <a:spcBef>
                <a:spcPts val="600"/>
              </a:spcBef>
              <a:buFontTx/>
              <a:buChar char="•"/>
            </a:pPr>
            <a:r>
              <a:rPr lang="sv-SE" altLang="sv-SE" sz="3100" dirty="0">
                <a:latin typeface="Times New Roman" panose="02020603050405020304" pitchFamily="18" charset="0"/>
                <a:ea typeface="ＭＳ Ｐゴシック" panose="020B0600070205080204" pitchFamily="34" charset="-128"/>
                <a:cs typeface="Times New Roman" panose="02020603050405020304" pitchFamily="18" charset="0"/>
              </a:rPr>
              <a:t>Personcentrerad vård i Regionen sedan 2018 (beslut SKR 2016) </a:t>
            </a:r>
          </a:p>
          <a:p>
            <a:pPr eaLnBrk="1" hangingPunct="1">
              <a:spcBef>
                <a:spcPts val="600"/>
              </a:spcBef>
              <a:buFontTx/>
              <a:buChar char="•"/>
            </a:pPr>
            <a:endParaRPr lang="sv-SE" altLang="sv-SE" sz="3100" dirty="0">
              <a:latin typeface="Times New Roman" panose="02020603050405020304" pitchFamily="18" charset="0"/>
              <a:ea typeface="ＭＳ Ｐゴシック" panose="020B0600070205080204" pitchFamily="34" charset="-128"/>
              <a:cs typeface="Times New Roman" panose="02020603050405020304" pitchFamily="18" charset="0"/>
            </a:endParaRPr>
          </a:p>
          <a:p>
            <a:pPr eaLnBrk="1" hangingPunct="1">
              <a:spcBef>
                <a:spcPts val="600"/>
              </a:spcBef>
              <a:buFontTx/>
              <a:buChar char="•"/>
            </a:pPr>
            <a:r>
              <a:rPr lang="sv-SE" altLang="sv-SE" sz="3100" dirty="0">
                <a:latin typeface="Times New Roman" panose="02020603050405020304" pitchFamily="18" charset="0"/>
                <a:ea typeface="ＭＳ Ｐゴシック" panose="020B0600070205080204" pitchFamily="34" charset="-128"/>
                <a:cs typeface="Times New Roman" panose="02020603050405020304" pitchFamily="18" charset="0"/>
              </a:rPr>
              <a:t>Fragmenterad vårdmiljö; personalens tillgänglighet, patientens självständighet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C3B16BD8-7B28-E3A7-4775-3F9771077DAC}"/>
              </a:ext>
            </a:extLst>
          </p:cNvPr>
          <p:cNvSpPr>
            <a:spLocks noGrp="1"/>
          </p:cNvSpPr>
          <p:nvPr>
            <p:ph type="title"/>
          </p:nvPr>
        </p:nvSpPr>
        <p:spPr>
          <a:xfrm>
            <a:off x="630936" y="639520"/>
            <a:ext cx="3429000" cy="1719072"/>
          </a:xfrm>
        </p:spPr>
        <p:txBody>
          <a:bodyPr anchor="b">
            <a:normAutofit/>
          </a:bodyPr>
          <a:lstStyle/>
          <a:p>
            <a:r>
              <a:rPr lang="sv-SE" sz="5400"/>
              <a:t>Väcker tankar?</a:t>
            </a:r>
          </a:p>
        </p:txBody>
      </p:sp>
      <p:sp>
        <p:nvSpPr>
          <p:cNvPr id="12"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tshållare för innehåll 2">
            <a:extLst>
              <a:ext uri="{FF2B5EF4-FFF2-40B4-BE49-F238E27FC236}">
                <a16:creationId xmlns:a16="http://schemas.microsoft.com/office/drawing/2014/main" id="{FDF79C00-8156-9F8C-5579-5B85477E310B}"/>
              </a:ext>
            </a:extLst>
          </p:cNvPr>
          <p:cNvSpPr>
            <a:spLocks noGrp="1"/>
          </p:cNvSpPr>
          <p:nvPr>
            <p:ph idx="1"/>
          </p:nvPr>
        </p:nvSpPr>
        <p:spPr>
          <a:xfrm>
            <a:off x="630936" y="2807208"/>
            <a:ext cx="3429000" cy="3410712"/>
          </a:xfrm>
        </p:spPr>
        <p:txBody>
          <a:bodyPr anchor="t">
            <a:normAutofit/>
          </a:bodyPr>
          <a:lstStyle/>
          <a:p>
            <a:pPr>
              <a:spcAft>
                <a:spcPts val="600"/>
              </a:spcAft>
            </a:pPr>
            <a:r>
              <a:rPr lang="sv-SE" sz="2000" dirty="0"/>
              <a:t>Hur kan den effektiviserade och  standardiserade vården möta kraven på personcentrerad vård?</a:t>
            </a:r>
          </a:p>
          <a:p>
            <a:pPr>
              <a:spcAft>
                <a:spcPts val="600"/>
              </a:spcAft>
            </a:pPr>
            <a:endParaRPr lang="sv-SE" sz="2000" dirty="0"/>
          </a:p>
          <a:p>
            <a:pPr>
              <a:spcAft>
                <a:spcPts val="600"/>
              </a:spcAft>
              <a:buFont typeface="Arial" panose="020B0604020202020204" pitchFamily="34" charset="0"/>
              <a:buChar char="•"/>
            </a:pPr>
            <a:r>
              <a:rPr lang="sv-SE" sz="2000" dirty="0"/>
              <a:t>Vad anser vårdpersonalen?</a:t>
            </a:r>
          </a:p>
          <a:p>
            <a:pPr>
              <a:spcAft>
                <a:spcPts val="600"/>
              </a:spcAft>
              <a:buFont typeface="Arial" panose="020B0604020202020204" pitchFamily="34" charset="0"/>
              <a:buChar char="•"/>
            </a:pPr>
            <a:r>
              <a:rPr lang="sv-SE" sz="2000" dirty="0"/>
              <a:t>Vad upplever patienterna?</a:t>
            </a:r>
          </a:p>
        </p:txBody>
      </p:sp>
      <p:pic>
        <p:nvPicPr>
          <p:cNvPr id="5" name="Bildobjekt 4" descr="En bild som visar inomhus, galler, nära, hylla&#10;&#10;Automatiskt genererad beskrivning">
            <a:extLst>
              <a:ext uri="{FF2B5EF4-FFF2-40B4-BE49-F238E27FC236}">
                <a16:creationId xmlns:a16="http://schemas.microsoft.com/office/drawing/2014/main" id="{8D04B9A5-8120-1BE2-3725-63E40E9F5218}"/>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927" r="2956" b="-1"/>
          <a:stretch/>
        </p:blipFill>
        <p:spPr>
          <a:xfrm>
            <a:off x="4654296" y="980835"/>
            <a:ext cx="6903720" cy="4896329"/>
          </a:xfrm>
          <a:prstGeom prst="rect">
            <a:avLst/>
          </a:prstGeom>
        </p:spPr>
      </p:pic>
    </p:spTree>
    <p:extLst>
      <p:ext uri="{BB962C8B-B14F-4D97-AF65-F5344CB8AC3E}">
        <p14:creationId xmlns:p14="http://schemas.microsoft.com/office/powerpoint/2010/main" val="42890874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6E19CFA4-36BF-3B52-7A87-F088B3170FCB}"/>
              </a:ext>
            </a:extLst>
          </p:cNvPr>
          <p:cNvPicPr>
            <a:picLocks noChangeAspect="1"/>
          </p:cNvPicPr>
          <p:nvPr/>
        </p:nvPicPr>
        <p:blipFill>
          <a:blip r:embed="rId3"/>
          <a:stretch>
            <a:fillRect/>
          </a:stretch>
        </p:blipFill>
        <p:spPr>
          <a:xfrm>
            <a:off x="9203473" y="772086"/>
            <a:ext cx="2868901" cy="4224493"/>
          </a:xfrm>
          <a:prstGeom prst="rect">
            <a:avLst/>
          </a:prstGeom>
        </p:spPr>
      </p:pic>
      <p:sp>
        <p:nvSpPr>
          <p:cNvPr id="2" name="Rubrik 1">
            <a:extLst>
              <a:ext uri="{FF2B5EF4-FFF2-40B4-BE49-F238E27FC236}">
                <a16:creationId xmlns:a16="http://schemas.microsoft.com/office/drawing/2014/main" id="{3802B8E8-EB13-06B6-D289-D24D81994404}"/>
              </a:ext>
            </a:extLst>
          </p:cNvPr>
          <p:cNvSpPr>
            <a:spLocks noGrp="1"/>
          </p:cNvSpPr>
          <p:nvPr>
            <p:ph type="ctrTitle"/>
          </p:nvPr>
        </p:nvSpPr>
        <p:spPr>
          <a:xfrm>
            <a:off x="1" y="4611168"/>
            <a:ext cx="8847908" cy="2036707"/>
          </a:xfrm>
        </p:spPr>
        <p:txBody>
          <a:bodyPr anchor="b">
            <a:normAutofit/>
          </a:bodyPr>
          <a:lstStyle/>
          <a:p>
            <a:r>
              <a:rPr lang="sv-SE" sz="3600" b="1" dirty="0">
                <a:solidFill>
                  <a:schemeClr val="accent1">
                    <a:lumMod val="75000"/>
                  </a:schemeClr>
                </a:solidFill>
              </a:rPr>
              <a:t>Studie I</a:t>
            </a:r>
          </a:p>
        </p:txBody>
      </p:sp>
      <p:sp>
        <p:nvSpPr>
          <p:cNvPr id="3" name="Underrubrik 2">
            <a:extLst>
              <a:ext uri="{FF2B5EF4-FFF2-40B4-BE49-F238E27FC236}">
                <a16:creationId xmlns:a16="http://schemas.microsoft.com/office/drawing/2014/main" id="{74D9B560-6D56-9DEB-0EDA-6F140D32E8FA}"/>
              </a:ext>
            </a:extLst>
          </p:cNvPr>
          <p:cNvSpPr>
            <a:spLocks noGrp="1"/>
          </p:cNvSpPr>
          <p:nvPr>
            <p:ph type="subTitle" idx="1"/>
          </p:nvPr>
        </p:nvSpPr>
        <p:spPr>
          <a:xfrm>
            <a:off x="2426447" y="6019391"/>
            <a:ext cx="7315199" cy="336959"/>
          </a:xfrm>
        </p:spPr>
        <p:txBody>
          <a:bodyPr anchor="t">
            <a:normAutofit/>
          </a:bodyPr>
          <a:lstStyle/>
          <a:p>
            <a:endParaRPr lang="sv-SE" sz="1600" dirty="0">
              <a:solidFill>
                <a:schemeClr val="tx1">
                  <a:lumMod val="85000"/>
                  <a:lumOff val="15000"/>
                </a:schemeClr>
              </a:solidFill>
            </a:endParaRPr>
          </a:p>
        </p:txBody>
      </p:sp>
      <p:pic>
        <p:nvPicPr>
          <p:cNvPr id="4" name="Bildobjekt 3">
            <a:extLst>
              <a:ext uri="{FF2B5EF4-FFF2-40B4-BE49-F238E27FC236}">
                <a16:creationId xmlns:a16="http://schemas.microsoft.com/office/drawing/2014/main" id="{2BC2D23B-2789-0154-A40A-F03708963D24}"/>
              </a:ext>
            </a:extLst>
          </p:cNvPr>
          <p:cNvPicPr>
            <a:picLocks noChangeAspect="1"/>
          </p:cNvPicPr>
          <p:nvPr/>
        </p:nvPicPr>
        <p:blipFill>
          <a:blip r:embed="rId4"/>
          <a:stretch>
            <a:fillRect/>
          </a:stretch>
        </p:blipFill>
        <p:spPr>
          <a:xfrm>
            <a:off x="71120" y="210125"/>
            <a:ext cx="9012727" cy="4190918"/>
          </a:xfrm>
          <a:prstGeom prst="rect">
            <a:avLst/>
          </a:prstGeom>
        </p:spPr>
      </p:pic>
    </p:spTree>
    <p:extLst>
      <p:ext uri="{BB962C8B-B14F-4D97-AF65-F5344CB8AC3E}">
        <p14:creationId xmlns:p14="http://schemas.microsoft.com/office/powerpoint/2010/main" val="654364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6C6E59F-306F-4AD8-9245-4D303E979B57}"/>
              </a:ext>
            </a:extLst>
          </p:cNvPr>
          <p:cNvSpPr>
            <a:spLocks noGrp="1"/>
          </p:cNvSpPr>
          <p:nvPr>
            <p:ph type="title"/>
          </p:nvPr>
        </p:nvSpPr>
        <p:spPr>
          <a:xfrm>
            <a:off x="640080" y="325369"/>
            <a:ext cx="4368602" cy="1956841"/>
          </a:xfrm>
        </p:spPr>
        <p:txBody>
          <a:bodyPr anchor="b">
            <a:normAutofit fontScale="90000"/>
          </a:bodyPr>
          <a:lstStyle/>
          <a:p>
            <a:pPr>
              <a:spcAft>
                <a:spcPts val="800"/>
              </a:spcAft>
            </a:pPr>
            <a:r>
              <a:rPr lang="sv-SE" sz="4200" u="sng" dirty="0">
                <a:effectLst/>
                <a:latin typeface="Times New Roman" panose="02020603050405020304" pitchFamily="18" charset="0"/>
                <a:ea typeface="Times New Roman" panose="02020603050405020304" pitchFamily="18" charset="0"/>
                <a:cs typeface="Times New Roman" panose="02020603050405020304" pitchFamily="18" charset="0"/>
              </a:rPr>
              <a:t>Standardiserad vård vs Personcentrerad vård</a:t>
            </a:r>
            <a:br>
              <a:rPr lang="sv-SE" sz="4200" dirty="0">
                <a:effectLst/>
                <a:latin typeface="Times New Roman" panose="02020603050405020304" pitchFamily="18" charset="0"/>
                <a:ea typeface="Times New Roman" panose="02020603050405020304" pitchFamily="18" charset="0"/>
                <a:cs typeface="Times New Roman" panose="02020603050405020304" pitchFamily="18" charset="0"/>
              </a:rPr>
            </a:br>
            <a:endParaRPr lang="sv-SE" sz="4200" dirty="0"/>
          </a:p>
        </p:txBody>
      </p:sp>
      <p:sp>
        <p:nvSpPr>
          <p:cNvPr id="3" name="Platshållare för innehåll 2">
            <a:extLst>
              <a:ext uri="{FF2B5EF4-FFF2-40B4-BE49-F238E27FC236}">
                <a16:creationId xmlns:a16="http://schemas.microsoft.com/office/drawing/2014/main" id="{191A7929-D817-4CB4-828D-64C1D2D59C84}"/>
              </a:ext>
            </a:extLst>
          </p:cNvPr>
          <p:cNvSpPr>
            <a:spLocks noGrp="1"/>
          </p:cNvSpPr>
          <p:nvPr>
            <p:ph idx="1"/>
          </p:nvPr>
        </p:nvSpPr>
        <p:spPr>
          <a:xfrm>
            <a:off x="640080" y="2872899"/>
            <a:ext cx="4243589" cy="3320668"/>
          </a:xfrm>
        </p:spPr>
        <p:txBody>
          <a:bodyPr>
            <a:normAutofit/>
          </a:bodyPr>
          <a:lstStyle/>
          <a:p>
            <a:pPr marL="0" indent="0">
              <a:buNone/>
            </a:pPr>
            <a:r>
              <a:rPr lang="sv-SE" sz="2000" i="1" dirty="0">
                <a:effectLst/>
                <a:latin typeface="Times New Roman" panose="02020603050405020304" pitchFamily="18" charset="0"/>
                <a:ea typeface="Times New Roman" panose="02020603050405020304" pitchFamily="18" charset="0"/>
                <a:cs typeface="Times New Roman" panose="02020603050405020304" pitchFamily="18" charset="0"/>
              </a:rPr>
              <a:t>för då enligt mig är Eras inte patientcentrerat i så fall. För där är det ju bestämt redan innan…... Alltså om man nu ska jobba patientcentrerat, så tycker inte jag att Eras är det i så fall. Om man ska dra det- hårdra det så. För där är det liksom ett uppgjort koncept, där tänker man inte på patienten, utan då tänker man- får följa ett koncept i stället.</a:t>
            </a:r>
          </a:p>
          <a:p>
            <a:pPr marL="0" indent="0">
              <a:buNone/>
            </a:pPr>
            <a:r>
              <a:rPr lang="sv-SE" sz="2000" i="1" dirty="0">
                <a:latin typeface="Times New Roman" panose="02020603050405020304" pitchFamily="18" charset="0"/>
                <a:ea typeface="Times New Roman" panose="02020603050405020304" pitchFamily="18" charset="0"/>
                <a:cs typeface="Times New Roman" panose="02020603050405020304" pitchFamily="18" charset="0"/>
              </a:rPr>
              <a:t>/sjuksköterska</a:t>
            </a:r>
            <a:endParaRPr lang="sv-SE"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sv-SE" sz="2000" dirty="0"/>
          </a:p>
        </p:txBody>
      </p:sp>
      <p:pic>
        <p:nvPicPr>
          <p:cNvPr id="5" name="Bildobjekt 4" descr="En bild som visar gräs, utomhus, himmel, mark&#10;&#10;Automatiskt genererad beskrivning">
            <a:extLst>
              <a:ext uri="{FF2B5EF4-FFF2-40B4-BE49-F238E27FC236}">
                <a16:creationId xmlns:a16="http://schemas.microsoft.com/office/drawing/2014/main" id="{8CB00CA2-5065-4E75-9CF7-BDDE5B7019F7}"/>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1132" r="19660"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textruta 5">
            <a:extLst>
              <a:ext uri="{FF2B5EF4-FFF2-40B4-BE49-F238E27FC236}">
                <a16:creationId xmlns:a16="http://schemas.microsoft.com/office/drawing/2014/main" id="{35AC3926-B886-4365-908D-2DE0B4EAFE70}"/>
              </a:ext>
            </a:extLst>
          </p:cNvPr>
          <p:cNvSpPr txBox="1"/>
          <p:nvPr/>
        </p:nvSpPr>
        <p:spPr>
          <a:xfrm>
            <a:off x="9809618" y="6657945"/>
            <a:ext cx="2382382" cy="200055"/>
          </a:xfrm>
          <a:prstGeom prst="rect">
            <a:avLst/>
          </a:prstGeom>
          <a:solidFill>
            <a:srgbClr val="000000"/>
          </a:solidFill>
        </p:spPr>
        <p:txBody>
          <a:bodyPr wrap="none" rtlCol="0">
            <a:spAutoFit/>
          </a:bodyPr>
          <a:lstStyle/>
          <a:p>
            <a:pPr algn="r">
              <a:spcAft>
                <a:spcPts val="600"/>
              </a:spcAft>
            </a:pPr>
            <a:r>
              <a:rPr lang="sv-SE" sz="700" dirty="0">
                <a:solidFill>
                  <a:srgbClr val="FFFFFF"/>
                </a:solidFill>
                <a:hlinkClick r:id="rId3" tooltip="https://www.geograph.org.uk/photo/4035849">
                  <a:extLst>
                    <a:ext uri="{A12FA001-AC4F-418D-AE19-62706E023703}">
                      <ahyp:hlinkClr xmlns:ahyp="http://schemas.microsoft.com/office/drawing/2018/hyperlinkcolor" val="tx"/>
                    </a:ext>
                  </a:extLst>
                </a:hlinkClick>
              </a:rPr>
              <a:t>Det här fotot</a:t>
            </a:r>
            <a:r>
              <a:rPr lang="sv-SE" sz="700" dirty="0">
                <a:solidFill>
                  <a:srgbClr val="FFFFFF"/>
                </a:solidFill>
              </a:rPr>
              <a:t> av Okänd författare licensieras enligt </a:t>
            </a:r>
            <a:r>
              <a:rPr lang="sv-SE" sz="700" dirty="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sv-SE" sz="700" dirty="0">
              <a:solidFill>
                <a:srgbClr val="FFFFFF"/>
              </a:solidFill>
            </a:endParaRPr>
          </a:p>
        </p:txBody>
      </p:sp>
    </p:spTree>
    <p:extLst>
      <p:ext uri="{BB962C8B-B14F-4D97-AF65-F5344CB8AC3E}">
        <p14:creationId xmlns:p14="http://schemas.microsoft.com/office/powerpoint/2010/main" val="39676094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DDB4898-E1FB-F89E-016D-F716404E6C17}"/>
              </a:ext>
            </a:extLst>
          </p:cNvPr>
          <p:cNvSpPr>
            <a:spLocks noGrp="1"/>
          </p:cNvSpPr>
          <p:nvPr>
            <p:ph type="title"/>
          </p:nvPr>
        </p:nvSpPr>
        <p:spPr>
          <a:xfrm>
            <a:off x="6417733" y="490537"/>
            <a:ext cx="5291663" cy="1628775"/>
          </a:xfrm>
        </p:spPr>
        <p:txBody>
          <a:bodyPr anchor="b">
            <a:normAutofit/>
          </a:bodyPr>
          <a:lstStyle/>
          <a:p>
            <a:br>
              <a:rPr lang="en-US" sz="4000"/>
            </a:br>
            <a:r>
              <a:rPr lang="en-US" sz="4000"/>
              <a:t>Konklusion av studie I</a:t>
            </a:r>
            <a:endParaRPr lang="sv-SE" sz="4000"/>
          </a:p>
        </p:txBody>
      </p:sp>
      <p:pic>
        <p:nvPicPr>
          <p:cNvPr id="8" name="Picture 4" descr="Hand som når upp till sol">
            <a:extLst>
              <a:ext uri="{FF2B5EF4-FFF2-40B4-BE49-F238E27FC236}">
                <a16:creationId xmlns:a16="http://schemas.microsoft.com/office/drawing/2014/main" id="{908803A2-7C84-E124-9EA5-E659C7987B20}"/>
              </a:ext>
            </a:extLst>
          </p:cNvPr>
          <p:cNvPicPr>
            <a:picLocks noChangeAspect="1"/>
          </p:cNvPicPr>
          <p:nvPr/>
        </p:nvPicPr>
        <p:blipFill rotWithShape="1">
          <a:blip r:embed="rId2"/>
          <a:srcRect l="30759" r="9672" b="1"/>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Platshållare för innehåll 2">
            <a:extLst>
              <a:ext uri="{FF2B5EF4-FFF2-40B4-BE49-F238E27FC236}">
                <a16:creationId xmlns:a16="http://schemas.microsoft.com/office/drawing/2014/main" id="{F0F4247D-44AE-150C-07D6-3082D9EF854F}"/>
              </a:ext>
            </a:extLst>
          </p:cNvPr>
          <p:cNvSpPr>
            <a:spLocks noGrp="1"/>
          </p:cNvSpPr>
          <p:nvPr>
            <p:ph idx="1"/>
          </p:nvPr>
        </p:nvSpPr>
        <p:spPr>
          <a:xfrm>
            <a:off x="6417734" y="2614612"/>
            <a:ext cx="5291663" cy="3752849"/>
          </a:xfrm>
        </p:spPr>
        <p:txBody>
          <a:bodyPr>
            <a:normAutofit/>
          </a:bodyPr>
          <a:lstStyle/>
          <a:p>
            <a:pPr>
              <a:spcAft>
                <a:spcPts val="600"/>
              </a:spcAft>
            </a:pPr>
            <a:r>
              <a:rPr lang="sv-SE" sz="1500"/>
              <a:t>För att uppnå PCV måste relationen mellan vårdpersonal och patient balanseras och deras perspektiv värderas lika.</a:t>
            </a:r>
          </a:p>
          <a:p>
            <a:pPr>
              <a:spcAft>
                <a:spcPts val="600"/>
              </a:spcAft>
            </a:pPr>
            <a:endParaRPr lang="sv-SE" sz="1500"/>
          </a:p>
          <a:p>
            <a:pPr>
              <a:spcAft>
                <a:spcPts val="600"/>
              </a:spcAft>
            </a:pPr>
            <a:r>
              <a:rPr lang="sv-SE" sz="1500"/>
              <a:t>Vårdstrukturen påverkar hela atmosfären på avdelningen, det finns en diskrepans mellan de olika yrkesverksamma, vilket leder till en obalans mellan vad som är viktigt att göra och vad som verkligen görs i klinisk praxis för att sträva efter PCV.</a:t>
            </a:r>
          </a:p>
          <a:p>
            <a:pPr>
              <a:spcAft>
                <a:spcPts val="600"/>
              </a:spcAft>
            </a:pPr>
            <a:endParaRPr lang="sv-SE" sz="1500"/>
          </a:p>
          <a:p>
            <a:pPr>
              <a:spcAft>
                <a:spcPts val="600"/>
              </a:spcAft>
            </a:pPr>
            <a:r>
              <a:rPr lang="sv-SE" sz="1500"/>
              <a:t>Det standardiserade ERAS- konceptet och PCV kan kombineras, men kan inte ses som en rak väg av kliniska intentioner, utan snarare som ett multidimensionellt nätverk som leder till ett ömsesidigt mål.</a:t>
            </a:r>
          </a:p>
          <a:p>
            <a:pPr>
              <a:spcAft>
                <a:spcPts val="600"/>
              </a:spcAft>
            </a:pPr>
            <a:endParaRPr lang="sv-SE" sz="1500"/>
          </a:p>
        </p:txBody>
      </p:sp>
    </p:spTree>
    <p:extLst>
      <p:ext uri="{BB962C8B-B14F-4D97-AF65-F5344CB8AC3E}">
        <p14:creationId xmlns:p14="http://schemas.microsoft.com/office/powerpoint/2010/main" val="5055280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A97CFA5-6900-5F38-1FB7-FAC15254A405}"/>
              </a:ext>
            </a:extLst>
          </p:cNvPr>
          <p:cNvSpPr>
            <a:spLocks noGrp="1"/>
          </p:cNvSpPr>
          <p:nvPr>
            <p:ph type="title"/>
          </p:nvPr>
        </p:nvSpPr>
        <p:spPr>
          <a:xfrm>
            <a:off x="890338" y="640080"/>
            <a:ext cx="3734014" cy="3566160"/>
          </a:xfrm>
        </p:spPr>
        <p:txBody>
          <a:bodyPr vert="horz" lIns="91440" tIns="45720" rIns="91440" bIns="45720" rtlCol="0" anchor="b">
            <a:normAutofit/>
          </a:bodyPr>
          <a:lstStyle/>
          <a:p>
            <a:pPr marL="0" marR="0" lvl="0" indent="0" fontAlgn="auto">
              <a:spcAft>
                <a:spcPts val="0"/>
              </a:spcAft>
              <a:tabLst/>
              <a:defRPr/>
            </a:pPr>
            <a:br>
              <a:rPr kumimoji="0" lang="en-US" sz="3000" b="0" i="0" u="none" strike="noStrike" cap="none" spc="0" normalizeH="0" baseline="0" noProof="0" dirty="0">
                <a:ln>
                  <a:noFill/>
                </a:ln>
                <a:effectLst/>
                <a:uLnTx/>
                <a:uFillTx/>
              </a:rPr>
            </a:br>
            <a:r>
              <a:rPr kumimoji="0" lang="en-US" sz="3000" b="0" i="0" u="none" strike="noStrike" cap="none" spc="0" normalizeH="0" baseline="0" noProof="0" dirty="0">
                <a:ln>
                  <a:noFill/>
                </a:ln>
                <a:effectLst/>
                <a:uLnTx/>
                <a:uFillTx/>
              </a:rPr>
              <a:t>“ Following a standardized pathway: patient perspectives on care within the pathway of colorectal cancer”</a:t>
            </a:r>
            <a:br>
              <a:rPr kumimoji="0" lang="en-US" sz="3000" b="0" i="0" u="none" strike="noStrike" cap="none" spc="0" normalizeH="0" baseline="0" noProof="0" dirty="0">
                <a:ln>
                  <a:noFill/>
                </a:ln>
                <a:effectLst/>
                <a:uLnTx/>
                <a:uFillTx/>
              </a:rPr>
            </a:br>
            <a:endParaRPr lang="en-US" sz="3000" dirty="0"/>
          </a:p>
        </p:txBody>
      </p:sp>
      <p:sp>
        <p:nvSpPr>
          <p:cNvPr id="3" name="Platshållare för innehåll 2">
            <a:extLst>
              <a:ext uri="{FF2B5EF4-FFF2-40B4-BE49-F238E27FC236}">
                <a16:creationId xmlns:a16="http://schemas.microsoft.com/office/drawing/2014/main" id="{F28D2F5B-5E57-69F0-95F4-37AFD748C652}"/>
              </a:ext>
            </a:extLst>
          </p:cNvPr>
          <p:cNvSpPr>
            <a:spLocks noGrp="1"/>
          </p:cNvSpPr>
          <p:nvPr>
            <p:ph idx="1"/>
          </p:nvPr>
        </p:nvSpPr>
        <p:spPr>
          <a:xfrm>
            <a:off x="211668" y="5109464"/>
            <a:ext cx="4412686" cy="1099312"/>
          </a:xfrm>
        </p:spPr>
        <p:txBody>
          <a:bodyPr vert="horz" lIns="91440" tIns="45720" rIns="91440" bIns="45720" rtlCol="0">
            <a:normAutofit/>
          </a:bodyPr>
          <a:lstStyle/>
          <a:p>
            <a:pPr marL="0" indent="0">
              <a:buNone/>
            </a:pPr>
            <a:r>
              <a:rPr lang="en-US" sz="2400" b="1" dirty="0">
                <a:solidFill>
                  <a:schemeClr val="accent2">
                    <a:lumMod val="75000"/>
                  </a:schemeClr>
                </a:solidFill>
              </a:rPr>
              <a:t>Studie II</a:t>
            </a:r>
          </a:p>
        </p:txBody>
      </p:sp>
      <p:pic>
        <p:nvPicPr>
          <p:cNvPr id="8" name="Bildobjekt 7">
            <a:extLst>
              <a:ext uri="{FF2B5EF4-FFF2-40B4-BE49-F238E27FC236}">
                <a16:creationId xmlns:a16="http://schemas.microsoft.com/office/drawing/2014/main" id="{6F19A7E3-31C7-D6AC-57DA-3CE0B4D9AE63}"/>
              </a:ext>
            </a:extLst>
          </p:cNvPr>
          <p:cNvPicPr>
            <a:picLocks noChangeAspect="1"/>
          </p:cNvPicPr>
          <p:nvPr/>
        </p:nvPicPr>
        <p:blipFill rotWithShape="1">
          <a:blip r:embed="rId3"/>
          <a:srcRect t="7530" r="-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658047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7E446A0A-50A6-AAAB-16CD-153CE0BA7BEE}"/>
              </a:ext>
            </a:extLst>
          </p:cNvPr>
          <p:cNvSpPr>
            <a:spLocks noGrp="1"/>
          </p:cNvSpPr>
          <p:nvPr>
            <p:ph type="title"/>
          </p:nvPr>
        </p:nvSpPr>
        <p:spPr>
          <a:xfrm>
            <a:off x="6892119" y="193040"/>
            <a:ext cx="4995081" cy="518160"/>
          </a:xfrm>
        </p:spPr>
        <p:txBody>
          <a:bodyPr>
            <a:normAutofit fontScale="90000"/>
          </a:bodyPr>
          <a:lstStyle/>
          <a:p>
            <a:endParaRPr lang="sv-SE" sz="4000" dirty="0"/>
          </a:p>
        </p:txBody>
      </p:sp>
      <p:pic>
        <p:nvPicPr>
          <p:cNvPr id="4" name="Bildobjekt 3">
            <a:extLst>
              <a:ext uri="{FF2B5EF4-FFF2-40B4-BE49-F238E27FC236}">
                <a16:creationId xmlns:a16="http://schemas.microsoft.com/office/drawing/2014/main" id="{F90E0477-959A-535B-C4D4-1CA76F94A527}"/>
              </a:ext>
            </a:extLst>
          </p:cNvPr>
          <p:cNvPicPr>
            <a:picLocks noChangeAspect="1"/>
          </p:cNvPicPr>
          <p:nvPr/>
        </p:nvPicPr>
        <p:blipFill rotWithShape="1">
          <a:blip r:embed="rId2"/>
          <a:srcRect r="33994" b="-1"/>
          <a:stretch/>
        </p:blipFill>
        <p:spPr>
          <a:xfrm>
            <a:off x="1" y="10"/>
            <a:ext cx="6832674" cy="6857990"/>
          </a:xfrm>
          <a:custGeom>
            <a:avLst/>
            <a:gdLst/>
            <a:ahLst/>
            <a:cxnLst/>
            <a:rect l="l" t="t" r="r" b="b"/>
            <a:pathLst>
              <a:path w="6832674" h="6858000">
                <a:moveTo>
                  <a:pt x="0" y="0"/>
                </a:moveTo>
                <a:lnTo>
                  <a:pt x="6832674" y="0"/>
                </a:lnTo>
                <a:lnTo>
                  <a:pt x="6749707" y="183520"/>
                </a:lnTo>
                <a:cubicBezTo>
                  <a:pt x="6327787" y="1181050"/>
                  <a:pt x="6094475" y="2277779"/>
                  <a:pt x="6094475" y="3429000"/>
                </a:cubicBezTo>
                <a:cubicBezTo>
                  <a:pt x="6094475" y="4580222"/>
                  <a:pt x="6327787" y="5676950"/>
                  <a:pt x="6749707" y="6674481"/>
                </a:cubicBezTo>
                <a:lnTo>
                  <a:pt x="6832674" y="6858000"/>
                </a:lnTo>
                <a:lnTo>
                  <a:pt x="0" y="6858000"/>
                </a:lnTo>
                <a:close/>
              </a:path>
            </a:pathLst>
          </a:custGeom>
        </p:spPr>
      </p:pic>
      <p:sp>
        <p:nvSpPr>
          <p:cNvPr id="3" name="Platshållare för innehåll 2">
            <a:extLst>
              <a:ext uri="{FF2B5EF4-FFF2-40B4-BE49-F238E27FC236}">
                <a16:creationId xmlns:a16="http://schemas.microsoft.com/office/drawing/2014/main" id="{2EE03668-6162-0F9D-E9FE-FBB63A52DD85}"/>
              </a:ext>
            </a:extLst>
          </p:cNvPr>
          <p:cNvSpPr>
            <a:spLocks noGrp="1"/>
          </p:cNvSpPr>
          <p:nvPr>
            <p:ph idx="1"/>
          </p:nvPr>
        </p:nvSpPr>
        <p:spPr>
          <a:xfrm>
            <a:off x="6892119" y="1056641"/>
            <a:ext cx="5218601" cy="4906010"/>
          </a:xfrm>
        </p:spPr>
        <p:txBody>
          <a:bodyPr>
            <a:normAutofit/>
          </a:bodyPr>
          <a:lstStyle/>
          <a:p>
            <a:pPr marL="0" indent="0">
              <a:buNone/>
            </a:pPr>
            <a:r>
              <a:rPr lang="sv-SE" sz="2200" i="1" dirty="0">
                <a:effectLst/>
                <a:latin typeface="Times New Roman" panose="02020603050405020304" pitchFamily="18" charset="0"/>
                <a:ea typeface="Times New Roman" panose="02020603050405020304" pitchFamily="18" charset="0"/>
                <a:cs typeface="Times New Roman" panose="02020603050405020304" pitchFamily="18" charset="0"/>
              </a:rPr>
              <a:t>”…jag upplever ju som att .. vårdpersonalen var ju där för att .. se så man hade det bra, man inte saknar nåt och ”Du ska dricka det här, och du ska ta det här pillren,.. Sen var det ju stomiterapeuten, som skötte den andra biten…</a:t>
            </a:r>
            <a:r>
              <a:rPr lang="sv-SE"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2200" i="1" dirty="0">
                <a:effectLst/>
                <a:latin typeface="Times New Roman" panose="02020603050405020304" pitchFamily="18" charset="0"/>
                <a:ea typeface="Times New Roman" panose="02020603050405020304" pitchFamily="18" charset="0"/>
                <a:cs typeface="Times New Roman" panose="02020603050405020304" pitchFamily="18" charset="0"/>
              </a:rPr>
              <a:t>för det, vet jag inte om jag hade känt, att prata med dom andra med, om, …, att det var ju stomiterapeuten som tog hand om det här, och fixade här, och hjälpte mej, och då blev det till henne jag vände mej … jag lär ju känna henne, .. och då blir, alltså hennes svar litar jag på, hade jag, pratar man med en, eller två, eller tre, ja men då kan du ju få olika svar”</a:t>
            </a:r>
          </a:p>
          <a:p>
            <a:pPr marL="0" indent="0">
              <a:buNone/>
            </a:pPr>
            <a:r>
              <a:rPr lang="sv-SE" sz="2200" i="1" dirty="0">
                <a:latin typeface="Times New Roman" panose="02020603050405020304" pitchFamily="18" charset="0"/>
                <a:ea typeface="Times New Roman" panose="02020603050405020304" pitchFamily="18" charset="0"/>
                <a:cs typeface="Times New Roman" panose="02020603050405020304" pitchFamily="18" charset="0"/>
              </a:rPr>
              <a:t>/patient</a:t>
            </a:r>
            <a:endParaRPr lang="sv-SE" sz="22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sv-SE" sz="1700" dirty="0"/>
          </a:p>
        </p:txBody>
      </p:sp>
    </p:spTree>
    <p:extLst>
      <p:ext uri="{BB962C8B-B14F-4D97-AF65-F5344CB8AC3E}">
        <p14:creationId xmlns:p14="http://schemas.microsoft.com/office/powerpoint/2010/main" val="33524765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23B3353-49DA-81E1-B260-668EA998D2CA}"/>
              </a:ext>
            </a:extLst>
          </p:cNvPr>
          <p:cNvSpPr>
            <a:spLocks noGrp="1"/>
          </p:cNvSpPr>
          <p:nvPr>
            <p:ph type="title"/>
          </p:nvPr>
        </p:nvSpPr>
        <p:spPr>
          <a:xfrm>
            <a:off x="640080" y="325369"/>
            <a:ext cx="4368602" cy="1956841"/>
          </a:xfrm>
        </p:spPr>
        <p:txBody>
          <a:bodyPr anchor="b">
            <a:normAutofit fontScale="90000"/>
          </a:bodyPr>
          <a:lstStyle/>
          <a:p>
            <a:r>
              <a:rPr lang="sv-SE" sz="5400" dirty="0"/>
              <a:t>Preliminära resultat delstudie II</a:t>
            </a:r>
          </a:p>
        </p:txBody>
      </p:sp>
      <p:sp>
        <p:nvSpPr>
          <p:cNvPr id="3" name="Platshållare för innehåll 2">
            <a:extLst>
              <a:ext uri="{FF2B5EF4-FFF2-40B4-BE49-F238E27FC236}">
                <a16:creationId xmlns:a16="http://schemas.microsoft.com/office/drawing/2014/main" id="{092DB306-C573-E1FE-144C-8905F16903E2}"/>
              </a:ext>
            </a:extLst>
          </p:cNvPr>
          <p:cNvSpPr>
            <a:spLocks noGrp="1"/>
          </p:cNvSpPr>
          <p:nvPr>
            <p:ph idx="1"/>
          </p:nvPr>
        </p:nvSpPr>
        <p:spPr>
          <a:xfrm>
            <a:off x="640080" y="2872899"/>
            <a:ext cx="4243589" cy="3320668"/>
          </a:xfrm>
        </p:spPr>
        <p:txBody>
          <a:bodyPr>
            <a:normAutofit/>
          </a:bodyPr>
          <a:lstStyle/>
          <a:p>
            <a:pPr marL="0" indent="0">
              <a:buNone/>
            </a:pPr>
            <a:r>
              <a:rPr lang="sv-SE" sz="2200" dirty="0"/>
              <a:t>Framträdande fynd var patientens strävan för  att uppnå oberoende.</a:t>
            </a:r>
          </a:p>
          <a:p>
            <a:pPr marL="0" indent="0">
              <a:buNone/>
            </a:pPr>
            <a:r>
              <a:rPr lang="sv-SE" sz="2200" dirty="0"/>
              <a:t> Brist på utrymme för interaktion och samtal verkade hämmande, medan gynnsamma förutsättningar var kontinuitet i vårdens möten och kontakten med  specialist/ kontaktsjuksköterska</a:t>
            </a:r>
          </a:p>
        </p:txBody>
      </p:sp>
      <p:pic>
        <p:nvPicPr>
          <p:cNvPr id="6" name="Bildobjekt 5">
            <a:extLst>
              <a:ext uri="{FF2B5EF4-FFF2-40B4-BE49-F238E27FC236}">
                <a16:creationId xmlns:a16="http://schemas.microsoft.com/office/drawing/2014/main" id="{7182B4D4-E08C-893A-45FC-CC49601D3990}"/>
              </a:ext>
            </a:extLst>
          </p:cNvPr>
          <p:cNvPicPr>
            <a:picLocks noChangeAspect="1"/>
          </p:cNvPicPr>
          <p:nvPr/>
        </p:nvPicPr>
        <p:blipFill rotWithShape="1">
          <a:blip r:embed="rId2"/>
          <a:srcRect l="25735" r="47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3753565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1A1766F7-B800-6314-66CB-10DFC10624DE}"/>
              </a:ext>
            </a:extLst>
          </p:cNvPr>
          <p:cNvPicPr>
            <a:picLocks noChangeAspect="1"/>
          </p:cNvPicPr>
          <p:nvPr/>
        </p:nvPicPr>
        <p:blipFill>
          <a:blip r:embed="rId2"/>
          <a:stretch>
            <a:fillRect/>
          </a:stretch>
        </p:blipFill>
        <p:spPr>
          <a:xfrm>
            <a:off x="0" y="0"/>
            <a:ext cx="12192000" cy="6911340"/>
          </a:xfrm>
          <a:prstGeom prst="rect">
            <a:avLst/>
          </a:prstGeom>
        </p:spPr>
      </p:pic>
    </p:spTree>
    <p:extLst>
      <p:ext uri="{BB962C8B-B14F-4D97-AF65-F5344CB8AC3E}">
        <p14:creationId xmlns:p14="http://schemas.microsoft.com/office/powerpoint/2010/main" val="30260626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AC0841F-80D6-375F-5318-0ED6D8B0DCF9}"/>
              </a:ext>
            </a:extLst>
          </p:cNvPr>
          <p:cNvSpPr>
            <a:spLocks noGrp="1"/>
          </p:cNvSpPr>
          <p:nvPr>
            <p:ph type="title"/>
          </p:nvPr>
        </p:nvSpPr>
        <p:spPr>
          <a:xfrm>
            <a:off x="5297762" y="329184"/>
            <a:ext cx="6251110" cy="1783080"/>
          </a:xfrm>
        </p:spPr>
        <p:txBody>
          <a:bodyPr anchor="b">
            <a:normAutofit/>
          </a:bodyPr>
          <a:lstStyle/>
          <a:p>
            <a:r>
              <a:rPr lang="sv-SE" sz="5400" dirty="0"/>
              <a:t>Konklusion… så här långt</a:t>
            </a:r>
          </a:p>
        </p:txBody>
      </p:sp>
      <p:pic>
        <p:nvPicPr>
          <p:cNvPr id="5" name="Bildobjekt 4" descr="En bild som visar utomhus, himmel, byggnad, Stillebenfotografi&#10;&#10;Automatiskt genererad beskrivning">
            <a:extLst>
              <a:ext uri="{FF2B5EF4-FFF2-40B4-BE49-F238E27FC236}">
                <a16:creationId xmlns:a16="http://schemas.microsoft.com/office/drawing/2014/main" id="{8F7BBF96-B29B-3C8B-4871-1A5542B187D5}"/>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2805" r="23563"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Platshållare för innehåll 2">
            <a:extLst>
              <a:ext uri="{FF2B5EF4-FFF2-40B4-BE49-F238E27FC236}">
                <a16:creationId xmlns:a16="http://schemas.microsoft.com/office/drawing/2014/main" id="{B891435B-D4DC-FFA7-EC87-EDB904551D4E}"/>
              </a:ext>
            </a:extLst>
          </p:cNvPr>
          <p:cNvSpPr>
            <a:spLocks noGrp="1"/>
          </p:cNvSpPr>
          <p:nvPr>
            <p:ph idx="1"/>
          </p:nvPr>
        </p:nvSpPr>
        <p:spPr>
          <a:xfrm>
            <a:off x="5297762" y="2706624"/>
            <a:ext cx="6251110" cy="3483864"/>
          </a:xfrm>
        </p:spPr>
        <p:txBody>
          <a:bodyPr>
            <a:normAutofit/>
          </a:bodyPr>
          <a:lstStyle/>
          <a:p>
            <a:r>
              <a:rPr lang="sv-SE" sz="1900"/>
              <a:t>Bakomliggande faktorer till att vården inte upplevs som personcentrerad kan förklaras av vårdens hierarkiska strukturer där det medicinska perspektivet anses överordnat.</a:t>
            </a:r>
          </a:p>
          <a:p>
            <a:pPr marL="0" indent="0">
              <a:buNone/>
            </a:pPr>
            <a:endParaRPr lang="sv-SE" sz="1900"/>
          </a:p>
          <a:p>
            <a:r>
              <a:rPr lang="sv-SE" sz="1900"/>
              <a:t>Patientens egenskaper och vårdpersonalens förmåga till interaktion påverkar patientens strävan efter att uppnå oberoende.</a:t>
            </a:r>
          </a:p>
          <a:p>
            <a:endParaRPr lang="sv-SE" sz="1900"/>
          </a:p>
          <a:p>
            <a:r>
              <a:rPr lang="sv-SE" sz="1900"/>
              <a:t>Brist på kontinuitet inom kolorektal cancervård synliggör betydelsen av specialistsjuksköterskor.</a:t>
            </a:r>
          </a:p>
          <a:p>
            <a:pPr marL="0" indent="0">
              <a:buNone/>
            </a:pPr>
            <a:endParaRPr lang="sv-SE" sz="1900"/>
          </a:p>
          <a:p>
            <a:endParaRPr lang="sv-SE" sz="1900"/>
          </a:p>
        </p:txBody>
      </p:sp>
    </p:spTree>
    <p:extLst>
      <p:ext uri="{BB962C8B-B14F-4D97-AF65-F5344CB8AC3E}">
        <p14:creationId xmlns:p14="http://schemas.microsoft.com/office/powerpoint/2010/main" val="10107542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DD375B6C-722E-0DA4-2398-D6792C417BB4}"/>
              </a:ext>
            </a:extLst>
          </p:cNvPr>
          <p:cNvSpPr>
            <a:spLocks noGrp="1"/>
          </p:cNvSpPr>
          <p:nvPr>
            <p:ph type="title"/>
          </p:nvPr>
        </p:nvSpPr>
        <p:spPr>
          <a:xfrm>
            <a:off x="640080" y="325369"/>
            <a:ext cx="4368602" cy="1956841"/>
          </a:xfrm>
        </p:spPr>
        <p:txBody>
          <a:bodyPr anchor="b">
            <a:normAutofit/>
          </a:bodyPr>
          <a:lstStyle/>
          <a:p>
            <a:r>
              <a:rPr lang="sv-SE" sz="5400" dirty="0">
                <a:latin typeface="Times New Roman" panose="02020603050405020304" pitchFamily="18" charset="0"/>
                <a:cs typeface="Times New Roman" panose="02020603050405020304" pitchFamily="18" charset="0"/>
              </a:rPr>
              <a:t>Vägen hit….</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3E8A941D-399A-A300-691C-8BBCB29406F9}"/>
              </a:ext>
            </a:extLst>
          </p:cNvPr>
          <p:cNvSpPr>
            <a:spLocks noGrp="1"/>
          </p:cNvSpPr>
          <p:nvPr>
            <p:ph idx="1"/>
          </p:nvPr>
        </p:nvSpPr>
        <p:spPr>
          <a:xfrm>
            <a:off x="640080" y="2872899"/>
            <a:ext cx="4243589" cy="3320668"/>
          </a:xfrm>
        </p:spPr>
        <p:txBody>
          <a:bodyPr>
            <a:normAutofit lnSpcReduction="10000"/>
          </a:bodyPr>
          <a:lstStyle/>
          <a:p>
            <a:pPr marL="0" indent="0">
              <a:buNone/>
            </a:pPr>
            <a:r>
              <a:rPr lang="en-US" sz="2200" dirty="0">
                <a:latin typeface="Times New Roman" panose="02020603050405020304" pitchFamily="18" charset="0"/>
                <a:cs typeface="Times New Roman" panose="02020603050405020304" pitchFamily="18" charset="0"/>
              </a:rPr>
              <a:t>Specialistsjuksköterska sedan 2010</a:t>
            </a:r>
          </a:p>
          <a:p>
            <a:pPr marL="0" indent="0">
              <a:buNone/>
            </a:pPr>
            <a:r>
              <a:rPr lang="en-US" sz="2200" dirty="0">
                <a:latin typeface="Times New Roman" panose="02020603050405020304" pitchFamily="18" charset="0"/>
                <a:cs typeface="Times New Roman" panose="02020603050405020304" pitchFamily="18" charset="0"/>
              </a:rPr>
              <a:t>(</a:t>
            </a:r>
            <a:r>
              <a:rPr lang="en-US" sz="2200" dirty="0" err="1">
                <a:latin typeface="Times New Roman" panose="02020603050405020304" pitchFamily="18" charset="0"/>
                <a:cs typeface="Times New Roman" panose="02020603050405020304" pitchFamily="18" charset="0"/>
              </a:rPr>
              <a:t>handledare</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huvudhandledare</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och</a:t>
            </a:r>
            <a:r>
              <a:rPr lang="en-US" sz="2200" dirty="0">
                <a:latin typeface="Times New Roman" panose="02020603050405020304" pitchFamily="18" charset="0"/>
                <a:cs typeface="Times New Roman" panose="02020603050405020304" pitchFamily="18" charset="0"/>
              </a:rPr>
              <a:t> KUA </a:t>
            </a:r>
            <a:r>
              <a:rPr lang="en-US" sz="2200" dirty="0" err="1">
                <a:latin typeface="Times New Roman" panose="02020603050405020304" pitchFamily="18" charset="0"/>
                <a:cs typeface="Times New Roman" panose="02020603050405020304" pitchFamily="18" charset="0"/>
              </a:rPr>
              <a:t>handledare</a:t>
            </a:r>
            <a:r>
              <a:rPr lang="en-US" sz="2200" dirty="0">
                <a:latin typeface="Times New Roman" panose="02020603050405020304" pitchFamily="18" charset="0"/>
                <a:cs typeface="Times New Roman" panose="02020603050405020304" pitchFamily="18" charset="0"/>
              </a:rPr>
              <a:t>)</a:t>
            </a:r>
          </a:p>
          <a:p>
            <a:pPr marL="0" indent="0">
              <a:buNone/>
            </a:pPr>
            <a:endParaRPr lang="en-US" sz="2200" dirty="0">
              <a:latin typeface="Times New Roman" panose="02020603050405020304" pitchFamily="18" charset="0"/>
              <a:cs typeface="Times New Roman" panose="02020603050405020304" pitchFamily="18" charset="0"/>
            </a:endParaRPr>
          </a:p>
          <a:p>
            <a:pPr marL="0" indent="0">
              <a:buNone/>
            </a:pPr>
            <a:r>
              <a:rPr lang="en-US" sz="2200" dirty="0" err="1">
                <a:latin typeface="Times New Roman" panose="02020603050405020304" pitchFamily="18" charset="0"/>
                <a:cs typeface="Times New Roman" panose="02020603050405020304" pitchFamily="18" charset="0"/>
              </a:rPr>
              <a:t>Antagen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doktorand</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Linneuniversitetet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februari</a:t>
            </a:r>
            <a:r>
              <a:rPr lang="en-US" sz="2200" dirty="0">
                <a:latin typeface="Times New Roman" panose="02020603050405020304" pitchFamily="18" charset="0"/>
                <a:cs typeface="Times New Roman" panose="02020603050405020304" pitchFamily="18" charset="0"/>
              </a:rPr>
              <a:t> -2021</a:t>
            </a:r>
          </a:p>
          <a:p>
            <a:pPr marL="0" indent="0">
              <a:buNone/>
            </a:pPr>
            <a:endParaRPr lang="en-US" sz="2200" dirty="0">
              <a:latin typeface="Times New Roman" panose="02020603050405020304" pitchFamily="18" charset="0"/>
              <a:cs typeface="Times New Roman" panose="02020603050405020304" pitchFamily="18" charset="0"/>
            </a:endParaRPr>
          </a:p>
          <a:p>
            <a:pPr marL="0" indent="0">
              <a:buNone/>
            </a:pPr>
            <a:r>
              <a:rPr lang="en-US" sz="2200" dirty="0">
                <a:latin typeface="Times New Roman" panose="02020603050405020304" pitchFamily="18" charset="0"/>
                <a:cs typeface="Times New Roman" panose="02020603050405020304" pitchFamily="18" charset="0"/>
              </a:rPr>
              <a:t>SPIK, Specialistsjuksköterska </a:t>
            </a:r>
            <a:r>
              <a:rPr lang="en-US" sz="2200" dirty="0" err="1">
                <a:latin typeface="Times New Roman" panose="02020603050405020304" pitchFamily="18" charset="0"/>
                <a:cs typeface="Times New Roman" panose="02020603050405020304" pitchFamily="18" charset="0"/>
              </a:rPr>
              <a:t>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kliniskt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tjänst</a:t>
            </a:r>
            <a:r>
              <a:rPr lang="en-US" sz="2200" dirty="0">
                <a:latin typeface="Times New Roman" panose="02020603050405020304" pitchFamily="18" charset="0"/>
                <a:cs typeface="Times New Roman" panose="02020603050405020304" pitchFamily="18" charset="0"/>
              </a:rPr>
              <a:t> sedan </a:t>
            </a:r>
            <a:r>
              <a:rPr lang="en-US" sz="2200" dirty="0" err="1">
                <a:latin typeface="Times New Roman" panose="02020603050405020304" pitchFamily="18" charset="0"/>
                <a:cs typeface="Times New Roman" panose="02020603050405020304" pitchFamily="18" charset="0"/>
              </a:rPr>
              <a:t>februari</a:t>
            </a:r>
            <a:r>
              <a:rPr lang="en-US" sz="2200" dirty="0">
                <a:latin typeface="Times New Roman" panose="02020603050405020304" pitchFamily="18" charset="0"/>
                <a:cs typeface="Times New Roman" panose="02020603050405020304" pitchFamily="18" charset="0"/>
              </a:rPr>
              <a:t> 2022</a:t>
            </a:r>
          </a:p>
          <a:p>
            <a:pPr marL="0" indent="0">
              <a:buNone/>
            </a:pPr>
            <a:endParaRPr lang="en-US" sz="2200" dirty="0"/>
          </a:p>
        </p:txBody>
      </p:sp>
      <p:pic>
        <p:nvPicPr>
          <p:cNvPr id="5" name="Platshållare för innehåll 4" descr="En bild som visar utomhus, gräs, skogsmark, växt&#10;&#10;Automatiskt genererad beskrivning">
            <a:extLst>
              <a:ext uri="{FF2B5EF4-FFF2-40B4-BE49-F238E27FC236}">
                <a16:creationId xmlns:a16="http://schemas.microsoft.com/office/drawing/2014/main" id="{2263F5F4-3DD3-420A-50E8-13E39D8A3F55}"/>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1956"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9369197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C26D76D-323F-4B88-B41D-B31D9C371A1D}"/>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Tack!</a:t>
            </a:r>
          </a:p>
        </p:txBody>
      </p:sp>
      <p:sp>
        <p:nvSpPr>
          <p:cNvPr id="22" name="Content Placeholder 21">
            <a:extLst>
              <a:ext uri="{FF2B5EF4-FFF2-40B4-BE49-F238E27FC236}">
                <a16:creationId xmlns:a16="http://schemas.microsoft.com/office/drawing/2014/main" id="{C64644E1-763C-5BDF-E7C1-90F616F6C27C}"/>
              </a:ext>
            </a:extLst>
          </p:cNvPr>
          <p:cNvSpPr>
            <a:spLocks noGrp="1"/>
          </p:cNvSpPr>
          <p:nvPr>
            <p:ph idx="1"/>
          </p:nvPr>
        </p:nvSpPr>
        <p:spPr>
          <a:xfrm>
            <a:off x="640080" y="2872899"/>
            <a:ext cx="4243589" cy="3320668"/>
          </a:xfrm>
        </p:spPr>
        <p:txBody>
          <a:bodyPr>
            <a:normAutofit/>
          </a:bodyPr>
          <a:lstStyle/>
          <a:p>
            <a:pPr marL="0" indent="0">
              <a:buNone/>
            </a:pPr>
            <a:r>
              <a:rPr lang="en-US" sz="2200" dirty="0"/>
              <a:t>För </a:t>
            </a:r>
            <a:r>
              <a:rPr lang="en-US" sz="2200" dirty="0" err="1"/>
              <a:t>kontakt</a:t>
            </a:r>
            <a:r>
              <a:rPr lang="en-US" sz="2200"/>
              <a:t>:</a:t>
            </a:r>
          </a:p>
          <a:p>
            <a:pPr marL="0" indent="0">
              <a:buNone/>
            </a:pPr>
            <a:r>
              <a:rPr lang="en-US" sz="2200"/>
              <a:t>Asa</a:t>
            </a:r>
            <a:r>
              <a:rPr lang="en-US" sz="2200" dirty="0" err="1"/>
              <a:t>.Petersson</a:t>
            </a:r>
            <a:r>
              <a:rPr lang="en-US" sz="2200" dirty="0"/>
              <a:t> @regionkalmar.se</a:t>
            </a:r>
          </a:p>
        </p:txBody>
      </p:sp>
      <p:pic>
        <p:nvPicPr>
          <p:cNvPr id="4" name="Platshållare för innehåll 3">
            <a:extLst>
              <a:ext uri="{FF2B5EF4-FFF2-40B4-BE49-F238E27FC236}">
                <a16:creationId xmlns:a16="http://schemas.microsoft.com/office/drawing/2014/main" id="{1A32F7EB-5667-41AF-B4B4-FEDF37314F52}"/>
              </a:ext>
            </a:extLst>
          </p:cNvPr>
          <p:cNvPicPr>
            <a:picLocks noChangeAspect="1"/>
          </p:cNvPicPr>
          <p:nvPr/>
        </p:nvPicPr>
        <p:blipFill rotWithShape="1">
          <a:blip r:embed="rId2"/>
          <a:srcRect t="14140" b="13829"/>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5821092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482DDB43-B1C9-7F07-F2A2-E3FCA0FFABE1}"/>
              </a:ext>
            </a:extLst>
          </p:cNvPr>
          <p:cNvSpPr>
            <a:spLocks noGrp="1"/>
          </p:cNvSpPr>
          <p:nvPr>
            <p:ph type="title"/>
          </p:nvPr>
        </p:nvSpPr>
        <p:spPr>
          <a:xfrm>
            <a:off x="5297762" y="329184"/>
            <a:ext cx="6251110" cy="1783080"/>
          </a:xfrm>
        </p:spPr>
        <p:txBody>
          <a:bodyPr anchor="b">
            <a:normAutofit fontScale="90000"/>
          </a:bodyPr>
          <a:lstStyle/>
          <a:p>
            <a:r>
              <a:rPr lang="sv-SE" sz="5400" dirty="0">
                <a:latin typeface="Times New Roman" panose="02020603050405020304" pitchFamily="18" charset="0"/>
                <a:cs typeface="Times New Roman" panose="02020603050405020304" pitchFamily="18" charset="0"/>
              </a:rPr>
              <a:t>Vad är en SPIK?</a:t>
            </a:r>
            <a:br>
              <a:rPr lang="sv-SE" sz="5400" dirty="0">
                <a:latin typeface="Times New Roman" panose="02020603050405020304" pitchFamily="18" charset="0"/>
                <a:cs typeface="Times New Roman" panose="02020603050405020304" pitchFamily="18" charset="0"/>
              </a:rPr>
            </a:br>
            <a:r>
              <a:rPr lang="sv-SE" sz="5400" dirty="0">
                <a:latin typeface="Times New Roman" panose="02020603050405020304" pitchFamily="18" charset="0"/>
                <a:cs typeface="Times New Roman" panose="02020603050405020304" pitchFamily="18" charset="0"/>
              </a:rPr>
              <a:t>-specialistsjuksköterska i klinisk tjänst</a:t>
            </a:r>
          </a:p>
        </p:txBody>
      </p:sp>
      <p:pic>
        <p:nvPicPr>
          <p:cNvPr id="12" name="Bildobjekt 11">
            <a:extLst>
              <a:ext uri="{FF2B5EF4-FFF2-40B4-BE49-F238E27FC236}">
                <a16:creationId xmlns:a16="http://schemas.microsoft.com/office/drawing/2014/main" id="{46D416DF-AF41-0F7C-9FE5-481622801835}"/>
              </a:ext>
            </a:extLst>
          </p:cNvPr>
          <p:cNvPicPr>
            <a:picLocks noChangeAspect="1"/>
          </p:cNvPicPr>
          <p:nvPr/>
        </p:nvPicPr>
        <p:blipFill rotWithShape="1">
          <a:blip r:embed="rId2"/>
          <a:srcRect l="430" r="16244"/>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4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tshållare för innehåll 2">
            <a:extLst>
              <a:ext uri="{FF2B5EF4-FFF2-40B4-BE49-F238E27FC236}">
                <a16:creationId xmlns:a16="http://schemas.microsoft.com/office/drawing/2014/main" id="{C109B581-E38E-D55E-D912-81303EDC410F}"/>
              </a:ext>
            </a:extLst>
          </p:cNvPr>
          <p:cNvSpPr>
            <a:spLocks noGrp="1"/>
          </p:cNvSpPr>
          <p:nvPr>
            <p:ph idx="1"/>
          </p:nvPr>
        </p:nvSpPr>
        <p:spPr>
          <a:xfrm>
            <a:off x="5297761" y="2706624"/>
            <a:ext cx="6420105" cy="4151376"/>
          </a:xfrm>
        </p:spPr>
        <p:txBody>
          <a:bodyPr>
            <a:normAutofit fontScale="47500" lnSpcReduction="20000"/>
          </a:bodyPr>
          <a:lstStyle/>
          <a:p>
            <a:pPr marL="0" indent="0">
              <a:buNone/>
            </a:pPr>
            <a:endParaRPr lang="sv-SE" sz="2200" b="1" i="1" dirty="0">
              <a:latin typeface="Times New Roman" panose="02020603050405020304" pitchFamily="18" charset="0"/>
              <a:cs typeface="Times New Roman" panose="02020603050405020304" pitchFamily="18" charset="0"/>
            </a:endParaRPr>
          </a:p>
          <a:p>
            <a:pPr marL="0" indent="0">
              <a:lnSpc>
                <a:spcPct val="170000"/>
              </a:lnSpc>
              <a:buNone/>
            </a:pPr>
            <a:r>
              <a:rPr lang="sv-SE" sz="4300" i="1" dirty="0">
                <a:latin typeface="Times New Roman" panose="02020603050405020304" pitchFamily="18" charset="0"/>
                <a:cs typeface="Times New Roman" panose="02020603050405020304" pitchFamily="18" charset="0"/>
              </a:rPr>
              <a:t>Specialistsjuksköterskan med inriktning mot kirurgisk vård är </a:t>
            </a:r>
            <a:r>
              <a:rPr lang="sv-SE" sz="4300" b="1" i="1" dirty="0">
                <a:latin typeface="Times New Roman" panose="02020603050405020304" pitchFamily="18" charset="0"/>
                <a:cs typeface="Times New Roman" panose="02020603050405020304" pitchFamily="18" charset="0"/>
              </a:rPr>
              <a:t>specialist </a:t>
            </a:r>
            <a:r>
              <a:rPr lang="sv-SE" sz="4300" i="1" dirty="0">
                <a:latin typeface="Times New Roman" panose="02020603050405020304" pitchFamily="18" charset="0"/>
                <a:cs typeface="Times New Roman" panose="02020603050405020304" pitchFamily="18" charset="0"/>
              </a:rPr>
              <a:t>i kirurgisk omvårdnad och ska kunna identifiera </a:t>
            </a:r>
            <a:r>
              <a:rPr lang="sv-SE" sz="4300" b="1" i="1" dirty="0">
                <a:latin typeface="Times New Roman" panose="02020603050405020304" pitchFamily="18" charset="0"/>
                <a:cs typeface="Times New Roman" panose="02020603050405020304" pitchFamily="18" charset="0"/>
              </a:rPr>
              <a:t>förbättringsområden</a:t>
            </a:r>
            <a:r>
              <a:rPr lang="sv-SE" sz="4300" i="1" dirty="0">
                <a:latin typeface="Times New Roman" panose="02020603050405020304" pitchFamily="18" charset="0"/>
                <a:cs typeface="Times New Roman" panose="02020603050405020304" pitchFamily="18" charset="0"/>
              </a:rPr>
              <a:t>, säkerställa en </a:t>
            </a:r>
            <a:r>
              <a:rPr lang="sv-SE" sz="4300" b="1" i="1" dirty="0">
                <a:latin typeface="Times New Roman" panose="02020603050405020304" pitchFamily="18" charset="0"/>
                <a:cs typeface="Times New Roman" panose="02020603050405020304" pitchFamily="18" charset="0"/>
              </a:rPr>
              <a:t>god kvalitet </a:t>
            </a:r>
            <a:r>
              <a:rPr lang="sv-SE" sz="4300" i="1" dirty="0">
                <a:latin typeface="Times New Roman" panose="02020603050405020304" pitchFamily="18" charset="0"/>
                <a:cs typeface="Times New Roman" panose="02020603050405020304" pitchFamily="18" charset="0"/>
              </a:rPr>
              <a:t>i omvårdnaden och en </a:t>
            </a:r>
            <a:r>
              <a:rPr lang="sv-SE" sz="4300" b="1" i="1" dirty="0">
                <a:latin typeface="Times New Roman" panose="02020603050405020304" pitchFamily="18" charset="0"/>
                <a:cs typeface="Times New Roman" panose="02020603050405020304" pitchFamily="18" charset="0"/>
              </a:rPr>
              <a:t>säker vård</a:t>
            </a:r>
            <a:r>
              <a:rPr lang="sv-SE" sz="4300" i="1" dirty="0">
                <a:latin typeface="Times New Roman" panose="02020603050405020304" pitchFamily="18" charset="0"/>
                <a:cs typeface="Times New Roman" panose="02020603050405020304" pitchFamily="18" charset="0"/>
              </a:rPr>
              <a:t>. Specialistsjuksköterskan har två huvudsakliga ansvarsområden inom sin specialitet; </a:t>
            </a:r>
          </a:p>
          <a:p>
            <a:pPr marL="0" indent="0">
              <a:buNone/>
            </a:pPr>
            <a:endParaRPr lang="sv-SE" sz="4300" i="1" dirty="0">
              <a:latin typeface="Times New Roman" panose="02020603050405020304" pitchFamily="18" charset="0"/>
              <a:cs typeface="Times New Roman" panose="02020603050405020304" pitchFamily="18" charset="0"/>
            </a:endParaRPr>
          </a:p>
          <a:p>
            <a:pPr marL="0" indent="0">
              <a:buNone/>
            </a:pPr>
            <a:r>
              <a:rPr lang="sv-SE" sz="4300" b="1" i="1" dirty="0">
                <a:latin typeface="Times New Roman" panose="02020603050405020304" pitchFamily="18" charset="0"/>
                <a:cs typeface="Times New Roman" panose="02020603050405020304" pitchFamily="18" charset="0"/>
              </a:rPr>
              <a:t>	Patientnära vård &amp; Förbättringsarbete</a:t>
            </a:r>
          </a:p>
          <a:p>
            <a:pPr marL="0" indent="0">
              <a:buNone/>
            </a:pPr>
            <a:endParaRPr lang="sv-SE" sz="2200" b="1" i="1" dirty="0">
              <a:latin typeface="Times New Roman" panose="02020603050405020304" pitchFamily="18" charset="0"/>
              <a:cs typeface="Times New Roman" panose="02020603050405020304" pitchFamily="18" charset="0"/>
            </a:endParaRPr>
          </a:p>
          <a:p>
            <a:pPr marL="0" indent="0">
              <a:buNone/>
            </a:pPr>
            <a:r>
              <a:rPr lang="sv-SE" sz="2900" i="1" dirty="0">
                <a:latin typeface="Times New Roman" panose="02020603050405020304" pitchFamily="18" charset="0"/>
                <a:cs typeface="Times New Roman" panose="02020603050405020304" pitchFamily="18" charset="0"/>
              </a:rPr>
              <a:t>NFSK kompetensbeskrivning av nationella föreningen för sjuksköterskor i kirurgisk vård</a:t>
            </a:r>
          </a:p>
          <a:p>
            <a:pPr marL="0" indent="0">
              <a:buNone/>
            </a:pPr>
            <a:endParaRPr lang="sv-SE" sz="2200" dirty="0"/>
          </a:p>
        </p:txBody>
      </p:sp>
    </p:spTree>
    <p:extLst>
      <p:ext uri="{BB962C8B-B14F-4D97-AF65-F5344CB8AC3E}">
        <p14:creationId xmlns:p14="http://schemas.microsoft.com/office/powerpoint/2010/main" val="36943105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1186F295-0B8D-D320-C5CC-8AFC82621276}"/>
              </a:ext>
            </a:extLst>
          </p:cNvPr>
          <p:cNvSpPr>
            <a:spLocks noGrp="1"/>
          </p:cNvSpPr>
          <p:nvPr>
            <p:ph type="title"/>
          </p:nvPr>
        </p:nvSpPr>
        <p:spPr>
          <a:xfrm>
            <a:off x="5297762" y="329184"/>
            <a:ext cx="6251110" cy="1783080"/>
          </a:xfrm>
        </p:spPr>
        <p:txBody>
          <a:bodyPr anchor="b">
            <a:normAutofit/>
          </a:bodyPr>
          <a:lstStyle/>
          <a:p>
            <a:r>
              <a:rPr lang="sv-SE" sz="5400" dirty="0">
                <a:latin typeface="Times New Roman" panose="02020603050405020304" pitchFamily="18" charset="0"/>
                <a:cs typeface="Times New Roman" panose="02020603050405020304" pitchFamily="18" charset="0"/>
              </a:rPr>
              <a:t>Varför SPIK?</a:t>
            </a:r>
          </a:p>
        </p:txBody>
      </p:sp>
      <p:sp>
        <p:nvSpPr>
          <p:cNvPr id="20"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DEDC6BDA-1D3A-C3B2-3C05-A89866F8E80C}"/>
              </a:ext>
            </a:extLst>
          </p:cNvPr>
          <p:cNvSpPr>
            <a:spLocks noGrp="1"/>
          </p:cNvSpPr>
          <p:nvPr>
            <p:ph idx="1"/>
          </p:nvPr>
        </p:nvSpPr>
        <p:spPr>
          <a:xfrm>
            <a:off x="5297762" y="2706624"/>
            <a:ext cx="6701198" cy="3897376"/>
          </a:xfrm>
        </p:spPr>
        <p:txBody>
          <a:bodyPr>
            <a:normAutofit fontScale="85000" lnSpcReduction="10000"/>
          </a:bodyPr>
          <a:lstStyle/>
          <a:p>
            <a:pPr marL="0" marR="0" lvl="0" indent="0" defTabSz="914400" rtl="0" eaLnBrk="1" fontAlgn="auto" latinLnBrk="0" hangingPunct="1">
              <a:spcBef>
                <a:spcPts val="1000"/>
              </a:spcBef>
              <a:spcAft>
                <a:spcPts val="0"/>
              </a:spcAft>
              <a:buClrTx/>
              <a:buSzTx/>
              <a:buNone/>
              <a:tabLst/>
              <a:defRPr/>
            </a:pPr>
            <a:r>
              <a:rPr kumimoji="0" lang="sv-SE" sz="33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Dålig arbetsmiljö….(hög omsättning, hög arbetsbelastning, höga stressnivåer &amp; kortare, snabbare </a:t>
            </a:r>
            <a:r>
              <a:rPr kumimoji="0" lang="sv-SE" sz="33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vårdflöden</a:t>
            </a:r>
            <a:r>
              <a:rPr kumimoji="0" lang="sv-SE" sz="33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t>
            </a:r>
          </a:p>
          <a:p>
            <a:pPr marL="0" marR="0" lvl="0" indent="0" defTabSz="914400" rtl="0" eaLnBrk="1" fontAlgn="auto" latinLnBrk="0" hangingPunct="1">
              <a:spcBef>
                <a:spcPts val="1000"/>
              </a:spcBef>
              <a:spcAft>
                <a:spcPts val="0"/>
              </a:spcAft>
              <a:buClrTx/>
              <a:buSzTx/>
              <a:buNone/>
              <a:tabLst/>
              <a:defRPr/>
            </a:pPr>
            <a:r>
              <a:rPr lang="sv-SE" sz="3300" dirty="0">
                <a:latin typeface="Times New Roman" panose="02020603050405020304" pitchFamily="18" charset="0"/>
                <a:cs typeface="Times New Roman" panose="02020603050405020304" pitchFamily="18" charset="0"/>
              </a:rPr>
              <a:t>S</a:t>
            </a:r>
            <a:r>
              <a:rPr kumimoji="0" lang="sv-SE" sz="33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tor</a:t>
            </a:r>
            <a:r>
              <a:rPr lang="sv-SE" sz="3300" dirty="0">
                <a:latin typeface="Times New Roman" panose="02020603050405020304" pitchFamily="18" charset="0"/>
                <a:cs typeface="Times New Roman" panose="02020603050405020304" pitchFamily="18" charset="0"/>
              </a:rPr>
              <a:t> </a:t>
            </a:r>
            <a:r>
              <a:rPr kumimoji="0" lang="sv-SE" sz="33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personalomsättning medför utmaningar som kompetensförlust och bristande kontinuitet i vården. </a:t>
            </a:r>
          </a:p>
          <a:p>
            <a:pPr marL="0" marR="0" lvl="0" indent="0" defTabSz="914400" rtl="0" eaLnBrk="1" fontAlgn="auto" latinLnBrk="0" hangingPunct="1">
              <a:spcBef>
                <a:spcPts val="1000"/>
              </a:spcBef>
              <a:spcAft>
                <a:spcPts val="0"/>
              </a:spcAft>
              <a:buClrTx/>
              <a:buSzTx/>
              <a:buNone/>
              <a:tabLst/>
              <a:defRPr/>
            </a:pPr>
            <a:r>
              <a:rPr kumimoji="0" lang="sv-SE" sz="33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SPIK-funktionens fokusområden innefattar </a:t>
            </a:r>
            <a:r>
              <a:rPr kumimoji="0" lang="sv-SE" sz="33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ledarskap, mentorskap, kontinuitet i den patientnära vården samt upprätthållande av patientsäkerhet.</a:t>
            </a:r>
          </a:p>
          <a:p>
            <a:pPr marL="0" marR="0" lvl="0" indent="0" defTabSz="914400" rtl="0" eaLnBrk="1" fontAlgn="auto" latinLnBrk="0" hangingPunct="1">
              <a:spcBef>
                <a:spcPts val="1000"/>
              </a:spcBef>
              <a:spcAft>
                <a:spcPts val="0"/>
              </a:spcAft>
              <a:buClrTx/>
              <a:buSzTx/>
              <a:buNone/>
              <a:tabLst/>
              <a:defRPr/>
            </a:pPr>
            <a:endParaRPr kumimoji="0" lang="sv-SE" sz="2200" b="1" i="0" u="none" strike="noStrike" kern="1200" cap="none" spc="0" normalizeH="0" baseline="0" noProof="0" dirty="0">
              <a:ln>
                <a:noFill/>
              </a:ln>
              <a:effectLst/>
              <a:uLnTx/>
              <a:uFillTx/>
              <a:latin typeface="The Hand"/>
              <a:ea typeface="+mn-ea"/>
              <a:cs typeface="+mn-cs"/>
            </a:endParaRPr>
          </a:p>
          <a:p>
            <a:pPr marL="0" marR="0" lvl="0" indent="0" defTabSz="914400" rtl="0" eaLnBrk="1" fontAlgn="auto" latinLnBrk="0" hangingPunct="1">
              <a:spcBef>
                <a:spcPts val="1000"/>
              </a:spcBef>
              <a:spcAft>
                <a:spcPts val="0"/>
              </a:spcAft>
              <a:buClrTx/>
              <a:buSzTx/>
              <a:buNone/>
              <a:tabLst/>
              <a:defRPr/>
            </a:pPr>
            <a:endParaRPr kumimoji="0" lang="sv-SE" sz="2200" b="1" i="0" u="none" strike="noStrike" kern="1200" cap="none" spc="0" normalizeH="0" baseline="0" noProof="0" dirty="0">
              <a:ln>
                <a:noFill/>
              </a:ln>
              <a:effectLst/>
              <a:uLnTx/>
              <a:uFillTx/>
              <a:latin typeface="The Hand"/>
              <a:ea typeface="+mn-ea"/>
              <a:cs typeface="+mn-cs"/>
            </a:endParaRPr>
          </a:p>
          <a:p>
            <a:pPr marL="0" indent="0">
              <a:buNone/>
            </a:pPr>
            <a:endParaRPr lang="en-US" sz="2200" dirty="0"/>
          </a:p>
        </p:txBody>
      </p:sp>
      <p:pic>
        <p:nvPicPr>
          <p:cNvPr id="7" name="Bildobjekt 6">
            <a:extLst>
              <a:ext uri="{FF2B5EF4-FFF2-40B4-BE49-F238E27FC236}">
                <a16:creationId xmlns:a16="http://schemas.microsoft.com/office/drawing/2014/main" id="{7F9CA607-0382-3FCA-96D5-F85CB454518B}"/>
              </a:ext>
            </a:extLst>
          </p:cNvPr>
          <p:cNvPicPr>
            <a:picLocks noChangeAspect="1"/>
          </p:cNvPicPr>
          <p:nvPr/>
        </p:nvPicPr>
        <p:blipFill>
          <a:blip r:embed="rId2"/>
          <a:stretch>
            <a:fillRect/>
          </a:stretch>
        </p:blipFill>
        <p:spPr>
          <a:xfrm>
            <a:off x="0" y="0"/>
            <a:ext cx="4657345" cy="6858000"/>
          </a:xfrm>
          <a:prstGeom prst="rect">
            <a:avLst/>
          </a:prstGeom>
        </p:spPr>
      </p:pic>
    </p:spTree>
    <p:extLst>
      <p:ext uri="{BB962C8B-B14F-4D97-AF65-F5344CB8AC3E}">
        <p14:creationId xmlns:p14="http://schemas.microsoft.com/office/powerpoint/2010/main" val="16807496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latshållare för innehåll 3">
            <a:extLst>
              <a:ext uri="{FF2B5EF4-FFF2-40B4-BE49-F238E27FC236}">
                <a16:creationId xmlns:a16="http://schemas.microsoft.com/office/drawing/2014/main" id="{5B8FBE4E-2916-00ED-8C22-A186044341BE}"/>
              </a:ext>
            </a:extLst>
          </p:cNvPr>
          <p:cNvPicPr>
            <a:picLocks noGrp="1" noChangeAspect="1"/>
          </p:cNvPicPr>
          <p:nvPr>
            <p:ph idx="1"/>
          </p:nvPr>
        </p:nvPicPr>
        <p:blipFill rotWithShape="1">
          <a:blip r:embed="rId2"/>
          <a:srcRect r="-1" b="6260"/>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8" name="Freeform: Shape 12">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ubrik 1">
            <a:extLst>
              <a:ext uri="{FF2B5EF4-FFF2-40B4-BE49-F238E27FC236}">
                <a16:creationId xmlns:a16="http://schemas.microsoft.com/office/drawing/2014/main" id="{17FA3FDA-389F-CBA5-44CC-F6911B207E50}"/>
              </a:ext>
            </a:extLst>
          </p:cNvPr>
          <p:cNvSpPr>
            <a:spLocks noGrp="1"/>
          </p:cNvSpPr>
          <p:nvPr>
            <p:ph type="title"/>
          </p:nvPr>
        </p:nvSpPr>
        <p:spPr>
          <a:xfrm>
            <a:off x="371094" y="1161288"/>
            <a:ext cx="3438144" cy="1125728"/>
          </a:xfrm>
        </p:spPr>
        <p:txBody>
          <a:bodyPr vert="horz" lIns="91440" tIns="45720" rIns="91440" bIns="45720" rtlCol="0" anchor="b">
            <a:normAutofit/>
          </a:bodyPr>
          <a:lstStyle/>
          <a:p>
            <a:r>
              <a:rPr lang="en-US" sz="2800" b="1" i="1" dirty="0" err="1">
                <a:latin typeface="Times New Roman" panose="02020603050405020304" pitchFamily="18" charset="0"/>
                <a:cs typeface="Times New Roman" panose="02020603050405020304" pitchFamily="18" charset="0"/>
              </a:rPr>
              <a:t>Vilka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är</a:t>
            </a:r>
            <a:r>
              <a:rPr lang="en-US" sz="2800" b="1" i="1" dirty="0">
                <a:latin typeface="Times New Roman" panose="02020603050405020304" pitchFamily="18" charset="0"/>
                <a:cs typeface="Times New Roman" panose="02020603050405020304" pitchFamily="18" charset="0"/>
              </a:rPr>
              <a:t> vi, </a:t>
            </a:r>
            <a:r>
              <a:rPr lang="en-US" sz="2800" b="1" i="1" dirty="0" err="1">
                <a:latin typeface="Times New Roman" panose="02020603050405020304" pitchFamily="18" charset="0"/>
                <a:cs typeface="Times New Roman" panose="02020603050405020304" pitchFamily="18" charset="0"/>
              </a:rPr>
              <a:t>och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vad</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gör</a:t>
            </a:r>
            <a:r>
              <a:rPr lang="en-US" sz="2800" b="1" i="1" dirty="0">
                <a:latin typeface="Times New Roman" panose="02020603050405020304" pitchFamily="18" charset="0"/>
                <a:cs typeface="Times New Roman" panose="02020603050405020304" pitchFamily="18" charset="0"/>
              </a:rPr>
              <a:t> vi </a:t>
            </a:r>
            <a:r>
              <a:rPr lang="en-US" sz="2800" b="1" i="1" dirty="0" err="1">
                <a:latin typeface="Times New Roman" panose="02020603050405020304" pitchFamily="18" charset="0"/>
                <a:cs typeface="Times New Roman" panose="02020603050405020304" pitchFamily="18" charset="0"/>
              </a:rPr>
              <a:t>egentligen</a:t>
            </a:r>
            <a:r>
              <a:rPr lang="en-US" sz="2800" b="1" i="1" dirty="0">
                <a:latin typeface="Times New Roman" panose="02020603050405020304" pitchFamily="18" charset="0"/>
                <a:cs typeface="Times New Roman" panose="02020603050405020304" pitchFamily="18" charset="0"/>
              </a:rPr>
              <a:t>?</a:t>
            </a:r>
          </a:p>
        </p:txBody>
      </p:sp>
      <p:sp>
        <p:nvSpPr>
          <p:cNvPr id="17" name="Rectangle 1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 name="textruta 5">
            <a:extLst>
              <a:ext uri="{FF2B5EF4-FFF2-40B4-BE49-F238E27FC236}">
                <a16:creationId xmlns:a16="http://schemas.microsoft.com/office/drawing/2014/main" id="{87CC5DCA-60AA-3EF1-6903-E7FE94DEEB9D}"/>
              </a:ext>
            </a:extLst>
          </p:cNvPr>
          <p:cNvSpPr txBox="1"/>
          <p:nvPr/>
        </p:nvSpPr>
        <p:spPr>
          <a:xfrm>
            <a:off x="371094" y="2718054"/>
            <a:ext cx="3438906" cy="3207258"/>
          </a:xfrm>
          <a:prstGeom prst="rect">
            <a:avLst/>
          </a:prstGeom>
        </p:spPr>
        <p:txBody>
          <a:bodyPr vert="horz" lIns="91440" tIns="45720" rIns="91440" bIns="45720" rtlCol="0" anchor="t">
            <a:normAutofit/>
          </a:bodyPr>
          <a:lstStyle/>
          <a:p>
            <a:pPr>
              <a:lnSpc>
                <a:spcPct val="90000"/>
              </a:lnSpc>
              <a:spcAft>
                <a:spcPts val="600"/>
              </a:spcAft>
            </a:pPr>
            <a:r>
              <a:rPr lang="en-US" sz="1700" dirty="0">
                <a:latin typeface="Times New Roman" panose="02020603050405020304" pitchFamily="18" charset="0"/>
                <a:cs typeface="Times New Roman" panose="02020603050405020304" pitchFamily="18" charset="0"/>
              </a:rPr>
              <a:t>SPIK </a:t>
            </a:r>
            <a:r>
              <a:rPr lang="en-US" sz="1700" dirty="0" err="1">
                <a:latin typeface="Times New Roman" panose="02020603050405020304" pitchFamily="18" charset="0"/>
                <a:cs typeface="Times New Roman" panose="02020603050405020304" pitchFamily="18" charset="0"/>
              </a:rPr>
              <a:t>på</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kirurgkliniken</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Från</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vänster</a:t>
            </a:r>
            <a:r>
              <a:rPr lang="en-US" sz="1700" dirty="0">
                <a:latin typeface="Times New Roman" panose="02020603050405020304" pitchFamily="18" charset="0"/>
                <a:cs typeface="Times New Roman" panose="02020603050405020304" pitchFamily="18" charset="0"/>
              </a:rPr>
              <a:t>: </a:t>
            </a:r>
          </a:p>
          <a:p>
            <a:pPr>
              <a:lnSpc>
                <a:spcPct val="90000"/>
              </a:lnSpc>
              <a:spcAft>
                <a:spcPts val="600"/>
              </a:spcAft>
            </a:pPr>
            <a:br>
              <a:rPr lang="en-US" sz="1700" dirty="0">
                <a:latin typeface="Times New Roman" panose="02020603050405020304" pitchFamily="18" charset="0"/>
                <a:cs typeface="Times New Roman" panose="02020603050405020304" pitchFamily="18" charset="0"/>
              </a:rPr>
            </a:br>
            <a:r>
              <a:rPr lang="en-US" sz="1700" dirty="0">
                <a:latin typeface="Times New Roman" panose="02020603050405020304" pitchFamily="18" charset="0"/>
                <a:cs typeface="Times New Roman" panose="02020603050405020304" pitchFamily="18" charset="0"/>
              </a:rPr>
              <a:t>Åsa Petersson, (Sandra Larsson), Anita Jonsson, Theres Holgersson, Rebecka Nilsson, Erna </a:t>
            </a:r>
            <a:r>
              <a:rPr lang="en-US" sz="1700" dirty="0" err="1">
                <a:latin typeface="Times New Roman" panose="02020603050405020304" pitchFamily="18" charset="0"/>
                <a:cs typeface="Times New Roman" panose="02020603050405020304" pitchFamily="18" charset="0"/>
              </a:rPr>
              <a:t>Sejdic</a:t>
            </a:r>
            <a:r>
              <a:rPr lang="en-US" sz="1700" dirty="0">
                <a:latin typeface="Times New Roman" panose="02020603050405020304" pitchFamily="18" charset="0"/>
                <a:cs typeface="Times New Roman" panose="02020603050405020304" pitchFamily="18" charset="0"/>
              </a:rPr>
              <a:t> </a:t>
            </a:r>
          </a:p>
          <a:p>
            <a:pPr>
              <a:lnSpc>
                <a:spcPct val="90000"/>
              </a:lnSpc>
              <a:spcAft>
                <a:spcPts val="600"/>
              </a:spcAft>
            </a:pPr>
            <a:r>
              <a:rPr lang="en-US" sz="1700" dirty="0" err="1">
                <a:latin typeface="Times New Roman" panose="02020603050405020304" pitchFamily="18" charset="0"/>
                <a:cs typeface="Times New Roman" panose="02020603050405020304" pitchFamily="18" charset="0"/>
              </a:rPr>
              <a:t>Saknas</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på</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bilden</a:t>
            </a:r>
            <a:r>
              <a:rPr lang="en-US" sz="1700" dirty="0">
                <a:latin typeface="Times New Roman" panose="02020603050405020304" pitchFamily="18" charset="0"/>
                <a:cs typeface="Times New Roman" panose="02020603050405020304" pitchFamily="18" charset="0"/>
              </a:rPr>
              <a:t>, Angelica Knuts</a:t>
            </a:r>
            <a:r>
              <a:rPr lang="en-US" sz="1700" dirty="0"/>
              <a:t>son</a:t>
            </a:r>
          </a:p>
        </p:txBody>
      </p:sp>
    </p:spTree>
    <p:extLst>
      <p:ext uri="{BB962C8B-B14F-4D97-AF65-F5344CB8AC3E}">
        <p14:creationId xmlns:p14="http://schemas.microsoft.com/office/powerpoint/2010/main" val="6976183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1BBA1D44-4C6E-E5FE-94FA-4E533A2BA7F0}"/>
              </a:ext>
            </a:extLst>
          </p:cNvPr>
          <p:cNvSpPr>
            <a:spLocks noGrp="1"/>
          </p:cNvSpPr>
          <p:nvPr>
            <p:ph type="title"/>
          </p:nvPr>
        </p:nvSpPr>
        <p:spPr>
          <a:xfrm>
            <a:off x="572493" y="238539"/>
            <a:ext cx="11018520" cy="1434415"/>
          </a:xfrm>
        </p:spPr>
        <p:txBody>
          <a:bodyPr anchor="b">
            <a:normAutofit/>
          </a:bodyPr>
          <a:lstStyle/>
          <a:p>
            <a:r>
              <a:rPr lang="sv-SE" sz="5400" dirty="0"/>
              <a:t>Avsedda resultat vs Klinisk verklighet  </a:t>
            </a: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Platshållare för innehåll 2">
            <a:extLst>
              <a:ext uri="{FF2B5EF4-FFF2-40B4-BE49-F238E27FC236}">
                <a16:creationId xmlns:a16="http://schemas.microsoft.com/office/drawing/2014/main" id="{A3FA3643-5B1C-F139-DCF2-EBFE62448FAF}"/>
              </a:ext>
            </a:extLst>
          </p:cNvPr>
          <p:cNvGraphicFramePr>
            <a:graphicFrameLocks noGrp="1"/>
          </p:cNvGraphicFramePr>
          <p:nvPr>
            <p:ph idx="1"/>
            <p:extLst>
              <p:ext uri="{D42A27DB-BD31-4B8C-83A1-F6EECF244321}">
                <p14:modId xmlns:p14="http://schemas.microsoft.com/office/powerpoint/2010/main" val="1422779179"/>
              </p:ext>
            </p:extLst>
          </p:nvPr>
        </p:nvGraphicFramePr>
        <p:xfrm>
          <a:off x="572493" y="2071316"/>
          <a:ext cx="6713552" cy="41191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Bildobjekt 3" descr="En bild som visar tecknad serie, klädsel, Människoansikte&#10;&#10;Automatiskt genererad beskrivning">
            <a:extLst>
              <a:ext uri="{FF2B5EF4-FFF2-40B4-BE49-F238E27FC236}">
                <a16:creationId xmlns:a16="http://schemas.microsoft.com/office/drawing/2014/main" id="{630D1C65-80CD-F1A4-AC02-A80DD0D4FE19}"/>
              </a:ext>
            </a:extLst>
          </p:cNvPr>
          <p:cNvPicPr>
            <a:picLocks noChangeAspect="1"/>
          </p:cNvPicPr>
          <p:nvPr/>
        </p:nvPicPr>
        <p:blipFill rotWithShape="1">
          <a:blip r:embed="rId7"/>
          <a:srcRect t="13502" r="-1" b="15815"/>
          <a:stretch/>
        </p:blipFill>
        <p:spPr>
          <a:xfrm>
            <a:off x="7675658" y="2093976"/>
            <a:ext cx="3941064" cy="4096512"/>
          </a:xfrm>
          <a:prstGeom prst="rect">
            <a:avLst/>
          </a:prstGeom>
        </p:spPr>
      </p:pic>
      <p:sp>
        <p:nvSpPr>
          <p:cNvPr id="5" name="Flödesschema: Process 4">
            <a:extLst>
              <a:ext uri="{FF2B5EF4-FFF2-40B4-BE49-F238E27FC236}">
                <a16:creationId xmlns:a16="http://schemas.microsoft.com/office/drawing/2014/main" id="{02085197-4FC8-BF5D-B71B-526F0C114780}"/>
              </a:ext>
            </a:extLst>
          </p:cNvPr>
          <p:cNvSpPr/>
          <p:nvPr/>
        </p:nvSpPr>
        <p:spPr>
          <a:xfrm>
            <a:off x="3929269" y="2540000"/>
            <a:ext cx="2506133" cy="597069"/>
          </a:xfrm>
          <a:prstGeom prst="flowChartProcess">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Deltar i rondarbetet</a:t>
            </a:r>
          </a:p>
        </p:txBody>
      </p:sp>
      <p:sp>
        <p:nvSpPr>
          <p:cNvPr id="6" name="Flödesschema: Process 5">
            <a:extLst>
              <a:ext uri="{FF2B5EF4-FFF2-40B4-BE49-F238E27FC236}">
                <a16:creationId xmlns:a16="http://schemas.microsoft.com/office/drawing/2014/main" id="{32BBBBD8-E912-2640-5464-F312D7AFFBAD}"/>
              </a:ext>
            </a:extLst>
          </p:cNvPr>
          <p:cNvSpPr/>
          <p:nvPr/>
        </p:nvSpPr>
        <p:spPr>
          <a:xfrm>
            <a:off x="3929269" y="3654968"/>
            <a:ext cx="3021864" cy="597069"/>
          </a:xfrm>
          <a:prstGeom prst="flowChartProcess">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Identifierar riskpatienter/PM</a:t>
            </a:r>
          </a:p>
        </p:txBody>
      </p:sp>
      <p:sp>
        <p:nvSpPr>
          <p:cNvPr id="7" name="Flödesschema: Process 6">
            <a:extLst>
              <a:ext uri="{FF2B5EF4-FFF2-40B4-BE49-F238E27FC236}">
                <a16:creationId xmlns:a16="http://schemas.microsoft.com/office/drawing/2014/main" id="{1E7398A5-9D8A-478D-F0CA-1D2795A63ADE}"/>
              </a:ext>
            </a:extLst>
          </p:cNvPr>
          <p:cNvSpPr/>
          <p:nvPr/>
        </p:nvSpPr>
        <p:spPr>
          <a:xfrm>
            <a:off x="3956620" y="4720721"/>
            <a:ext cx="3146808" cy="597069"/>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Stöd/Introduktion/mentor/</a:t>
            </a:r>
            <a:r>
              <a:rPr lang="sv-SE" dirty="0" err="1"/>
              <a:t>utb</a:t>
            </a:r>
            <a:endParaRPr lang="sv-SE" dirty="0"/>
          </a:p>
        </p:txBody>
      </p:sp>
      <p:pic>
        <p:nvPicPr>
          <p:cNvPr id="8" name="Bildobjekt 7">
            <a:extLst>
              <a:ext uri="{FF2B5EF4-FFF2-40B4-BE49-F238E27FC236}">
                <a16:creationId xmlns:a16="http://schemas.microsoft.com/office/drawing/2014/main" id="{857D9C28-4317-56A2-8790-D2D8730F4259}"/>
              </a:ext>
            </a:extLst>
          </p:cNvPr>
          <p:cNvPicPr>
            <a:picLocks noChangeAspect="1"/>
          </p:cNvPicPr>
          <p:nvPr/>
        </p:nvPicPr>
        <p:blipFill rotWithShape="1">
          <a:blip r:embed="rId8"/>
          <a:srcRect l="891" t="20819" r="5402" b="32232"/>
          <a:stretch/>
        </p:blipFill>
        <p:spPr>
          <a:xfrm>
            <a:off x="3929269" y="5918377"/>
            <a:ext cx="2981330" cy="907111"/>
          </a:xfrm>
          <a:prstGeom prst="rect">
            <a:avLst/>
          </a:prstGeom>
        </p:spPr>
      </p:pic>
    </p:spTree>
    <p:extLst>
      <p:ext uri="{BB962C8B-B14F-4D97-AF65-F5344CB8AC3E}">
        <p14:creationId xmlns:p14="http://schemas.microsoft.com/office/powerpoint/2010/main" val="1849775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8A845AF-BB32-B47D-EF8A-0BCFC8248DA2}"/>
              </a:ext>
            </a:extLst>
          </p:cNvPr>
          <p:cNvSpPr>
            <a:spLocks noGrp="1"/>
          </p:cNvSpPr>
          <p:nvPr>
            <p:ph type="title"/>
          </p:nvPr>
        </p:nvSpPr>
        <p:spPr/>
        <p:txBody>
          <a:bodyPr/>
          <a:lstStyle/>
          <a:p>
            <a:endParaRPr lang="sv-SE"/>
          </a:p>
        </p:txBody>
      </p:sp>
      <p:pic>
        <p:nvPicPr>
          <p:cNvPr id="4" name="Platshållare för innehåll 3">
            <a:extLst>
              <a:ext uri="{FF2B5EF4-FFF2-40B4-BE49-F238E27FC236}">
                <a16:creationId xmlns:a16="http://schemas.microsoft.com/office/drawing/2014/main" id="{9EB3FA3D-2CF1-5AFC-F866-6C61C85EFC27}"/>
              </a:ext>
            </a:extLst>
          </p:cNvPr>
          <p:cNvPicPr>
            <a:picLocks noGrp="1" noChangeAspect="1"/>
          </p:cNvPicPr>
          <p:nvPr>
            <p:ph idx="1"/>
          </p:nvPr>
        </p:nvPicPr>
        <p:blipFill>
          <a:blip r:embed="rId3"/>
          <a:stretch>
            <a:fillRect/>
          </a:stretch>
        </p:blipFill>
        <p:spPr>
          <a:xfrm>
            <a:off x="0" y="-14315"/>
            <a:ext cx="9889067" cy="2623706"/>
          </a:xfrm>
          <a:prstGeom prst="rect">
            <a:avLst/>
          </a:prstGeom>
        </p:spPr>
      </p:pic>
      <p:pic>
        <p:nvPicPr>
          <p:cNvPr id="11" name="Bildobjekt 10">
            <a:extLst>
              <a:ext uri="{FF2B5EF4-FFF2-40B4-BE49-F238E27FC236}">
                <a16:creationId xmlns:a16="http://schemas.microsoft.com/office/drawing/2014/main" id="{E3106F68-38BE-B1EB-8753-AF61C1A1A98C}"/>
              </a:ext>
            </a:extLst>
          </p:cNvPr>
          <p:cNvPicPr>
            <a:picLocks noChangeAspect="1"/>
          </p:cNvPicPr>
          <p:nvPr/>
        </p:nvPicPr>
        <p:blipFill>
          <a:blip r:embed="rId4"/>
          <a:stretch>
            <a:fillRect/>
          </a:stretch>
        </p:blipFill>
        <p:spPr>
          <a:xfrm>
            <a:off x="6764867" y="2609391"/>
            <a:ext cx="5427132" cy="4248609"/>
          </a:xfrm>
          <a:prstGeom prst="rect">
            <a:avLst/>
          </a:prstGeom>
        </p:spPr>
      </p:pic>
      <p:sp>
        <p:nvSpPr>
          <p:cNvPr id="13" name="textruta 12">
            <a:extLst>
              <a:ext uri="{FF2B5EF4-FFF2-40B4-BE49-F238E27FC236}">
                <a16:creationId xmlns:a16="http://schemas.microsoft.com/office/drawing/2014/main" id="{E6C3C01C-77A8-3E7C-3839-AF0009E36836}"/>
              </a:ext>
            </a:extLst>
          </p:cNvPr>
          <p:cNvSpPr txBox="1"/>
          <p:nvPr/>
        </p:nvSpPr>
        <p:spPr>
          <a:xfrm>
            <a:off x="9304866" y="2717800"/>
            <a:ext cx="2743199" cy="2585323"/>
          </a:xfrm>
          <a:prstGeom prst="rect">
            <a:avLst/>
          </a:prstGeom>
          <a:noFill/>
        </p:spPr>
        <p:txBody>
          <a:bodyPr wrap="square">
            <a:spAutoFit/>
          </a:bodyPr>
          <a:lstStyle/>
          <a:p>
            <a:r>
              <a:rPr lang="sv-SE" dirty="0"/>
              <a:t>2022: Utvärdering SPIK på vårdavdelning läkarna:</a:t>
            </a:r>
          </a:p>
          <a:p>
            <a:endParaRPr lang="sv-SE" dirty="0"/>
          </a:p>
          <a:p>
            <a:r>
              <a:rPr lang="sv-SE" dirty="0"/>
              <a:t>”Jag upplever att </a:t>
            </a:r>
            <a:r>
              <a:rPr lang="sv-SE" dirty="0" err="1"/>
              <a:t>SPIk</a:t>
            </a:r>
            <a:r>
              <a:rPr lang="sv-SE" dirty="0"/>
              <a:t> bidragit till ökad patientsäkerhet.”</a:t>
            </a:r>
          </a:p>
          <a:p>
            <a:endParaRPr lang="sv-SE" dirty="0"/>
          </a:p>
          <a:p>
            <a:r>
              <a:rPr lang="sv-SE" dirty="0"/>
              <a:t>Svarsfrekvens</a:t>
            </a:r>
          </a:p>
          <a:p>
            <a:r>
              <a:rPr lang="sv-SE" dirty="0"/>
              <a:t>96,2% (25/26)</a:t>
            </a:r>
          </a:p>
        </p:txBody>
      </p:sp>
      <p:sp>
        <p:nvSpPr>
          <p:cNvPr id="15" name="textruta 14">
            <a:extLst>
              <a:ext uri="{FF2B5EF4-FFF2-40B4-BE49-F238E27FC236}">
                <a16:creationId xmlns:a16="http://schemas.microsoft.com/office/drawing/2014/main" id="{0C92B8E5-6B70-ECDD-B6F4-A1496D3E16B8}"/>
              </a:ext>
            </a:extLst>
          </p:cNvPr>
          <p:cNvSpPr txBox="1"/>
          <p:nvPr/>
        </p:nvSpPr>
        <p:spPr>
          <a:xfrm>
            <a:off x="0" y="2988830"/>
            <a:ext cx="3488267" cy="523220"/>
          </a:xfrm>
          <a:prstGeom prst="rect">
            <a:avLst/>
          </a:prstGeom>
          <a:noFill/>
        </p:spPr>
        <p:txBody>
          <a:bodyPr wrap="square">
            <a:spAutoFit/>
          </a:bodyPr>
          <a:lstStyle/>
          <a:p>
            <a:pPr>
              <a:spcAft>
                <a:spcPts val="600"/>
              </a:spcAft>
            </a:pPr>
            <a:endParaRPr lang="sv-SE" sz="2800" dirty="0">
              <a:effectLst/>
              <a:latin typeface="Times New Roman" panose="02020603050405020304" pitchFamily="18" charset="0"/>
              <a:ea typeface="Times New Roman" panose="02020603050405020304" pitchFamily="18" charset="0"/>
            </a:endParaRPr>
          </a:p>
        </p:txBody>
      </p:sp>
      <p:pic>
        <p:nvPicPr>
          <p:cNvPr id="16" name="Bildobjekt 15">
            <a:extLst>
              <a:ext uri="{FF2B5EF4-FFF2-40B4-BE49-F238E27FC236}">
                <a16:creationId xmlns:a16="http://schemas.microsoft.com/office/drawing/2014/main" id="{E12F3962-2C04-0E61-1093-5FAE1B183794}"/>
              </a:ext>
            </a:extLst>
          </p:cNvPr>
          <p:cNvPicPr>
            <a:picLocks noChangeAspect="1"/>
          </p:cNvPicPr>
          <p:nvPr/>
        </p:nvPicPr>
        <p:blipFill>
          <a:blip r:embed="rId5"/>
          <a:stretch>
            <a:fillRect/>
          </a:stretch>
        </p:blipFill>
        <p:spPr>
          <a:xfrm>
            <a:off x="111418" y="3410144"/>
            <a:ext cx="6527801" cy="3398464"/>
          </a:xfrm>
          <a:prstGeom prst="rect">
            <a:avLst/>
          </a:prstGeom>
        </p:spPr>
      </p:pic>
      <p:sp>
        <p:nvSpPr>
          <p:cNvPr id="17" name="textruta 16">
            <a:extLst>
              <a:ext uri="{FF2B5EF4-FFF2-40B4-BE49-F238E27FC236}">
                <a16:creationId xmlns:a16="http://schemas.microsoft.com/office/drawing/2014/main" id="{27DC1525-567C-C92B-FD07-6917786A5294}"/>
              </a:ext>
            </a:extLst>
          </p:cNvPr>
          <p:cNvSpPr txBox="1"/>
          <p:nvPr/>
        </p:nvSpPr>
        <p:spPr>
          <a:xfrm>
            <a:off x="1566333" y="2201333"/>
            <a:ext cx="9296400" cy="2623706"/>
          </a:xfrm>
          <a:prstGeom prst="rect">
            <a:avLst/>
          </a:prstGeom>
          <a:noFill/>
        </p:spPr>
        <p:txBody>
          <a:bodyPr wrap="square" rtlCol="0">
            <a:spAutoFit/>
          </a:bodyPr>
          <a:lstStyle/>
          <a:p>
            <a:endParaRPr lang="sv-SE" dirty="0"/>
          </a:p>
        </p:txBody>
      </p:sp>
    </p:spTree>
    <p:extLst>
      <p:ext uri="{BB962C8B-B14F-4D97-AF65-F5344CB8AC3E}">
        <p14:creationId xmlns:p14="http://schemas.microsoft.com/office/powerpoint/2010/main" val="324414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517DB390-10C1-F82F-F2B0-7C785025C4A8}"/>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5400"/>
              <a:t>Cliffhanger…</a:t>
            </a:r>
          </a:p>
        </p:txBody>
      </p:sp>
      <p:sp>
        <p:nvSpPr>
          <p:cNvPr id="1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latshållare för innehåll 3">
            <a:extLst>
              <a:ext uri="{FF2B5EF4-FFF2-40B4-BE49-F238E27FC236}">
                <a16:creationId xmlns:a16="http://schemas.microsoft.com/office/drawing/2014/main" id="{D265FE19-B444-BAD8-E3CE-E4EFD8CA295F}"/>
              </a:ext>
            </a:extLst>
          </p:cNvPr>
          <p:cNvPicPr>
            <a:picLocks noGrp="1" noChangeAspect="1"/>
          </p:cNvPicPr>
          <p:nvPr>
            <p:ph idx="1"/>
          </p:nvPr>
        </p:nvPicPr>
        <p:blipFill rotWithShape="1">
          <a:blip r:embed="rId2"/>
          <a:srcRect b="55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0227813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C83A5C14-ED91-4CD1-809E-D29FF97C9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6" name="Freeform: Shape 35">
            <a:extLst>
              <a:ext uri="{FF2B5EF4-FFF2-40B4-BE49-F238E27FC236}">
                <a16:creationId xmlns:a16="http://schemas.microsoft.com/office/drawing/2014/main" id="{56065185-5C34-4F86-AA96-AA4D065B0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01600" sx="102000" sy="102000" algn="ctr"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Bildobjekt 1" descr="En bild som visar text, skärmbild, Teckensnitt, gul&#10;&#10;Automatiskt genererad beskrivning">
            <a:extLst>
              <a:ext uri="{FF2B5EF4-FFF2-40B4-BE49-F238E27FC236}">
                <a16:creationId xmlns:a16="http://schemas.microsoft.com/office/drawing/2014/main" id="{061E42FA-AEBA-2293-6EFF-5962BB88E158}"/>
              </a:ext>
            </a:extLst>
          </p:cNvPr>
          <p:cNvPicPr>
            <a:picLocks noChangeAspect="1"/>
          </p:cNvPicPr>
          <p:nvPr/>
        </p:nvPicPr>
        <p:blipFill rotWithShape="1">
          <a:blip r:embed="rId2"/>
          <a:srcRect r="1" b="8222"/>
          <a:stretch/>
        </p:blipFill>
        <p:spPr>
          <a:xfrm>
            <a:off x="1114426" y="10"/>
            <a:ext cx="9963149" cy="6857990"/>
          </a:xfrm>
          <a:custGeom>
            <a:avLst/>
            <a:gdLst/>
            <a:ahLst/>
            <a:cxnLst/>
            <a:rect l="l" t="t" r="r" b="b"/>
            <a:pathLst>
              <a:path w="9948672" h="6858000">
                <a:moveTo>
                  <a:pt x="1593452" y="0"/>
                </a:moveTo>
                <a:lnTo>
                  <a:pt x="8355220" y="0"/>
                </a:lnTo>
                <a:lnTo>
                  <a:pt x="8491722" y="130333"/>
                </a:lnTo>
                <a:cubicBezTo>
                  <a:pt x="9391900" y="1031820"/>
                  <a:pt x="9948672" y="2277214"/>
                  <a:pt x="9948672" y="3652838"/>
                </a:cubicBezTo>
                <a:cubicBezTo>
                  <a:pt x="9948672" y="4856509"/>
                  <a:pt x="9522393" y="5960473"/>
                  <a:pt x="8812775" y="6821583"/>
                </a:cubicBezTo>
                <a:lnTo>
                  <a:pt x="8781276" y="6858000"/>
                </a:lnTo>
                <a:lnTo>
                  <a:pt x="1167397" y="6858000"/>
                </a:lnTo>
                <a:lnTo>
                  <a:pt x="1135897" y="6821583"/>
                </a:lnTo>
                <a:cubicBezTo>
                  <a:pt x="426279" y="5960473"/>
                  <a:pt x="0" y="4856509"/>
                  <a:pt x="0" y="3652838"/>
                </a:cubicBezTo>
                <a:cubicBezTo>
                  <a:pt x="0" y="2277214"/>
                  <a:pt x="556772" y="1031820"/>
                  <a:pt x="1456950" y="130333"/>
                </a:cubicBezTo>
                <a:close/>
              </a:path>
            </a:pathLst>
          </a:custGeom>
        </p:spPr>
      </p:pic>
    </p:spTree>
    <p:extLst>
      <p:ext uri="{BB962C8B-B14F-4D97-AF65-F5344CB8AC3E}">
        <p14:creationId xmlns:p14="http://schemas.microsoft.com/office/powerpoint/2010/main" val="2389273621"/>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488</TotalTime>
  <Words>860</Words>
  <Application>Microsoft Office PowerPoint</Application>
  <PresentationFormat>Bredbild</PresentationFormat>
  <Paragraphs>93</Paragraphs>
  <Slides>20</Slides>
  <Notes>3</Notes>
  <HiddenSlides>0</HiddenSlides>
  <MMClips>0</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20</vt:i4>
      </vt:variant>
    </vt:vector>
  </HeadingPairs>
  <TitlesOfParts>
    <vt:vector size="26" baseType="lpstr">
      <vt:lpstr>Arial</vt:lpstr>
      <vt:lpstr>Calibri</vt:lpstr>
      <vt:lpstr>Calibri Light</vt:lpstr>
      <vt:lpstr>The Hand</vt:lpstr>
      <vt:lpstr>Times New Roman</vt:lpstr>
      <vt:lpstr>Office-tema</vt:lpstr>
      <vt:lpstr> Att befinna sig i den bästa av två världar</vt:lpstr>
      <vt:lpstr>Vägen hit….</vt:lpstr>
      <vt:lpstr>Vad är en SPIK? -specialistsjuksköterska i klinisk tjänst</vt:lpstr>
      <vt:lpstr>Varför SPIK?</vt:lpstr>
      <vt:lpstr>Vilka är vi, och vad gör vi egentligen?</vt:lpstr>
      <vt:lpstr>Avsedda resultat vs Klinisk verklighet  </vt:lpstr>
      <vt:lpstr>PowerPoint-presentation</vt:lpstr>
      <vt:lpstr>Cliffhanger…</vt:lpstr>
      <vt:lpstr>PowerPoint-presentation</vt:lpstr>
      <vt:lpstr>Kolorektal cancer</vt:lpstr>
      <vt:lpstr>Väcker tankar?</vt:lpstr>
      <vt:lpstr>Studie I</vt:lpstr>
      <vt:lpstr>Standardiserad vård vs Personcentrerad vård </vt:lpstr>
      <vt:lpstr> Konklusion av studie I</vt:lpstr>
      <vt:lpstr> “ Following a standardized pathway: patient perspectives on care within the pathway of colorectal cancer” </vt:lpstr>
      <vt:lpstr>PowerPoint-presentation</vt:lpstr>
      <vt:lpstr>Preliminära resultat delstudie II</vt:lpstr>
      <vt:lpstr>PowerPoint-presentation</vt:lpstr>
      <vt:lpstr>Konklusion… så här långt</vt:lpstr>
      <vt:lpstr>Tack!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Att befinna sig i den bästa av två världar</dc:title>
  <dc:creator>Åsa Petersson</dc:creator>
  <cp:lastModifiedBy>Åsa Petersson</cp:lastModifiedBy>
  <cp:revision>1</cp:revision>
  <dcterms:created xsi:type="dcterms:W3CDTF">2023-09-19T08:25:08Z</dcterms:created>
  <dcterms:modified xsi:type="dcterms:W3CDTF">2023-09-27T09:42:43Z</dcterms:modified>
</cp:coreProperties>
</file>