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8" r:id="rId6"/>
    <p:sldId id="259" r:id="rId7"/>
    <p:sldId id="260" r:id="rId8"/>
    <p:sldId id="261" r:id="rId9"/>
    <p:sldId id="263" r:id="rId10"/>
    <p:sldId id="265" r:id="rId11"/>
    <p:sldId id="266" r:id="rId12"/>
    <p:sldId id="267" r:id="rId13"/>
    <p:sldId id="25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56" autoAdjust="0"/>
    <p:restoredTop sz="96327"/>
  </p:normalViewPr>
  <p:slideViewPr>
    <p:cSldViewPr snapToGrid="0" snapToObjects="1">
      <p:cViewPr varScale="1">
        <p:scale>
          <a:sx n="128" d="100"/>
          <a:sy n="128" d="100"/>
        </p:scale>
        <p:origin x="5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000" y="1450800"/>
            <a:ext cx="11113200" cy="2152800"/>
          </a:xfrm>
          <a:prstGeom prst="rect">
            <a:avLst/>
          </a:prstGeom>
        </p:spPr>
        <p:txBody>
          <a:bodyPr lIns="90000" tIns="46800" rIns="90000" bIns="46800"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828800" y="3888000"/>
            <a:ext cx="8535600" cy="1753200"/>
          </a:xfrm>
        </p:spPr>
        <p:txBody>
          <a:bodyPr lIns="9000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cxnSp>
        <p:nvCxnSpPr>
          <p:cNvPr id="4" name="Rak koppling 6">
            <a:extLst>
              <a:ext uri="{FF2B5EF4-FFF2-40B4-BE49-F238E27FC236}">
                <a16:creationId xmlns:a16="http://schemas.microsoft.com/office/drawing/2014/main" id="{C0CC0EDB-9E23-4012-95DB-FAA5BA8E2C17}"/>
              </a:ext>
            </a:extLst>
          </p:cNvPr>
          <p:cNvCxnSpPr/>
          <p:nvPr userDrawn="1"/>
        </p:nvCxnSpPr>
        <p:spPr bwMode="auto">
          <a:xfrm>
            <a:off x="540000" y="6120000"/>
            <a:ext cx="11112000" cy="0"/>
          </a:xfrm>
          <a:prstGeom prst="line">
            <a:avLst/>
          </a:pr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4000" y="457200"/>
            <a:ext cx="6469200" cy="5184000"/>
          </a:xfrm>
        </p:spPr>
        <p:txBody>
          <a:bodyPr lIns="900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8" name="Platshållare för datum 7">
            <a:extLst>
              <a:ext uri="{FF2B5EF4-FFF2-40B4-BE49-F238E27FC236}">
                <a16:creationId xmlns:a16="http://schemas.microsoft.com/office/drawing/2014/main" id="{8F20F4AD-0351-CD42-A823-3BFD15DA3289}"/>
              </a:ext>
            </a:extLst>
          </p:cNvPr>
          <p:cNvSpPr>
            <a:spLocks noGrp="1"/>
          </p:cNvSpPr>
          <p:nvPr>
            <p:ph type="dt" sz="half" idx="10"/>
          </p:nvPr>
        </p:nvSpPr>
        <p:spPr/>
        <p:txBody>
          <a:bodyPr/>
          <a:lstStyle/>
          <a:p>
            <a:endParaRPr lang="sv-SE" dirty="0"/>
          </a:p>
        </p:txBody>
      </p:sp>
      <p:sp>
        <p:nvSpPr>
          <p:cNvPr id="9" name="Platshållare för sidfot 8">
            <a:extLst>
              <a:ext uri="{FF2B5EF4-FFF2-40B4-BE49-F238E27FC236}">
                <a16:creationId xmlns:a16="http://schemas.microsoft.com/office/drawing/2014/main" id="{885E900A-46AA-4244-A00C-6A160437F049}"/>
              </a:ext>
            </a:extLst>
          </p:cNvPr>
          <p:cNvSpPr>
            <a:spLocks noGrp="1"/>
          </p:cNvSpPr>
          <p:nvPr>
            <p:ph type="ftr" sz="quarter" idx="11"/>
          </p:nvPr>
        </p:nvSpPr>
        <p:spPr/>
        <p:txBody>
          <a:bodyPr/>
          <a:lstStyle/>
          <a:p>
            <a:endParaRPr lang="en-US" dirty="0"/>
          </a:p>
        </p:txBody>
      </p:sp>
      <p:sp>
        <p:nvSpPr>
          <p:cNvPr id="10" name="Platshållare för bildnummer 9">
            <a:extLst>
              <a:ext uri="{FF2B5EF4-FFF2-40B4-BE49-F238E27FC236}">
                <a16:creationId xmlns:a16="http://schemas.microsoft.com/office/drawing/2014/main" id="{DC958E08-B1E5-CD4C-97AF-F53950C97D51}"/>
              </a:ext>
            </a:extLst>
          </p:cNvPr>
          <p:cNvSpPr>
            <a:spLocks noGrp="1"/>
          </p:cNvSpPr>
          <p:nvPr>
            <p:ph type="sldNum" sz="quarter" idx="12"/>
          </p:nvPr>
        </p:nvSpPr>
        <p:spPr/>
        <p:txBody>
          <a:bodyPr/>
          <a:lstStyle/>
          <a:p>
            <a:fld id="{21B2C041-6F92-A74C-B4CD-C2777B30035F}" type="slidenum">
              <a:rPr lang="sv-SE" smtClean="0"/>
              <a:t>‹#›</a:t>
            </a:fld>
            <a:endParaRPr lang="sv-SE" dirty="0"/>
          </a:p>
        </p:txBody>
      </p:sp>
      <p:sp>
        <p:nvSpPr>
          <p:cNvPr id="11" name="Title 1">
            <a:extLst>
              <a:ext uri="{FF2B5EF4-FFF2-40B4-BE49-F238E27FC236}">
                <a16:creationId xmlns:a16="http://schemas.microsoft.com/office/drawing/2014/main" id="{052705F7-233E-DF49-8122-C7A20A72055A}"/>
              </a:ext>
            </a:extLst>
          </p:cNvPr>
          <p:cNvSpPr>
            <a:spLocks noGrp="1"/>
          </p:cNvSpPr>
          <p:nvPr>
            <p:ph type="title"/>
          </p:nvPr>
        </p:nvSpPr>
        <p:spPr>
          <a:xfrm>
            <a:off x="540000" y="457200"/>
            <a:ext cx="4233600" cy="1600200"/>
          </a:xfrm>
          <a:prstGeom prst="rect">
            <a:avLst/>
          </a:prstGeom>
        </p:spPr>
        <p:txBody>
          <a:bodyPr anchor="b"/>
          <a:lstStyle>
            <a:lvl1pPr>
              <a:defRPr sz="3200"/>
            </a:lvl1pPr>
          </a:lstStyle>
          <a:p>
            <a:r>
              <a:rPr lang="sv-SE"/>
              <a:t>Klicka här för att ändra mall för rubrikformat</a:t>
            </a:r>
            <a:endParaRPr lang="en-US" dirty="0"/>
          </a:p>
        </p:txBody>
      </p:sp>
      <p:sp>
        <p:nvSpPr>
          <p:cNvPr id="12" name="Text Placeholder 3">
            <a:extLst>
              <a:ext uri="{FF2B5EF4-FFF2-40B4-BE49-F238E27FC236}">
                <a16:creationId xmlns:a16="http://schemas.microsoft.com/office/drawing/2014/main" id="{B0788BAB-8AC1-CE4C-8777-5B86D0B35C24}"/>
              </a:ext>
            </a:extLst>
          </p:cNvPr>
          <p:cNvSpPr>
            <a:spLocks noGrp="1"/>
          </p:cNvSpPr>
          <p:nvPr>
            <p:ph type="body" sz="half" idx="2"/>
          </p:nvPr>
        </p:nvSpPr>
        <p:spPr>
          <a:xfrm>
            <a:off x="540000" y="2059200"/>
            <a:ext cx="4233600" cy="3582000"/>
          </a:xfrm>
        </p:spPr>
        <p:txBody>
          <a:bodyPr lIns="90000" rIns="9000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pic>
        <p:nvPicPr>
          <p:cNvPr id="6" name="Bild 5" descr="Linnéuniversitetets symbol.">
            <a:extLst>
              <a:ext uri="{FF2B5EF4-FFF2-40B4-BE49-F238E27FC236}">
                <a16:creationId xmlns:a16="http://schemas.microsoft.com/office/drawing/2014/main" id="{3D72221E-47D8-B54A-9DF8-E75AB9AC50C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51882" y="1484785"/>
            <a:ext cx="2092544" cy="2775570"/>
          </a:xfrm>
          <a:prstGeom prst="rect">
            <a:avLst/>
          </a:prstGeom>
        </p:spPr>
      </p:pic>
      <p:pic>
        <p:nvPicPr>
          <p:cNvPr id="7" name="Bild 6" descr="Linnéuniversitetets webbplats Lnu.se.">
            <a:extLst>
              <a:ext uri="{FF2B5EF4-FFF2-40B4-BE49-F238E27FC236}">
                <a16:creationId xmlns:a16="http://schemas.microsoft.com/office/drawing/2014/main" id="{B50C8DD6-BD93-7146-8978-8E910BC57E90}"/>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47575" y="4725143"/>
            <a:ext cx="2096851" cy="570521"/>
          </a:xfrm>
          <a:prstGeom prst="rect">
            <a:avLst/>
          </a:prstGeom>
        </p:spPr>
      </p:pic>
    </p:spTree>
    <p:extLst>
      <p:ext uri="{BB962C8B-B14F-4D97-AF65-F5344CB8AC3E}">
        <p14:creationId xmlns:p14="http://schemas.microsoft.com/office/powerpoint/2010/main" val="171271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Title 1"/>
          <p:cNvSpPr>
            <a:spLocks noGrp="1"/>
          </p:cNvSpPr>
          <p:nvPr>
            <p:ph type="title"/>
          </p:nvPr>
        </p:nvSpPr>
        <p:spPr>
          <a:xfrm>
            <a:off x="540000" y="360000"/>
            <a:ext cx="11113200" cy="1368000"/>
          </a:xfrm>
          <a:prstGeom prst="rect">
            <a:avLst/>
          </a:prstGeom>
        </p:spPr>
        <p:txBody>
          <a:bodyPr lIns="90000"/>
          <a:lstStyle/>
          <a:p>
            <a:r>
              <a:rPr lang="sv-SE"/>
              <a:t>Klicka här för att ändra mall för rubrikformat</a:t>
            </a:r>
            <a:endParaRPr lang="en-US" dirty="0"/>
          </a:p>
        </p:txBody>
      </p:sp>
      <p:sp>
        <p:nvSpPr>
          <p:cNvPr id="9" name="Platshållare för text 8">
            <a:extLst>
              <a:ext uri="{FF2B5EF4-FFF2-40B4-BE49-F238E27FC236}">
                <a16:creationId xmlns:a16="http://schemas.microsoft.com/office/drawing/2014/main" id="{3DFDDDB4-1774-6642-9807-587E83825512}"/>
              </a:ext>
            </a:extLst>
          </p:cNvPr>
          <p:cNvSpPr>
            <a:spLocks noGrp="1"/>
          </p:cNvSpPr>
          <p:nvPr>
            <p:ph type="body" sz="quarter" idx="13"/>
          </p:nvPr>
        </p:nvSpPr>
        <p:spPr>
          <a:xfrm>
            <a:off x="540000" y="1980000"/>
            <a:ext cx="5407200" cy="3780000"/>
          </a:xfrm>
        </p:spPr>
        <p:txBody>
          <a:bodyPr lIns="9000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datum 9">
            <a:extLst>
              <a:ext uri="{FF2B5EF4-FFF2-40B4-BE49-F238E27FC236}">
                <a16:creationId xmlns:a16="http://schemas.microsoft.com/office/drawing/2014/main" id="{C42F273B-8286-834C-9F25-86BBA9FCF8AC}"/>
              </a:ext>
            </a:extLst>
          </p:cNvPr>
          <p:cNvSpPr>
            <a:spLocks noGrp="1"/>
          </p:cNvSpPr>
          <p:nvPr>
            <p:ph type="dt" sz="half" idx="14"/>
          </p:nvPr>
        </p:nvSpPr>
        <p:spPr/>
        <p:txBody>
          <a:bodyPr/>
          <a:lstStyle/>
          <a:p>
            <a:endParaRPr lang="sv-SE" dirty="0"/>
          </a:p>
        </p:txBody>
      </p:sp>
      <p:sp>
        <p:nvSpPr>
          <p:cNvPr id="11" name="Platshållare för sidfot 10">
            <a:extLst>
              <a:ext uri="{FF2B5EF4-FFF2-40B4-BE49-F238E27FC236}">
                <a16:creationId xmlns:a16="http://schemas.microsoft.com/office/drawing/2014/main" id="{A25A223E-E8DC-484B-8D3E-D36E30594321}"/>
              </a:ext>
            </a:extLst>
          </p:cNvPr>
          <p:cNvSpPr>
            <a:spLocks noGrp="1"/>
          </p:cNvSpPr>
          <p:nvPr>
            <p:ph type="ftr" sz="quarter" idx="15"/>
          </p:nvPr>
        </p:nvSpPr>
        <p:spPr/>
        <p:txBody>
          <a:bodyPr/>
          <a:lstStyle/>
          <a:p>
            <a:endParaRPr lang="en-US" dirty="0"/>
          </a:p>
        </p:txBody>
      </p:sp>
      <p:sp>
        <p:nvSpPr>
          <p:cNvPr id="12" name="Platshållare för bildnummer 11">
            <a:extLst>
              <a:ext uri="{FF2B5EF4-FFF2-40B4-BE49-F238E27FC236}">
                <a16:creationId xmlns:a16="http://schemas.microsoft.com/office/drawing/2014/main" id="{B5D03A4D-8102-BF49-A793-930F4C4A2F1D}"/>
              </a:ext>
            </a:extLst>
          </p:cNvPr>
          <p:cNvSpPr>
            <a:spLocks noGrp="1"/>
          </p:cNvSpPr>
          <p:nvPr>
            <p:ph type="sldNum" sz="quarter" idx="16"/>
          </p:nvPr>
        </p:nvSpPr>
        <p:spPr/>
        <p:txBody>
          <a:bodyPr/>
          <a:lstStyle/>
          <a:p>
            <a:fld id="{21B2C041-6F92-A74C-B4CD-C2777B30035F}" type="slidenum">
              <a:rPr lang="sv-SE" smtClean="0"/>
              <a:t>‹#›</a:t>
            </a:fld>
            <a:endParaRPr lang="sv-SE" dirty="0"/>
          </a:p>
        </p:txBody>
      </p:sp>
      <p:sp>
        <p:nvSpPr>
          <p:cNvPr id="14" name="Platshållare för bild 13">
            <a:extLst>
              <a:ext uri="{FF2B5EF4-FFF2-40B4-BE49-F238E27FC236}">
                <a16:creationId xmlns:a16="http://schemas.microsoft.com/office/drawing/2014/main" id="{881C5599-E9D3-BC47-8203-9AC0581E40BE}"/>
              </a:ext>
            </a:extLst>
          </p:cNvPr>
          <p:cNvSpPr>
            <a:spLocks noGrp="1"/>
          </p:cNvSpPr>
          <p:nvPr>
            <p:ph type="pic" sz="quarter" idx="17"/>
          </p:nvPr>
        </p:nvSpPr>
        <p:spPr>
          <a:xfrm>
            <a:off x="6228000" y="1980000"/>
            <a:ext cx="5425200" cy="3779837"/>
          </a:xfrm>
        </p:spPr>
        <p:txBody>
          <a:bodyPr/>
          <a:lstStyle/>
          <a:p>
            <a:r>
              <a:rPr lang="sv-SE"/>
              <a:t>Klicka på ikonen för att lägga till en bild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Title 1"/>
          <p:cNvSpPr>
            <a:spLocks noGrp="1"/>
          </p:cNvSpPr>
          <p:nvPr>
            <p:ph type="title"/>
          </p:nvPr>
        </p:nvSpPr>
        <p:spPr>
          <a:xfrm>
            <a:off x="540000" y="360000"/>
            <a:ext cx="11113200" cy="1368000"/>
          </a:xfrm>
          <a:prstGeom prst="rect">
            <a:avLst/>
          </a:prstGeom>
        </p:spPr>
        <p:txBody>
          <a:bodyPr lIns="90000"/>
          <a:lstStyle/>
          <a:p>
            <a:r>
              <a:rPr lang="sv-SE"/>
              <a:t>Klicka här för att ändra mall för rubrikformat</a:t>
            </a:r>
            <a:endParaRPr lang="en-US" dirty="0"/>
          </a:p>
        </p:txBody>
      </p:sp>
      <p:sp>
        <p:nvSpPr>
          <p:cNvPr id="7" name="Platshållare för datum 6">
            <a:extLst>
              <a:ext uri="{FF2B5EF4-FFF2-40B4-BE49-F238E27FC236}">
                <a16:creationId xmlns:a16="http://schemas.microsoft.com/office/drawing/2014/main" id="{2F83BBBB-AC7A-434B-A5F1-D1A605B3CE16}"/>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767BC478-6DD7-904D-AD08-22699BE69FA5}"/>
              </a:ext>
            </a:extLst>
          </p:cNvPr>
          <p:cNvSpPr>
            <a:spLocks noGrp="1"/>
          </p:cNvSpPr>
          <p:nvPr>
            <p:ph type="ftr" sz="quarter" idx="11"/>
          </p:nvPr>
        </p:nvSpPr>
        <p:spPr/>
        <p:txBody>
          <a:bodyPr/>
          <a:lstStyle/>
          <a:p>
            <a:endParaRPr lang="en-US" dirty="0"/>
          </a:p>
        </p:txBody>
      </p:sp>
      <p:sp>
        <p:nvSpPr>
          <p:cNvPr id="9" name="Platshållare för bildnummer 8">
            <a:extLst>
              <a:ext uri="{FF2B5EF4-FFF2-40B4-BE49-F238E27FC236}">
                <a16:creationId xmlns:a16="http://schemas.microsoft.com/office/drawing/2014/main" id="{6BFC0D1A-792D-D846-964E-3EF2E3B8F0E2}"/>
              </a:ext>
            </a:extLst>
          </p:cNvPr>
          <p:cNvSpPr>
            <a:spLocks noGrp="1"/>
          </p:cNvSpPr>
          <p:nvPr>
            <p:ph type="sldNum" sz="quarter" idx="12"/>
          </p:nvPr>
        </p:nvSpPr>
        <p:spPr/>
        <p:txBody>
          <a:bodyPr/>
          <a:lstStyle/>
          <a:p>
            <a:fld id="{21B2C041-6F92-A74C-B4CD-C2777B30035F}" type="slidenum">
              <a:rPr lang="sv-SE" smtClean="0"/>
              <a:t>‹#›</a:t>
            </a:fld>
            <a:endParaRPr lang="sv-SE" dirty="0"/>
          </a:p>
        </p:txBody>
      </p:sp>
      <p:sp>
        <p:nvSpPr>
          <p:cNvPr id="11" name="Platshållare för bild 10">
            <a:extLst>
              <a:ext uri="{FF2B5EF4-FFF2-40B4-BE49-F238E27FC236}">
                <a16:creationId xmlns:a16="http://schemas.microsoft.com/office/drawing/2014/main" id="{FBC4B802-165C-A341-B586-BAE2C11F0545}"/>
              </a:ext>
            </a:extLst>
          </p:cNvPr>
          <p:cNvSpPr>
            <a:spLocks noGrp="1"/>
          </p:cNvSpPr>
          <p:nvPr>
            <p:ph type="pic" sz="quarter" idx="13"/>
          </p:nvPr>
        </p:nvSpPr>
        <p:spPr>
          <a:xfrm>
            <a:off x="540000" y="1980000"/>
            <a:ext cx="11113200" cy="3780000"/>
          </a:xfrm>
        </p:spPr>
        <p:txBody>
          <a:bodyPr lIns="90000"/>
          <a:lstStyle/>
          <a:p>
            <a:r>
              <a:rPr lang="sv-SE"/>
              <a:t>Klicka på ikonen för att lägga till en bild</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2B68A07B-C13B-4141-8A8C-22502F920DED}"/>
              </a:ext>
            </a:extLst>
          </p:cNvPr>
          <p:cNvSpPr>
            <a:spLocks noGrp="1"/>
          </p:cNvSpPr>
          <p:nvPr>
            <p:ph type="title"/>
          </p:nvPr>
        </p:nvSpPr>
        <p:spPr/>
        <p:txBody>
          <a:bodyPr/>
          <a:lstStyle/>
          <a:p>
            <a:r>
              <a:rPr lang="sv-SE"/>
              <a:t>Klicka här för att ändra mall för rubrikformat</a:t>
            </a:r>
          </a:p>
        </p:txBody>
      </p:sp>
      <p:sp>
        <p:nvSpPr>
          <p:cNvPr id="7" name="Platshållare för datum 6">
            <a:extLst>
              <a:ext uri="{FF2B5EF4-FFF2-40B4-BE49-F238E27FC236}">
                <a16:creationId xmlns:a16="http://schemas.microsoft.com/office/drawing/2014/main" id="{3BBBF91B-258F-1C44-AFFD-E1CF2170A5BD}"/>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BD853139-D8D3-0946-926A-4447B0878C5C}"/>
              </a:ext>
            </a:extLst>
          </p:cNvPr>
          <p:cNvSpPr>
            <a:spLocks noGrp="1"/>
          </p:cNvSpPr>
          <p:nvPr>
            <p:ph type="ftr" sz="quarter" idx="11"/>
          </p:nvPr>
        </p:nvSpPr>
        <p:spPr/>
        <p:txBody>
          <a:bodyPr/>
          <a:lstStyle/>
          <a:p>
            <a:endParaRPr lang="en-US" dirty="0"/>
          </a:p>
        </p:txBody>
      </p:sp>
      <p:sp>
        <p:nvSpPr>
          <p:cNvPr id="9" name="Platshållare för bildnummer 8">
            <a:extLst>
              <a:ext uri="{FF2B5EF4-FFF2-40B4-BE49-F238E27FC236}">
                <a16:creationId xmlns:a16="http://schemas.microsoft.com/office/drawing/2014/main" id="{32E8AE22-1C9E-3F4D-BD48-63113C275657}"/>
              </a:ext>
            </a:extLst>
          </p:cNvPr>
          <p:cNvSpPr>
            <a:spLocks noGrp="1"/>
          </p:cNvSpPr>
          <p:nvPr>
            <p:ph type="sldNum" sz="quarter" idx="12"/>
          </p:nvPr>
        </p:nvSpPr>
        <p:spPr/>
        <p:txBody>
          <a:bodyPr/>
          <a:lstStyle/>
          <a:p>
            <a:fld id="{21B2C041-6F92-A74C-B4CD-C2777B30035F}" type="slidenum">
              <a:rPr lang="sv-SE" smtClean="0"/>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C34C5887-282B-AF40-975D-15494C514A26}"/>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9FDBEC93-10C1-A64C-A4F9-7FF41FAB191E}"/>
              </a:ext>
            </a:extLst>
          </p:cNvPr>
          <p:cNvSpPr>
            <a:spLocks noGrp="1"/>
          </p:cNvSpPr>
          <p:nvPr>
            <p:ph type="ftr" sz="quarter" idx="11"/>
          </p:nvPr>
        </p:nvSpPr>
        <p:spPr/>
        <p:txBody>
          <a:bodyPr/>
          <a:lstStyle/>
          <a:p>
            <a:endParaRPr lang="en-US" dirty="0"/>
          </a:p>
        </p:txBody>
      </p:sp>
      <p:sp>
        <p:nvSpPr>
          <p:cNvPr id="7" name="Platshållare för bildnummer 6">
            <a:extLst>
              <a:ext uri="{FF2B5EF4-FFF2-40B4-BE49-F238E27FC236}">
                <a16:creationId xmlns:a16="http://schemas.microsoft.com/office/drawing/2014/main" id="{5905BF45-696A-EA4F-ACD2-DD0C00A4016E}"/>
              </a:ext>
            </a:extLst>
          </p:cNvPr>
          <p:cNvSpPr>
            <a:spLocks noGrp="1"/>
          </p:cNvSpPr>
          <p:nvPr>
            <p:ph type="sldNum" sz="quarter" idx="12"/>
          </p:nvPr>
        </p:nvSpPr>
        <p:spPr/>
        <p:txBody>
          <a:bodyPr/>
          <a:lstStyle/>
          <a:p>
            <a:fld id="{21B2C041-6F92-A74C-B4CD-C2777B30035F}" type="slidenum">
              <a:rPr lang="sv-SE" smtClean="0"/>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lsidesbild">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649547A5-C90B-4144-A9E1-5AC6FE0DAAF0}"/>
              </a:ext>
            </a:extLst>
          </p:cNvPr>
          <p:cNvSpPr>
            <a:spLocks noGrp="1"/>
          </p:cNvSpPr>
          <p:nvPr>
            <p:ph type="pic" sz="quarter" idx="10"/>
          </p:nvPr>
        </p:nvSpPr>
        <p:spPr>
          <a:xfrm>
            <a:off x="0" y="0"/>
            <a:ext cx="12192000" cy="6858000"/>
          </a:xfrm>
        </p:spPr>
        <p:txBody>
          <a:bodyPr/>
          <a:lstStyle/>
          <a:p>
            <a:r>
              <a:rPr lang="sv-SE"/>
              <a:t>Klicka på ikonen för att lägga till en bild</a:t>
            </a:r>
          </a:p>
        </p:txBody>
      </p:sp>
    </p:spTree>
    <p:extLst>
      <p:ext uri="{BB962C8B-B14F-4D97-AF65-F5344CB8AC3E}">
        <p14:creationId xmlns:p14="http://schemas.microsoft.com/office/powerpoint/2010/main" val="2222289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540000" y="360000"/>
            <a:ext cx="11113200" cy="1368000"/>
          </a:xfrm>
          <a:prstGeom prst="rect">
            <a:avLst/>
          </a:prstGeom>
        </p:spPr>
        <p:txBody>
          <a:bodyPr lIns="90000"/>
          <a:lstStyle/>
          <a:p>
            <a:r>
              <a:rPr lang="sv-SE"/>
              <a:t>Klicka här för att ändra mall för rubrikformat</a:t>
            </a:r>
            <a:endParaRPr lang="en-US" dirty="0"/>
          </a:p>
        </p:txBody>
      </p:sp>
      <p:sp>
        <p:nvSpPr>
          <p:cNvPr id="10" name="Platshållare för datum 9">
            <a:extLst>
              <a:ext uri="{FF2B5EF4-FFF2-40B4-BE49-F238E27FC236}">
                <a16:creationId xmlns:a16="http://schemas.microsoft.com/office/drawing/2014/main" id="{C42F273B-8286-834C-9F25-86BBA9FCF8AC}"/>
              </a:ext>
            </a:extLst>
          </p:cNvPr>
          <p:cNvSpPr>
            <a:spLocks noGrp="1"/>
          </p:cNvSpPr>
          <p:nvPr>
            <p:ph type="dt" sz="half" idx="14"/>
          </p:nvPr>
        </p:nvSpPr>
        <p:spPr/>
        <p:txBody>
          <a:bodyPr/>
          <a:lstStyle/>
          <a:p>
            <a:endParaRPr lang="sv-SE" dirty="0"/>
          </a:p>
        </p:txBody>
      </p:sp>
      <p:sp>
        <p:nvSpPr>
          <p:cNvPr id="11" name="Platshållare för sidfot 10">
            <a:extLst>
              <a:ext uri="{FF2B5EF4-FFF2-40B4-BE49-F238E27FC236}">
                <a16:creationId xmlns:a16="http://schemas.microsoft.com/office/drawing/2014/main" id="{A25A223E-E8DC-484B-8D3E-D36E30594321}"/>
              </a:ext>
            </a:extLst>
          </p:cNvPr>
          <p:cNvSpPr>
            <a:spLocks noGrp="1"/>
          </p:cNvSpPr>
          <p:nvPr>
            <p:ph type="ftr" sz="quarter" idx="15"/>
          </p:nvPr>
        </p:nvSpPr>
        <p:spPr/>
        <p:txBody>
          <a:bodyPr/>
          <a:lstStyle/>
          <a:p>
            <a:endParaRPr lang="en-US" dirty="0"/>
          </a:p>
        </p:txBody>
      </p:sp>
      <p:sp>
        <p:nvSpPr>
          <p:cNvPr id="12" name="Platshållare för bildnummer 11">
            <a:extLst>
              <a:ext uri="{FF2B5EF4-FFF2-40B4-BE49-F238E27FC236}">
                <a16:creationId xmlns:a16="http://schemas.microsoft.com/office/drawing/2014/main" id="{B5D03A4D-8102-BF49-A793-930F4C4A2F1D}"/>
              </a:ext>
            </a:extLst>
          </p:cNvPr>
          <p:cNvSpPr>
            <a:spLocks noGrp="1"/>
          </p:cNvSpPr>
          <p:nvPr>
            <p:ph type="sldNum" sz="quarter" idx="16"/>
          </p:nvPr>
        </p:nvSpPr>
        <p:spPr/>
        <p:txBody>
          <a:bodyPr/>
          <a:lstStyle/>
          <a:p>
            <a:fld id="{21B2C041-6F92-A74C-B4CD-C2777B30035F}" type="slidenum">
              <a:rPr lang="sv-SE" smtClean="0"/>
              <a:t>‹#›</a:t>
            </a:fld>
            <a:endParaRPr lang="sv-SE" dirty="0"/>
          </a:p>
        </p:txBody>
      </p:sp>
      <p:sp>
        <p:nvSpPr>
          <p:cNvPr id="6" name="Platshållare för innehåll 5">
            <a:extLst>
              <a:ext uri="{FF2B5EF4-FFF2-40B4-BE49-F238E27FC236}">
                <a16:creationId xmlns:a16="http://schemas.microsoft.com/office/drawing/2014/main" id="{CD898710-7640-EB4E-9411-C42214BDC235}"/>
              </a:ext>
            </a:extLst>
          </p:cNvPr>
          <p:cNvSpPr>
            <a:spLocks noGrp="1"/>
          </p:cNvSpPr>
          <p:nvPr>
            <p:ph sz="quarter" idx="18"/>
          </p:nvPr>
        </p:nvSpPr>
        <p:spPr>
          <a:xfrm>
            <a:off x="539750" y="1979613"/>
            <a:ext cx="5407200" cy="37798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7">
            <a:extLst>
              <a:ext uri="{FF2B5EF4-FFF2-40B4-BE49-F238E27FC236}">
                <a16:creationId xmlns:a16="http://schemas.microsoft.com/office/drawing/2014/main" id="{9DD81C93-DFE2-A840-B33C-FDE354A95A91}"/>
              </a:ext>
            </a:extLst>
          </p:cNvPr>
          <p:cNvSpPr>
            <a:spLocks noGrp="1"/>
          </p:cNvSpPr>
          <p:nvPr>
            <p:ph sz="quarter" idx="19"/>
          </p:nvPr>
        </p:nvSpPr>
        <p:spPr>
          <a:xfrm>
            <a:off x="6228000" y="1980000"/>
            <a:ext cx="5425200" cy="3780000"/>
          </a:xfrm>
        </p:spPr>
        <p:txBody>
          <a:bodyPr lIns="9000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622261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540000" y="1710000"/>
            <a:ext cx="11113200" cy="2852737"/>
          </a:xfrm>
          <a:prstGeom prst="rect">
            <a:avLst/>
          </a:prstGeom>
        </p:spPr>
        <p:txBody>
          <a:bodyPr lIns="90000"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540000" y="4590000"/>
            <a:ext cx="11113200" cy="1209600"/>
          </a:xfrm>
        </p:spPr>
        <p:txBody>
          <a:bodyPr lIns="9000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10" name="Platshållare för datum 9">
            <a:extLst>
              <a:ext uri="{FF2B5EF4-FFF2-40B4-BE49-F238E27FC236}">
                <a16:creationId xmlns:a16="http://schemas.microsoft.com/office/drawing/2014/main" id="{D3F3545A-00F1-0048-930E-C215B3DE4884}"/>
              </a:ext>
            </a:extLst>
          </p:cNvPr>
          <p:cNvSpPr>
            <a:spLocks noGrp="1"/>
          </p:cNvSpPr>
          <p:nvPr>
            <p:ph type="dt" sz="half" idx="10"/>
          </p:nvPr>
        </p:nvSpPr>
        <p:spPr/>
        <p:txBody>
          <a:bodyPr/>
          <a:lstStyle/>
          <a:p>
            <a:endParaRPr lang="sv-SE" dirty="0"/>
          </a:p>
        </p:txBody>
      </p:sp>
      <p:sp>
        <p:nvSpPr>
          <p:cNvPr id="11" name="Platshållare för sidfot 10">
            <a:extLst>
              <a:ext uri="{FF2B5EF4-FFF2-40B4-BE49-F238E27FC236}">
                <a16:creationId xmlns:a16="http://schemas.microsoft.com/office/drawing/2014/main" id="{0E6477AE-9F94-9B49-9CE1-FE7D583D25EE}"/>
              </a:ext>
            </a:extLst>
          </p:cNvPr>
          <p:cNvSpPr>
            <a:spLocks noGrp="1"/>
          </p:cNvSpPr>
          <p:nvPr>
            <p:ph type="ftr" sz="quarter" idx="11"/>
          </p:nvPr>
        </p:nvSpPr>
        <p:spPr/>
        <p:txBody>
          <a:bodyPr/>
          <a:lstStyle/>
          <a:p>
            <a:endParaRPr lang="en-US" dirty="0"/>
          </a:p>
        </p:txBody>
      </p:sp>
      <p:sp>
        <p:nvSpPr>
          <p:cNvPr id="12" name="Platshållare för bildnummer 11">
            <a:extLst>
              <a:ext uri="{FF2B5EF4-FFF2-40B4-BE49-F238E27FC236}">
                <a16:creationId xmlns:a16="http://schemas.microsoft.com/office/drawing/2014/main" id="{D81B9B8A-2D4F-6649-B230-BA1E20A0D3FA}"/>
              </a:ext>
            </a:extLst>
          </p:cNvPr>
          <p:cNvSpPr>
            <a:spLocks noGrp="1"/>
          </p:cNvSpPr>
          <p:nvPr>
            <p:ph type="sldNum" sz="quarter" idx="12"/>
          </p:nvPr>
        </p:nvSpPr>
        <p:spPr/>
        <p:txBody>
          <a:bodyPr/>
          <a:lstStyle/>
          <a:p>
            <a:fld id="{21B2C041-6F92-A74C-B4CD-C2777B30035F}" type="slidenum">
              <a:rPr lang="sv-SE" smtClean="0"/>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540000" y="457200"/>
            <a:ext cx="4233600" cy="1600200"/>
          </a:xfrm>
          <a:prstGeom prst="rect">
            <a:avLst/>
          </a:prstGeo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4000" y="457200"/>
            <a:ext cx="6469200" cy="5184000"/>
          </a:xfrm>
        </p:spPr>
        <p:txBody>
          <a:bodyPr lIns="9000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540000" y="2059200"/>
            <a:ext cx="4233600" cy="3582000"/>
          </a:xfrm>
        </p:spPr>
        <p:txBody>
          <a:bodyPr lIns="90000" rIns="9000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8" name="Platshållare för datum 7">
            <a:extLst>
              <a:ext uri="{FF2B5EF4-FFF2-40B4-BE49-F238E27FC236}">
                <a16:creationId xmlns:a16="http://schemas.microsoft.com/office/drawing/2014/main" id="{FEDB8D8C-7CD7-2640-A44B-1F99634EC2B4}"/>
              </a:ext>
            </a:extLst>
          </p:cNvPr>
          <p:cNvSpPr>
            <a:spLocks noGrp="1"/>
          </p:cNvSpPr>
          <p:nvPr>
            <p:ph type="dt" sz="half" idx="10"/>
          </p:nvPr>
        </p:nvSpPr>
        <p:spPr/>
        <p:txBody>
          <a:bodyPr/>
          <a:lstStyle/>
          <a:p>
            <a:endParaRPr lang="sv-SE" dirty="0"/>
          </a:p>
        </p:txBody>
      </p:sp>
      <p:sp>
        <p:nvSpPr>
          <p:cNvPr id="9" name="Platshållare för sidfot 8">
            <a:extLst>
              <a:ext uri="{FF2B5EF4-FFF2-40B4-BE49-F238E27FC236}">
                <a16:creationId xmlns:a16="http://schemas.microsoft.com/office/drawing/2014/main" id="{5680F5B9-F216-4D4E-A6FA-ECA4A8435772}"/>
              </a:ext>
            </a:extLst>
          </p:cNvPr>
          <p:cNvSpPr>
            <a:spLocks noGrp="1"/>
          </p:cNvSpPr>
          <p:nvPr>
            <p:ph type="ftr" sz="quarter" idx="11"/>
          </p:nvPr>
        </p:nvSpPr>
        <p:spPr/>
        <p:txBody>
          <a:bodyPr/>
          <a:lstStyle/>
          <a:p>
            <a:endParaRPr lang="en-US" dirty="0"/>
          </a:p>
        </p:txBody>
      </p:sp>
      <p:sp>
        <p:nvSpPr>
          <p:cNvPr id="10" name="Platshållare för bildnummer 9">
            <a:extLst>
              <a:ext uri="{FF2B5EF4-FFF2-40B4-BE49-F238E27FC236}">
                <a16:creationId xmlns:a16="http://schemas.microsoft.com/office/drawing/2014/main" id="{4EC11366-C776-8C4D-BBC0-64BCBE1581AD}"/>
              </a:ext>
            </a:extLst>
          </p:cNvPr>
          <p:cNvSpPr>
            <a:spLocks noGrp="1"/>
          </p:cNvSpPr>
          <p:nvPr>
            <p:ph type="sldNum" sz="quarter" idx="12"/>
          </p:nvPr>
        </p:nvSpPr>
        <p:spPr/>
        <p:txBody>
          <a:bodyPr/>
          <a:lstStyle/>
          <a:p>
            <a:fld id="{21B2C041-6F92-A74C-B4CD-C2777B30035F}" type="slidenum">
              <a:rPr lang="sv-SE" smtClean="0"/>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40000" y="1979999"/>
            <a:ext cx="11113200" cy="378000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Footer Placeholder 4"/>
          <p:cNvSpPr>
            <a:spLocks noGrp="1"/>
          </p:cNvSpPr>
          <p:nvPr>
            <p:ph type="ftr" sz="quarter" idx="3"/>
          </p:nvPr>
        </p:nvSpPr>
        <p:spPr>
          <a:xfrm>
            <a:off x="4038600" y="5796000"/>
            <a:ext cx="4114800" cy="291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8" name="Platshållare för rubrik 7">
            <a:extLst>
              <a:ext uri="{FF2B5EF4-FFF2-40B4-BE49-F238E27FC236}">
                <a16:creationId xmlns:a16="http://schemas.microsoft.com/office/drawing/2014/main" id="{813AF82C-A3D8-2049-8982-E0E7D7AEC22C}"/>
              </a:ext>
            </a:extLst>
          </p:cNvPr>
          <p:cNvSpPr>
            <a:spLocks noGrp="1"/>
          </p:cNvSpPr>
          <p:nvPr>
            <p:ph type="title"/>
          </p:nvPr>
        </p:nvSpPr>
        <p:spPr>
          <a:xfrm>
            <a:off x="540000" y="360000"/>
            <a:ext cx="11112000" cy="1368000"/>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9" name="Platshållare för bildnummer 8">
            <a:extLst>
              <a:ext uri="{FF2B5EF4-FFF2-40B4-BE49-F238E27FC236}">
                <a16:creationId xmlns:a16="http://schemas.microsoft.com/office/drawing/2014/main" id="{CC7078C4-D37C-F243-968D-810ECC17E82E}"/>
              </a:ext>
            </a:extLst>
          </p:cNvPr>
          <p:cNvSpPr>
            <a:spLocks noGrp="1"/>
          </p:cNvSpPr>
          <p:nvPr>
            <p:ph type="sldNum" sz="quarter" idx="4"/>
          </p:nvPr>
        </p:nvSpPr>
        <p:spPr>
          <a:xfrm>
            <a:off x="8908800" y="5796000"/>
            <a:ext cx="2743200" cy="291600"/>
          </a:xfrm>
          <a:prstGeom prst="rect">
            <a:avLst/>
          </a:prstGeom>
        </p:spPr>
        <p:txBody>
          <a:bodyPr vert="horz" lIns="91440" tIns="45720" rIns="91440" bIns="45720" rtlCol="0" anchor="ctr"/>
          <a:lstStyle>
            <a:lvl1pPr algn="r">
              <a:defRPr sz="1200">
                <a:solidFill>
                  <a:schemeClr val="tx1">
                    <a:tint val="75000"/>
                  </a:schemeClr>
                </a:solidFill>
              </a:defRPr>
            </a:lvl1pPr>
          </a:lstStyle>
          <a:p>
            <a:fld id="{21B2C041-6F92-A74C-B4CD-C2777B30035F}" type="slidenum">
              <a:rPr lang="sv-SE" smtClean="0"/>
              <a:t>‹#›</a:t>
            </a:fld>
            <a:endParaRPr lang="sv-SE" dirty="0"/>
          </a:p>
        </p:txBody>
      </p:sp>
      <p:pic>
        <p:nvPicPr>
          <p:cNvPr id="10" name="Graphic 5" descr="Linnéuniversitetet Kalmar Växjö logotyp.">
            <a:extLst>
              <a:ext uri="{FF2B5EF4-FFF2-40B4-BE49-F238E27FC236}">
                <a16:creationId xmlns:a16="http://schemas.microsoft.com/office/drawing/2014/main" id="{F1A00656-01AD-834F-9429-CE703B6CB8E5}"/>
              </a:ext>
            </a:extLst>
          </p:cNvPr>
          <p:cNvPicPr>
            <a:picLocks noChangeAspect="1"/>
          </p:cNvPicPr>
          <p:nvPr userDrawn="1"/>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40000" y="6390000"/>
            <a:ext cx="2520000" cy="239024"/>
          </a:xfrm>
          <a:prstGeom prst="rect">
            <a:avLst/>
          </a:prstGeom>
        </p:spPr>
      </p:pic>
      <p:pic>
        <p:nvPicPr>
          <p:cNvPr id="11" name="Graphic 10" descr="Linnéuniversitetets symbol.">
            <a:extLst>
              <a:ext uri="{FF2B5EF4-FFF2-40B4-BE49-F238E27FC236}">
                <a16:creationId xmlns:a16="http://schemas.microsoft.com/office/drawing/2014/main" id="{98BEDE1D-A0E5-5547-ACA7-853BD3209192}"/>
              </a:ext>
            </a:extLst>
          </p:cNvPr>
          <p:cNvPicPr>
            <a:picLocks noChangeAspect="1"/>
          </p:cNvPicPr>
          <p:nvPr userDrawn="1"/>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436000" y="6311147"/>
            <a:ext cx="216000" cy="286503"/>
          </a:xfrm>
          <a:prstGeom prst="rect">
            <a:avLst/>
          </a:prstGeom>
        </p:spPr>
      </p:pic>
      <p:sp>
        <p:nvSpPr>
          <p:cNvPr id="13" name="Platshållare för datum 1">
            <a:extLst>
              <a:ext uri="{FF2B5EF4-FFF2-40B4-BE49-F238E27FC236}">
                <a16:creationId xmlns:a16="http://schemas.microsoft.com/office/drawing/2014/main" id="{2C57036E-FC3E-EC49-B006-88F6D4613BB6}"/>
              </a:ext>
            </a:extLst>
          </p:cNvPr>
          <p:cNvSpPr>
            <a:spLocks noGrp="1"/>
          </p:cNvSpPr>
          <p:nvPr>
            <p:ph type="dt" sz="half" idx="2"/>
          </p:nvPr>
        </p:nvSpPr>
        <p:spPr>
          <a:xfrm>
            <a:off x="540000" y="5797555"/>
            <a:ext cx="3138629"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4" r:id="rId4"/>
    <p:sldLayoutId id="2147483655" r:id="rId5"/>
    <p:sldLayoutId id="2147483660" r:id="rId6"/>
    <p:sldLayoutId id="2147483659" r:id="rId7"/>
    <p:sldLayoutId id="2147483651"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oi.org/10.1016/j.nedt.2011.09.01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www.ltu.se/cms_fs/1.167474!/file/O0093H%20Bed%C3%B6mningsunderlag%20VFU%2C%20vt19.pdf" TargetMode="External"/><Relationship Id="rId2" Type="http://schemas.openxmlformats.org/officeDocument/2006/relationships/hyperlink" Target="https://studentportal.gu.se/minastudier/caresci/vfu/handledning-och-bedomning"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hyperlink" Target="https://www.regeringen.se/rattsliga-dokument/statens-offentliga-utredningar/2022/06/sou-20223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1AD5F5-D8CE-7248-AF38-E477BFBAFC0C}"/>
              </a:ext>
            </a:extLst>
          </p:cNvPr>
          <p:cNvSpPr>
            <a:spLocks noGrp="1"/>
          </p:cNvSpPr>
          <p:nvPr>
            <p:ph type="ctrTitle"/>
          </p:nvPr>
        </p:nvSpPr>
        <p:spPr/>
        <p:txBody>
          <a:bodyPr>
            <a:normAutofit fontScale="90000"/>
          </a:bodyPr>
          <a:lstStyle/>
          <a:p>
            <a:r>
              <a:rPr lang="sv-SE" dirty="0" err="1"/>
              <a:t>BeVut</a:t>
            </a:r>
            <a:r>
              <a:rPr lang="sv-SE" dirty="0"/>
              <a:t> </a:t>
            </a:r>
            <a:br>
              <a:rPr lang="sv-SE" dirty="0"/>
            </a:br>
            <a:r>
              <a:rPr lang="sv-SE" dirty="0"/>
              <a:t>Bedömningsformulär för Verksamhetsförlagd utbildning</a:t>
            </a:r>
          </a:p>
        </p:txBody>
      </p:sp>
      <p:sp>
        <p:nvSpPr>
          <p:cNvPr id="3" name="Underrubrik 2">
            <a:extLst>
              <a:ext uri="{FF2B5EF4-FFF2-40B4-BE49-F238E27FC236}">
                <a16:creationId xmlns:a16="http://schemas.microsoft.com/office/drawing/2014/main" id="{205A23E9-0B6F-8F4D-AC30-EBCBF6800498}"/>
              </a:ext>
            </a:extLst>
          </p:cNvPr>
          <p:cNvSpPr>
            <a:spLocks noGrp="1"/>
          </p:cNvSpPr>
          <p:nvPr>
            <p:ph type="subTitle" idx="1"/>
          </p:nvPr>
        </p:nvSpPr>
        <p:spPr>
          <a:xfrm>
            <a:off x="1828800" y="5118538"/>
            <a:ext cx="8535600" cy="522662"/>
          </a:xfrm>
        </p:spPr>
        <p:txBody>
          <a:bodyPr/>
          <a:lstStyle/>
          <a:p>
            <a:r>
              <a:rPr lang="sv-SE" dirty="0"/>
              <a:t>Nina Carlsson, Universitetslektor</a:t>
            </a:r>
          </a:p>
          <a:p>
            <a:r>
              <a:rPr lang="sv-SE" dirty="0" err="1"/>
              <a:t>nina.carlsson@lnu.se</a:t>
            </a:r>
            <a:endParaRPr lang="sv-SE" dirty="0"/>
          </a:p>
        </p:txBody>
      </p:sp>
    </p:spTree>
    <p:extLst>
      <p:ext uri="{BB962C8B-B14F-4D97-AF65-F5344CB8AC3E}">
        <p14:creationId xmlns:p14="http://schemas.microsoft.com/office/powerpoint/2010/main" val="1283488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407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A445DB-6B37-DB43-B7F7-78E79C461857}"/>
              </a:ext>
            </a:extLst>
          </p:cNvPr>
          <p:cNvSpPr>
            <a:spLocks noGrp="1"/>
          </p:cNvSpPr>
          <p:nvPr>
            <p:ph type="title"/>
          </p:nvPr>
        </p:nvSpPr>
        <p:spPr/>
        <p:txBody>
          <a:bodyPr/>
          <a:lstStyle/>
          <a:p>
            <a:r>
              <a:rPr lang="sv-SE" dirty="0"/>
              <a:t>Bakgrund till </a:t>
            </a:r>
            <a:r>
              <a:rPr lang="sv-SE" dirty="0" err="1"/>
              <a:t>BeVut</a:t>
            </a:r>
            <a:endParaRPr lang="sv-SE" dirty="0"/>
          </a:p>
        </p:txBody>
      </p:sp>
      <p:sp>
        <p:nvSpPr>
          <p:cNvPr id="3" name="Platshållare för text 2">
            <a:extLst>
              <a:ext uri="{FF2B5EF4-FFF2-40B4-BE49-F238E27FC236}">
                <a16:creationId xmlns:a16="http://schemas.microsoft.com/office/drawing/2014/main" id="{3DFA9A82-56FB-0740-842C-7ED65F6AA2CE}"/>
              </a:ext>
            </a:extLst>
          </p:cNvPr>
          <p:cNvSpPr>
            <a:spLocks noGrp="1"/>
          </p:cNvSpPr>
          <p:nvPr>
            <p:ph type="body" sz="quarter" idx="13"/>
          </p:nvPr>
        </p:nvSpPr>
        <p:spPr>
          <a:xfrm>
            <a:off x="538800" y="1728000"/>
            <a:ext cx="9617791" cy="2731148"/>
          </a:xfrm>
        </p:spPr>
        <p:txBody>
          <a:bodyPr/>
          <a:lstStyle/>
          <a:p>
            <a:r>
              <a:rPr lang="sv-SE" sz="2000" dirty="0"/>
              <a:t>Nya sjuksköterskeprogrammet</a:t>
            </a:r>
          </a:p>
          <a:p>
            <a:r>
              <a:rPr lang="sv-SE" sz="2000" dirty="0"/>
              <a:t>Fem campus, en kursplan, en kurs (utifrån kritik UKÄ)</a:t>
            </a:r>
          </a:p>
          <a:p>
            <a:r>
              <a:rPr lang="sv-SE" sz="2000" dirty="0"/>
              <a:t>Två regioner och 20 kommuner </a:t>
            </a:r>
          </a:p>
          <a:p>
            <a:r>
              <a:rPr lang="sv-SE" sz="2000" dirty="0"/>
              <a:t>Övergripande lärandemodell Peer-Learning</a:t>
            </a:r>
          </a:p>
          <a:p>
            <a:r>
              <a:rPr lang="sv-SE" sz="2000" dirty="0"/>
              <a:t>Framtaget 2008 av Åsa Hägg och Johanna Ulfvarsson i samarbete med adjungerade kliniska adjunkter och huvudhandledare</a:t>
            </a:r>
            <a:r>
              <a:rPr lang="sv-SE" dirty="0"/>
              <a:t> </a:t>
            </a:r>
            <a:r>
              <a:rPr lang="sv-SE" sz="1200" dirty="0"/>
              <a:t>(Ulfvarsson och Oxelmark, 2012)</a:t>
            </a:r>
            <a:r>
              <a:rPr lang="sv-SE" dirty="0"/>
              <a:t> </a:t>
            </a:r>
          </a:p>
          <a:p>
            <a:pPr marL="0" indent="0">
              <a:buNone/>
            </a:pPr>
            <a:endParaRPr lang="sv-SE" dirty="0"/>
          </a:p>
          <a:p>
            <a:pPr marL="0" indent="0">
              <a:buNone/>
            </a:pPr>
            <a:endParaRPr lang="sv-SE" dirty="0"/>
          </a:p>
        </p:txBody>
      </p:sp>
      <p:sp>
        <p:nvSpPr>
          <p:cNvPr id="5" name="textruta 4">
            <a:extLst>
              <a:ext uri="{FF2B5EF4-FFF2-40B4-BE49-F238E27FC236}">
                <a16:creationId xmlns:a16="http://schemas.microsoft.com/office/drawing/2014/main" id="{BDCD63C4-B4B5-A840-22D0-16C39A9D25C1}"/>
              </a:ext>
            </a:extLst>
          </p:cNvPr>
          <p:cNvSpPr txBox="1"/>
          <p:nvPr/>
        </p:nvSpPr>
        <p:spPr>
          <a:xfrm>
            <a:off x="538800" y="5130001"/>
            <a:ext cx="9372600" cy="954107"/>
          </a:xfrm>
          <a:prstGeom prst="rect">
            <a:avLst/>
          </a:prstGeom>
          <a:noFill/>
        </p:spPr>
        <p:txBody>
          <a:bodyPr wrap="square" rtlCol="0">
            <a:spAutoFit/>
          </a:bodyPr>
          <a:lstStyle/>
          <a:p>
            <a:endParaRPr lang="sv-SE" sz="1400" dirty="0"/>
          </a:p>
          <a:p>
            <a:r>
              <a:rPr lang="sv-SE" sz="1400" dirty="0" err="1"/>
              <a:t>Ulfvarson</a:t>
            </a:r>
            <a:r>
              <a:rPr lang="sv-SE" sz="1400" dirty="0"/>
              <a:t>, J., &amp; Oxelmark, L. (2012). Developing an </a:t>
            </a:r>
            <a:r>
              <a:rPr lang="sv-SE" sz="1400" dirty="0" err="1"/>
              <a:t>assessment</a:t>
            </a:r>
            <a:r>
              <a:rPr lang="sv-SE" sz="1400" dirty="0"/>
              <a:t> </a:t>
            </a:r>
            <a:r>
              <a:rPr lang="sv-SE" sz="1400" dirty="0" err="1"/>
              <a:t>tool</a:t>
            </a:r>
            <a:r>
              <a:rPr lang="sv-SE" sz="1400" dirty="0"/>
              <a:t> for </a:t>
            </a:r>
            <a:r>
              <a:rPr lang="sv-SE" sz="1400" dirty="0" err="1"/>
              <a:t>intended</a:t>
            </a:r>
            <a:r>
              <a:rPr lang="sv-SE" sz="1400" dirty="0"/>
              <a:t> </a:t>
            </a:r>
            <a:r>
              <a:rPr lang="sv-SE" sz="1400" dirty="0" err="1"/>
              <a:t>learning</a:t>
            </a:r>
            <a:r>
              <a:rPr lang="sv-SE" sz="1400" dirty="0"/>
              <a:t> </a:t>
            </a:r>
            <a:r>
              <a:rPr lang="sv-SE" sz="1400" dirty="0" err="1"/>
              <a:t>outcomes</a:t>
            </a:r>
            <a:r>
              <a:rPr lang="sv-SE" sz="1400" dirty="0"/>
              <a:t> in </a:t>
            </a:r>
            <a:r>
              <a:rPr lang="sv-SE" sz="1400" dirty="0" err="1"/>
              <a:t>clinical</a:t>
            </a:r>
            <a:r>
              <a:rPr lang="sv-SE" sz="1400" dirty="0"/>
              <a:t> </a:t>
            </a:r>
            <a:r>
              <a:rPr lang="sv-SE" sz="1400" dirty="0" err="1"/>
              <a:t>practice</a:t>
            </a:r>
            <a:r>
              <a:rPr lang="sv-SE" sz="1400" dirty="0"/>
              <a:t> for </a:t>
            </a:r>
            <a:r>
              <a:rPr lang="sv-SE" sz="1400" dirty="0" err="1"/>
              <a:t>nursing</a:t>
            </a:r>
            <a:r>
              <a:rPr lang="sv-SE" sz="1400" dirty="0"/>
              <a:t> students. </a:t>
            </a:r>
            <a:r>
              <a:rPr lang="sv-SE" sz="1400" i="1" dirty="0" err="1"/>
              <a:t>Nurse</a:t>
            </a:r>
            <a:r>
              <a:rPr lang="sv-SE" sz="1400" i="1" dirty="0"/>
              <a:t> </a:t>
            </a:r>
            <a:r>
              <a:rPr lang="sv-SE" sz="1400" i="1" dirty="0" err="1"/>
              <a:t>education</a:t>
            </a:r>
            <a:r>
              <a:rPr lang="sv-SE" sz="1400" i="1" dirty="0"/>
              <a:t> </a:t>
            </a:r>
            <a:r>
              <a:rPr lang="sv-SE" sz="1400" i="1" dirty="0" err="1"/>
              <a:t>today</a:t>
            </a:r>
            <a:r>
              <a:rPr lang="sv-SE" sz="1400" dirty="0"/>
              <a:t>, </a:t>
            </a:r>
            <a:r>
              <a:rPr lang="sv-SE" sz="1400" i="1" dirty="0"/>
              <a:t>32</a:t>
            </a:r>
            <a:r>
              <a:rPr lang="sv-SE" sz="1400" dirty="0"/>
              <a:t>(6), 703–708. </a:t>
            </a:r>
            <a:r>
              <a:rPr lang="sv-SE" sz="1400" dirty="0">
                <a:hlinkClick r:id="rId2"/>
              </a:rPr>
              <a:t>https://doi.org/10.1016/j.nedt.2011.09.010</a:t>
            </a:r>
            <a:endParaRPr lang="sv-SE" sz="1400" dirty="0"/>
          </a:p>
          <a:p>
            <a:endParaRPr lang="sv-SE" sz="1400" dirty="0"/>
          </a:p>
        </p:txBody>
      </p:sp>
    </p:spTree>
    <p:extLst>
      <p:ext uri="{BB962C8B-B14F-4D97-AF65-F5344CB8AC3E}">
        <p14:creationId xmlns:p14="http://schemas.microsoft.com/office/powerpoint/2010/main" val="255726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BA7191-55F6-AA21-6F35-1014033A6E72}"/>
              </a:ext>
            </a:extLst>
          </p:cNvPr>
          <p:cNvSpPr>
            <a:spLocks noGrp="1"/>
          </p:cNvSpPr>
          <p:nvPr>
            <p:ph type="title"/>
          </p:nvPr>
        </p:nvSpPr>
        <p:spPr/>
        <p:txBody>
          <a:bodyPr/>
          <a:lstStyle/>
          <a:p>
            <a:r>
              <a:rPr lang="sv-SE" dirty="0" err="1"/>
              <a:t>BeVut</a:t>
            </a:r>
            <a:endParaRPr lang="sv-SE" dirty="0"/>
          </a:p>
        </p:txBody>
      </p:sp>
      <p:sp>
        <p:nvSpPr>
          <p:cNvPr id="3" name="Platshållare för text 2">
            <a:extLst>
              <a:ext uri="{FF2B5EF4-FFF2-40B4-BE49-F238E27FC236}">
                <a16:creationId xmlns:a16="http://schemas.microsoft.com/office/drawing/2014/main" id="{FA5C729B-547C-45B6-133A-7F7A5DBDEF69}"/>
              </a:ext>
            </a:extLst>
          </p:cNvPr>
          <p:cNvSpPr>
            <a:spLocks noGrp="1"/>
          </p:cNvSpPr>
          <p:nvPr>
            <p:ph type="body" sz="quarter" idx="13"/>
          </p:nvPr>
        </p:nvSpPr>
        <p:spPr>
          <a:xfrm>
            <a:off x="540000" y="1980000"/>
            <a:ext cx="10522252" cy="3780000"/>
          </a:xfrm>
        </p:spPr>
        <p:txBody>
          <a:bodyPr/>
          <a:lstStyle/>
          <a:p>
            <a:r>
              <a:rPr lang="sv-SE" sz="2000" dirty="0" err="1">
                <a:effectLst/>
                <a:latin typeface="Times New Roman" panose="02020603050405020304" pitchFamily="18" charset="0"/>
                <a:ea typeface="Times New Roman" panose="02020603050405020304" pitchFamily="18" charset="0"/>
              </a:rPr>
              <a:t>BeVut</a:t>
            </a:r>
            <a:r>
              <a:rPr lang="sv-SE" sz="2000" dirty="0">
                <a:effectLst/>
                <a:latin typeface="Times New Roman" panose="02020603050405020304" pitchFamily="18" charset="0"/>
                <a:ea typeface="Times New Roman" panose="02020603050405020304" pitchFamily="18" charset="0"/>
              </a:rPr>
              <a:t> är utformat efter kursmålen för aktuell VFU-kurs (termin 2, termin 4 och termin 6). För varje kursmål finns kriterier angivna för hur målen ska uppnås.</a:t>
            </a:r>
          </a:p>
          <a:p>
            <a:r>
              <a:rPr lang="sv-SE" sz="2000" dirty="0"/>
              <a:t> Betygsskala vid VFU LNU, G godkänd eller U underkänd </a:t>
            </a:r>
          </a:p>
          <a:p>
            <a:r>
              <a:rPr lang="sv-SE" sz="2000" dirty="0"/>
              <a:t>Utgångspunkten vid VFU-kurserna är att den kliniska adjunkten medverkar vid halvtidsbedömning och slutbedömning</a:t>
            </a:r>
          </a:p>
          <a:p>
            <a:r>
              <a:rPr lang="sv-SE" sz="2000" dirty="0"/>
              <a:t>Vårdteknikbilagan ligger inte övergripande för samtliga VFU-kurser utan det finns en kursspecifik checklista sist i </a:t>
            </a:r>
            <a:r>
              <a:rPr lang="sv-SE" sz="2000" dirty="0" err="1"/>
              <a:t>BeVut</a:t>
            </a:r>
            <a:r>
              <a:rPr lang="sv-SE" sz="2000" dirty="0"/>
              <a:t> </a:t>
            </a:r>
          </a:p>
          <a:p>
            <a:r>
              <a:rPr lang="sv-SE" sz="2000" dirty="0"/>
              <a:t>Arbetat för en hög igenkänning från tidigare kursens formuleringar i bedömningsformulären</a:t>
            </a:r>
          </a:p>
          <a:p>
            <a:endParaRPr lang="sv-SE" dirty="0"/>
          </a:p>
          <a:p>
            <a:endParaRPr lang="sv-SE" dirty="0"/>
          </a:p>
        </p:txBody>
      </p:sp>
    </p:spTree>
    <p:extLst>
      <p:ext uri="{BB962C8B-B14F-4D97-AF65-F5344CB8AC3E}">
        <p14:creationId xmlns:p14="http://schemas.microsoft.com/office/powerpoint/2010/main" val="863948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bild 6" descr="En bild som visar text, skärmbild, dokument, Teckensnitt&#10;&#10;Automatiskt genererad beskrivning">
            <a:extLst>
              <a:ext uri="{FF2B5EF4-FFF2-40B4-BE49-F238E27FC236}">
                <a16:creationId xmlns:a16="http://schemas.microsoft.com/office/drawing/2014/main" id="{278CD521-2DD5-BD8C-5A60-125BC48FFCE3}"/>
              </a:ext>
            </a:extLst>
          </p:cNvPr>
          <p:cNvPicPr>
            <a:picLocks noGrp="1" noChangeAspect="1"/>
          </p:cNvPicPr>
          <p:nvPr>
            <p:ph idx="1"/>
          </p:nvPr>
        </p:nvPicPr>
        <p:blipFill>
          <a:blip r:embed="rId2"/>
          <a:stretch>
            <a:fillRect/>
          </a:stretch>
        </p:blipFill>
        <p:spPr>
          <a:xfrm>
            <a:off x="5970101" y="613135"/>
            <a:ext cx="5890909" cy="5184000"/>
          </a:xfrm>
          <a:noFill/>
        </p:spPr>
      </p:pic>
      <p:sp>
        <p:nvSpPr>
          <p:cNvPr id="3" name="Platshållare för text 2">
            <a:extLst>
              <a:ext uri="{FF2B5EF4-FFF2-40B4-BE49-F238E27FC236}">
                <a16:creationId xmlns:a16="http://schemas.microsoft.com/office/drawing/2014/main" id="{912B2609-485D-BF71-9E0F-C9CD74378E5E}"/>
              </a:ext>
            </a:extLst>
          </p:cNvPr>
          <p:cNvSpPr>
            <a:spLocks noGrp="1"/>
          </p:cNvSpPr>
          <p:nvPr>
            <p:ph type="body" sz="half" idx="2"/>
          </p:nvPr>
        </p:nvSpPr>
        <p:spPr>
          <a:xfrm>
            <a:off x="513181" y="613135"/>
            <a:ext cx="5890909" cy="4872130"/>
          </a:xfrm>
        </p:spPr>
        <p:txBody>
          <a:bodyPr>
            <a:normAutofit/>
          </a:bodyPr>
          <a:lstStyle/>
          <a:p>
            <a:pPr marL="0" indent="0">
              <a:buNone/>
            </a:pPr>
            <a:r>
              <a:rPr lang="sv-SE" sz="2400" dirty="0"/>
              <a:t>Exempel från kursplan för </a:t>
            </a:r>
            <a:r>
              <a:rPr lang="sv-SE" sz="2400" dirty="0">
                <a:effectLst/>
                <a:latin typeface="Times" pitchFamily="2" charset="0"/>
              </a:rPr>
              <a:t>1VÅ617 </a:t>
            </a:r>
            <a:endParaRPr lang="sv-SE" sz="2400" dirty="0"/>
          </a:p>
          <a:p>
            <a:pPr marL="0" indent="0">
              <a:buNone/>
            </a:pPr>
            <a:r>
              <a:rPr lang="sv-SE" sz="1600" dirty="0">
                <a:effectLst/>
                <a:latin typeface="Times" pitchFamily="2" charset="0"/>
              </a:rPr>
              <a:t>Professionellt vårdande – personcentrerad och säker vård, 7,5hp</a:t>
            </a:r>
            <a:endParaRPr lang="sv-SE" dirty="0"/>
          </a:p>
          <a:p>
            <a:pPr marL="0" indent="0">
              <a:buNone/>
            </a:pPr>
            <a:endParaRPr lang="sv-SE" dirty="0"/>
          </a:p>
          <a:p>
            <a:pPr marL="0" indent="0">
              <a:buNone/>
            </a:pPr>
            <a:r>
              <a:rPr lang="sv-SE" dirty="0"/>
              <a:t>Mål</a:t>
            </a:r>
          </a:p>
          <a:p>
            <a:pPr marL="0" indent="0">
              <a:buNone/>
            </a:pPr>
            <a:r>
              <a:rPr lang="sv-SE" i="1" dirty="0"/>
              <a:t>Kunskap och förståelse</a:t>
            </a:r>
          </a:p>
          <a:p>
            <a:pPr marL="0" indent="0">
              <a:buNone/>
            </a:pPr>
            <a:r>
              <a:rPr lang="sv-SE" dirty="0"/>
              <a:t>Efter avslutad kurs ska studenten kunna:</a:t>
            </a:r>
          </a:p>
          <a:p>
            <a:pPr marL="0" indent="0">
              <a:lnSpc>
                <a:spcPct val="100000"/>
              </a:lnSpc>
              <a:buNone/>
            </a:pPr>
            <a:r>
              <a:rPr lang="sv-SE" dirty="0"/>
              <a:t>A.1 identifiera omvårdnadsprocessen ur ett patientperspektiv med utgångspunkt i aktuell evidens.</a:t>
            </a:r>
          </a:p>
          <a:p>
            <a:pPr marL="0" indent="0">
              <a:buNone/>
            </a:pPr>
            <a:endParaRPr lang="sv-SE" dirty="0"/>
          </a:p>
          <a:p>
            <a:pPr marL="0" indent="0">
              <a:buNone/>
            </a:pPr>
            <a:r>
              <a:rPr lang="sv-SE" dirty="0"/>
              <a:t>A.2 förklara genomförandet av hållbara, evidensbaserade metoder och rutiner inom sjuksköterskans kompetensområde.</a:t>
            </a:r>
          </a:p>
          <a:p>
            <a:pPr marL="0" indent="0">
              <a:buNone/>
            </a:pPr>
            <a:endParaRPr lang="sv-SE" dirty="0"/>
          </a:p>
        </p:txBody>
      </p:sp>
    </p:spTree>
    <p:extLst>
      <p:ext uri="{BB962C8B-B14F-4D97-AF65-F5344CB8AC3E}">
        <p14:creationId xmlns:p14="http://schemas.microsoft.com/office/powerpoint/2010/main" val="59383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F65CAD-5738-886B-F131-18AB022F6F32}"/>
              </a:ext>
            </a:extLst>
          </p:cNvPr>
          <p:cNvSpPr>
            <a:spLocks noGrp="1"/>
          </p:cNvSpPr>
          <p:nvPr>
            <p:ph type="title"/>
          </p:nvPr>
        </p:nvSpPr>
        <p:spPr>
          <a:xfrm>
            <a:off x="539999" y="457200"/>
            <a:ext cx="7838687" cy="874643"/>
          </a:xfrm>
        </p:spPr>
        <p:txBody>
          <a:bodyPr>
            <a:normAutofit/>
          </a:bodyPr>
          <a:lstStyle/>
          <a:p>
            <a:r>
              <a:rPr lang="sv-SE" dirty="0"/>
              <a:t>Exempel </a:t>
            </a:r>
            <a:r>
              <a:rPr lang="sv-SE" dirty="0" err="1"/>
              <a:t>BeVut</a:t>
            </a:r>
            <a:r>
              <a:rPr lang="sv-SE" dirty="0"/>
              <a:t> 1VÅ617 (VFU-kurs termin 2)</a:t>
            </a:r>
          </a:p>
        </p:txBody>
      </p:sp>
      <p:sp>
        <p:nvSpPr>
          <p:cNvPr id="4" name="Platshållare för text 3">
            <a:extLst>
              <a:ext uri="{FF2B5EF4-FFF2-40B4-BE49-F238E27FC236}">
                <a16:creationId xmlns:a16="http://schemas.microsoft.com/office/drawing/2014/main" id="{A38A0752-7A44-5E7F-B1B7-C88E79F5F1B8}"/>
              </a:ext>
            </a:extLst>
          </p:cNvPr>
          <p:cNvSpPr>
            <a:spLocks noGrp="1"/>
          </p:cNvSpPr>
          <p:nvPr>
            <p:ph type="body" sz="half" idx="2"/>
          </p:nvPr>
        </p:nvSpPr>
        <p:spPr>
          <a:xfrm>
            <a:off x="539999" y="1439216"/>
            <a:ext cx="10532192" cy="4325479"/>
          </a:xfrm>
        </p:spPr>
        <p:txBody>
          <a:bodyPr/>
          <a:lstStyle/>
          <a:p>
            <a:pPr marL="285750" indent="-285750">
              <a:buFont typeface="Arial" panose="020B0604020202020204" pitchFamily="34" charset="0"/>
              <a:buChar char="•"/>
            </a:pPr>
            <a:r>
              <a:rPr lang="sv-SE" sz="2000" dirty="0"/>
              <a:t>Utmaning i att tydliggöra gränsen till bristande förmåga, arbetat med att ge exempel </a:t>
            </a:r>
          </a:p>
          <a:p>
            <a:endParaRPr lang="sv-SE" sz="2000" dirty="0"/>
          </a:p>
          <a:p>
            <a:pPr marL="285750" indent="-285750">
              <a:buFont typeface="Arial" panose="020B0604020202020204" pitchFamily="34" charset="0"/>
              <a:buChar char="•"/>
            </a:pPr>
            <a:r>
              <a:rPr lang="sv-SE" sz="2000" dirty="0"/>
              <a:t>Nya sjuksköterskeprogrammet medför ny ordning av kurser studenten läst före första VFU. Studenten kan ha andra förkunskaper jämfört med det tidigare programmet. </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Behöver utvärderas och utvecklas i samarbete mellan student, handledare, klinisk adjunkt och kursledning. Önskar feedback för att </a:t>
            </a:r>
            <a:r>
              <a:rPr lang="sv-SE" sz="2000" dirty="0" err="1"/>
              <a:t>BeVut</a:t>
            </a:r>
            <a:r>
              <a:rPr lang="sv-SE" sz="2000" dirty="0"/>
              <a:t> ska bli så användarvänligt och tydligt som möjligt. Identifiera styrkor och svagheter med </a:t>
            </a:r>
            <a:r>
              <a:rPr lang="sv-SE" sz="2000" dirty="0" err="1"/>
              <a:t>BeVut</a:t>
            </a:r>
            <a:r>
              <a:rPr lang="sv-SE" sz="2000" dirty="0"/>
              <a:t> i aktuell kurs. </a:t>
            </a:r>
          </a:p>
          <a:p>
            <a:endParaRPr lang="sv-SE" sz="2000" dirty="0"/>
          </a:p>
          <a:p>
            <a:pPr marL="285750" indent="-285750">
              <a:buFont typeface="Arial" panose="020B0604020202020204" pitchFamily="34" charset="0"/>
              <a:buChar char="•"/>
            </a:pPr>
            <a:r>
              <a:rPr lang="sv-SE" sz="2000" dirty="0"/>
              <a:t>Exempel från Göteborgs Universitet: </a:t>
            </a:r>
            <a:r>
              <a:rPr lang="sv-SE" sz="1400" dirty="0">
                <a:hlinkClick r:id="rId2"/>
              </a:rPr>
              <a:t>https://studentportal.gu.se/minastudier/caresci/vfu/handledning-och-bedomning</a:t>
            </a:r>
            <a:endParaRPr lang="sv-SE" sz="1400" dirty="0"/>
          </a:p>
          <a:p>
            <a:pPr marL="285750" indent="-285750">
              <a:buFont typeface="Arial" panose="020B0604020202020204" pitchFamily="34" charset="0"/>
              <a:buChar char="•"/>
            </a:pPr>
            <a:r>
              <a:rPr lang="sv-SE" sz="2000" dirty="0"/>
              <a:t>Exempel från Luleå tekniska universitet: </a:t>
            </a:r>
            <a:r>
              <a:rPr lang="sv-SE" sz="1400" dirty="0">
                <a:hlinkClick r:id="rId3"/>
              </a:rPr>
              <a:t>https://www.ltu.se/cms_fs/1.167474!/file/O0093H%20Bed%C3%B6mningsunderlag%20VFU%2C%20vt19.pdf</a:t>
            </a:r>
            <a:endParaRPr lang="sv-SE" sz="1400" dirty="0"/>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endParaRPr lang="sv-SE" sz="2000" dirty="0"/>
          </a:p>
          <a:p>
            <a:pPr lvl="1"/>
            <a:endParaRPr lang="sv-SE" sz="1600" dirty="0"/>
          </a:p>
        </p:txBody>
      </p:sp>
    </p:spTree>
    <p:extLst>
      <p:ext uri="{BB962C8B-B14F-4D97-AF65-F5344CB8AC3E}">
        <p14:creationId xmlns:p14="http://schemas.microsoft.com/office/powerpoint/2010/main" val="2669318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DCF3164-1F9A-57D8-61A9-9FAC980EF8E7}"/>
              </a:ext>
            </a:extLst>
          </p:cNvPr>
          <p:cNvSpPr>
            <a:spLocks noGrp="1"/>
          </p:cNvSpPr>
          <p:nvPr>
            <p:ph type="title"/>
          </p:nvPr>
        </p:nvSpPr>
        <p:spPr/>
        <p:txBody>
          <a:bodyPr/>
          <a:lstStyle/>
          <a:p>
            <a:r>
              <a:rPr lang="sv-SE" dirty="0"/>
              <a:t>Yrkeskvalifikationsdirektivet</a:t>
            </a:r>
          </a:p>
        </p:txBody>
      </p:sp>
      <p:sp>
        <p:nvSpPr>
          <p:cNvPr id="6" name="Platshållare för text 5">
            <a:extLst>
              <a:ext uri="{FF2B5EF4-FFF2-40B4-BE49-F238E27FC236}">
                <a16:creationId xmlns:a16="http://schemas.microsoft.com/office/drawing/2014/main" id="{73FCF54D-D072-440B-598B-0110B06E147F}"/>
              </a:ext>
            </a:extLst>
          </p:cNvPr>
          <p:cNvSpPr>
            <a:spLocks noGrp="1"/>
          </p:cNvSpPr>
          <p:nvPr>
            <p:ph type="body" sz="quarter" idx="13"/>
          </p:nvPr>
        </p:nvSpPr>
        <p:spPr>
          <a:xfrm>
            <a:off x="540000" y="1838739"/>
            <a:ext cx="11526104" cy="4214191"/>
          </a:xfrm>
        </p:spPr>
        <p:txBody>
          <a:bodyPr/>
          <a:lstStyle/>
          <a:p>
            <a:r>
              <a:rPr lang="sv-SE" sz="2000" dirty="0"/>
              <a:t>Projektansvariga </a:t>
            </a:r>
            <a:r>
              <a:rPr lang="sv-SE" sz="2000" dirty="0" err="1"/>
              <a:t>Lnu</a:t>
            </a:r>
            <a:r>
              <a:rPr lang="sv-SE" sz="2000" dirty="0"/>
              <a:t>: Nina Carlsson och Monica Carlsson Blomster</a:t>
            </a:r>
          </a:p>
          <a:p>
            <a:r>
              <a:rPr lang="sv-SE" sz="2000" dirty="0"/>
              <a:t>Börjar att implementeras termin 1 HT 2024 (VFU-platser beställs i februari)</a:t>
            </a:r>
          </a:p>
          <a:p>
            <a:r>
              <a:rPr lang="sv-SE" sz="2000" dirty="0"/>
              <a:t>De ”klassiska” VFU-kurserna ges som tidigare i T2, T4 och T6 (här används </a:t>
            </a:r>
            <a:r>
              <a:rPr lang="sv-SE" sz="2000" dirty="0" err="1"/>
              <a:t>BeVut</a:t>
            </a:r>
            <a:r>
              <a:rPr lang="sv-SE" sz="2000" dirty="0"/>
              <a:t>)</a:t>
            </a:r>
          </a:p>
          <a:p>
            <a:r>
              <a:rPr lang="sv-SE" sz="2000" dirty="0"/>
              <a:t>Nya VFU-dagar (EU-dagar) följer kursplan och kursmål för den kurs de är placerade i. Tid för förberedelse och efterföljande seminarium får räknas. KTC får inte räknas. Beskrivs mer ingående i SOU 2022:35. </a:t>
            </a:r>
          </a:p>
          <a:p>
            <a:endParaRPr lang="sv-SE" sz="2000" dirty="0"/>
          </a:p>
          <a:p>
            <a:pPr marL="0" indent="0">
              <a:buNone/>
            </a:pPr>
            <a:r>
              <a:rPr lang="sv-SE" sz="2000" b="1" dirty="0"/>
              <a:t>Tryggare i vårdyrket – en översyn av vissa frågor inom utbildning till sjuksköterska och barnmorska SOU 2022:35</a:t>
            </a:r>
            <a:endParaRPr lang="sv-SE" sz="2000" dirty="0"/>
          </a:p>
          <a:p>
            <a:pPr marL="0" indent="0">
              <a:buNone/>
            </a:pPr>
            <a:r>
              <a:rPr lang="sv-SE" sz="2000" dirty="0"/>
              <a:t> </a:t>
            </a:r>
            <a:r>
              <a:rPr lang="sv-SE" sz="2000" dirty="0">
                <a:hlinkClick r:id="rId2"/>
              </a:rPr>
              <a:t>https://www.regeringen.se/rattsliga-dokument/statens-offentliga-utredningar/2022/06/sou-202235/</a:t>
            </a:r>
            <a:endParaRPr lang="sv-SE" sz="2000" dirty="0"/>
          </a:p>
          <a:p>
            <a:endParaRPr lang="sv-SE" dirty="0"/>
          </a:p>
        </p:txBody>
      </p:sp>
    </p:spTree>
    <p:extLst>
      <p:ext uri="{BB962C8B-B14F-4D97-AF65-F5344CB8AC3E}">
        <p14:creationId xmlns:p14="http://schemas.microsoft.com/office/powerpoint/2010/main" val="2764839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ruta 13">
            <a:extLst>
              <a:ext uri="{FF2B5EF4-FFF2-40B4-BE49-F238E27FC236}">
                <a16:creationId xmlns:a16="http://schemas.microsoft.com/office/drawing/2014/main" id="{2BCE4895-E262-6747-7DD6-AD6D56AD2A19}"/>
              </a:ext>
            </a:extLst>
          </p:cNvPr>
          <p:cNvSpPr txBox="1"/>
          <p:nvPr/>
        </p:nvSpPr>
        <p:spPr>
          <a:xfrm>
            <a:off x="1749286" y="1011706"/>
            <a:ext cx="8440806" cy="3970318"/>
          </a:xfrm>
          <a:prstGeom prst="rect">
            <a:avLst/>
          </a:prstGeom>
          <a:noFill/>
        </p:spPr>
        <p:txBody>
          <a:bodyPr wrap="square">
            <a:spAutoFit/>
          </a:bodyPr>
          <a:lstStyle/>
          <a:p>
            <a:r>
              <a:rPr lang="sv-SE" b="1" dirty="0"/>
              <a:t>SOU 2022:35</a:t>
            </a:r>
          </a:p>
          <a:p>
            <a:endParaRPr lang="sv-SE" b="1" dirty="0"/>
          </a:p>
          <a:p>
            <a:r>
              <a:rPr lang="sv-SE" i="1" dirty="0"/>
              <a:t>Yrkeskvalifikationsdirektivets minimikrav</a:t>
            </a:r>
          </a:p>
          <a:p>
            <a:endParaRPr lang="sv-SE" i="1" dirty="0"/>
          </a:p>
          <a:p>
            <a:r>
              <a:rPr lang="sv-SE" dirty="0"/>
              <a:t>Yrkeskvalifikationsdirektivets minimikrav ställs i syfte att samordna</a:t>
            </a:r>
          </a:p>
          <a:p>
            <a:r>
              <a:rPr lang="sv-SE" dirty="0"/>
              <a:t>utbildningarna till bl.a. barnmorska, sjuksköterska, tandläkare och</a:t>
            </a:r>
          </a:p>
          <a:p>
            <a:r>
              <a:rPr lang="sv-SE" dirty="0"/>
              <a:t>läkare inom EU, och denna samordning syftar i sin tur till att utbildningarna ska erkännas automatiskt som grund för att utöva dessa reglerade yrken i EU. Yrkeskvalifikationsdirektivet avser alltså EU:s inre marknad, men är i vissa delar långtgående i förhållande till det svenska högskolesystemet, vilket en sådan detaljreglering som den som avser antal timmar utbildning visar på. Även om en reglering av antal timmar utbildning för vissa yrken inte är i linje med hur svensk högskoleutbildning normalt styrs, behövs den enligt EU-kommissionen för att tydliggöra att Sverige uppfyller direktivets krav. </a:t>
            </a:r>
          </a:p>
        </p:txBody>
      </p:sp>
    </p:spTree>
    <p:extLst>
      <p:ext uri="{BB962C8B-B14F-4D97-AF65-F5344CB8AC3E}">
        <p14:creationId xmlns:p14="http://schemas.microsoft.com/office/powerpoint/2010/main" val="110268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96874F8-28B3-8DDA-0EA5-842E4BDAC7E5}"/>
              </a:ext>
            </a:extLst>
          </p:cNvPr>
          <p:cNvSpPr txBox="1"/>
          <p:nvPr/>
        </p:nvSpPr>
        <p:spPr>
          <a:xfrm>
            <a:off x="2794774" y="1682860"/>
            <a:ext cx="6097656" cy="2585323"/>
          </a:xfrm>
          <a:prstGeom prst="rect">
            <a:avLst/>
          </a:prstGeom>
          <a:noFill/>
        </p:spPr>
        <p:txBody>
          <a:bodyPr wrap="square">
            <a:spAutoFit/>
          </a:bodyPr>
          <a:lstStyle/>
          <a:p>
            <a:r>
              <a:rPr lang="sv-SE" i="1" dirty="0"/>
              <a:t>Antal timmar klinisk utbildning för sjuksköterskor</a:t>
            </a:r>
          </a:p>
          <a:p>
            <a:endParaRPr lang="sv-SE" dirty="0"/>
          </a:p>
          <a:p>
            <a:r>
              <a:rPr lang="sv-SE" dirty="0">
                <a:highlight>
                  <a:srgbClr val="FFFF00"/>
                </a:highlight>
              </a:rPr>
              <a:t>Enligt yrkeskvalifikationsdirektivet ska klinisk utbildning utgöra minst hälften av den föreskrivna minimitiden för utbildning till sjuksköterska. </a:t>
            </a:r>
            <a:r>
              <a:rPr lang="sv-SE" dirty="0"/>
              <a:t>Utredningen utgår från den föreskrivna minimitiden i antal timmar (och inte i antal år). Antal timmar enligt yrkeskvalifikationsdirektivet har räknats om till timmar enligt normalstudietid och uppgår då till minst 3 450 timmar. </a:t>
            </a:r>
          </a:p>
        </p:txBody>
      </p:sp>
      <p:sp>
        <p:nvSpPr>
          <p:cNvPr id="2" name="textruta 1">
            <a:extLst>
              <a:ext uri="{FF2B5EF4-FFF2-40B4-BE49-F238E27FC236}">
                <a16:creationId xmlns:a16="http://schemas.microsoft.com/office/drawing/2014/main" id="{AE63EEC1-D152-3723-30AA-142F8E4E79F6}"/>
              </a:ext>
            </a:extLst>
          </p:cNvPr>
          <p:cNvSpPr txBox="1"/>
          <p:nvPr/>
        </p:nvSpPr>
        <p:spPr>
          <a:xfrm>
            <a:off x="2794774" y="1232452"/>
            <a:ext cx="2594113" cy="646044"/>
          </a:xfrm>
          <a:prstGeom prst="rect">
            <a:avLst/>
          </a:prstGeom>
          <a:noFill/>
        </p:spPr>
        <p:txBody>
          <a:bodyPr wrap="square" rtlCol="0">
            <a:spAutoFit/>
          </a:bodyPr>
          <a:lstStyle/>
          <a:p>
            <a:r>
              <a:rPr lang="sv-SE" b="1" dirty="0"/>
              <a:t>SOU 2022:35</a:t>
            </a:r>
          </a:p>
          <a:p>
            <a:endParaRPr lang="sv-SE" dirty="0"/>
          </a:p>
        </p:txBody>
      </p:sp>
    </p:spTree>
    <p:extLst>
      <p:ext uri="{BB962C8B-B14F-4D97-AF65-F5344CB8AC3E}">
        <p14:creationId xmlns:p14="http://schemas.microsoft.com/office/powerpoint/2010/main" val="421678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B8A49D0E-BCDF-364B-25C1-BA34E8637ADA}"/>
              </a:ext>
            </a:extLst>
          </p:cNvPr>
          <p:cNvPicPr>
            <a:picLocks noChangeAspect="1"/>
          </p:cNvPicPr>
          <p:nvPr/>
        </p:nvPicPr>
        <p:blipFill>
          <a:blip r:embed="rId2"/>
          <a:stretch>
            <a:fillRect/>
          </a:stretch>
        </p:blipFill>
        <p:spPr>
          <a:xfrm>
            <a:off x="558991" y="0"/>
            <a:ext cx="4846211" cy="6858000"/>
          </a:xfrm>
          <a:prstGeom prst="rect">
            <a:avLst/>
          </a:prstGeom>
        </p:spPr>
      </p:pic>
    </p:spTree>
    <p:extLst>
      <p:ext uri="{BB962C8B-B14F-4D97-AF65-F5344CB8AC3E}">
        <p14:creationId xmlns:p14="http://schemas.microsoft.com/office/powerpoint/2010/main" val="1561566163"/>
      </p:ext>
    </p:extLst>
  </p:cSld>
  <p:clrMapOvr>
    <a:masterClrMapping/>
  </p:clrMapOvr>
</p:sld>
</file>

<file path=ppt/theme/theme1.xml><?xml version="1.0" encoding="utf-8"?>
<a:theme xmlns:a="http://schemas.openxmlformats.org/drawingml/2006/main" name="Office-tema">
  <a:themeElements>
    <a:clrScheme name="Linnéuniversitetet">
      <a:dk1>
        <a:sysClr val="windowText" lastClr="000000"/>
      </a:dk1>
      <a:lt1>
        <a:sysClr val="window" lastClr="FFFFFF"/>
      </a:lt1>
      <a:dk2>
        <a:srgbClr val="333333"/>
      </a:dk2>
      <a:lt2>
        <a:srgbClr val="E0DED8"/>
      </a:lt2>
      <a:accent1>
        <a:srgbClr val="FFE000"/>
      </a:accent1>
      <a:accent2>
        <a:srgbClr val="F142BF"/>
      </a:accent2>
      <a:accent3>
        <a:srgbClr val="4CC010"/>
      </a:accent3>
      <a:accent4>
        <a:srgbClr val="B281FE"/>
      </a:accent4>
      <a:accent5>
        <a:srgbClr val="56C5FF"/>
      </a:accent5>
      <a:accent6>
        <a:srgbClr val="FF963E"/>
      </a:accent6>
      <a:hlink>
        <a:srgbClr val="0563C1"/>
      </a:hlink>
      <a:folHlink>
        <a:srgbClr val="954F72"/>
      </a:folHlink>
    </a:clrScheme>
    <a:fontScheme name="Linnéuniversitetet">
      <a:majorFont>
        <a:latin typeface="Times New Roman"/>
        <a:ea typeface=""/>
        <a:cs typeface=""/>
      </a:majorFont>
      <a:minorFont>
        <a:latin typeface="Times New Roma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nu_swe_16-9_v2.1.potx" id="{9AB3C9D1-B147-4D76-B820-BC67EF62B3B7}" vid="{AF874EDB-6A4C-4228-9701-B3226F4841E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8D7B5A2BE896884DBF64A74CBE3ADF48" ma:contentTypeVersion="2" ma:contentTypeDescription="Skapa ett nytt dokument." ma:contentTypeScope="" ma:versionID="4017e79c001a37fb642ca2614dc91341">
  <xsd:schema xmlns:xsd="http://www.w3.org/2001/XMLSchema" xmlns:xs="http://www.w3.org/2001/XMLSchema" xmlns:p="http://schemas.microsoft.com/office/2006/metadata/properties" xmlns:ns2="fcc5c06c-2abc-4316-8170-3edfc616a328" targetNamespace="http://schemas.microsoft.com/office/2006/metadata/properties" ma:root="true" ma:fieldsID="2f7892042d757e51304e76432544a1e9" ns2:_="">
    <xsd:import namespace="fcc5c06c-2abc-4316-8170-3edfc616a32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c5c06c-2abc-4316-8170-3edfc616a3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EB20AE-77AB-49CF-A4BD-7BEEA69A6E9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973A151-9B08-498F-B6A0-ABFD020C73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c5c06c-2abc-4316-8170-3edfc616a3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055609-5FBF-480A-8E3F-76D9DE4FE4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Office-tema</Template>
  <TotalTime>285</TotalTime>
  <Words>691</Words>
  <Application>Microsoft Macintosh PowerPoint</Application>
  <PresentationFormat>Bredbild</PresentationFormat>
  <Paragraphs>55</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Times</vt:lpstr>
      <vt:lpstr>Times New Roman</vt:lpstr>
      <vt:lpstr>Office-tema</vt:lpstr>
      <vt:lpstr>BeVut  Bedömningsformulär för Verksamhetsförlagd utbildning</vt:lpstr>
      <vt:lpstr>Bakgrund till BeVut</vt:lpstr>
      <vt:lpstr>BeVut</vt:lpstr>
      <vt:lpstr>PowerPoint-presentation</vt:lpstr>
      <vt:lpstr>Exempel BeVut 1VÅ617 (VFU-kurs termin 2)</vt:lpstr>
      <vt:lpstr>Yrkeskvalifikationsdirektivet</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BeVut  Bedömningsformulär för Verksamhetsförlagd utbildning</dc:title>
  <dc:creator>Nina Carlsson</dc:creator>
  <cp:lastModifiedBy>Nina Carlsson</cp:lastModifiedBy>
  <cp:revision>23</cp:revision>
  <dcterms:created xsi:type="dcterms:W3CDTF">2023-09-25T08:03:47Z</dcterms:created>
  <dcterms:modified xsi:type="dcterms:W3CDTF">2023-09-28T11:26:47Z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0x0101008D7B5A2BE896884DBF64A74CBE3ADF48</vt:lpwstr>
  </property>
</Properties>
</file>