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handoutMasterIdLst>
    <p:handoutMasterId r:id="rId26"/>
  </p:handoutMasterIdLst>
  <p:sldIdLst>
    <p:sldId id="256" r:id="rId2"/>
    <p:sldId id="265" r:id="rId3"/>
    <p:sldId id="292" r:id="rId4"/>
    <p:sldId id="259" r:id="rId5"/>
    <p:sldId id="293" r:id="rId6"/>
    <p:sldId id="262" r:id="rId7"/>
    <p:sldId id="260" r:id="rId8"/>
    <p:sldId id="282" r:id="rId9"/>
    <p:sldId id="268" r:id="rId10"/>
    <p:sldId id="270" r:id="rId11"/>
    <p:sldId id="283" r:id="rId12"/>
    <p:sldId id="277" r:id="rId13"/>
    <p:sldId id="281" r:id="rId14"/>
    <p:sldId id="279" r:id="rId15"/>
    <p:sldId id="271" r:id="rId16"/>
    <p:sldId id="275" r:id="rId17"/>
    <p:sldId id="287" r:id="rId18"/>
    <p:sldId id="288" r:id="rId19"/>
    <p:sldId id="296" r:id="rId20"/>
    <p:sldId id="294" r:id="rId21"/>
    <p:sldId id="289" r:id="rId22"/>
    <p:sldId id="295" r:id="rId23"/>
    <p:sldId id="290" r:id="rId24"/>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p:restoredTop sz="94721"/>
  </p:normalViewPr>
  <p:slideViewPr>
    <p:cSldViewPr>
      <p:cViewPr varScale="1">
        <p:scale>
          <a:sx n="108" d="100"/>
          <a:sy n="108" d="100"/>
        </p:scale>
        <p:origin x="2120" y="200"/>
      </p:cViewPr>
      <p:guideLst/>
    </p:cSldViewPr>
  </p:slideViewPr>
  <p:outlineViewPr>
    <p:cViewPr>
      <p:scale>
        <a:sx n="33" d="100"/>
        <a:sy n="33" d="100"/>
      </p:scale>
      <p:origin x="0" y="-916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icaaa\Box%20Sync\BOXsync\Studie%20II\Submission%20manus%202\210128%20Figure1.grief_ka&#77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342155734323"/>
          <c:y val="0.21518052372819071"/>
          <c:w val="0.47193730714470633"/>
          <c:h val="0.46329499399129193"/>
        </c:manualLayout>
      </c:layout>
      <c:radarChart>
        <c:radarStyle val="marker"/>
        <c:varyColors val="0"/>
        <c:ser>
          <c:idx val="0"/>
          <c:order val="0"/>
          <c:tx>
            <c:strRef>
              <c:f>Blad1!$B$4</c:f>
              <c:strCache>
                <c:ptCount val="1"/>
                <c:pt idx="0">
                  <c:v>Spouses</c:v>
                </c:pt>
              </c:strCache>
            </c:strRef>
          </c:tx>
          <c:spPr>
            <a:ln w="28575" cap="rnd">
              <a:solidFill>
                <a:srgbClr val="0070C0"/>
              </a:solidFill>
              <a:round/>
            </a:ln>
            <a:effectLst/>
          </c:spPr>
          <c:marker>
            <c:symbol val="none"/>
          </c:marker>
          <c:cat>
            <c:strRef>
              <c:f>Blad1!$A$5:$A$15</c:f>
              <c:strCache>
                <c:ptCount val="11"/>
                <c:pt idx="0">
                  <c:v>Longing/yearning, p&lt;0.001</c:v>
                </c:pt>
                <c:pt idx="1">
                  <c:v>Emotional pain, p&lt;0.001</c:v>
                </c:pt>
                <c:pt idx="2">
                  <c:v>Avoid reminders, p=0.429</c:v>
                </c:pt>
                <c:pt idx="3">
                  <c:v>Stunned/chocked, p=0.044</c:v>
                </c:pt>
                <c:pt idx="4">
                  <c:v>Confused, p=0.020</c:v>
                </c:pt>
                <c:pt idx="5">
                  <c:v>Troubble accepting the loss, p=0.026</c:v>
                </c:pt>
                <c:pt idx="6">
                  <c:v>Hard to trust others, p=0.588</c:v>
                </c:pt>
                <c:pt idx="7">
                  <c:v>Bitterness, p=0.117</c:v>
                </c:pt>
                <c:pt idx="8">
                  <c:v>Difficulties moving on, p=0.002 </c:v>
                </c:pt>
                <c:pt idx="9">
                  <c:v>Emotionally numb, p=0.282  </c:v>
                </c:pt>
                <c:pt idx="10">
                  <c:v>Life empty/unfullfilling, p&lt;0.001</c:v>
                </c:pt>
              </c:strCache>
            </c:strRef>
          </c:cat>
          <c:val>
            <c:numRef>
              <c:f>Blad1!$B$5:$B$15</c:f>
              <c:numCache>
                <c:formatCode>General</c:formatCode>
                <c:ptCount val="11"/>
                <c:pt idx="0">
                  <c:v>5</c:v>
                </c:pt>
                <c:pt idx="1">
                  <c:v>3</c:v>
                </c:pt>
                <c:pt idx="2">
                  <c:v>1</c:v>
                </c:pt>
                <c:pt idx="3">
                  <c:v>3</c:v>
                </c:pt>
                <c:pt idx="4">
                  <c:v>2</c:v>
                </c:pt>
                <c:pt idx="5">
                  <c:v>4</c:v>
                </c:pt>
                <c:pt idx="6">
                  <c:v>1</c:v>
                </c:pt>
                <c:pt idx="7">
                  <c:v>3</c:v>
                </c:pt>
                <c:pt idx="8">
                  <c:v>2</c:v>
                </c:pt>
                <c:pt idx="9">
                  <c:v>2</c:v>
                </c:pt>
                <c:pt idx="10">
                  <c:v>3</c:v>
                </c:pt>
              </c:numCache>
            </c:numRef>
          </c:val>
          <c:extLst>
            <c:ext xmlns:c16="http://schemas.microsoft.com/office/drawing/2014/chart" uri="{C3380CC4-5D6E-409C-BE32-E72D297353CC}">
              <c16:uniqueId val="{00000000-9646-AA4E-907A-8201285D6861}"/>
            </c:ext>
          </c:extLst>
        </c:ser>
        <c:ser>
          <c:idx val="1"/>
          <c:order val="1"/>
          <c:tx>
            <c:strRef>
              <c:f>Blad1!$C$4</c:f>
              <c:strCache>
                <c:ptCount val="1"/>
                <c:pt idx="0">
                  <c:v>Non-spouses</c:v>
                </c:pt>
              </c:strCache>
            </c:strRef>
          </c:tx>
          <c:spPr>
            <a:ln w="28575" cap="rnd">
              <a:solidFill>
                <a:srgbClr val="C00000"/>
              </a:solidFill>
              <a:round/>
            </a:ln>
            <a:effectLst/>
          </c:spPr>
          <c:marker>
            <c:symbol val="none"/>
          </c:marker>
          <c:cat>
            <c:strRef>
              <c:f>Blad1!$A$5:$A$15</c:f>
              <c:strCache>
                <c:ptCount val="11"/>
                <c:pt idx="0">
                  <c:v>Longing/yearning, p&lt;0.001</c:v>
                </c:pt>
                <c:pt idx="1">
                  <c:v>Emotional pain, p&lt;0.001</c:v>
                </c:pt>
                <c:pt idx="2">
                  <c:v>Avoid reminders, p=0.429</c:v>
                </c:pt>
                <c:pt idx="3">
                  <c:v>Stunned/chocked, p=0.044</c:v>
                </c:pt>
                <c:pt idx="4">
                  <c:v>Confused, p=0.020</c:v>
                </c:pt>
                <c:pt idx="5">
                  <c:v>Troubble accepting the loss, p=0.026</c:v>
                </c:pt>
                <c:pt idx="6">
                  <c:v>Hard to trust others, p=0.588</c:v>
                </c:pt>
                <c:pt idx="7">
                  <c:v>Bitterness, p=0.117</c:v>
                </c:pt>
                <c:pt idx="8">
                  <c:v>Difficulties moving on, p=0.002 </c:v>
                </c:pt>
                <c:pt idx="9">
                  <c:v>Emotionally numb, p=0.282  </c:v>
                </c:pt>
                <c:pt idx="10">
                  <c:v>Life empty/unfullfilling, p&lt;0.001</c:v>
                </c:pt>
              </c:strCache>
            </c:strRef>
          </c:cat>
          <c:val>
            <c:numRef>
              <c:f>Blad1!$C$5:$C$15</c:f>
              <c:numCache>
                <c:formatCode>General</c:formatCode>
                <c:ptCount val="11"/>
                <c:pt idx="0">
                  <c:v>3</c:v>
                </c:pt>
                <c:pt idx="1">
                  <c:v>2</c:v>
                </c:pt>
                <c:pt idx="2">
                  <c:v>1</c:v>
                </c:pt>
                <c:pt idx="3">
                  <c:v>2</c:v>
                </c:pt>
                <c:pt idx="4">
                  <c:v>2</c:v>
                </c:pt>
                <c:pt idx="5">
                  <c:v>3</c:v>
                </c:pt>
                <c:pt idx="6">
                  <c:v>1</c:v>
                </c:pt>
                <c:pt idx="7">
                  <c:v>2</c:v>
                </c:pt>
                <c:pt idx="8">
                  <c:v>1</c:v>
                </c:pt>
                <c:pt idx="9">
                  <c:v>1</c:v>
                </c:pt>
                <c:pt idx="10">
                  <c:v>1</c:v>
                </c:pt>
              </c:numCache>
            </c:numRef>
          </c:val>
          <c:extLst>
            <c:ext xmlns:c16="http://schemas.microsoft.com/office/drawing/2014/chart" uri="{C3380CC4-5D6E-409C-BE32-E72D297353CC}">
              <c16:uniqueId val="{00000001-9646-AA4E-907A-8201285D6861}"/>
            </c:ext>
          </c:extLst>
        </c:ser>
        <c:dLbls>
          <c:showLegendKey val="0"/>
          <c:showVal val="0"/>
          <c:showCatName val="0"/>
          <c:showSerName val="0"/>
          <c:showPercent val="0"/>
          <c:showBubbleSize val="0"/>
        </c:dLbls>
        <c:axId val="943815647"/>
        <c:axId val="942515359"/>
      </c:radarChart>
      <c:catAx>
        <c:axId val="94381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sv-SE"/>
          </a:p>
        </c:txPr>
        <c:crossAx val="942515359"/>
        <c:crosses val="autoZero"/>
        <c:auto val="1"/>
        <c:lblAlgn val="ctr"/>
        <c:lblOffset val="100"/>
        <c:noMultiLvlLbl val="0"/>
      </c:catAx>
      <c:valAx>
        <c:axId val="942515359"/>
        <c:scaling>
          <c:orientation val="minMax"/>
          <c:min val="1"/>
        </c:scaling>
        <c:delete val="0"/>
        <c:axPos val="l"/>
        <c:majorGridlines>
          <c:spPr>
            <a:ln w="1270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3815647"/>
        <c:crosses val="autoZero"/>
        <c:crossBetween val="between"/>
        <c:majorUnit val="1"/>
      </c:valAx>
      <c:spPr>
        <a:noFill/>
        <a:ln>
          <a:noFill/>
        </a:ln>
        <a:effectLst/>
      </c:spPr>
    </c:plotArea>
    <c:legend>
      <c:legendPos val="b"/>
      <c:layout>
        <c:manualLayout>
          <c:xMode val="edge"/>
          <c:yMode val="edge"/>
          <c:x val="0.26413601968437594"/>
          <c:y val="0.78770479561236117"/>
          <c:w val="0.47172775335747241"/>
          <c:h val="8.05024443823157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BD3A809-4E30-2D4C-A9D7-0E552352794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1895452F-2A07-7D42-9451-0C6A8F8F9AC4}"/>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5025192-C7C2-A446-B09F-A6107C6A7554}" type="datetimeFigureOut">
              <a:rPr lang="sv-SE" smtClean="0"/>
              <a:t>2022-09-16</a:t>
            </a:fld>
            <a:endParaRPr lang="sv-SE" dirty="0"/>
          </a:p>
        </p:txBody>
      </p:sp>
      <p:sp>
        <p:nvSpPr>
          <p:cNvPr id="4" name="Platshållare för sidfot 3">
            <a:extLst>
              <a:ext uri="{FF2B5EF4-FFF2-40B4-BE49-F238E27FC236}">
                <a16:creationId xmlns:a16="http://schemas.microsoft.com/office/drawing/2014/main" id="{B04CD328-901A-5640-A13D-35CE39F7CC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4DE4F936-5BEB-DD44-9F5F-983906045B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83588D-BC88-5A4B-B728-9B9A5B818BA6}" type="slidenum">
              <a:rPr lang="sv-SE" smtClean="0"/>
              <a:t>‹#›</a:t>
            </a:fld>
            <a:endParaRPr lang="sv-SE" dirty="0"/>
          </a:p>
        </p:txBody>
      </p:sp>
    </p:spTree>
    <p:extLst>
      <p:ext uri="{BB962C8B-B14F-4D97-AF65-F5344CB8AC3E}">
        <p14:creationId xmlns:p14="http://schemas.microsoft.com/office/powerpoint/2010/main" val="351117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A01331A9-ED21-1B45-94FC-CCFC5E8603BE}" type="datetimeFigureOut">
              <a:rPr lang="sv-SE" smtClean="0"/>
              <a:t>2022-09-16</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67823BDA-EED1-A34E-88EA-AE4EEFE0B2AC}" type="slidenum">
              <a:rPr lang="sv-SE" smtClean="0"/>
              <a:t>‹#›</a:t>
            </a:fld>
            <a:endParaRPr lang="sv-SE" dirty="0"/>
          </a:p>
        </p:txBody>
      </p:sp>
    </p:spTree>
    <p:extLst>
      <p:ext uri="{BB962C8B-B14F-4D97-AF65-F5344CB8AC3E}">
        <p14:creationId xmlns:p14="http://schemas.microsoft.com/office/powerpoint/2010/main" val="322887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Mitt namn är Nina Carlsson. Jag har arbetat som </a:t>
            </a:r>
            <a:r>
              <a:rPr lang="sv-SE" dirty="0" err="1"/>
              <a:t>ssk</a:t>
            </a:r>
            <a:r>
              <a:rPr lang="sv-SE" dirty="0"/>
              <a:t> här i Kalmar sedan 2003 på </a:t>
            </a:r>
            <a:r>
              <a:rPr lang="sv-SE" dirty="0" err="1"/>
              <a:t>avdlening</a:t>
            </a:r>
            <a:r>
              <a:rPr lang="sv-SE" dirty="0"/>
              <a:t> 14 och dialysen. Jag disputerade nu i juni med en </a:t>
            </a:r>
            <a:r>
              <a:rPr lang="sv-SE" dirty="0" err="1"/>
              <a:t>avahndling</a:t>
            </a:r>
            <a:r>
              <a:rPr lang="sv-SE" dirty="0"/>
              <a:t> om sorg hos närstående…</a:t>
            </a:r>
          </a:p>
        </p:txBody>
      </p:sp>
      <p:sp>
        <p:nvSpPr>
          <p:cNvPr id="4" name="Platshållare för bildnummer 3"/>
          <p:cNvSpPr>
            <a:spLocks noGrp="1"/>
          </p:cNvSpPr>
          <p:nvPr>
            <p:ph type="sldNum" sz="quarter" idx="5"/>
          </p:nvPr>
        </p:nvSpPr>
        <p:spPr/>
        <p:txBody>
          <a:bodyPr/>
          <a:lstStyle/>
          <a:p>
            <a:fld id="{67823BDA-EED1-A34E-88EA-AE4EEFE0B2AC}" type="slidenum">
              <a:rPr lang="sv-SE" smtClean="0"/>
              <a:t>1</a:t>
            </a:fld>
            <a:endParaRPr lang="sv-SE" dirty="0"/>
          </a:p>
        </p:txBody>
      </p:sp>
    </p:spTree>
    <p:extLst>
      <p:ext uri="{BB962C8B-B14F-4D97-AF65-F5344CB8AC3E}">
        <p14:creationId xmlns:p14="http://schemas.microsoft.com/office/powerpoint/2010/main" val="410779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Hjärtstopp orsakas till största delen 60-70 % av en bakomliggande hjärtsjukdom, andra orsaker till hjärtstopp kan vara drunkning, suicid, </a:t>
            </a:r>
          </a:p>
        </p:txBody>
      </p:sp>
      <p:sp>
        <p:nvSpPr>
          <p:cNvPr id="4" name="Platshållare för bildnummer 3"/>
          <p:cNvSpPr>
            <a:spLocks noGrp="1"/>
          </p:cNvSpPr>
          <p:nvPr>
            <p:ph type="sldNum" sz="quarter" idx="5"/>
          </p:nvPr>
        </p:nvSpPr>
        <p:spPr/>
        <p:txBody>
          <a:bodyPr/>
          <a:lstStyle/>
          <a:p>
            <a:fld id="{D62B963C-E33C-0F4B-961D-A393AD6EDAF7}" type="slidenum">
              <a:rPr lang="sv-SE" smtClean="0"/>
              <a:t>3</a:t>
            </a:fld>
            <a:endParaRPr lang="sv-SE" dirty="0"/>
          </a:p>
        </p:txBody>
      </p:sp>
    </p:spTree>
    <p:extLst>
      <p:ext uri="{BB962C8B-B14F-4D97-AF65-F5344CB8AC3E}">
        <p14:creationId xmlns:p14="http://schemas.microsoft.com/office/powerpoint/2010/main" val="259167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2B963C-E33C-0F4B-961D-A393AD6EDAF7}" type="slidenum">
              <a:rPr lang="sv-SE" smtClean="0"/>
              <a:t>4</a:t>
            </a:fld>
            <a:endParaRPr lang="sv-SE" dirty="0"/>
          </a:p>
        </p:txBody>
      </p:sp>
    </p:spTree>
    <p:extLst>
      <p:ext uri="{BB962C8B-B14F-4D97-AF65-F5344CB8AC3E}">
        <p14:creationId xmlns:p14="http://schemas.microsoft.com/office/powerpoint/2010/main" val="14075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Frågan är vad det innebär att klara sig?</a:t>
            </a:r>
          </a:p>
        </p:txBody>
      </p:sp>
      <p:sp>
        <p:nvSpPr>
          <p:cNvPr id="4" name="Platshållare för bildnummer 3"/>
          <p:cNvSpPr>
            <a:spLocks noGrp="1"/>
          </p:cNvSpPr>
          <p:nvPr>
            <p:ph type="sldNum" sz="quarter" idx="5"/>
          </p:nvPr>
        </p:nvSpPr>
        <p:spPr/>
        <p:txBody>
          <a:bodyPr/>
          <a:lstStyle/>
          <a:p>
            <a:fld id="{D62B963C-E33C-0F4B-961D-A393AD6EDAF7}" type="slidenum">
              <a:rPr lang="sv-SE" smtClean="0"/>
              <a:t>5</a:t>
            </a:fld>
            <a:endParaRPr lang="sv-SE" dirty="0"/>
          </a:p>
        </p:txBody>
      </p:sp>
    </p:spTree>
    <p:extLst>
      <p:ext uri="{BB962C8B-B14F-4D97-AF65-F5344CB8AC3E}">
        <p14:creationId xmlns:p14="http://schemas.microsoft.com/office/powerpoint/2010/main" val="402162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7823BDA-EED1-A34E-88EA-AE4EEFE0B2AC}" type="slidenum">
              <a:rPr lang="sv-SE" smtClean="0"/>
              <a:t>16</a:t>
            </a:fld>
            <a:endParaRPr lang="sv-SE" dirty="0"/>
          </a:p>
        </p:txBody>
      </p:sp>
    </p:spTree>
    <p:extLst>
      <p:ext uri="{BB962C8B-B14F-4D97-AF65-F5344CB8AC3E}">
        <p14:creationId xmlns:p14="http://schemas.microsoft.com/office/powerpoint/2010/main" val="13428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a:solidFill>
                  <a:schemeClr val="tx1"/>
                </a:solidFill>
                <a:effectLst/>
                <a:latin typeface="+mn-lt"/>
                <a:ea typeface="+mn-ea"/>
                <a:cs typeface="+mn-cs"/>
              </a:rPr>
              <a:t>Vanligast var ökningar av symtom på posttraumatisk stress (n = 25, 36%), följt av långvarig sorg (n = 23, 33%), depression (n = 22, 32%) och ångest (n = 17, 25%). </a:t>
            </a:r>
            <a:endParaRPr lang="sv-SE"/>
          </a:p>
        </p:txBody>
      </p:sp>
      <p:sp>
        <p:nvSpPr>
          <p:cNvPr id="4" name="Platshållare för bildnummer 3"/>
          <p:cNvSpPr>
            <a:spLocks noGrp="1"/>
          </p:cNvSpPr>
          <p:nvPr>
            <p:ph type="sldNum" sz="quarter" idx="5"/>
          </p:nvPr>
        </p:nvSpPr>
        <p:spPr/>
        <p:txBody>
          <a:bodyPr/>
          <a:lstStyle/>
          <a:p>
            <a:fld id="{D62B963C-E33C-0F4B-961D-A393AD6EDAF7}" type="slidenum">
              <a:rPr lang="sv-SE" smtClean="0"/>
              <a:t>18</a:t>
            </a:fld>
            <a:endParaRPr lang="sv-SE"/>
          </a:p>
        </p:txBody>
      </p:sp>
    </p:spTree>
    <p:extLst>
      <p:ext uri="{BB962C8B-B14F-4D97-AF65-F5344CB8AC3E}">
        <p14:creationId xmlns:p14="http://schemas.microsoft.com/office/powerpoint/2010/main" val="1758258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Sociala aktiviteter kan vara körsång, gå till gymmet, att grannen tar med dig på PRO-möte eller ut på golfbanan. Det är vi som samhälle.</a:t>
            </a:r>
          </a:p>
        </p:txBody>
      </p:sp>
      <p:sp>
        <p:nvSpPr>
          <p:cNvPr id="4" name="Platshållare för bildnummer 3"/>
          <p:cNvSpPr>
            <a:spLocks noGrp="1"/>
          </p:cNvSpPr>
          <p:nvPr>
            <p:ph type="sldNum" sz="quarter" idx="5"/>
          </p:nvPr>
        </p:nvSpPr>
        <p:spPr/>
        <p:txBody>
          <a:bodyPr/>
          <a:lstStyle/>
          <a:p>
            <a:fld id="{67823BDA-EED1-A34E-88EA-AE4EEFE0B2AC}" type="slidenum">
              <a:rPr lang="sv-SE" smtClean="0"/>
              <a:t>20</a:t>
            </a:fld>
            <a:endParaRPr lang="sv-SE" dirty="0"/>
          </a:p>
        </p:txBody>
      </p:sp>
    </p:spTree>
    <p:extLst>
      <p:ext uri="{BB962C8B-B14F-4D97-AF65-F5344CB8AC3E}">
        <p14:creationId xmlns:p14="http://schemas.microsoft.com/office/powerpoint/2010/main" val="434008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cxnSp>
        <p:nvCxnSpPr>
          <p:cNvPr id="4"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pic>
        <p:nvPicPr>
          <p:cNvPr id="5" name="Picture 5" descr="090323_Lnu_Wordmark_Kalmar_Växjö_påhäng_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090323_Lnu_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Placeholder 1"/>
          <p:cNvSpPr>
            <a:spLocks noGrp="1"/>
          </p:cNvSpPr>
          <p:nvPr>
            <p:ph type="ctrTitle"/>
          </p:nvPr>
        </p:nvSpPr>
        <p:spPr>
          <a:xfrm>
            <a:off x="685800" y="1449388"/>
            <a:ext cx="7772400" cy="2151062"/>
          </a:xfrm>
        </p:spPr>
        <p:txBody>
          <a:bodyPr/>
          <a:lstStyle>
            <a:lvl1pPr>
              <a:lnSpc>
                <a:spcPts val="7500"/>
              </a:lnSpc>
              <a:defRPr sz="7500"/>
            </a:lvl1pPr>
          </a:lstStyle>
          <a:p>
            <a:pPr lvl="0"/>
            <a:r>
              <a:rPr lang="sv-SE" noProof="0"/>
              <a:t>Klicka här för att ändra formatet för bakgrundsrubriken</a:t>
            </a:r>
            <a:endParaRPr lang="en-US" noProof="0"/>
          </a:p>
        </p:txBody>
      </p:sp>
      <p:sp>
        <p:nvSpPr>
          <p:cNvPr id="100356" name="Text Placeholder 2"/>
          <p:cNvSpPr>
            <a:spLocks noGrp="1"/>
          </p:cNvSpPr>
          <p:nvPr>
            <p:ph type="subTitle" idx="1"/>
          </p:nvPr>
        </p:nvSpPr>
        <p:spPr>
          <a:xfrm>
            <a:off x="1371600" y="3886200"/>
            <a:ext cx="6400800" cy="1752600"/>
          </a:xfrm>
        </p:spPr>
        <p:txBody>
          <a:bodyPr/>
          <a:lstStyle>
            <a:lvl1pPr marL="0" indent="0" algn="ctr">
              <a:defRPr/>
            </a:lvl1pPr>
          </a:lstStyle>
          <a:p>
            <a:pPr lvl="0"/>
            <a:r>
              <a:rPr lang="sv-SE" noProof="0"/>
              <a:t>Klicka här för att ändra format på underrubrik i bakgrunden</a:t>
            </a:r>
            <a:endParaRPr lang="en-US" noProof="0"/>
          </a:p>
        </p:txBody>
      </p:sp>
    </p:spTree>
    <p:extLst>
      <p:ext uri="{BB962C8B-B14F-4D97-AF65-F5344CB8AC3E}">
        <p14:creationId xmlns:p14="http://schemas.microsoft.com/office/powerpoint/2010/main" val="47712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23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50013" y="806450"/>
            <a:ext cx="1914525" cy="5200650"/>
          </a:xfrm>
        </p:spPr>
        <p:txBody>
          <a:bodyPr vert="eaVert"/>
          <a:lstStyle/>
          <a:p>
            <a:r>
              <a:rPr lang="sv-SE"/>
              <a:t>Klicka här för att ändra formatet för bakgrundsrubriken</a:t>
            </a:r>
          </a:p>
        </p:txBody>
      </p:sp>
      <p:sp>
        <p:nvSpPr>
          <p:cNvPr id="3" name="Platshållare för lodrät text 2"/>
          <p:cNvSpPr>
            <a:spLocks noGrp="1"/>
          </p:cNvSpPr>
          <p:nvPr>
            <p:ph type="body" orient="vert" idx="1"/>
          </p:nvPr>
        </p:nvSpPr>
        <p:spPr>
          <a:xfrm>
            <a:off x="704850" y="806450"/>
            <a:ext cx="5592763" cy="52006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7577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872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formatet för bakgrundsrubriken</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84797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sz="half" idx="1"/>
          </p:nvPr>
        </p:nvSpPr>
        <p:spPr>
          <a:xfrm>
            <a:off x="70643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1168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5598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formatet för bakgrundsrubriken</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3272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Tree>
    <p:extLst>
      <p:ext uri="{BB962C8B-B14F-4D97-AF65-F5344CB8AC3E}">
        <p14:creationId xmlns:p14="http://schemas.microsoft.com/office/powerpoint/2010/main" val="13457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7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formatet för bakgrundsrubriken</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80903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formatet för bakgrundsrubriken</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dirty="0"/>
              <a:t>Dra bilden till platshållaren eller klicka på ikonen för att lägga till den</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71856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27" name="Title Placeholder 1"/>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ltLang="sv-SE"/>
              <a:t>Klicka här för att ändra formatet för bakgrundsrubriken</a:t>
            </a:r>
          </a:p>
        </p:txBody>
      </p:sp>
      <p:sp>
        <p:nvSpPr>
          <p:cNvPr id="1028" name="Text Placeholder 2"/>
          <p:cNvSpPr>
            <a:spLocks noGrp="1"/>
          </p:cNvSpPr>
          <p:nvPr>
            <p:ph type="body" idx="1"/>
          </p:nvPr>
        </p:nvSpPr>
        <p:spPr bwMode="auto">
          <a:xfrm>
            <a:off x="706438" y="1651000"/>
            <a:ext cx="76581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pic>
        <p:nvPicPr>
          <p:cNvPr id="1029" name="Picture 5" descr="090323_Lnu_Wordmark_Kalmar_Växjö_påhäng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090323_Lnu_Symb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2pPr>
      <a:lvl3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3pPr>
      <a:lvl4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4pPr>
      <a:lvl5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5pPr>
      <a:lvl6pPr marL="4572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6pPr>
      <a:lvl7pPr marL="9144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7pPr>
      <a:lvl8pPr marL="13716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8pPr>
      <a:lvl9pPr marL="18288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9pPr>
    </p:titleStyle>
    <p:body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lnu.diva-portal.org/smash/get/diva2:1660481/FULLTEXT0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ndfonline.com/doi/full/10.1080/07481187.2020.1799453"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diva-portal.org/smash/get/diva2:1564311/FULLTEXT0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lww.com/jcnjournal/Fulltext/9900/Factors_Associated_With_Symptoms_of_Prolonged.31.asp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urn.kb.se/resolve?urn=urn:nbn:se:liu:diva-27488"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ardhandboken.se/globalassets/vhb/media/bilder/kedjan_som_raddar_liv_1240.jpg?saved=2018-10-03+09:3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lr.n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cprguidelines.e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standards/classifications/classification-of-disease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Underrubrik 2"/>
          <p:cNvSpPr>
            <a:spLocks noGrp="1"/>
          </p:cNvSpPr>
          <p:nvPr>
            <p:ph type="subTitle" idx="1"/>
          </p:nvPr>
        </p:nvSpPr>
        <p:spPr>
          <a:xfrm>
            <a:off x="678367" y="1005042"/>
            <a:ext cx="7704855" cy="1224136"/>
          </a:xfrm>
        </p:spPr>
        <p:txBody>
          <a:bodyPr/>
          <a:lstStyle/>
          <a:p>
            <a:r>
              <a:rPr lang="sv-SE" altLang="sv-SE" sz="3200" dirty="0">
                <a:latin typeface="Arial" panose="020B0604020202020204" pitchFamily="34" charset="0"/>
                <a:cs typeface="Arial" panose="020B0604020202020204" pitchFamily="34" charset="0"/>
              </a:rPr>
              <a:t>Sorg hos närstående till personer som avlidit till följd av </a:t>
            </a:r>
            <a:r>
              <a:rPr lang="sv-SE" altLang="sv-SE" sz="3200" dirty="0" err="1">
                <a:latin typeface="Arial" panose="020B0604020202020204" pitchFamily="34" charset="0"/>
                <a:cs typeface="Arial" panose="020B0604020202020204" pitchFamily="34" charset="0"/>
              </a:rPr>
              <a:t>plötsligthjärtstopp</a:t>
            </a:r>
            <a:endParaRPr lang="sv-SE" altLang="sv-SE" sz="3200" dirty="0">
              <a:latin typeface="Arial" panose="020B0604020202020204" pitchFamily="34" charset="0"/>
              <a:cs typeface="Arial" panose="020B0604020202020204" pitchFamily="34" charset="0"/>
            </a:endParaRPr>
          </a:p>
          <a:p>
            <a:endParaRPr lang="sv-SE" altLang="sv-SE" sz="2800" dirty="0"/>
          </a:p>
        </p:txBody>
      </p:sp>
      <p:pic>
        <p:nvPicPr>
          <p:cNvPr id="3" name="Bildobjekt 2">
            <a:extLst>
              <a:ext uri="{FF2B5EF4-FFF2-40B4-BE49-F238E27FC236}">
                <a16:creationId xmlns:a16="http://schemas.microsoft.com/office/drawing/2014/main" id="{8E2AD357-6606-1548-BE37-51DC5808A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728177"/>
            <a:ext cx="3382799" cy="2171930"/>
          </a:xfrm>
          <a:prstGeom prst="rect">
            <a:avLst/>
          </a:prstGeom>
        </p:spPr>
      </p:pic>
      <p:sp>
        <p:nvSpPr>
          <p:cNvPr id="2" name="textruta 1">
            <a:extLst>
              <a:ext uri="{FF2B5EF4-FFF2-40B4-BE49-F238E27FC236}">
                <a16:creationId xmlns:a16="http://schemas.microsoft.com/office/drawing/2014/main" id="{47C7A189-C1D2-60BC-0A36-562D23618DAC}"/>
              </a:ext>
            </a:extLst>
          </p:cNvPr>
          <p:cNvSpPr txBox="1"/>
          <p:nvPr/>
        </p:nvSpPr>
        <p:spPr>
          <a:xfrm>
            <a:off x="683568" y="5399107"/>
            <a:ext cx="7542851" cy="923330"/>
          </a:xfrm>
          <a:prstGeom prst="rect">
            <a:avLst/>
          </a:prstGeom>
          <a:noFill/>
        </p:spPr>
        <p:txBody>
          <a:bodyPr wrap="square" rtlCol="0">
            <a:spAutoFit/>
          </a:bodyPr>
          <a:lstStyle/>
          <a:p>
            <a:r>
              <a:rPr lang="sv-SE" dirty="0"/>
              <a:t>Länk till avhandlingens sammanfattande kappa </a:t>
            </a:r>
          </a:p>
          <a:p>
            <a:r>
              <a:rPr lang="sv-SE" dirty="0">
                <a:hlinkClick r:id="rId4"/>
              </a:rPr>
              <a:t>http://lnu.diva-portal.org/smash/get/diva2:1660481/FULLTEXT01.pdf</a:t>
            </a:r>
            <a:endParaRPr lang="sv-SE" dirty="0"/>
          </a:p>
          <a:p>
            <a:r>
              <a:rPr lang="sv-SE"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2950" y="1052736"/>
            <a:ext cx="7658100" cy="4604615"/>
          </a:xfrm>
        </p:spPr>
        <p:txBody>
          <a:bodyPr/>
          <a:lstStyle/>
          <a:p>
            <a:pPr marL="0" indent="0"/>
            <a:r>
              <a:rPr lang="sv-SE" dirty="0">
                <a:latin typeface="Arial" panose="020B0604020202020204" pitchFamily="34" charset="0"/>
                <a:cs typeface="Arial" panose="020B0604020202020204" pitchFamily="34" charset="0"/>
              </a:rPr>
              <a:t>Delstudie I 	Kvalitativa intervjuer med 12 närstående.</a:t>
            </a:r>
          </a:p>
          <a:p>
            <a:pPr marL="0" indent="0"/>
            <a:r>
              <a:rPr lang="sv-SE" dirty="0">
                <a:latin typeface="Arial" panose="020B0604020202020204" pitchFamily="34" charset="0"/>
                <a:cs typeface="Arial" panose="020B0604020202020204" pitchFamily="34" charset="0"/>
              </a:rPr>
              <a:t>		Kvalitativ analys, fenomenologisk hermeneutik </a:t>
            </a:r>
          </a:p>
          <a:p>
            <a:pPr marL="0" indent="0"/>
            <a:r>
              <a:rPr lang="sv-SE" dirty="0">
                <a:latin typeface="Arial" panose="020B0604020202020204" pitchFamily="34" charset="0"/>
                <a:cs typeface="Arial" panose="020B0604020202020204" pitchFamily="34" charset="0"/>
              </a:rPr>
              <a:t>Delstudie II-IV	Enkäter, 6mån och 12mån</a:t>
            </a:r>
          </a:p>
          <a:p>
            <a:pPr marL="0" indent="0"/>
            <a:r>
              <a:rPr lang="sv-SE" dirty="0">
                <a:latin typeface="Arial" panose="020B0604020202020204" pitchFamily="34" charset="0"/>
                <a:cs typeface="Arial" panose="020B0604020202020204" pitchFamily="34" charset="0"/>
              </a:rPr>
              <a:t>		Statistiska analyser</a:t>
            </a:r>
          </a:p>
          <a:p>
            <a:pPr marL="0" indent="0" algn="ctr"/>
            <a:endParaRPr lang="sv-SE" dirty="0"/>
          </a:p>
          <a:p>
            <a:pPr>
              <a:buFont typeface="Arial" charset="0"/>
              <a:buChar char="•"/>
            </a:pPr>
            <a:endParaRPr lang="sv-SE" dirty="0"/>
          </a:p>
        </p:txBody>
      </p:sp>
      <p:pic>
        <p:nvPicPr>
          <p:cNvPr id="4" name="Bildobjekt 3">
            <a:extLst>
              <a:ext uri="{FF2B5EF4-FFF2-40B4-BE49-F238E27FC236}">
                <a16:creationId xmlns:a16="http://schemas.microsoft.com/office/drawing/2014/main" id="{F0DA5B91-7E19-3D45-BF04-2B11B2A17A27}"/>
              </a:ext>
            </a:extLst>
          </p:cNvPr>
          <p:cNvPicPr>
            <a:picLocks noChangeAspect="1"/>
          </p:cNvPicPr>
          <p:nvPr/>
        </p:nvPicPr>
        <p:blipFill>
          <a:blip r:embed="rId2"/>
          <a:stretch>
            <a:fillRect/>
          </a:stretch>
        </p:blipFill>
        <p:spPr>
          <a:xfrm>
            <a:off x="1640281" y="2808312"/>
            <a:ext cx="2117799" cy="2996952"/>
          </a:xfrm>
          <a:prstGeom prst="rect">
            <a:avLst/>
          </a:prstGeom>
          <a:ln>
            <a:solidFill>
              <a:schemeClr val="tx1"/>
            </a:solidFill>
          </a:ln>
        </p:spPr>
      </p:pic>
      <p:pic>
        <p:nvPicPr>
          <p:cNvPr id="5" name="Bildobjekt 4">
            <a:extLst>
              <a:ext uri="{FF2B5EF4-FFF2-40B4-BE49-F238E27FC236}">
                <a16:creationId xmlns:a16="http://schemas.microsoft.com/office/drawing/2014/main" id="{2DEF5F6D-D406-5F41-9C95-F832664B2D8F}"/>
              </a:ext>
            </a:extLst>
          </p:cNvPr>
          <p:cNvPicPr>
            <a:picLocks noChangeAspect="1"/>
          </p:cNvPicPr>
          <p:nvPr/>
        </p:nvPicPr>
        <p:blipFill>
          <a:blip r:embed="rId3"/>
          <a:stretch>
            <a:fillRect/>
          </a:stretch>
        </p:blipFill>
        <p:spPr>
          <a:xfrm>
            <a:off x="3886089" y="2808312"/>
            <a:ext cx="2193475" cy="3018693"/>
          </a:xfrm>
          <a:prstGeom prst="rect">
            <a:avLst/>
          </a:prstGeom>
          <a:ln>
            <a:solidFill>
              <a:schemeClr val="tx1"/>
            </a:solidFill>
          </a:ln>
        </p:spPr>
      </p:pic>
    </p:spTree>
    <p:extLst>
      <p:ext uri="{BB962C8B-B14F-4D97-AF65-F5344CB8AC3E}">
        <p14:creationId xmlns:p14="http://schemas.microsoft.com/office/powerpoint/2010/main" val="83834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A50A66-4DF8-AF45-B30D-2467292E10CA}"/>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Artikel 1</a:t>
            </a:r>
          </a:p>
        </p:txBody>
      </p:sp>
      <p:pic>
        <p:nvPicPr>
          <p:cNvPr id="5" name="Platshållare för innehåll 4">
            <a:extLst>
              <a:ext uri="{FF2B5EF4-FFF2-40B4-BE49-F238E27FC236}">
                <a16:creationId xmlns:a16="http://schemas.microsoft.com/office/drawing/2014/main" id="{52D57E6B-2BBE-4644-8904-62C9A77356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88339" y="-708955"/>
            <a:ext cx="5497097" cy="8026722"/>
          </a:xfrm>
        </p:spPr>
      </p:pic>
      <p:sp>
        <p:nvSpPr>
          <p:cNvPr id="4" name="textruta 3">
            <a:extLst>
              <a:ext uri="{FF2B5EF4-FFF2-40B4-BE49-F238E27FC236}">
                <a16:creationId xmlns:a16="http://schemas.microsoft.com/office/drawing/2014/main" id="{45167740-F3E6-7414-09F9-7469E75C820A}"/>
              </a:ext>
            </a:extLst>
          </p:cNvPr>
          <p:cNvSpPr txBox="1"/>
          <p:nvPr/>
        </p:nvSpPr>
        <p:spPr>
          <a:xfrm>
            <a:off x="749004" y="5748064"/>
            <a:ext cx="7378650" cy="461665"/>
          </a:xfrm>
          <a:prstGeom prst="rect">
            <a:avLst/>
          </a:prstGeom>
          <a:noFill/>
        </p:spPr>
        <p:txBody>
          <a:bodyPr wrap="square">
            <a:spAutoFit/>
          </a:bodyPr>
          <a:lstStyle/>
          <a:p>
            <a:r>
              <a:rPr lang="sv-SE" sz="1200" dirty="0">
                <a:latin typeface="+mn-lt"/>
                <a:hlinkClick r:id="rId3"/>
              </a:rPr>
              <a:t>https://www.tandfonline.com/doi/full/10.1080/07481187.2020.1799453</a:t>
            </a:r>
            <a:endParaRPr lang="sv-SE" sz="1200" dirty="0">
              <a:latin typeface="+mn-lt"/>
            </a:endParaRPr>
          </a:p>
          <a:p>
            <a:endParaRPr lang="sv-SE" sz="1200" dirty="0">
              <a:latin typeface="+mn-lt"/>
            </a:endParaRPr>
          </a:p>
        </p:txBody>
      </p:sp>
    </p:spTree>
    <p:extLst>
      <p:ext uri="{BB962C8B-B14F-4D97-AF65-F5344CB8AC3E}">
        <p14:creationId xmlns:p14="http://schemas.microsoft.com/office/powerpoint/2010/main" val="232077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1AED2A-9DDC-B14A-B874-56EC387A5A47}"/>
              </a:ext>
            </a:extLst>
          </p:cNvPr>
          <p:cNvSpPr>
            <a:spLocks noGrp="1"/>
          </p:cNvSpPr>
          <p:nvPr>
            <p:ph type="title"/>
          </p:nvPr>
        </p:nvSpPr>
        <p:spPr>
          <a:xfrm>
            <a:off x="706438" y="528857"/>
            <a:ext cx="7658100" cy="739904"/>
          </a:xfrm>
          <a:solidFill>
            <a:schemeClr val="tx2">
              <a:lumMod val="40000"/>
              <a:lumOff val="60000"/>
            </a:schemeClr>
          </a:solidFill>
          <a:ln>
            <a:noFill/>
          </a:ln>
        </p:spPr>
        <p:txBody>
          <a:bodyPr/>
          <a:lstStyle/>
          <a:p>
            <a:r>
              <a:rPr lang="sv-SE" dirty="0">
                <a:latin typeface="Arial" panose="020B0604020202020204" pitchFamily="34" charset="0"/>
                <a:cs typeface="Arial" panose="020B0604020202020204" pitchFamily="34" charset="0"/>
              </a:rPr>
              <a:t>Studie 1 Resultat</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Fritt översatta teman och subteman </a:t>
            </a:r>
          </a:p>
        </p:txBody>
      </p:sp>
      <p:graphicFrame>
        <p:nvGraphicFramePr>
          <p:cNvPr id="17" name="Platshållare för innehåll 16">
            <a:extLst>
              <a:ext uri="{FF2B5EF4-FFF2-40B4-BE49-F238E27FC236}">
                <a16:creationId xmlns:a16="http://schemas.microsoft.com/office/drawing/2014/main" id="{17D9C384-B1FB-1789-CA62-E5215C830369}"/>
              </a:ext>
            </a:extLst>
          </p:cNvPr>
          <p:cNvGraphicFramePr>
            <a:graphicFrameLocks noGrp="1"/>
          </p:cNvGraphicFramePr>
          <p:nvPr>
            <p:ph idx="1"/>
            <p:extLst>
              <p:ext uri="{D42A27DB-BD31-4B8C-83A1-F6EECF244321}">
                <p14:modId xmlns:p14="http://schemas.microsoft.com/office/powerpoint/2010/main" val="3869288908"/>
              </p:ext>
            </p:extLst>
          </p:nvPr>
        </p:nvGraphicFramePr>
        <p:xfrm>
          <a:off x="706438" y="1412775"/>
          <a:ext cx="7658100" cy="4635269"/>
        </p:xfrm>
        <a:graphic>
          <a:graphicData uri="http://schemas.openxmlformats.org/drawingml/2006/table">
            <a:tbl>
              <a:tblPr firstRow="1" firstCol="1" bandRow="1">
                <a:tableStyleId>{5C22544A-7EE6-4342-B048-85BDC9FD1C3A}</a:tableStyleId>
              </a:tblPr>
              <a:tblGrid>
                <a:gridCol w="7658100">
                  <a:extLst>
                    <a:ext uri="{9D8B030D-6E8A-4147-A177-3AD203B41FA5}">
                      <a16:colId xmlns:a16="http://schemas.microsoft.com/office/drawing/2014/main" val="2696067070"/>
                    </a:ext>
                  </a:extLst>
                </a:gridCol>
              </a:tblGrid>
              <a:tr h="457099">
                <a:tc>
                  <a:txBody>
                    <a:bodyPr/>
                    <a:lstStyle/>
                    <a:p>
                      <a:r>
                        <a:rPr lang="sv-SE" sz="2000" dirty="0">
                          <a:solidFill>
                            <a:schemeClr val="tx1"/>
                          </a:solidFill>
                          <a:effectLst/>
                          <a:latin typeface="Arial" panose="020B0604020202020204" pitchFamily="34" charset="0"/>
                          <a:cs typeface="Arial" panose="020B0604020202020204" pitchFamily="34" charset="0"/>
                        </a:rPr>
                        <a:t>Att pendla mellan liv och död</a:t>
                      </a:r>
                    </a:p>
                  </a:txBody>
                  <a:tcPr marL="42614" marR="42614" marT="0" marB="0"/>
                </a:tc>
                <a:extLst>
                  <a:ext uri="{0D108BD9-81ED-4DB2-BD59-A6C34878D82A}">
                    <a16:rowId xmlns:a16="http://schemas.microsoft.com/office/drawing/2014/main" val="3010281792"/>
                  </a:ext>
                </a:extLst>
              </a:tr>
              <a:tr h="375145">
                <a:tc>
                  <a:txBody>
                    <a:bodyPr/>
                    <a:lstStyle/>
                    <a:p>
                      <a:r>
                        <a:rPr lang="sv-SE" sz="1400" b="1" dirty="0">
                          <a:effectLst/>
                          <a:latin typeface="Arial" panose="020B0604020202020204" pitchFamily="34" charset="0"/>
                          <a:cs typeface="Arial" panose="020B0604020202020204" pitchFamily="34" charset="0"/>
                        </a:rPr>
                        <a:t>Att pendla mellan hopp och förtvivlan under återupplivningsförsöken</a:t>
                      </a:r>
                      <a:endParaRPr lang="sv-SE"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3462900626"/>
                  </a:ext>
                </a:extLst>
              </a:tr>
              <a:tr h="375145">
                <a:tc>
                  <a:txBody>
                    <a:bodyPr/>
                    <a:lstStyle/>
                    <a:p>
                      <a:r>
                        <a:rPr lang="sv-SE" sz="1400">
                          <a:effectLst/>
                          <a:latin typeface="Arial" panose="020B0604020202020204" pitchFamily="34" charset="0"/>
                          <a:cs typeface="Arial" panose="020B0604020202020204" pitchFamily="34" charset="0"/>
                        </a:rPr>
                        <a:t>Behöver känna mening med återupplivningsförsök </a:t>
                      </a:r>
                      <a:endParaRPr lang="sv-SE" sz="140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3110950073"/>
                  </a:ext>
                </a:extLst>
              </a:tr>
              <a:tr h="375145">
                <a:tc>
                  <a:txBody>
                    <a:bodyPr/>
                    <a:lstStyle/>
                    <a:p>
                      <a:r>
                        <a:rPr lang="sv-SE" sz="1400" dirty="0">
                          <a:effectLst/>
                          <a:latin typeface="Arial" panose="020B0604020202020204" pitchFamily="34" charset="0"/>
                          <a:cs typeface="Arial" panose="020B0604020202020204" pitchFamily="34" charset="0"/>
                        </a:rPr>
                        <a:t>Att känna bekräftelse från vårdpersonal</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3553093418"/>
                  </a:ext>
                </a:extLst>
              </a:tr>
              <a:tr h="375145">
                <a:tc>
                  <a:txBody>
                    <a:bodyPr/>
                    <a:lstStyle/>
                    <a:p>
                      <a:r>
                        <a:rPr lang="sv-SE" sz="1400">
                          <a:effectLst/>
                          <a:latin typeface="Arial" panose="020B0604020202020204" pitchFamily="34" charset="0"/>
                          <a:cs typeface="Arial" panose="020B0604020202020204" pitchFamily="34" charset="0"/>
                        </a:rPr>
                        <a:t>Behöver veta att allt som var möjligt gjordes</a:t>
                      </a:r>
                      <a:endParaRPr lang="sv-SE" sz="140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2171094290"/>
                  </a:ext>
                </a:extLst>
              </a:tr>
              <a:tr h="199981">
                <a:tc>
                  <a:txBody>
                    <a:bodyPr/>
                    <a:lstStyle/>
                    <a:p>
                      <a:r>
                        <a:rPr lang="sv-SE" sz="1400">
                          <a:effectLst/>
                          <a:latin typeface="Arial" panose="020B0604020202020204" pitchFamily="34" charset="0"/>
                          <a:cs typeface="Arial" panose="020B0604020202020204" pitchFamily="34" charset="0"/>
                        </a:rPr>
                        <a:t> </a:t>
                      </a:r>
                      <a:endParaRPr lang="sv-SE" sz="140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2618437048"/>
                  </a:ext>
                </a:extLst>
              </a:tr>
              <a:tr h="375145">
                <a:tc>
                  <a:txBody>
                    <a:bodyPr/>
                    <a:lstStyle/>
                    <a:p>
                      <a:r>
                        <a:rPr lang="sv-SE" sz="2000" dirty="0">
                          <a:solidFill>
                            <a:schemeClr val="tx1"/>
                          </a:solidFill>
                          <a:effectLst/>
                          <a:latin typeface="Arial" panose="020B0604020202020204" pitchFamily="34" charset="0"/>
                          <a:cs typeface="Arial" panose="020B0604020202020204" pitchFamily="34" charset="0"/>
                        </a:rPr>
                        <a:t>Att fortsätta livet efter den plötsliga förlusten</a:t>
                      </a:r>
                      <a:endParaRPr lang="sv-SE"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3149558907"/>
                  </a:ext>
                </a:extLst>
              </a:tr>
              <a:tr h="375145">
                <a:tc>
                  <a:txBody>
                    <a:bodyPr/>
                    <a:lstStyle/>
                    <a:p>
                      <a:r>
                        <a:rPr lang="sv-SE" sz="1400" dirty="0">
                          <a:effectLst/>
                          <a:latin typeface="Arial" panose="020B0604020202020204" pitchFamily="34" charset="0"/>
                          <a:cs typeface="Arial" panose="020B0604020202020204" pitchFamily="34" charset="0"/>
                        </a:rPr>
                        <a:t>Att lämnas kvar med frågor, även om en del  frågor aldrig kan besvaras</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517669206"/>
                  </a:ext>
                </a:extLst>
              </a:tr>
              <a:tr h="375145">
                <a:tc>
                  <a:txBody>
                    <a:bodyPr/>
                    <a:lstStyle/>
                    <a:p>
                      <a:r>
                        <a:rPr lang="sv-SE" sz="1400" dirty="0">
                          <a:effectLst/>
                          <a:latin typeface="Arial" panose="020B0604020202020204" pitchFamily="34" charset="0"/>
                          <a:cs typeface="Arial" panose="020B0604020202020204" pitchFamily="34" charset="0"/>
                        </a:rPr>
                        <a:t>Att söka tröst i att döden skedde plötsligt (att lidandet var kort)</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272123783"/>
                  </a:ext>
                </a:extLst>
              </a:tr>
              <a:tr h="375145">
                <a:tc>
                  <a:txBody>
                    <a:bodyPr/>
                    <a:lstStyle/>
                    <a:p>
                      <a:r>
                        <a:rPr lang="sv-SE" sz="1400" dirty="0">
                          <a:effectLst/>
                          <a:latin typeface="Arial" panose="020B0604020202020204" pitchFamily="34" charset="0"/>
                          <a:cs typeface="Arial" panose="020B0604020202020204" pitchFamily="34" charset="0"/>
                        </a:rPr>
                        <a:t>Att påminnas om döden som en del av livet (existentiell ensamhet)</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2874937628"/>
                  </a:ext>
                </a:extLst>
              </a:tr>
              <a:tr h="375145">
                <a:tc>
                  <a:txBody>
                    <a:bodyPr/>
                    <a:lstStyle/>
                    <a:p>
                      <a:r>
                        <a:rPr lang="sv-SE" sz="1400" dirty="0">
                          <a:effectLst/>
                          <a:latin typeface="Arial" panose="020B0604020202020204" pitchFamily="34" charset="0"/>
                          <a:cs typeface="Arial" panose="020B0604020202020204" pitchFamily="34" charset="0"/>
                        </a:rPr>
                        <a:t>Att uppleva fysiska sorgereaktioner och känna sig främmande i sin kropp</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3055200200"/>
                  </a:ext>
                </a:extLst>
              </a:tr>
              <a:tr h="375145">
                <a:tc>
                  <a:txBody>
                    <a:bodyPr/>
                    <a:lstStyle/>
                    <a:p>
                      <a:r>
                        <a:rPr lang="sv-SE" sz="1400">
                          <a:effectLst/>
                          <a:latin typeface="Arial" panose="020B0604020202020204" pitchFamily="34" charset="0"/>
                          <a:cs typeface="Arial" panose="020B0604020202020204" pitchFamily="34" charset="0"/>
                        </a:rPr>
                        <a:t>Att bli sedd och bekräftas som en sörjande familjemedlem</a:t>
                      </a:r>
                      <a:endParaRPr lang="sv-SE" sz="140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137291188"/>
                  </a:ext>
                </a:extLst>
              </a:tr>
              <a:tr h="199981">
                <a:tc>
                  <a:txBody>
                    <a:bodyPr/>
                    <a:lstStyle/>
                    <a:p>
                      <a:r>
                        <a:rPr lang="sv-SE" sz="1400" dirty="0">
                          <a:effectLst/>
                          <a:latin typeface="Arial" panose="020B0604020202020204" pitchFamily="34" charset="0"/>
                          <a:cs typeface="Arial" panose="020B0604020202020204" pitchFamily="34" charset="0"/>
                        </a:rPr>
                        <a:t>Att förlora livet som det var känt </a:t>
                      </a:r>
                      <a:endParaRPr lang="sv-SE" sz="1400" dirty="0">
                        <a:effectLst/>
                        <a:latin typeface="Arial" panose="020B0604020202020204" pitchFamily="34" charset="0"/>
                        <a:ea typeface="Times New Roman" panose="02020603050405020304" pitchFamily="18" charset="0"/>
                        <a:cs typeface="Arial" panose="020B0604020202020204" pitchFamily="34" charset="0"/>
                      </a:endParaRPr>
                    </a:p>
                  </a:txBody>
                  <a:tcPr marL="42614" marR="42614" marT="0" marB="0"/>
                </a:tc>
                <a:extLst>
                  <a:ext uri="{0D108BD9-81ED-4DB2-BD59-A6C34878D82A}">
                    <a16:rowId xmlns:a16="http://schemas.microsoft.com/office/drawing/2014/main" val="847513804"/>
                  </a:ext>
                </a:extLst>
              </a:tr>
            </a:tbl>
          </a:graphicData>
        </a:graphic>
      </p:graphicFrame>
    </p:spTree>
    <p:extLst>
      <p:ext uri="{BB962C8B-B14F-4D97-AF65-F5344CB8AC3E}">
        <p14:creationId xmlns:p14="http://schemas.microsoft.com/office/powerpoint/2010/main" val="30742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85626-2B25-1B41-A1FE-0D5D36795C15}"/>
              </a:ext>
            </a:extLst>
          </p:cNvPr>
          <p:cNvSpPr>
            <a:spLocks noGrp="1"/>
          </p:cNvSpPr>
          <p:nvPr>
            <p:ph type="title"/>
          </p:nvPr>
        </p:nvSpPr>
        <p:spPr>
          <a:xfrm>
            <a:off x="457200" y="273050"/>
            <a:ext cx="3898776" cy="1162050"/>
          </a:xfrm>
        </p:spPr>
        <p:txBody>
          <a:bodyPr vert="horz" wrap="square" lIns="91440" tIns="45720" rIns="91440" bIns="45720" numCol="1" anchor="b" anchorCtr="0" compatLnSpc="1">
            <a:prstTxWarp prst="textNoShape">
              <a:avLst/>
            </a:prstTxWarp>
            <a:normAutofit/>
          </a:bodyPr>
          <a:lstStyle/>
          <a:p>
            <a:pPr marL="0" indent="0" algn="ctr"/>
            <a:r>
              <a:rPr lang="sv-SE" b="1" dirty="0">
                <a:latin typeface="+mj-lt"/>
                <a:ea typeface="+mj-ea"/>
                <a:cs typeface="+mj-cs"/>
              </a:rPr>
              <a:t>Att leva vidare med </a:t>
            </a:r>
            <a:br>
              <a:rPr lang="sv-SE" b="1" dirty="0">
                <a:latin typeface="+mj-lt"/>
                <a:ea typeface="+mj-ea"/>
                <a:cs typeface="+mj-cs"/>
              </a:rPr>
            </a:br>
            <a:r>
              <a:rPr lang="sv-SE" b="1" dirty="0">
                <a:latin typeface="+mj-lt"/>
                <a:ea typeface="+mj-ea"/>
                <a:cs typeface="+mj-cs"/>
              </a:rPr>
              <a:t>obesvarade frågor</a:t>
            </a:r>
          </a:p>
        </p:txBody>
      </p:sp>
      <p:pic>
        <p:nvPicPr>
          <p:cNvPr id="5" name="Bildobjekt 4">
            <a:extLst>
              <a:ext uri="{FF2B5EF4-FFF2-40B4-BE49-F238E27FC236}">
                <a16:creationId xmlns:a16="http://schemas.microsoft.com/office/drawing/2014/main" id="{62D86BBC-44F7-314E-976D-1ACA5EC4FD11}"/>
              </a:ext>
            </a:extLst>
          </p:cNvPr>
          <p:cNvPicPr>
            <a:picLocks noChangeAspect="1"/>
          </p:cNvPicPr>
          <p:nvPr/>
        </p:nvPicPr>
        <p:blipFill rotWithShape="1">
          <a:blip r:embed="rId2">
            <a:extLst>
              <a:ext uri="{28A0092B-C50C-407E-A947-70E740481C1C}">
                <a14:useLocalDpi xmlns:a14="http://schemas.microsoft.com/office/drawing/2010/main" val="0"/>
              </a:ext>
            </a:extLst>
          </a:blip>
          <a:srcRect l="18985" r="22720" b="1"/>
          <a:stretch/>
        </p:blipFill>
        <p:spPr>
          <a:xfrm>
            <a:off x="4564421" y="548680"/>
            <a:ext cx="3682752" cy="5316190"/>
          </a:xfrm>
          <a:prstGeom prst="rect">
            <a:avLst/>
          </a:prstGeom>
          <a:noFill/>
        </p:spPr>
      </p:pic>
      <p:sp>
        <p:nvSpPr>
          <p:cNvPr id="4" name="Rektangel 3">
            <a:extLst>
              <a:ext uri="{FF2B5EF4-FFF2-40B4-BE49-F238E27FC236}">
                <a16:creationId xmlns:a16="http://schemas.microsoft.com/office/drawing/2014/main" id="{EE08E381-D9CD-0444-BD62-C85351305DFF}"/>
              </a:ext>
            </a:extLst>
          </p:cNvPr>
          <p:cNvSpPr/>
          <p:nvPr/>
        </p:nvSpPr>
        <p:spPr bwMode="auto">
          <a:xfrm>
            <a:off x="457200" y="2060848"/>
            <a:ext cx="3008313" cy="406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algn="ctr" eaLnBrk="1" hangingPunct="1">
              <a:spcBef>
                <a:spcPct val="20000"/>
              </a:spcBef>
            </a:pPr>
            <a:endParaRPr lang="sv-SE" sz="1400" b="1" dirty="0">
              <a:latin typeface="+mn-lt"/>
              <a:ea typeface="+mn-ea"/>
              <a:cs typeface="+mn-cs"/>
            </a:endParaRPr>
          </a:p>
        </p:txBody>
      </p:sp>
      <p:sp>
        <p:nvSpPr>
          <p:cNvPr id="3" name="textruta 2">
            <a:extLst>
              <a:ext uri="{FF2B5EF4-FFF2-40B4-BE49-F238E27FC236}">
                <a16:creationId xmlns:a16="http://schemas.microsoft.com/office/drawing/2014/main" id="{ECB29D0E-C6DA-4942-ABEE-B025DD6AB63A}"/>
              </a:ext>
            </a:extLst>
          </p:cNvPr>
          <p:cNvSpPr txBox="1"/>
          <p:nvPr/>
        </p:nvSpPr>
        <p:spPr>
          <a:xfrm>
            <a:off x="323528" y="1947552"/>
            <a:ext cx="4032448" cy="1200329"/>
          </a:xfrm>
          <a:prstGeom prst="rect">
            <a:avLst/>
          </a:prstGeom>
          <a:noFill/>
        </p:spPr>
        <p:txBody>
          <a:bodyPr wrap="square" rtlCol="0">
            <a:spAutoFit/>
          </a:bodyPr>
          <a:lstStyle/>
          <a:p>
            <a:pPr marL="0" indent="0" algn="ctr"/>
            <a:r>
              <a:rPr lang="sv-SE" dirty="0">
                <a:latin typeface="+mn-lt"/>
              </a:rPr>
              <a:t>” …det kändes ändå bra, att fått prata om det. Tyckte jag i alla fall, att man har fått de svaren man kan få.” </a:t>
            </a:r>
          </a:p>
          <a:p>
            <a:pPr marL="0" indent="0" algn="ctr"/>
            <a:r>
              <a:rPr lang="sv-SE" b="1" dirty="0">
                <a:latin typeface="+mn-lt"/>
              </a:rPr>
              <a:t>Dotter 39år</a:t>
            </a:r>
          </a:p>
        </p:txBody>
      </p:sp>
    </p:spTree>
    <p:extLst>
      <p:ext uri="{BB962C8B-B14F-4D97-AF65-F5344CB8AC3E}">
        <p14:creationId xmlns:p14="http://schemas.microsoft.com/office/powerpoint/2010/main" val="206752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85626-2B25-1B41-A1FE-0D5D36795C15}"/>
              </a:ext>
            </a:extLst>
          </p:cNvPr>
          <p:cNvSpPr>
            <a:spLocks noGrp="1"/>
          </p:cNvSpPr>
          <p:nvPr>
            <p:ph type="title"/>
          </p:nvPr>
        </p:nvSpPr>
        <p:spPr>
          <a:xfrm>
            <a:off x="457200" y="273050"/>
            <a:ext cx="3970784" cy="1162050"/>
          </a:xfrm>
        </p:spPr>
        <p:txBody>
          <a:bodyPr vert="horz" wrap="square" lIns="91440" tIns="45720" rIns="91440" bIns="45720" numCol="1" anchor="b" anchorCtr="0" compatLnSpc="1">
            <a:prstTxWarp prst="textNoShape">
              <a:avLst/>
            </a:prstTxWarp>
            <a:normAutofit/>
          </a:bodyPr>
          <a:lstStyle/>
          <a:p>
            <a:pPr marL="0" indent="0" algn="ctr"/>
            <a:r>
              <a:rPr lang="sv-SE" b="1" dirty="0">
                <a:latin typeface="+mj-lt"/>
                <a:ea typeface="+mj-ea"/>
                <a:cs typeface="+mj-cs"/>
              </a:rPr>
              <a:t>Att uppleva fysiska och  kroppsliga symtom </a:t>
            </a:r>
          </a:p>
        </p:txBody>
      </p:sp>
      <p:pic>
        <p:nvPicPr>
          <p:cNvPr id="5" name="Bildobjekt 4">
            <a:extLst>
              <a:ext uri="{FF2B5EF4-FFF2-40B4-BE49-F238E27FC236}">
                <a16:creationId xmlns:a16="http://schemas.microsoft.com/office/drawing/2014/main" id="{62D86BBC-44F7-314E-976D-1ACA5EC4FD11}"/>
              </a:ext>
            </a:extLst>
          </p:cNvPr>
          <p:cNvPicPr>
            <a:picLocks noChangeAspect="1"/>
          </p:cNvPicPr>
          <p:nvPr/>
        </p:nvPicPr>
        <p:blipFill rotWithShape="1">
          <a:blip r:embed="rId2">
            <a:extLst>
              <a:ext uri="{28A0092B-C50C-407E-A947-70E740481C1C}">
                <a14:useLocalDpi xmlns:a14="http://schemas.microsoft.com/office/drawing/2010/main" val="0"/>
              </a:ext>
            </a:extLst>
          </a:blip>
          <a:srcRect l="18985" r="22720" b="1"/>
          <a:stretch/>
        </p:blipFill>
        <p:spPr>
          <a:xfrm>
            <a:off x="4564421" y="548680"/>
            <a:ext cx="3682752" cy="5316190"/>
          </a:xfrm>
          <a:prstGeom prst="rect">
            <a:avLst/>
          </a:prstGeom>
          <a:noFill/>
        </p:spPr>
      </p:pic>
      <p:sp>
        <p:nvSpPr>
          <p:cNvPr id="4" name="Rektangel 3">
            <a:extLst>
              <a:ext uri="{FF2B5EF4-FFF2-40B4-BE49-F238E27FC236}">
                <a16:creationId xmlns:a16="http://schemas.microsoft.com/office/drawing/2014/main" id="{EE08E381-D9CD-0444-BD62-C85351305DFF}"/>
              </a:ext>
            </a:extLst>
          </p:cNvPr>
          <p:cNvSpPr/>
          <p:nvPr/>
        </p:nvSpPr>
        <p:spPr bwMode="auto">
          <a:xfrm>
            <a:off x="457200" y="1772817"/>
            <a:ext cx="397078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algn="ctr" eaLnBrk="1" hangingPunct="1">
              <a:spcBef>
                <a:spcPct val="20000"/>
              </a:spcBef>
            </a:pPr>
            <a:r>
              <a:rPr lang="sv-SE" dirty="0">
                <a:latin typeface="+mn-lt"/>
                <a:ea typeface="+mn-ea"/>
                <a:cs typeface="+mn-cs"/>
              </a:rPr>
              <a:t>”Jag trodde att jag höll på att få en hjärtinfarkt. </a:t>
            </a:r>
            <a:r>
              <a:rPr lang="sv-SE" dirty="0">
                <a:latin typeface="+mn-lt"/>
                <a:ea typeface="+mn-ea"/>
              </a:rPr>
              <a:t>D</a:t>
            </a:r>
            <a:r>
              <a:rPr lang="sv-SE" dirty="0">
                <a:latin typeface="+mn-lt"/>
                <a:ea typeface="+mn-ea"/>
                <a:cs typeface="+mn-cs"/>
              </a:rPr>
              <a:t>å så säger han [läkaren] att det är stress och oro. </a:t>
            </a:r>
            <a:r>
              <a:rPr lang="sv-SE" dirty="0">
                <a:latin typeface="+mn-lt"/>
                <a:ea typeface="+mn-ea"/>
              </a:rPr>
              <a:t>J</a:t>
            </a:r>
            <a:r>
              <a:rPr lang="sv-SE" dirty="0">
                <a:latin typeface="+mn-lt"/>
                <a:ea typeface="+mn-ea"/>
                <a:cs typeface="+mn-cs"/>
              </a:rPr>
              <a:t>ag kunde vakna mitt i natten och känna hur hjärtat slog.</a:t>
            </a:r>
          </a:p>
          <a:p>
            <a:pPr algn="ctr" eaLnBrk="1" hangingPunct="1">
              <a:spcBef>
                <a:spcPct val="20000"/>
              </a:spcBef>
            </a:pPr>
            <a:r>
              <a:rPr lang="sv-SE" dirty="0">
                <a:latin typeface="+mn-lt"/>
                <a:ea typeface="+mn-ea"/>
              </a:rPr>
              <a:t>J</a:t>
            </a:r>
            <a:r>
              <a:rPr lang="sv-SE" dirty="0">
                <a:latin typeface="+mn-lt"/>
                <a:ea typeface="+mn-ea"/>
                <a:cs typeface="+mn-cs"/>
              </a:rPr>
              <a:t>ag blev lugnare bara jag fick reda på att det inte var hjärtinfarkt.” </a:t>
            </a:r>
          </a:p>
          <a:p>
            <a:pPr algn="ctr" eaLnBrk="1" hangingPunct="1">
              <a:spcBef>
                <a:spcPct val="20000"/>
              </a:spcBef>
            </a:pPr>
            <a:r>
              <a:rPr lang="sv-SE" b="1" dirty="0">
                <a:latin typeface="+mn-lt"/>
                <a:ea typeface="+mn-ea"/>
                <a:cs typeface="+mn-cs"/>
              </a:rPr>
              <a:t>Änka 77år</a:t>
            </a:r>
          </a:p>
        </p:txBody>
      </p:sp>
    </p:spTree>
    <p:extLst>
      <p:ext uri="{BB962C8B-B14F-4D97-AF65-F5344CB8AC3E}">
        <p14:creationId xmlns:p14="http://schemas.microsoft.com/office/powerpoint/2010/main" val="219785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 16">
            <a:extLst>
              <a:ext uri="{FF2B5EF4-FFF2-40B4-BE49-F238E27FC236}">
                <a16:creationId xmlns:a16="http://schemas.microsoft.com/office/drawing/2014/main" id="{DAF37474-84ED-7D45-A973-C87496E201F9}"/>
              </a:ext>
            </a:extLst>
          </p:cNvPr>
          <p:cNvGraphicFramePr>
            <a:graphicFrameLocks noGrp="1"/>
          </p:cNvGraphicFramePr>
          <p:nvPr>
            <p:extLst>
              <p:ext uri="{D42A27DB-BD31-4B8C-83A1-F6EECF244321}">
                <p14:modId xmlns:p14="http://schemas.microsoft.com/office/powerpoint/2010/main" val="1944088792"/>
              </p:ext>
            </p:extLst>
          </p:nvPr>
        </p:nvGraphicFramePr>
        <p:xfrm>
          <a:off x="1016004" y="1340767"/>
          <a:ext cx="7228402" cy="3930213"/>
        </p:xfrm>
        <a:graphic>
          <a:graphicData uri="http://schemas.openxmlformats.org/drawingml/2006/table">
            <a:tbl>
              <a:tblPr firstRow="1" firstCol="1" bandRow="1">
                <a:tableStyleId>{5C22544A-7EE6-4342-B048-85BDC9FD1C3A}</a:tableStyleId>
              </a:tblPr>
              <a:tblGrid>
                <a:gridCol w="1444854">
                  <a:extLst>
                    <a:ext uri="{9D8B030D-6E8A-4147-A177-3AD203B41FA5}">
                      <a16:colId xmlns:a16="http://schemas.microsoft.com/office/drawing/2014/main" val="3113613567"/>
                    </a:ext>
                  </a:extLst>
                </a:gridCol>
                <a:gridCol w="1445887">
                  <a:extLst>
                    <a:ext uri="{9D8B030D-6E8A-4147-A177-3AD203B41FA5}">
                      <a16:colId xmlns:a16="http://schemas.microsoft.com/office/drawing/2014/main" val="4113335923"/>
                    </a:ext>
                  </a:extLst>
                </a:gridCol>
                <a:gridCol w="1445887">
                  <a:extLst>
                    <a:ext uri="{9D8B030D-6E8A-4147-A177-3AD203B41FA5}">
                      <a16:colId xmlns:a16="http://schemas.microsoft.com/office/drawing/2014/main" val="2453307802"/>
                    </a:ext>
                  </a:extLst>
                </a:gridCol>
                <a:gridCol w="1445887">
                  <a:extLst>
                    <a:ext uri="{9D8B030D-6E8A-4147-A177-3AD203B41FA5}">
                      <a16:colId xmlns:a16="http://schemas.microsoft.com/office/drawing/2014/main" val="2752968416"/>
                    </a:ext>
                  </a:extLst>
                </a:gridCol>
                <a:gridCol w="1445887">
                  <a:extLst>
                    <a:ext uri="{9D8B030D-6E8A-4147-A177-3AD203B41FA5}">
                      <a16:colId xmlns:a16="http://schemas.microsoft.com/office/drawing/2014/main" val="1093649591"/>
                    </a:ext>
                  </a:extLst>
                </a:gridCol>
              </a:tblGrid>
              <a:tr h="233608">
                <a:tc gridSpan="5">
                  <a:txBody>
                    <a:bodyPr/>
                    <a:lstStyle/>
                    <a:p>
                      <a:pPr>
                        <a:lnSpc>
                          <a:spcPct val="115000"/>
                        </a:lnSpc>
                        <a:spcAft>
                          <a:spcPts val="0"/>
                        </a:spcAft>
                      </a:pPr>
                      <a:r>
                        <a:rPr lang="sv-SE" sz="1050" dirty="0">
                          <a:effectLst/>
                        </a:rPr>
                        <a:t>Tabell 2. Översikt av självskattningsinstrument utifrån ordning i enkäten.  </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096570141"/>
                  </a:ext>
                </a:extLst>
              </a:tr>
              <a:tr h="185921">
                <a:tc>
                  <a:txBody>
                    <a:bodyPr/>
                    <a:lstStyle/>
                    <a:p>
                      <a:pPr>
                        <a:lnSpc>
                          <a:spcPct val="115000"/>
                        </a:lnSpc>
                        <a:spcAft>
                          <a:spcPts val="0"/>
                        </a:spcAft>
                      </a:pPr>
                      <a:r>
                        <a:rPr lang="sv-SE" sz="1050" dirty="0">
                          <a:effectLst/>
                        </a:rPr>
                        <a:t>Instrument</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Fokus</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Antal frågor</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Skalor</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Tolkning</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3527757919"/>
                  </a:ext>
                </a:extLst>
              </a:tr>
              <a:tr h="394831">
                <a:tc>
                  <a:txBody>
                    <a:bodyPr/>
                    <a:lstStyle/>
                    <a:p>
                      <a:pPr>
                        <a:lnSpc>
                          <a:spcPct val="115000"/>
                        </a:lnSpc>
                        <a:spcAft>
                          <a:spcPts val="0"/>
                        </a:spcAft>
                      </a:pPr>
                      <a:r>
                        <a:rPr lang="sv-SE" sz="1050" dirty="0">
                          <a:effectLst/>
                        </a:rPr>
                        <a:t>PG-13</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Förlängd sorg</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13</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En totalskala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11-55, högre poäng indikerar mer symtom</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2545382444"/>
                  </a:ext>
                </a:extLst>
              </a:tr>
              <a:tr h="495557">
                <a:tc>
                  <a:txBody>
                    <a:bodyPr/>
                    <a:lstStyle/>
                    <a:p>
                      <a:pPr>
                        <a:lnSpc>
                          <a:spcPct val="115000"/>
                        </a:lnSpc>
                        <a:spcAft>
                          <a:spcPts val="0"/>
                        </a:spcAft>
                      </a:pPr>
                      <a:r>
                        <a:rPr lang="sv-SE" sz="1050" dirty="0">
                          <a:effectLst/>
                        </a:rPr>
                        <a:t>RAND-36</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Generell hälsa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2(36) *</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Ej aktuellt</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0- 4 (per fråga), högre poäng innebär sämre hälsa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997364715"/>
                  </a:ext>
                </a:extLst>
              </a:tr>
              <a:tr h="394831">
                <a:tc>
                  <a:txBody>
                    <a:bodyPr/>
                    <a:lstStyle/>
                    <a:p>
                      <a:pPr>
                        <a:lnSpc>
                          <a:spcPct val="115000"/>
                        </a:lnSpc>
                        <a:spcAft>
                          <a:spcPts val="0"/>
                        </a:spcAft>
                      </a:pPr>
                      <a:r>
                        <a:rPr lang="sv-SE" sz="1050" dirty="0">
                          <a:effectLst/>
                        </a:rPr>
                        <a:t>HI</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Hälsa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r>
                        <a:rPr lang="sv-SE" sz="1050" dirty="0">
                          <a:effectLst/>
                        </a:rPr>
                        <a:t>9 (11) *</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En totalskala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9- 36, högre poäng innebär bättre hälsa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1039444350"/>
                  </a:ext>
                </a:extLst>
              </a:tr>
              <a:tr h="394831">
                <a:tc>
                  <a:txBody>
                    <a:bodyPr/>
                    <a:lstStyle/>
                    <a:p>
                      <a:pPr>
                        <a:lnSpc>
                          <a:spcPct val="115000"/>
                        </a:lnSpc>
                        <a:spcAft>
                          <a:spcPts val="0"/>
                        </a:spcAft>
                      </a:pPr>
                      <a:r>
                        <a:rPr lang="sv-SE" sz="1050" dirty="0">
                          <a:effectLst/>
                        </a:rPr>
                        <a:t>MISS</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Sömn</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3</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En totalskala</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0–12, högre poäng innebär mer besvär</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842093696"/>
                  </a:ext>
                </a:extLst>
              </a:tr>
              <a:tr h="394831">
                <a:tc>
                  <a:txBody>
                    <a:bodyPr/>
                    <a:lstStyle/>
                    <a:p>
                      <a:pPr>
                        <a:lnSpc>
                          <a:spcPct val="115000"/>
                        </a:lnSpc>
                        <a:spcAft>
                          <a:spcPts val="0"/>
                        </a:spcAft>
                      </a:pPr>
                      <a:r>
                        <a:rPr lang="sv-SE" sz="1050" dirty="0">
                          <a:effectLst/>
                        </a:rPr>
                        <a:t>HADS</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r>
                        <a:rPr lang="sv-SE" sz="1050" dirty="0">
                          <a:effectLst/>
                        </a:rPr>
                        <a:t>Ångest/oro Depression</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14</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Två delskalor (ångest och depression)</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0–21, högre poäng innebär mer besvär </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3366573616"/>
                  </a:ext>
                </a:extLst>
              </a:tr>
              <a:tr h="495557">
                <a:tc>
                  <a:txBody>
                    <a:bodyPr/>
                    <a:lstStyle/>
                    <a:p>
                      <a:pPr>
                        <a:lnSpc>
                          <a:spcPct val="115000"/>
                        </a:lnSpc>
                        <a:spcAft>
                          <a:spcPts val="0"/>
                        </a:spcAft>
                      </a:pPr>
                      <a:r>
                        <a:rPr lang="sv-SE" sz="1050" dirty="0">
                          <a:effectLst/>
                        </a:rPr>
                        <a:t>PCL-5</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Posttraumatisk stress</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20</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En totalskala och fyra delskalor (B,C,D,E) ***</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0-80, högre poäng innebär mer besvär</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3164232841"/>
                  </a:ext>
                </a:extLst>
              </a:tr>
              <a:tr h="898466">
                <a:tc>
                  <a:txBody>
                    <a:bodyPr/>
                    <a:lstStyle/>
                    <a:p>
                      <a:pPr>
                        <a:lnSpc>
                          <a:spcPct val="115000"/>
                        </a:lnSpc>
                        <a:spcAft>
                          <a:spcPts val="0"/>
                        </a:spcAft>
                      </a:pPr>
                      <a:r>
                        <a:rPr lang="sv-SE" sz="1050" dirty="0">
                          <a:effectLst/>
                        </a:rPr>
                        <a:t>MSPSS</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Socialt stöd</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12</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En totalskala och tre delskalor (familj, vänner och andra betydelsefulla personer)***</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tc>
                  <a:txBody>
                    <a:bodyPr/>
                    <a:lstStyle/>
                    <a:p>
                      <a:pPr>
                        <a:lnSpc>
                          <a:spcPct val="115000"/>
                        </a:lnSpc>
                        <a:spcAft>
                          <a:spcPts val="0"/>
                        </a:spcAft>
                      </a:pPr>
                      <a:r>
                        <a:rPr lang="sv-SE" sz="1050" dirty="0">
                          <a:effectLst/>
                        </a:rPr>
                        <a:t>(1-12) , högre poäng innebär bättre socialt stöd</a:t>
                      </a:r>
                      <a:endParaRPr lang="sv-SE"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791" marR="44791" marT="0" marB="0"/>
                </a:tc>
                <a:extLst>
                  <a:ext uri="{0D108BD9-81ED-4DB2-BD59-A6C34878D82A}">
                    <a16:rowId xmlns:a16="http://schemas.microsoft.com/office/drawing/2014/main" val="1124358104"/>
                  </a:ext>
                </a:extLst>
              </a:tr>
            </a:tbl>
          </a:graphicData>
        </a:graphic>
      </p:graphicFrame>
      <p:sp>
        <p:nvSpPr>
          <p:cNvPr id="18" name="textruta 17">
            <a:extLst>
              <a:ext uri="{FF2B5EF4-FFF2-40B4-BE49-F238E27FC236}">
                <a16:creationId xmlns:a16="http://schemas.microsoft.com/office/drawing/2014/main" id="{50FC11D2-10DB-AD47-BAC0-1BBF2C8E15C7}"/>
              </a:ext>
            </a:extLst>
          </p:cNvPr>
          <p:cNvSpPr txBox="1"/>
          <p:nvPr/>
        </p:nvSpPr>
        <p:spPr>
          <a:xfrm>
            <a:off x="683569" y="5229200"/>
            <a:ext cx="7560839" cy="1177245"/>
          </a:xfrm>
          <a:prstGeom prst="rect">
            <a:avLst/>
          </a:prstGeom>
          <a:noFill/>
        </p:spPr>
        <p:txBody>
          <a:bodyPr wrap="square" rtlCol="0">
            <a:spAutoFit/>
          </a:bodyPr>
          <a:lstStyle/>
          <a:p>
            <a:r>
              <a:rPr lang="sv-SE" sz="1050" dirty="0">
                <a:latin typeface="+mj-lt"/>
              </a:rPr>
              <a:t>*Endast inledande fråga 1 &amp; 2 om allmän hälsa ingår i enkäten **Del 2, fråga 10 och 11 är fristående och används ej i enkäten </a:t>
            </a:r>
          </a:p>
          <a:p>
            <a:r>
              <a:rPr lang="en-US" sz="1050" dirty="0">
                <a:latin typeface="+mj-lt"/>
              </a:rPr>
              <a:t>***Enbart totalskalan har använts</a:t>
            </a:r>
            <a:endParaRPr lang="sv-SE" sz="1050" dirty="0">
              <a:latin typeface="+mj-lt"/>
            </a:endParaRPr>
          </a:p>
          <a:p>
            <a:r>
              <a:rPr lang="en-US" sz="1050" dirty="0">
                <a:latin typeface="+mj-lt"/>
              </a:rPr>
              <a:t>PG-13= Prolonged Grief Disorder, HI= Health index, MISS= Minimal Insomnia Scale, HADS= Hospital Anxiety and Depression scale, PCL-5=Posttraumatic Stress Disorder Checklist, MSPSS= Multidimensional Scale of Perceived Social Support</a:t>
            </a:r>
            <a:endParaRPr lang="sv-SE" sz="1050" dirty="0">
              <a:latin typeface="+mj-lt"/>
            </a:endParaRPr>
          </a:p>
          <a:p>
            <a:r>
              <a:rPr lang="en-US" sz="1050" dirty="0">
                <a:latin typeface="+mj-lt"/>
              </a:rPr>
              <a:t> </a:t>
            </a:r>
            <a:endParaRPr lang="sv-SE" sz="1050" dirty="0">
              <a:latin typeface="+mj-lt"/>
            </a:endParaRPr>
          </a:p>
          <a:p>
            <a:endParaRPr lang="sv-SE" dirty="0">
              <a:latin typeface="+mj-lt"/>
            </a:endParaRPr>
          </a:p>
        </p:txBody>
      </p:sp>
      <p:sp>
        <p:nvSpPr>
          <p:cNvPr id="2" name="textruta 1">
            <a:extLst>
              <a:ext uri="{FF2B5EF4-FFF2-40B4-BE49-F238E27FC236}">
                <a16:creationId xmlns:a16="http://schemas.microsoft.com/office/drawing/2014/main" id="{521E8653-FF18-CB4A-8A3A-1721C6895E35}"/>
              </a:ext>
            </a:extLst>
          </p:cNvPr>
          <p:cNvSpPr txBox="1"/>
          <p:nvPr/>
        </p:nvSpPr>
        <p:spPr>
          <a:xfrm>
            <a:off x="899592" y="442851"/>
            <a:ext cx="5252895" cy="523220"/>
          </a:xfrm>
          <a:prstGeom prst="rect">
            <a:avLst/>
          </a:prstGeom>
          <a:noFill/>
        </p:spPr>
        <p:txBody>
          <a:bodyPr wrap="square" rtlCol="0">
            <a:spAutoFit/>
          </a:bodyPr>
          <a:lstStyle/>
          <a:p>
            <a:r>
              <a:rPr lang="sv-SE" sz="2800" dirty="0"/>
              <a:t>Studie II-IV Datainsamling</a:t>
            </a:r>
          </a:p>
        </p:txBody>
      </p:sp>
    </p:spTree>
    <p:extLst>
      <p:ext uri="{BB962C8B-B14F-4D97-AF65-F5344CB8AC3E}">
        <p14:creationId xmlns:p14="http://schemas.microsoft.com/office/powerpoint/2010/main" val="74986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D4EF1A3-ED23-4D29-AAD3-205A23305198}"/>
              </a:ext>
            </a:extLst>
          </p:cNvPr>
          <p:cNvSpPr>
            <a:spLocks noGrp="1"/>
          </p:cNvSpPr>
          <p:nvPr>
            <p:ph type="title"/>
          </p:nvPr>
        </p:nvSpPr>
        <p:spPr>
          <a:xfrm>
            <a:off x="457200" y="273050"/>
            <a:ext cx="3466728" cy="1162050"/>
          </a:xfrm>
        </p:spPr>
        <p:txBody>
          <a:bodyPr/>
          <a:lstStyle/>
          <a:p>
            <a:br>
              <a:rPr lang="sv-SE" dirty="0"/>
            </a:br>
            <a:endParaRPr lang="en-US" dirty="0"/>
          </a:p>
        </p:txBody>
      </p:sp>
      <p:sp>
        <p:nvSpPr>
          <p:cNvPr id="3" name="Platshållare för innehåll 2">
            <a:extLst>
              <a:ext uri="{FF2B5EF4-FFF2-40B4-BE49-F238E27FC236}">
                <a16:creationId xmlns:a16="http://schemas.microsoft.com/office/drawing/2014/main" id="{D2740D6A-CA7F-BD4F-98F0-3DCC44E70330}"/>
              </a:ext>
            </a:extLst>
          </p:cNvPr>
          <p:cNvSpPr>
            <a:spLocks noGrp="1"/>
          </p:cNvSpPr>
          <p:nvPr>
            <p:ph type="body" sz="half" idx="2"/>
          </p:nvPr>
        </p:nvSpPr>
        <p:spPr>
          <a:xfrm>
            <a:off x="457200" y="1435100"/>
            <a:ext cx="3466728" cy="3506067"/>
          </a:xfrm>
        </p:spPr>
        <p:txBody>
          <a:bodyPr wrap="square" anchor="t">
            <a:noAutofit/>
          </a:bodyPr>
          <a:lstStyle/>
          <a:p>
            <a:pPr marL="0" indent="0"/>
            <a:r>
              <a:rPr lang="sv-SE" dirty="0">
                <a:latin typeface="Arial" panose="020B0604020202020204" pitchFamily="34" charset="0"/>
                <a:cs typeface="Arial" panose="020B0604020202020204" pitchFamily="34" charset="0"/>
              </a:rPr>
              <a:t>18% uppgav symtom av förlängd sorg</a:t>
            </a:r>
          </a:p>
          <a:p>
            <a:pPr marL="0" indent="0"/>
            <a:r>
              <a:rPr lang="sv-SE" dirty="0">
                <a:latin typeface="Arial" panose="020B0604020202020204" pitchFamily="34" charset="0"/>
                <a:cs typeface="Arial" panose="020B0604020202020204" pitchFamily="34" charset="0"/>
              </a:rPr>
              <a:t>(29% partners, 13% annan relation)</a:t>
            </a:r>
          </a:p>
          <a:p>
            <a:pPr marL="0" indent="0"/>
            <a:endParaRPr lang="sv-SE" dirty="0">
              <a:latin typeface="Arial" panose="020B0604020202020204" pitchFamily="34" charset="0"/>
              <a:cs typeface="Arial" panose="020B0604020202020204" pitchFamily="34" charset="0"/>
            </a:endParaRPr>
          </a:p>
          <a:p>
            <a:pPr marL="0" indent="0"/>
            <a:r>
              <a:rPr lang="sv-SE" dirty="0">
                <a:latin typeface="Arial" panose="020B0604020202020204" pitchFamily="34" charset="0"/>
                <a:cs typeface="Arial" panose="020B0604020202020204" pitchFamily="34" charset="0"/>
              </a:rPr>
              <a:t>28% uppgav symtom i form av trötthet och/eller sömnproblem</a:t>
            </a:r>
          </a:p>
          <a:p>
            <a:pPr marL="0" indent="0"/>
            <a:endParaRPr lang="sv-SE" dirty="0">
              <a:latin typeface="Arial" panose="020B0604020202020204" pitchFamily="34" charset="0"/>
              <a:cs typeface="Arial" panose="020B0604020202020204" pitchFamily="34" charset="0"/>
            </a:endParaRPr>
          </a:p>
          <a:p>
            <a:pPr marL="0" indent="0"/>
            <a:r>
              <a:rPr lang="sv-SE" dirty="0">
                <a:latin typeface="Arial" panose="020B0604020202020204" pitchFamily="34" charset="0"/>
                <a:cs typeface="Arial" panose="020B0604020202020204" pitchFamily="34" charset="0"/>
              </a:rPr>
              <a:t>30% uppgav symtom av ångest</a:t>
            </a:r>
          </a:p>
          <a:p>
            <a:pPr marL="0" indent="0"/>
            <a:endParaRPr lang="sv-SE" dirty="0">
              <a:latin typeface="Arial" panose="020B0604020202020204" pitchFamily="34" charset="0"/>
              <a:cs typeface="Arial" panose="020B0604020202020204" pitchFamily="34" charset="0"/>
            </a:endParaRPr>
          </a:p>
          <a:p>
            <a:pPr marL="0" indent="0"/>
            <a:r>
              <a:rPr lang="sv-SE" dirty="0">
                <a:latin typeface="Arial" panose="020B0604020202020204" pitchFamily="34" charset="0"/>
                <a:cs typeface="Arial" panose="020B0604020202020204" pitchFamily="34" charset="0"/>
              </a:rPr>
              <a:t>19% uppgav symtom av depression</a:t>
            </a:r>
          </a:p>
          <a:p>
            <a:pPr marL="0" indent="0"/>
            <a:endParaRPr lang="sv-SE" dirty="0">
              <a:latin typeface="Arial" panose="020B0604020202020204" pitchFamily="34" charset="0"/>
              <a:cs typeface="Arial" panose="020B0604020202020204" pitchFamily="34" charset="0"/>
            </a:endParaRPr>
          </a:p>
          <a:p>
            <a:pPr marL="0" indent="0"/>
            <a:r>
              <a:rPr lang="sv-SE" dirty="0">
                <a:latin typeface="Arial" panose="020B0604020202020204" pitchFamily="34" charset="0"/>
                <a:cs typeface="Arial" panose="020B0604020202020204" pitchFamily="34" charset="0"/>
              </a:rPr>
              <a:t>Partners och framförallt äldre partners har en ökad risk att utveckla ohälsa efter förlusten</a:t>
            </a:r>
          </a:p>
          <a:p>
            <a:endParaRPr lang="sv-SE" sz="1600" dirty="0"/>
          </a:p>
        </p:txBody>
      </p:sp>
      <p:graphicFrame>
        <p:nvGraphicFramePr>
          <p:cNvPr id="5" name="Diagram 4">
            <a:extLst>
              <a:ext uri="{FF2B5EF4-FFF2-40B4-BE49-F238E27FC236}">
                <a16:creationId xmlns:a16="http://schemas.microsoft.com/office/drawing/2014/main" id="{7367AA3A-51EC-CB4E-8334-C507CB937BEF}"/>
              </a:ext>
            </a:extLst>
          </p:cNvPr>
          <p:cNvGraphicFramePr/>
          <p:nvPr>
            <p:extLst>
              <p:ext uri="{D42A27DB-BD31-4B8C-83A1-F6EECF244321}">
                <p14:modId xmlns:p14="http://schemas.microsoft.com/office/powerpoint/2010/main" val="2685740855"/>
              </p:ext>
            </p:extLst>
          </p:nvPr>
        </p:nvGraphicFramePr>
        <p:xfrm>
          <a:off x="3929065" y="773349"/>
          <a:ext cx="4824537" cy="49145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223737B6-E887-7545-9A77-92D3F8A592E6}"/>
              </a:ext>
            </a:extLst>
          </p:cNvPr>
          <p:cNvSpPr txBox="1"/>
          <p:nvPr/>
        </p:nvSpPr>
        <p:spPr>
          <a:xfrm>
            <a:off x="4069321" y="4941167"/>
            <a:ext cx="4824536" cy="400110"/>
          </a:xfrm>
          <a:prstGeom prst="rect">
            <a:avLst/>
          </a:prstGeom>
          <a:noFill/>
        </p:spPr>
        <p:txBody>
          <a:bodyPr wrap="square" rtlCol="0">
            <a:spAutoFit/>
          </a:bodyPr>
          <a:lstStyle/>
          <a:p>
            <a:r>
              <a:rPr lang="en-GB" sz="1000" dirty="0">
                <a:latin typeface="+mn-lt"/>
              </a:rPr>
              <a:t>Figure 1. Median values for the item responses on the PG-13 in spouses and non-spouses. Higher values indicate more severe problems (p-values based on Mann-Whitney U test).</a:t>
            </a:r>
            <a:endParaRPr lang="sv-SE" sz="1000" dirty="0">
              <a:latin typeface="+mn-lt"/>
            </a:endParaRPr>
          </a:p>
        </p:txBody>
      </p:sp>
      <p:sp>
        <p:nvSpPr>
          <p:cNvPr id="8" name="textruta 7">
            <a:extLst>
              <a:ext uri="{FF2B5EF4-FFF2-40B4-BE49-F238E27FC236}">
                <a16:creationId xmlns:a16="http://schemas.microsoft.com/office/drawing/2014/main" id="{4354B07A-25F4-16BE-6207-0B6D6F094443}"/>
              </a:ext>
            </a:extLst>
          </p:cNvPr>
          <p:cNvSpPr txBox="1"/>
          <p:nvPr/>
        </p:nvSpPr>
        <p:spPr>
          <a:xfrm>
            <a:off x="457200" y="5530653"/>
            <a:ext cx="8136904" cy="707886"/>
          </a:xfrm>
          <a:prstGeom prst="rect">
            <a:avLst/>
          </a:prstGeom>
          <a:noFill/>
        </p:spPr>
        <p:txBody>
          <a:bodyPr wrap="square" rtlCol="0">
            <a:spAutoFit/>
          </a:bodyPr>
          <a:lstStyle/>
          <a:p>
            <a:r>
              <a:rPr lang="sv-SE" sz="1000" dirty="0"/>
              <a:t>Carlsson, N., Alvariza, A., Bremer, A., Axelsson, L., &amp; Årestedt, K. (2021). Symptoms of </a:t>
            </a:r>
            <a:r>
              <a:rPr lang="sv-SE" sz="1000" dirty="0" err="1"/>
              <a:t>prolonged</a:t>
            </a:r>
            <a:r>
              <a:rPr lang="sv-SE" sz="1000" dirty="0"/>
              <a:t> </a:t>
            </a:r>
            <a:r>
              <a:rPr lang="sv-SE" sz="1000" dirty="0" err="1"/>
              <a:t>grief</a:t>
            </a:r>
            <a:r>
              <a:rPr lang="sv-SE" sz="1000" dirty="0"/>
              <a:t> and </a:t>
            </a:r>
            <a:r>
              <a:rPr lang="sv-SE" sz="1000" dirty="0" err="1"/>
              <a:t>self-reported</a:t>
            </a:r>
            <a:r>
              <a:rPr lang="sv-SE" sz="1000" dirty="0"/>
              <a:t> </a:t>
            </a:r>
            <a:r>
              <a:rPr lang="sv-SE" sz="1000" dirty="0" err="1"/>
              <a:t>health</a:t>
            </a:r>
            <a:r>
              <a:rPr lang="sv-SE" sz="1000" dirty="0"/>
              <a:t> </a:t>
            </a:r>
          </a:p>
          <a:p>
            <a:r>
              <a:rPr lang="sv-SE" sz="1000" dirty="0" err="1"/>
              <a:t>among</a:t>
            </a:r>
            <a:r>
              <a:rPr lang="sv-SE" sz="1000" dirty="0"/>
              <a:t> </a:t>
            </a:r>
            <a:r>
              <a:rPr lang="sv-SE" sz="1000" dirty="0" err="1"/>
              <a:t>bereaved</a:t>
            </a:r>
            <a:r>
              <a:rPr lang="sv-SE" sz="1000" dirty="0"/>
              <a:t> </a:t>
            </a:r>
            <a:r>
              <a:rPr lang="sv-SE" sz="1000" dirty="0" err="1"/>
              <a:t>family</a:t>
            </a:r>
            <a:r>
              <a:rPr lang="sv-SE" sz="1000" dirty="0"/>
              <a:t> </a:t>
            </a:r>
            <a:r>
              <a:rPr lang="sv-SE" sz="1000" dirty="0" err="1"/>
              <a:t>members</a:t>
            </a:r>
            <a:r>
              <a:rPr lang="sv-SE" sz="1000" dirty="0"/>
              <a:t> of persons </a:t>
            </a:r>
            <a:r>
              <a:rPr lang="sv-SE" sz="1000" dirty="0" err="1"/>
              <a:t>who</a:t>
            </a:r>
            <a:r>
              <a:rPr lang="sv-SE" sz="1000" dirty="0"/>
              <a:t> </a:t>
            </a:r>
            <a:r>
              <a:rPr lang="sv-SE" sz="1000" dirty="0" err="1"/>
              <a:t>died</a:t>
            </a:r>
            <a:r>
              <a:rPr lang="sv-SE" sz="1000" dirty="0"/>
              <a:t> in sudden </a:t>
            </a:r>
            <a:r>
              <a:rPr lang="sv-SE" sz="1000" dirty="0" err="1"/>
              <a:t>cardiac</a:t>
            </a:r>
            <a:r>
              <a:rPr lang="sv-SE" sz="1000" dirty="0"/>
              <a:t> arrest. Omega.</a:t>
            </a:r>
          </a:p>
          <a:p>
            <a:r>
              <a:rPr lang="sv-SE" sz="1000" dirty="0"/>
              <a:t> </a:t>
            </a:r>
            <a:r>
              <a:rPr lang="sv-SE" sz="1000" dirty="0">
                <a:hlinkClick r:id="rId4"/>
              </a:rPr>
              <a:t>https://www.diva-portal.org/smash/get/diva2:1564311/FULLTEXT01</a:t>
            </a:r>
            <a:r>
              <a:rPr lang="sv-SE" sz="1000">
                <a:hlinkClick r:id="rId4"/>
              </a:rPr>
              <a:t>.pdf</a:t>
            </a:r>
            <a:endParaRPr lang="sv-SE" sz="1000"/>
          </a:p>
          <a:p>
            <a:endParaRPr lang="sv-SE" sz="1000" dirty="0"/>
          </a:p>
        </p:txBody>
      </p:sp>
      <p:sp>
        <p:nvSpPr>
          <p:cNvPr id="9" name="textruta 8">
            <a:extLst>
              <a:ext uri="{FF2B5EF4-FFF2-40B4-BE49-F238E27FC236}">
                <a16:creationId xmlns:a16="http://schemas.microsoft.com/office/drawing/2014/main" id="{3E1D6B7D-F343-35E7-6844-11D7C5EEF709}"/>
              </a:ext>
            </a:extLst>
          </p:cNvPr>
          <p:cNvSpPr txBox="1"/>
          <p:nvPr/>
        </p:nvSpPr>
        <p:spPr>
          <a:xfrm>
            <a:off x="545193" y="406809"/>
            <a:ext cx="8208409" cy="646331"/>
          </a:xfrm>
          <a:prstGeom prst="rect">
            <a:avLst/>
          </a:prstGeom>
          <a:noFill/>
        </p:spPr>
        <p:txBody>
          <a:bodyPr wrap="square" rtlCol="0">
            <a:spAutoFit/>
          </a:bodyPr>
          <a:lstStyle/>
          <a:p>
            <a:r>
              <a:rPr lang="sv-SE" b="1" dirty="0">
                <a:latin typeface="+mj-lt"/>
              </a:rPr>
              <a:t>Symptoms of </a:t>
            </a:r>
            <a:r>
              <a:rPr lang="sv-SE" b="1" dirty="0" err="1">
                <a:latin typeface="+mj-lt"/>
              </a:rPr>
              <a:t>prolonged</a:t>
            </a:r>
            <a:r>
              <a:rPr lang="sv-SE" b="1" dirty="0">
                <a:latin typeface="+mj-lt"/>
              </a:rPr>
              <a:t> </a:t>
            </a:r>
            <a:r>
              <a:rPr lang="sv-SE" b="1" dirty="0" err="1">
                <a:latin typeface="+mj-lt"/>
              </a:rPr>
              <a:t>grief</a:t>
            </a:r>
            <a:r>
              <a:rPr lang="sv-SE" b="1" dirty="0">
                <a:latin typeface="+mj-lt"/>
              </a:rPr>
              <a:t> and </a:t>
            </a:r>
            <a:r>
              <a:rPr lang="sv-SE" b="1" dirty="0" err="1">
                <a:latin typeface="+mj-lt"/>
              </a:rPr>
              <a:t>self-reported</a:t>
            </a:r>
            <a:r>
              <a:rPr lang="sv-SE" b="1" dirty="0">
                <a:latin typeface="+mj-lt"/>
              </a:rPr>
              <a:t> </a:t>
            </a:r>
            <a:r>
              <a:rPr lang="sv-SE" b="1" dirty="0" err="1">
                <a:latin typeface="+mj-lt"/>
              </a:rPr>
              <a:t>health</a:t>
            </a:r>
            <a:r>
              <a:rPr lang="sv-SE" b="1" dirty="0">
                <a:latin typeface="+mj-lt"/>
              </a:rPr>
              <a:t> </a:t>
            </a:r>
            <a:r>
              <a:rPr lang="sv-SE" b="1" dirty="0" err="1">
                <a:latin typeface="+mj-lt"/>
              </a:rPr>
              <a:t>among</a:t>
            </a:r>
            <a:r>
              <a:rPr lang="sv-SE" b="1" dirty="0">
                <a:latin typeface="+mj-lt"/>
              </a:rPr>
              <a:t> </a:t>
            </a:r>
            <a:r>
              <a:rPr lang="sv-SE" b="1" dirty="0" err="1">
                <a:latin typeface="+mj-lt"/>
              </a:rPr>
              <a:t>bereaved</a:t>
            </a:r>
            <a:r>
              <a:rPr lang="sv-SE" b="1" dirty="0">
                <a:latin typeface="+mj-lt"/>
              </a:rPr>
              <a:t> </a:t>
            </a:r>
            <a:r>
              <a:rPr lang="sv-SE" b="1" dirty="0" err="1">
                <a:latin typeface="+mj-lt"/>
              </a:rPr>
              <a:t>family</a:t>
            </a:r>
            <a:r>
              <a:rPr lang="sv-SE" b="1" dirty="0">
                <a:latin typeface="+mj-lt"/>
              </a:rPr>
              <a:t> </a:t>
            </a:r>
            <a:r>
              <a:rPr lang="sv-SE" b="1" dirty="0" err="1">
                <a:latin typeface="+mj-lt"/>
              </a:rPr>
              <a:t>members</a:t>
            </a:r>
            <a:r>
              <a:rPr lang="sv-SE" b="1" dirty="0">
                <a:latin typeface="+mj-lt"/>
              </a:rPr>
              <a:t> of persons </a:t>
            </a:r>
            <a:r>
              <a:rPr lang="sv-SE" b="1" dirty="0" err="1">
                <a:latin typeface="+mj-lt"/>
              </a:rPr>
              <a:t>who</a:t>
            </a:r>
            <a:r>
              <a:rPr lang="sv-SE" b="1" dirty="0">
                <a:latin typeface="+mj-lt"/>
              </a:rPr>
              <a:t> </a:t>
            </a:r>
            <a:r>
              <a:rPr lang="sv-SE" b="1" dirty="0" err="1">
                <a:latin typeface="+mj-lt"/>
              </a:rPr>
              <a:t>died</a:t>
            </a:r>
            <a:r>
              <a:rPr lang="sv-SE" b="1" dirty="0">
                <a:latin typeface="+mj-lt"/>
              </a:rPr>
              <a:t> in sudden </a:t>
            </a:r>
            <a:r>
              <a:rPr lang="sv-SE" b="1" dirty="0" err="1">
                <a:latin typeface="+mj-lt"/>
              </a:rPr>
              <a:t>cardiac</a:t>
            </a:r>
            <a:r>
              <a:rPr lang="sv-SE" b="1" dirty="0">
                <a:latin typeface="+mj-lt"/>
              </a:rPr>
              <a:t> arrest.</a:t>
            </a:r>
          </a:p>
        </p:txBody>
      </p:sp>
    </p:spTree>
    <p:extLst>
      <p:ext uri="{BB962C8B-B14F-4D97-AF65-F5344CB8AC3E}">
        <p14:creationId xmlns:p14="http://schemas.microsoft.com/office/powerpoint/2010/main" val="277860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C4EF716-70EA-B7DE-E099-2CF238729C39}"/>
              </a:ext>
            </a:extLst>
          </p:cNvPr>
          <p:cNvPicPr>
            <a:picLocks noChangeAspect="1"/>
          </p:cNvPicPr>
          <p:nvPr/>
        </p:nvPicPr>
        <p:blipFill>
          <a:blip r:embed="rId2"/>
          <a:stretch>
            <a:fillRect/>
          </a:stretch>
        </p:blipFill>
        <p:spPr>
          <a:xfrm>
            <a:off x="1169286" y="1107948"/>
            <a:ext cx="6283545" cy="4481588"/>
          </a:xfrm>
          <a:prstGeom prst="rect">
            <a:avLst/>
          </a:prstGeom>
        </p:spPr>
      </p:pic>
      <p:sp>
        <p:nvSpPr>
          <p:cNvPr id="5" name="textruta 4">
            <a:extLst>
              <a:ext uri="{FF2B5EF4-FFF2-40B4-BE49-F238E27FC236}">
                <a16:creationId xmlns:a16="http://schemas.microsoft.com/office/drawing/2014/main" id="{16DAEFAA-3DFE-9F12-957B-F25559312C71}"/>
              </a:ext>
            </a:extLst>
          </p:cNvPr>
          <p:cNvSpPr txBox="1"/>
          <p:nvPr/>
        </p:nvSpPr>
        <p:spPr>
          <a:xfrm>
            <a:off x="1169286" y="723752"/>
            <a:ext cx="1194558" cy="400110"/>
          </a:xfrm>
          <a:prstGeom prst="rect">
            <a:avLst/>
          </a:prstGeom>
          <a:noFill/>
        </p:spPr>
        <p:txBody>
          <a:bodyPr wrap="none" rtlCol="0">
            <a:spAutoFit/>
          </a:bodyPr>
          <a:lstStyle/>
          <a:p>
            <a:r>
              <a:rPr lang="sv-SE" sz="2000" b="1" dirty="0"/>
              <a:t>Artikel 3</a:t>
            </a:r>
          </a:p>
        </p:txBody>
      </p:sp>
      <p:sp>
        <p:nvSpPr>
          <p:cNvPr id="3" name="textruta 2">
            <a:extLst>
              <a:ext uri="{FF2B5EF4-FFF2-40B4-BE49-F238E27FC236}">
                <a16:creationId xmlns:a16="http://schemas.microsoft.com/office/drawing/2014/main" id="{BEFC041B-4DEC-AFE3-C2C7-80863AB522D8}"/>
              </a:ext>
            </a:extLst>
          </p:cNvPr>
          <p:cNvSpPr txBox="1"/>
          <p:nvPr/>
        </p:nvSpPr>
        <p:spPr>
          <a:xfrm>
            <a:off x="971600" y="5750052"/>
            <a:ext cx="7056784" cy="461665"/>
          </a:xfrm>
          <a:prstGeom prst="rect">
            <a:avLst/>
          </a:prstGeom>
          <a:noFill/>
        </p:spPr>
        <p:txBody>
          <a:bodyPr wrap="square">
            <a:spAutoFit/>
          </a:bodyPr>
          <a:lstStyle/>
          <a:p>
            <a:r>
              <a:rPr lang="sv-SE" sz="1200" dirty="0">
                <a:latin typeface="+mn-lt"/>
                <a:hlinkClick r:id="rId3"/>
              </a:rPr>
              <a:t>https://journals.lww.com/jcnjournal/Fulltext/9900/Factors_Associated_With_Symptoms_of_Prolonged.31.aspx</a:t>
            </a:r>
            <a:endParaRPr lang="sv-SE" sz="1200" dirty="0">
              <a:latin typeface="+mn-lt"/>
            </a:endParaRPr>
          </a:p>
          <a:p>
            <a:endParaRPr lang="sv-SE" sz="1200" dirty="0">
              <a:latin typeface="+mn-lt"/>
            </a:endParaRPr>
          </a:p>
        </p:txBody>
      </p:sp>
    </p:spTree>
    <p:extLst>
      <p:ext uri="{BB962C8B-B14F-4D97-AF65-F5344CB8AC3E}">
        <p14:creationId xmlns:p14="http://schemas.microsoft.com/office/powerpoint/2010/main" val="55203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B709BCA-62C0-9EDD-9D73-4B62B3228F49}"/>
              </a:ext>
            </a:extLst>
          </p:cNvPr>
          <p:cNvSpPr>
            <a:spLocks noGrp="1"/>
          </p:cNvSpPr>
          <p:nvPr>
            <p:ph sz="half" idx="1"/>
          </p:nvPr>
        </p:nvSpPr>
        <p:spPr>
          <a:xfrm>
            <a:off x="639192" y="2204864"/>
            <a:ext cx="3145482" cy="3254056"/>
          </a:xfrm>
        </p:spPr>
        <p:txBody>
          <a:bodyPr wrap="square" anchor="t">
            <a:normAutofit/>
          </a:bodyPr>
          <a:lstStyle/>
          <a:p>
            <a:pPr marL="285750" indent="-285750">
              <a:lnSpc>
                <a:spcPct val="90000"/>
              </a:lnSpc>
              <a:buFont typeface="Arial" panose="020B0604020202020204" pitchFamily="34" charset="0"/>
              <a:buChar char="•"/>
            </a:pPr>
            <a:endParaRPr lang="sv-SE" sz="1800" dirty="0"/>
          </a:p>
          <a:p>
            <a:pPr marL="285750" indent="-285750">
              <a:lnSpc>
                <a:spcPct val="90000"/>
              </a:lnSpc>
              <a:buFont typeface="Arial" panose="020B0604020202020204" pitchFamily="34" charset="0"/>
              <a:buChar char="•"/>
            </a:pPr>
            <a:r>
              <a:rPr lang="sv-SE" sz="1800" dirty="0"/>
              <a:t>Högt socialt stöd är betydelsefullt men ofta inte tillräckligt</a:t>
            </a:r>
          </a:p>
          <a:p>
            <a:pPr marL="285750" indent="-285750">
              <a:lnSpc>
                <a:spcPct val="90000"/>
              </a:lnSpc>
              <a:buFont typeface="Arial" panose="020B0604020202020204" pitchFamily="34" charset="0"/>
              <a:buChar char="•"/>
            </a:pPr>
            <a:endParaRPr lang="sv-SE" sz="1800" dirty="0"/>
          </a:p>
          <a:p>
            <a:pPr marL="285750" indent="-285750">
              <a:lnSpc>
                <a:spcPct val="90000"/>
              </a:lnSpc>
              <a:buFont typeface="Arial" panose="020B0604020202020204" pitchFamily="34" charset="0"/>
              <a:buChar char="•"/>
            </a:pPr>
            <a:r>
              <a:rPr lang="sv-SE" sz="1800" dirty="0"/>
              <a:t>Variation i närståendes sorgereaktioner över tid</a:t>
            </a:r>
          </a:p>
          <a:p>
            <a:pPr marL="285750" indent="-285750">
              <a:lnSpc>
                <a:spcPct val="90000"/>
              </a:lnSpc>
              <a:buFont typeface="Arial" panose="020B0604020202020204" pitchFamily="34" charset="0"/>
              <a:buChar char="•"/>
            </a:pPr>
            <a:endParaRPr lang="sv-SE" sz="1800" dirty="0"/>
          </a:p>
          <a:p>
            <a:pPr>
              <a:lnSpc>
                <a:spcPct val="90000"/>
              </a:lnSpc>
            </a:pPr>
            <a:endParaRPr lang="sv-SE" sz="1800" dirty="0"/>
          </a:p>
        </p:txBody>
      </p:sp>
      <p:pic>
        <p:nvPicPr>
          <p:cNvPr id="2049" name="Picture 1" descr="page1image60299568">
            <a:extLst>
              <a:ext uri="{FF2B5EF4-FFF2-40B4-BE49-F238E27FC236}">
                <a16:creationId xmlns:a16="http://schemas.microsoft.com/office/drawing/2014/main" id="{9017BA00-F0DC-8921-B9B7-E43B13C02C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90100" y="1671735"/>
            <a:ext cx="4886253" cy="3554749"/>
          </a:xfrm>
          <a:prstGeom prst="rect">
            <a:avLst/>
          </a:prstGeom>
          <a:solidFill>
            <a:srgbClr val="FFFFFF"/>
          </a:solidFill>
        </p:spPr>
      </p:pic>
      <p:sp>
        <p:nvSpPr>
          <p:cNvPr id="8" name="textruta 7">
            <a:extLst>
              <a:ext uri="{FF2B5EF4-FFF2-40B4-BE49-F238E27FC236}">
                <a16:creationId xmlns:a16="http://schemas.microsoft.com/office/drawing/2014/main" id="{1482FBF1-B018-8594-6A36-4DBD21717CEA}"/>
              </a:ext>
            </a:extLst>
          </p:cNvPr>
          <p:cNvSpPr txBox="1"/>
          <p:nvPr/>
        </p:nvSpPr>
        <p:spPr>
          <a:xfrm>
            <a:off x="3784674" y="5103142"/>
            <a:ext cx="4747766" cy="461665"/>
          </a:xfrm>
          <a:prstGeom prst="rect">
            <a:avLst/>
          </a:prstGeom>
          <a:noFill/>
        </p:spPr>
        <p:txBody>
          <a:bodyPr wrap="square" rtlCol="0">
            <a:spAutoFit/>
          </a:bodyPr>
          <a:lstStyle/>
          <a:p>
            <a:r>
              <a:rPr lang="sv-SE" sz="1200" dirty="0">
                <a:latin typeface="+mn-lt"/>
              </a:rPr>
              <a:t>Figur 1. Figuren illustrerar fördelningen av förändringspoäng mellan 6 och 12 månaders uppföljningsbedömningar (manus IV ).</a:t>
            </a:r>
          </a:p>
        </p:txBody>
      </p:sp>
      <p:sp>
        <p:nvSpPr>
          <p:cNvPr id="2" name="textruta 1">
            <a:extLst>
              <a:ext uri="{FF2B5EF4-FFF2-40B4-BE49-F238E27FC236}">
                <a16:creationId xmlns:a16="http://schemas.microsoft.com/office/drawing/2014/main" id="{FD4153C0-322F-6FE6-BDAF-2465932197A9}"/>
              </a:ext>
            </a:extLst>
          </p:cNvPr>
          <p:cNvSpPr txBox="1"/>
          <p:nvPr/>
        </p:nvSpPr>
        <p:spPr>
          <a:xfrm>
            <a:off x="515827" y="5645427"/>
            <a:ext cx="8112345" cy="341632"/>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marL="0" indent="0">
              <a:lnSpc>
                <a:spcPct val="90000"/>
              </a:lnSpc>
            </a:pPr>
            <a:r>
              <a:rPr lang="sv-SE" dirty="0">
                <a:latin typeface="+mn-lt"/>
              </a:rPr>
              <a:t>Det behövs en variation av stöd och interventioner, både riktat och mer generellt.</a:t>
            </a:r>
          </a:p>
        </p:txBody>
      </p:sp>
      <p:sp>
        <p:nvSpPr>
          <p:cNvPr id="4" name="textruta 3">
            <a:extLst>
              <a:ext uri="{FF2B5EF4-FFF2-40B4-BE49-F238E27FC236}">
                <a16:creationId xmlns:a16="http://schemas.microsoft.com/office/drawing/2014/main" id="{BD0CEC5C-5374-C8E8-F984-A23451B474F4}"/>
              </a:ext>
            </a:extLst>
          </p:cNvPr>
          <p:cNvSpPr txBox="1"/>
          <p:nvPr/>
        </p:nvSpPr>
        <p:spPr>
          <a:xfrm>
            <a:off x="492099" y="611287"/>
            <a:ext cx="8400379" cy="800219"/>
          </a:xfrm>
          <a:prstGeom prst="rect">
            <a:avLst/>
          </a:prstGeom>
          <a:noFill/>
        </p:spPr>
        <p:txBody>
          <a:bodyPr wrap="square" rtlCol="0">
            <a:spAutoFit/>
          </a:bodyPr>
          <a:lstStyle/>
          <a:p>
            <a:r>
              <a:rPr lang="en-GB" b="1" dirty="0">
                <a:latin typeface="+mn-lt"/>
              </a:rPr>
              <a:t>Grief reactions in relation to professional and social support among family members of persons who died from sudden cardiac arrest: a longitudinal survey study</a:t>
            </a:r>
            <a:endParaRPr lang="sv-SE" b="1" dirty="0">
              <a:latin typeface="+mn-lt"/>
            </a:endParaRPr>
          </a:p>
          <a:p>
            <a:r>
              <a:rPr lang="sv-SE" sz="1000" dirty="0">
                <a:latin typeface="+mn-lt"/>
              </a:rPr>
              <a:t>(delstudie IV)</a:t>
            </a:r>
          </a:p>
        </p:txBody>
      </p:sp>
    </p:spTree>
    <p:extLst>
      <p:ext uri="{BB962C8B-B14F-4D97-AF65-F5344CB8AC3E}">
        <p14:creationId xmlns:p14="http://schemas.microsoft.com/office/powerpoint/2010/main" val="170953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4A2F6-6D40-E11B-B40D-045B6542A6A4}"/>
              </a:ext>
            </a:extLst>
          </p:cNvPr>
          <p:cNvSpPr>
            <a:spLocks noGrp="1"/>
          </p:cNvSpPr>
          <p:nvPr>
            <p:ph type="title"/>
          </p:nvPr>
        </p:nvSpPr>
        <p:spPr>
          <a:xfrm>
            <a:off x="644426" y="4653136"/>
            <a:ext cx="7855148" cy="2694558"/>
          </a:xfrm>
        </p:spPr>
        <p:txBody>
          <a:bodyPr/>
          <a:lstStyle/>
          <a:p>
            <a:pPr>
              <a:lnSpc>
                <a:spcPct val="100000"/>
              </a:lnSpc>
            </a:pPr>
            <a:r>
              <a:rPr lang="sv-SE" sz="2400" b="1" dirty="0"/>
              <a:t>Kvalité i den emotionella närvaron i mötet med närstående </a:t>
            </a:r>
            <a:br>
              <a:rPr lang="sv-SE" b="1" dirty="0"/>
            </a:br>
            <a:r>
              <a:rPr lang="en-US" sz="1100" dirty="0"/>
              <a:t>Cacciatore, J., </a:t>
            </a:r>
            <a:r>
              <a:rPr lang="en-US" sz="1100" dirty="0" err="1"/>
              <a:t>Thieleman</a:t>
            </a:r>
            <a:r>
              <a:rPr lang="en-US" sz="1100" dirty="0"/>
              <a:t>, K., </a:t>
            </a:r>
            <a:r>
              <a:rPr lang="en-US" sz="1100" dirty="0" err="1"/>
              <a:t>Fretts</a:t>
            </a:r>
            <a:r>
              <a:rPr lang="en-US" sz="1100" dirty="0"/>
              <a:t>, R., &amp; Jackson, L. B. (2021). What is good grief support? Exploring the actors and actions in social support after traumatic grief. </a:t>
            </a:r>
            <a:r>
              <a:rPr lang="en-US" sz="1100" i="1" dirty="0" err="1"/>
              <a:t>PLoS</a:t>
            </a:r>
            <a:r>
              <a:rPr lang="en-US" sz="1100" i="1" dirty="0"/>
              <a:t> One, 16</a:t>
            </a:r>
            <a:r>
              <a:rPr lang="en-US" sz="1100" dirty="0"/>
              <a:t>(5), e0252324. doi:10.1371/journal.pone.0252324</a:t>
            </a:r>
            <a:br>
              <a:rPr lang="en-US" sz="1100" dirty="0"/>
            </a:br>
            <a:br>
              <a:rPr lang="sv-SE" sz="1100" dirty="0"/>
            </a:br>
            <a:r>
              <a:rPr lang="en-US" sz="1100" dirty="0"/>
              <a:t>Holmberg, M., </a:t>
            </a:r>
            <a:r>
              <a:rPr lang="en-US" sz="1100" dirty="0" err="1"/>
              <a:t>Forslund</a:t>
            </a:r>
            <a:r>
              <a:rPr lang="en-US" sz="1100" dirty="0"/>
              <a:t>, K., Wahlberg, A. C., &amp; Fagerberg, I. (2016). The relationship with the ambulance clinicians as experienced by significant others. </a:t>
            </a:r>
            <a:r>
              <a:rPr lang="en-US" sz="1100" i="1" dirty="0" err="1"/>
              <a:t>Nurs</a:t>
            </a:r>
            <a:r>
              <a:rPr lang="en-US" sz="1100" i="1" dirty="0"/>
              <a:t> Crit Care, 21</a:t>
            </a:r>
            <a:r>
              <a:rPr lang="en-US" sz="1100" dirty="0"/>
              <a:t>(4), e1-8. doi:10.1111/nicc.12144</a:t>
            </a:r>
            <a:br>
              <a:rPr lang="sv-SE" sz="1100" dirty="0"/>
            </a:br>
            <a:br>
              <a:rPr lang="sv-SE" b="1" dirty="0"/>
            </a:br>
            <a:br>
              <a:rPr lang="sv-SE" b="1" dirty="0"/>
            </a:br>
            <a:br>
              <a:rPr lang="sv-SE" b="1" dirty="0"/>
            </a:br>
            <a:br>
              <a:rPr lang="sv-SE" b="1" dirty="0"/>
            </a:br>
            <a:br>
              <a:rPr lang="sv-SE" b="1" dirty="0"/>
            </a:br>
            <a:br>
              <a:rPr lang="sv-SE" b="1" dirty="0"/>
            </a:br>
            <a:endParaRPr lang="sv-SE" b="1" dirty="0"/>
          </a:p>
        </p:txBody>
      </p:sp>
      <p:sp>
        <p:nvSpPr>
          <p:cNvPr id="7" name="textruta 6">
            <a:extLst>
              <a:ext uri="{FF2B5EF4-FFF2-40B4-BE49-F238E27FC236}">
                <a16:creationId xmlns:a16="http://schemas.microsoft.com/office/drawing/2014/main" id="{A0FDF79B-212F-C950-60A7-327CF7D30442}"/>
              </a:ext>
            </a:extLst>
          </p:cNvPr>
          <p:cNvSpPr txBox="1"/>
          <p:nvPr/>
        </p:nvSpPr>
        <p:spPr>
          <a:xfrm>
            <a:off x="705213" y="1528433"/>
            <a:ext cx="8186471" cy="2062103"/>
          </a:xfrm>
          <a:prstGeom prst="rect">
            <a:avLst/>
          </a:prstGeom>
          <a:noFill/>
        </p:spPr>
        <p:txBody>
          <a:bodyPr wrap="square" rtlCol="0">
            <a:spAutoFit/>
          </a:bodyPr>
          <a:lstStyle/>
          <a:p>
            <a:r>
              <a:rPr lang="sv-SE" sz="3200" b="1" dirty="0">
                <a:latin typeface="+mj-lt"/>
              </a:rPr>
              <a:t>Professionellt stöd och uppföljande samtal gör skillnad för närstående</a:t>
            </a:r>
          </a:p>
          <a:p>
            <a:endParaRPr lang="sv-SE" sz="2800" b="1" dirty="0">
              <a:latin typeface="+mj-lt"/>
            </a:endParaRPr>
          </a:p>
          <a:p>
            <a:br>
              <a:rPr lang="sv-SE" b="1" dirty="0">
                <a:latin typeface="+mj-lt"/>
              </a:rPr>
            </a:br>
            <a:endParaRPr lang="sv-SE" dirty="0">
              <a:latin typeface="+mj-lt"/>
            </a:endParaRPr>
          </a:p>
        </p:txBody>
      </p:sp>
      <p:sp>
        <p:nvSpPr>
          <p:cNvPr id="8" name="textruta 7">
            <a:extLst>
              <a:ext uri="{FF2B5EF4-FFF2-40B4-BE49-F238E27FC236}">
                <a16:creationId xmlns:a16="http://schemas.microsoft.com/office/drawing/2014/main" id="{478E4283-EA42-A3C3-20BB-ABF805A0B6CD}"/>
              </a:ext>
            </a:extLst>
          </p:cNvPr>
          <p:cNvSpPr txBox="1"/>
          <p:nvPr/>
        </p:nvSpPr>
        <p:spPr>
          <a:xfrm>
            <a:off x="644426" y="3429000"/>
            <a:ext cx="7733574" cy="1446550"/>
          </a:xfrm>
          <a:prstGeom prst="rect">
            <a:avLst/>
          </a:prstGeom>
          <a:noFill/>
        </p:spPr>
        <p:txBody>
          <a:bodyPr wrap="square" rtlCol="0">
            <a:spAutoFit/>
          </a:bodyPr>
          <a:lstStyle/>
          <a:p>
            <a:r>
              <a:rPr lang="sv-SE" sz="2400" b="1" dirty="0">
                <a:latin typeface="+mj-lt"/>
              </a:rPr>
              <a:t>En positiv upplevelse stärker </a:t>
            </a:r>
          </a:p>
          <a:p>
            <a:r>
              <a:rPr lang="sv-SE" sz="2400" b="1" dirty="0">
                <a:latin typeface="+mj-lt"/>
              </a:rPr>
              <a:t>känslan av hälsa och välbefinnande </a:t>
            </a:r>
          </a:p>
          <a:p>
            <a:r>
              <a:rPr lang="en-US" sz="1100" dirty="0" err="1"/>
              <a:t>Halldorsdottir</a:t>
            </a:r>
            <a:r>
              <a:rPr lang="en-US" sz="1100" dirty="0"/>
              <a:t>, S. (1996). </a:t>
            </a:r>
            <a:r>
              <a:rPr lang="en-US" sz="1100" i="1" dirty="0"/>
              <a:t>Caring and uncaring encounters in nursing and health care : Developing a theory. (</a:t>
            </a:r>
            <a:r>
              <a:rPr lang="en-US" sz="1100" i="1" dirty="0" err="1"/>
              <a:t>Avhandling</a:t>
            </a:r>
            <a:r>
              <a:rPr lang="en-US" sz="1100" i="1" dirty="0"/>
              <a:t>, </a:t>
            </a:r>
            <a:r>
              <a:rPr lang="en-US" sz="1100" i="1" dirty="0" err="1"/>
              <a:t>Linköpings</a:t>
            </a:r>
            <a:r>
              <a:rPr lang="en-US" sz="1100" i="1" dirty="0"/>
              <a:t> </a:t>
            </a:r>
            <a:r>
              <a:rPr lang="en-US" sz="1100" i="1" dirty="0" err="1"/>
              <a:t>universitet</a:t>
            </a:r>
            <a:r>
              <a:rPr lang="en-US" sz="1100" i="1" dirty="0"/>
              <a:t>, Linköping). </a:t>
            </a:r>
            <a:r>
              <a:rPr lang="en-US" sz="1100" i="1" dirty="0" err="1"/>
              <a:t>Hämtad</a:t>
            </a:r>
            <a:r>
              <a:rPr lang="en-US" sz="1100" i="1" dirty="0"/>
              <a:t> </a:t>
            </a:r>
            <a:r>
              <a:rPr lang="en-US" sz="1100" i="1" dirty="0" err="1"/>
              <a:t>från</a:t>
            </a:r>
            <a:r>
              <a:rPr lang="en-US" sz="1100" i="1" dirty="0"/>
              <a:t>: </a:t>
            </a:r>
            <a:r>
              <a:rPr lang="en-US" sz="1100" i="1" u="sng" dirty="0">
                <a:hlinkClick r:id="rId2"/>
              </a:rPr>
              <a:t>http://urn.kb.se/resolve?urn=urn:nbn:se:liu:diva-27488</a:t>
            </a:r>
            <a:r>
              <a:rPr lang="en-US" sz="1100" i="1" dirty="0"/>
              <a:t>.</a:t>
            </a:r>
            <a:r>
              <a:rPr lang="en-US" sz="1100" dirty="0"/>
              <a:t> </a:t>
            </a:r>
            <a:endParaRPr lang="sv-SE" sz="1100" dirty="0"/>
          </a:p>
          <a:p>
            <a:endParaRPr lang="sv-SE" dirty="0"/>
          </a:p>
        </p:txBody>
      </p:sp>
      <p:sp>
        <p:nvSpPr>
          <p:cNvPr id="9" name="textruta 8">
            <a:extLst>
              <a:ext uri="{FF2B5EF4-FFF2-40B4-BE49-F238E27FC236}">
                <a16:creationId xmlns:a16="http://schemas.microsoft.com/office/drawing/2014/main" id="{A41B1617-8DAF-2436-D168-C878894DD8A7}"/>
              </a:ext>
            </a:extLst>
          </p:cNvPr>
          <p:cNvSpPr txBox="1"/>
          <p:nvPr/>
        </p:nvSpPr>
        <p:spPr>
          <a:xfrm>
            <a:off x="2915816" y="605103"/>
            <a:ext cx="3018775" cy="923330"/>
          </a:xfrm>
          <a:prstGeom prst="rect">
            <a:avLst/>
          </a:prstGeom>
          <a:noFill/>
        </p:spPr>
        <p:txBody>
          <a:bodyPr wrap="none" rtlCol="0">
            <a:spAutoFit/>
          </a:bodyPr>
          <a:lstStyle/>
          <a:p>
            <a:r>
              <a:rPr lang="sv-SE" sz="3600" b="1" dirty="0">
                <a:latin typeface="+mj-lt"/>
              </a:rPr>
              <a:t>Att bry sig om</a:t>
            </a:r>
          </a:p>
          <a:p>
            <a:endParaRPr lang="sv-SE" dirty="0"/>
          </a:p>
        </p:txBody>
      </p:sp>
      <p:pic>
        <p:nvPicPr>
          <p:cNvPr id="10" name="Bildobjekt 9">
            <a:extLst>
              <a:ext uri="{FF2B5EF4-FFF2-40B4-BE49-F238E27FC236}">
                <a16:creationId xmlns:a16="http://schemas.microsoft.com/office/drawing/2014/main" id="{11A69190-B18D-6D57-FAA2-1A5D2FD5CD05}"/>
              </a:ext>
            </a:extLst>
          </p:cNvPr>
          <p:cNvPicPr>
            <a:picLocks noChangeAspect="1"/>
          </p:cNvPicPr>
          <p:nvPr/>
        </p:nvPicPr>
        <p:blipFill>
          <a:blip r:embed="rId3"/>
          <a:stretch>
            <a:fillRect/>
          </a:stretch>
        </p:blipFill>
        <p:spPr>
          <a:xfrm>
            <a:off x="6506523" y="2760019"/>
            <a:ext cx="1739749" cy="1337962"/>
          </a:xfrm>
          <a:prstGeom prst="rect">
            <a:avLst/>
          </a:prstGeom>
        </p:spPr>
      </p:pic>
    </p:spTree>
    <p:extLst>
      <p:ext uri="{BB962C8B-B14F-4D97-AF65-F5344CB8AC3E}">
        <p14:creationId xmlns:p14="http://schemas.microsoft.com/office/powerpoint/2010/main" val="260052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ld som visar kedjan som räddar liv">
            <a:hlinkClick r:id="rId2"/>
            <a:extLst>
              <a:ext uri="{FF2B5EF4-FFF2-40B4-BE49-F238E27FC236}">
                <a16:creationId xmlns:a16="http://schemas.microsoft.com/office/drawing/2014/main" id="{FAB982B3-8808-2942-9003-A2B86A4EA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5117363" cy="2046946"/>
          </a:xfrm>
          <a:prstGeom prst="rect">
            <a:avLst/>
          </a:prstGeom>
          <a:noFill/>
          <a:extLst>
            <a:ext uri="{909E8E84-426E-40DD-AFC4-6F175D3DCCD1}">
              <a14:hiddenFill xmlns:a14="http://schemas.microsoft.com/office/drawing/2010/main">
                <a:solidFill>
                  <a:srgbClr val="FFFFFF"/>
                </a:solidFill>
              </a14:hiddenFill>
            </a:ext>
          </a:extLst>
        </p:spPr>
      </p:pic>
      <p:sp>
        <p:nvSpPr>
          <p:cNvPr id="7" name="Ellips 6">
            <a:extLst>
              <a:ext uri="{FF2B5EF4-FFF2-40B4-BE49-F238E27FC236}">
                <a16:creationId xmlns:a16="http://schemas.microsoft.com/office/drawing/2014/main" id="{58CECB87-2074-284C-B8AD-35BB1FF0344A}"/>
              </a:ext>
            </a:extLst>
          </p:cNvPr>
          <p:cNvSpPr/>
          <p:nvPr/>
        </p:nvSpPr>
        <p:spPr bwMode="auto">
          <a:xfrm>
            <a:off x="6084168" y="2432931"/>
            <a:ext cx="1296144" cy="1192839"/>
          </a:xfrm>
          <a:prstGeom prst="ellipse">
            <a:avLst/>
          </a:prstGeom>
          <a:solidFill>
            <a:schemeClr val="accent1">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ea typeface="ＭＳ Ｐゴシック" charset="0"/>
              <a:cs typeface="Arial" charset="0"/>
            </a:endParaRPr>
          </a:p>
        </p:txBody>
      </p:sp>
      <p:sp>
        <p:nvSpPr>
          <p:cNvPr id="6" name="Ellips 5">
            <a:extLst>
              <a:ext uri="{FF2B5EF4-FFF2-40B4-BE49-F238E27FC236}">
                <a16:creationId xmlns:a16="http://schemas.microsoft.com/office/drawing/2014/main" id="{0F3385C0-2A99-034A-864A-1BD32406B7D9}"/>
              </a:ext>
            </a:extLst>
          </p:cNvPr>
          <p:cNvSpPr/>
          <p:nvPr/>
        </p:nvSpPr>
        <p:spPr bwMode="auto">
          <a:xfrm>
            <a:off x="6190338" y="2526863"/>
            <a:ext cx="1083804" cy="1004974"/>
          </a:xfrm>
          <a:prstGeom prst="ellipse">
            <a:avLst/>
          </a:prstGeom>
          <a:solidFill>
            <a:schemeClr val="bg1">
              <a:lumMod val="9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4400" b="1" i="0" u="none" strike="noStrike" cap="none" normalizeH="0" baseline="0" dirty="0">
                <a:ln>
                  <a:noFill/>
                </a:ln>
                <a:solidFill>
                  <a:schemeClr val="tx1"/>
                </a:solidFill>
                <a:effectLst/>
                <a:latin typeface="Arial" charset="0"/>
                <a:ea typeface="ＭＳ Ｐゴシック" charset="0"/>
                <a:cs typeface="Arial" charset="0"/>
              </a:rPr>
              <a:t> ?</a:t>
            </a:r>
            <a:r>
              <a:rPr kumimoji="0" lang="sv-SE" sz="1800" b="0" i="0" u="none" strike="noStrike" cap="none" normalizeH="0" baseline="0" dirty="0">
                <a:ln>
                  <a:noFill/>
                </a:ln>
                <a:solidFill>
                  <a:schemeClr val="tx1"/>
                </a:solidFill>
                <a:effectLst/>
                <a:latin typeface="Arial" charset="0"/>
                <a:ea typeface="ＭＳ Ｐゴシック" charset="0"/>
                <a:cs typeface="Arial" charset="0"/>
              </a:rPr>
              <a:t>  </a:t>
            </a:r>
          </a:p>
        </p:txBody>
      </p:sp>
    </p:spTree>
    <p:extLst>
      <p:ext uri="{BB962C8B-B14F-4D97-AF65-F5344CB8AC3E}">
        <p14:creationId xmlns:p14="http://schemas.microsoft.com/office/powerpoint/2010/main" val="29658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2D61A-BCDB-861B-3F87-407F9DC09C90}"/>
              </a:ext>
            </a:extLst>
          </p:cNvPr>
          <p:cNvSpPr>
            <a:spLocks noGrp="1"/>
          </p:cNvSpPr>
          <p:nvPr>
            <p:ph type="title"/>
          </p:nvPr>
        </p:nvSpPr>
        <p:spPr>
          <a:xfrm>
            <a:off x="687866" y="631078"/>
            <a:ext cx="7645400" cy="755650"/>
          </a:xfrm>
        </p:spPr>
        <p:txBody>
          <a:bodyPr/>
          <a:lstStyle/>
          <a:p>
            <a:r>
              <a:rPr lang="sv-SE" dirty="0"/>
              <a:t>Stöd till sörjande</a:t>
            </a:r>
            <a:br>
              <a:rPr lang="sv-SE" dirty="0"/>
            </a:br>
            <a:r>
              <a:rPr lang="sv-SE" baseline="-25000" dirty="0"/>
              <a:t>(fritt skapad bild utifrån modeller som utvecklats inom palliativ vård)</a:t>
            </a:r>
            <a:endParaRPr lang="sv-SE" dirty="0"/>
          </a:p>
        </p:txBody>
      </p:sp>
      <p:sp>
        <p:nvSpPr>
          <p:cNvPr id="5" name="Triangel 4">
            <a:extLst>
              <a:ext uri="{FF2B5EF4-FFF2-40B4-BE49-F238E27FC236}">
                <a16:creationId xmlns:a16="http://schemas.microsoft.com/office/drawing/2014/main" id="{2B6E9BC7-69D8-38E6-0683-04A88EB1BFAB}"/>
              </a:ext>
            </a:extLst>
          </p:cNvPr>
          <p:cNvSpPr/>
          <p:nvPr/>
        </p:nvSpPr>
        <p:spPr bwMode="auto">
          <a:xfrm>
            <a:off x="793750" y="1457082"/>
            <a:ext cx="5328592" cy="429553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ea typeface="ＭＳ Ｐゴシック" charset="0"/>
              <a:cs typeface="Arial" charset="0"/>
            </a:endParaRPr>
          </a:p>
        </p:txBody>
      </p:sp>
      <p:cxnSp>
        <p:nvCxnSpPr>
          <p:cNvPr id="7" name="Rak 6">
            <a:extLst>
              <a:ext uri="{FF2B5EF4-FFF2-40B4-BE49-F238E27FC236}">
                <a16:creationId xmlns:a16="http://schemas.microsoft.com/office/drawing/2014/main" id="{56CAD80E-93C4-163E-6164-91D2CA596870}"/>
              </a:ext>
            </a:extLst>
          </p:cNvPr>
          <p:cNvCxnSpPr>
            <a:cxnSpLocks/>
          </p:cNvCxnSpPr>
          <p:nvPr/>
        </p:nvCxnSpPr>
        <p:spPr bwMode="auto">
          <a:xfrm>
            <a:off x="2593950" y="2852936"/>
            <a:ext cx="17281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Rak 8">
            <a:extLst>
              <a:ext uri="{FF2B5EF4-FFF2-40B4-BE49-F238E27FC236}">
                <a16:creationId xmlns:a16="http://schemas.microsoft.com/office/drawing/2014/main" id="{3F860DAD-E588-FB11-68D2-0EB81B787BC6}"/>
              </a:ext>
            </a:extLst>
          </p:cNvPr>
          <p:cNvCxnSpPr>
            <a:cxnSpLocks/>
          </p:cNvCxnSpPr>
          <p:nvPr/>
        </p:nvCxnSpPr>
        <p:spPr bwMode="auto">
          <a:xfrm>
            <a:off x="1691680" y="4293096"/>
            <a:ext cx="35283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ruta 12">
            <a:extLst>
              <a:ext uri="{FF2B5EF4-FFF2-40B4-BE49-F238E27FC236}">
                <a16:creationId xmlns:a16="http://schemas.microsoft.com/office/drawing/2014/main" id="{C377058E-5F5D-37F5-4F75-27E475FC9FE2}"/>
              </a:ext>
            </a:extLst>
          </p:cNvPr>
          <p:cNvSpPr txBox="1"/>
          <p:nvPr/>
        </p:nvSpPr>
        <p:spPr>
          <a:xfrm>
            <a:off x="4510566" y="4583346"/>
            <a:ext cx="4248472" cy="923330"/>
          </a:xfrm>
          <a:prstGeom prst="rect">
            <a:avLst/>
          </a:prstGeom>
          <a:solidFill>
            <a:schemeClr val="bg1"/>
          </a:solidFill>
          <a:ln>
            <a:solidFill>
              <a:schemeClr val="tx1"/>
            </a:solidFill>
          </a:ln>
        </p:spPr>
        <p:txBody>
          <a:bodyPr wrap="square" rtlCol="0">
            <a:spAutoFit/>
          </a:bodyPr>
          <a:lstStyle/>
          <a:p>
            <a:r>
              <a:rPr lang="sv-SE" dirty="0"/>
              <a:t>- Att få samtala och ställa sina frågor</a:t>
            </a:r>
          </a:p>
          <a:p>
            <a:r>
              <a:rPr lang="sv-SE" dirty="0"/>
              <a:t>- Socialt stöd från familj och vänner</a:t>
            </a:r>
          </a:p>
          <a:p>
            <a:r>
              <a:rPr lang="sv-SE" dirty="0"/>
              <a:t>- Sociala aktiviteter</a:t>
            </a:r>
          </a:p>
        </p:txBody>
      </p:sp>
      <p:sp>
        <p:nvSpPr>
          <p:cNvPr id="17" name="textruta 16">
            <a:extLst>
              <a:ext uri="{FF2B5EF4-FFF2-40B4-BE49-F238E27FC236}">
                <a16:creationId xmlns:a16="http://schemas.microsoft.com/office/drawing/2014/main" id="{2484E531-7513-A268-AA8E-A5DF0FD739C3}"/>
              </a:ext>
            </a:extLst>
          </p:cNvPr>
          <p:cNvSpPr txBox="1"/>
          <p:nvPr/>
        </p:nvSpPr>
        <p:spPr>
          <a:xfrm>
            <a:off x="3693117" y="1877843"/>
            <a:ext cx="3024336" cy="646331"/>
          </a:xfrm>
          <a:prstGeom prst="rect">
            <a:avLst/>
          </a:prstGeom>
          <a:solidFill>
            <a:schemeClr val="bg1"/>
          </a:solidFill>
          <a:ln>
            <a:solidFill>
              <a:schemeClr val="tx1"/>
            </a:solidFill>
          </a:ln>
        </p:spPr>
        <p:txBody>
          <a:bodyPr wrap="square" rtlCol="0">
            <a:spAutoFit/>
          </a:bodyPr>
          <a:lstStyle/>
          <a:p>
            <a:r>
              <a:rPr lang="sv-SE" dirty="0"/>
              <a:t>Komplexa sorgereaktioner</a:t>
            </a:r>
          </a:p>
          <a:p>
            <a:r>
              <a:rPr lang="sv-SE" dirty="0"/>
              <a:t>Specialiserad behandling</a:t>
            </a:r>
          </a:p>
        </p:txBody>
      </p:sp>
      <p:sp>
        <p:nvSpPr>
          <p:cNvPr id="20" name="textruta 19">
            <a:extLst>
              <a:ext uri="{FF2B5EF4-FFF2-40B4-BE49-F238E27FC236}">
                <a16:creationId xmlns:a16="http://schemas.microsoft.com/office/drawing/2014/main" id="{B3841446-3306-16A0-AC34-10EE85752B47}"/>
              </a:ext>
            </a:extLst>
          </p:cNvPr>
          <p:cNvSpPr txBox="1"/>
          <p:nvPr/>
        </p:nvSpPr>
        <p:spPr>
          <a:xfrm>
            <a:off x="4067944" y="3143186"/>
            <a:ext cx="3528392" cy="923330"/>
          </a:xfrm>
          <a:prstGeom prst="rect">
            <a:avLst/>
          </a:prstGeom>
          <a:solidFill>
            <a:schemeClr val="bg1"/>
          </a:solidFill>
          <a:ln>
            <a:solidFill>
              <a:schemeClr val="tx1"/>
            </a:solidFill>
          </a:ln>
        </p:spPr>
        <p:txBody>
          <a:bodyPr wrap="square" rtlCol="0">
            <a:spAutoFit/>
          </a:bodyPr>
          <a:lstStyle/>
          <a:p>
            <a:r>
              <a:rPr lang="sv-SE" dirty="0"/>
              <a:t>Sorgegrupper och andra mer interventioner riktade till sörjande</a:t>
            </a:r>
          </a:p>
        </p:txBody>
      </p:sp>
      <p:sp>
        <p:nvSpPr>
          <p:cNvPr id="4" name="textruta 3">
            <a:extLst>
              <a:ext uri="{FF2B5EF4-FFF2-40B4-BE49-F238E27FC236}">
                <a16:creationId xmlns:a16="http://schemas.microsoft.com/office/drawing/2014/main" id="{464A6C48-F04D-2F72-D4A3-9722DE387B7C}"/>
              </a:ext>
            </a:extLst>
          </p:cNvPr>
          <p:cNvSpPr txBox="1"/>
          <p:nvPr/>
        </p:nvSpPr>
        <p:spPr>
          <a:xfrm>
            <a:off x="3218213" y="795647"/>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16474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DD914-3A23-DF4E-A7C9-6E4B76302DCE}"/>
              </a:ext>
            </a:extLst>
          </p:cNvPr>
          <p:cNvSpPr>
            <a:spLocks noGrp="1"/>
          </p:cNvSpPr>
          <p:nvPr>
            <p:ph type="title"/>
          </p:nvPr>
        </p:nvSpPr>
        <p:spPr>
          <a:xfrm>
            <a:off x="706437" y="620688"/>
            <a:ext cx="7645400" cy="755650"/>
          </a:xfrm>
        </p:spPr>
        <p:txBody>
          <a:bodyPr wrap="square" anchor="t">
            <a:normAutofit/>
          </a:bodyPr>
          <a:lstStyle/>
          <a:p>
            <a:r>
              <a:rPr lang="sv-SE" sz="2400" dirty="0">
                <a:latin typeface="+mn-lt"/>
                <a:cs typeface="Arial" panose="020B0604020202020204" pitchFamily="34" charset="0"/>
              </a:rPr>
              <a:t>Kliniska implikationer</a:t>
            </a:r>
          </a:p>
        </p:txBody>
      </p:sp>
      <p:sp>
        <p:nvSpPr>
          <p:cNvPr id="10" name="Content Placeholder 2">
            <a:extLst>
              <a:ext uri="{FF2B5EF4-FFF2-40B4-BE49-F238E27FC236}">
                <a16:creationId xmlns:a16="http://schemas.microsoft.com/office/drawing/2014/main" id="{F54D745C-5D88-406B-98A8-FEB4CFFB5E27}"/>
              </a:ext>
            </a:extLst>
          </p:cNvPr>
          <p:cNvSpPr>
            <a:spLocks noGrp="1"/>
          </p:cNvSpPr>
          <p:nvPr>
            <p:ph sz="half" idx="1"/>
          </p:nvPr>
        </p:nvSpPr>
        <p:spPr>
          <a:xfrm>
            <a:off x="706437" y="1258217"/>
            <a:ext cx="4297611" cy="4738340"/>
          </a:xfrm>
        </p:spPr>
        <p:txBody>
          <a:bodyPr/>
          <a:lstStyle/>
          <a:p>
            <a:pPr marL="457200" indent="-457200">
              <a:buFont typeface="Arial" panose="020B0604020202020204" pitchFamily="34" charset="0"/>
              <a:buChar char="•"/>
            </a:pPr>
            <a:r>
              <a:rPr lang="en-US" sz="1600" dirty="0" err="1">
                <a:cs typeface="Arial" panose="020B0604020202020204" pitchFamily="34" charset="0"/>
              </a:rPr>
              <a:t>Alla</a:t>
            </a:r>
            <a:r>
              <a:rPr lang="en-US" sz="1600" dirty="0">
                <a:cs typeface="Arial" panose="020B0604020202020204" pitchFamily="34" charset="0"/>
              </a:rPr>
              <a:t> </a:t>
            </a:r>
            <a:r>
              <a:rPr lang="en-US" sz="1600" dirty="0" err="1">
                <a:cs typeface="Arial" panose="020B0604020202020204" pitchFamily="34" charset="0"/>
              </a:rPr>
              <a:t>närvarande</a:t>
            </a:r>
            <a:r>
              <a:rPr lang="en-US" sz="1600" dirty="0">
                <a:cs typeface="Arial" panose="020B0604020202020204" pitchFamily="34" charset="0"/>
              </a:rPr>
              <a:t> </a:t>
            </a:r>
            <a:r>
              <a:rPr lang="en-US" sz="1600" dirty="0" err="1">
                <a:cs typeface="Arial" panose="020B0604020202020204" pitchFamily="34" charset="0"/>
              </a:rPr>
              <a:t>blir</a:t>
            </a:r>
            <a:r>
              <a:rPr lang="en-US" sz="1600" dirty="0">
                <a:cs typeface="Arial" panose="020B0604020202020204" pitchFamily="34" charset="0"/>
              </a:rPr>
              <a:t> </a:t>
            </a:r>
            <a:r>
              <a:rPr lang="en-US" sz="1600" dirty="0" err="1">
                <a:cs typeface="Arial" panose="020B0604020202020204" pitchFamily="34" charset="0"/>
              </a:rPr>
              <a:t>en</a:t>
            </a:r>
            <a:r>
              <a:rPr lang="en-US" sz="1600" dirty="0">
                <a:cs typeface="Arial" panose="020B0604020202020204" pitchFamily="34" charset="0"/>
              </a:rPr>
              <a:t> del av </a:t>
            </a:r>
            <a:r>
              <a:rPr lang="en-US" sz="1600" dirty="0" err="1">
                <a:cs typeface="Arial" panose="020B0604020202020204" pitchFamily="34" charset="0"/>
              </a:rPr>
              <a:t>berättelsen</a:t>
            </a:r>
            <a:r>
              <a:rPr lang="en-US" sz="1600" dirty="0">
                <a:cs typeface="Arial" panose="020B0604020202020204" pitchFamily="34" charset="0"/>
              </a:rPr>
              <a:t> om </a:t>
            </a:r>
            <a:r>
              <a:rPr lang="en-US" sz="1600" dirty="0" err="1">
                <a:cs typeface="Arial" panose="020B0604020202020204" pitchFamily="34" charset="0"/>
              </a:rPr>
              <a:t>hjärtstoppshändelsen</a:t>
            </a:r>
            <a:r>
              <a:rPr lang="en-US" sz="1600" dirty="0">
                <a:cs typeface="Arial" panose="020B0604020202020204" pitchFamily="34" charset="0"/>
              </a:rPr>
              <a:t>.</a:t>
            </a:r>
          </a:p>
          <a:p>
            <a:pPr marL="457200" indent="-457200">
              <a:buFont typeface="Arial" panose="020B0604020202020204" pitchFamily="34" charset="0"/>
              <a:buChar char="•"/>
            </a:pPr>
            <a:endParaRPr lang="en-US" sz="1600" dirty="0">
              <a:cs typeface="Arial" panose="020B0604020202020204" pitchFamily="34" charset="0"/>
            </a:endParaRPr>
          </a:p>
          <a:p>
            <a:pPr marL="457200" indent="-457200">
              <a:buFont typeface="Arial" panose="020B0604020202020204" pitchFamily="34" charset="0"/>
              <a:buChar char="•"/>
            </a:pPr>
            <a:r>
              <a:rPr lang="en-US" sz="1600" dirty="0" err="1">
                <a:cs typeface="Arial" panose="020B0604020202020204" pitchFamily="34" charset="0"/>
              </a:rPr>
              <a:t>Familjefokuserat</a:t>
            </a:r>
            <a:r>
              <a:rPr lang="en-US" sz="1600" dirty="0">
                <a:cs typeface="Arial" panose="020B0604020202020204" pitchFamily="34" charset="0"/>
              </a:rPr>
              <a:t> </a:t>
            </a:r>
            <a:r>
              <a:rPr lang="en-US" sz="1600" dirty="0" err="1">
                <a:cs typeface="Arial" panose="020B0604020202020204" pitchFamily="34" charset="0"/>
              </a:rPr>
              <a:t>förhållningssätt</a:t>
            </a:r>
            <a:r>
              <a:rPr lang="en-US" sz="1600">
                <a:cs typeface="Arial" panose="020B0604020202020204" pitchFamily="34" charset="0"/>
              </a:rPr>
              <a:t>. </a:t>
            </a:r>
            <a:endParaRPr lang="en-US" sz="1600" dirty="0">
              <a:cs typeface="Arial" panose="020B0604020202020204" pitchFamily="34" charset="0"/>
            </a:endParaRPr>
          </a:p>
          <a:p>
            <a:pPr marL="0" indent="0"/>
            <a:endParaRPr lang="en-US" sz="1600" dirty="0">
              <a:cs typeface="Arial" panose="020B0604020202020204" pitchFamily="34" charset="0"/>
            </a:endParaRPr>
          </a:p>
          <a:p>
            <a:pPr marL="457200" indent="-457200">
              <a:buFont typeface="Arial" panose="020B0604020202020204" pitchFamily="34" charset="0"/>
              <a:buChar char="•"/>
            </a:pPr>
            <a:r>
              <a:rPr lang="en-US" sz="1600" dirty="0">
                <a:cs typeface="Arial" panose="020B0604020202020204" pitchFamily="34" charset="0"/>
              </a:rPr>
              <a:t>Personal </a:t>
            </a:r>
            <a:r>
              <a:rPr lang="en-US" sz="1600" dirty="0" err="1">
                <a:cs typeface="Arial" panose="020B0604020202020204" pitchFamily="34" charset="0"/>
              </a:rPr>
              <a:t>behöver</a:t>
            </a:r>
            <a:r>
              <a:rPr lang="en-US" sz="1600" dirty="0">
                <a:cs typeface="Arial" panose="020B0604020202020204" pitchFamily="34" charset="0"/>
              </a:rPr>
              <a:t> </a:t>
            </a:r>
            <a:r>
              <a:rPr lang="en-US" sz="1600" dirty="0" err="1">
                <a:cs typeface="Arial" panose="020B0604020202020204" pitchFamily="34" charset="0"/>
              </a:rPr>
              <a:t>vara</a:t>
            </a:r>
            <a:r>
              <a:rPr lang="en-US" sz="1600" dirty="0">
                <a:cs typeface="Arial" panose="020B0604020202020204" pitchFamily="34" charset="0"/>
              </a:rPr>
              <a:t> </a:t>
            </a:r>
            <a:r>
              <a:rPr lang="en-US" sz="1600" dirty="0" err="1">
                <a:cs typeface="Arial" panose="020B0604020202020204" pitchFamily="34" charset="0"/>
              </a:rPr>
              <a:t>tillgänglig</a:t>
            </a:r>
            <a:r>
              <a:rPr lang="en-US" sz="1600" dirty="0">
                <a:cs typeface="Arial" panose="020B0604020202020204" pitchFamily="34" charset="0"/>
              </a:rPr>
              <a:t> </a:t>
            </a:r>
            <a:r>
              <a:rPr lang="en-US" sz="1600" dirty="0" err="1">
                <a:cs typeface="Arial" panose="020B0604020202020204" pitchFamily="34" charset="0"/>
              </a:rPr>
              <a:t>och</a:t>
            </a:r>
            <a:r>
              <a:rPr lang="en-US" sz="1600" dirty="0">
                <a:cs typeface="Arial" panose="020B0604020202020204" pitchFamily="34" charset="0"/>
              </a:rPr>
              <a:t> </a:t>
            </a:r>
            <a:r>
              <a:rPr lang="en-US" sz="1600" dirty="0" err="1">
                <a:cs typeface="Arial" panose="020B0604020202020204" pitchFamily="34" charset="0"/>
              </a:rPr>
              <a:t>lyhörd</a:t>
            </a:r>
            <a:r>
              <a:rPr lang="en-US" sz="1600" dirty="0">
                <a:cs typeface="Arial" panose="020B0604020202020204" pitchFamily="34" charset="0"/>
              </a:rPr>
              <a:t> </a:t>
            </a:r>
            <a:r>
              <a:rPr lang="en-US" sz="1600" dirty="0" err="1">
                <a:cs typeface="Arial" panose="020B0604020202020204" pitchFamily="34" charset="0"/>
              </a:rPr>
              <a:t>inför</a:t>
            </a:r>
            <a:r>
              <a:rPr lang="en-US" sz="1600" dirty="0">
                <a:cs typeface="Arial" panose="020B0604020202020204" pitchFamily="34" charset="0"/>
              </a:rPr>
              <a:t> </a:t>
            </a:r>
            <a:r>
              <a:rPr lang="en-US" sz="1600" dirty="0" err="1">
                <a:cs typeface="Arial" panose="020B0604020202020204" pitchFamily="34" charset="0"/>
              </a:rPr>
              <a:t>närståendes</a:t>
            </a:r>
            <a:r>
              <a:rPr lang="en-US" sz="1600" dirty="0">
                <a:cs typeface="Arial" panose="020B0604020202020204" pitchFamily="34" charset="0"/>
              </a:rPr>
              <a:t> </a:t>
            </a:r>
            <a:r>
              <a:rPr lang="en-US" sz="1600" dirty="0" err="1">
                <a:cs typeface="Arial" panose="020B0604020202020204" pitchFamily="34" charset="0"/>
              </a:rPr>
              <a:t>önskemål</a:t>
            </a:r>
            <a:r>
              <a:rPr lang="en-US" sz="1600" dirty="0">
                <a:cs typeface="Arial" panose="020B0604020202020204" pitchFamily="34" charset="0"/>
              </a:rPr>
              <a:t> </a:t>
            </a:r>
            <a:r>
              <a:rPr lang="en-US" sz="1600" dirty="0" err="1">
                <a:cs typeface="Arial" panose="020B0604020202020204" pitchFamily="34" charset="0"/>
              </a:rPr>
              <a:t>och</a:t>
            </a:r>
            <a:r>
              <a:rPr lang="en-US" sz="1600" dirty="0">
                <a:cs typeface="Arial" panose="020B0604020202020204" pitchFamily="34" charset="0"/>
              </a:rPr>
              <a:t> </a:t>
            </a:r>
            <a:r>
              <a:rPr lang="en-US" sz="1600" dirty="0" err="1">
                <a:cs typeface="Arial" panose="020B0604020202020204" pitchFamily="34" charset="0"/>
              </a:rPr>
              <a:t>behov</a:t>
            </a:r>
            <a:r>
              <a:rPr lang="en-US" sz="1600" dirty="0">
                <a:cs typeface="Arial" panose="020B0604020202020204" pitchFamily="34" charset="0"/>
              </a:rPr>
              <a:t>. </a:t>
            </a:r>
            <a:r>
              <a:rPr lang="en-US" sz="1600" dirty="0" err="1">
                <a:cs typeface="Arial" panose="020B0604020202020204" pitchFamily="34" charset="0"/>
              </a:rPr>
              <a:t>Ett</a:t>
            </a:r>
            <a:r>
              <a:rPr lang="en-US" sz="1600" dirty="0">
                <a:cs typeface="Arial" panose="020B0604020202020204" pitchFamily="34" charset="0"/>
              </a:rPr>
              <a:t> </a:t>
            </a:r>
            <a:r>
              <a:rPr lang="en-US" sz="1600" dirty="0" err="1">
                <a:cs typeface="Arial" panose="020B0604020202020204" pitchFamily="34" charset="0"/>
              </a:rPr>
              <a:t>professionellt</a:t>
            </a:r>
            <a:r>
              <a:rPr lang="en-US" sz="1600" dirty="0">
                <a:cs typeface="Arial" panose="020B0604020202020204" pitchFamily="34" charset="0"/>
              </a:rPr>
              <a:t> </a:t>
            </a:r>
            <a:r>
              <a:rPr lang="en-US" sz="1600" dirty="0" err="1">
                <a:cs typeface="Arial" panose="020B0604020202020204" pitchFamily="34" charset="0"/>
              </a:rPr>
              <a:t>stöd</a:t>
            </a:r>
            <a:r>
              <a:rPr lang="en-US" sz="1600" dirty="0">
                <a:cs typeface="Arial" panose="020B0604020202020204" pitchFamily="34" charset="0"/>
              </a:rPr>
              <a:t> </a:t>
            </a:r>
            <a:r>
              <a:rPr lang="en-US" sz="1600" dirty="0" err="1">
                <a:cs typeface="Arial" panose="020B0604020202020204" pitchFamily="34" charset="0"/>
              </a:rPr>
              <a:t>behöver</a:t>
            </a:r>
            <a:r>
              <a:rPr lang="en-US" sz="1600" dirty="0">
                <a:cs typeface="Arial" panose="020B0604020202020204" pitchFamily="34" charset="0"/>
              </a:rPr>
              <a:t> </a:t>
            </a:r>
            <a:r>
              <a:rPr lang="en-US" sz="1600" dirty="0" err="1">
                <a:cs typeface="Arial" panose="020B0604020202020204" pitchFamily="34" charset="0"/>
              </a:rPr>
              <a:t>vara</a:t>
            </a:r>
            <a:r>
              <a:rPr lang="en-US" sz="1600" dirty="0">
                <a:cs typeface="Arial" panose="020B0604020202020204" pitchFamily="34" charset="0"/>
              </a:rPr>
              <a:t> </a:t>
            </a:r>
            <a:r>
              <a:rPr lang="en-US" sz="1600" dirty="0" err="1">
                <a:cs typeface="Arial" panose="020B0604020202020204" pitchFamily="34" charset="0"/>
              </a:rPr>
              <a:t>proaktivt</a:t>
            </a:r>
            <a:r>
              <a:rPr lang="en-US" sz="1600" dirty="0">
                <a:cs typeface="Arial" panose="020B0604020202020204" pitchFamily="34" charset="0"/>
              </a:rPr>
              <a:t> </a:t>
            </a:r>
            <a:r>
              <a:rPr lang="en-US" sz="1600" dirty="0" err="1">
                <a:cs typeface="Arial" panose="020B0604020202020204" pitchFamily="34" charset="0"/>
              </a:rPr>
              <a:t>och</a:t>
            </a:r>
            <a:r>
              <a:rPr lang="en-US" sz="1600" dirty="0">
                <a:cs typeface="Arial" panose="020B0604020202020204" pitchFamily="34" charset="0"/>
              </a:rPr>
              <a:t> </a:t>
            </a:r>
            <a:r>
              <a:rPr lang="en-US" sz="1600" dirty="0" err="1">
                <a:cs typeface="Arial" panose="020B0604020202020204" pitchFamily="34" charset="0"/>
              </a:rPr>
              <a:t>finnas</a:t>
            </a:r>
            <a:r>
              <a:rPr lang="en-US" sz="1600" dirty="0">
                <a:cs typeface="Arial" panose="020B0604020202020204" pitchFamily="34" charset="0"/>
              </a:rPr>
              <a:t> vid </a:t>
            </a:r>
            <a:r>
              <a:rPr lang="en-US" sz="1600" dirty="0" err="1">
                <a:cs typeface="Arial" panose="020B0604020202020204" pitchFamily="34" charset="0"/>
              </a:rPr>
              <a:t>hjärtstoppshändelsen</a:t>
            </a:r>
            <a:r>
              <a:rPr lang="en-US" sz="1600" dirty="0">
                <a:cs typeface="Arial" panose="020B0604020202020204" pitchFamily="34" charset="0"/>
              </a:rPr>
              <a:t> </a:t>
            </a:r>
            <a:r>
              <a:rPr lang="en-US" sz="1600" dirty="0" err="1">
                <a:cs typeface="Arial" panose="020B0604020202020204" pitchFamily="34" charset="0"/>
              </a:rPr>
              <a:t>och</a:t>
            </a:r>
            <a:r>
              <a:rPr lang="en-US" sz="1600" dirty="0">
                <a:cs typeface="Arial" panose="020B0604020202020204" pitchFamily="34" charset="0"/>
              </a:rPr>
              <a:t> </a:t>
            </a:r>
            <a:r>
              <a:rPr lang="en-US" sz="1600" dirty="0" err="1">
                <a:cs typeface="Arial" panose="020B0604020202020204" pitchFamily="34" charset="0"/>
              </a:rPr>
              <a:t>över</a:t>
            </a:r>
            <a:r>
              <a:rPr lang="en-US" sz="1600" dirty="0">
                <a:cs typeface="Arial" panose="020B0604020202020204" pitchFamily="34" charset="0"/>
              </a:rPr>
              <a:t> </a:t>
            </a:r>
            <a:r>
              <a:rPr lang="en-US" sz="1600" dirty="0" err="1">
                <a:cs typeface="Arial" panose="020B0604020202020204" pitchFamily="34" charset="0"/>
              </a:rPr>
              <a:t>tid</a:t>
            </a:r>
            <a:r>
              <a:rPr lang="en-US" sz="1600" dirty="0">
                <a:cs typeface="Arial" panose="020B0604020202020204" pitchFamily="34" charset="0"/>
              </a:rPr>
              <a:t>. </a:t>
            </a:r>
          </a:p>
          <a:p>
            <a:pPr marL="0" indent="0"/>
            <a:endParaRPr lang="en-US" sz="1600" dirty="0">
              <a:cs typeface="Arial" panose="020B0604020202020204" pitchFamily="34" charset="0"/>
            </a:endParaRPr>
          </a:p>
          <a:p>
            <a:pPr marL="457200" indent="-457200">
              <a:buFont typeface="Arial" panose="020B0604020202020204" pitchFamily="34" charset="0"/>
              <a:buChar char="•"/>
            </a:pPr>
            <a:r>
              <a:rPr lang="en-US" sz="1600" dirty="0" err="1">
                <a:cs typeface="Arial" panose="020B0604020202020204" pitchFamily="34" charset="0"/>
              </a:rPr>
              <a:t>Mätinstrument</a:t>
            </a:r>
            <a:r>
              <a:rPr lang="en-US" sz="1600" dirty="0">
                <a:cs typeface="Arial" panose="020B0604020202020204" pitchFamily="34" charset="0"/>
              </a:rPr>
              <a:t> </a:t>
            </a:r>
            <a:r>
              <a:rPr lang="en-US" sz="1600" dirty="0" err="1">
                <a:cs typeface="Arial" panose="020B0604020202020204" pitchFamily="34" charset="0"/>
              </a:rPr>
              <a:t>kan</a:t>
            </a:r>
            <a:r>
              <a:rPr lang="en-US" sz="1600" dirty="0">
                <a:cs typeface="Arial" panose="020B0604020202020204" pitchFamily="34" charset="0"/>
              </a:rPr>
              <a:t> </a:t>
            </a:r>
            <a:r>
              <a:rPr lang="en-US" sz="1600" dirty="0" err="1">
                <a:cs typeface="Arial" panose="020B0604020202020204" pitchFamily="34" charset="0"/>
              </a:rPr>
              <a:t>vara</a:t>
            </a:r>
            <a:r>
              <a:rPr lang="en-US" sz="1600" dirty="0">
                <a:cs typeface="Arial" panose="020B0604020202020204" pitchFamily="34" charset="0"/>
              </a:rPr>
              <a:t> till </a:t>
            </a:r>
            <a:r>
              <a:rPr lang="en-US" sz="1600" dirty="0" err="1">
                <a:cs typeface="Arial" panose="020B0604020202020204" pitchFamily="34" charset="0"/>
              </a:rPr>
              <a:t>hjälp</a:t>
            </a:r>
            <a:r>
              <a:rPr lang="en-US" sz="1600" dirty="0">
                <a:cs typeface="Arial" panose="020B0604020202020204" pitchFamily="34" charset="0"/>
              </a:rPr>
              <a:t> för </a:t>
            </a:r>
            <a:r>
              <a:rPr lang="en-US" sz="1600" dirty="0" err="1">
                <a:cs typeface="Arial" panose="020B0604020202020204" pitchFamily="34" charset="0"/>
              </a:rPr>
              <a:t>att</a:t>
            </a:r>
            <a:r>
              <a:rPr lang="en-US" sz="1600" dirty="0">
                <a:cs typeface="Arial" panose="020B0604020202020204" pitchFamily="34" charset="0"/>
              </a:rPr>
              <a:t> </a:t>
            </a:r>
            <a:r>
              <a:rPr lang="en-US" sz="1600" dirty="0" err="1">
                <a:cs typeface="Arial" panose="020B0604020202020204" pitchFamily="34" charset="0"/>
              </a:rPr>
              <a:t>identifiera</a:t>
            </a:r>
            <a:r>
              <a:rPr lang="en-US" sz="1600" dirty="0">
                <a:cs typeface="Arial" panose="020B0604020202020204" pitchFamily="34" charset="0"/>
              </a:rPr>
              <a:t> symptom </a:t>
            </a:r>
            <a:r>
              <a:rPr lang="en-US" sz="1600" dirty="0" err="1">
                <a:cs typeface="Arial" panose="020B0604020202020204" pitchFamily="34" charset="0"/>
              </a:rPr>
              <a:t>på</a:t>
            </a:r>
            <a:r>
              <a:rPr lang="en-US" sz="1600" dirty="0">
                <a:cs typeface="Arial" panose="020B0604020202020204" pitchFamily="34" charset="0"/>
              </a:rPr>
              <a:t> </a:t>
            </a:r>
            <a:r>
              <a:rPr lang="en-US" sz="1600" dirty="0" err="1">
                <a:cs typeface="Arial" panose="020B0604020202020204" pitchFamily="34" charset="0"/>
              </a:rPr>
              <a:t>förlängd</a:t>
            </a:r>
            <a:r>
              <a:rPr lang="en-US" sz="1600" dirty="0">
                <a:cs typeface="Arial" panose="020B0604020202020204" pitchFamily="34" charset="0"/>
              </a:rPr>
              <a:t> </a:t>
            </a:r>
            <a:r>
              <a:rPr lang="en-US" sz="1600" dirty="0" err="1">
                <a:cs typeface="Arial" panose="020B0604020202020204" pitchFamily="34" charset="0"/>
              </a:rPr>
              <a:t>sorg</a:t>
            </a:r>
            <a:r>
              <a:rPr lang="en-US" sz="1600" dirty="0">
                <a:cs typeface="Arial" panose="020B0604020202020204" pitchFamily="34" charset="0"/>
              </a:rPr>
              <a:t>, </a:t>
            </a:r>
            <a:r>
              <a:rPr lang="en-US" sz="1600" dirty="0" err="1">
                <a:cs typeface="Arial" panose="020B0604020202020204" pitchFamily="34" charset="0"/>
              </a:rPr>
              <a:t>ångest</a:t>
            </a:r>
            <a:r>
              <a:rPr lang="en-US" sz="1600" dirty="0">
                <a:cs typeface="Arial" panose="020B0604020202020204" pitchFamily="34" charset="0"/>
              </a:rPr>
              <a:t>, depression </a:t>
            </a:r>
            <a:r>
              <a:rPr lang="en-US" sz="1600" dirty="0" err="1">
                <a:cs typeface="Arial" panose="020B0604020202020204" pitchFamily="34" charset="0"/>
              </a:rPr>
              <a:t>och</a:t>
            </a:r>
            <a:r>
              <a:rPr lang="en-US" sz="1600" dirty="0">
                <a:cs typeface="Arial" panose="020B0604020202020204" pitchFamily="34" charset="0"/>
              </a:rPr>
              <a:t> </a:t>
            </a:r>
            <a:r>
              <a:rPr lang="en-US" sz="1600" dirty="0" err="1">
                <a:cs typeface="Arial" panose="020B0604020202020204" pitchFamily="34" charset="0"/>
              </a:rPr>
              <a:t>posttraumatisk</a:t>
            </a:r>
            <a:r>
              <a:rPr lang="en-US" sz="1600" dirty="0">
                <a:cs typeface="Arial" panose="020B0604020202020204" pitchFamily="34" charset="0"/>
              </a:rPr>
              <a:t> stress.</a:t>
            </a:r>
          </a:p>
          <a:p>
            <a:pPr marL="457200" indent="-457200">
              <a:buFont typeface="Arial" panose="020B0604020202020204" pitchFamily="34" charset="0"/>
              <a:buChar char="•"/>
            </a:pPr>
            <a:endParaRPr lang="en-US" sz="1600" dirty="0">
              <a:cs typeface="Arial" panose="020B0604020202020204" pitchFamily="34" charset="0"/>
            </a:endParaRPr>
          </a:p>
          <a:p>
            <a:pPr marL="0" indent="0"/>
            <a:endParaRPr lang="en-US" sz="1600" dirty="0">
              <a:cs typeface="Arial" panose="020B0604020202020204" pitchFamily="34"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a:r>
              <a:rPr lang="en-US" sz="1600" dirty="0">
                <a:latin typeface="Arial" panose="020B0604020202020204" pitchFamily="34" charset="0"/>
                <a:cs typeface="Arial" panose="020B0604020202020204" pitchFamily="34" charset="0"/>
              </a:rPr>
              <a:t> </a:t>
            </a:r>
          </a:p>
          <a:p>
            <a:pPr marL="0" indent="0"/>
            <a:endParaRPr lang="en-US"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5" name="Platshållare för innehåll 4">
            <a:extLst>
              <a:ext uri="{FF2B5EF4-FFF2-40B4-BE49-F238E27FC236}">
                <a16:creationId xmlns:a16="http://schemas.microsoft.com/office/drawing/2014/main" id="{EAD10AF4-9E4A-864B-8718-769A2EAE194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380" r="23114"/>
          <a:stretch/>
        </p:blipFill>
        <p:spPr>
          <a:xfrm>
            <a:off x="5508104" y="1258217"/>
            <a:ext cx="2856980" cy="4403032"/>
          </a:xfrm>
          <a:prstGeom prst="rect">
            <a:avLst/>
          </a:prstGeom>
          <a:noFill/>
        </p:spPr>
      </p:pic>
    </p:spTree>
    <p:extLst>
      <p:ext uri="{BB962C8B-B14F-4D97-AF65-F5344CB8AC3E}">
        <p14:creationId xmlns:p14="http://schemas.microsoft.com/office/powerpoint/2010/main" val="384745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606E3-1EEB-4C22-5A6D-297C5032929E}"/>
              </a:ext>
            </a:extLst>
          </p:cNvPr>
          <p:cNvSpPr>
            <a:spLocks noGrp="1"/>
          </p:cNvSpPr>
          <p:nvPr>
            <p:ph type="title"/>
          </p:nvPr>
        </p:nvSpPr>
        <p:spPr>
          <a:xfrm>
            <a:off x="611560" y="495300"/>
            <a:ext cx="7645400" cy="755650"/>
          </a:xfrm>
        </p:spPr>
        <p:txBody>
          <a:bodyPr/>
          <a:lstStyle/>
          <a:p>
            <a:r>
              <a:rPr lang="sv-SE" b="1"/>
              <a:t>Några </a:t>
            </a:r>
            <a:r>
              <a:rPr lang="sv-SE" b="1" dirty="0"/>
              <a:t>tankar att reflektera kring…</a:t>
            </a:r>
          </a:p>
        </p:txBody>
      </p:sp>
      <p:sp>
        <p:nvSpPr>
          <p:cNvPr id="3" name="Platshållare för innehåll 2">
            <a:extLst>
              <a:ext uri="{FF2B5EF4-FFF2-40B4-BE49-F238E27FC236}">
                <a16:creationId xmlns:a16="http://schemas.microsoft.com/office/drawing/2014/main" id="{02EA2740-DA61-327E-09C2-D0F5EC7158FE}"/>
              </a:ext>
            </a:extLst>
          </p:cNvPr>
          <p:cNvSpPr>
            <a:spLocks noGrp="1"/>
          </p:cNvSpPr>
          <p:nvPr>
            <p:ph sz="half" idx="1"/>
          </p:nvPr>
        </p:nvSpPr>
        <p:spPr>
          <a:xfrm>
            <a:off x="611560" y="1250950"/>
            <a:ext cx="7393954" cy="4356100"/>
          </a:xfrm>
        </p:spPr>
        <p:txBody>
          <a:bodyPr/>
          <a:lstStyle/>
          <a:p>
            <a:pPr marL="0" indent="0"/>
            <a:endParaRPr lang="sv-SE" dirty="0"/>
          </a:p>
          <a:p>
            <a:pPr marL="457200" indent="-457200">
              <a:buFontTx/>
              <a:buChar char="-"/>
            </a:pPr>
            <a:r>
              <a:rPr lang="sv-SE" dirty="0"/>
              <a:t>Hur tänker du kring din förmåga/kompetens att möta närstående före och efter döden?</a:t>
            </a:r>
          </a:p>
          <a:p>
            <a:pPr marL="457200" indent="-457200">
              <a:buFontTx/>
              <a:buChar char="-"/>
            </a:pPr>
            <a:endParaRPr lang="sv-SE" dirty="0"/>
          </a:p>
          <a:p>
            <a:pPr marL="457200" indent="-457200">
              <a:buFontTx/>
              <a:buChar char="-"/>
            </a:pPr>
            <a:r>
              <a:rPr lang="sv-SE" dirty="0"/>
              <a:t>Hur kan vi stödja studenter att utveckla ett </a:t>
            </a:r>
            <a:r>
              <a:rPr lang="sv-SE" dirty="0" err="1"/>
              <a:t>familjefokucerat</a:t>
            </a:r>
            <a:r>
              <a:rPr lang="sv-SE" dirty="0"/>
              <a:t> förhållningsätt vid svåra situationer och dödfall?  </a:t>
            </a:r>
          </a:p>
          <a:p>
            <a:pPr marL="457200" indent="-457200">
              <a:buFontTx/>
              <a:buChar char="-"/>
            </a:pPr>
            <a:endParaRPr lang="sv-SE" dirty="0"/>
          </a:p>
        </p:txBody>
      </p:sp>
    </p:spTree>
    <p:extLst>
      <p:ext uri="{BB962C8B-B14F-4D97-AF65-F5344CB8AC3E}">
        <p14:creationId xmlns:p14="http://schemas.microsoft.com/office/powerpoint/2010/main" val="33551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ECA9198-622B-F8FA-0D6B-8D256B9596B5}"/>
              </a:ext>
            </a:extLst>
          </p:cNvPr>
          <p:cNvPicPr>
            <a:picLocks noChangeAspect="1"/>
          </p:cNvPicPr>
          <p:nvPr/>
        </p:nvPicPr>
        <p:blipFill>
          <a:blip r:embed="rId2"/>
          <a:stretch>
            <a:fillRect/>
          </a:stretch>
        </p:blipFill>
        <p:spPr>
          <a:xfrm>
            <a:off x="1043606" y="476672"/>
            <a:ext cx="7032899" cy="5267444"/>
          </a:xfrm>
          <a:prstGeom prst="rect">
            <a:avLst/>
          </a:prstGeom>
        </p:spPr>
      </p:pic>
      <p:sp>
        <p:nvSpPr>
          <p:cNvPr id="3" name="Platshållare för innehåll 2">
            <a:extLst>
              <a:ext uri="{FF2B5EF4-FFF2-40B4-BE49-F238E27FC236}">
                <a16:creationId xmlns:a16="http://schemas.microsoft.com/office/drawing/2014/main" id="{3FEB542A-56FA-A24D-B7BF-E89EE4E03C76}"/>
              </a:ext>
            </a:extLst>
          </p:cNvPr>
          <p:cNvSpPr>
            <a:spLocks noGrp="1"/>
          </p:cNvSpPr>
          <p:nvPr>
            <p:ph idx="1"/>
          </p:nvPr>
        </p:nvSpPr>
        <p:spPr>
          <a:xfrm>
            <a:off x="755576" y="620688"/>
            <a:ext cx="7608962" cy="5386412"/>
          </a:xfrm>
        </p:spPr>
        <p:txBody>
          <a:bodyPr/>
          <a:lstStyle/>
          <a:p>
            <a:endParaRPr lang="sv-SE"/>
          </a:p>
          <a:p>
            <a:pPr>
              <a:buFont typeface="Arial" panose="020B0604020202020204" pitchFamily="34" charset="0"/>
              <a:buChar char="•"/>
            </a:pPr>
            <a:endParaRPr lang="sv-SE"/>
          </a:p>
        </p:txBody>
      </p:sp>
      <p:sp>
        <p:nvSpPr>
          <p:cNvPr id="2" name="textruta 1">
            <a:extLst>
              <a:ext uri="{FF2B5EF4-FFF2-40B4-BE49-F238E27FC236}">
                <a16:creationId xmlns:a16="http://schemas.microsoft.com/office/drawing/2014/main" id="{625810BA-A511-174F-8080-35A64CF796A1}"/>
              </a:ext>
            </a:extLst>
          </p:cNvPr>
          <p:cNvSpPr txBox="1"/>
          <p:nvPr/>
        </p:nvSpPr>
        <p:spPr>
          <a:xfrm>
            <a:off x="779462" y="331202"/>
            <a:ext cx="8280919" cy="1200329"/>
          </a:xfrm>
          <a:prstGeom prst="rect">
            <a:avLst/>
          </a:prstGeom>
          <a:noFill/>
        </p:spPr>
        <p:txBody>
          <a:bodyPr wrap="square" rtlCol="0">
            <a:spAutoFit/>
          </a:bodyPr>
          <a:lstStyle/>
          <a:p>
            <a:pPr algn="ctr"/>
            <a:endParaRPr lang="sv-SE" sz="2400"/>
          </a:p>
          <a:p>
            <a:pPr algn="ctr"/>
            <a:endParaRPr lang="sv-SE" sz="2400"/>
          </a:p>
          <a:p>
            <a:pPr algn="ctr"/>
            <a:endParaRPr lang="sv-SE" sz="2400"/>
          </a:p>
        </p:txBody>
      </p:sp>
      <p:sp>
        <p:nvSpPr>
          <p:cNvPr id="5" name="textruta 4">
            <a:extLst>
              <a:ext uri="{FF2B5EF4-FFF2-40B4-BE49-F238E27FC236}">
                <a16:creationId xmlns:a16="http://schemas.microsoft.com/office/drawing/2014/main" id="{24AB42FC-34A5-0247-A8A2-33236BD173A1}"/>
              </a:ext>
            </a:extLst>
          </p:cNvPr>
          <p:cNvSpPr txBox="1"/>
          <p:nvPr/>
        </p:nvSpPr>
        <p:spPr>
          <a:xfrm>
            <a:off x="2961316" y="1531531"/>
            <a:ext cx="3197478" cy="1569660"/>
          </a:xfrm>
          <a:prstGeom prst="rect">
            <a:avLst/>
          </a:prstGeom>
          <a:noFill/>
        </p:spPr>
        <p:txBody>
          <a:bodyPr wrap="none" rtlCol="0">
            <a:spAutoFit/>
          </a:bodyPr>
          <a:lstStyle/>
          <a:p>
            <a:pPr algn="ctr"/>
            <a:r>
              <a:rPr lang="sv-SE" sz="2800" dirty="0">
                <a:latin typeface="+mj-lt"/>
              </a:rPr>
              <a:t>Tack! </a:t>
            </a:r>
          </a:p>
          <a:p>
            <a:pPr algn="ctr"/>
            <a:r>
              <a:rPr lang="sv-SE" sz="2000" b="1" dirty="0"/>
              <a:t>Nina Carlsson </a:t>
            </a:r>
          </a:p>
          <a:p>
            <a:pPr algn="ctr"/>
            <a:r>
              <a:rPr lang="sv-SE" sz="2000" b="1" dirty="0" err="1"/>
              <a:t>nina.carlsson@lnu.se</a:t>
            </a:r>
            <a:r>
              <a:rPr lang="sv-SE" sz="2000" b="1" dirty="0"/>
              <a:t> </a:t>
            </a:r>
          </a:p>
          <a:p>
            <a:endParaRPr lang="sv-SE" sz="2800" dirty="0">
              <a:latin typeface="+mj-lt"/>
            </a:endParaRPr>
          </a:p>
        </p:txBody>
      </p:sp>
    </p:spTree>
    <p:extLst>
      <p:ext uri="{BB962C8B-B14F-4D97-AF65-F5344CB8AC3E}">
        <p14:creationId xmlns:p14="http://schemas.microsoft.com/office/powerpoint/2010/main" val="66298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ubrik 1"/>
          <p:cNvSpPr>
            <a:spLocks noGrp="1"/>
          </p:cNvSpPr>
          <p:nvPr>
            <p:ph type="title"/>
          </p:nvPr>
        </p:nvSpPr>
        <p:spPr/>
        <p:txBody>
          <a:bodyPr/>
          <a:lstStyle/>
          <a:p>
            <a:r>
              <a:rPr lang="sv-SE" altLang="sv-SE" dirty="0"/>
              <a:t>Plötsligt hjärtstopp</a:t>
            </a:r>
          </a:p>
        </p:txBody>
      </p:sp>
      <p:sp>
        <p:nvSpPr>
          <p:cNvPr id="5122" name="Platshållare för innehåll 2"/>
          <p:cNvSpPr>
            <a:spLocks noGrp="1"/>
          </p:cNvSpPr>
          <p:nvPr>
            <p:ph idx="1"/>
          </p:nvPr>
        </p:nvSpPr>
        <p:spPr>
          <a:xfrm>
            <a:off x="706438" y="1486024"/>
            <a:ext cx="7658100" cy="4521076"/>
          </a:xfrm>
        </p:spPr>
        <p:txBody>
          <a:bodyPr/>
          <a:lstStyle/>
          <a:p>
            <a:pPr>
              <a:buFont typeface="Arial" charset="0"/>
              <a:buChar char="•"/>
            </a:pPr>
            <a:r>
              <a:rPr lang="sv-SE" altLang="sv-SE" dirty="0"/>
              <a:t>I avhandlingen ingår hjärtstopp där hjärt-lungräddning startats och inte hjärtstopp som ett slut på en väntad död. </a:t>
            </a:r>
          </a:p>
          <a:p>
            <a:pPr>
              <a:buFont typeface="Arial" charset="0"/>
              <a:buChar char="•"/>
            </a:pPr>
            <a:endParaRPr lang="sv-SE" altLang="sv-SE" dirty="0"/>
          </a:p>
          <a:p>
            <a:pPr>
              <a:buFont typeface="Arial" charset="0"/>
              <a:buChar char="•"/>
            </a:pPr>
            <a:r>
              <a:rPr lang="sv-SE" altLang="sv-SE" dirty="0"/>
              <a:t>Svenska Hjärt-lungräddningsregistret, nationellt kvalitetsregister (</a:t>
            </a:r>
            <a:r>
              <a:rPr lang="sv-SE" altLang="sv-SE" dirty="0">
                <a:hlinkClick r:id="rId3"/>
              </a:rPr>
              <a:t>www.hlr.nu</a:t>
            </a:r>
            <a:r>
              <a:rPr lang="sv-SE" altLang="sv-SE" dirty="0"/>
              <a:t>).</a:t>
            </a:r>
          </a:p>
          <a:p>
            <a:pPr marL="0" indent="0"/>
            <a:endParaRPr lang="sv-SE" altLang="sv-SE" dirty="0"/>
          </a:p>
          <a:p>
            <a:pPr>
              <a:buFont typeface="Arial" charset="0"/>
              <a:buChar char="•"/>
            </a:pPr>
            <a:r>
              <a:rPr lang="sv-SE" altLang="sv-SE" dirty="0"/>
              <a:t>Överlevnad ca 10 % utanför sjukhus och drygt 36 % på sjukhus.</a:t>
            </a:r>
          </a:p>
        </p:txBody>
      </p:sp>
      <p:pic>
        <p:nvPicPr>
          <p:cNvPr id="4" name="Bildobjekt 3">
            <a:extLst>
              <a:ext uri="{FF2B5EF4-FFF2-40B4-BE49-F238E27FC236}">
                <a16:creationId xmlns:a16="http://schemas.microsoft.com/office/drawing/2014/main" id="{FA110ECC-FC19-4147-A0BB-F8F367FA0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2" y="4581128"/>
            <a:ext cx="1827150" cy="1222896"/>
          </a:xfrm>
          <a:prstGeom prst="rect">
            <a:avLst/>
          </a:prstGeom>
        </p:spPr>
      </p:pic>
      <p:pic>
        <p:nvPicPr>
          <p:cNvPr id="2" name="Picture 2" descr="Svenska HLR-rådets rekommendationer | jämförhjärtstartare">
            <a:extLst>
              <a:ext uri="{FF2B5EF4-FFF2-40B4-BE49-F238E27FC236}">
                <a16:creationId xmlns:a16="http://schemas.microsoft.com/office/drawing/2014/main" id="{0A340143-E0C7-C6C7-A856-F43A7BC38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010" y="4512983"/>
            <a:ext cx="3424064" cy="1291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706438" y="764704"/>
            <a:ext cx="7645400" cy="755650"/>
          </a:xfrm>
        </p:spPr>
        <p:txBody>
          <a:bodyPr/>
          <a:lstStyle/>
          <a:p>
            <a:r>
              <a:rPr lang="sv-SE" dirty="0"/>
              <a:t>Tidigare forskning</a:t>
            </a:r>
          </a:p>
        </p:txBody>
      </p:sp>
      <p:sp>
        <p:nvSpPr>
          <p:cNvPr id="8" name="Platshållare för innehåll 7"/>
          <p:cNvSpPr>
            <a:spLocks noGrp="1"/>
          </p:cNvSpPr>
          <p:nvPr>
            <p:ph idx="1"/>
          </p:nvPr>
        </p:nvSpPr>
        <p:spPr>
          <a:xfrm>
            <a:off x="706438" y="1412776"/>
            <a:ext cx="7658100" cy="4594324"/>
          </a:xfrm>
        </p:spPr>
        <p:txBody>
          <a:bodyPr/>
          <a:lstStyle/>
          <a:p>
            <a:pPr>
              <a:buFont typeface="Arial" charset="0"/>
              <a:buChar char="•"/>
            </a:pPr>
            <a:r>
              <a:rPr lang="sv-SE" dirty="0"/>
              <a:t>Forskning har fokuserat på närståendes närvaro vid hjärt- lungräddning, närstående ska enligt europeiska riktlinjerna få närvara. </a:t>
            </a:r>
            <a:r>
              <a:rPr lang="sv-SE" dirty="0">
                <a:hlinkClick r:id="rId3"/>
              </a:rPr>
              <a:t>https://cprguidelines.eu/</a:t>
            </a:r>
            <a:endParaRPr lang="sv-SE" dirty="0"/>
          </a:p>
          <a:p>
            <a:pPr>
              <a:buFont typeface="Arial" charset="0"/>
              <a:buChar char="•"/>
            </a:pPr>
            <a:endParaRPr lang="sv-SE" dirty="0"/>
          </a:p>
          <a:p>
            <a:pPr>
              <a:buFont typeface="Arial" charset="0"/>
              <a:buChar char="•"/>
            </a:pPr>
            <a:r>
              <a:rPr lang="sv-SE" dirty="0"/>
              <a:t>Fåtal studier utifrån närståendes situation vid hjärtstopp. </a:t>
            </a:r>
          </a:p>
          <a:p>
            <a:pPr>
              <a:buFont typeface="Arial" charset="0"/>
              <a:buChar char="•"/>
            </a:pPr>
            <a:endParaRPr lang="sv-SE" dirty="0"/>
          </a:p>
          <a:p>
            <a:pPr>
              <a:buFont typeface="Arial" charset="0"/>
              <a:buChar char="•"/>
            </a:pPr>
            <a:r>
              <a:rPr lang="sv-SE" dirty="0"/>
              <a:t>År 2021 publicerades en översikt där avhandlingens första artikel ingår som en av 47 artiklar. Ett </a:t>
            </a:r>
            <a:r>
              <a:rPr lang="sv-SE" dirty="0" err="1"/>
              <a:t>familjefokuserat</a:t>
            </a:r>
            <a:r>
              <a:rPr lang="sv-SE" dirty="0"/>
              <a:t> förhållningssätt förespråkas vid hjärtstopp.</a:t>
            </a:r>
          </a:p>
          <a:p>
            <a:pPr marL="0" indent="0"/>
            <a:endParaRPr lang="sv-SE" dirty="0"/>
          </a:p>
        </p:txBody>
      </p:sp>
      <p:pic>
        <p:nvPicPr>
          <p:cNvPr id="2" name="Bildobjekt 1">
            <a:extLst>
              <a:ext uri="{FF2B5EF4-FFF2-40B4-BE49-F238E27FC236}">
                <a16:creationId xmlns:a16="http://schemas.microsoft.com/office/drawing/2014/main" id="{09E4C06A-FB93-4BD6-1CBD-2E248650FC87}"/>
              </a:ext>
            </a:extLst>
          </p:cNvPr>
          <p:cNvPicPr>
            <a:picLocks noChangeAspect="1"/>
          </p:cNvPicPr>
          <p:nvPr/>
        </p:nvPicPr>
        <p:blipFill>
          <a:blip r:embed="rId4"/>
          <a:stretch>
            <a:fillRect/>
          </a:stretch>
        </p:blipFill>
        <p:spPr>
          <a:xfrm>
            <a:off x="4139952" y="3891781"/>
            <a:ext cx="4024064" cy="2115319"/>
          </a:xfrm>
          <a:prstGeom prst="rect">
            <a:avLst/>
          </a:prstGeom>
        </p:spPr>
      </p:pic>
    </p:spTree>
    <p:extLst>
      <p:ext uri="{BB962C8B-B14F-4D97-AF65-F5344CB8AC3E}">
        <p14:creationId xmlns:p14="http://schemas.microsoft.com/office/powerpoint/2010/main" val="104435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06438" y="1052736"/>
            <a:ext cx="7658100" cy="4954364"/>
          </a:xfrm>
        </p:spPr>
        <p:txBody>
          <a:bodyPr/>
          <a:lstStyle/>
          <a:p>
            <a:pPr algn="ctr"/>
            <a:r>
              <a:rPr lang="sv-SE" sz="2000" dirty="0"/>
              <a:t>    </a:t>
            </a:r>
          </a:p>
          <a:p>
            <a:pPr algn="ctr"/>
            <a:endParaRPr lang="sv-SE" sz="2000" dirty="0"/>
          </a:p>
          <a:p>
            <a:pPr algn="ctr"/>
            <a:r>
              <a:rPr lang="sv-SE" sz="2000" dirty="0"/>
              <a:t>Sorg är en naturlig reaktion på en förlust vilket tar tid i anspråk för anpassning till en ny livssituation. Människor sörjer och reagerar olika vid en förlust. De flesta  människor har förmåga att klara sig med socialt stöd från familj och vänner utan ett professionellt stöd. </a:t>
            </a:r>
          </a:p>
          <a:p>
            <a:pPr algn="ctr"/>
            <a:r>
              <a:rPr lang="sv-SE" sz="1600" dirty="0"/>
              <a:t>(Översatt från Lindemann, 1944/1994; Parkes, 1998) </a:t>
            </a:r>
          </a:p>
          <a:p>
            <a:pPr algn="ctr"/>
            <a:endParaRPr lang="sv-SE" sz="2400" dirty="0"/>
          </a:p>
          <a:p>
            <a:endParaRPr lang="sv-SE" sz="2400" dirty="0"/>
          </a:p>
        </p:txBody>
      </p:sp>
      <p:pic>
        <p:nvPicPr>
          <p:cNvPr id="4" name="Bildobjekt 3">
            <a:extLst>
              <a:ext uri="{FF2B5EF4-FFF2-40B4-BE49-F238E27FC236}">
                <a16:creationId xmlns:a16="http://schemas.microsoft.com/office/drawing/2014/main" id="{57019D69-74DC-F94C-8614-0608D8CCE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645024"/>
            <a:ext cx="2448271" cy="1503383"/>
          </a:xfrm>
          <a:prstGeom prst="rect">
            <a:avLst/>
          </a:prstGeom>
        </p:spPr>
      </p:pic>
      <p:sp>
        <p:nvSpPr>
          <p:cNvPr id="5" name="textruta 4">
            <a:extLst>
              <a:ext uri="{FF2B5EF4-FFF2-40B4-BE49-F238E27FC236}">
                <a16:creationId xmlns:a16="http://schemas.microsoft.com/office/drawing/2014/main" id="{F22358E6-3066-1712-113F-C9E9907964BC}"/>
              </a:ext>
            </a:extLst>
          </p:cNvPr>
          <p:cNvSpPr txBox="1"/>
          <p:nvPr/>
        </p:nvSpPr>
        <p:spPr>
          <a:xfrm>
            <a:off x="611560" y="5661248"/>
            <a:ext cx="7658100" cy="553998"/>
          </a:xfrm>
          <a:prstGeom prst="rect">
            <a:avLst/>
          </a:prstGeom>
          <a:noFill/>
        </p:spPr>
        <p:txBody>
          <a:bodyPr wrap="square" rtlCol="0">
            <a:spAutoFit/>
          </a:bodyPr>
          <a:lstStyle/>
          <a:p>
            <a:r>
              <a:rPr lang="sv-SE" sz="1000" dirty="0">
                <a:latin typeface="+mn-lt"/>
              </a:rPr>
              <a:t>Lindemann, E. (1944/1994). </a:t>
            </a:r>
            <a:r>
              <a:rPr lang="sv-SE" sz="1000" dirty="0" err="1">
                <a:latin typeface="+mn-lt"/>
              </a:rPr>
              <a:t>Symptomatology</a:t>
            </a:r>
            <a:r>
              <a:rPr lang="sv-SE" sz="1000" dirty="0">
                <a:latin typeface="+mn-lt"/>
              </a:rPr>
              <a:t> and management of </a:t>
            </a:r>
            <a:r>
              <a:rPr lang="sv-SE" sz="1000" dirty="0" err="1">
                <a:latin typeface="+mn-lt"/>
              </a:rPr>
              <a:t>acute</a:t>
            </a:r>
            <a:r>
              <a:rPr lang="sv-SE" sz="1000" dirty="0">
                <a:latin typeface="+mn-lt"/>
              </a:rPr>
              <a:t> </a:t>
            </a:r>
            <a:r>
              <a:rPr lang="sv-SE" sz="1000" dirty="0" err="1">
                <a:latin typeface="+mn-lt"/>
              </a:rPr>
              <a:t>grief</a:t>
            </a:r>
            <a:r>
              <a:rPr lang="sv-SE" sz="1000" dirty="0">
                <a:latin typeface="+mn-lt"/>
              </a:rPr>
              <a:t>. 1944. </a:t>
            </a:r>
            <a:r>
              <a:rPr lang="sv-SE" sz="1000" i="1" dirty="0" err="1">
                <a:latin typeface="+mn-lt"/>
              </a:rPr>
              <a:t>American</a:t>
            </a:r>
            <a:r>
              <a:rPr lang="sv-SE" sz="1000" i="1" dirty="0">
                <a:latin typeface="+mn-lt"/>
              </a:rPr>
              <a:t> Journal of </a:t>
            </a:r>
            <a:r>
              <a:rPr lang="sv-SE" sz="1000" i="1" dirty="0" err="1">
                <a:latin typeface="+mn-lt"/>
              </a:rPr>
              <a:t>Psychiatry</a:t>
            </a:r>
            <a:r>
              <a:rPr lang="sv-SE" sz="1000" i="1" dirty="0">
                <a:latin typeface="+mn-lt"/>
              </a:rPr>
              <a:t>, 151</a:t>
            </a:r>
            <a:r>
              <a:rPr lang="sv-SE" sz="1000" dirty="0">
                <a:latin typeface="+mn-lt"/>
              </a:rPr>
              <a:t>(6 </a:t>
            </a:r>
            <a:r>
              <a:rPr lang="sv-SE" sz="1000" dirty="0" err="1">
                <a:latin typeface="+mn-lt"/>
              </a:rPr>
              <a:t>Suppl</a:t>
            </a:r>
            <a:r>
              <a:rPr lang="sv-SE" sz="1000" dirty="0">
                <a:latin typeface="+mn-lt"/>
              </a:rPr>
              <a:t>), 155-160. </a:t>
            </a:r>
          </a:p>
          <a:p>
            <a:r>
              <a:rPr lang="sv-SE" sz="1000" dirty="0" err="1">
                <a:latin typeface="+mn-lt"/>
              </a:rPr>
              <a:t>Parkes</a:t>
            </a:r>
            <a:r>
              <a:rPr lang="sv-SE" sz="1000" dirty="0">
                <a:latin typeface="+mn-lt"/>
              </a:rPr>
              <a:t>, C. M. (1998). </a:t>
            </a:r>
            <a:r>
              <a:rPr lang="sv-SE" sz="1000" dirty="0" err="1">
                <a:latin typeface="+mn-lt"/>
              </a:rPr>
              <a:t>Bereavement</a:t>
            </a:r>
            <a:r>
              <a:rPr lang="sv-SE" sz="1000" dirty="0">
                <a:latin typeface="+mn-lt"/>
              </a:rPr>
              <a:t> in adult </a:t>
            </a:r>
            <a:r>
              <a:rPr lang="sv-SE" sz="1000" dirty="0" err="1">
                <a:latin typeface="+mn-lt"/>
              </a:rPr>
              <a:t>life</a:t>
            </a:r>
            <a:r>
              <a:rPr lang="sv-SE" sz="1000" dirty="0">
                <a:latin typeface="+mn-lt"/>
              </a:rPr>
              <a:t>. </a:t>
            </a:r>
            <a:r>
              <a:rPr lang="sv-SE" sz="1000" i="1" dirty="0">
                <a:latin typeface="+mn-lt"/>
              </a:rPr>
              <a:t>BMJ (Clinical research ed.), 316</a:t>
            </a:r>
            <a:r>
              <a:rPr lang="sv-SE" sz="1000" dirty="0">
                <a:latin typeface="+mn-lt"/>
              </a:rPr>
              <a:t>(7134), 856-859. </a:t>
            </a:r>
          </a:p>
          <a:p>
            <a:endParaRPr lang="sv-SE" sz="1000" dirty="0">
              <a:latin typeface="+mn-lt"/>
            </a:endParaRPr>
          </a:p>
        </p:txBody>
      </p:sp>
    </p:spTree>
    <p:extLst>
      <p:ext uri="{BB962C8B-B14F-4D97-AF65-F5344CB8AC3E}">
        <p14:creationId xmlns:p14="http://schemas.microsoft.com/office/powerpoint/2010/main" val="202689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47997" y="1474747"/>
            <a:ext cx="7658100" cy="4356100"/>
          </a:xfrm>
        </p:spPr>
        <p:txBody>
          <a:bodyPr/>
          <a:lstStyle/>
          <a:p>
            <a:pPr>
              <a:buFont typeface="Arial" charset="0"/>
              <a:buChar char="•"/>
            </a:pPr>
            <a:r>
              <a:rPr lang="sv-SE" dirty="0"/>
              <a:t>Sorgereaktioner kan påverka upplevelsen av hälsa</a:t>
            </a:r>
            <a:r>
              <a:rPr lang="sv-SE" baseline="30000" dirty="0"/>
              <a:t>1</a:t>
            </a:r>
            <a:endParaRPr lang="sv-SE" dirty="0"/>
          </a:p>
          <a:p>
            <a:pPr>
              <a:buFont typeface="Arial" charset="0"/>
              <a:buChar char="•"/>
            </a:pPr>
            <a:r>
              <a:rPr lang="sv-SE" dirty="0"/>
              <a:t>Plötslig oväntad död samt dramatiska omständigheter bidrar starkt till ökad risk för komplicerade sorgereaktioner samt utveckling av </a:t>
            </a:r>
            <a:r>
              <a:rPr lang="sv-SE"/>
              <a:t>psykisk ohälsa exempelvis ångest, depression och posttraumatisk stress</a:t>
            </a:r>
            <a:r>
              <a:rPr lang="sv-SE" baseline="30000"/>
              <a:t>2,3</a:t>
            </a:r>
            <a:endParaRPr lang="sv-SE" dirty="0"/>
          </a:p>
          <a:p>
            <a:pPr>
              <a:buFont typeface="Arial" charset="0"/>
              <a:buChar char="•"/>
            </a:pPr>
            <a:r>
              <a:rPr lang="sv-SE" dirty="0"/>
              <a:t>Förlängd sorg (</a:t>
            </a:r>
            <a:r>
              <a:rPr lang="sv-SE" i="1" dirty="0" err="1"/>
              <a:t>Prolonged</a:t>
            </a:r>
            <a:r>
              <a:rPr lang="sv-SE" i="1" dirty="0"/>
              <a:t> </a:t>
            </a:r>
            <a:r>
              <a:rPr lang="sv-SE" i="1" dirty="0" err="1"/>
              <a:t>Grief</a:t>
            </a:r>
            <a:r>
              <a:rPr lang="sv-SE" i="1" dirty="0"/>
              <a:t> Disorder, PGD</a:t>
            </a:r>
            <a:r>
              <a:rPr lang="sv-SE" dirty="0"/>
              <a:t>)</a:t>
            </a:r>
            <a:r>
              <a:rPr lang="sv-SE" baseline="30000" dirty="0"/>
              <a:t>4,5,6</a:t>
            </a:r>
          </a:p>
          <a:p>
            <a:pPr marL="0" indent="0"/>
            <a:endParaRPr lang="sv-SE" dirty="0"/>
          </a:p>
          <a:p>
            <a:pPr>
              <a:buFont typeface="Arial" charset="0"/>
              <a:buChar char="•"/>
            </a:pPr>
            <a:endParaRPr lang="sv-SE" dirty="0"/>
          </a:p>
        </p:txBody>
      </p:sp>
      <p:sp>
        <p:nvSpPr>
          <p:cNvPr id="2" name="textruta 1">
            <a:extLst>
              <a:ext uri="{FF2B5EF4-FFF2-40B4-BE49-F238E27FC236}">
                <a16:creationId xmlns:a16="http://schemas.microsoft.com/office/drawing/2014/main" id="{DB3303CB-C3BC-8F40-9DC4-4309DC7FC6EE}"/>
              </a:ext>
            </a:extLst>
          </p:cNvPr>
          <p:cNvSpPr txBox="1"/>
          <p:nvPr/>
        </p:nvSpPr>
        <p:spPr>
          <a:xfrm>
            <a:off x="899592" y="755122"/>
            <a:ext cx="3387270" cy="523220"/>
          </a:xfrm>
          <a:prstGeom prst="rect">
            <a:avLst/>
          </a:prstGeom>
          <a:noFill/>
        </p:spPr>
        <p:txBody>
          <a:bodyPr wrap="square" rtlCol="0">
            <a:spAutoFit/>
          </a:bodyPr>
          <a:lstStyle/>
          <a:p>
            <a:r>
              <a:rPr lang="sv-SE" sz="2700" dirty="0">
                <a:latin typeface="+mj-lt"/>
              </a:rPr>
              <a:t>Sorg</a:t>
            </a:r>
            <a:r>
              <a:rPr lang="sv-SE" sz="2700" dirty="0"/>
              <a:t> </a:t>
            </a:r>
          </a:p>
        </p:txBody>
      </p:sp>
      <p:pic>
        <p:nvPicPr>
          <p:cNvPr id="5" name="Bildobjekt 4">
            <a:extLst>
              <a:ext uri="{FF2B5EF4-FFF2-40B4-BE49-F238E27FC236}">
                <a16:creationId xmlns:a16="http://schemas.microsoft.com/office/drawing/2014/main" id="{1D5A9402-0646-4C44-A4FA-A5486079D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472" y="3042766"/>
            <a:ext cx="1506238" cy="1008112"/>
          </a:xfrm>
          <a:prstGeom prst="rect">
            <a:avLst/>
          </a:prstGeom>
        </p:spPr>
      </p:pic>
      <p:sp>
        <p:nvSpPr>
          <p:cNvPr id="4" name="textruta 3">
            <a:extLst>
              <a:ext uri="{FF2B5EF4-FFF2-40B4-BE49-F238E27FC236}">
                <a16:creationId xmlns:a16="http://schemas.microsoft.com/office/drawing/2014/main" id="{AA48B416-615F-79AB-5361-43882D2FA374}"/>
              </a:ext>
            </a:extLst>
          </p:cNvPr>
          <p:cNvSpPr txBox="1"/>
          <p:nvPr/>
        </p:nvSpPr>
        <p:spPr>
          <a:xfrm>
            <a:off x="683568" y="4149080"/>
            <a:ext cx="7381142" cy="2985433"/>
          </a:xfrm>
          <a:prstGeom prst="rect">
            <a:avLst/>
          </a:prstGeom>
          <a:noFill/>
        </p:spPr>
        <p:txBody>
          <a:bodyPr wrap="square" rtlCol="0">
            <a:spAutoFit/>
          </a:bodyPr>
          <a:lstStyle/>
          <a:p>
            <a:pPr marL="228600" indent="-228600">
              <a:buAutoNum type="arabicPeriod"/>
            </a:pPr>
            <a:r>
              <a:rPr lang="en-US" sz="1000" dirty="0">
                <a:latin typeface="+mn-lt"/>
              </a:rPr>
              <a:t>Stroebe, M., </a:t>
            </a:r>
            <a:r>
              <a:rPr lang="en-US" sz="1000" dirty="0" err="1">
                <a:latin typeface="+mn-lt"/>
              </a:rPr>
              <a:t>Schut</a:t>
            </a:r>
            <a:r>
              <a:rPr lang="en-US" sz="1000" dirty="0">
                <a:latin typeface="+mn-lt"/>
              </a:rPr>
              <a:t>, H., &amp; Stroebe, W. (2007). Health outcomes of bereavement. </a:t>
            </a:r>
            <a:r>
              <a:rPr lang="en-US" sz="1000" i="1" dirty="0">
                <a:latin typeface="+mn-lt"/>
              </a:rPr>
              <a:t>The Lancet, 370</a:t>
            </a:r>
            <a:r>
              <a:rPr lang="en-US" sz="1000" dirty="0">
                <a:latin typeface="+mn-lt"/>
              </a:rPr>
              <a:t>(9603), 1960-1973. </a:t>
            </a:r>
          </a:p>
          <a:p>
            <a:pPr marL="228600" indent="-228600">
              <a:buAutoNum type="arabicPeriod"/>
            </a:pPr>
            <a:r>
              <a:rPr lang="sv-SE" sz="1000" dirty="0">
                <a:latin typeface="+mn-lt"/>
              </a:rPr>
              <a:t>Kristensen, P., </a:t>
            </a:r>
            <a:r>
              <a:rPr lang="sv-SE" sz="1000" dirty="0" err="1">
                <a:latin typeface="+mn-lt"/>
              </a:rPr>
              <a:t>Weisæth</a:t>
            </a:r>
            <a:r>
              <a:rPr lang="sv-SE" sz="1000" dirty="0">
                <a:latin typeface="+mn-lt"/>
              </a:rPr>
              <a:t>, L., &amp; </a:t>
            </a:r>
            <a:r>
              <a:rPr lang="sv-SE" sz="1000" dirty="0" err="1">
                <a:latin typeface="+mn-lt"/>
              </a:rPr>
              <a:t>Heir</a:t>
            </a:r>
            <a:r>
              <a:rPr lang="sv-SE" sz="1000" dirty="0">
                <a:latin typeface="+mn-lt"/>
              </a:rPr>
              <a:t>, T. (2012). </a:t>
            </a:r>
            <a:r>
              <a:rPr lang="sv-SE" sz="1000" dirty="0" err="1">
                <a:latin typeface="+mn-lt"/>
              </a:rPr>
              <a:t>Bereavement</a:t>
            </a:r>
            <a:r>
              <a:rPr lang="sv-SE" sz="1000" dirty="0">
                <a:latin typeface="+mn-lt"/>
              </a:rPr>
              <a:t> and mental </a:t>
            </a:r>
            <a:r>
              <a:rPr lang="sv-SE" sz="1000" dirty="0" err="1">
                <a:latin typeface="+mn-lt"/>
              </a:rPr>
              <a:t>health</a:t>
            </a:r>
            <a:r>
              <a:rPr lang="sv-SE" sz="1000" dirty="0">
                <a:latin typeface="+mn-lt"/>
              </a:rPr>
              <a:t> </a:t>
            </a:r>
            <a:r>
              <a:rPr lang="sv-SE" sz="1000" dirty="0" err="1">
                <a:latin typeface="+mn-lt"/>
              </a:rPr>
              <a:t>after</a:t>
            </a:r>
            <a:r>
              <a:rPr lang="sv-SE" sz="1000" dirty="0">
                <a:latin typeface="+mn-lt"/>
              </a:rPr>
              <a:t> sudden and </a:t>
            </a:r>
            <a:r>
              <a:rPr lang="sv-SE" sz="1000" dirty="0" err="1">
                <a:latin typeface="+mn-lt"/>
              </a:rPr>
              <a:t>violent</a:t>
            </a:r>
            <a:r>
              <a:rPr lang="sv-SE" sz="1000" dirty="0">
                <a:latin typeface="+mn-lt"/>
              </a:rPr>
              <a:t> </a:t>
            </a:r>
            <a:r>
              <a:rPr lang="sv-SE" sz="1000" dirty="0" err="1">
                <a:latin typeface="+mn-lt"/>
              </a:rPr>
              <a:t>losses</a:t>
            </a:r>
            <a:r>
              <a:rPr lang="sv-SE" sz="1000" dirty="0">
                <a:latin typeface="+mn-lt"/>
              </a:rPr>
              <a:t>: a </a:t>
            </a:r>
            <a:r>
              <a:rPr lang="sv-SE" sz="1000" dirty="0" err="1">
                <a:latin typeface="+mn-lt"/>
              </a:rPr>
              <a:t>review</a:t>
            </a:r>
            <a:r>
              <a:rPr lang="sv-SE" sz="1000" dirty="0">
                <a:latin typeface="+mn-lt"/>
              </a:rPr>
              <a:t>. </a:t>
            </a:r>
            <a:r>
              <a:rPr lang="sv-SE" sz="1000" i="1" dirty="0" err="1">
                <a:latin typeface="+mn-lt"/>
              </a:rPr>
              <a:t>Psychiatry</a:t>
            </a:r>
            <a:r>
              <a:rPr lang="sv-SE" sz="1000" i="1" dirty="0">
                <a:latin typeface="+mn-lt"/>
              </a:rPr>
              <a:t> 75</a:t>
            </a:r>
            <a:r>
              <a:rPr lang="sv-SE" sz="1000" dirty="0">
                <a:latin typeface="+mn-lt"/>
              </a:rPr>
              <a:t>(1), 76-97. </a:t>
            </a:r>
          </a:p>
          <a:p>
            <a:pPr marL="228600" indent="-228600">
              <a:buAutoNum type="arabicPeriod"/>
            </a:pPr>
            <a:r>
              <a:rPr lang="sv-SE" sz="1000" dirty="0">
                <a:latin typeface="+mn-lt"/>
              </a:rPr>
              <a:t>Keyes, K. M., Pratt, C., </a:t>
            </a:r>
            <a:r>
              <a:rPr lang="sv-SE" sz="1000" dirty="0" err="1">
                <a:latin typeface="+mn-lt"/>
              </a:rPr>
              <a:t>Galea</a:t>
            </a:r>
            <a:r>
              <a:rPr lang="sv-SE" sz="1000" dirty="0">
                <a:latin typeface="+mn-lt"/>
              </a:rPr>
              <a:t>, S., </a:t>
            </a:r>
            <a:r>
              <a:rPr lang="sv-SE" sz="1000" dirty="0" err="1">
                <a:latin typeface="+mn-lt"/>
              </a:rPr>
              <a:t>McLaughlin</a:t>
            </a:r>
            <a:r>
              <a:rPr lang="sv-SE" sz="1000" dirty="0">
                <a:latin typeface="+mn-lt"/>
              </a:rPr>
              <a:t>, K. A., </a:t>
            </a:r>
            <a:r>
              <a:rPr lang="sv-SE" sz="1000" dirty="0" err="1">
                <a:latin typeface="+mn-lt"/>
              </a:rPr>
              <a:t>Koenen</a:t>
            </a:r>
            <a:r>
              <a:rPr lang="sv-SE" sz="1000" dirty="0">
                <a:latin typeface="+mn-lt"/>
              </a:rPr>
              <a:t>, K. C., &amp; </a:t>
            </a:r>
            <a:r>
              <a:rPr lang="sv-SE" sz="1000" dirty="0" err="1">
                <a:latin typeface="+mn-lt"/>
              </a:rPr>
              <a:t>Shear</a:t>
            </a:r>
            <a:r>
              <a:rPr lang="sv-SE" sz="1000" dirty="0">
                <a:latin typeface="+mn-lt"/>
              </a:rPr>
              <a:t>, M. K. (2014). The </a:t>
            </a:r>
            <a:r>
              <a:rPr lang="sv-SE" sz="1000" dirty="0" err="1">
                <a:latin typeface="+mn-lt"/>
              </a:rPr>
              <a:t>burden</a:t>
            </a:r>
            <a:r>
              <a:rPr lang="sv-SE" sz="1000" dirty="0">
                <a:latin typeface="+mn-lt"/>
              </a:rPr>
              <a:t> of loss: </a:t>
            </a:r>
            <a:r>
              <a:rPr lang="sv-SE" sz="1000" dirty="0" err="1">
                <a:latin typeface="+mn-lt"/>
              </a:rPr>
              <a:t>unexpected</a:t>
            </a:r>
            <a:r>
              <a:rPr lang="sv-SE" sz="1000" dirty="0">
                <a:latin typeface="+mn-lt"/>
              </a:rPr>
              <a:t> </a:t>
            </a:r>
            <a:r>
              <a:rPr lang="sv-SE" sz="1000" dirty="0" err="1">
                <a:latin typeface="+mn-lt"/>
              </a:rPr>
              <a:t>death</a:t>
            </a:r>
            <a:r>
              <a:rPr lang="sv-SE" sz="1000" dirty="0">
                <a:latin typeface="+mn-lt"/>
              </a:rPr>
              <a:t> of a </a:t>
            </a:r>
            <a:r>
              <a:rPr lang="sv-SE" sz="1000" dirty="0" err="1">
                <a:latin typeface="+mn-lt"/>
              </a:rPr>
              <a:t>loved</a:t>
            </a:r>
            <a:r>
              <a:rPr lang="sv-SE" sz="1000" dirty="0">
                <a:latin typeface="+mn-lt"/>
              </a:rPr>
              <a:t> </a:t>
            </a:r>
            <a:r>
              <a:rPr lang="sv-SE" sz="1000" dirty="0" err="1">
                <a:latin typeface="+mn-lt"/>
              </a:rPr>
              <a:t>one</a:t>
            </a:r>
            <a:r>
              <a:rPr lang="sv-SE" sz="1000" dirty="0">
                <a:latin typeface="+mn-lt"/>
              </a:rPr>
              <a:t> and </a:t>
            </a:r>
            <a:r>
              <a:rPr lang="sv-SE" sz="1000" dirty="0" err="1">
                <a:latin typeface="+mn-lt"/>
              </a:rPr>
              <a:t>psychiatric</a:t>
            </a:r>
            <a:r>
              <a:rPr lang="sv-SE" sz="1000" dirty="0">
                <a:latin typeface="+mn-lt"/>
              </a:rPr>
              <a:t> disorders </a:t>
            </a:r>
            <a:r>
              <a:rPr lang="sv-SE" sz="1000" dirty="0" err="1">
                <a:latin typeface="+mn-lt"/>
              </a:rPr>
              <a:t>across</a:t>
            </a:r>
            <a:r>
              <a:rPr lang="sv-SE" sz="1000" dirty="0">
                <a:latin typeface="+mn-lt"/>
              </a:rPr>
              <a:t> the </a:t>
            </a:r>
            <a:r>
              <a:rPr lang="sv-SE" sz="1000" dirty="0" err="1">
                <a:latin typeface="+mn-lt"/>
              </a:rPr>
              <a:t>life</a:t>
            </a:r>
            <a:r>
              <a:rPr lang="sv-SE" sz="1000" dirty="0">
                <a:latin typeface="+mn-lt"/>
              </a:rPr>
              <a:t> </a:t>
            </a:r>
            <a:r>
              <a:rPr lang="sv-SE" sz="1000" dirty="0" err="1">
                <a:latin typeface="+mn-lt"/>
              </a:rPr>
              <a:t>course</a:t>
            </a:r>
            <a:r>
              <a:rPr lang="sv-SE" sz="1000" dirty="0">
                <a:latin typeface="+mn-lt"/>
              </a:rPr>
              <a:t> in a national </a:t>
            </a:r>
            <a:r>
              <a:rPr lang="sv-SE" sz="1000" dirty="0" err="1">
                <a:latin typeface="+mn-lt"/>
              </a:rPr>
              <a:t>study</a:t>
            </a:r>
            <a:r>
              <a:rPr lang="sv-SE" sz="1000" dirty="0">
                <a:latin typeface="+mn-lt"/>
              </a:rPr>
              <a:t>. </a:t>
            </a:r>
            <a:r>
              <a:rPr lang="sv-SE" sz="1000" i="1" dirty="0" err="1">
                <a:latin typeface="+mn-lt"/>
              </a:rPr>
              <a:t>American</a:t>
            </a:r>
            <a:r>
              <a:rPr lang="sv-SE" sz="1000" i="1" dirty="0">
                <a:latin typeface="+mn-lt"/>
              </a:rPr>
              <a:t> Journal of </a:t>
            </a:r>
            <a:r>
              <a:rPr lang="sv-SE" sz="1000" i="1" dirty="0" err="1">
                <a:latin typeface="+mn-lt"/>
              </a:rPr>
              <a:t>Psychiatry</a:t>
            </a:r>
            <a:r>
              <a:rPr lang="sv-SE" sz="1000" i="1" dirty="0">
                <a:latin typeface="+mn-lt"/>
              </a:rPr>
              <a:t>, 171</a:t>
            </a:r>
            <a:r>
              <a:rPr lang="sv-SE" sz="1000" dirty="0">
                <a:latin typeface="+mn-lt"/>
              </a:rPr>
              <a:t>(8), 864-871. </a:t>
            </a:r>
          </a:p>
          <a:p>
            <a:pPr marL="228600" indent="-228600">
              <a:buAutoNum type="arabicPeriod"/>
            </a:pPr>
            <a:r>
              <a:rPr lang="sv-SE" sz="1000" dirty="0">
                <a:latin typeface="+mn-lt"/>
              </a:rPr>
              <a:t>Prigerson, H. G., </a:t>
            </a:r>
            <a:r>
              <a:rPr lang="sv-SE" sz="1000" dirty="0" err="1">
                <a:latin typeface="+mn-lt"/>
              </a:rPr>
              <a:t>Boelen</a:t>
            </a:r>
            <a:r>
              <a:rPr lang="sv-SE" sz="1000" dirty="0">
                <a:latin typeface="+mn-lt"/>
              </a:rPr>
              <a:t>, P., Xu, J., Smith, K. V., &amp; </a:t>
            </a:r>
            <a:r>
              <a:rPr lang="sv-SE" sz="1000" dirty="0" err="1">
                <a:latin typeface="+mn-lt"/>
              </a:rPr>
              <a:t>Maciejewski</a:t>
            </a:r>
            <a:r>
              <a:rPr lang="sv-SE" sz="1000" dirty="0">
                <a:latin typeface="+mn-lt"/>
              </a:rPr>
              <a:t>, P. K. (2021). </a:t>
            </a:r>
            <a:r>
              <a:rPr lang="sv-SE" sz="1000" dirty="0" err="1">
                <a:latin typeface="+mn-lt"/>
              </a:rPr>
              <a:t>Validation</a:t>
            </a:r>
            <a:r>
              <a:rPr lang="sv-SE" sz="1000" dirty="0">
                <a:latin typeface="+mn-lt"/>
              </a:rPr>
              <a:t> of the new DSM-5-TR </a:t>
            </a:r>
            <a:r>
              <a:rPr lang="sv-SE" sz="1000" dirty="0" err="1">
                <a:latin typeface="+mn-lt"/>
              </a:rPr>
              <a:t>criteria</a:t>
            </a:r>
            <a:r>
              <a:rPr lang="sv-SE" sz="1000" dirty="0">
                <a:latin typeface="+mn-lt"/>
              </a:rPr>
              <a:t> for </a:t>
            </a:r>
            <a:r>
              <a:rPr lang="sv-SE" sz="1000" dirty="0" err="1">
                <a:latin typeface="+mn-lt"/>
              </a:rPr>
              <a:t>prolonged</a:t>
            </a:r>
            <a:r>
              <a:rPr lang="sv-SE" sz="1000" dirty="0">
                <a:latin typeface="+mn-lt"/>
              </a:rPr>
              <a:t> </a:t>
            </a:r>
            <a:r>
              <a:rPr lang="sv-SE" sz="1000" dirty="0" err="1">
                <a:latin typeface="+mn-lt"/>
              </a:rPr>
              <a:t>grief</a:t>
            </a:r>
            <a:r>
              <a:rPr lang="sv-SE" sz="1000" dirty="0">
                <a:latin typeface="+mn-lt"/>
              </a:rPr>
              <a:t> disorder and the PG-13-Revised (PG-13-R) </a:t>
            </a:r>
            <a:r>
              <a:rPr lang="sv-SE" sz="1000" dirty="0" err="1">
                <a:latin typeface="+mn-lt"/>
              </a:rPr>
              <a:t>scale</a:t>
            </a:r>
            <a:r>
              <a:rPr lang="sv-SE" sz="1000" dirty="0">
                <a:latin typeface="+mn-lt"/>
              </a:rPr>
              <a:t>. </a:t>
            </a:r>
            <a:r>
              <a:rPr lang="sv-SE" sz="1000" i="1" dirty="0">
                <a:latin typeface="+mn-lt"/>
              </a:rPr>
              <a:t>World </a:t>
            </a:r>
            <a:r>
              <a:rPr lang="sv-SE" sz="1000" i="1" dirty="0" err="1">
                <a:latin typeface="+mn-lt"/>
              </a:rPr>
              <a:t>psychiatry</a:t>
            </a:r>
            <a:r>
              <a:rPr lang="sv-SE" sz="1000" i="1" dirty="0">
                <a:latin typeface="+mn-lt"/>
              </a:rPr>
              <a:t> : </a:t>
            </a:r>
            <a:r>
              <a:rPr lang="sv-SE" sz="1000" i="1" dirty="0" err="1">
                <a:latin typeface="+mn-lt"/>
              </a:rPr>
              <a:t>official</a:t>
            </a:r>
            <a:r>
              <a:rPr lang="sv-SE" sz="1000" i="1" dirty="0">
                <a:latin typeface="+mn-lt"/>
              </a:rPr>
              <a:t> journal of the World </a:t>
            </a:r>
            <a:r>
              <a:rPr lang="sv-SE" sz="1000" i="1" dirty="0" err="1">
                <a:latin typeface="+mn-lt"/>
              </a:rPr>
              <a:t>Psychiatric</a:t>
            </a:r>
            <a:r>
              <a:rPr lang="sv-SE" sz="1000" i="1" dirty="0">
                <a:latin typeface="+mn-lt"/>
              </a:rPr>
              <a:t> Association (WPA), 20</a:t>
            </a:r>
            <a:r>
              <a:rPr lang="sv-SE" sz="1000" dirty="0">
                <a:latin typeface="+mn-lt"/>
              </a:rPr>
              <a:t>(1), 96-106. </a:t>
            </a:r>
          </a:p>
          <a:p>
            <a:pPr marL="228600" indent="-228600">
              <a:buFontTx/>
              <a:buAutoNum type="arabicPeriod"/>
            </a:pPr>
            <a:r>
              <a:rPr lang="en-GB" sz="1000" dirty="0">
                <a:latin typeface="+mn-lt"/>
              </a:rPr>
              <a:t>World Health Organization. </a:t>
            </a:r>
            <a:r>
              <a:rPr lang="en-GB" sz="1000" i="1" dirty="0">
                <a:latin typeface="+mn-lt"/>
              </a:rPr>
              <a:t>International statistical classification of diseases and related health problems</a:t>
            </a:r>
            <a:r>
              <a:rPr lang="en-GB" sz="1000" dirty="0">
                <a:latin typeface="+mn-lt"/>
              </a:rPr>
              <a:t> (11th ed.). Published 2019. (</a:t>
            </a:r>
            <a:r>
              <a:rPr lang="en-GB" sz="1000" dirty="0">
                <a:latin typeface="+mn-lt"/>
                <a:hlinkClick r:id="rId3"/>
              </a:rPr>
              <a:t>www.who.int/standards/classifications/classification-of-diseases</a:t>
            </a:r>
            <a:r>
              <a:rPr lang="en-GB" sz="1000" dirty="0">
                <a:latin typeface="+mn-lt"/>
              </a:rPr>
              <a:t>).</a:t>
            </a:r>
          </a:p>
          <a:p>
            <a:pPr marL="228600" indent="-228600">
              <a:buFontTx/>
              <a:buAutoNum type="arabicPeriod"/>
            </a:pPr>
            <a:r>
              <a:rPr lang="en-GB" sz="1000" dirty="0">
                <a:latin typeface="+mn-lt"/>
              </a:rPr>
              <a:t>American Psychiatric Association. (2022).  </a:t>
            </a:r>
            <a:r>
              <a:rPr lang="en-GB" sz="1000" i="1" dirty="0">
                <a:latin typeface="+mn-lt"/>
              </a:rPr>
              <a:t>Diagnostic and statistical manual of mental disorders: DSM-5-TR</a:t>
            </a:r>
            <a:r>
              <a:rPr lang="en-GB" sz="1000" dirty="0">
                <a:latin typeface="+mn-lt"/>
              </a:rPr>
              <a:t> (5th ed.). American Psychiatric Association. Washington, DC.</a:t>
            </a:r>
            <a:endParaRPr lang="sv-SE" sz="1000" dirty="0">
              <a:latin typeface="+mn-lt"/>
            </a:endParaRPr>
          </a:p>
          <a:p>
            <a:pPr marL="228600" indent="-228600">
              <a:buFontTx/>
              <a:buAutoNum type="arabicPeriod"/>
            </a:pPr>
            <a:endParaRPr lang="en-GB" sz="1000" dirty="0">
              <a:latin typeface="+mn-lt"/>
            </a:endParaRPr>
          </a:p>
          <a:p>
            <a:pPr marL="228600" indent="-228600">
              <a:buFontTx/>
              <a:buAutoNum type="arabicPeriod"/>
            </a:pPr>
            <a:endParaRPr lang="sv-SE" sz="1000" dirty="0">
              <a:latin typeface="+mn-lt"/>
            </a:endParaRPr>
          </a:p>
          <a:p>
            <a:pPr marL="228600" indent="-228600">
              <a:buAutoNum type="arabicPeriod"/>
            </a:pPr>
            <a:endParaRPr lang="sv-SE" sz="1000" dirty="0">
              <a:latin typeface="+mn-lt"/>
            </a:endParaRPr>
          </a:p>
          <a:p>
            <a:pPr marL="228600" indent="-228600">
              <a:buAutoNum type="arabicPeriod"/>
            </a:pPr>
            <a:endParaRPr lang="sv-SE" sz="1000" dirty="0">
              <a:latin typeface="+mn-lt"/>
            </a:endParaRPr>
          </a:p>
          <a:p>
            <a:pPr marL="228600" indent="-228600">
              <a:buAutoNum type="arabicPeriod"/>
            </a:pPr>
            <a:endParaRPr lang="sv-SE" sz="1000" dirty="0">
              <a:latin typeface="+mn-lt"/>
            </a:endParaRPr>
          </a:p>
          <a:p>
            <a:endParaRPr lang="sv-SE" dirty="0"/>
          </a:p>
        </p:txBody>
      </p:sp>
    </p:spTree>
    <p:extLst>
      <p:ext uri="{BB962C8B-B14F-4D97-AF65-F5344CB8AC3E}">
        <p14:creationId xmlns:p14="http://schemas.microsoft.com/office/powerpoint/2010/main" val="64841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algn="ctr"/>
            <a:r>
              <a:rPr lang="sv-SE" sz="2800" dirty="0"/>
              <a:t>    </a:t>
            </a:r>
            <a:endParaRPr lang="sv-SE" sz="2400" dirty="0"/>
          </a:p>
        </p:txBody>
      </p:sp>
      <p:sp>
        <p:nvSpPr>
          <p:cNvPr id="5" name="Rectangle 2">
            <a:extLst>
              <a:ext uri="{FF2B5EF4-FFF2-40B4-BE49-F238E27FC236}">
                <a16:creationId xmlns:a16="http://schemas.microsoft.com/office/drawing/2014/main" id="{A2D2FB2E-2833-EA4C-8B50-72FFF7BF81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1025" name="Bildobjekt 1">
            <a:extLst>
              <a:ext uri="{FF2B5EF4-FFF2-40B4-BE49-F238E27FC236}">
                <a16:creationId xmlns:a16="http://schemas.microsoft.com/office/drawing/2014/main" id="{7738F752-7E03-584C-A62D-F7EF4A469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316" y="1181897"/>
            <a:ext cx="6759367" cy="38348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D60CDA1-3E71-A04B-92A1-B9A350283B2F}"/>
              </a:ext>
            </a:extLst>
          </p:cNvPr>
          <p:cNvSpPr>
            <a:spLocks noChangeArrowheads="1"/>
          </p:cNvSpPr>
          <p:nvPr/>
        </p:nvSpPr>
        <p:spPr bwMode="auto">
          <a:xfrm>
            <a:off x="2094570" y="5391308"/>
            <a:ext cx="5533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39700" algn="l"/>
                <a:tab pos="457200" algn="l"/>
              </a:tabLst>
              <a:defRPr>
                <a:solidFill>
                  <a:schemeClr val="tx1"/>
                </a:solidFill>
                <a:latin typeface="Arial" panose="020B0604020202020204" pitchFamily="34" charset="0"/>
              </a:defRPr>
            </a:lvl1pPr>
            <a:lvl2pPr>
              <a:tabLst>
                <a:tab pos="139700" algn="l"/>
                <a:tab pos="457200" algn="l"/>
              </a:tabLst>
              <a:defRPr>
                <a:solidFill>
                  <a:schemeClr val="tx1"/>
                </a:solidFill>
                <a:latin typeface="Arial" panose="020B0604020202020204" pitchFamily="34" charset="0"/>
              </a:defRPr>
            </a:lvl2pPr>
            <a:lvl3pPr>
              <a:tabLst>
                <a:tab pos="139700" algn="l"/>
                <a:tab pos="457200" algn="l"/>
              </a:tabLst>
              <a:defRPr>
                <a:solidFill>
                  <a:schemeClr val="tx1"/>
                </a:solidFill>
                <a:latin typeface="Arial" panose="020B0604020202020204" pitchFamily="34" charset="0"/>
              </a:defRPr>
            </a:lvl3pPr>
            <a:lvl4pPr>
              <a:tabLst>
                <a:tab pos="139700" algn="l"/>
                <a:tab pos="457200" algn="l"/>
              </a:tabLst>
              <a:defRPr>
                <a:solidFill>
                  <a:schemeClr val="tx1"/>
                </a:solidFill>
                <a:latin typeface="Arial" panose="020B0604020202020204" pitchFamily="34" charset="0"/>
              </a:defRPr>
            </a:lvl4pPr>
            <a:lvl5pPr>
              <a:tabLst>
                <a:tab pos="1397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9700" algn="l"/>
                <a:tab pos="457200" algn="l"/>
              </a:tabLst>
            </a:pPr>
            <a:r>
              <a:rPr kumimoji="0" lang="en-US" altLang="sv-SE"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Figur 1</a:t>
            </a:r>
            <a:r>
              <a:rPr kumimoji="0" lang="en-US" altLang="sv-SE"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The dual process of coping with bereavement (Stroebe &amp; Schut, 1999, s.213)</a:t>
            </a: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86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340768"/>
            <a:ext cx="7645400" cy="462310"/>
          </a:xfrm>
        </p:spPr>
        <p:txBody>
          <a:bodyPr/>
          <a:lstStyle/>
          <a:p>
            <a:r>
              <a:rPr lang="sv-SE" dirty="0">
                <a:latin typeface="Arial" panose="020B0604020202020204" pitchFamily="34" charset="0"/>
                <a:cs typeface="Arial" panose="020B0604020202020204" pitchFamily="34" charset="0"/>
              </a:rPr>
              <a:t>Syfte</a:t>
            </a:r>
          </a:p>
        </p:txBody>
      </p:sp>
      <p:sp>
        <p:nvSpPr>
          <p:cNvPr id="3" name="Platshållare för innehåll 2"/>
          <p:cNvSpPr>
            <a:spLocks noGrp="1"/>
          </p:cNvSpPr>
          <p:nvPr>
            <p:ph idx="1"/>
          </p:nvPr>
        </p:nvSpPr>
        <p:spPr>
          <a:xfrm>
            <a:off x="827584" y="2060848"/>
            <a:ext cx="7658100" cy="792088"/>
          </a:xfrm>
        </p:spPr>
        <p:txBody>
          <a:bodyPr/>
          <a:lstStyle/>
          <a:p>
            <a:r>
              <a:rPr lang="sv-SE" dirty="0">
                <a:latin typeface="Arial" panose="020B0604020202020204" pitchFamily="34" charset="0"/>
                <a:cs typeface="Arial" panose="020B0604020202020204" pitchFamily="34" charset="0"/>
              </a:rPr>
              <a:t>Det övergripande syftet är att utforska sorgereaktioner hos närstående till</a:t>
            </a:r>
          </a:p>
          <a:p>
            <a:r>
              <a:rPr lang="sv-SE" dirty="0">
                <a:latin typeface="Arial" panose="020B0604020202020204" pitchFamily="34" charset="0"/>
                <a:cs typeface="Arial" panose="020B0604020202020204" pitchFamily="34" charset="0"/>
              </a:rPr>
              <a:t>personer som avlidit till följd av ett plötsligt oväntat hjärtstopp. </a:t>
            </a:r>
          </a:p>
          <a:p>
            <a:endParaRPr lang="sv-SE" dirty="0"/>
          </a:p>
        </p:txBody>
      </p:sp>
    </p:spTree>
    <p:extLst>
      <p:ext uri="{BB962C8B-B14F-4D97-AF65-F5344CB8AC3E}">
        <p14:creationId xmlns:p14="http://schemas.microsoft.com/office/powerpoint/2010/main" val="334587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Urval</a:t>
            </a:r>
          </a:p>
        </p:txBody>
      </p:sp>
      <p:sp>
        <p:nvSpPr>
          <p:cNvPr id="3" name="Platshållare för innehåll 2"/>
          <p:cNvSpPr>
            <a:spLocks noGrp="1"/>
          </p:cNvSpPr>
          <p:nvPr>
            <p:ph idx="1"/>
          </p:nvPr>
        </p:nvSpPr>
        <p:spPr>
          <a:xfrm>
            <a:off x="706438" y="1340768"/>
            <a:ext cx="7658100" cy="4666332"/>
          </a:xfrm>
        </p:spPr>
        <p:txBody>
          <a:bodyPr/>
          <a:lstStyle/>
          <a:p>
            <a:pPr>
              <a:buFont typeface="Arial" panose="020B0604020202020204" pitchFamily="34" charset="0"/>
              <a:buChar char="•"/>
            </a:pPr>
            <a:r>
              <a:rPr lang="sv-SE" dirty="0">
                <a:latin typeface="Arial" panose="020B0604020202020204" pitchFamily="34" charset="0"/>
                <a:cs typeface="Arial" panose="020B0604020202020204" pitchFamily="34" charset="0"/>
              </a:rPr>
              <a:t>Vuxna närstående till en person som avlidit till följd av ett plötsligt</a:t>
            </a:r>
          </a:p>
          <a:p>
            <a:r>
              <a:rPr lang="sv-SE" dirty="0">
                <a:latin typeface="Arial" panose="020B0604020202020204" pitchFamily="34" charset="0"/>
                <a:cs typeface="Arial" panose="020B0604020202020204" pitchFamily="34" charset="0"/>
              </a:rPr>
              <a:t>	hjärtstopp på eller utanför sjukhus. </a:t>
            </a:r>
          </a:p>
          <a:p>
            <a:endParaRPr lang="sv-SE" dirty="0">
              <a:latin typeface="Arial" panose="020B0604020202020204" pitchFamily="34" charset="0"/>
              <a:cs typeface="Arial" panose="020B0604020202020204" pitchFamily="34" charset="0"/>
            </a:endParaRPr>
          </a:p>
          <a:p>
            <a:pPr>
              <a:buFont typeface="Arial" panose="020B0604020202020204" pitchFamily="34" charset="0"/>
              <a:buChar char="•"/>
            </a:pPr>
            <a:r>
              <a:rPr lang="sv-SE" dirty="0">
                <a:latin typeface="Arial" panose="020B0604020202020204" pitchFamily="34" charset="0"/>
                <a:cs typeface="Arial" panose="020B0604020202020204" pitchFamily="34" charset="0"/>
              </a:rPr>
              <a:t>kunna förstå svenska på en nivå så att de kan delta i en intervju och besvara en enkät. </a:t>
            </a:r>
          </a:p>
          <a:p>
            <a:pPr>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a:buFont typeface="Arial" panose="020B0604020202020204" pitchFamily="34" charset="0"/>
              <a:buChar char="•"/>
            </a:pPr>
            <a:r>
              <a:rPr lang="sv-SE" dirty="0">
                <a:latin typeface="Arial" panose="020B0604020202020204" pitchFamily="34" charset="0"/>
                <a:cs typeface="Arial" panose="020B0604020202020204" pitchFamily="34" charset="0"/>
              </a:rPr>
              <a:t>Den avlidne ska vara 18år eller äldre och ha avlidit vid hjärtstoppshändelsen alternativt inte överlevt utskrivning från sjukhuset efter hjärtstoppshändelsen.</a:t>
            </a:r>
          </a:p>
          <a:p>
            <a:r>
              <a:rPr lang="sv-SE" dirty="0">
                <a:latin typeface="Arial" panose="020B0604020202020204" pitchFamily="34" charset="0"/>
                <a:cs typeface="Arial" panose="020B0604020202020204" pitchFamily="34" charset="0"/>
              </a:rPr>
              <a:t> </a:t>
            </a:r>
          </a:p>
          <a:p>
            <a:pPr>
              <a:buFont typeface="Arial" panose="020B0604020202020204" pitchFamily="34" charset="0"/>
              <a:buChar char="•"/>
            </a:pPr>
            <a:r>
              <a:rPr lang="sv-SE" dirty="0">
                <a:latin typeface="Arial" panose="020B0604020202020204" pitchFamily="34" charset="0"/>
                <a:cs typeface="Arial" panose="020B0604020202020204" pitchFamily="34" charset="0"/>
              </a:rPr>
              <a:t>Hjärtstoppet ska vara orsakat av bakomliggande hjärt och/eller lungsjukdom.</a:t>
            </a:r>
          </a:p>
          <a:p>
            <a:endParaRPr lang="sv-SE" dirty="0">
              <a:latin typeface="Arial" panose="020B060402020202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1102117590"/>
      </p:ext>
    </p:extLst>
  </p:cSld>
  <p:clrMapOvr>
    <a:masterClrMapping/>
  </p:clrMapOvr>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ppt Lnu</Template>
  <TotalTime>2276</TotalTime>
  <Words>1934</Words>
  <Application>Microsoft Macintosh PowerPoint</Application>
  <PresentationFormat>Bildspel på skärmen (4:3)</PresentationFormat>
  <Paragraphs>199</Paragraphs>
  <Slides>23</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Calibri</vt:lpstr>
      <vt:lpstr>Times New Roman</vt:lpstr>
      <vt:lpstr>1_Office Theme</vt:lpstr>
      <vt:lpstr>PowerPoint-presentation</vt:lpstr>
      <vt:lpstr>PowerPoint-presentation</vt:lpstr>
      <vt:lpstr>Plötsligt hjärtstopp</vt:lpstr>
      <vt:lpstr>Tidigare forskning</vt:lpstr>
      <vt:lpstr>PowerPoint-presentation</vt:lpstr>
      <vt:lpstr>PowerPoint-presentation</vt:lpstr>
      <vt:lpstr>PowerPoint-presentation</vt:lpstr>
      <vt:lpstr>Syfte</vt:lpstr>
      <vt:lpstr>Urval</vt:lpstr>
      <vt:lpstr>PowerPoint-presentation</vt:lpstr>
      <vt:lpstr>Artikel 1</vt:lpstr>
      <vt:lpstr>Studie 1 Resultat Fritt översatta teman och subteman </vt:lpstr>
      <vt:lpstr>Att leva vidare med  obesvarade frågor</vt:lpstr>
      <vt:lpstr>Att uppleva fysiska och  kroppsliga symtom </vt:lpstr>
      <vt:lpstr>PowerPoint-presentation</vt:lpstr>
      <vt:lpstr> </vt:lpstr>
      <vt:lpstr>PowerPoint-presentation</vt:lpstr>
      <vt:lpstr>PowerPoint-presentation</vt:lpstr>
      <vt:lpstr>Kvalité i den emotionella närvaron i mötet med närstående  Cacciatore, J., Thieleman, K., Fretts, R., &amp; Jackson, L. B. (2021). What is good grief support? Exploring the actors and actions in social support after traumatic grief. PLoS One, 16(5), e0252324. doi:10.1371/journal.pone.0252324  Holmberg, M., Forslund, K., Wahlberg, A. C., &amp; Fagerberg, I. (2016). The relationship with the ambulance clinicians as experienced by significant others. Nurs Crit Care, 21(4), e1-8. doi:10.1111/nicc.12144       </vt:lpstr>
      <vt:lpstr>Stöd till sörjande (fritt skapad bild utifrån modeller som utvecklats inom palliativ vård)</vt:lpstr>
      <vt:lpstr>Kliniska implikationer</vt:lpstr>
      <vt:lpstr>Några tankar att reflektera kring…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Nina Carlsson</cp:lastModifiedBy>
  <cp:revision>223</cp:revision>
  <cp:lastPrinted>2022-09-15T09:30:11Z</cp:lastPrinted>
  <dcterms:created xsi:type="dcterms:W3CDTF">2017-10-06T07:54:42Z</dcterms:created>
  <dcterms:modified xsi:type="dcterms:W3CDTF">2022-09-16T07:54:35Z</dcterms:modified>
</cp:coreProperties>
</file>