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4" autoAdjust="0"/>
    <p:restoredTop sz="94660"/>
  </p:normalViewPr>
  <p:slideViewPr>
    <p:cSldViewPr>
      <p:cViewPr varScale="1">
        <p:scale>
          <a:sx n="143" d="100"/>
          <a:sy n="143" d="100"/>
        </p:scale>
        <p:origin x="4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5084662-384B-AD06-05BA-8EFBA8E71B17}"/>
              </a:ext>
            </a:extLst>
          </p:cNvPr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5" descr="090323_Lnu_Wordmark_Kalmar_Växjö_påhäng_transparent">
            <a:extLst>
              <a:ext uri="{FF2B5EF4-FFF2-40B4-BE49-F238E27FC236}">
                <a16:creationId xmlns:a16="http://schemas.microsoft.com/office/drawing/2014/main" id="{DA7D53EF-9B35-232C-6EBA-9D3A0B862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090323_Lnu_Symbol">
            <a:extLst>
              <a:ext uri="{FF2B5EF4-FFF2-40B4-BE49-F238E27FC236}">
                <a16:creationId xmlns:a16="http://schemas.microsoft.com/office/drawing/2014/main" id="{4A3A664F-26B2-D077-DF96-AEFE728F2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55" name="Title Placeholder 1"/>
          <p:cNvSpPr>
            <a:spLocks noGrp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/>
          <a:lstStyle>
            <a:lvl1pPr>
              <a:lnSpc>
                <a:spcPts val="7500"/>
              </a:lnSpc>
              <a:defRPr sz="7500"/>
            </a:lvl1pPr>
          </a:lstStyle>
          <a:p>
            <a:pPr lvl="0"/>
            <a:r>
              <a:rPr lang="en-US" altLang="sv-SE" noProof="0"/>
              <a:t>Click to edit Master title style</a:t>
            </a:r>
          </a:p>
        </p:txBody>
      </p:sp>
      <p:sp>
        <p:nvSpPr>
          <p:cNvPr id="100356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sv-SE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0364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8274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806450"/>
            <a:ext cx="1914525" cy="5200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4850" y="806450"/>
            <a:ext cx="5592763" cy="5200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6794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354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172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6438" y="1651000"/>
            <a:ext cx="375285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651000"/>
            <a:ext cx="375285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0348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406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5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7582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188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sv-S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271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56A91DC-F5B5-CC8F-ABDD-9496ADCE794B}"/>
              </a:ext>
            </a:extLst>
          </p:cNvPr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50F7EDBC-6161-9277-010A-66EF6A5F36E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04850" y="806450"/>
            <a:ext cx="7645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/>
              <a:t>Click to edit Master title style</a:t>
            </a:r>
            <a:endParaRPr lang="sv-SE" altLang="sv-SE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7AA67395-5905-73C5-E5E6-F1D03F3872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06438" y="1651000"/>
            <a:ext cx="7658100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/>
              <a:t>Click to edit Master text styles</a:t>
            </a:r>
          </a:p>
          <a:p>
            <a:pPr lvl="1"/>
            <a:r>
              <a:rPr lang="en-US" altLang="sv-SE"/>
              <a:t>Second level</a:t>
            </a:r>
          </a:p>
          <a:p>
            <a:pPr lvl="2"/>
            <a:r>
              <a:rPr lang="en-US" altLang="sv-SE"/>
              <a:t>Third level</a:t>
            </a:r>
          </a:p>
          <a:p>
            <a:pPr lvl="3"/>
            <a:r>
              <a:rPr lang="en-US" altLang="sv-SE"/>
              <a:t>Fourth level</a:t>
            </a:r>
          </a:p>
          <a:p>
            <a:pPr lvl="4"/>
            <a:r>
              <a:rPr lang="en-US" altLang="sv-SE"/>
              <a:t>Fifth level</a:t>
            </a:r>
            <a:endParaRPr lang="sv-SE" altLang="sv-SE"/>
          </a:p>
        </p:txBody>
      </p:sp>
      <p:pic>
        <p:nvPicPr>
          <p:cNvPr id="1029" name="Picture 5" descr="090323_Lnu_Wordmark_Kalmar_Växjö_påhäng_transparent">
            <a:extLst>
              <a:ext uri="{FF2B5EF4-FFF2-40B4-BE49-F238E27FC236}">
                <a16:creationId xmlns:a16="http://schemas.microsoft.com/office/drawing/2014/main" id="{30CA1FAB-AB57-7F44-1459-90F7029AC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090323_Lnu_Symbol">
            <a:extLst>
              <a:ext uri="{FF2B5EF4-FFF2-40B4-BE49-F238E27FC236}">
                <a16:creationId xmlns:a16="http://schemas.microsoft.com/office/drawing/2014/main" id="{39DBD356-7D8B-1104-6A06-A5C1C5533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2FDE1014-D749-09BD-671A-E2E5E28879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altLang="sv-SE" sz="6000" dirty="0"/>
              <a:t>Framtidens Sjuksköterskeutbildning</a:t>
            </a:r>
          </a:p>
        </p:txBody>
      </p:sp>
      <p:sp>
        <p:nvSpPr>
          <p:cNvPr id="3075" name="Subtitle 2">
            <a:extLst>
              <a:ext uri="{FF2B5EF4-FFF2-40B4-BE49-F238E27FC236}">
                <a16:creationId xmlns:a16="http://schemas.microsoft.com/office/drawing/2014/main" id="{463C852A-A879-70B9-0857-12A341B501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altLang="sv-SE" dirty="0"/>
              <a:t>Programansvarig Amanda Hellström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39BD6-4717-1C97-880D-A972A81FD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SOU 2022:35 Tryggare i Vårdyrket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3BE2F-4271-183B-3D26-FD54C2B8F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OriginalGaramondBT-Roman"/>
              </a:rPr>
              <a:t>Regeringen beslutade den 15 april 2021 att uppdra åt en särskild utredare att se över kraven för sjuksköterskeexamen och barnmorskeexamen i syfte att: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OriginalGaramondBT-Roman"/>
              </a:rPr>
              <a:t> dels säkerställa att de minimikrav på utbildningarnas omfattning i antal timmar som finns i EU-rätten ska anges i författning,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OriginalGaramondBT-Roman"/>
              </a:rPr>
              <a:t>dels säkerställa att målen för de båda yrkesexamina svarar upp mot kompetensbehoven inom framtidens hälso- och sjukvård. </a:t>
            </a:r>
          </a:p>
          <a:p>
            <a:endParaRPr lang="sv-SE" dirty="0">
              <a:solidFill>
                <a:srgbClr val="000000"/>
              </a:solidFill>
              <a:latin typeface="OriginalGaramondBT-Roman"/>
            </a:endParaRPr>
          </a:p>
          <a:p>
            <a:r>
              <a:rPr lang="sv-SE" dirty="0">
                <a:solidFill>
                  <a:srgbClr val="000000"/>
                </a:solidFill>
                <a:latin typeface="OriginalGaramondBT-Roman"/>
              </a:rPr>
              <a:t>Utredningen är på 250 sidor</a:t>
            </a:r>
          </a:p>
          <a:p>
            <a:r>
              <a:rPr lang="sv-SE"/>
              <a:t>https://www.regeringen.se/rattsliga-dokument/statens-offentliga-utredningar/2022/06/sou-202235/</a:t>
            </a: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2962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B9597-12DE-9B8B-96F0-FC1EB84F7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Några intressanta huvudpunkter från utredningen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3BDB7-21BC-AC37-B88D-736435B13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Införande av flexibla handledningsmodeller ( som kan inkludera fler verksamheter och handledning av olika professionsgrupper beroende på moment).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NKSE ses som ett viktigt kvalitetsmått. Lärosäten bör ansluta sig.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Stor variation i mängd VFU mellan lärosäten (också varit lite oklart hur man räknat samman timmarna). </a:t>
            </a:r>
            <a:r>
              <a:rPr lang="sv-SE" dirty="0" err="1"/>
              <a:t>LNUs</a:t>
            </a:r>
            <a:r>
              <a:rPr lang="sv-SE" dirty="0"/>
              <a:t> utbildning skulle gynnas av att öka antalet timmar med 570 klocktimmar om vi räknar det striktaste sättet.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Förändringar i vårdens uppdrag ses och där förordas ett starkare fokus på sjuksköterskans kärnkompetenser för att möta dessa nya behov.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Förtydligande av nationella målens koppling till yrkesutövningen föreslås, exempelvis genom  att lyfta fram ämnet Omvårdnad mer.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Interprofessionellt teamarbete föreslås vidgas också till att inkludera yrkesgrupper utanför vården men av betydelse för samhället.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Hållbar utveckling föreslås komma med bland målen.</a:t>
            </a:r>
          </a:p>
        </p:txBody>
      </p:sp>
    </p:spTree>
    <p:extLst>
      <p:ext uri="{BB962C8B-B14F-4D97-AF65-F5344CB8AC3E}">
        <p14:creationId xmlns:p14="http://schemas.microsoft.com/office/powerpoint/2010/main" val="13055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2E183-2EDA-AD28-25AB-4583DA90E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UKÄs tematiska utredning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6A8FA-6EA3-24DB-B4DC-526FE33FD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 utvärderingen granskar UKÄ hur lärosäten arbetar för att studenterna ska nå examensmålen för färdighet och förmåga i utbildningar som leder till sjuksköterskeexamen. </a:t>
            </a:r>
          </a:p>
          <a:p>
            <a:r>
              <a:rPr lang="sv-SE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r>
              <a:rPr lang="sv-SE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endParaRPr lang="sv-SE" sz="1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9214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A0D95-CA63-2D7F-D362-8E6778563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landade utvärderingen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AC010-5A14-3848-794B-5C29FBA6B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cs typeface="Times New Roman"/>
              </a:rPr>
              <a:t>A</a:t>
            </a:r>
            <a:r>
              <a:rPr kumimoji="0" lang="sv-S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/>
              </a:rPr>
              <a:t>rbeta</a:t>
            </a: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/>
              </a:rPr>
              <a:t> med kompetensförsörjningsplan.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cs typeface="Times New Roman"/>
              </a:rPr>
              <a:t>S</a:t>
            </a: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/>
              </a:rPr>
              <a:t>kapa kombinerade uppdrag och utveckla karriärvägar för pedagogisk kompetens.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cs typeface="Times New Roman"/>
              </a:rPr>
              <a:t>U</a:t>
            </a:r>
            <a:r>
              <a:rPr kumimoji="0" lang="sv-S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/>
              </a:rPr>
              <a:t>tforma</a:t>
            </a: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/>
              </a:rPr>
              <a:t> en plan för hur handledarutbildningen kan digitaliseras även på grundnivå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cs typeface="Times New Roman"/>
              </a:rPr>
              <a:t>U</a:t>
            </a:r>
            <a:r>
              <a:rPr kumimoji="0" lang="sv-S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/>
              </a:rPr>
              <a:t>tveckla</a:t>
            </a: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/>
              </a:rPr>
              <a:t> möjligheter till kontinuerlig kompetensutveckling för de kliniska handledarna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cs typeface="Times New Roman"/>
              </a:rPr>
              <a:t>U</a:t>
            </a:r>
            <a:r>
              <a:rPr kumimoji="0" lang="sv-S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/>
              </a:rPr>
              <a:t>tveckla</a:t>
            </a:r>
            <a:r>
              <a:rPr kumimoji="0" lang="sv-SE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/>
              </a:rPr>
              <a:t> lärandeaktiviteter och handledningsmodeller i VFU för att synliggöra och stärka teamets betydelse i vården samt studenternas </a:t>
            </a:r>
            <a:r>
              <a:rPr lang="sv-SE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förståelse för sin roll som sjuksköterska.</a:t>
            </a:r>
            <a:endParaRPr kumimoji="0" lang="sv-SE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r>
              <a:rPr lang="sv-SE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tveckla strukturen i programmet, så att teori tydligare används i klinisk utbildning och vice versa.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</a:rPr>
              <a:t>K</a:t>
            </a:r>
            <a:r>
              <a:rPr lang="sv-SE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valitetssäkra studenternas förutsättningar för lärandemodeller, lärandeaktiviteter och VFU-placeringar, omfattande samtliga campus, med betoning på studenternas möjligheter till att träna samverkan med olika yrkesgrupper.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</a:rPr>
              <a:t>Ö</a:t>
            </a:r>
            <a:r>
              <a:rPr lang="sv-SE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ka samverkan med kommunerna för att skapa nya lärandeaktiviteter där studenterna kan träna samverkan med andra yrkesgrupper.</a:t>
            </a:r>
          </a:p>
          <a:p>
            <a:endParaRPr lang="sv-SE" sz="1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82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E0BD1-433E-9B97-A63E-2D9C1ED39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 utbildningsplan från Våren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DDDE0-28C6-7151-73C9-358697104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Övergripande förändringar:</a:t>
            </a:r>
          </a:p>
          <a:p>
            <a:r>
              <a:rPr lang="sv-SE" dirty="0"/>
              <a:t>Fler kortare kurser (istället för långa 15-22,5 </a:t>
            </a:r>
            <a:r>
              <a:rPr lang="sv-SE" dirty="0" err="1"/>
              <a:t>hp</a:t>
            </a:r>
            <a:r>
              <a:rPr lang="sv-SE" dirty="0"/>
              <a:t> kurser)</a:t>
            </a:r>
          </a:p>
          <a:p>
            <a:r>
              <a:rPr lang="sv-SE" dirty="0"/>
              <a:t>Professionskunskap tas bort som eget ämne (anses höra till vårdvetenskap)</a:t>
            </a:r>
          </a:p>
          <a:p>
            <a:r>
              <a:rPr lang="sv-SE" dirty="0"/>
              <a:t>Hälsovetenskap tillkommer med 15 </a:t>
            </a:r>
            <a:r>
              <a:rPr lang="sv-SE" dirty="0" err="1"/>
              <a:t>hp</a:t>
            </a:r>
            <a:endParaRPr lang="sv-SE" dirty="0"/>
          </a:p>
          <a:p>
            <a:r>
              <a:rPr lang="sv-SE" dirty="0"/>
              <a:t>VFU i termin 2 fokuseras till kommunal vård</a:t>
            </a:r>
          </a:p>
          <a:p>
            <a:r>
              <a:rPr lang="sv-SE" dirty="0"/>
              <a:t>Studenter kommer att rotera mellan tre kurser i både termin 2 och 4 (vilket involverar VFU kurser)</a:t>
            </a:r>
          </a:p>
          <a:p>
            <a:r>
              <a:rPr lang="sv-SE" dirty="0"/>
              <a:t>Psykiatri bryts ut till en egen kurs</a:t>
            </a:r>
          </a:p>
          <a:p>
            <a:r>
              <a:rPr lang="sv-SE" dirty="0"/>
              <a:t>Kurser i vetenskapsmetodik minskar i omfattning</a:t>
            </a:r>
          </a:p>
          <a:p>
            <a:r>
              <a:rPr lang="sv-SE" dirty="0"/>
              <a:t>Kurser som tar upp palliativ vård, komplexa vårdbehov, global och hållbar hälsa tillkommer</a:t>
            </a:r>
          </a:p>
          <a:p>
            <a:r>
              <a:rPr lang="sv-SE" dirty="0"/>
              <a:t>Ämnet omvårdnad lyfts och sjuksköterskans kärnkompetenser betonas i alla VFU-kurser</a:t>
            </a:r>
          </a:p>
        </p:txBody>
      </p:sp>
    </p:spTree>
    <p:extLst>
      <p:ext uri="{BB962C8B-B14F-4D97-AF65-F5344CB8AC3E}">
        <p14:creationId xmlns:p14="http://schemas.microsoft.com/office/powerpoint/2010/main" val="1996262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54FE9EB-B828-385B-E105-268BEBF799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931147"/>
              </p:ext>
            </p:extLst>
          </p:nvPr>
        </p:nvGraphicFramePr>
        <p:xfrm>
          <a:off x="683568" y="332656"/>
          <a:ext cx="6048671" cy="5616623"/>
        </p:xfrm>
        <a:graphic>
          <a:graphicData uri="http://schemas.openxmlformats.org/drawingml/2006/table">
            <a:tbl>
              <a:tblPr firstRow="1" firstCol="1" bandRow="1"/>
              <a:tblGrid>
                <a:gridCol w="223836">
                  <a:extLst>
                    <a:ext uri="{9D8B030D-6E8A-4147-A177-3AD203B41FA5}">
                      <a16:colId xmlns:a16="http://schemas.microsoft.com/office/drawing/2014/main" val="1335312524"/>
                    </a:ext>
                  </a:extLst>
                </a:gridCol>
                <a:gridCol w="352228">
                  <a:extLst>
                    <a:ext uri="{9D8B030D-6E8A-4147-A177-3AD203B41FA5}">
                      <a16:colId xmlns:a16="http://schemas.microsoft.com/office/drawing/2014/main" val="42870111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968898329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232814695"/>
                    </a:ext>
                  </a:extLst>
                </a:gridCol>
                <a:gridCol w="1367866">
                  <a:extLst>
                    <a:ext uri="{9D8B030D-6E8A-4147-A177-3AD203B41FA5}">
                      <a16:colId xmlns:a16="http://schemas.microsoft.com/office/drawing/2014/main" val="484312489"/>
                    </a:ext>
                  </a:extLst>
                </a:gridCol>
                <a:gridCol w="1224421">
                  <a:extLst>
                    <a:ext uri="{9D8B030D-6E8A-4147-A177-3AD203B41FA5}">
                      <a16:colId xmlns:a16="http://schemas.microsoft.com/office/drawing/2014/main" val="561312133"/>
                    </a:ext>
                  </a:extLst>
                </a:gridCol>
              </a:tblGrid>
              <a:tr h="1186532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ÅR 1</a:t>
                      </a:r>
                    </a:p>
                  </a:txBody>
                  <a:tcPr marL="55065" marR="5506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Termin 1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Introduktion till sjuksköterske-professionen 7,5 hp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1VÅ603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Anatomi och fysiologi I  7,5 hp </a:t>
                      </a:r>
                      <a:r>
                        <a:rPr lang="sv-SE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1MC608</a:t>
                      </a:r>
                      <a:endParaRPr lang="sv-SE"/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Klinisk omvårdnad i teori och praktik I 7,5 hp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1VÅ616</a:t>
                      </a:r>
                      <a:endParaRPr lang="sv-SE"/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Vetenskapsteori och kunskapsbildning inom sjuksköterske-professionen  7,5 hp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1VÅ604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078250"/>
                  </a:ext>
                </a:extLst>
              </a:tr>
              <a:tr h="1007553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Termin 2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Anatomi och fysiologi II 7,5 hp</a:t>
                      </a:r>
                      <a:r>
                        <a:rPr lang="sv-SE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1MC609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Det vårdande och lärande mötet   7,5 </a:t>
                      </a:r>
                      <a:r>
                        <a:rPr lang="sv-SE" sz="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hp</a:t>
                      </a:r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sv-SE" dirty="0"/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Professionellt vårdande - säker och personcentrerad vård 7,5 </a:t>
                      </a:r>
                      <a:r>
                        <a:rPr lang="sv-SE" sz="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hp</a:t>
                      </a:r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sv-SE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dirty="0"/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Människans sjukdomar I 7,5 hp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951983"/>
                  </a:ext>
                </a:extLst>
              </a:tr>
              <a:tr h="16629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32428441"/>
                  </a:ext>
                </a:extLst>
              </a:tr>
              <a:tr h="571340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ÅR 2</a:t>
                      </a:r>
                    </a:p>
                  </a:txBody>
                  <a:tcPr marL="55065" marR="5506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Termin 3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Människans sjukdomar II 7,5 hp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Global och hållbar hälsa 7,5 </a:t>
                      </a:r>
                      <a:r>
                        <a:rPr lang="sv-SE" sz="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hp</a:t>
                      </a:r>
                      <a:endParaRPr lang="sv-SE" dirty="0"/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Människans sjukdomar III 7,5 </a:t>
                      </a:r>
                      <a:r>
                        <a:rPr lang="sv-SE" sz="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hp</a:t>
                      </a:r>
                      <a:endParaRPr lang="sv-SE" dirty="0"/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Klinisk omvårdnad i teori och praktik II 7,5 hp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159892"/>
                  </a:ext>
                </a:extLst>
              </a:tr>
              <a:tr h="16629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01500603"/>
                  </a:ext>
                </a:extLst>
              </a:tr>
              <a:tr h="89209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Termin 4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Omvårdnad i akuta situationer  7,5 hp 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Psykisk hälsa – hållbar och personcentrerad omvårdnad 7,5 </a:t>
                      </a:r>
                      <a:r>
                        <a:rPr lang="sv-SE" sz="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hp</a:t>
                      </a:r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sv-SE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Professionellt vårdande – evidens-baserad vård och informatik 7,5 </a:t>
                      </a:r>
                      <a:r>
                        <a:rPr lang="sv-SE" sz="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hp</a:t>
                      </a:r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sv-SE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Hälsopromotion  7,5 hp 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942924"/>
                  </a:ext>
                </a:extLst>
              </a:tr>
              <a:tr h="16629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96035423"/>
                  </a:ext>
                </a:extLst>
              </a:tr>
              <a:tr h="320288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ÅR 3</a:t>
                      </a:r>
                    </a:p>
                  </a:txBody>
                  <a:tcPr marL="55065" marR="5506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Termin 5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Omvårdnad vid komplexa vårdbehov  7,5 hp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Examensarbete i vårdvetenskap 15 </a:t>
                      </a:r>
                      <a:r>
                        <a:rPr lang="sv-SE" sz="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hp</a:t>
                      </a:r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sv-SE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99302331"/>
                  </a:ext>
                </a:extLst>
              </a:tr>
              <a:tr h="431591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Vetenskapliga metoder för datainsamling och analys – projektplanering  7,5 hp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 v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996154"/>
                  </a:ext>
                </a:extLst>
              </a:tr>
              <a:tr h="16629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7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58168316"/>
                  </a:ext>
                </a:extLst>
              </a:tr>
              <a:tr h="54206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Termin 6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Vårdandets ledarskap  7,5 hp </a:t>
                      </a:r>
                      <a:endParaRPr lang="sv-SE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Professionellt vårdande - teamarbete och arbetsledning 22,5 </a:t>
                      </a:r>
                      <a:r>
                        <a:rPr lang="sv-SE" sz="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hp</a:t>
                      </a:r>
                      <a:endParaRPr lang="sv-SE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sv-SE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65" marR="55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7468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4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6D148-4A45-763B-DA40-5606BF09B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Översikt som visar rotation mellan kurser i T2 och T4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DE04F16-D2FD-7601-EA79-BFC00162EB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631498"/>
              </p:ext>
            </p:extLst>
          </p:nvPr>
        </p:nvGraphicFramePr>
        <p:xfrm>
          <a:off x="310262" y="1844824"/>
          <a:ext cx="8434575" cy="288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5249650" imgH="3057525" progId="Excel.Sheet.12">
                  <p:embed/>
                </p:oleObj>
              </mc:Choice>
              <mc:Fallback>
                <p:oleObj name="Worksheet" r:id="rId2" imgW="15249650" imgH="30575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0262" y="1844824"/>
                        <a:ext cx="8434575" cy="2880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6468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36B38-710E-5699-1F17-CFE432412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Tänkbara diskussionsämnen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4ECC1-11EA-12EB-8F79-09016D371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Hur kan vi öka antalet VFU-timmar i utbildningen genom integrering av teori och praktik?(Kan VFU-moment komma in i fler kurser i utbildningen, fältstudier, observationer mm.)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Hur kan vi utveckla interprofessionellt lärande? (Vilka möjliga samarbeten ser ni, vad är relevant för er verksamhet, vad för samarbeten behöver övas)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Hur vill ni som handledare kunna fortsätta utvecklas i er funktion? (kompetensutveckling i vad, i vilken form: på plats/digitalt, ökad integrering mellan universitet och verksamhet mm)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44725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lnu_swe MALL</Template>
  <TotalTime>146</TotalTime>
  <Words>767</Words>
  <Application>Microsoft Office PowerPoint</Application>
  <PresentationFormat>On-screen Show (4:3)</PresentationFormat>
  <Paragraphs>96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Calibri</vt:lpstr>
      <vt:lpstr>1_Office Theme</vt:lpstr>
      <vt:lpstr>Microsoft Excel Worksheet</vt:lpstr>
      <vt:lpstr>Framtidens Sjuksköterskeutbildning</vt:lpstr>
      <vt:lpstr>SOU 2022:35 Tryggare i Vårdyrket</vt:lpstr>
      <vt:lpstr>Några intressanta huvudpunkter från utredningen</vt:lpstr>
      <vt:lpstr>UKÄs tematiska utredning</vt:lpstr>
      <vt:lpstr>Vad landade utvärderingen i?</vt:lpstr>
      <vt:lpstr>Ny utbildningsplan från Våren 2023</vt:lpstr>
      <vt:lpstr>PowerPoint Presentation</vt:lpstr>
      <vt:lpstr>Översikt som visar rotation mellan kurser i T2 och T4</vt:lpstr>
      <vt:lpstr>Tänkbara diskussionsämnen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Framtidens Sjuksköterskeutbildning</dc:title>
  <dc:creator>Amanda Hellström</dc:creator>
  <cp:lastModifiedBy>Amanda Hellström</cp:lastModifiedBy>
  <cp:revision>2</cp:revision>
  <dcterms:created xsi:type="dcterms:W3CDTF">2022-09-13T09:02:58Z</dcterms:created>
  <dcterms:modified xsi:type="dcterms:W3CDTF">2022-09-13T11:29:02Z</dcterms:modified>
</cp:coreProperties>
</file>