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1" r:id="rId2"/>
  </p:sldMasterIdLst>
  <p:notesMasterIdLst>
    <p:notesMasterId r:id="rId28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79" r:id="rId26"/>
    <p:sldId id="258" r:id="rId27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21" autoAdjust="0"/>
  </p:normalViewPr>
  <p:slideViewPr>
    <p:cSldViewPr>
      <p:cViewPr varScale="1">
        <p:scale>
          <a:sx n="123" d="100"/>
          <a:sy n="123" d="100"/>
        </p:scale>
        <p:origin x="12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FD257-5561-415D-9549-96115E0535D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E16DD-9128-4AFD-B62F-88C34752E5A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sv-SE" b="1" noProof="0" dirty="0">
              <a:solidFill>
                <a:schemeClr val="tx1"/>
              </a:solidFill>
            </a:rPr>
            <a:t>Bedöma</a:t>
          </a:r>
          <a:r>
            <a:rPr lang="sv-SE" noProof="0" dirty="0">
              <a:solidFill>
                <a:schemeClr val="tx1"/>
              </a:solidFill>
            </a:rPr>
            <a:t> - patientens hälsotillstånd genom patientens subjektiva upplevelser och objektiva data</a:t>
          </a:r>
        </a:p>
      </dgm:t>
    </dgm:pt>
    <dgm:pt modelId="{FCC61B75-C147-441A-B0A8-CA8B63B4F4E9}" type="parTrans" cxnId="{7DFCD008-7809-442A-BCE2-94842F756F43}">
      <dgm:prSet/>
      <dgm:spPr/>
      <dgm:t>
        <a:bodyPr/>
        <a:lstStyle/>
        <a:p>
          <a:endParaRPr lang="en-US"/>
        </a:p>
      </dgm:t>
    </dgm:pt>
    <dgm:pt modelId="{DA05372C-6BA1-4E61-9482-AED7A73E983A}" type="sibTrans" cxnId="{7DFCD008-7809-442A-BCE2-94842F756F43}">
      <dgm:prSet/>
      <dgm:spPr/>
      <dgm:t>
        <a:bodyPr/>
        <a:lstStyle/>
        <a:p>
          <a:endParaRPr lang="en-US"/>
        </a:p>
      </dgm:t>
    </dgm:pt>
    <dgm:pt modelId="{8A5C8A06-A217-407F-B9F2-8900050CA865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sv-SE" b="1" noProof="0" dirty="0">
              <a:solidFill>
                <a:schemeClr val="tx1"/>
              </a:solidFill>
            </a:rPr>
            <a:t>Fastställa</a:t>
          </a:r>
          <a:r>
            <a:rPr lang="sv-SE" noProof="0" dirty="0">
              <a:solidFill>
                <a:schemeClr val="tx1"/>
              </a:solidFill>
            </a:rPr>
            <a:t> - omvårdnadsdiagnoser som identifierar patientens behov av omvårdnad och prioritering utifrån analys av patientens behov, resurser och problem</a:t>
          </a:r>
        </a:p>
      </dgm:t>
    </dgm:pt>
    <dgm:pt modelId="{0DC256AC-6D89-4E41-8EBB-4F08308958C3}" type="parTrans" cxnId="{6492C6C8-96FC-409A-AC0E-FDBCD583B3F6}">
      <dgm:prSet/>
      <dgm:spPr/>
      <dgm:t>
        <a:bodyPr/>
        <a:lstStyle/>
        <a:p>
          <a:endParaRPr lang="en-US"/>
        </a:p>
      </dgm:t>
    </dgm:pt>
    <dgm:pt modelId="{7CCC986D-8EB2-45FD-BF5E-C19093E8CAB2}" type="sibTrans" cxnId="{6492C6C8-96FC-409A-AC0E-FDBCD583B3F6}">
      <dgm:prSet/>
      <dgm:spPr/>
      <dgm:t>
        <a:bodyPr/>
        <a:lstStyle/>
        <a:p>
          <a:endParaRPr lang="en-US"/>
        </a:p>
      </dgm:t>
    </dgm:pt>
    <dgm:pt modelId="{E1C2C117-CACE-4463-BE26-21CCE554200E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sv-SE" b="1" noProof="0" dirty="0">
              <a:solidFill>
                <a:schemeClr val="tx1"/>
              </a:solidFill>
            </a:rPr>
            <a:t>Planera</a:t>
          </a:r>
          <a:r>
            <a:rPr lang="sv-SE" noProof="0" dirty="0">
              <a:solidFill>
                <a:schemeClr val="tx1"/>
              </a:solidFill>
            </a:rPr>
            <a:t> - omvårdnaden utifrån fastställda mål i samråd med patienten</a:t>
          </a:r>
        </a:p>
      </dgm:t>
    </dgm:pt>
    <dgm:pt modelId="{29BFACB2-8CC9-4C31-8BFE-2B0CDC7AE1AB}" type="parTrans" cxnId="{76E67C46-A003-490B-A2EC-E5CED2BB2665}">
      <dgm:prSet/>
      <dgm:spPr/>
      <dgm:t>
        <a:bodyPr/>
        <a:lstStyle/>
        <a:p>
          <a:endParaRPr lang="en-US"/>
        </a:p>
      </dgm:t>
    </dgm:pt>
    <dgm:pt modelId="{D3F9B9B3-5B5F-49B9-9EFF-FB39B867FE5C}" type="sibTrans" cxnId="{76E67C46-A003-490B-A2EC-E5CED2BB2665}">
      <dgm:prSet/>
      <dgm:spPr/>
      <dgm:t>
        <a:bodyPr/>
        <a:lstStyle/>
        <a:p>
          <a:endParaRPr lang="en-US"/>
        </a:p>
      </dgm:t>
    </dgm:pt>
    <dgm:pt modelId="{E5C8273C-1DE6-404C-BA9A-F67B24FA7713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sv-SE" b="1" noProof="0" dirty="0">
              <a:solidFill>
                <a:schemeClr val="tx1"/>
              </a:solidFill>
            </a:rPr>
            <a:t>Genomföra</a:t>
          </a:r>
          <a:r>
            <a:rPr lang="sv-SE" noProof="0" dirty="0">
              <a:solidFill>
                <a:schemeClr val="tx1"/>
              </a:solidFill>
            </a:rPr>
            <a:t> – omvårdnadsåtgärder och åtgärder ordinerade av annan profession</a:t>
          </a:r>
        </a:p>
      </dgm:t>
    </dgm:pt>
    <dgm:pt modelId="{377E5A6D-76F3-4686-AF4C-48DAA72F34EC}" type="parTrans" cxnId="{9612592E-6757-47A4-A36F-BE1C8BCDF14C}">
      <dgm:prSet/>
      <dgm:spPr/>
      <dgm:t>
        <a:bodyPr/>
        <a:lstStyle/>
        <a:p>
          <a:endParaRPr lang="en-US"/>
        </a:p>
      </dgm:t>
    </dgm:pt>
    <dgm:pt modelId="{68AEB47B-27BB-49DA-BF4A-46BF86159C68}" type="sibTrans" cxnId="{9612592E-6757-47A4-A36F-BE1C8BCDF14C}">
      <dgm:prSet/>
      <dgm:spPr/>
      <dgm:t>
        <a:bodyPr/>
        <a:lstStyle/>
        <a:p>
          <a:endParaRPr lang="en-US"/>
        </a:p>
      </dgm:t>
    </dgm:pt>
    <dgm:pt modelId="{ECF7A091-5228-45E8-A19C-F0F6BEC69CC6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Utvärdera – </a:t>
          </a:r>
          <a:r>
            <a:rPr lang="en-US" b="0" dirty="0">
              <a:solidFill>
                <a:schemeClr val="tx1"/>
              </a:solidFill>
            </a:rPr>
            <a:t>patienten hälsotillstånd mot uppsatta mål</a:t>
          </a:r>
        </a:p>
      </dgm:t>
    </dgm:pt>
    <dgm:pt modelId="{ED3C9663-4EBF-4226-8EB4-90F972074724}" type="parTrans" cxnId="{4090FF37-7562-4F0E-909C-18FD544EB877}">
      <dgm:prSet/>
      <dgm:spPr/>
      <dgm:t>
        <a:bodyPr/>
        <a:lstStyle/>
        <a:p>
          <a:endParaRPr lang="en-US"/>
        </a:p>
      </dgm:t>
    </dgm:pt>
    <dgm:pt modelId="{9EB2FFFB-2F5B-47C8-86A3-751DB9041A22}" type="sibTrans" cxnId="{4090FF37-7562-4F0E-909C-18FD544EB877}">
      <dgm:prSet/>
      <dgm:spPr/>
      <dgm:t>
        <a:bodyPr/>
        <a:lstStyle/>
        <a:p>
          <a:endParaRPr lang="en-US"/>
        </a:p>
      </dgm:t>
    </dgm:pt>
    <dgm:pt modelId="{B3E3E7A5-EB68-40C1-B10F-19841735F6F4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Dokumentera</a:t>
          </a:r>
          <a:r>
            <a:rPr lang="en-US" dirty="0">
              <a:solidFill>
                <a:schemeClr val="tx1"/>
              </a:solidFill>
            </a:rPr>
            <a:t> - alla steg i </a:t>
          </a:r>
          <a:r>
            <a:rPr lang="sv-SE" noProof="0" dirty="0">
              <a:solidFill>
                <a:schemeClr val="tx1"/>
              </a:solidFill>
            </a:rPr>
            <a:t>omvårdnadsprocessen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sv-SE" noProof="0" dirty="0">
              <a:solidFill>
                <a:schemeClr val="tx1"/>
              </a:solidFill>
            </a:rPr>
            <a:t>i patientens journal och ta del av journalhandlingar och övriga dokument för att skapa kontinuitet</a:t>
          </a:r>
        </a:p>
      </dgm:t>
    </dgm:pt>
    <dgm:pt modelId="{DBACBB00-2225-499D-89C2-405ABD7D08EF}" type="parTrans" cxnId="{DE60D8CB-8E8C-46E4-A530-9457D29FACC0}">
      <dgm:prSet/>
      <dgm:spPr/>
      <dgm:t>
        <a:bodyPr/>
        <a:lstStyle/>
        <a:p>
          <a:endParaRPr lang="en-US"/>
        </a:p>
      </dgm:t>
    </dgm:pt>
    <dgm:pt modelId="{81AD1027-F12D-4AB8-A8E8-E88109AC0451}" type="sibTrans" cxnId="{DE60D8CB-8E8C-46E4-A530-9457D29FACC0}">
      <dgm:prSet/>
      <dgm:spPr/>
      <dgm:t>
        <a:bodyPr/>
        <a:lstStyle/>
        <a:p>
          <a:endParaRPr lang="en-US"/>
        </a:p>
      </dgm:t>
    </dgm:pt>
    <dgm:pt modelId="{184011EF-F060-48B3-ACDC-2D1435745435}" type="pres">
      <dgm:prSet presAssocID="{41DFD257-5561-415D-9549-96115E0535D3}" presName="linear" presStyleCnt="0">
        <dgm:presLayoutVars>
          <dgm:animLvl val="lvl"/>
          <dgm:resizeHandles val="exact"/>
        </dgm:presLayoutVars>
      </dgm:prSet>
      <dgm:spPr/>
    </dgm:pt>
    <dgm:pt modelId="{001E887D-172A-4808-899C-3A47347DC763}" type="pres">
      <dgm:prSet presAssocID="{5A6E16DD-9128-4AFD-B62F-88C34752E5A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E32B2C0-F8D4-4BBE-A9AA-FC8F33777E68}" type="pres">
      <dgm:prSet presAssocID="{DA05372C-6BA1-4E61-9482-AED7A73E983A}" presName="spacer" presStyleCnt="0"/>
      <dgm:spPr/>
    </dgm:pt>
    <dgm:pt modelId="{781BACD4-9A09-4676-9F57-A433BA1DC3B3}" type="pres">
      <dgm:prSet presAssocID="{8A5C8A06-A217-407F-B9F2-8900050CA86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8390B33-690A-4D35-A6F0-1D84B6911A92}" type="pres">
      <dgm:prSet presAssocID="{7CCC986D-8EB2-45FD-BF5E-C19093E8CAB2}" presName="spacer" presStyleCnt="0"/>
      <dgm:spPr/>
    </dgm:pt>
    <dgm:pt modelId="{94335493-D289-4498-9501-784792C48062}" type="pres">
      <dgm:prSet presAssocID="{E1C2C117-CACE-4463-BE26-21CCE554200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B175F09-5CA3-4EE7-A9D0-393103F87A0B}" type="pres">
      <dgm:prSet presAssocID="{D3F9B9B3-5B5F-49B9-9EFF-FB39B867FE5C}" presName="spacer" presStyleCnt="0"/>
      <dgm:spPr/>
    </dgm:pt>
    <dgm:pt modelId="{2F44A4EE-AD12-4F03-AB9A-82E3778E841D}" type="pres">
      <dgm:prSet presAssocID="{E5C8273C-1DE6-404C-BA9A-F67B24FA771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27FCE55-D3F1-4A88-AB92-5D6065E265D5}" type="pres">
      <dgm:prSet presAssocID="{68AEB47B-27BB-49DA-BF4A-46BF86159C68}" presName="spacer" presStyleCnt="0"/>
      <dgm:spPr/>
    </dgm:pt>
    <dgm:pt modelId="{3C4206C3-0B12-4F82-A98F-C27DF608B883}" type="pres">
      <dgm:prSet presAssocID="{ECF7A091-5228-45E8-A19C-F0F6BEC69CC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66341DA-49CC-4565-98F4-483B05266B49}" type="pres">
      <dgm:prSet presAssocID="{9EB2FFFB-2F5B-47C8-86A3-751DB9041A22}" presName="spacer" presStyleCnt="0"/>
      <dgm:spPr/>
    </dgm:pt>
    <dgm:pt modelId="{C48FCE52-E581-41C7-9FAC-AA59984377CE}" type="pres">
      <dgm:prSet presAssocID="{B3E3E7A5-EB68-40C1-B10F-19841735F6F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70B2202-5479-4146-939E-82489EE10F31}" type="presOf" srcId="{E5C8273C-1DE6-404C-BA9A-F67B24FA7713}" destId="{2F44A4EE-AD12-4F03-AB9A-82E3778E841D}" srcOrd="0" destOrd="0" presId="urn:microsoft.com/office/officeart/2005/8/layout/vList2"/>
    <dgm:cxn modelId="{7DFCD008-7809-442A-BCE2-94842F756F43}" srcId="{41DFD257-5561-415D-9549-96115E0535D3}" destId="{5A6E16DD-9128-4AFD-B62F-88C34752E5AD}" srcOrd="0" destOrd="0" parTransId="{FCC61B75-C147-441A-B0A8-CA8B63B4F4E9}" sibTransId="{DA05372C-6BA1-4E61-9482-AED7A73E983A}"/>
    <dgm:cxn modelId="{E64B150F-981A-4E59-BB8D-AE995D4A5B59}" type="presOf" srcId="{5A6E16DD-9128-4AFD-B62F-88C34752E5AD}" destId="{001E887D-172A-4808-899C-3A47347DC763}" srcOrd="0" destOrd="0" presId="urn:microsoft.com/office/officeart/2005/8/layout/vList2"/>
    <dgm:cxn modelId="{FBCDC225-9DC0-41EE-80F6-7B2F7CF327AA}" type="presOf" srcId="{B3E3E7A5-EB68-40C1-B10F-19841735F6F4}" destId="{C48FCE52-E581-41C7-9FAC-AA59984377CE}" srcOrd="0" destOrd="0" presId="urn:microsoft.com/office/officeart/2005/8/layout/vList2"/>
    <dgm:cxn modelId="{9612592E-6757-47A4-A36F-BE1C8BCDF14C}" srcId="{41DFD257-5561-415D-9549-96115E0535D3}" destId="{E5C8273C-1DE6-404C-BA9A-F67B24FA7713}" srcOrd="3" destOrd="0" parTransId="{377E5A6D-76F3-4686-AF4C-48DAA72F34EC}" sibTransId="{68AEB47B-27BB-49DA-BF4A-46BF86159C68}"/>
    <dgm:cxn modelId="{4090FF37-7562-4F0E-909C-18FD544EB877}" srcId="{41DFD257-5561-415D-9549-96115E0535D3}" destId="{ECF7A091-5228-45E8-A19C-F0F6BEC69CC6}" srcOrd="4" destOrd="0" parTransId="{ED3C9663-4EBF-4226-8EB4-90F972074724}" sibTransId="{9EB2FFFB-2F5B-47C8-86A3-751DB9041A22}"/>
    <dgm:cxn modelId="{BE9FF465-305A-409B-93D4-92CAD08C5AD9}" type="presOf" srcId="{ECF7A091-5228-45E8-A19C-F0F6BEC69CC6}" destId="{3C4206C3-0B12-4F82-A98F-C27DF608B883}" srcOrd="0" destOrd="0" presId="urn:microsoft.com/office/officeart/2005/8/layout/vList2"/>
    <dgm:cxn modelId="{76E67C46-A003-490B-A2EC-E5CED2BB2665}" srcId="{41DFD257-5561-415D-9549-96115E0535D3}" destId="{E1C2C117-CACE-4463-BE26-21CCE554200E}" srcOrd="2" destOrd="0" parTransId="{29BFACB2-8CC9-4C31-8BFE-2B0CDC7AE1AB}" sibTransId="{D3F9B9B3-5B5F-49B9-9EFF-FB39B867FE5C}"/>
    <dgm:cxn modelId="{206D614A-9811-4B96-8D8C-FD33B2AECC74}" type="presOf" srcId="{8A5C8A06-A217-407F-B9F2-8900050CA865}" destId="{781BACD4-9A09-4676-9F57-A433BA1DC3B3}" srcOrd="0" destOrd="0" presId="urn:microsoft.com/office/officeart/2005/8/layout/vList2"/>
    <dgm:cxn modelId="{8365DC75-9506-442C-ACE8-9877CB99E63F}" type="presOf" srcId="{41DFD257-5561-415D-9549-96115E0535D3}" destId="{184011EF-F060-48B3-ACDC-2D1435745435}" srcOrd="0" destOrd="0" presId="urn:microsoft.com/office/officeart/2005/8/layout/vList2"/>
    <dgm:cxn modelId="{6492C6C8-96FC-409A-AC0E-FDBCD583B3F6}" srcId="{41DFD257-5561-415D-9549-96115E0535D3}" destId="{8A5C8A06-A217-407F-B9F2-8900050CA865}" srcOrd="1" destOrd="0" parTransId="{0DC256AC-6D89-4E41-8EBB-4F08308958C3}" sibTransId="{7CCC986D-8EB2-45FD-BF5E-C19093E8CAB2}"/>
    <dgm:cxn modelId="{DE60D8CB-8E8C-46E4-A530-9457D29FACC0}" srcId="{41DFD257-5561-415D-9549-96115E0535D3}" destId="{B3E3E7A5-EB68-40C1-B10F-19841735F6F4}" srcOrd="5" destOrd="0" parTransId="{DBACBB00-2225-499D-89C2-405ABD7D08EF}" sibTransId="{81AD1027-F12D-4AB8-A8E8-E88109AC0451}"/>
    <dgm:cxn modelId="{245A25F4-EF7F-4D3E-B0FE-4AB5BFA2245A}" type="presOf" srcId="{E1C2C117-CACE-4463-BE26-21CCE554200E}" destId="{94335493-D289-4498-9501-784792C48062}" srcOrd="0" destOrd="0" presId="urn:microsoft.com/office/officeart/2005/8/layout/vList2"/>
    <dgm:cxn modelId="{2A7859CC-48B4-4F0C-B2B3-7DB15B6A239D}" type="presParOf" srcId="{184011EF-F060-48B3-ACDC-2D1435745435}" destId="{001E887D-172A-4808-899C-3A47347DC763}" srcOrd="0" destOrd="0" presId="urn:microsoft.com/office/officeart/2005/8/layout/vList2"/>
    <dgm:cxn modelId="{CA88962E-3A95-41F4-8A07-0EA9680DB9B0}" type="presParOf" srcId="{184011EF-F060-48B3-ACDC-2D1435745435}" destId="{BE32B2C0-F8D4-4BBE-A9AA-FC8F33777E68}" srcOrd="1" destOrd="0" presId="urn:microsoft.com/office/officeart/2005/8/layout/vList2"/>
    <dgm:cxn modelId="{DEC923F2-DC6F-4A9D-BD08-E20FA9464AB0}" type="presParOf" srcId="{184011EF-F060-48B3-ACDC-2D1435745435}" destId="{781BACD4-9A09-4676-9F57-A433BA1DC3B3}" srcOrd="2" destOrd="0" presId="urn:microsoft.com/office/officeart/2005/8/layout/vList2"/>
    <dgm:cxn modelId="{587E9958-9F96-48A8-AE23-685B5D0B6DA9}" type="presParOf" srcId="{184011EF-F060-48B3-ACDC-2D1435745435}" destId="{98390B33-690A-4D35-A6F0-1D84B6911A92}" srcOrd="3" destOrd="0" presId="urn:microsoft.com/office/officeart/2005/8/layout/vList2"/>
    <dgm:cxn modelId="{DAD3FD30-5ABC-4D7B-AA79-3696FF5C2ED5}" type="presParOf" srcId="{184011EF-F060-48B3-ACDC-2D1435745435}" destId="{94335493-D289-4498-9501-784792C48062}" srcOrd="4" destOrd="0" presId="urn:microsoft.com/office/officeart/2005/8/layout/vList2"/>
    <dgm:cxn modelId="{EBCF061D-2DB3-4CDC-8570-C9C8C539D986}" type="presParOf" srcId="{184011EF-F060-48B3-ACDC-2D1435745435}" destId="{9B175F09-5CA3-4EE7-A9D0-393103F87A0B}" srcOrd="5" destOrd="0" presId="urn:microsoft.com/office/officeart/2005/8/layout/vList2"/>
    <dgm:cxn modelId="{AFC609A1-557A-47DF-B350-E60C2540178D}" type="presParOf" srcId="{184011EF-F060-48B3-ACDC-2D1435745435}" destId="{2F44A4EE-AD12-4F03-AB9A-82E3778E841D}" srcOrd="6" destOrd="0" presId="urn:microsoft.com/office/officeart/2005/8/layout/vList2"/>
    <dgm:cxn modelId="{E186ABEA-0D63-4EC4-8D19-4C63EE53882A}" type="presParOf" srcId="{184011EF-F060-48B3-ACDC-2D1435745435}" destId="{727FCE55-D3F1-4A88-AB92-5D6065E265D5}" srcOrd="7" destOrd="0" presId="urn:microsoft.com/office/officeart/2005/8/layout/vList2"/>
    <dgm:cxn modelId="{0FE17AFD-D8BE-4DF1-935B-CAE4458AB833}" type="presParOf" srcId="{184011EF-F060-48B3-ACDC-2D1435745435}" destId="{3C4206C3-0B12-4F82-A98F-C27DF608B883}" srcOrd="8" destOrd="0" presId="urn:microsoft.com/office/officeart/2005/8/layout/vList2"/>
    <dgm:cxn modelId="{A8BFFE56-98DF-4E83-BB75-2DE9A3CF6FE8}" type="presParOf" srcId="{184011EF-F060-48B3-ACDC-2D1435745435}" destId="{066341DA-49CC-4565-98F4-483B05266B49}" srcOrd="9" destOrd="0" presId="urn:microsoft.com/office/officeart/2005/8/layout/vList2"/>
    <dgm:cxn modelId="{AD2869EC-CBFC-4447-AE43-5C2EF88FBA65}" type="presParOf" srcId="{184011EF-F060-48B3-ACDC-2D1435745435}" destId="{C48FCE52-E581-41C7-9FAC-AA59984377C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E887D-172A-4808-899C-3A47347DC763}">
      <dsp:nvSpPr>
        <dsp:cNvPr id="0" name=""/>
        <dsp:cNvSpPr/>
      </dsp:nvSpPr>
      <dsp:spPr>
        <a:xfrm>
          <a:off x="0" y="99534"/>
          <a:ext cx="7658100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noProof="0" dirty="0">
              <a:solidFill>
                <a:schemeClr val="tx1"/>
              </a:solidFill>
            </a:rPr>
            <a:t>Bedöma</a:t>
          </a:r>
          <a:r>
            <a:rPr lang="sv-SE" sz="1600" kern="1200" noProof="0" dirty="0">
              <a:solidFill>
                <a:schemeClr val="tx1"/>
              </a:solidFill>
            </a:rPr>
            <a:t> - patientens hälsotillstånd genom patientens subjektiva upplevelser och objektiva data</a:t>
          </a:r>
        </a:p>
      </dsp:txBody>
      <dsp:txXfrm>
        <a:off x="30157" y="129691"/>
        <a:ext cx="7597786" cy="557446"/>
      </dsp:txXfrm>
    </dsp:sp>
    <dsp:sp modelId="{781BACD4-9A09-4676-9F57-A433BA1DC3B3}">
      <dsp:nvSpPr>
        <dsp:cNvPr id="0" name=""/>
        <dsp:cNvSpPr/>
      </dsp:nvSpPr>
      <dsp:spPr>
        <a:xfrm>
          <a:off x="0" y="763375"/>
          <a:ext cx="7658100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noProof="0" dirty="0">
              <a:solidFill>
                <a:schemeClr val="tx1"/>
              </a:solidFill>
            </a:rPr>
            <a:t>Fastställa</a:t>
          </a:r>
          <a:r>
            <a:rPr lang="sv-SE" sz="1600" kern="1200" noProof="0" dirty="0">
              <a:solidFill>
                <a:schemeClr val="tx1"/>
              </a:solidFill>
            </a:rPr>
            <a:t> - omvårdnadsdiagnoser som identifierar patientens behov av omvårdnad och prioritering utifrån analys av patientens behov, resurser och problem</a:t>
          </a:r>
        </a:p>
      </dsp:txBody>
      <dsp:txXfrm>
        <a:off x="30157" y="793532"/>
        <a:ext cx="7597786" cy="557446"/>
      </dsp:txXfrm>
    </dsp:sp>
    <dsp:sp modelId="{94335493-D289-4498-9501-784792C48062}">
      <dsp:nvSpPr>
        <dsp:cNvPr id="0" name=""/>
        <dsp:cNvSpPr/>
      </dsp:nvSpPr>
      <dsp:spPr>
        <a:xfrm>
          <a:off x="0" y="1427215"/>
          <a:ext cx="7658100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noProof="0" dirty="0">
              <a:solidFill>
                <a:schemeClr val="tx1"/>
              </a:solidFill>
            </a:rPr>
            <a:t>Planera</a:t>
          </a:r>
          <a:r>
            <a:rPr lang="sv-SE" sz="1600" kern="1200" noProof="0" dirty="0">
              <a:solidFill>
                <a:schemeClr val="tx1"/>
              </a:solidFill>
            </a:rPr>
            <a:t> - omvårdnaden utifrån fastställda mål i samråd med patienten</a:t>
          </a:r>
        </a:p>
      </dsp:txBody>
      <dsp:txXfrm>
        <a:off x="30157" y="1457372"/>
        <a:ext cx="7597786" cy="557446"/>
      </dsp:txXfrm>
    </dsp:sp>
    <dsp:sp modelId="{2F44A4EE-AD12-4F03-AB9A-82E3778E841D}">
      <dsp:nvSpPr>
        <dsp:cNvPr id="0" name=""/>
        <dsp:cNvSpPr/>
      </dsp:nvSpPr>
      <dsp:spPr>
        <a:xfrm>
          <a:off x="0" y="2091055"/>
          <a:ext cx="7658100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noProof="0" dirty="0">
              <a:solidFill>
                <a:schemeClr val="tx1"/>
              </a:solidFill>
            </a:rPr>
            <a:t>Genomföra</a:t>
          </a:r>
          <a:r>
            <a:rPr lang="sv-SE" sz="1600" kern="1200" noProof="0" dirty="0">
              <a:solidFill>
                <a:schemeClr val="tx1"/>
              </a:solidFill>
            </a:rPr>
            <a:t> – omvårdnadsåtgärder och åtgärder ordinerade av annan profession</a:t>
          </a:r>
        </a:p>
      </dsp:txBody>
      <dsp:txXfrm>
        <a:off x="30157" y="2121212"/>
        <a:ext cx="7597786" cy="557446"/>
      </dsp:txXfrm>
    </dsp:sp>
    <dsp:sp modelId="{3C4206C3-0B12-4F82-A98F-C27DF608B883}">
      <dsp:nvSpPr>
        <dsp:cNvPr id="0" name=""/>
        <dsp:cNvSpPr/>
      </dsp:nvSpPr>
      <dsp:spPr>
        <a:xfrm>
          <a:off x="0" y="2754895"/>
          <a:ext cx="7658100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Utvärdera – </a:t>
          </a:r>
          <a:r>
            <a:rPr lang="en-US" sz="1600" b="0" kern="1200" dirty="0">
              <a:solidFill>
                <a:schemeClr val="tx1"/>
              </a:solidFill>
            </a:rPr>
            <a:t>patienten hälsotillstånd mot uppsatta mål</a:t>
          </a:r>
        </a:p>
      </dsp:txBody>
      <dsp:txXfrm>
        <a:off x="30157" y="2785052"/>
        <a:ext cx="7597786" cy="557446"/>
      </dsp:txXfrm>
    </dsp:sp>
    <dsp:sp modelId="{C48FCE52-E581-41C7-9FAC-AA59984377CE}">
      <dsp:nvSpPr>
        <dsp:cNvPr id="0" name=""/>
        <dsp:cNvSpPr/>
      </dsp:nvSpPr>
      <dsp:spPr>
        <a:xfrm>
          <a:off x="0" y="3418735"/>
          <a:ext cx="7658100" cy="617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Dokumentera</a:t>
          </a:r>
          <a:r>
            <a:rPr lang="en-US" sz="1600" kern="1200" dirty="0">
              <a:solidFill>
                <a:schemeClr val="tx1"/>
              </a:solidFill>
            </a:rPr>
            <a:t> - alla steg i </a:t>
          </a:r>
          <a:r>
            <a:rPr lang="sv-SE" sz="1600" kern="1200" noProof="0" dirty="0">
              <a:solidFill>
                <a:schemeClr val="tx1"/>
              </a:solidFill>
            </a:rPr>
            <a:t>omvårdnadsprocessen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sv-SE" sz="1600" kern="1200" noProof="0" dirty="0">
              <a:solidFill>
                <a:schemeClr val="tx1"/>
              </a:solidFill>
            </a:rPr>
            <a:t>i patientens journal och ta del av journalhandlingar och övriga dokument för att skapa kontinuitet</a:t>
          </a:r>
        </a:p>
      </dsp:txBody>
      <dsp:txXfrm>
        <a:off x="30157" y="3448892"/>
        <a:ext cx="7597786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849B8-FDBA-4C80-BB81-DF7B8A96A9B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96618-DCD8-4754-B0DF-254AC67471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79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F999B-7765-4BF0-ADE2-D3E95F9B07C2}"/>
              </a:ext>
            </a:extLst>
          </p:cNvPr>
          <p:cNvCxnSpPr/>
          <p:nvPr/>
        </p:nvCxnSpPr>
        <p:spPr>
          <a:xfrm>
            <a:off x="714375" y="6072188"/>
            <a:ext cx="764381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355" name="Title Placeholder 1">
            <a:extLst>
              <a:ext uri="{FF2B5EF4-FFF2-40B4-BE49-F238E27FC236}">
                <a16:creationId xmlns:a16="http://schemas.microsoft.com/office/drawing/2014/main" id="{DC415B66-E80C-4D68-B3D0-3944F631D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49388"/>
            <a:ext cx="7772400" cy="2151062"/>
          </a:xfrm>
        </p:spPr>
        <p:txBody>
          <a:bodyPr/>
          <a:lstStyle>
            <a:lvl1pPr>
              <a:lnSpc>
                <a:spcPts val="7500"/>
              </a:lnSpc>
              <a:defRPr sz="7500"/>
            </a:lvl1pPr>
          </a:lstStyle>
          <a:p>
            <a:pPr lvl="0"/>
            <a:r>
              <a:rPr lang="en-US" altLang="sv-SE" noProof="0"/>
              <a:t>Click to edit Master title style</a:t>
            </a:r>
          </a:p>
        </p:txBody>
      </p:sp>
      <p:sp>
        <p:nvSpPr>
          <p:cNvPr id="100356" name="Text Placeholder 2">
            <a:extLst>
              <a:ext uri="{FF2B5EF4-FFF2-40B4-BE49-F238E27FC236}">
                <a16:creationId xmlns:a16="http://schemas.microsoft.com/office/drawing/2014/main" id="{EEAC6984-A5D3-4223-83CD-8F04A7056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sv-SE" noProof="0"/>
              <a:t>Click to edit Master subtitle style</a:t>
            </a:r>
          </a:p>
        </p:txBody>
      </p:sp>
      <p:pic>
        <p:nvPicPr>
          <p:cNvPr id="100357" name="Picture 5" descr="090323_Lnu_Wordmark_Kalmar_Växjö_påhäng_transparent">
            <a:extLst>
              <a:ext uri="{FF2B5EF4-FFF2-40B4-BE49-F238E27FC236}">
                <a16:creationId xmlns:a16="http://schemas.microsoft.com/office/drawing/2014/main" id="{484F6B9E-570F-4E5E-9AFB-392803C2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299200"/>
            <a:ext cx="292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6" descr="090323_Lnu_Symbol">
            <a:extLst>
              <a:ext uri="{FF2B5EF4-FFF2-40B4-BE49-F238E27FC236}">
                <a16:creationId xmlns:a16="http://schemas.microsoft.com/office/drawing/2014/main" id="{9D0500B8-68CC-4661-8A86-0C162E2B0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6F8F0-7162-4FCD-A03F-06346CD7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94248D1-9FE5-42EB-96D1-46CB39D64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4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78D859D-1623-420A-8503-5B67033F7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0013" y="806450"/>
            <a:ext cx="1914525" cy="520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8322CF-6F3D-47F1-8A43-FB35AC650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4850" y="806450"/>
            <a:ext cx="5592763" cy="52006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98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9" descr="090323_Lnu-se.png">
            <a:extLst>
              <a:ext uri="{FF2B5EF4-FFF2-40B4-BE49-F238E27FC236}">
                <a16:creationId xmlns:a16="http://schemas.microsoft.com/office/drawing/2014/main" id="{85731244-C1E5-4462-9CD9-9CABB20B3D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887" y="4713549"/>
            <a:ext cx="2070228" cy="56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12" descr="090323_Lnu_Symbol.png">
            <a:extLst>
              <a:ext uri="{FF2B5EF4-FFF2-40B4-BE49-F238E27FC236}">
                <a16:creationId xmlns:a16="http://schemas.microsoft.com/office/drawing/2014/main" id="{35F4C14C-02D5-4FC7-BAE9-39BF276B4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3565" y="1448780"/>
            <a:ext cx="2096872" cy="277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5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itle Placeholder 1">
            <a:extLst>
              <a:ext uri="{FF2B5EF4-FFF2-40B4-BE49-F238E27FC236}">
                <a16:creationId xmlns:a16="http://schemas.microsoft.com/office/drawing/2014/main" id="{DC415B66-E80C-4D68-B3D0-3944F631D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49388"/>
            <a:ext cx="7772400" cy="2151062"/>
          </a:xfrm>
        </p:spPr>
        <p:txBody>
          <a:bodyPr/>
          <a:lstStyle>
            <a:lvl1pPr>
              <a:lnSpc>
                <a:spcPts val="7500"/>
              </a:lnSpc>
              <a:defRPr sz="7500"/>
            </a:lvl1pPr>
          </a:lstStyle>
          <a:p>
            <a:pPr lvl="0"/>
            <a:r>
              <a:rPr lang="en-US" altLang="sv-SE" noProof="0"/>
              <a:t>Click to edit Master title style</a:t>
            </a:r>
          </a:p>
        </p:txBody>
      </p:sp>
      <p:sp>
        <p:nvSpPr>
          <p:cNvPr id="100356" name="Text Placeholder 2">
            <a:extLst>
              <a:ext uri="{FF2B5EF4-FFF2-40B4-BE49-F238E27FC236}">
                <a16:creationId xmlns:a16="http://schemas.microsoft.com/office/drawing/2014/main" id="{EEAC6984-A5D3-4223-83CD-8F04A7056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sv-SE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3445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2C8885-8892-4378-88B8-E4A7D1A4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D81545-B23B-42B7-BBD3-46D8FC01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2DEE88-E908-4908-9A7A-DE4B55F4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ABE19B-DB79-400D-AE21-DAA9BE76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DA2D24-6DED-4591-A61C-D9D439AE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214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9CE38-6808-4F74-B2E2-F1E2E897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61C847-C224-4A3E-8860-260FDC126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67485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30CCAD-F9BC-4545-9FF6-C422A16F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5D6ED4-514B-4401-AF98-E010D731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44A918-60C8-4B4D-AAB7-64B03C34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75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A9B8E-598A-41D8-94B7-11378BDB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85310C-F73F-409E-B452-E62D69364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38" y="1650999"/>
            <a:ext cx="3752850" cy="46133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567B4CC-C7A6-4632-AE2A-98B687B2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650999"/>
            <a:ext cx="3752850" cy="46133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E9FFABF-3A7A-44FB-A5B8-F035451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7BF071-2E16-4658-B1B9-082FE300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42532B-D2D3-4A3B-A692-5FE51F51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355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5D2FF-F2EF-4F03-9607-650C3710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914C83-F8DA-434A-86AC-92BF45A48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EE0F89-6230-4935-86D2-93CBCB39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75924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D681B22-3F5F-49F3-B2E5-A40558557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4BAC24-EEAB-45AF-B7D4-4C86FD2BD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75924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086D61E-6563-437A-B5C3-0F331765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D32D7C3-59CA-45E5-8AF5-FAD43173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D0902F9-DFBB-4E53-8B11-0A722187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7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DCB9E5-C985-4A41-B507-4DDB87E9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448DA3-8493-43D0-BBCD-C2EA8CA3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F90420-8D9B-4773-A833-65EBC50A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9F8367-5A5A-48FD-A3A5-731AABD3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14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3E859F-92AD-4FFD-B12C-11CCCE63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34F9E9-CF85-4093-8C8E-F1964BF7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9C3823F-359A-4520-85A9-06E63D02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2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2C8885-8892-4378-88B8-E4A7D1A4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D81545-B23B-42B7-BBD3-46D8FC01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2DEE88-E908-4908-9A7A-DE4B55F4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ABE19B-DB79-400D-AE21-DAA9BE76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DA2D24-6DED-4591-A61C-D9D439AE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427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79E70-0082-4C61-B1C7-E0C7FCA7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2D12D-DDBB-4B49-8189-2FE1786CE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52768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696B2B-A1F5-42F9-BE2A-92649D82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399"/>
            <a:ext cx="2949575" cy="42069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86E251-E237-48F3-A665-C028DF6C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BFDE46-85BC-4ABE-9B2B-D68A1B5A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52C3F6-880B-426A-8267-9CED7F43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715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80E8C-3963-4841-902F-AF0F6C45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C03D94-D9A9-49DD-B0A4-C3538EC60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52768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F6D1A7-6427-4C30-AEFE-B5828DA0B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399"/>
            <a:ext cx="2949575" cy="42069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2C55F2-441D-4FBB-B74A-DB08EAAF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CEAA9E-DC21-4320-8E68-61B55D93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5D0A8B-3D24-4283-B3CE-8F734950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403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6F8F0-7162-4FCD-A03F-06346CD7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94248D1-9FE5-42EB-96D1-46CB39D64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58022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78D859D-1623-420A-8503-5B67033F7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0013" y="806450"/>
            <a:ext cx="1914525" cy="520065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8322CF-6F3D-47F1-8A43-FB35AC650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4850" y="806450"/>
            <a:ext cx="5592763" cy="520065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3050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9CE38-6808-4F74-B2E2-F1E2E897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61C847-C224-4A3E-8860-260FDC126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2080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30CCAD-F9BC-4545-9FF6-C422A16F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5D6ED4-514B-4401-AF98-E010D7311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44A918-60C8-4B4D-AAB7-64B03C34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36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A9B8E-598A-41D8-94B7-11378BDB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85310C-F73F-409E-B452-E62D69364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3752850" cy="4146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567B4CC-C7A6-4632-AE2A-98B687B2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651000"/>
            <a:ext cx="3752850" cy="4146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E9FFABF-3A7A-44FB-A5B8-F035451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7BF071-2E16-4658-B1B9-082FE300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42532B-D2D3-4A3B-A692-5FE51F51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58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5D2FF-F2EF-4F03-9607-650C3710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914C83-F8DA-434A-86AC-92BF45A48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EE0F89-6230-4935-86D2-93CBCB39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292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D681B22-3F5F-49F3-B2E5-A40558557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4BAC24-EEAB-45AF-B7D4-4C86FD2BD3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292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086D61E-6563-437A-B5C3-0F331765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D32D7C3-59CA-45E5-8AF5-FAD43173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D0902F9-DFBB-4E53-8B11-0A722187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90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DCB9E5-C985-4A41-B507-4DDB87E9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8448DA3-8493-43D0-BBCD-C2EA8CA3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F90420-8D9B-4773-A833-65EBC50A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19F8367-5A5A-48FD-A3A5-731AABD3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26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3E859F-92AD-4FFD-B12C-11CCCE63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34F9E9-CF85-4093-8C8E-F1964BF7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9C3823F-359A-4520-85A9-06E63D02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46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79E70-0082-4C61-B1C7-E0C7FCA7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52D12D-DDBB-4B49-8189-2FE1786CE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10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696B2B-A1F5-42F9-BE2A-92649D82D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7224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86E251-E237-48F3-A665-C028DF6C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BFDE46-85BC-4ABE-9B2B-D68A1B5A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52C3F6-880B-426A-8267-9CED7F43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82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80E8C-3963-4841-902F-AF0F6C45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C03D94-D9A9-49DD-B0A4-C3538EC60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10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F6D1A7-6427-4C30-AEFE-B5828DA0B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7224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2C55F2-441D-4FBB-B74A-DB08EAAF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CEAA9E-DC21-4320-8E68-61B55D93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5D0A8B-3D24-4283-B3CE-8F734950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9627-3329-4DE6-AC63-754435E16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81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893C24-FF6C-427F-8EA7-FB7BDBB315F1}"/>
              </a:ext>
            </a:extLst>
          </p:cNvPr>
          <p:cNvCxnSpPr/>
          <p:nvPr/>
        </p:nvCxnSpPr>
        <p:spPr>
          <a:xfrm>
            <a:off x="714375" y="6072188"/>
            <a:ext cx="764381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283" name="Title Placeholder 1">
            <a:extLst>
              <a:ext uri="{FF2B5EF4-FFF2-40B4-BE49-F238E27FC236}">
                <a16:creationId xmlns:a16="http://schemas.microsoft.com/office/drawing/2014/main" id="{898ACD82-24E2-490D-BABA-5127D9F803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4850" y="806450"/>
            <a:ext cx="764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formatet för bakgrundsrubriken</a:t>
            </a:r>
          </a:p>
        </p:txBody>
      </p:sp>
      <p:sp>
        <p:nvSpPr>
          <p:cNvPr id="97284" name="Text Placeholder 2">
            <a:extLst>
              <a:ext uri="{FF2B5EF4-FFF2-40B4-BE49-F238E27FC236}">
                <a16:creationId xmlns:a16="http://schemas.microsoft.com/office/drawing/2014/main" id="{AFC07BE9-C9F9-4F87-B49D-9B68B41ADC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6438" y="1651000"/>
            <a:ext cx="7658100" cy="413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pic>
        <p:nvPicPr>
          <p:cNvPr id="97285" name="Picture 5" descr="090323_Lnu_Wordmark_Kalmar_Växjö_påhäng_transparent">
            <a:extLst>
              <a:ext uri="{FF2B5EF4-FFF2-40B4-BE49-F238E27FC236}">
                <a16:creationId xmlns:a16="http://schemas.microsoft.com/office/drawing/2014/main" id="{B8E9F3E9-8974-4276-AC2E-9BD850B07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299200"/>
            <a:ext cx="292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090323_Lnu_Symbol">
            <a:extLst>
              <a:ext uri="{FF2B5EF4-FFF2-40B4-BE49-F238E27FC236}">
                <a16:creationId xmlns:a16="http://schemas.microsoft.com/office/drawing/2014/main" id="{00C96DF5-943A-4F73-BB12-81D556579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4E1CA55-A1DE-4AC3-BB5C-BEBAC74CC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850" y="5797550"/>
            <a:ext cx="2054119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E22728F-F791-418D-86DC-0DAFD7ADF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797550"/>
            <a:ext cx="3086100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8C8E46-72AA-4DFE-96A8-F5C4DAA2D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7195" y="5797550"/>
            <a:ext cx="2037343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6BD9627-3329-4DE6-AC63-754435E16E8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itle Placeholder 1">
            <a:extLst>
              <a:ext uri="{FF2B5EF4-FFF2-40B4-BE49-F238E27FC236}">
                <a16:creationId xmlns:a16="http://schemas.microsoft.com/office/drawing/2014/main" id="{898ACD82-24E2-490D-BABA-5127D9F803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4850" y="806450"/>
            <a:ext cx="764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Click to edit Master title style</a:t>
            </a:r>
          </a:p>
        </p:txBody>
      </p:sp>
      <p:sp>
        <p:nvSpPr>
          <p:cNvPr id="97284" name="Text Placeholder 2">
            <a:extLst>
              <a:ext uri="{FF2B5EF4-FFF2-40B4-BE49-F238E27FC236}">
                <a16:creationId xmlns:a16="http://schemas.microsoft.com/office/drawing/2014/main" id="{AFC07BE9-C9F9-4F87-B49D-9B68B41ADC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6438" y="1650999"/>
            <a:ext cx="7658100" cy="461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Click to edit Master text styles</a:t>
            </a:r>
          </a:p>
          <a:p>
            <a:pPr lvl="1"/>
            <a:r>
              <a:rPr lang="sv-SE" altLang="sv-SE"/>
              <a:t>Second level</a:t>
            </a:r>
          </a:p>
          <a:p>
            <a:pPr lvl="2"/>
            <a:r>
              <a:rPr lang="sv-SE" altLang="sv-SE"/>
              <a:t>Third level</a:t>
            </a:r>
          </a:p>
          <a:p>
            <a:pPr lvl="3"/>
            <a:r>
              <a:rPr lang="sv-SE" altLang="sv-SE"/>
              <a:t>Fourth level</a:t>
            </a:r>
          </a:p>
          <a:p>
            <a:pPr lvl="4"/>
            <a:r>
              <a:rPr lang="sv-SE" altLang="sv-SE"/>
              <a:t>Fifth level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4E1CA55-A1DE-4AC3-BB5C-BEBAC74CC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850" y="6264315"/>
            <a:ext cx="2054119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E22728F-F791-418D-86DC-0DAFD7ADF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64315"/>
            <a:ext cx="3086100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8C8E46-72AA-4DFE-96A8-F5C4DAA2D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7195" y="6264315"/>
            <a:ext cx="2037343" cy="28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6BD9627-3329-4DE6-AC63-754435E16E8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19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icn.ch/what-we-do/projects/ehealth-icnptm/icnp-browse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wenurse.se/sektionerochnatverk/svenskforeningforomvardnadsinformatik/omvardnadsinformatik/terminologierforomvardnadinklicnp/icnp/icnptermerpasvenska.4.5cadb64f175c879580f4e88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3A35C3-0593-4372-AF76-D492062B1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sz="3200" b="1" dirty="0"/>
              <a:t>Hur bedömer vi omvårdnadsprocessen i den praktiska examinationen?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99EB56F-5B8A-429F-B249-FE7E19DD2C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Med inspiration från Inger Jansson föreläsning på Junidagen 2022</a:t>
            </a:r>
          </a:p>
          <a:p>
            <a:r>
              <a:rPr lang="sv-SE" dirty="0"/>
              <a:t>Leg Sjuksköterska, Docent,</a:t>
            </a:r>
          </a:p>
          <a:p>
            <a:r>
              <a:rPr lang="sv-SE" dirty="0"/>
              <a:t>Göteborgs universitet</a:t>
            </a:r>
          </a:p>
          <a:p>
            <a:r>
              <a:rPr lang="sv-SE" dirty="0"/>
              <a:t>Anita Axesol Greis universitetsadjunkt Linnéuniversitetet</a:t>
            </a:r>
          </a:p>
        </p:txBody>
      </p:sp>
    </p:spTree>
    <p:extLst>
      <p:ext uri="{BB962C8B-B14F-4D97-AF65-F5344CB8AC3E}">
        <p14:creationId xmlns:p14="http://schemas.microsoft.com/office/powerpoint/2010/main" val="345498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EAAB28-8DF3-031B-FB98-AA15F7B4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B</a:t>
            </a:r>
            <a:r>
              <a:rPr lang="sv-SE" dirty="0"/>
              <a:t> omvårdnadsdiagnos i NKSE dokument</a:t>
            </a:r>
            <a:br>
              <a:rPr lang="sv-SE" dirty="0"/>
            </a:br>
            <a:r>
              <a:rPr lang="sv-SE" i="1" dirty="0"/>
              <a:t>Diagnostiskt resonemang och kritiskt tänkande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1C9E38-215A-4F04-E641-CD4F82164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+mj-lt"/>
              </a:rPr>
              <a:t>Omvårdnadsdiagnosen</a:t>
            </a:r>
            <a:r>
              <a:rPr lang="sv-SE" sz="1800" dirty="0">
                <a:latin typeface="+mj-lt"/>
              </a:rPr>
              <a:t> identifierar patientens behov, problem, risker och resurser, samt dess orsaker (och konsekvenser för dagligt liv)</a:t>
            </a:r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r>
              <a:rPr lang="sv-SE" sz="1800" b="1" dirty="0"/>
              <a:t>P(R)ES –Modellen: </a:t>
            </a:r>
          </a:p>
          <a:p>
            <a:pPr marL="0" indent="0">
              <a:buNone/>
            </a:pPr>
            <a:r>
              <a:rPr lang="sv-SE" sz="2800" dirty="0">
                <a:solidFill>
                  <a:srgbClr val="FF0000"/>
                </a:solidFill>
              </a:rPr>
              <a:t>Första ledet: P-problem (R-risk, resurs) </a:t>
            </a:r>
            <a:r>
              <a:rPr lang="sv-SE" sz="2800" i="1" dirty="0"/>
              <a:t>relaterat till  </a:t>
            </a:r>
          </a:p>
          <a:p>
            <a:pPr marL="0" indent="0">
              <a:buNone/>
            </a:pPr>
            <a:endParaRPr lang="sv-SE" sz="28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2800" dirty="0">
                <a:solidFill>
                  <a:srgbClr val="00B050"/>
                </a:solidFill>
              </a:rPr>
              <a:t>Andra ledet: E- Etiologi (orsak) </a:t>
            </a:r>
            <a:r>
              <a:rPr lang="sv-SE" sz="2800" i="1" dirty="0"/>
              <a:t>leder till</a:t>
            </a:r>
          </a:p>
          <a:p>
            <a:pPr marL="0" indent="0">
              <a:buNone/>
            </a:pPr>
            <a:endParaRPr lang="sv-SE" sz="28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2800" dirty="0">
                <a:solidFill>
                  <a:srgbClr val="7030A0"/>
                </a:solidFill>
              </a:rPr>
              <a:t>Tredje ledet: S- Symtom och tecken (konsekvenser)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037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55488F-6863-E1CC-44B4-0559DB71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B</a:t>
            </a:r>
            <a:r>
              <a:rPr lang="sv-SE" dirty="0"/>
              <a:t> planering i NKSE dokument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D75064-E4A9-5EC2-C148-1A9278528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>
                <a:highlight>
                  <a:srgbClr val="FFFF00"/>
                </a:highlight>
              </a:rPr>
              <a:t>VIPS omvårdnadsmål</a:t>
            </a:r>
          </a:p>
          <a:p>
            <a:r>
              <a:rPr lang="sv-SE" dirty="0"/>
              <a:t>Förväntat resultat av omvårdnadsåtgärder som sätts in utifrån fastställd</a:t>
            </a:r>
          </a:p>
          <a:p>
            <a:r>
              <a:rPr lang="sv-SE" dirty="0"/>
              <a:t>omvårdnadsdiagnos </a:t>
            </a:r>
          </a:p>
          <a:p>
            <a:r>
              <a:rPr lang="sv-SE" dirty="0"/>
              <a:t>Målet skall uttrycka patientens förväntade hälsostatus</a:t>
            </a:r>
          </a:p>
          <a:p>
            <a:r>
              <a:rPr lang="sv-SE" sz="2800" dirty="0">
                <a:highlight>
                  <a:srgbClr val="FFFF00"/>
                </a:highlight>
              </a:rPr>
              <a:t>SMART – kriterier (</a:t>
            </a:r>
            <a:r>
              <a:rPr lang="sv-SE" sz="2000" dirty="0">
                <a:highlight>
                  <a:srgbClr val="FFFF00"/>
                </a:highlight>
              </a:rPr>
              <a:t>Hjälpmedel för konkret målformulering)</a:t>
            </a:r>
          </a:p>
          <a:p>
            <a:r>
              <a:rPr lang="sv-SE" dirty="0"/>
              <a:t>S – Specifikt, klart ange vad som skall uppnås</a:t>
            </a:r>
          </a:p>
          <a:p>
            <a:r>
              <a:rPr lang="sv-SE" dirty="0"/>
              <a:t>M- Mätbart</a:t>
            </a:r>
          </a:p>
          <a:p>
            <a:r>
              <a:rPr lang="sv-SE" dirty="0"/>
              <a:t>A- Accepterat, uppfattas som relevant för patient</a:t>
            </a:r>
          </a:p>
          <a:p>
            <a:r>
              <a:rPr lang="sv-SE" dirty="0"/>
              <a:t>R- Realistiskt, skall vara möjligt att uppnå</a:t>
            </a:r>
          </a:p>
          <a:p>
            <a:r>
              <a:rPr lang="sv-SE" dirty="0"/>
              <a:t>T- Tidsbestämt, tidpunkt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624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BD6FF7-A224-CB80-759B-F713D645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B</a:t>
            </a:r>
            <a:r>
              <a:rPr lang="sv-SE" dirty="0"/>
              <a:t> planering i NKSE dokument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219E8D-20BA-3300-C618-5DBDD20C1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>
                <a:highlight>
                  <a:srgbClr val="FFFF00"/>
                </a:highlight>
              </a:rPr>
              <a:t>VIPS omvårdnadsåtgärder</a:t>
            </a:r>
          </a:p>
          <a:p>
            <a:r>
              <a:rPr lang="sv-SE" dirty="0"/>
              <a:t>Planera och formulera omvårdnadsåtgärder för att nå formulerade mål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Oberoende (ordinerade av sjuksköterska)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Beroende (ordinerade av annan profession)</a:t>
            </a:r>
          </a:p>
          <a:p>
            <a:endParaRPr lang="sv-SE" dirty="0"/>
          </a:p>
          <a:p>
            <a:r>
              <a:rPr lang="sv-SE" dirty="0"/>
              <a:t>Specificera: Vad</a:t>
            </a:r>
            <a:r>
              <a:rPr lang="sv-SE" dirty="0">
                <a:highlight>
                  <a:srgbClr val="FFF500"/>
                </a:highlight>
              </a:rPr>
              <a:t>?</a:t>
            </a:r>
            <a:r>
              <a:rPr lang="sv-SE" dirty="0"/>
              <a:t> Hur</a:t>
            </a:r>
            <a:r>
              <a:rPr lang="sv-SE" dirty="0">
                <a:highlight>
                  <a:srgbClr val="FFF500"/>
                </a:highlight>
              </a:rPr>
              <a:t>?</a:t>
            </a:r>
            <a:r>
              <a:rPr lang="sv-SE" dirty="0"/>
              <a:t> När</a:t>
            </a:r>
            <a:r>
              <a:rPr lang="sv-SE" dirty="0">
                <a:highlight>
                  <a:srgbClr val="FFF500"/>
                </a:highlight>
              </a:rPr>
              <a:t>?</a:t>
            </a:r>
            <a:r>
              <a:rPr lang="sv-SE" dirty="0"/>
              <a:t> Var</a:t>
            </a:r>
            <a:r>
              <a:rPr lang="sv-SE" dirty="0">
                <a:highlight>
                  <a:srgbClr val="FFF500"/>
                </a:highlight>
              </a:rPr>
              <a:t>?</a:t>
            </a:r>
            <a:r>
              <a:rPr lang="sv-SE" dirty="0"/>
              <a:t> Av vem</a:t>
            </a:r>
            <a:r>
              <a:rPr lang="sv-SE" dirty="0">
                <a:highlight>
                  <a:srgbClr val="FFF500"/>
                </a:highlight>
              </a:rPr>
              <a:t>?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Glöm ej patient och närståendes medverkan!</a:t>
            </a:r>
          </a:p>
          <a:p>
            <a:endParaRPr lang="sv-SE" dirty="0"/>
          </a:p>
        </p:txBody>
      </p:sp>
      <p:pic>
        <p:nvPicPr>
          <p:cNvPr id="5" name="Bildobjekt 4" descr="En bild som visar träd, utomhus, växt, park&#10;&#10;Automatiskt genererad beskrivning">
            <a:extLst>
              <a:ext uri="{FF2B5EF4-FFF2-40B4-BE49-F238E27FC236}">
                <a16:creationId xmlns:a16="http://schemas.microsoft.com/office/drawing/2014/main" id="{85A1BB1B-5C16-0B32-0C49-E73897561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35734"/>
            <a:ext cx="2520280" cy="33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A4A5C0-BC9D-503C-5A49-CE7E2A4B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B</a:t>
            </a:r>
            <a:r>
              <a:rPr lang="sv-SE" dirty="0"/>
              <a:t> omvårdnadsdiagnos &amp; planering i NKSE dokument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B9D58A8-170F-48EA-F5A5-87DF5CE27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59" y="1651000"/>
            <a:ext cx="7458458" cy="41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0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D676CE-4075-56EC-EBC2-9E0C547C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bedömer vi </a:t>
            </a:r>
            <a:r>
              <a:rPr lang="sv-SE" dirty="0">
                <a:highlight>
                  <a:srgbClr val="FFFF00"/>
                </a:highlight>
              </a:rPr>
              <a:t>B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41785C-E04C-536D-CE40-C055FE9AC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4: </a:t>
            </a:r>
            <a:r>
              <a:rPr lang="sv-SE" b="1" dirty="0">
                <a:highlight>
                  <a:srgbClr val="FFF500"/>
                </a:highlight>
              </a:rPr>
              <a:t>Avstämning, Planera och Prioritera</a:t>
            </a:r>
          </a:p>
          <a:p>
            <a:pPr marL="0" indent="0">
              <a:buNone/>
            </a:pPr>
            <a:r>
              <a:rPr lang="sv-SE" dirty="0"/>
              <a:t>P</a:t>
            </a:r>
            <a:r>
              <a:rPr lang="sv-SE" sz="1800" dirty="0"/>
              <a:t>resenterar planerade och prioriterade omvårdnadsområden utifrån patientens aktuella problem, behov, resurser och risker </a:t>
            </a:r>
          </a:p>
          <a:p>
            <a:pPr marL="0" indent="0">
              <a:buNone/>
            </a:pPr>
            <a:r>
              <a:rPr lang="sv-SE" dirty="0"/>
              <a:t>P</a:t>
            </a:r>
            <a:r>
              <a:rPr lang="sv-SE" sz="1800" dirty="0"/>
              <a:t>resenterar omvårdnadsdiagnos</a:t>
            </a:r>
          </a:p>
          <a:p>
            <a:pPr marL="0" indent="0">
              <a:buNone/>
            </a:pPr>
            <a:r>
              <a:rPr lang="sv-SE" sz="1800" i="1" dirty="0"/>
              <a:t>Kräver vi att studenten ska kunna fastställa omvårdnadsdiagnoser?</a:t>
            </a:r>
          </a:p>
          <a:p>
            <a:pPr marL="0" indent="0">
              <a:buNone/>
            </a:pPr>
            <a:r>
              <a:rPr lang="sv-SE" sz="1800" i="1" dirty="0"/>
              <a:t>Hur hanterar vi om de missat omvårdnadsområden, ex risker?</a:t>
            </a:r>
          </a:p>
          <a:p>
            <a:pPr marL="0" indent="0">
              <a:buNone/>
            </a:pPr>
            <a:r>
              <a:rPr lang="sv-SE" sz="1800" dirty="0"/>
              <a:t> </a:t>
            </a:r>
          </a:p>
          <a:p>
            <a:pPr marL="0" indent="0">
              <a:buNone/>
            </a:pPr>
            <a:r>
              <a:rPr lang="sv-SE" dirty="0"/>
              <a:t>P</a:t>
            </a:r>
            <a:r>
              <a:rPr lang="sv-SE" sz="1800" dirty="0"/>
              <a:t>resenterar mål/delmål </a:t>
            </a:r>
          </a:p>
          <a:p>
            <a:pPr marL="0" indent="0">
              <a:buNone/>
            </a:pPr>
            <a:r>
              <a:rPr lang="sv-SE" sz="1800" i="1" dirty="0"/>
              <a:t>Kräver vi att studenten ska kunna formulera mål utifrån SMART kriterierna?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Presenterar omvårdnadsåtgärder</a:t>
            </a:r>
          </a:p>
          <a:p>
            <a:pPr marL="0" indent="0">
              <a:buNone/>
            </a:pPr>
            <a:r>
              <a:rPr lang="sv-SE" sz="1800" i="1" dirty="0"/>
              <a:t>Presenterar studenten olika typer av åtgärder? (även ex medverkan, behov av kunskap osv? (Tänk VIPS åtgärdssökord</a:t>
            </a:r>
            <a:r>
              <a:rPr lang="sv-SE" sz="1800" i="1" dirty="0">
                <a:solidFill>
                  <a:schemeClr val="tx2"/>
                </a:solidFill>
              </a:rPr>
              <a:t>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306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E64569-FA64-B5DE-0A3A-29900145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C</a:t>
            </a:r>
            <a:r>
              <a:rPr lang="sv-SE" dirty="0"/>
              <a:t> genomförande i NKSE dokument</a:t>
            </a:r>
            <a:br>
              <a:rPr lang="sv-SE" dirty="0"/>
            </a:br>
            <a:r>
              <a:rPr lang="sv-SE" i="1" dirty="0"/>
              <a:t>Genomförandefas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31C4CE50-1F58-94C9-8782-C6CADDC24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258" y="1651000"/>
            <a:ext cx="6068459" cy="41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7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AB1412-8A68-8794-1DF8-5BC12F86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bedömer vi </a:t>
            </a:r>
            <a:r>
              <a:rPr lang="sv-SE" dirty="0">
                <a:highlight>
                  <a:srgbClr val="FFFF00"/>
                </a:highlight>
              </a:rPr>
              <a:t>C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5A845D-1B52-A6B5-7A73-296B291A5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5: </a:t>
            </a:r>
            <a:r>
              <a:rPr lang="sv-SE" dirty="0">
                <a:highlight>
                  <a:srgbClr val="FFFF00"/>
                </a:highlight>
              </a:rPr>
              <a:t>Genomförande av omvårdnadsåtgärder</a:t>
            </a:r>
          </a:p>
          <a:p>
            <a:r>
              <a:rPr lang="sv-SE" dirty="0"/>
              <a:t>Informerar och undervisar patienten och ev. närstående på ett pedagogiskt sätt</a:t>
            </a:r>
          </a:p>
          <a:p>
            <a:pPr marL="0" indent="0">
              <a:buNone/>
            </a:pPr>
            <a:r>
              <a:rPr lang="sv-SE" i="1" dirty="0"/>
              <a:t>Hur bedömer vi att studenten utgår från patientens behov av kunskap?</a:t>
            </a:r>
          </a:p>
          <a:p>
            <a:endParaRPr lang="sv-SE" dirty="0"/>
          </a:p>
          <a:p>
            <a:r>
              <a:rPr lang="sv-SE" dirty="0"/>
              <a:t>Anpassar arbetstakten efter patientens situation och berör patienten med</a:t>
            </a:r>
          </a:p>
          <a:p>
            <a:r>
              <a:rPr lang="sv-SE" dirty="0"/>
              <a:t>varsamhet </a:t>
            </a:r>
          </a:p>
          <a:p>
            <a:pPr marL="0" indent="0">
              <a:buNone/>
            </a:pPr>
            <a:r>
              <a:rPr lang="sv-SE" i="1" dirty="0"/>
              <a:t>Bedömer vi även hur studenten använder patientens egna resurser här?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704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375B7C-B456-22AA-699D-8A56EB72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D</a:t>
            </a:r>
            <a:r>
              <a:rPr lang="sv-SE" dirty="0"/>
              <a:t> Utvärdering i NKSE dokument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FF025F-0896-CEB0-C411-F7F9D1879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>
                <a:highlight>
                  <a:srgbClr val="FFFF00"/>
                </a:highlight>
              </a:rPr>
              <a:t>VIPS omvårdnadsresultat </a:t>
            </a:r>
          </a:p>
          <a:p>
            <a:r>
              <a:rPr lang="sv-SE" dirty="0"/>
              <a:t>Resultatet i sig är neutralt. Först vid jämförelse med målet utvärderas om</a:t>
            </a:r>
          </a:p>
          <a:p>
            <a:r>
              <a:rPr lang="sv-SE" dirty="0"/>
              <a:t>resultatet är gott eller dåligt</a:t>
            </a:r>
          </a:p>
          <a:p>
            <a:r>
              <a:rPr lang="sv-SE" dirty="0"/>
              <a:t>Utvärdering görs också fortlöpande för att följa upp effekt av åtgärder</a:t>
            </a:r>
          </a:p>
          <a:p>
            <a:endParaRPr lang="sv-SE" dirty="0"/>
          </a:p>
          <a:p>
            <a:endParaRPr lang="sv-SE" sz="2800" dirty="0">
              <a:highlight>
                <a:srgbClr val="FFFF00"/>
              </a:highlight>
            </a:endParaRPr>
          </a:p>
          <a:p>
            <a:endParaRPr lang="sv-SE" sz="2800" dirty="0">
              <a:highlight>
                <a:srgbClr val="FFFF00"/>
              </a:highlight>
            </a:endParaRPr>
          </a:p>
          <a:p>
            <a:r>
              <a:rPr lang="sv-SE" sz="2800" dirty="0">
                <a:highlight>
                  <a:srgbClr val="FFFF00"/>
                </a:highlight>
              </a:rPr>
              <a:t>VIPS omvårdnadsepikris</a:t>
            </a:r>
          </a:p>
          <a:p>
            <a:r>
              <a:rPr lang="sv-SE" dirty="0"/>
              <a:t>Vid vårdtillfällets slut samt vid överflyttning mellan vårdgivare (sammanfattning</a:t>
            </a:r>
          </a:p>
          <a:p>
            <a:r>
              <a:rPr lang="sv-SE" dirty="0"/>
              <a:t>av omvårdnaden och patientens hälsostatus under vårdtiden)</a:t>
            </a:r>
          </a:p>
          <a:p>
            <a:endParaRPr lang="sv-SE" dirty="0"/>
          </a:p>
        </p:txBody>
      </p:sp>
      <p:pic>
        <p:nvPicPr>
          <p:cNvPr id="5" name="Bildobjekt 4" descr="Humörssnabba anteckningar">
            <a:extLst>
              <a:ext uri="{FF2B5EF4-FFF2-40B4-BE49-F238E27FC236}">
                <a16:creationId xmlns:a16="http://schemas.microsoft.com/office/drawing/2014/main" id="{84C8F201-E24B-EE2F-CFDF-E5981DD2D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2976"/>
            <a:ext cx="2664296" cy="17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9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01794-1CBA-9C25-9443-2090C7EC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D</a:t>
            </a:r>
            <a:r>
              <a:rPr lang="sv-SE" dirty="0"/>
              <a:t> utvärdering i NKSE dokument</a:t>
            </a:r>
            <a:br>
              <a:rPr lang="sv-SE" dirty="0"/>
            </a:br>
            <a:r>
              <a:rPr lang="sv-SE" i="1" dirty="0"/>
              <a:t>Genomförandefas</a:t>
            </a: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73A35490-8E75-9F17-7B7A-492C23DD0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438" y="1898435"/>
            <a:ext cx="7658100" cy="364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84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EDF23F-38FC-93C6-405E-FEE9B2F2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bedömer vi </a:t>
            </a:r>
            <a:r>
              <a:rPr lang="sv-SE" dirty="0">
                <a:highlight>
                  <a:srgbClr val="FFFF00"/>
                </a:highlight>
              </a:rPr>
              <a:t>D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299CB1-7032-1A40-5761-E8A744F30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6: </a:t>
            </a:r>
            <a:r>
              <a:rPr lang="sv-SE" b="1" dirty="0">
                <a:highlight>
                  <a:srgbClr val="FFFF00"/>
                </a:highlight>
              </a:rPr>
              <a:t>Utvärdering av åtgärder:</a:t>
            </a:r>
          </a:p>
          <a:p>
            <a:r>
              <a:rPr lang="sv-SE" dirty="0"/>
              <a:t>Rapporterar och dokumenterar information överskådligt och tillgängligt för</a:t>
            </a:r>
          </a:p>
          <a:p>
            <a:r>
              <a:rPr lang="sv-SE" dirty="0"/>
              <a:t>berörd personal: </a:t>
            </a:r>
          </a:p>
          <a:p>
            <a:r>
              <a:rPr lang="sv-SE" i="1" dirty="0"/>
              <a:t>Har studenten dokumenterat omvårdnadsplaner?</a:t>
            </a:r>
          </a:p>
          <a:p>
            <a:r>
              <a:rPr lang="sv-SE" dirty="0"/>
              <a:t>Rapporterar och dokumenterar aktuella problem, behov, resurser samt risker </a:t>
            </a:r>
          </a:p>
          <a:p>
            <a:r>
              <a:rPr lang="sv-SE" i="1" dirty="0"/>
              <a:t>Har studenten dokumenterat omvårdnadsdiagnoser?</a:t>
            </a:r>
          </a:p>
          <a:p>
            <a:r>
              <a:rPr lang="sv-SE" dirty="0"/>
              <a:t>Rapporterar och dokumenterar mål/delmål </a:t>
            </a:r>
          </a:p>
          <a:p>
            <a:r>
              <a:rPr lang="sv-SE" i="1" dirty="0"/>
              <a:t>Har studenten dokumenterat mål utifrån SMART kriterierna?</a:t>
            </a:r>
          </a:p>
          <a:p>
            <a:r>
              <a:rPr lang="sv-SE" dirty="0"/>
              <a:t>Rapporterar och dokumenterar planerade samt genomförda åtgärder</a:t>
            </a:r>
          </a:p>
          <a:p>
            <a:r>
              <a:rPr lang="sv-SE" i="1" dirty="0"/>
              <a:t>Är åtgärderna dokumenterade i vårdplan utifrån åtgärdssökord?</a:t>
            </a:r>
          </a:p>
          <a:p>
            <a:r>
              <a:rPr lang="sv-SE" dirty="0"/>
              <a:t>Vad</a:t>
            </a:r>
            <a:r>
              <a:rPr lang="sv-SE" dirty="0">
                <a:highlight>
                  <a:srgbClr val="FFF500"/>
                </a:highlight>
              </a:rPr>
              <a:t>?</a:t>
            </a:r>
            <a:r>
              <a:rPr lang="sv-SE" dirty="0"/>
              <a:t> Hur</a:t>
            </a:r>
            <a:r>
              <a:rPr lang="sv-SE" dirty="0">
                <a:highlight>
                  <a:srgbClr val="FFF500"/>
                </a:highlight>
              </a:rPr>
              <a:t>?</a:t>
            </a:r>
            <a:r>
              <a:rPr lang="sv-SE" dirty="0"/>
              <a:t> När</a:t>
            </a:r>
            <a:r>
              <a:rPr lang="sv-SE" dirty="0">
                <a:highlight>
                  <a:srgbClr val="FFF500"/>
                </a:highlight>
              </a:rPr>
              <a:t>?</a:t>
            </a:r>
            <a:r>
              <a:rPr lang="sv-SE" dirty="0"/>
              <a:t> Var</a:t>
            </a:r>
            <a:r>
              <a:rPr lang="sv-SE" dirty="0">
                <a:highlight>
                  <a:srgbClr val="FFF500"/>
                </a:highlight>
              </a:rPr>
              <a:t>?</a:t>
            </a:r>
            <a:r>
              <a:rPr lang="sv-SE" dirty="0"/>
              <a:t> Av vem</a:t>
            </a:r>
            <a:r>
              <a:rPr lang="sv-SE" dirty="0">
                <a:highlight>
                  <a:srgbClr val="FFF500"/>
                </a:highlight>
              </a:rPr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601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6FABF5-0F09-4FD5-BAFE-1A3C2D7A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806450"/>
            <a:ext cx="7645400" cy="755650"/>
          </a:xfrm>
        </p:spPr>
        <p:txBody>
          <a:bodyPr wrap="square" anchor="t">
            <a:normAutofit fontScale="90000"/>
          </a:bodyPr>
          <a:lstStyle/>
          <a:p>
            <a:r>
              <a:rPr lang="sv-SE" sz="1900" dirty="0"/>
              <a:t>KOMPETENSBESKRIVNINGEN &amp; OMVÅRDNADSPROCESSEN</a:t>
            </a:r>
            <a:br>
              <a:rPr lang="sv-SE" sz="1900" dirty="0"/>
            </a:br>
            <a:r>
              <a:rPr lang="sv-SE" sz="1900" b="1" dirty="0"/>
              <a:t>Legitimerad sjuksköterska ska i partnerskap med patienten/närstående kunna:</a:t>
            </a:r>
            <a:br>
              <a:rPr lang="sv-SE" sz="1900" b="1" dirty="0"/>
            </a:br>
            <a:endParaRPr lang="sv-SE" sz="1900" b="1" dirty="0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8A4FF3EE-C3D3-88E4-AA51-E74E2BA93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71104"/>
              </p:ext>
            </p:extLst>
          </p:nvPr>
        </p:nvGraphicFramePr>
        <p:xfrm>
          <a:off x="706438" y="1651000"/>
          <a:ext cx="7658100" cy="413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216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557A48-D570-0D0C-715F-D02CFA1E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Omvårdnadsplan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376D51D-4ED1-17E8-AFB5-FB70F1CD2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305" y="1651000"/>
            <a:ext cx="7270366" cy="4135438"/>
          </a:xfrm>
        </p:spPr>
      </p:pic>
    </p:spTree>
    <p:extLst>
      <p:ext uri="{BB962C8B-B14F-4D97-AF65-F5344CB8AC3E}">
        <p14:creationId xmlns:p14="http://schemas.microsoft.com/office/powerpoint/2010/main" val="4059031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B441D-5E61-0374-EBA7-B4BEBC85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ICNP – international classification of nursing practice </a:t>
            </a:r>
            <a:r>
              <a:rPr lang="sv-SE" sz="2000" i="1" dirty="0"/>
              <a:t>Termerna finns tillgängliga på flera språk inklusive</a:t>
            </a:r>
            <a:r>
              <a:rPr lang="en-US" sz="2000" i="1" dirty="0"/>
              <a:t> </a:t>
            </a:r>
            <a:r>
              <a:rPr lang="sv-SE" sz="2000" i="1" dirty="0"/>
              <a:t>svenska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CE962B-D873-1220-4A22-13E004C47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Här finns termer (</a:t>
            </a:r>
            <a:r>
              <a:rPr lang="en-GB" dirty="0"/>
              <a:t>subset</a:t>
            </a:r>
            <a:r>
              <a:rPr lang="sv-SE" dirty="0"/>
              <a:t>) som beskriver omvårdnadsdiagnoser, omvårdnads-</a:t>
            </a:r>
          </a:p>
          <a:p>
            <a:r>
              <a:rPr lang="sv-SE" dirty="0"/>
              <a:t>åtgärder och mål/resultat:</a:t>
            </a:r>
          </a:p>
          <a:p>
            <a:r>
              <a:rPr lang="sv-SE" dirty="0">
                <a:hlinkClick r:id="rId2"/>
              </a:rPr>
              <a:t>Https://www.icn.ch/what-we-do/projects/ehealth-icnptm/icnp-browser</a:t>
            </a:r>
            <a:endParaRPr lang="sv-SE" dirty="0"/>
          </a:p>
          <a:p>
            <a:r>
              <a:rPr lang="sv-SE" dirty="0"/>
              <a:t>  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BC01149-63B4-2159-7F09-B70D5CD6A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618963"/>
            <a:ext cx="5328592" cy="33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69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B8DF3D-A1AD-A343-D662-D54C6C04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Subset av ICNP diagnoser och mål/resultat</a:t>
            </a:r>
            <a:br>
              <a:rPr lang="sv-SE" dirty="0"/>
            </a:br>
            <a:r>
              <a:rPr lang="sv-SE" dirty="0"/>
              <a:t>sorterade utifrån VIPS statussökord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1816934-695F-9811-B7C4-840731414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436" y="1651000"/>
            <a:ext cx="6914104" cy="41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1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A62780-D645-B64E-B3BA-346D24DC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Subset av ICNP åtgärder </a:t>
            </a:r>
            <a:br>
              <a:rPr lang="sv-SE" dirty="0"/>
            </a:br>
            <a:r>
              <a:rPr lang="sv-SE" dirty="0"/>
              <a:t>sorterade utifrån VIPS åtgärdssökord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1303713-E353-74C1-4392-3B2742343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045" y="1651000"/>
            <a:ext cx="7042885" cy="4135438"/>
          </a:xfrm>
        </p:spPr>
      </p:pic>
    </p:spTree>
    <p:extLst>
      <p:ext uri="{BB962C8B-B14F-4D97-AF65-F5344CB8AC3E}">
        <p14:creationId xmlns:p14="http://schemas.microsoft.com/office/powerpoint/2010/main" val="3500541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0E19BD-1BBE-B5DD-1D15-E8E8C933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ICNP – international classification of nursing practice </a:t>
            </a:r>
            <a:r>
              <a:rPr lang="sv-SE" sz="2000" i="1" dirty="0"/>
              <a:t>Termerna finns tillgängliga på flera språk inklusive</a:t>
            </a:r>
            <a:r>
              <a:rPr lang="en-US" sz="2000" i="1" dirty="0"/>
              <a:t> </a:t>
            </a:r>
            <a:r>
              <a:rPr lang="sv-SE" sz="2000" i="1" dirty="0"/>
              <a:t>svenska</a:t>
            </a:r>
            <a:endParaRPr lang="sv-SE" sz="2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C9E0F5-960E-2370-AF6F-560B6959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ICPN struktureras även i moduler. På engelska finns t ex palliativ omvårdnad,</a:t>
            </a:r>
          </a:p>
          <a:p>
            <a:r>
              <a:rPr lang="sv-SE" dirty="0"/>
              <a:t>kommunal omvårdnad, och pediatrisk smärtbehandling m.fl.</a:t>
            </a:r>
          </a:p>
          <a:p>
            <a:r>
              <a:rPr lang="sv-SE" dirty="0"/>
              <a:t>Dessa kan också nås via ICNP hemsida där du först får fylla i en ansökan för att</a:t>
            </a:r>
          </a:p>
          <a:p>
            <a:r>
              <a:rPr lang="sv-SE" dirty="0"/>
              <a:t>få tillgång till dem.</a:t>
            </a:r>
          </a:p>
          <a:p>
            <a:r>
              <a:rPr lang="sv-SE" dirty="0"/>
              <a:t>Ni hittar mer information på SFOI (Svensk förening för omvårdnadsinformatik)</a:t>
            </a:r>
          </a:p>
          <a:p>
            <a:endParaRPr lang="sv-SE" dirty="0"/>
          </a:p>
          <a:p>
            <a:r>
              <a:rPr lang="sv-SE" dirty="0">
                <a:hlinkClick r:id="rId2"/>
              </a:rPr>
              <a:t>https://swenurse.se/sektionerochnatverk/svenskforeningforomvardnadsinformatik/omvardnadsinformatik/terminologierforomvardnadinklicnp/icnp/icnptermerpasvenska.4.5cadb64f175c879580f4e88.html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				</a:t>
            </a:r>
            <a:r>
              <a:rPr lang="sv-SE" dirty="0">
                <a:highlight>
                  <a:srgbClr val="FFFF00"/>
                </a:highlight>
              </a:rPr>
              <a:t>Tack för mig </a:t>
            </a:r>
            <a:r>
              <a:rPr lang="sv-SE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sv-S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75196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94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B0FFFC-2C5B-3ED2-27E3-34BA9F05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Omvårdnadsprocessen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48DE6B2-4083-0AF5-1DAB-2420B6690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92" y="1651000"/>
            <a:ext cx="6980791" cy="4135438"/>
          </a:xfrm>
        </p:spPr>
      </p:pic>
    </p:spTree>
    <p:extLst>
      <p:ext uri="{BB962C8B-B14F-4D97-AF65-F5344CB8AC3E}">
        <p14:creationId xmlns:p14="http://schemas.microsoft.com/office/powerpoint/2010/main" val="133271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05698F-6434-57CC-4E56-48CC0304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806450"/>
            <a:ext cx="7645400" cy="755650"/>
          </a:xfrm>
        </p:spPr>
        <p:txBody>
          <a:bodyPr wrap="square" anchor="t">
            <a:normAutofit fontScale="90000"/>
          </a:bodyPr>
          <a:lstStyle/>
          <a:p>
            <a:r>
              <a:rPr lang="sv-SE" sz="1900" dirty="0"/>
              <a:t>NKSE – Nationell klinisk slutexamination för sjuksköterskeexamen 180 p som följer omvårdnadsprocessens steg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985CE3-F3CF-6E08-C9CF-4BAFC8DFB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38" y="1628800"/>
            <a:ext cx="7105922" cy="1080120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sv-SE" sz="1600" b="1" dirty="0">
                <a:highlight>
                  <a:srgbClr val="FFFF00"/>
                </a:highlight>
              </a:rPr>
              <a:t>Praktiskt prov</a:t>
            </a:r>
            <a:r>
              <a:rPr lang="sv-SE" sz="1600" dirty="0"/>
              <a:t>:</a:t>
            </a:r>
          </a:p>
          <a:p>
            <a:r>
              <a:rPr lang="sv-SE" sz="1600" dirty="0"/>
              <a:t>Studenten tilldelas en patient som vårdas under </a:t>
            </a:r>
            <a:r>
              <a:rPr lang="sv-SE" sz="1600" i="1" dirty="0"/>
              <a:t>tre timmar. </a:t>
            </a:r>
          </a:p>
          <a:p>
            <a:r>
              <a:rPr lang="sv-SE" sz="1600" dirty="0"/>
              <a:t>Ytterligare </a:t>
            </a:r>
            <a:r>
              <a:rPr lang="sv-SE" sz="1600" i="1" dirty="0"/>
              <a:t>en timme</a:t>
            </a:r>
            <a:r>
              <a:rPr lang="sv-SE" sz="1600" dirty="0"/>
              <a:t> avsätts för den sammanfattande bedömningen med hjälp av</a:t>
            </a:r>
          </a:p>
          <a:p>
            <a:r>
              <a:rPr lang="sv-SE" sz="1600" dirty="0"/>
              <a:t>bedömningsunderlaget vid praktiskt prov.</a:t>
            </a:r>
          </a:p>
          <a:p>
            <a:endParaRPr lang="sv-SE" sz="28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F19DF56-6DFC-C25F-A81D-C016A955A1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6410" y="2787408"/>
            <a:ext cx="5815870" cy="2995171"/>
          </a:xfrm>
          <a:noFill/>
        </p:spPr>
      </p:pic>
    </p:spTree>
    <p:extLst>
      <p:ext uri="{BB962C8B-B14F-4D97-AF65-F5344CB8AC3E}">
        <p14:creationId xmlns:p14="http://schemas.microsoft.com/office/powerpoint/2010/main" val="58134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2C1634-BE67-8239-A75B-0EF2FEDB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A</a:t>
            </a:r>
            <a:r>
              <a:rPr lang="sv-SE" dirty="0"/>
              <a:t> Datainsamling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8EDC84-1C90-8442-6B9A-38258D4C2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04" y="1651000"/>
            <a:ext cx="8426468" cy="4136030"/>
          </a:xfrm>
        </p:spPr>
        <p:txBody>
          <a:bodyPr/>
          <a:lstStyle/>
          <a:p>
            <a:pPr marL="0" indent="0"/>
            <a:r>
              <a:rPr lang="sv-SE" b="1" dirty="0"/>
              <a:t>Insamling</a:t>
            </a:r>
            <a:r>
              <a:rPr lang="sv-S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Subjektiv data (symtom) – Berättelsen - Samtal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Objektiv data (tecken, ”</a:t>
            </a:r>
            <a:r>
              <a:rPr lang="sv-SE" dirty="0" err="1"/>
              <a:t>signs</a:t>
            </a:r>
            <a:r>
              <a:rPr lang="sv-SE" dirty="0"/>
              <a:t>”) – Se – Lyssna – Känn</a:t>
            </a:r>
          </a:p>
          <a:p>
            <a:pPr marL="0" indent="0"/>
            <a:r>
              <a:rPr lang="sv-SE" b="1" dirty="0"/>
              <a:t>Värdering</a:t>
            </a:r>
            <a:r>
              <a:rPr lang="sv-S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Vad är av intresse för att kunna bedriva omvårdnad?</a:t>
            </a:r>
          </a:p>
          <a:p>
            <a:pPr marL="0" indent="0"/>
            <a:r>
              <a:rPr lang="sv-SE" b="1" dirty="0"/>
              <a:t>Dokumentation</a:t>
            </a:r>
            <a:r>
              <a:rPr lang="sv-S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Omvårdnadsanamnes - Omvårdnadsstatus</a:t>
            </a:r>
          </a:p>
        </p:txBody>
      </p:sp>
      <p:pic>
        <p:nvPicPr>
          <p:cNvPr id="5" name="Bildobjekt 4" descr="Kvinna som sliter hörlurar">
            <a:extLst>
              <a:ext uri="{FF2B5EF4-FFF2-40B4-BE49-F238E27FC236}">
                <a16:creationId xmlns:a16="http://schemas.microsoft.com/office/drawing/2014/main" id="{0AC350E2-4D1E-CA93-A661-A7FC6DE9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46119"/>
            <a:ext cx="2521812" cy="1682881"/>
          </a:xfrm>
          <a:prstGeom prst="rect">
            <a:avLst/>
          </a:prstGeom>
        </p:spPr>
      </p:pic>
      <p:pic>
        <p:nvPicPr>
          <p:cNvPr id="13" name="Bildobjekt 12" descr="Kvinna som använder bärbar dator">
            <a:extLst>
              <a:ext uri="{FF2B5EF4-FFF2-40B4-BE49-F238E27FC236}">
                <a16:creationId xmlns:a16="http://schemas.microsoft.com/office/drawing/2014/main" id="{B8E00338-6F23-E646-5E7C-0BCD2D44C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4056649"/>
            <a:ext cx="2595572" cy="1730381"/>
          </a:xfrm>
          <a:prstGeom prst="rect">
            <a:avLst/>
          </a:prstGeom>
        </p:spPr>
      </p:pic>
      <p:pic>
        <p:nvPicPr>
          <p:cNvPr id="15" name="Bildobjekt 14" descr="Läkare som håller personens händer">
            <a:extLst>
              <a:ext uri="{FF2B5EF4-FFF2-40B4-BE49-F238E27FC236}">
                <a16:creationId xmlns:a16="http://schemas.microsoft.com/office/drawing/2014/main" id="{509E788E-99A1-F164-3876-EF2252390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64" y="3747142"/>
            <a:ext cx="3059832" cy="20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6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10388D-1267-9B96-F76E-0C6F3F96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A</a:t>
            </a:r>
            <a:r>
              <a:rPr lang="sv-SE" dirty="0"/>
              <a:t> datainsamling i NKSE dokument:</a:t>
            </a:r>
            <a:br>
              <a:rPr lang="sv-SE" dirty="0"/>
            </a:br>
            <a:r>
              <a:rPr lang="sv-SE" i="1" dirty="0"/>
              <a:t>Förberedelsefas</a:t>
            </a:r>
            <a:r>
              <a:rPr lang="sv-SE" dirty="0"/>
              <a:t>: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D4162B5-97D8-AE01-BBCE-8B0BF0369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138" y="2079763"/>
            <a:ext cx="7645400" cy="32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3D4D42-9C6A-DFEE-89DF-5CDA2857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A</a:t>
            </a:r>
            <a:r>
              <a:rPr lang="sv-SE" dirty="0"/>
              <a:t> datainsamling i NKSE dokument:</a:t>
            </a:r>
            <a:br>
              <a:rPr lang="sv-SE" dirty="0"/>
            </a:br>
            <a:r>
              <a:rPr lang="sv-SE" i="1" dirty="0"/>
              <a:t>Förberedelsefas</a:t>
            </a:r>
            <a:r>
              <a:rPr lang="sv-SE" dirty="0"/>
              <a:t>:</a:t>
            </a: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952CA1C-A02E-E445-84B4-38B650E91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962" y="1651000"/>
            <a:ext cx="7635051" cy="41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92C47F-7FDA-BDEE-C69D-52921FFC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A</a:t>
            </a:r>
            <a:r>
              <a:rPr lang="sv-SE" dirty="0"/>
              <a:t> datainsamling i NKSE dokument:</a:t>
            </a:r>
            <a:br>
              <a:rPr lang="sv-SE" dirty="0"/>
            </a:br>
            <a:r>
              <a:rPr lang="sv-SE" i="1" dirty="0"/>
              <a:t>Förberedelsefas</a:t>
            </a:r>
            <a:r>
              <a:rPr lang="sv-SE" dirty="0"/>
              <a:t>:</a:t>
            </a: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5B26F86A-EBB4-AA50-ABF9-43130B91A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219" y="2109235"/>
            <a:ext cx="7486537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37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35D525-7CF3-C930-96E8-0D642CDF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bedömer vi </a:t>
            </a:r>
            <a:r>
              <a:rPr lang="sv-SE" dirty="0">
                <a:highlight>
                  <a:srgbClr val="FFFF00"/>
                </a:highlight>
              </a:rPr>
              <a:t>A</a:t>
            </a:r>
            <a:r>
              <a:rPr lang="sv-SE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F627A6-3C51-4F08-D719-670681E07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38" y="1651000"/>
            <a:ext cx="7643812" cy="429828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2: </a:t>
            </a:r>
            <a:r>
              <a:rPr lang="sv-SE" b="1" dirty="0">
                <a:highlight>
                  <a:srgbClr val="FFFF00"/>
                </a:highlight>
              </a:rPr>
              <a:t>Inhämtar kunskap från patient </a:t>
            </a:r>
          </a:p>
          <a:p>
            <a:pPr marL="0" indent="0">
              <a:buNone/>
            </a:pPr>
            <a:r>
              <a:rPr lang="sv-SE" dirty="0"/>
              <a:t>Använder bedömningsinstrument och mätskalor</a:t>
            </a:r>
          </a:p>
          <a:p>
            <a:pPr marL="0" indent="0">
              <a:buNone/>
            </a:pPr>
            <a:r>
              <a:rPr lang="sv-SE" i="1" dirty="0"/>
              <a:t>Kräver vi att studenten använder mätinstrument för att bedöma t ex risk vid fall, trycksår, malnutrition där det är relevant?</a:t>
            </a:r>
          </a:p>
          <a:p>
            <a:pPr marL="0" indent="0">
              <a:buNone/>
            </a:pPr>
            <a:r>
              <a:rPr lang="sv-SE" i="1" dirty="0"/>
              <a:t>Kräver vi att studenten – ställer öppna frågor för att få mer info än de kunnat läsa sig till som t ex. patientens upplevelse av sin situation, värderingar och förväntningar?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3</a:t>
            </a:r>
            <a:r>
              <a:rPr lang="sv-SE" dirty="0">
                <a:highlight>
                  <a:srgbClr val="FFFF00"/>
                </a:highlight>
              </a:rPr>
              <a:t>: </a:t>
            </a:r>
            <a:r>
              <a:rPr lang="sv-SE" b="1" dirty="0">
                <a:highlight>
                  <a:srgbClr val="FFFF00"/>
                </a:highlight>
              </a:rPr>
              <a:t>Dokumenterar status</a:t>
            </a:r>
          </a:p>
          <a:p>
            <a:pPr marL="0" indent="0">
              <a:buNone/>
            </a:pPr>
            <a:r>
              <a:rPr lang="sv-SE" dirty="0"/>
              <a:t>Beaktar påverkande faktorer – krav och resurser ex. motivation</a:t>
            </a:r>
          </a:p>
          <a:p>
            <a:pPr marL="0" indent="0">
              <a:buNone/>
            </a:pPr>
            <a:r>
              <a:rPr lang="sv-SE" dirty="0"/>
              <a:t>Bedömer förmåga till delaktighet</a:t>
            </a:r>
          </a:p>
          <a:p>
            <a:pPr marL="0" indent="0">
              <a:buNone/>
            </a:pPr>
            <a:r>
              <a:rPr lang="sv-SE" i="1" dirty="0"/>
              <a:t>Arbetar studenten personcentrerat, dvs i partnerskap utifrån patientens resurser och förmåga till delaktighet? Identifierar studenten patientens behov av kunskap och information?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6164892"/>
      </p:ext>
    </p:extLst>
  </p:cSld>
  <p:clrMapOvr>
    <a:masterClrMapping/>
  </p:clrMapOvr>
</p:sld>
</file>

<file path=ppt/theme/theme1.xml><?xml version="1.0" encoding="utf-8"?>
<a:theme xmlns:a="http://schemas.openxmlformats.org/drawingml/2006/main" name="Linnéuniversitetet">
  <a:themeElements>
    <a:clrScheme name="Småland">
      <a:dk1>
        <a:sysClr val="windowText" lastClr="000000"/>
      </a:dk1>
      <a:lt1>
        <a:sysClr val="window" lastClr="FFFFFF"/>
      </a:lt1>
      <a:dk2>
        <a:srgbClr val="747474"/>
      </a:dk2>
      <a:lt2>
        <a:srgbClr val="FFFFFF"/>
      </a:lt2>
      <a:accent1>
        <a:srgbClr val="FFE000"/>
      </a:accent1>
      <a:accent2>
        <a:srgbClr val="B71234"/>
      </a:accent2>
      <a:accent3>
        <a:srgbClr val="557630"/>
      </a:accent3>
      <a:accent4>
        <a:srgbClr val="006983"/>
      </a:accent4>
      <a:accent5>
        <a:srgbClr val="928B81"/>
      </a:accent5>
      <a:accent6>
        <a:srgbClr val="C55E9B"/>
      </a:accent6>
      <a:hlink>
        <a:srgbClr val="0000FF"/>
      </a:hlink>
      <a:folHlink>
        <a:srgbClr val="800080"/>
      </a:folHlink>
    </a:clrScheme>
    <a:fontScheme name="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A476BCB6-D11B-48E8-B8AE-345319C53D49}" vid="{B5AA89F4-5110-4B04-BBAC-64ADA65212E9}"/>
    </a:ext>
  </a:extLst>
</a:theme>
</file>

<file path=ppt/theme/theme2.xml><?xml version="1.0" encoding="utf-8"?>
<a:theme xmlns:a="http://schemas.openxmlformats.org/drawingml/2006/main" name="Utan logotyp">
  <a:themeElements>
    <a:clrScheme name="Småland">
      <a:dk1>
        <a:sysClr val="windowText" lastClr="000000"/>
      </a:dk1>
      <a:lt1>
        <a:sysClr val="window" lastClr="FFFFFF"/>
      </a:lt1>
      <a:dk2>
        <a:srgbClr val="747474"/>
      </a:dk2>
      <a:lt2>
        <a:srgbClr val="FFFFFF"/>
      </a:lt2>
      <a:accent1>
        <a:srgbClr val="FFE000"/>
      </a:accent1>
      <a:accent2>
        <a:srgbClr val="B71234"/>
      </a:accent2>
      <a:accent3>
        <a:srgbClr val="557630"/>
      </a:accent3>
      <a:accent4>
        <a:srgbClr val="006983"/>
      </a:accent4>
      <a:accent5>
        <a:srgbClr val="928B81"/>
      </a:accent5>
      <a:accent6>
        <a:srgbClr val="C55E9B"/>
      </a:accent6>
      <a:hlink>
        <a:srgbClr val="0000FF"/>
      </a:hlink>
      <a:folHlink>
        <a:srgbClr val="800080"/>
      </a:folHlink>
    </a:clrScheme>
    <a:fontScheme name="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A476BCB6-D11B-48E8-B8AE-345319C53D49}" vid="{E44AC9E0-5933-4B13-8CE9-A816B841F48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lnu_swe (1)</Template>
  <TotalTime>302</TotalTime>
  <Words>1018</Words>
  <Application>Microsoft Office PowerPoint</Application>
  <PresentationFormat>Bildspel på skärmen (4:3)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Linnéuniversitetet</vt:lpstr>
      <vt:lpstr>Utan logotyp</vt:lpstr>
      <vt:lpstr>Hur bedömer vi omvårdnadsprocessen i den praktiska examinationen?</vt:lpstr>
      <vt:lpstr>KOMPETENSBESKRIVNINGEN &amp; OMVÅRDNADSPROCESSEN Legitimerad sjuksköterska ska i partnerskap med patienten/närstående kunna: </vt:lpstr>
      <vt:lpstr>Omvårdnadsprocessen</vt:lpstr>
      <vt:lpstr>NKSE – Nationell klinisk slutexamination för sjuksköterskeexamen 180 p som följer omvårdnadsprocessens steg </vt:lpstr>
      <vt:lpstr>A Datainsamling</vt:lpstr>
      <vt:lpstr>A datainsamling i NKSE dokument: Förberedelsefas:</vt:lpstr>
      <vt:lpstr>A datainsamling i NKSE dokument: Förberedelsefas: </vt:lpstr>
      <vt:lpstr>A datainsamling i NKSE dokument: Förberedelsefas: </vt:lpstr>
      <vt:lpstr>Hur bedömer vi A?</vt:lpstr>
      <vt:lpstr>B omvårdnadsdiagnos i NKSE dokument Diagnostiskt resonemang och kritiskt tänkande</vt:lpstr>
      <vt:lpstr>B planering i NKSE dokument </vt:lpstr>
      <vt:lpstr>B planering i NKSE dokument</vt:lpstr>
      <vt:lpstr>B omvårdnadsdiagnos &amp; planering i NKSE dokument</vt:lpstr>
      <vt:lpstr>Hur bedömer vi B?</vt:lpstr>
      <vt:lpstr>C genomförande i NKSE dokument Genomförandefas</vt:lpstr>
      <vt:lpstr>Hur bedömer vi C?</vt:lpstr>
      <vt:lpstr>D Utvärdering i NKSE dokument </vt:lpstr>
      <vt:lpstr>D utvärdering i NKSE dokument Genomförandefas</vt:lpstr>
      <vt:lpstr>Hur bedömer vi D?</vt:lpstr>
      <vt:lpstr>Omvårdnadsplan</vt:lpstr>
      <vt:lpstr>ICNP – international classification of nursing practice Termerna finns tillgängliga på flera språk inklusive svenska</vt:lpstr>
      <vt:lpstr>Subset av ICNP diagnoser och mål/resultat sorterade utifrån VIPS statussökord</vt:lpstr>
      <vt:lpstr>Subset av ICNP åtgärder  sorterade utifrån VIPS åtgärdssökord </vt:lpstr>
      <vt:lpstr>ICNP – international classification of nursing practice Termerna finns tillgängliga på flera språk inklusive svenska</vt:lpstr>
      <vt:lpstr>PowerPoint-presentation</vt:lpstr>
    </vt:vector>
  </TitlesOfParts>
  <Company>Linnaeus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Axesol Greis</dc:creator>
  <cp:lastModifiedBy>Anita Axesol Greis</cp:lastModifiedBy>
  <cp:revision>19</cp:revision>
  <dcterms:created xsi:type="dcterms:W3CDTF">2020-08-18T07:03:27Z</dcterms:created>
  <dcterms:modified xsi:type="dcterms:W3CDTF">2022-09-14T19:13:24Z</dcterms:modified>
  <cp:version>1</cp:version>
</cp:coreProperties>
</file>