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0" r:id="rId2"/>
    <p:sldId id="263" r:id="rId3"/>
    <p:sldId id="264" r:id="rId4"/>
    <p:sldId id="265" r:id="rId5"/>
    <p:sldId id="281" r:id="rId6"/>
    <p:sldId id="257" r:id="rId7"/>
    <p:sldId id="258" r:id="rId8"/>
    <p:sldId id="282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30"/>
  </p:normalViewPr>
  <p:slideViewPr>
    <p:cSldViewPr snapToGrid="0" snapToObjects="1">
      <p:cViewPr varScale="1">
        <p:scale>
          <a:sx n="90" d="100"/>
          <a:sy n="90" d="100"/>
        </p:scale>
        <p:origin x="232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23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88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74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37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81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7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784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07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339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0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28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99AB-1886-F54D-8BD3-6427DD12FB9C}" type="datetimeFigureOut">
              <a:rPr lang="sv-SE" smtClean="0"/>
              <a:t>2020-03-28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4D86CED-7B91-A14D-9330-E323D06062A1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06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Pmw6fVVP5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AWes_holc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f6LCR0_RJ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F3281EB-ACDC-2E45-9081-4AC403B10C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altLang="sv-SE" sz="4400" dirty="0"/>
              <a:t>Rättsjournalistik</a:t>
            </a:r>
            <a:endParaRPr lang="en-US" altLang="sv-SE" sz="44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EA09AD0-6F98-8440-A29D-F2FEC63B94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sv-SE" dirty="0" err="1"/>
              <a:t>Brottmål</a:t>
            </a:r>
            <a:r>
              <a:rPr lang="en-US" altLang="sv-SE" dirty="0"/>
              <a:t>, </a:t>
            </a:r>
            <a:r>
              <a:rPr lang="en-US" altLang="sv-SE" dirty="0" err="1"/>
              <a:t>tvistemål</a:t>
            </a:r>
            <a:r>
              <a:rPr lang="en-US" altLang="sv-SE" dirty="0"/>
              <a:t>, </a:t>
            </a:r>
            <a:r>
              <a:rPr lang="en-US" altLang="sv-SE" dirty="0" err="1"/>
              <a:t>förvaltningsmål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215776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A001283-089C-B243-8929-CB6779FFA2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förvaltningsmål</a:t>
            </a:r>
            <a:endParaRPr lang="en-US" altLang="sv-SE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5906255-F081-6346-B031-A0AC8A89FF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Oftast blir det ingen förhandling på plats (om det inte handlar om olika former av tvångsvård) utan förvaltningsdomstolen dömer utifrån det skriftliga underlag som samlats in i målet. </a:t>
            </a:r>
          </a:p>
          <a:p>
            <a:pPr eaLnBrk="1" hangingPunct="1"/>
            <a:r>
              <a:rPr lang="sv-SE" altLang="sv-SE" dirty="0"/>
              <a:t>Ibland görs syn på platsen. 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82475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83E36A6-0952-EF49-A373-0858EB0F9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förvaltningsmål</a:t>
            </a:r>
            <a:endParaRPr lang="en-US" altLang="sv-SE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9122C95-3A3A-DB4B-B1E1-B928644AD3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altLang="sv-SE" dirty="0"/>
              <a:t>I förvaltningsrätten är det oftast en juristdomare och tre nämndemän som dömer.</a:t>
            </a:r>
          </a:p>
          <a:p>
            <a:pPr eaLnBrk="1" hangingPunct="1"/>
            <a:r>
              <a:rPr lang="sv-SE" altLang="sv-SE" dirty="0"/>
              <a:t>I kammarrätten dömer fyra jurister, när det gäller omhändertagande av barn ingår också nämndemän.</a:t>
            </a:r>
          </a:p>
          <a:p>
            <a:pPr eaLnBrk="1" hangingPunct="1"/>
            <a:endParaRPr lang="sv-SE" altLang="sv-SE" dirty="0"/>
          </a:p>
          <a:p>
            <a:pPr eaLnBrk="1" hangingPunct="1"/>
            <a:endParaRPr lang="sv-SE" altLang="sv-SE" dirty="0"/>
          </a:p>
          <a:p>
            <a:pPr marL="0" indent="0" eaLnBrk="1" hangingPunct="1">
              <a:buNone/>
            </a:pPr>
            <a:endParaRPr lang="sv-SE" altLang="sv-SE" dirty="0"/>
          </a:p>
          <a:p>
            <a:pPr marL="0" indent="0">
              <a:buNone/>
            </a:pPr>
            <a:r>
              <a:rPr lang="sv-SE" altLang="sv-SE" dirty="0" err="1">
                <a:hlinkClick r:id="rId2"/>
              </a:rPr>
              <a:t>Filmtips</a:t>
            </a:r>
            <a:r>
              <a:rPr lang="sv-SE" altLang="sv-SE" dirty="0">
                <a:hlinkClick r:id="rId2"/>
              </a:rPr>
              <a:t>!</a:t>
            </a:r>
            <a:endParaRPr lang="en-US" altLang="sv-SE" dirty="0"/>
          </a:p>
          <a:p>
            <a:pPr marL="0" indent="0" eaLnBrk="1" hangingPunct="1">
              <a:buNone/>
            </a:pP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14985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8E0DB81-E968-4746-B51E-6144B435CA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brottmål</a:t>
            </a:r>
            <a:endParaRPr lang="en-US" altLang="sv-SE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FB5290D-0732-B84A-8861-1CB6484242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Processen inleds med att åklagaren lämnar in en stämningsansökan till tingsrätten och därmed väcker åtal.</a:t>
            </a:r>
          </a:p>
          <a:p>
            <a:pPr eaLnBrk="1" hangingPunct="1"/>
            <a:r>
              <a:rPr lang="sv-SE" altLang="sv-SE" dirty="0"/>
              <a:t>Tingsrätten bestämmer datum för rättegången och lägger in den på en uppropslista så att allmänhet och journalister kan bevaka det som verkar intressant.</a:t>
            </a:r>
          </a:p>
          <a:p>
            <a:pPr eaLnBrk="1" hangingPunct="1"/>
            <a:r>
              <a:rPr lang="sv-SE" altLang="sv-SE" dirty="0"/>
              <a:t>Tilltalad = Den åtalade personen</a:t>
            </a:r>
          </a:p>
          <a:p>
            <a:pPr eaLnBrk="1" hangingPunct="1"/>
            <a:r>
              <a:rPr lang="sv-SE" altLang="sv-SE" dirty="0"/>
              <a:t>Målsägande = Den drabbade personen</a:t>
            </a:r>
          </a:p>
          <a:p>
            <a:pPr eaLnBrk="1" hangingPunct="1">
              <a:buFont typeface="Wingdings" pitchFamily="2" charset="2"/>
              <a:buNone/>
            </a:pP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36710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AE07AD7-57A9-A246-A10C-8032C5EC6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brottmål</a:t>
            </a:r>
            <a:endParaRPr lang="en-US" altLang="sv-SE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27B8736-739E-2E42-A4D9-FAD3A5779B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v-SE" altLang="sv-SE" dirty="0"/>
              <a:t>De som dömer är vanligen en rådman/domare (jurist) och tre nämndemän. </a:t>
            </a:r>
          </a:p>
          <a:p>
            <a:pPr eaLnBrk="1" hangingPunct="1"/>
            <a:r>
              <a:rPr lang="sv-SE" altLang="sv-SE" dirty="0"/>
              <a:t>Vid enklare brott räcker det med en domare, vid allvarligare brott kan en juristdomare och fem nämndemän döma.</a:t>
            </a:r>
          </a:p>
        </p:txBody>
      </p:sp>
    </p:spTree>
    <p:extLst>
      <p:ext uri="{BB962C8B-B14F-4D97-AF65-F5344CB8AC3E}">
        <p14:creationId xmlns:p14="http://schemas.microsoft.com/office/powerpoint/2010/main" val="85375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8B3215B-FD45-3249-B612-BDE742050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brottmål	</a:t>
            </a:r>
            <a:endParaRPr lang="en-US" altLang="sv-SE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2BA5190-0A54-0943-9A1F-50C9FDC472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altLang="sv-SE" dirty="0"/>
              <a:t>Vid oavgjort, vinner de som har den mildaste meningen. Hellre fria än fälla.</a:t>
            </a:r>
          </a:p>
          <a:p>
            <a:pPr eaLnBrk="1" hangingPunct="1"/>
            <a:r>
              <a:rPr lang="sv-SE" altLang="sv-SE" dirty="0"/>
              <a:t>Om någon har en avvikande meningen ska detta alltid protokollföras och följa med domen. Detta är alltid intressant för journalister!</a:t>
            </a:r>
          </a:p>
          <a:p>
            <a:pPr eaLnBrk="1" hangingPunct="1"/>
            <a:r>
              <a:rPr lang="sv-SE" altLang="sv-SE" dirty="0"/>
              <a:t>Den misstänkte kan antingen dömas för brottet eller frias. Han/hon frias genom att tingsrätten väljer att ogilla åtalet.</a:t>
            </a:r>
          </a:p>
          <a:p>
            <a:pPr eaLnBrk="1" hangingPunct="1"/>
            <a:endParaRPr lang="sv-SE" altLang="sv-SE" dirty="0"/>
          </a:p>
          <a:p>
            <a:pPr marL="0" indent="0" eaLnBrk="1" hangingPunct="1">
              <a:buNone/>
            </a:pPr>
            <a:r>
              <a:rPr lang="sv-SE" altLang="sv-SE" dirty="0" err="1">
                <a:hlinkClick r:id="rId2"/>
              </a:rPr>
              <a:t>Filmtips</a:t>
            </a:r>
            <a:r>
              <a:rPr lang="sv-SE" altLang="sv-SE" dirty="0">
                <a:hlinkClick r:id="rId2"/>
              </a:rPr>
              <a:t>!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39419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F3281EB-ACDC-2E45-9081-4AC403B10C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altLang="sv-SE" sz="4400" dirty="0"/>
              <a:t>Rättsjournalistik</a:t>
            </a:r>
            <a:endParaRPr lang="en-US" altLang="sv-SE" sz="44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EA09AD0-6F98-8440-A29D-F2FEC63B94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sv-SE" dirty="0" err="1"/>
              <a:t>Brottmål</a:t>
            </a:r>
            <a:r>
              <a:rPr lang="en-US" altLang="sv-SE" dirty="0"/>
              <a:t>, </a:t>
            </a:r>
            <a:r>
              <a:rPr lang="en-US" altLang="sv-SE" dirty="0" err="1"/>
              <a:t>tvistemål</a:t>
            </a:r>
            <a:r>
              <a:rPr lang="en-US" altLang="sv-SE" dirty="0"/>
              <a:t>, </a:t>
            </a:r>
            <a:r>
              <a:rPr lang="en-US" altLang="sv-SE" dirty="0" err="1"/>
              <a:t>förvaltningsmål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79175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3030D29-83F9-F64B-B773-4EC99D8AAD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- tvistemål</a:t>
            </a:r>
            <a:endParaRPr lang="en-US" altLang="sv-SE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AFAD72E-E656-4D43-8DA9-AD405BF556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v-SE" altLang="sv-SE" dirty="0"/>
              <a:t>Inget brott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Kärande = Den som stämmer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Svarande = Den som blir stämd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Börjar alltid skriftligt med att kärande lämnar in en stämning till tingsrätten mot svarande.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Svarande delges stämningen och förberedelsen börjar med att han/hon uppmanas skicka in ett svaromål till tingsrätten.</a:t>
            </a:r>
          </a:p>
        </p:txBody>
      </p:sp>
    </p:spTree>
    <p:extLst>
      <p:ext uri="{BB962C8B-B14F-4D97-AF65-F5344CB8AC3E}">
        <p14:creationId xmlns:p14="http://schemas.microsoft.com/office/powerpoint/2010/main" val="110006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A221ACE-2781-AF4F-BB06-CBE2BAC70E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tvistemål</a:t>
            </a:r>
            <a:endParaRPr lang="en-US" altLang="sv-SE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3D3F3BA-7083-3C4C-937C-00A387106E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altLang="sv-SE" dirty="0"/>
              <a:t>Parterna träffar en domare.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Förlikning.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Huvudförhandling eller utslag utifrån de skriftliga underlag som skickats in. (En eller tre domare beroende på tvistens storlek.).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Tredskodom (walk over)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Tredskodomar kan återvinnas.</a:t>
            </a:r>
          </a:p>
          <a:p>
            <a:pPr eaLnBrk="1" hangingPunct="1">
              <a:lnSpc>
                <a:spcPct val="90000"/>
              </a:lnSpc>
            </a:pPr>
            <a:endParaRPr lang="sv-SE" altLang="sv-SE" dirty="0"/>
          </a:p>
          <a:p>
            <a:pPr eaLnBrk="1" hangingPunct="1">
              <a:lnSpc>
                <a:spcPct val="90000"/>
              </a:lnSpc>
            </a:pPr>
            <a:endParaRPr lang="sv-SE" altLang="sv-SE" dirty="0"/>
          </a:p>
          <a:p>
            <a:pPr marL="0" indent="0">
              <a:lnSpc>
                <a:spcPct val="90000"/>
              </a:lnSpc>
              <a:buNone/>
            </a:pPr>
            <a:r>
              <a:rPr lang="sv-SE" altLang="sv-SE" dirty="0" err="1">
                <a:hlinkClick r:id="rId2"/>
              </a:rPr>
              <a:t>Filmtips</a:t>
            </a:r>
            <a:r>
              <a:rPr lang="sv-SE" altLang="sv-SE" dirty="0">
                <a:hlinkClick r:id="rId2"/>
              </a:rPr>
              <a:t>!</a:t>
            </a:r>
            <a:endParaRPr lang="en-US" altLang="sv-SE" dirty="0"/>
          </a:p>
          <a:p>
            <a:pPr eaLnBrk="1" hangingPunct="1">
              <a:lnSpc>
                <a:spcPct val="90000"/>
              </a:lnSpc>
            </a:pPr>
            <a:endParaRPr lang="sv-SE" altLang="sv-SE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78558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F3281EB-ACDC-2E45-9081-4AC403B10C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v-SE" altLang="sv-SE" sz="4400" dirty="0"/>
              <a:t>Rättsjournalistik</a:t>
            </a:r>
            <a:endParaRPr lang="en-US" altLang="sv-SE" sz="44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EA09AD0-6F98-8440-A29D-F2FEC63B94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sv-SE" dirty="0" err="1"/>
              <a:t>Brottmål</a:t>
            </a:r>
            <a:r>
              <a:rPr lang="en-US" altLang="sv-SE" dirty="0"/>
              <a:t>, </a:t>
            </a:r>
            <a:r>
              <a:rPr lang="en-US" altLang="sv-SE" dirty="0" err="1"/>
              <a:t>tvistemål</a:t>
            </a:r>
            <a:r>
              <a:rPr lang="en-US" altLang="sv-SE" dirty="0"/>
              <a:t>, </a:t>
            </a:r>
            <a:r>
              <a:rPr lang="en-US" altLang="sv-SE" dirty="0" err="1"/>
              <a:t>förvaltningsmål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42680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25C0098-2660-6A46-AC9A-D06F15010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/>
              <a:t>Rättegång – förvaltningsmål</a:t>
            </a:r>
            <a:endParaRPr lang="en-US" altLang="sv-SE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AFF5F45-3B52-8840-A264-A4C2FC36DE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v-SE" altLang="sv-SE" dirty="0"/>
              <a:t>Ett myndighetsbeslut som överklagas.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Du skickar in överklagande samt handlingar till förvaltningsdomstolen, som skickar det vidare till motparten.</a:t>
            </a:r>
          </a:p>
          <a:p>
            <a:pPr eaLnBrk="1" hangingPunct="1">
              <a:lnSpc>
                <a:spcPct val="90000"/>
              </a:lnSpc>
            </a:pPr>
            <a:r>
              <a:rPr lang="sv-SE" altLang="sv-SE" dirty="0"/>
              <a:t>Motparten ska svara, oftast skriftligt, och det svaret skickas tillbaka till dig för kännedom eller yttrande.</a:t>
            </a:r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227103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{93D7BCA3-CC67-7042-8136-88CBD848BE6E}tf10001119</Template>
  <TotalTime>1398</TotalTime>
  <Words>385</Words>
  <Application>Microsoft Macintosh PowerPoint</Application>
  <PresentationFormat>Bredbild</PresentationFormat>
  <Paragraphs>49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Galleri</vt:lpstr>
      <vt:lpstr>Rättsjournalistik</vt:lpstr>
      <vt:lpstr>Rättegång – brottmål</vt:lpstr>
      <vt:lpstr>Rättegång – brottmål</vt:lpstr>
      <vt:lpstr>Rättegång – brottmål </vt:lpstr>
      <vt:lpstr>Rättsjournalistik</vt:lpstr>
      <vt:lpstr>Rättegång - tvistemål</vt:lpstr>
      <vt:lpstr>Rättegång – tvistemål</vt:lpstr>
      <vt:lpstr>Rättsjournalistik</vt:lpstr>
      <vt:lpstr>Rättegång – förvaltningsmål</vt:lpstr>
      <vt:lpstr>Rättegång – förvaltningsmål</vt:lpstr>
      <vt:lpstr>Rättegång – förvaltningsmål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Rättsjournalistik</dc:title>
  <dc:creator>Microsoft Office User</dc:creator>
  <cp:lastModifiedBy>Microsoft Office User</cp:lastModifiedBy>
  <cp:revision>8</cp:revision>
  <dcterms:created xsi:type="dcterms:W3CDTF">2020-03-28T11:45:49Z</dcterms:created>
  <dcterms:modified xsi:type="dcterms:W3CDTF">2020-03-29T11:04:46Z</dcterms:modified>
</cp:coreProperties>
</file>