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36" r:id="rId2"/>
    <p:sldMasterId id="2147483762" r:id="rId3"/>
    <p:sldMasterId id="2147483775" r:id="rId4"/>
    <p:sldMasterId id="2147483788" r:id="rId5"/>
    <p:sldMasterId id="2147483801" r:id="rId6"/>
  </p:sldMasterIdLst>
  <p:notesMasterIdLst>
    <p:notesMasterId r:id="rId25"/>
  </p:notesMasterIdLst>
  <p:sldIdLst>
    <p:sldId id="276" r:id="rId7"/>
    <p:sldId id="281" r:id="rId8"/>
    <p:sldId id="311" r:id="rId9"/>
    <p:sldId id="282" r:id="rId10"/>
    <p:sldId id="283" r:id="rId11"/>
    <p:sldId id="258" r:id="rId12"/>
    <p:sldId id="302" r:id="rId13"/>
    <p:sldId id="304" r:id="rId14"/>
    <p:sldId id="305" r:id="rId15"/>
    <p:sldId id="307" r:id="rId16"/>
    <p:sldId id="308" r:id="rId17"/>
    <p:sldId id="310" r:id="rId18"/>
    <p:sldId id="309" r:id="rId19"/>
    <p:sldId id="284" r:id="rId20"/>
    <p:sldId id="287" r:id="rId21"/>
    <p:sldId id="289" r:id="rId22"/>
    <p:sldId id="290" r:id="rId23"/>
    <p:sldId id="291"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700" autoAdjust="0"/>
  </p:normalViewPr>
  <p:slideViewPr>
    <p:cSldViewPr>
      <p:cViewPr varScale="1">
        <p:scale>
          <a:sx n="91" d="100"/>
          <a:sy n="91" d="100"/>
        </p:scale>
        <p:origin x="1704" y="192"/>
      </p:cViewPr>
      <p:guideLst>
        <p:guide orient="horz" pos="2160"/>
        <p:guide pos="2880"/>
      </p:guideLst>
    </p:cSldViewPr>
  </p:slideViewPr>
  <p:outlineViewPr>
    <p:cViewPr>
      <p:scale>
        <a:sx n="33" d="100"/>
        <a:sy n="33" d="100"/>
      </p:scale>
      <p:origin x="0" y="-468"/>
    </p:cViewPr>
  </p:outlineViewPr>
  <p:notesTextViewPr>
    <p:cViewPr>
      <p:scale>
        <a:sx n="3" d="2"/>
        <a:sy n="3" d="2"/>
      </p:scale>
      <p:origin x="0" y="0"/>
    </p:cViewPr>
  </p:notesTextViewPr>
  <p:notesViewPr>
    <p:cSldViewPr>
      <p:cViewPr varScale="1">
        <p:scale>
          <a:sx n="89" d="100"/>
          <a:sy n="89" d="100"/>
        </p:scale>
        <p:origin x="3816" y="7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1"/>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48645" y="0"/>
            <a:ext cx="2944283" cy="496571"/>
          </a:xfrm>
          <a:prstGeom prst="rect">
            <a:avLst/>
          </a:prstGeom>
        </p:spPr>
        <p:txBody>
          <a:bodyPr vert="horz" lIns="91440" tIns="45720" rIns="91440" bIns="45720" rtlCol="0"/>
          <a:lstStyle>
            <a:lvl1pPr algn="r">
              <a:defRPr sz="1200"/>
            </a:lvl1pPr>
          </a:lstStyle>
          <a:p>
            <a:fld id="{305E1E9C-D28D-4434-99E7-0BDD9363DC57}" type="datetimeFigureOut">
              <a:rPr lang="sv-SE" smtClean="0"/>
              <a:t>2019-11-11</a:t>
            </a:fld>
            <a:endParaRPr lang="sv-SE"/>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450" y="4717416"/>
            <a:ext cx="5435600" cy="4469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1" y="9433107"/>
            <a:ext cx="2944283" cy="496571"/>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48645" y="9433107"/>
            <a:ext cx="2944283" cy="496571"/>
          </a:xfrm>
          <a:prstGeom prst="rect">
            <a:avLst/>
          </a:prstGeom>
        </p:spPr>
        <p:txBody>
          <a:bodyPr vert="horz" lIns="91440" tIns="45720" rIns="91440" bIns="45720" rtlCol="0" anchor="b"/>
          <a:lstStyle>
            <a:lvl1pPr algn="r">
              <a:defRPr sz="1200"/>
            </a:lvl1pPr>
          </a:lstStyle>
          <a:p>
            <a:fld id="{609EB85C-00FE-4469-A660-C778444A296B}" type="slidenum">
              <a:rPr lang="sv-SE" smtClean="0"/>
              <a:t>‹#›</a:t>
            </a:fld>
            <a:endParaRPr lang="sv-SE"/>
          </a:p>
        </p:txBody>
      </p:sp>
    </p:spTree>
    <p:extLst>
      <p:ext uri="{BB962C8B-B14F-4D97-AF65-F5344CB8AC3E}">
        <p14:creationId xmlns:p14="http://schemas.microsoft.com/office/powerpoint/2010/main" val="370399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3B046-0F1C-4D7A-AF19-F35441FCDD7F}" type="slidenum">
              <a:rPr lang="en-US"/>
              <a:pPr/>
              <a:t>1</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sz="1600" dirty="0" err="1"/>
              <a:t>Lärarutbildningen</a:t>
            </a:r>
            <a:r>
              <a:rPr lang="en-US" sz="1600" dirty="0"/>
              <a:t> </a:t>
            </a:r>
            <a:r>
              <a:rPr lang="en-US" sz="1600" dirty="0" err="1"/>
              <a:t>har</a:t>
            </a:r>
            <a:r>
              <a:rPr lang="en-US" sz="1600" dirty="0"/>
              <a:t> </a:t>
            </a:r>
            <a:r>
              <a:rPr lang="en-US" sz="1600" dirty="0" err="1"/>
              <a:t>en</a:t>
            </a:r>
            <a:r>
              <a:rPr lang="en-US" sz="1600" dirty="0"/>
              <a:t> </a:t>
            </a:r>
            <a:r>
              <a:rPr lang="en-US" sz="1600" dirty="0" err="1"/>
              <a:t>unik</a:t>
            </a:r>
            <a:r>
              <a:rPr lang="en-US" sz="1600" dirty="0"/>
              <a:t> position </a:t>
            </a:r>
            <a:r>
              <a:rPr lang="en-US" sz="1600" dirty="0" err="1"/>
              <a:t>på</a:t>
            </a:r>
            <a:r>
              <a:rPr lang="en-US" sz="1600" dirty="0"/>
              <a:t> </a:t>
            </a:r>
            <a:r>
              <a:rPr lang="en-US" sz="1600" dirty="0" err="1"/>
              <a:t>universitetet</a:t>
            </a:r>
            <a:r>
              <a:rPr lang="en-US" sz="1600" dirty="0"/>
              <a:t>. Den </a:t>
            </a:r>
            <a:r>
              <a:rPr lang="en-US" sz="1600" dirty="0" err="1"/>
              <a:t>delas</a:t>
            </a:r>
            <a:r>
              <a:rPr lang="en-US" sz="1600" dirty="0"/>
              <a:t> </a:t>
            </a:r>
            <a:r>
              <a:rPr lang="en-US" sz="1600" dirty="0" err="1"/>
              <a:t>mellan</a:t>
            </a:r>
            <a:r>
              <a:rPr lang="en-US" sz="1600" dirty="0"/>
              <a:t> </a:t>
            </a:r>
            <a:r>
              <a:rPr lang="en-US" sz="1600" dirty="0" err="1"/>
              <a:t>alla</a:t>
            </a:r>
            <a:r>
              <a:rPr lang="en-US" sz="1600" dirty="0"/>
              <a:t> </a:t>
            </a:r>
            <a:r>
              <a:rPr lang="en-US" sz="1600" dirty="0" err="1"/>
              <a:t>fakulteter</a:t>
            </a:r>
            <a:r>
              <a:rPr lang="en-US" sz="1600" dirty="0"/>
              <a:t> och 21 </a:t>
            </a:r>
            <a:r>
              <a:rPr lang="en-US" sz="1600" dirty="0" err="1"/>
              <a:t>institutioner</a:t>
            </a:r>
            <a:r>
              <a:rPr lang="en-US" sz="1600" dirty="0"/>
              <a:t>. </a:t>
            </a:r>
            <a:r>
              <a:rPr lang="en-US" sz="1600" dirty="0" err="1"/>
              <a:t>Alla</a:t>
            </a:r>
            <a:r>
              <a:rPr lang="en-US" sz="1600" dirty="0"/>
              <a:t> </a:t>
            </a:r>
            <a:r>
              <a:rPr lang="en-US" sz="1600" dirty="0" err="1"/>
              <a:t>vill</a:t>
            </a:r>
            <a:r>
              <a:rPr lang="en-US" sz="1600" dirty="0"/>
              <a:t> ha sin del </a:t>
            </a:r>
            <a:r>
              <a:rPr lang="en-US" sz="1600" dirty="0" err="1"/>
              <a:t>av</a:t>
            </a:r>
            <a:r>
              <a:rPr lang="en-US" sz="1600" dirty="0"/>
              <a:t> </a:t>
            </a:r>
            <a:r>
              <a:rPr lang="en-US" sz="1600" dirty="0" err="1"/>
              <a:t>kakan</a:t>
            </a:r>
            <a:r>
              <a:rPr lang="en-US" sz="1600" dirty="0"/>
              <a:t>, </a:t>
            </a:r>
            <a:r>
              <a:rPr lang="en-US" sz="1600" dirty="0" err="1"/>
              <a:t>alla</a:t>
            </a:r>
            <a:r>
              <a:rPr lang="en-US" sz="1600" dirty="0"/>
              <a:t> </a:t>
            </a:r>
            <a:r>
              <a:rPr lang="en-US" sz="1600" dirty="0" err="1"/>
              <a:t>vill</a:t>
            </a:r>
            <a:r>
              <a:rPr lang="en-US" sz="1600" dirty="0"/>
              <a:t> </a:t>
            </a:r>
            <a:r>
              <a:rPr lang="en-US" sz="1600" dirty="0" err="1"/>
              <a:t>säja</a:t>
            </a:r>
            <a:r>
              <a:rPr lang="en-US" sz="1600" dirty="0"/>
              <a:t> </a:t>
            </a:r>
            <a:r>
              <a:rPr lang="en-US" sz="1600" dirty="0" err="1"/>
              <a:t>sitt</a:t>
            </a:r>
            <a:r>
              <a:rPr lang="en-US" sz="1600" dirty="0"/>
              <a:t>. </a:t>
            </a:r>
            <a:r>
              <a:rPr lang="en-US" sz="1600" dirty="0" err="1"/>
              <a:t>Fram</a:t>
            </a:r>
            <a:r>
              <a:rPr lang="en-US" sz="1600" dirty="0"/>
              <a:t> till 2011 </a:t>
            </a:r>
            <a:r>
              <a:rPr lang="en-US" sz="1600" dirty="0" err="1"/>
              <a:t>kunde</a:t>
            </a:r>
            <a:r>
              <a:rPr lang="en-US" sz="1600" dirty="0"/>
              <a:t> </a:t>
            </a:r>
            <a:r>
              <a:rPr lang="en-US" sz="1600" dirty="0" err="1"/>
              <a:t>dessutom</a:t>
            </a:r>
            <a:r>
              <a:rPr lang="en-US" sz="1600" dirty="0"/>
              <a:t> </a:t>
            </a:r>
            <a:r>
              <a:rPr lang="en-US" sz="1600" dirty="0" err="1"/>
              <a:t>studenterna</a:t>
            </a:r>
            <a:r>
              <a:rPr lang="en-US" sz="1600" dirty="0"/>
              <a:t> </a:t>
            </a:r>
            <a:r>
              <a:rPr lang="en-US" sz="1600" dirty="0" err="1"/>
              <a:t>välja</a:t>
            </a:r>
            <a:r>
              <a:rPr lang="en-US" sz="1600" dirty="0"/>
              <a:t> sig </a:t>
            </a:r>
            <a:r>
              <a:rPr lang="en-US" sz="1600" dirty="0" err="1"/>
              <a:t>igenom</a:t>
            </a:r>
            <a:r>
              <a:rPr lang="en-US" sz="1600" dirty="0"/>
              <a:t> den, </a:t>
            </a:r>
            <a:r>
              <a:rPr lang="en-US" sz="1600" dirty="0" err="1"/>
              <a:t>vilket</a:t>
            </a:r>
            <a:r>
              <a:rPr lang="en-US" sz="1600" dirty="0"/>
              <a:t> </a:t>
            </a:r>
            <a:r>
              <a:rPr lang="en-US" sz="1600" dirty="0" err="1"/>
              <a:t>betydde</a:t>
            </a:r>
            <a:r>
              <a:rPr lang="en-US" sz="1600" dirty="0"/>
              <a:t> </a:t>
            </a:r>
            <a:r>
              <a:rPr lang="en-US" sz="1600" dirty="0" err="1"/>
              <a:t>att</a:t>
            </a:r>
            <a:r>
              <a:rPr lang="en-US" sz="1600" dirty="0"/>
              <a:t> VFU </a:t>
            </a:r>
            <a:r>
              <a:rPr lang="en-US" sz="1600" dirty="0" err="1"/>
              <a:t>perioderna</a:t>
            </a:r>
            <a:r>
              <a:rPr lang="en-US" sz="1600" dirty="0"/>
              <a:t> </a:t>
            </a:r>
            <a:r>
              <a:rPr lang="en-US" sz="1600" dirty="0" err="1"/>
              <a:t>gjordes</a:t>
            </a:r>
            <a:r>
              <a:rPr lang="en-US" sz="1600" dirty="0"/>
              <a:t> I </a:t>
            </a:r>
            <a:r>
              <a:rPr lang="en-US" sz="1600" dirty="0" err="1"/>
              <a:t>olika</a:t>
            </a:r>
            <a:r>
              <a:rPr lang="en-US" sz="1600" dirty="0"/>
              <a:t> </a:t>
            </a:r>
            <a:r>
              <a:rPr lang="en-US" sz="1600" dirty="0" err="1"/>
              <a:t>ordning</a:t>
            </a:r>
            <a:r>
              <a:rPr lang="en-US" sz="1600" dirty="0"/>
              <a:t> och </a:t>
            </a:r>
            <a:r>
              <a:rPr lang="en-US" sz="1600" dirty="0" err="1"/>
              <a:t>saknade</a:t>
            </a:r>
            <a:r>
              <a:rPr lang="en-US" sz="1600" dirty="0"/>
              <a:t> relation till </a:t>
            </a:r>
            <a:r>
              <a:rPr lang="en-US" sz="1600" dirty="0" err="1"/>
              <a:t>varandra</a:t>
            </a:r>
            <a:r>
              <a:rPr lang="en-US" sz="1600" dirty="0"/>
              <a:t>.</a:t>
            </a:r>
          </a:p>
          <a:p>
            <a:endParaRPr lang="en-US" sz="1600" dirty="0"/>
          </a:p>
          <a:p>
            <a:r>
              <a:rPr lang="en-US" sz="1600" dirty="0"/>
              <a:t>2011 </a:t>
            </a:r>
            <a:r>
              <a:rPr lang="en-US" sz="1600" dirty="0" err="1"/>
              <a:t>omorganiserades</a:t>
            </a:r>
            <a:r>
              <a:rPr lang="en-US" sz="1600" dirty="0"/>
              <a:t> LUB och 4 VFU </a:t>
            </a:r>
            <a:r>
              <a:rPr lang="en-US" sz="1600" dirty="0" err="1"/>
              <a:t>perioder</a:t>
            </a:r>
            <a:r>
              <a:rPr lang="en-US" sz="1600" dirty="0"/>
              <a:t> lades in </a:t>
            </a:r>
            <a:r>
              <a:rPr lang="en-US" sz="1600" dirty="0" err="1"/>
              <a:t>i</a:t>
            </a:r>
            <a:r>
              <a:rPr lang="en-US" sz="1600" dirty="0"/>
              <a:t> </a:t>
            </a:r>
            <a:r>
              <a:rPr lang="en-US" sz="1600" dirty="0" err="1"/>
              <a:t>sekvens</a:t>
            </a:r>
            <a:r>
              <a:rPr lang="en-US" sz="1600" dirty="0"/>
              <a:t>, </a:t>
            </a:r>
            <a:r>
              <a:rPr lang="en-US" sz="1600" dirty="0" err="1"/>
              <a:t>dvs</a:t>
            </a:r>
            <a:r>
              <a:rPr lang="en-US" sz="1600" dirty="0"/>
              <a:t>  VFU1 </a:t>
            </a:r>
            <a:r>
              <a:rPr lang="en-US" sz="1600" dirty="0" err="1"/>
              <a:t>kom</a:t>
            </a:r>
            <a:r>
              <a:rPr lang="en-US" sz="1600" dirty="0"/>
              <a:t> </a:t>
            </a:r>
            <a:r>
              <a:rPr lang="en-US" sz="1600" dirty="0" err="1"/>
              <a:t>före</a:t>
            </a:r>
            <a:r>
              <a:rPr lang="en-US" sz="1600" dirty="0"/>
              <a:t> VFU 2 </a:t>
            </a:r>
            <a:r>
              <a:rPr lang="en-US" sz="1600" dirty="0" err="1"/>
              <a:t>dessutom</a:t>
            </a:r>
            <a:r>
              <a:rPr lang="en-US" sz="1600" dirty="0"/>
              <a:t> </a:t>
            </a:r>
            <a:r>
              <a:rPr lang="en-US" sz="1600" dirty="0" err="1"/>
              <a:t>fick</a:t>
            </a:r>
            <a:r>
              <a:rPr lang="en-US" sz="1600" dirty="0"/>
              <a:t> </a:t>
            </a:r>
            <a:r>
              <a:rPr lang="en-US" sz="1600" dirty="0" err="1"/>
              <a:t>en</a:t>
            </a:r>
            <a:r>
              <a:rPr lang="en-US" sz="1600" dirty="0"/>
              <a:t> institution </a:t>
            </a:r>
            <a:r>
              <a:rPr lang="en-US" sz="1600" dirty="0" err="1"/>
              <a:t>huvudansvar</a:t>
            </a:r>
            <a:r>
              <a:rPr lang="en-US" sz="1600" dirty="0"/>
              <a:t> (trots </a:t>
            </a:r>
            <a:r>
              <a:rPr lang="en-US" sz="1600" dirty="0" err="1"/>
              <a:t>att</a:t>
            </a:r>
            <a:r>
              <a:rPr lang="en-US" sz="1600" dirty="0"/>
              <a:t> vi </a:t>
            </a:r>
            <a:r>
              <a:rPr lang="en-US" sz="1600" dirty="0" err="1"/>
              <a:t>fortfarande</a:t>
            </a:r>
            <a:r>
              <a:rPr lang="en-US" sz="1600" dirty="0"/>
              <a:t> </a:t>
            </a:r>
            <a:r>
              <a:rPr lang="en-US" sz="1600" dirty="0" err="1"/>
              <a:t>delar</a:t>
            </a:r>
            <a:r>
              <a:rPr lang="en-US" sz="1600" dirty="0"/>
              <a:t> </a:t>
            </a:r>
            <a:r>
              <a:rPr lang="en-US" sz="1600" dirty="0" err="1"/>
              <a:t>poäng</a:t>
            </a:r>
            <a:r>
              <a:rPr lang="en-US" sz="1600" dirty="0"/>
              <a:t> med </a:t>
            </a:r>
            <a:r>
              <a:rPr lang="en-US" sz="1600" dirty="0" err="1"/>
              <a:t>sv</a:t>
            </a:r>
            <a:r>
              <a:rPr lang="en-US" sz="1600" dirty="0"/>
              <a:t>, ma och </a:t>
            </a:r>
            <a:r>
              <a:rPr lang="en-US" sz="1600" dirty="0" err="1"/>
              <a:t>engelska</a:t>
            </a:r>
            <a:r>
              <a:rPr lang="en-US" sz="1600" dirty="0"/>
              <a:t>). Vi </a:t>
            </a:r>
            <a:r>
              <a:rPr lang="en-US" sz="1600" dirty="0" err="1"/>
              <a:t>fick</a:t>
            </a:r>
            <a:r>
              <a:rPr lang="en-US" sz="1600" dirty="0"/>
              <a:t> </a:t>
            </a:r>
            <a:r>
              <a:rPr lang="en-US" sz="1600" dirty="0" err="1"/>
              <a:t>en</a:t>
            </a:r>
            <a:r>
              <a:rPr lang="en-US" sz="1600" dirty="0"/>
              <a:t> </a:t>
            </a:r>
            <a:r>
              <a:rPr lang="en-US" sz="1600" dirty="0" err="1"/>
              <a:t>chans</a:t>
            </a:r>
            <a:r>
              <a:rPr lang="en-US" sz="1600" dirty="0"/>
              <a:t> </a:t>
            </a:r>
            <a:r>
              <a:rPr lang="en-US" sz="1600" dirty="0" err="1"/>
              <a:t>att</a:t>
            </a:r>
            <a:r>
              <a:rPr lang="en-US" sz="1600" dirty="0"/>
              <a:t> </a:t>
            </a:r>
            <a:r>
              <a:rPr lang="en-US" sz="1600" dirty="0" err="1"/>
              <a:t>göra</a:t>
            </a:r>
            <a:r>
              <a:rPr lang="en-US" sz="1600" dirty="0"/>
              <a:t> </a:t>
            </a:r>
            <a:r>
              <a:rPr lang="en-US" sz="1600" dirty="0" err="1"/>
              <a:t>något</a:t>
            </a:r>
            <a:r>
              <a:rPr lang="en-US" sz="1600" dirty="0"/>
              <a:t> </a:t>
            </a:r>
            <a:r>
              <a:rPr lang="en-US" sz="1600" dirty="0" err="1"/>
              <a:t>åt</a:t>
            </a:r>
            <a:r>
              <a:rPr lang="en-US" sz="1600" dirty="0"/>
              <a:t> </a:t>
            </a:r>
            <a:r>
              <a:rPr lang="en-US" sz="1600" dirty="0" err="1"/>
              <a:t>progressionen</a:t>
            </a:r>
            <a:r>
              <a:rPr lang="en-US" sz="1600" dirty="0"/>
              <a:t>!</a:t>
            </a:r>
          </a:p>
          <a:p>
            <a:r>
              <a:rPr lang="en-US" sz="1600" dirty="0" err="1"/>
              <a:t>Ett</a:t>
            </a:r>
            <a:r>
              <a:rPr lang="en-US" sz="1600" dirty="0"/>
              <a:t> fast </a:t>
            </a:r>
            <a:r>
              <a:rPr lang="en-US" sz="1600" dirty="0" err="1"/>
              <a:t>handslag</a:t>
            </a:r>
            <a:r>
              <a:rPr lang="en-US" sz="1600" dirty="0"/>
              <a:t> och </a:t>
            </a:r>
            <a:r>
              <a:rPr lang="en-US" sz="1600" dirty="0" err="1"/>
              <a:t>en</a:t>
            </a:r>
            <a:r>
              <a:rPr lang="en-US" sz="1600" dirty="0"/>
              <a:t> </a:t>
            </a:r>
            <a:r>
              <a:rPr lang="en-US" sz="1600" dirty="0" err="1"/>
              <a:t>pigg</a:t>
            </a:r>
            <a:r>
              <a:rPr lang="en-US" sz="1600" dirty="0"/>
              <a:t> </a:t>
            </a:r>
            <a:r>
              <a:rPr lang="en-US" sz="1600" dirty="0" err="1"/>
              <a:t>blick</a:t>
            </a:r>
            <a:r>
              <a:rPr lang="en-US" sz="1600" dirty="0"/>
              <a:t> I </a:t>
            </a:r>
            <a:r>
              <a:rPr lang="en-US" sz="1600" dirty="0" err="1"/>
              <a:t>början</a:t>
            </a:r>
            <a:r>
              <a:rPr lang="en-US" sz="1600" dirty="0"/>
              <a:t> </a:t>
            </a:r>
            <a:r>
              <a:rPr lang="en-US" sz="1600" dirty="0" err="1"/>
              <a:t>av</a:t>
            </a:r>
            <a:r>
              <a:rPr lang="en-US" sz="1600" dirty="0"/>
              <a:t> </a:t>
            </a:r>
            <a:r>
              <a:rPr lang="en-US" sz="1600" dirty="0" err="1"/>
              <a:t>utbildningen</a:t>
            </a:r>
            <a:r>
              <a:rPr lang="en-US" sz="1600" dirty="0"/>
              <a:t> </a:t>
            </a:r>
            <a:r>
              <a:rPr lang="en-US" sz="1600" dirty="0" err="1"/>
              <a:t>var</a:t>
            </a:r>
            <a:r>
              <a:rPr lang="en-US" sz="1600" dirty="0"/>
              <a:t> </a:t>
            </a:r>
            <a:r>
              <a:rPr lang="en-US" sz="1600" dirty="0" err="1"/>
              <a:t>inte</a:t>
            </a:r>
            <a:r>
              <a:rPr lang="en-US" sz="1600" dirty="0"/>
              <a:t> </a:t>
            </a:r>
            <a:r>
              <a:rPr lang="en-US" sz="1600" dirty="0" err="1"/>
              <a:t>längre</a:t>
            </a:r>
            <a:r>
              <a:rPr lang="en-US" sz="1600" dirty="0"/>
              <a:t> </a:t>
            </a:r>
            <a:r>
              <a:rPr lang="en-US" sz="1600" dirty="0" err="1"/>
              <a:t>en</a:t>
            </a:r>
            <a:r>
              <a:rPr lang="en-US" sz="1600" dirty="0"/>
              <a:t> </a:t>
            </a:r>
            <a:r>
              <a:rPr lang="en-US" sz="1600" dirty="0" err="1"/>
              <a:t>garanti</a:t>
            </a:r>
            <a:r>
              <a:rPr lang="en-US" sz="1600" dirty="0"/>
              <a:t> </a:t>
            </a:r>
            <a:r>
              <a:rPr lang="en-US" sz="1600" dirty="0" err="1"/>
              <a:t>för</a:t>
            </a:r>
            <a:r>
              <a:rPr lang="en-US" sz="1600" dirty="0"/>
              <a:t> </a:t>
            </a:r>
            <a:r>
              <a:rPr lang="en-US" sz="1600" dirty="0" err="1"/>
              <a:t>att</a:t>
            </a:r>
            <a:r>
              <a:rPr lang="en-US" sz="1600" dirty="0"/>
              <a:t> </a:t>
            </a:r>
            <a:r>
              <a:rPr lang="en-US" sz="1600" dirty="0" err="1"/>
              <a:t>klara</a:t>
            </a:r>
            <a:r>
              <a:rPr lang="en-US" sz="1600" dirty="0"/>
              <a:t> </a:t>
            </a:r>
            <a:r>
              <a:rPr lang="en-US" sz="1600" dirty="0" err="1"/>
              <a:t>samtliga</a:t>
            </a:r>
            <a:r>
              <a:rPr lang="en-US" sz="1600" dirty="0"/>
              <a:t> </a:t>
            </a:r>
            <a:r>
              <a:rPr lang="en-US" sz="1600" dirty="0" err="1"/>
              <a:t>Vfu</a:t>
            </a:r>
            <a:r>
              <a:rPr lang="en-US" sz="1600" dirty="0"/>
              <a:t> </a:t>
            </a:r>
            <a:r>
              <a:rPr lang="en-US" sz="1600" dirty="0" err="1"/>
              <a:t>perioder</a:t>
            </a:r>
            <a:r>
              <a:rPr lang="en-US" sz="1600" dirty="0"/>
              <a:t>. </a:t>
            </a:r>
            <a:r>
              <a:rPr lang="en-US" sz="1600" dirty="0" err="1"/>
              <a:t>Det</a:t>
            </a:r>
            <a:r>
              <a:rPr lang="en-US" sz="1600" dirty="0"/>
              <a:t> </a:t>
            </a:r>
            <a:r>
              <a:rPr lang="en-US" sz="1600" dirty="0" err="1"/>
              <a:t>praktiska</a:t>
            </a:r>
            <a:r>
              <a:rPr lang="en-US" sz="1600" dirty="0"/>
              <a:t> </a:t>
            </a:r>
            <a:r>
              <a:rPr lang="en-US" sz="1600" dirty="0" err="1"/>
              <a:t>kunnandet</a:t>
            </a:r>
            <a:r>
              <a:rPr lang="en-US" sz="1600" dirty="0"/>
              <a:t> </a:t>
            </a:r>
            <a:r>
              <a:rPr lang="en-US" sz="1600" dirty="0" err="1"/>
              <a:t>skulle</a:t>
            </a:r>
            <a:r>
              <a:rPr lang="en-US" sz="1600" dirty="0"/>
              <a:t> </a:t>
            </a:r>
            <a:r>
              <a:rPr lang="en-US" sz="1600" dirty="0" err="1"/>
              <a:t>också</a:t>
            </a:r>
            <a:r>
              <a:rPr lang="en-US" sz="1600" dirty="0"/>
              <a:t> </a:t>
            </a:r>
            <a:r>
              <a:rPr lang="en-US" sz="1600" dirty="0" err="1"/>
              <a:t>utvecklas</a:t>
            </a:r>
            <a:r>
              <a:rPr lang="en-US" sz="1600" dirty="0"/>
              <a:t>.</a:t>
            </a:r>
          </a:p>
          <a:p>
            <a:endParaRPr lang="en-US" sz="1600" dirty="0"/>
          </a:p>
          <a:p>
            <a:r>
              <a:rPr lang="en-US" sz="1600" dirty="0" err="1"/>
              <a:t>Anledningen</a:t>
            </a:r>
            <a:r>
              <a:rPr lang="en-US" sz="1600" baseline="0" dirty="0"/>
              <a:t> till </a:t>
            </a:r>
            <a:r>
              <a:rPr lang="en-US" sz="1600" baseline="0" dirty="0" err="1"/>
              <a:t>att</a:t>
            </a:r>
            <a:r>
              <a:rPr lang="en-US" sz="1600" baseline="0" dirty="0"/>
              <a:t> </a:t>
            </a:r>
            <a:r>
              <a:rPr lang="en-US" sz="1600" dirty="0"/>
              <a:t>jag </a:t>
            </a:r>
            <a:r>
              <a:rPr lang="en-US" sz="1600" baseline="0" dirty="0" err="1"/>
              <a:t>står</a:t>
            </a:r>
            <a:r>
              <a:rPr lang="en-US" sz="1600" baseline="0" dirty="0"/>
              <a:t> </a:t>
            </a:r>
            <a:r>
              <a:rPr lang="en-US" sz="1600" baseline="0" dirty="0" err="1"/>
              <a:t>här</a:t>
            </a:r>
            <a:r>
              <a:rPr lang="en-US" sz="1600" baseline="0" dirty="0"/>
              <a:t> </a:t>
            </a:r>
            <a:r>
              <a:rPr lang="en-US" sz="1600" baseline="0" dirty="0" err="1"/>
              <a:t>idag</a:t>
            </a:r>
            <a:r>
              <a:rPr lang="en-US" sz="1600" baseline="0" dirty="0"/>
              <a:t>:</a:t>
            </a:r>
          </a:p>
          <a:p>
            <a:endParaRPr lang="en-US" sz="1600" dirty="0"/>
          </a:p>
        </p:txBody>
      </p:sp>
    </p:spTree>
    <p:extLst>
      <p:ext uri="{BB962C8B-B14F-4D97-AF65-F5344CB8AC3E}">
        <p14:creationId xmlns:p14="http://schemas.microsoft.com/office/powerpoint/2010/main" val="114797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Samma här</a:t>
            </a:r>
          </a:p>
        </p:txBody>
      </p:sp>
      <p:sp>
        <p:nvSpPr>
          <p:cNvPr id="4" name="Platshållare för bildnummer 3"/>
          <p:cNvSpPr>
            <a:spLocks noGrp="1"/>
          </p:cNvSpPr>
          <p:nvPr>
            <p:ph type="sldNum" sz="quarter" idx="10"/>
          </p:nvPr>
        </p:nvSpPr>
        <p:spPr/>
        <p:txBody>
          <a:bodyPr/>
          <a:lstStyle/>
          <a:p>
            <a:fld id="{609EB85C-00FE-4469-A660-C778444A296B}" type="slidenum">
              <a:rPr lang="sv-SE" smtClean="0"/>
              <a:t>10</a:t>
            </a:fld>
            <a:endParaRPr lang="sv-SE"/>
          </a:p>
        </p:txBody>
      </p:sp>
    </p:spTree>
    <p:extLst>
      <p:ext uri="{BB962C8B-B14F-4D97-AF65-F5344CB8AC3E}">
        <p14:creationId xmlns:p14="http://schemas.microsoft.com/office/powerpoint/2010/main" val="265320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På det här sättet är samtliga mål konstruerade. De blir svårare och svårare att uppnå godkänt. Det finns en progression över VFU perioderna.  </a:t>
            </a:r>
          </a:p>
          <a:p>
            <a:endParaRPr lang="sv-SE" sz="1600" dirty="0"/>
          </a:p>
          <a:p>
            <a:r>
              <a:rPr lang="sv-SE" sz="1600" dirty="0"/>
              <a:t>Samtliga</a:t>
            </a:r>
            <a:r>
              <a:rPr lang="sv-SE" sz="1600" baseline="0" dirty="0"/>
              <a:t> mål återkommer alltså, men det är också så att nya mål introduceras (som också blir svårare och svårare att uppnå)</a:t>
            </a:r>
          </a:p>
          <a:p>
            <a:endParaRPr lang="sv-SE" sz="1600" dirty="0"/>
          </a:p>
          <a:p>
            <a:endParaRPr lang="sv-SE" sz="1600" dirty="0"/>
          </a:p>
          <a:p>
            <a:r>
              <a:rPr lang="sv-SE" sz="1600" dirty="0"/>
              <a:t>Som exempel introduceras i år 4-6 </a:t>
            </a:r>
          </a:p>
          <a:p>
            <a:r>
              <a:rPr lang="sv-SE" sz="1600" dirty="0"/>
              <a:t>15 mål i VFU 1</a:t>
            </a:r>
          </a:p>
          <a:p>
            <a:r>
              <a:rPr lang="sv-SE" sz="1600" dirty="0"/>
              <a:t>5 nya i VFU 2</a:t>
            </a:r>
          </a:p>
          <a:p>
            <a:r>
              <a:rPr lang="sv-SE" sz="1600" dirty="0"/>
              <a:t>8 Nya i VFU 3</a:t>
            </a:r>
          </a:p>
          <a:p>
            <a:endParaRPr lang="sv-SE" sz="1600" dirty="0"/>
          </a:p>
          <a:p>
            <a:r>
              <a:rPr lang="sv-SE" sz="1600" dirty="0"/>
              <a:t>Vid slutet av utbildningen handlar det om 28 mål. (jfr 100 mål tidigare)</a:t>
            </a:r>
          </a:p>
          <a:p>
            <a:endParaRPr lang="sv-SE" sz="1600" dirty="0"/>
          </a:p>
          <a:p>
            <a:r>
              <a:rPr lang="sv-SE" sz="1600" dirty="0"/>
              <a:t>VILL VARNA FÖR EN SAK!</a:t>
            </a:r>
          </a:p>
          <a:p>
            <a:endParaRPr lang="sv-SE" sz="1600" dirty="0"/>
          </a:p>
          <a:p>
            <a:endParaRPr lang="sv-SE" sz="1600" dirty="0"/>
          </a:p>
          <a:p>
            <a:endParaRPr lang="sv-SE" sz="1600" dirty="0"/>
          </a:p>
          <a:p>
            <a:endParaRPr lang="sv-SE" sz="1600" dirty="0"/>
          </a:p>
        </p:txBody>
      </p:sp>
      <p:sp>
        <p:nvSpPr>
          <p:cNvPr id="4" name="Platshållare för bildnummer 3"/>
          <p:cNvSpPr>
            <a:spLocks noGrp="1"/>
          </p:cNvSpPr>
          <p:nvPr>
            <p:ph type="sldNum" sz="quarter" idx="10"/>
          </p:nvPr>
        </p:nvSpPr>
        <p:spPr/>
        <p:txBody>
          <a:bodyPr/>
          <a:lstStyle/>
          <a:p>
            <a:fld id="{609EB85C-00FE-4469-A660-C778444A296B}" type="slidenum">
              <a:rPr lang="sv-SE" smtClean="0"/>
              <a:t>11</a:t>
            </a:fld>
            <a:endParaRPr lang="sv-SE"/>
          </a:p>
        </p:txBody>
      </p:sp>
    </p:spTree>
    <p:extLst>
      <p:ext uri="{BB962C8B-B14F-4D97-AF65-F5344CB8AC3E}">
        <p14:creationId xmlns:p14="http://schemas.microsoft.com/office/powerpoint/2010/main" val="179023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39825" indent="-227013" eaLnBrk="0" hangingPunct="0">
              <a:spcBef>
                <a:spcPct val="30000"/>
              </a:spcBef>
              <a:defRPr sz="1200">
                <a:solidFill>
                  <a:schemeClr val="tx1"/>
                </a:solidFill>
                <a:latin typeface="Arial" charset="0"/>
              </a:defRPr>
            </a:lvl3pPr>
            <a:lvl4pPr marL="1597025" indent="-227013" eaLnBrk="0" hangingPunct="0">
              <a:spcBef>
                <a:spcPct val="30000"/>
              </a:spcBef>
              <a:defRPr sz="1200">
                <a:solidFill>
                  <a:schemeClr val="tx1"/>
                </a:solidFill>
                <a:latin typeface="Arial" charset="0"/>
              </a:defRPr>
            </a:lvl4pPr>
            <a:lvl5pPr marL="2052638" indent="-227013" eaLnBrk="0" hangingPunct="0">
              <a:spcBef>
                <a:spcPct val="30000"/>
              </a:spcBef>
              <a:defRPr sz="1200">
                <a:solidFill>
                  <a:schemeClr val="tx1"/>
                </a:solidFill>
                <a:latin typeface="Arial" charset="0"/>
              </a:defRPr>
            </a:lvl5pPr>
            <a:lvl6pPr marL="2509838" indent="-227013" eaLnBrk="0" fontAlgn="base" hangingPunct="0">
              <a:spcBef>
                <a:spcPct val="30000"/>
              </a:spcBef>
              <a:spcAft>
                <a:spcPct val="0"/>
              </a:spcAft>
              <a:defRPr sz="1200">
                <a:solidFill>
                  <a:schemeClr val="tx1"/>
                </a:solidFill>
                <a:latin typeface="Arial" charset="0"/>
              </a:defRPr>
            </a:lvl6pPr>
            <a:lvl7pPr marL="2967038" indent="-227013" eaLnBrk="0" fontAlgn="base" hangingPunct="0">
              <a:spcBef>
                <a:spcPct val="30000"/>
              </a:spcBef>
              <a:spcAft>
                <a:spcPct val="0"/>
              </a:spcAft>
              <a:defRPr sz="1200">
                <a:solidFill>
                  <a:schemeClr val="tx1"/>
                </a:solidFill>
                <a:latin typeface="Arial" charset="0"/>
              </a:defRPr>
            </a:lvl7pPr>
            <a:lvl8pPr marL="3424238" indent="-227013" eaLnBrk="0" fontAlgn="base" hangingPunct="0">
              <a:spcBef>
                <a:spcPct val="30000"/>
              </a:spcBef>
              <a:spcAft>
                <a:spcPct val="0"/>
              </a:spcAft>
              <a:defRPr sz="1200">
                <a:solidFill>
                  <a:schemeClr val="tx1"/>
                </a:solidFill>
                <a:latin typeface="Arial" charset="0"/>
              </a:defRPr>
            </a:lvl8pPr>
            <a:lvl9pPr marL="3881438"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6827A8-85E9-434B-9C6D-B70F43455394}" type="slidenum">
              <a:rPr lang="en-US" altLang="sv-SE">
                <a:solidFill>
                  <a:prstClr val="black"/>
                </a:solidFill>
              </a:rPr>
              <a:pPr eaLnBrk="1" hangingPunct="1">
                <a:spcBef>
                  <a:spcPct val="0"/>
                </a:spcBef>
              </a:pPr>
              <a:t>12</a:t>
            </a:fld>
            <a:endParaRPr lang="en-US" altLang="sv-SE">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r>
              <a:rPr lang="sv-SE" sz="1600" dirty="0"/>
              <a:t>Guiderna Utgör grund för handledarutbildningen.</a:t>
            </a:r>
          </a:p>
          <a:p>
            <a:pPr eaLnBrk="1" hangingPunct="1"/>
            <a:endParaRPr lang="sv-SE" altLang="sv-SE" sz="1600" dirty="0"/>
          </a:p>
          <a:p>
            <a:pPr eaLnBrk="1" hangingPunct="1"/>
            <a:r>
              <a:rPr lang="sv-SE" altLang="sv-SE" sz="1600" dirty="0"/>
              <a:t>Se handledarutbildningen som en ”diskussion”. Vilka mål ska ersättas. Vilka mål mäter samma sak?</a:t>
            </a:r>
          </a:p>
          <a:p>
            <a:pPr eaLnBrk="1" hangingPunct="1"/>
            <a:r>
              <a:rPr lang="sv-SE" altLang="sv-SE" sz="1600" dirty="0"/>
              <a:t>Vilka mål var svåra? Vad kan det bero på? Viktigt att tolka dessa och …</a:t>
            </a:r>
          </a:p>
          <a:p>
            <a:pPr eaLnBrk="1" hangingPunct="1"/>
            <a:endParaRPr lang="sv-SE" altLang="sv-SE" sz="1600" dirty="0"/>
          </a:p>
          <a:p>
            <a:pPr eaLnBrk="1" hangingPunct="1"/>
            <a:endParaRPr lang="sv-SE" altLang="sv-SE" sz="1600" dirty="0"/>
          </a:p>
          <a:p>
            <a:pPr eaLnBrk="1" hangingPunct="1"/>
            <a:endParaRPr lang="sv-SE" altLang="sv-SE" sz="1600" dirty="0"/>
          </a:p>
          <a:p>
            <a:pPr eaLnBrk="1" hangingPunct="1"/>
            <a:endParaRPr lang="sv-SE" altLang="sv-SE" sz="1600" dirty="0"/>
          </a:p>
          <a:p>
            <a:pPr eaLnBrk="1" hangingPunct="1"/>
            <a:endParaRPr lang="sv-SE" altLang="sv-SE" sz="1600" dirty="0"/>
          </a:p>
          <a:p>
            <a:pPr eaLnBrk="1" hangingPunct="1"/>
            <a:r>
              <a:rPr lang="sv-SE" altLang="sv-SE" sz="1600" dirty="0"/>
              <a:t>Men UKÄ är ändå nöjda!!</a:t>
            </a:r>
          </a:p>
        </p:txBody>
      </p:sp>
    </p:spTree>
    <p:extLst>
      <p:ext uri="{BB962C8B-B14F-4D97-AF65-F5344CB8AC3E}">
        <p14:creationId xmlns:p14="http://schemas.microsoft.com/office/powerpoint/2010/main" val="205033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a:p>
            <a:r>
              <a:rPr lang="sv-SE" sz="1600" dirty="0"/>
              <a:t>Guiden distribueras till studenterna dag 1 på utbildningen. De får alltså se samtliga mål som de förväntas uppnå under sin tid på lärarprogrammet. </a:t>
            </a:r>
          </a:p>
          <a:p>
            <a:endParaRPr lang="sv-SE" sz="1600" dirty="0"/>
          </a:p>
          <a:p>
            <a:r>
              <a:rPr lang="sv-SE" sz="1600" dirty="0"/>
              <a:t>Uppskattat. Särskilt att kriterier för UNDERKÄNT finns uttryckta.</a:t>
            </a:r>
          </a:p>
          <a:p>
            <a:endParaRPr lang="sv-SE" sz="1600" dirty="0"/>
          </a:p>
          <a:p>
            <a:endParaRPr lang="sv-SE" sz="1600" dirty="0"/>
          </a:p>
          <a:p>
            <a:r>
              <a:rPr lang="sv-SE" sz="1600" dirty="0"/>
              <a:t>Det egentliga målet är ju att ”skilja agnarna från vetet” tidigt i utbildningen. Att våga sätta U när det behövs</a:t>
            </a:r>
          </a:p>
        </p:txBody>
      </p:sp>
      <p:sp>
        <p:nvSpPr>
          <p:cNvPr id="4" name="Platshållare för bildnummer 3"/>
          <p:cNvSpPr>
            <a:spLocks noGrp="1"/>
          </p:cNvSpPr>
          <p:nvPr>
            <p:ph type="sldNum" sz="quarter" idx="10"/>
          </p:nvPr>
        </p:nvSpPr>
        <p:spPr/>
        <p:txBody>
          <a:bodyPr/>
          <a:lstStyle/>
          <a:p>
            <a:fld id="{609EB85C-00FE-4469-A660-C778444A296B}" type="slidenum">
              <a:rPr lang="sv-SE" smtClean="0"/>
              <a:t>13</a:t>
            </a:fld>
            <a:endParaRPr lang="sv-SE"/>
          </a:p>
        </p:txBody>
      </p:sp>
    </p:spTree>
    <p:extLst>
      <p:ext uri="{BB962C8B-B14F-4D97-AF65-F5344CB8AC3E}">
        <p14:creationId xmlns:p14="http://schemas.microsoft.com/office/powerpoint/2010/main" val="239393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600" dirty="0"/>
              <a:t>I det här projektet studerade vi </a:t>
            </a:r>
          </a:p>
          <a:p>
            <a:r>
              <a:rPr lang="sv-SE" sz="1600" b="1" dirty="0"/>
              <a:t>Indikatorer som används för att argumentera för ett underkännande och procedurer som sätts i spel vid ett underkännande, kvantitet</a:t>
            </a:r>
          </a:p>
          <a:p>
            <a:endParaRPr lang="sv-SE" sz="1600" dirty="0"/>
          </a:p>
          <a:p>
            <a:r>
              <a:rPr lang="sv-SE" sz="1600" dirty="0"/>
              <a:t>Det första man kan säja är att </a:t>
            </a:r>
            <a:r>
              <a:rPr lang="sv-SE" sz="1600" dirty="0" err="1"/>
              <a:t>Lub</a:t>
            </a:r>
            <a:r>
              <a:rPr lang="sv-SE" sz="1600" dirty="0"/>
              <a:t> inte underkänner färre än andra utbildningar trots detta</a:t>
            </a:r>
          </a:p>
          <a:p>
            <a:endParaRPr lang="sv-SE" sz="1600" dirty="0"/>
          </a:p>
          <a:p>
            <a:r>
              <a:rPr lang="sv-SE" sz="1600" dirty="0" err="1"/>
              <a:t>Lub</a:t>
            </a:r>
            <a:r>
              <a:rPr lang="sv-SE" sz="1600" dirty="0"/>
              <a:t> har fått kritik för att släppa igenom. Svaret har blivit att undersöka möjligheten att återinföra </a:t>
            </a:r>
            <a:r>
              <a:rPr lang="sv-SE" sz="2000" dirty="0"/>
              <a:t>lämplighetstest</a:t>
            </a:r>
            <a:endParaRPr lang="sv-SE" sz="2000" b="1" dirty="0"/>
          </a:p>
          <a:p>
            <a:endParaRPr lang="sv-SE" sz="1600" dirty="0"/>
          </a:p>
          <a:p>
            <a:r>
              <a:rPr lang="sv-SE" sz="1600" dirty="0"/>
              <a:t>I regeringens pressmedelande skriver man </a:t>
            </a:r>
            <a:r>
              <a:rPr lang="sv-SE" sz="1600" b="1" dirty="0"/>
              <a:t>”Proven ska mäta pedagogisk förmåga, inte åsikter eller uppträdande”. </a:t>
            </a:r>
          </a:p>
          <a:p>
            <a:endParaRPr lang="sv-SE" sz="1600" b="1" dirty="0"/>
          </a:p>
          <a:p>
            <a:r>
              <a:rPr lang="sv-SE" sz="1600" b="1" dirty="0"/>
              <a:t>Vi undersökte alla underkända fall under en termin för att se om man hade kunna upptäcka dem ”redan från början”.</a:t>
            </a:r>
          </a:p>
        </p:txBody>
      </p:sp>
      <p:sp>
        <p:nvSpPr>
          <p:cNvPr id="4" name="Slide Number Placeholder 3"/>
          <p:cNvSpPr>
            <a:spLocks noGrp="1"/>
          </p:cNvSpPr>
          <p:nvPr>
            <p:ph type="sldNum" sz="quarter" idx="10"/>
          </p:nvPr>
        </p:nvSpPr>
        <p:spPr/>
        <p:txBody>
          <a:bodyPr/>
          <a:lstStyle/>
          <a:p>
            <a:fld id="{AA6023A6-0AFB-42BE-A2D8-53A5DEEA08E3}"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335180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273050"/>
            <a:ext cx="939800" cy="704850"/>
          </a:xfrm>
        </p:spPr>
      </p:sp>
      <p:sp>
        <p:nvSpPr>
          <p:cNvPr id="3" name="Notes Placeholder 2"/>
          <p:cNvSpPr>
            <a:spLocks noGrp="1"/>
          </p:cNvSpPr>
          <p:nvPr>
            <p:ph type="body" idx="1"/>
          </p:nvPr>
        </p:nvSpPr>
        <p:spPr>
          <a:xfrm>
            <a:off x="679450" y="1133474"/>
            <a:ext cx="5435600" cy="80530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baseline="0" dirty="0">
                <a:solidFill>
                  <a:schemeClr val="tx1"/>
                </a:solidFill>
                <a:effectLst/>
              </a:rPr>
              <a:t>In </a:t>
            </a:r>
            <a:r>
              <a:rPr lang="sv-SE" sz="1600" kern="1200" baseline="0" dirty="0" err="1">
                <a:solidFill>
                  <a:schemeClr val="tx1"/>
                </a:solidFill>
                <a:effectLst/>
              </a:rPr>
              <a:t>this</a:t>
            </a:r>
            <a:r>
              <a:rPr lang="sv-SE" sz="1600" kern="1200" baseline="0" dirty="0">
                <a:solidFill>
                  <a:schemeClr val="tx1"/>
                </a:solidFill>
                <a:effectLst/>
              </a:rPr>
              <a:t> </a:t>
            </a:r>
            <a:r>
              <a:rPr lang="sv-SE" sz="1600" kern="1200" baseline="0" dirty="0" err="1">
                <a:solidFill>
                  <a:schemeClr val="tx1"/>
                </a:solidFill>
                <a:effectLst/>
              </a:rPr>
              <a:t>study</a:t>
            </a:r>
            <a:r>
              <a:rPr lang="sv-SE" sz="1600" kern="1200" baseline="0" dirty="0">
                <a:solidFill>
                  <a:schemeClr val="tx1"/>
                </a:solidFill>
                <a:effectLst/>
              </a:rPr>
              <a:t> </a:t>
            </a:r>
          </a:p>
          <a:p>
            <a:r>
              <a:rPr lang="sv-SE" sz="1600" b="1" kern="1200" dirty="0">
                <a:solidFill>
                  <a:schemeClr val="tx1"/>
                </a:solidFill>
                <a:effectLst/>
              </a:rPr>
              <a:t>Alla underkännanden i </a:t>
            </a:r>
            <a:r>
              <a:rPr lang="sv-SE" sz="1600" b="1" kern="1200" dirty="0" err="1">
                <a:solidFill>
                  <a:schemeClr val="tx1"/>
                </a:solidFill>
                <a:effectLst/>
              </a:rPr>
              <a:t>vfu</a:t>
            </a:r>
            <a:r>
              <a:rPr lang="sv-SE" sz="1600" b="1" kern="1200" dirty="0">
                <a:solidFill>
                  <a:schemeClr val="tx1"/>
                </a:solidFill>
                <a:effectLst/>
              </a:rPr>
              <a:t> under en termin, nio fall två män sju kvinnor, 2 % </a:t>
            </a:r>
            <a:r>
              <a:rPr lang="sv-SE" sz="1600" b="1" kern="1200" baseline="0" dirty="0">
                <a:solidFill>
                  <a:schemeClr val="tx1"/>
                </a:solidFill>
                <a:effectLst/>
              </a:rPr>
              <a:t>KLICK</a:t>
            </a:r>
          </a:p>
          <a:p>
            <a:endParaRPr lang="sv-SE" sz="1600" kern="1200" dirty="0">
              <a:solidFill>
                <a:schemeClr val="tx1"/>
              </a:solidFill>
              <a:effectLst/>
            </a:endParaRPr>
          </a:p>
          <a:p>
            <a:r>
              <a:rPr lang="sv-SE" sz="1600" kern="1200" dirty="0" err="1">
                <a:solidFill>
                  <a:schemeClr val="tx1"/>
                </a:solidFill>
                <a:effectLst/>
              </a:rPr>
              <a:t>We</a:t>
            </a:r>
            <a:r>
              <a:rPr lang="sv-SE" sz="1600" kern="1200" dirty="0">
                <a:solidFill>
                  <a:schemeClr val="tx1"/>
                </a:solidFill>
                <a:effectLst/>
              </a:rPr>
              <a:t> </a:t>
            </a:r>
            <a:r>
              <a:rPr lang="sv-SE" sz="1600" kern="1200" dirty="0" err="1">
                <a:solidFill>
                  <a:schemeClr val="tx1"/>
                </a:solidFill>
                <a:effectLst/>
              </a:rPr>
              <a:t>did</a:t>
            </a:r>
            <a:r>
              <a:rPr lang="sv-SE" sz="1600" kern="1200" dirty="0">
                <a:solidFill>
                  <a:schemeClr val="tx1"/>
                </a:solidFill>
                <a:effectLst/>
              </a:rPr>
              <a:t> not </a:t>
            </a:r>
            <a:r>
              <a:rPr lang="sv-SE" sz="1600" kern="1200" dirty="0" err="1">
                <a:solidFill>
                  <a:schemeClr val="tx1"/>
                </a:solidFill>
                <a:effectLst/>
              </a:rPr>
              <a:t>interview</a:t>
            </a:r>
            <a:r>
              <a:rPr lang="sv-SE" sz="1600" kern="1200" dirty="0">
                <a:solidFill>
                  <a:schemeClr val="tx1"/>
                </a:solidFill>
                <a:effectLst/>
              </a:rPr>
              <a:t> the students. </a:t>
            </a:r>
            <a:r>
              <a:rPr lang="sv-SE" sz="1600" b="1" kern="1200" dirty="0">
                <a:solidFill>
                  <a:schemeClr val="tx1"/>
                </a:solidFill>
                <a:effectLst/>
              </a:rPr>
              <a:t>En studie av en organisation </a:t>
            </a:r>
            <a:r>
              <a:rPr lang="sv-SE" sz="1600" kern="1200" dirty="0" err="1">
                <a:solidFill>
                  <a:schemeClr val="tx1"/>
                </a:solidFill>
                <a:effectLst/>
              </a:rPr>
              <a:t>This</a:t>
            </a:r>
            <a:r>
              <a:rPr lang="sv-SE" sz="1600" kern="1200" dirty="0">
                <a:solidFill>
                  <a:schemeClr val="tx1"/>
                </a:solidFill>
                <a:effectLst/>
              </a:rPr>
              <a:t> is not a </a:t>
            </a:r>
            <a:r>
              <a:rPr lang="sv-SE" sz="1600" kern="1200" dirty="0" err="1">
                <a:solidFill>
                  <a:schemeClr val="tx1"/>
                </a:solidFill>
                <a:effectLst/>
              </a:rPr>
              <a:t>study</a:t>
            </a:r>
            <a:r>
              <a:rPr lang="sv-SE" sz="1600" kern="1200" dirty="0">
                <a:solidFill>
                  <a:schemeClr val="tx1"/>
                </a:solidFill>
                <a:effectLst/>
              </a:rPr>
              <a:t> </a:t>
            </a:r>
            <a:r>
              <a:rPr lang="sv-SE" sz="1600" kern="1200" dirty="0" err="1">
                <a:solidFill>
                  <a:schemeClr val="tx1"/>
                </a:solidFill>
                <a:effectLst/>
              </a:rPr>
              <a:t>of</a:t>
            </a:r>
            <a:r>
              <a:rPr lang="sv-SE" sz="1600" kern="1200" dirty="0">
                <a:solidFill>
                  <a:schemeClr val="tx1"/>
                </a:solidFill>
                <a:effectLst/>
              </a:rPr>
              <a:t> personal </a:t>
            </a:r>
            <a:r>
              <a:rPr lang="sv-SE" sz="1600" kern="1200" dirty="0" err="1">
                <a:solidFill>
                  <a:schemeClr val="tx1"/>
                </a:solidFill>
                <a:effectLst/>
              </a:rPr>
              <a:t>failure</a:t>
            </a:r>
            <a:r>
              <a:rPr lang="sv-SE" sz="1600" kern="1200" dirty="0">
                <a:solidFill>
                  <a:schemeClr val="tx1"/>
                </a:solidFill>
                <a:effectLst/>
              </a:rPr>
              <a:t> </a:t>
            </a:r>
            <a:r>
              <a:rPr lang="sv-SE" sz="1600" kern="1200" dirty="0" err="1">
                <a:solidFill>
                  <a:schemeClr val="tx1"/>
                </a:solidFill>
                <a:effectLst/>
              </a:rPr>
              <a:t>but</a:t>
            </a:r>
            <a:r>
              <a:rPr lang="sv-SE" sz="1600" kern="1200" dirty="0">
                <a:solidFill>
                  <a:schemeClr val="tx1"/>
                </a:solidFill>
                <a:effectLst/>
              </a:rPr>
              <a:t> a </a:t>
            </a:r>
            <a:r>
              <a:rPr lang="sv-SE" sz="1600" kern="1200" dirty="0" err="1">
                <a:solidFill>
                  <a:schemeClr val="tx1"/>
                </a:solidFill>
                <a:effectLst/>
              </a:rPr>
              <a:t>study</a:t>
            </a:r>
            <a:r>
              <a:rPr lang="sv-SE" sz="1600" kern="1200" dirty="0">
                <a:solidFill>
                  <a:schemeClr val="tx1"/>
                </a:solidFill>
                <a:effectLst/>
              </a:rPr>
              <a:t> </a:t>
            </a:r>
            <a:r>
              <a:rPr lang="sv-SE" sz="1600" kern="1200" dirty="0" err="1">
                <a:solidFill>
                  <a:schemeClr val="tx1"/>
                </a:solidFill>
                <a:effectLst/>
              </a:rPr>
              <a:t>of</a:t>
            </a:r>
            <a:r>
              <a:rPr lang="sv-SE" sz="1600" kern="1200" dirty="0">
                <a:solidFill>
                  <a:schemeClr val="tx1"/>
                </a:solidFill>
                <a:effectLst/>
              </a:rPr>
              <a:t> </a:t>
            </a:r>
            <a:r>
              <a:rPr lang="sv-SE" sz="1600" kern="1200" dirty="0" err="1">
                <a:solidFill>
                  <a:schemeClr val="tx1"/>
                </a:solidFill>
                <a:effectLst/>
              </a:rPr>
              <a:t>how</a:t>
            </a:r>
            <a:r>
              <a:rPr lang="sv-SE" sz="1600" kern="1200" dirty="0">
                <a:solidFill>
                  <a:schemeClr val="tx1"/>
                </a:solidFill>
                <a:effectLst/>
              </a:rPr>
              <a:t> an </a:t>
            </a:r>
            <a:r>
              <a:rPr lang="sv-SE" sz="1600" kern="1200" dirty="0" err="1">
                <a:solidFill>
                  <a:schemeClr val="tx1"/>
                </a:solidFill>
                <a:effectLst/>
              </a:rPr>
              <a:t>organization</a:t>
            </a:r>
            <a:r>
              <a:rPr lang="sv-SE" sz="1600" kern="1200" dirty="0">
                <a:solidFill>
                  <a:schemeClr val="tx1"/>
                </a:solidFill>
                <a:effectLst/>
              </a:rPr>
              <a:t> </a:t>
            </a:r>
            <a:r>
              <a:rPr lang="sv-SE" sz="1600" kern="1200" dirty="0" err="1">
                <a:solidFill>
                  <a:schemeClr val="tx1"/>
                </a:solidFill>
                <a:effectLst/>
              </a:rPr>
              <a:t>function</a:t>
            </a:r>
            <a:r>
              <a:rPr lang="sv-SE" sz="1600" kern="1200" dirty="0">
                <a:solidFill>
                  <a:schemeClr val="tx1"/>
                </a:solidFill>
                <a:effectLst/>
              </a:rPr>
              <a:t> as a gatekeeper.  </a:t>
            </a:r>
            <a:r>
              <a:rPr lang="sv-SE" sz="1600" b="1" kern="1200" dirty="0">
                <a:solidFill>
                  <a:schemeClr val="tx1"/>
                </a:solidFill>
                <a:effectLst/>
              </a:rPr>
              <a:t>KLICK</a:t>
            </a:r>
            <a:r>
              <a:rPr lang="sv-SE" sz="1600" kern="1200" dirty="0">
                <a:solidFill>
                  <a:schemeClr val="tx1"/>
                </a:solidFill>
                <a:effectLst/>
              </a:rPr>
              <a:t> So </a:t>
            </a:r>
            <a:r>
              <a:rPr lang="sv-SE" sz="1600" kern="1200" dirty="0" err="1">
                <a:solidFill>
                  <a:schemeClr val="tx1"/>
                </a:solidFill>
                <a:effectLst/>
              </a:rPr>
              <a:t>instead</a:t>
            </a:r>
            <a:r>
              <a:rPr lang="sv-SE" sz="1600" kern="1200" dirty="0">
                <a:solidFill>
                  <a:schemeClr val="tx1"/>
                </a:solidFill>
                <a:effectLst/>
              </a:rPr>
              <a:t> </a:t>
            </a:r>
            <a:r>
              <a:rPr lang="sv-SE" sz="1600" kern="1200" dirty="0" err="1">
                <a:solidFill>
                  <a:schemeClr val="tx1"/>
                </a:solidFill>
                <a:effectLst/>
              </a:rPr>
              <a:t>we</a:t>
            </a:r>
            <a:r>
              <a:rPr lang="sv-SE" sz="1600" kern="1200" dirty="0">
                <a:solidFill>
                  <a:schemeClr val="tx1"/>
                </a:solidFill>
                <a:effectLst/>
              </a:rPr>
              <a:t> </a:t>
            </a:r>
            <a:r>
              <a:rPr lang="sv-SE" sz="1600" kern="1200" dirty="0" err="1">
                <a:solidFill>
                  <a:schemeClr val="tx1"/>
                </a:solidFill>
                <a:effectLst/>
              </a:rPr>
              <a:t>interviewed</a:t>
            </a:r>
            <a:r>
              <a:rPr lang="sv-SE" sz="1600" kern="1200" dirty="0">
                <a:solidFill>
                  <a:schemeClr val="tx1"/>
                </a:solidFill>
                <a:effectLst/>
              </a:rPr>
              <a:t> the supervisors, the </a:t>
            </a:r>
            <a:r>
              <a:rPr lang="sv-SE" sz="1600" kern="1200" dirty="0" err="1">
                <a:solidFill>
                  <a:schemeClr val="tx1"/>
                </a:solidFill>
                <a:effectLst/>
              </a:rPr>
              <a:t>visiting</a:t>
            </a:r>
            <a:r>
              <a:rPr lang="sv-SE" sz="1600" kern="1200" dirty="0">
                <a:solidFill>
                  <a:schemeClr val="tx1"/>
                </a:solidFill>
                <a:effectLst/>
              </a:rPr>
              <a:t> </a:t>
            </a:r>
            <a:r>
              <a:rPr lang="sv-SE" sz="1600" kern="1200" dirty="0" err="1">
                <a:solidFill>
                  <a:schemeClr val="tx1"/>
                </a:solidFill>
                <a:effectLst/>
              </a:rPr>
              <a:t>teachers</a:t>
            </a:r>
            <a:r>
              <a:rPr lang="sv-SE" sz="1600" kern="1200" dirty="0">
                <a:solidFill>
                  <a:schemeClr val="tx1"/>
                </a:solidFill>
                <a:effectLst/>
              </a:rPr>
              <a:t> from the </a:t>
            </a:r>
            <a:r>
              <a:rPr lang="sv-SE" sz="1600" kern="1200" dirty="0" err="1">
                <a:solidFill>
                  <a:schemeClr val="tx1"/>
                </a:solidFill>
                <a:effectLst/>
              </a:rPr>
              <a:t>university</a:t>
            </a:r>
            <a:r>
              <a:rPr lang="sv-SE" sz="1600" kern="1200" dirty="0">
                <a:solidFill>
                  <a:schemeClr val="tx1"/>
                </a:solidFill>
                <a:effectLst/>
              </a:rPr>
              <a:t> and the administrators </a:t>
            </a:r>
            <a:r>
              <a:rPr lang="sv-SE" sz="1600" kern="1200" dirty="0" err="1">
                <a:solidFill>
                  <a:schemeClr val="tx1"/>
                </a:solidFill>
                <a:effectLst/>
              </a:rPr>
              <a:t>who</a:t>
            </a:r>
            <a:r>
              <a:rPr lang="sv-SE" sz="1600" kern="1200" dirty="0">
                <a:solidFill>
                  <a:schemeClr val="tx1"/>
                </a:solidFill>
                <a:effectLst/>
              </a:rPr>
              <a:t> handled the </a:t>
            </a:r>
            <a:r>
              <a:rPr lang="sv-SE" sz="1600" kern="1200" dirty="0" err="1">
                <a:solidFill>
                  <a:schemeClr val="tx1"/>
                </a:solidFill>
                <a:effectLst/>
              </a:rPr>
              <a:t>cases</a:t>
            </a:r>
            <a:r>
              <a:rPr lang="sv-SE" sz="1600" kern="1200" dirty="0">
                <a:solidFill>
                  <a:schemeClr val="tx1"/>
                </a:solidFill>
                <a:effectLst/>
              </a:rPr>
              <a:t>. </a:t>
            </a:r>
            <a:r>
              <a:rPr lang="sv-SE" sz="1600" kern="1200" dirty="0" err="1">
                <a:solidFill>
                  <a:schemeClr val="tx1"/>
                </a:solidFill>
                <a:effectLst/>
              </a:rPr>
              <a:t>Furthermore</a:t>
            </a:r>
            <a:r>
              <a:rPr lang="sv-SE" sz="1600" kern="1200" dirty="0">
                <a:solidFill>
                  <a:schemeClr val="tx1"/>
                </a:solidFill>
                <a:effectLst/>
              </a:rPr>
              <a:t> </a:t>
            </a:r>
            <a:r>
              <a:rPr lang="sv-SE" sz="1600" kern="1200" dirty="0" err="1">
                <a:solidFill>
                  <a:schemeClr val="tx1"/>
                </a:solidFill>
                <a:effectLst/>
              </a:rPr>
              <a:t>we</a:t>
            </a:r>
            <a:r>
              <a:rPr lang="sv-SE" sz="1600" kern="1200" dirty="0">
                <a:solidFill>
                  <a:schemeClr val="tx1"/>
                </a:solidFill>
                <a:effectLst/>
              </a:rPr>
              <a:t> </a:t>
            </a:r>
            <a:r>
              <a:rPr lang="sv-SE" sz="1600" kern="1200" dirty="0" err="1">
                <a:solidFill>
                  <a:schemeClr val="tx1"/>
                </a:solidFill>
                <a:effectLst/>
              </a:rPr>
              <a:t>gathered</a:t>
            </a:r>
            <a:r>
              <a:rPr lang="sv-SE" sz="1600" kern="1200" dirty="0">
                <a:solidFill>
                  <a:schemeClr val="tx1"/>
                </a:solidFill>
                <a:effectLst/>
              </a:rPr>
              <a:t> all the </a:t>
            </a:r>
            <a:r>
              <a:rPr lang="sv-SE" sz="1600" kern="1200" dirty="0" err="1">
                <a:solidFill>
                  <a:schemeClr val="tx1"/>
                </a:solidFill>
                <a:effectLst/>
              </a:rPr>
              <a:t>documentation</a:t>
            </a:r>
            <a:r>
              <a:rPr lang="sv-SE" sz="1600" kern="1200" dirty="0">
                <a:solidFill>
                  <a:schemeClr val="tx1"/>
                </a:solidFill>
                <a:effectLst/>
              </a:rPr>
              <a:t> on the </a:t>
            </a:r>
            <a:r>
              <a:rPr lang="sv-SE" sz="1600" kern="1200" dirty="0" err="1">
                <a:solidFill>
                  <a:schemeClr val="tx1"/>
                </a:solidFill>
                <a:effectLst/>
              </a:rPr>
              <a:t>cases</a:t>
            </a:r>
            <a:r>
              <a:rPr lang="sv-SE" sz="1600" kern="1200" dirty="0">
                <a:solidFill>
                  <a:schemeClr val="tx1"/>
                </a:solidFill>
                <a:effectLst/>
              </a:rPr>
              <a:t> </a:t>
            </a:r>
            <a:r>
              <a:rPr lang="sv-SE" sz="1600" kern="1200" dirty="0" err="1">
                <a:solidFill>
                  <a:schemeClr val="tx1"/>
                </a:solidFill>
                <a:effectLst/>
              </a:rPr>
              <a:t>concerned</a:t>
            </a:r>
            <a:r>
              <a:rPr lang="sv-SE" sz="1600" kern="1200" dirty="0">
                <a:solidFill>
                  <a:schemeClr val="tx1"/>
                </a:solidFill>
                <a:effectLst/>
              </a:rPr>
              <a:t>.</a:t>
            </a:r>
            <a:endParaRPr lang="sv-SE" sz="1600" b="1" kern="1200" dirty="0">
              <a:solidFill>
                <a:schemeClr val="tx1"/>
              </a:solidFill>
              <a:effectLst/>
            </a:endParaRPr>
          </a:p>
          <a:p>
            <a:endParaRPr lang="sv-SE" sz="1600" kern="1200" dirty="0">
              <a:solidFill>
                <a:schemeClr val="tx1"/>
              </a:solidFill>
              <a:effectLst/>
            </a:endParaRPr>
          </a:p>
        </p:txBody>
      </p:sp>
      <p:sp>
        <p:nvSpPr>
          <p:cNvPr id="4" name="Slide Number Placeholder 3"/>
          <p:cNvSpPr>
            <a:spLocks noGrp="1"/>
          </p:cNvSpPr>
          <p:nvPr>
            <p:ph type="sldNum" sz="quarter" idx="10"/>
          </p:nvPr>
        </p:nvSpPr>
        <p:spPr/>
        <p:txBody>
          <a:bodyPr/>
          <a:lstStyle/>
          <a:p>
            <a:fld id="{AA6023A6-0AFB-42BE-A2D8-53A5DEEA08E3}"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129073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79450" y="429196"/>
            <a:ext cx="5435600" cy="8757348"/>
          </a:xfrm>
        </p:spPr>
        <p:txBody>
          <a:bodyPr/>
          <a:lstStyle/>
          <a:p>
            <a:r>
              <a:rPr lang="sv-SE" sz="1600" dirty="0" err="1"/>
              <a:t>Results</a:t>
            </a:r>
            <a:endParaRPr lang="sv-SE" sz="1600" dirty="0"/>
          </a:p>
          <a:p>
            <a:r>
              <a:rPr lang="sv-SE" sz="1600" b="1" dirty="0"/>
              <a:t>The NIO </a:t>
            </a:r>
            <a:r>
              <a:rPr lang="sv-SE" sz="1600" dirty="0"/>
              <a:t>kan grupperas i två grupper</a:t>
            </a:r>
            <a:r>
              <a:rPr lang="sv-SE" sz="1600" baseline="0" dirty="0"/>
              <a:t> – </a:t>
            </a:r>
            <a:r>
              <a:rPr lang="sv-SE" sz="1600" b="1" baseline="0" dirty="0"/>
              <a:t>De icke lämpade och de kanske lämpade</a:t>
            </a:r>
            <a:r>
              <a:rPr lang="sv-SE" sz="1600" baseline="0" dirty="0"/>
              <a:t>.</a:t>
            </a:r>
            <a:endParaRPr lang="sv-SE" sz="1600" dirty="0"/>
          </a:p>
          <a:p>
            <a:r>
              <a:rPr lang="sv-SE" sz="1600" b="1" baseline="0" dirty="0"/>
              <a:t>Fyra </a:t>
            </a:r>
            <a:r>
              <a:rPr lang="sv-SE" sz="1600" b="1" baseline="0" dirty="0" err="1"/>
              <a:t>stud</a:t>
            </a:r>
            <a:r>
              <a:rPr lang="sv-SE" sz="1600" b="1" baseline="0" dirty="0"/>
              <a:t> i varje grupp</a:t>
            </a:r>
            <a:r>
              <a:rPr lang="sv-SE" sz="1600" baseline="0" dirty="0"/>
              <a:t>. </a:t>
            </a:r>
          </a:p>
          <a:p>
            <a:r>
              <a:rPr lang="sv-SE" sz="1600" b="1" baseline="0" dirty="0">
                <a:solidFill>
                  <a:srgbClr val="FF0000"/>
                </a:solidFill>
              </a:rPr>
              <a:t>KLICKx8</a:t>
            </a:r>
            <a:r>
              <a:rPr lang="sv-SE" sz="1600" baseline="0" dirty="0">
                <a:solidFill>
                  <a:srgbClr val="FF0000"/>
                </a:solidFill>
              </a:rPr>
              <a:t> </a:t>
            </a:r>
          </a:p>
          <a:p>
            <a:r>
              <a:rPr lang="sv-SE" sz="1600" b="1" baseline="0" dirty="0"/>
              <a:t>en  sjuk</a:t>
            </a:r>
            <a:r>
              <a:rPr lang="sv-SE" sz="1600" baseline="0" dirty="0"/>
              <a:t>.</a:t>
            </a:r>
          </a:p>
          <a:p>
            <a:r>
              <a:rPr lang="sv-SE" sz="1600" b="1" baseline="0" dirty="0">
                <a:solidFill>
                  <a:srgbClr val="FF0000"/>
                </a:solidFill>
              </a:rPr>
              <a:t>KLICKx2</a:t>
            </a:r>
          </a:p>
          <a:p>
            <a:r>
              <a:rPr lang="sv-SE" sz="1600" b="1" kern="1200" dirty="0">
                <a:solidFill>
                  <a:schemeClr val="tx1"/>
                </a:solidFill>
                <a:effectLst/>
              </a:rPr>
              <a:t>Avgörande</a:t>
            </a:r>
            <a:r>
              <a:rPr lang="sv-SE" sz="1600" kern="1200" dirty="0">
                <a:solidFill>
                  <a:schemeClr val="tx1"/>
                </a:solidFill>
                <a:effectLst/>
              </a:rPr>
              <a:t>  för kategoriseringen är </a:t>
            </a:r>
            <a:r>
              <a:rPr lang="sv-SE" sz="1600" b="1" kern="1200" dirty="0">
                <a:solidFill>
                  <a:schemeClr val="tx1"/>
                </a:solidFill>
                <a:effectLst/>
              </a:rPr>
              <a:t>hopp om utveckling</a:t>
            </a:r>
            <a:r>
              <a:rPr lang="sv-SE" sz="1600" kern="1200" dirty="0">
                <a:solidFill>
                  <a:schemeClr val="tx1"/>
                </a:solidFill>
                <a:effectLst/>
              </a:rPr>
              <a:t>.   Även om informanterna inte tog ordet hopplös i sin mun. </a:t>
            </a:r>
            <a:r>
              <a:rPr lang="sv-SE" sz="1600" b="1" kern="1200" dirty="0">
                <a:solidFill>
                  <a:schemeClr val="tx1"/>
                </a:solidFill>
                <a:effectLst/>
              </a:rPr>
              <a:t>låga förväntningar</a:t>
            </a:r>
            <a:r>
              <a:rPr lang="sv-SE" sz="1600" kern="1200" dirty="0">
                <a:solidFill>
                  <a:schemeClr val="tx1"/>
                </a:solidFill>
                <a:effectLst/>
              </a:rPr>
              <a:t> </a:t>
            </a:r>
            <a:r>
              <a:rPr lang="sv-SE" sz="1600" dirty="0"/>
              <a:t>på studenterna i första gruppen</a:t>
            </a:r>
            <a:r>
              <a:rPr lang="sv-SE" sz="1600" kern="1200" dirty="0">
                <a:solidFill>
                  <a:schemeClr val="tx1"/>
                </a:solidFill>
                <a:effectLst/>
              </a:rPr>
              <a:t>. </a:t>
            </a:r>
            <a:r>
              <a:rPr lang="sv-SE" sz="1600" dirty="0"/>
              <a:t>Däremot finns visst hopp för studenterna i grupp två</a:t>
            </a:r>
            <a:r>
              <a:rPr lang="sv-SE" sz="1600" kern="1200" dirty="0">
                <a:solidFill>
                  <a:schemeClr val="tx1"/>
                </a:solidFill>
                <a:effectLst/>
              </a:rPr>
              <a:t> </a:t>
            </a:r>
            <a:r>
              <a:rPr lang="sv-SE" sz="1600" b="1" kern="1200" dirty="0">
                <a:solidFill>
                  <a:schemeClr val="tx1"/>
                </a:solidFill>
                <a:effectLst/>
              </a:rPr>
              <a:t>hopp för de kanske lämpade</a:t>
            </a:r>
            <a:r>
              <a:rPr lang="sv-SE" sz="1600" dirty="0"/>
              <a:t>. De visar ett visst mått av talang.  Fast det finns brister i kunskaper och färdigheter menar handledaren att det finns hopp.</a:t>
            </a:r>
          </a:p>
          <a:p>
            <a:endParaRPr lang="sv-SE" sz="1600" kern="1200" dirty="0">
              <a:solidFill>
                <a:schemeClr val="tx1"/>
              </a:solidFill>
              <a:effectLst/>
            </a:endParaRPr>
          </a:p>
          <a:p>
            <a:r>
              <a:rPr lang="sv-SE" sz="1600" dirty="0"/>
              <a:t>När vi följer upp alla fallen efter ett år kan vi se att samtliga i den första gruppen har lämnat utbildningen.</a:t>
            </a:r>
          </a:p>
          <a:p>
            <a:r>
              <a:rPr lang="sv-SE" sz="1600" b="1" dirty="0"/>
              <a:t>I den andra gruppen har två genomfört en ny VFU med godkänt eller tom VG resultat medan två tagit studieuppehåll. </a:t>
            </a:r>
          </a:p>
          <a:p>
            <a:endParaRPr lang="sv-SE" sz="1600" dirty="0"/>
          </a:p>
          <a:p>
            <a:r>
              <a:rPr lang="sv-SE" sz="1600" dirty="0"/>
              <a:t>Om vi går tillbaka till data kan vi se att den  </a:t>
            </a:r>
            <a:r>
              <a:rPr lang="sv-SE" sz="1600" b="1" dirty="0"/>
              <a:t>avgörande skillnaden mellan grupperna är</a:t>
            </a:r>
          </a:p>
          <a:p>
            <a:r>
              <a:rPr lang="sv-SE" sz="1600" b="1" dirty="0"/>
              <a:t>TIDEN för upptäckandet </a:t>
            </a:r>
            <a:endParaRPr lang="sv-SE" sz="1600" dirty="0"/>
          </a:p>
          <a:p>
            <a:r>
              <a:rPr lang="sv-SE" sz="1600" dirty="0"/>
              <a:t> </a:t>
            </a:r>
            <a:r>
              <a:rPr lang="sv-SE" sz="1600" b="1" dirty="0"/>
              <a:t>För de icke lämpade syns det direkt </a:t>
            </a:r>
          </a:p>
          <a:p>
            <a:r>
              <a:rPr lang="sv-SE" sz="1600" b="1" dirty="0"/>
              <a:t>KLICK</a:t>
            </a:r>
            <a:r>
              <a:rPr lang="sv-SE" sz="1600" dirty="0"/>
              <a:t> </a:t>
            </a:r>
          </a:p>
          <a:p>
            <a:r>
              <a:rPr lang="sv-SE" sz="1600" dirty="0"/>
              <a:t>Redan på parkeringsplatsen … Vid första mötet” </a:t>
            </a:r>
            <a:r>
              <a:rPr lang="sv-SE" sz="1600" b="1" dirty="0"/>
              <a:t>Och så kom hon… hon såg ju rädd ut när hon kom liksom. Väldigt, väldigt osäker. Och jag tänkte att, </a:t>
            </a:r>
            <a:r>
              <a:rPr lang="sv-SE" sz="1600" b="1" dirty="0" err="1"/>
              <a:t>shit</a:t>
            </a:r>
            <a:r>
              <a:rPr lang="sv-SE" sz="1600" b="1" dirty="0"/>
              <a:t>, hur ska det här gå?</a:t>
            </a:r>
          </a:p>
          <a:p>
            <a:r>
              <a:rPr lang="sv-SE" sz="1600" dirty="0"/>
              <a:t>Man kan faktiskt upptäcka dem redan inne på universitetet. Besökande lärare blir inte alls förvånade. Studenterna i den här gruppen har dåliga resultat också på teorikurserna.</a:t>
            </a:r>
          </a:p>
          <a:p>
            <a:endParaRPr lang="sv-SE" sz="1600" dirty="0"/>
          </a:p>
          <a:p>
            <a:r>
              <a:rPr lang="sv-SE" sz="1600" b="1" dirty="0"/>
              <a:t> </a:t>
            </a:r>
            <a:endParaRPr lang="sv-SE" dirty="0"/>
          </a:p>
          <a:p>
            <a:br>
              <a:rPr lang="sv-SE" sz="1200" kern="1200" dirty="0">
                <a:solidFill>
                  <a:schemeClr val="tx1"/>
                </a:solidFill>
                <a:effectLst/>
                <a:latin typeface="+mn-lt"/>
                <a:ea typeface="+mn-ea"/>
                <a:cs typeface="+mn-cs"/>
              </a:rPr>
            </a:br>
            <a:endParaRPr lang="sv-SE" dirty="0"/>
          </a:p>
          <a:p>
            <a:endParaRPr lang="sv-SE" dirty="0"/>
          </a:p>
        </p:txBody>
      </p:sp>
      <p:sp>
        <p:nvSpPr>
          <p:cNvPr id="4" name="Slide Number Placeholder 3"/>
          <p:cNvSpPr>
            <a:spLocks noGrp="1"/>
          </p:cNvSpPr>
          <p:nvPr>
            <p:ph type="sldNum" sz="quarter" idx="10"/>
          </p:nvPr>
        </p:nvSpPr>
        <p:spPr/>
        <p:txBody>
          <a:bodyPr/>
          <a:lstStyle/>
          <a:p>
            <a:fld id="{AA6023A6-0AFB-42BE-A2D8-53A5DEEA08E3}"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250868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79450" y="273179"/>
            <a:ext cx="5435600" cy="8913366"/>
          </a:xfrm>
        </p:spPr>
        <p:txBody>
          <a:bodyPr/>
          <a:lstStyle/>
          <a:p>
            <a:r>
              <a:rPr lang="sv-SE" sz="1600" dirty="0"/>
              <a:t>För </a:t>
            </a:r>
            <a:r>
              <a:rPr lang="sv-SE" sz="1600" b="1" dirty="0"/>
              <a:t>de kanske lämpade </a:t>
            </a:r>
            <a:r>
              <a:rPr lang="sv-SE" sz="1600" dirty="0"/>
              <a:t>är däremot </a:t>
            </a:r>
            <a:r>
              <a:rPr lang="sv-SE" sz="1600" b="1" dirty="0"/>
              <a:t>första intrycket positivt . Inte förrän studenten konfronteras med pedagogisk praktik</a:t>
            </a:r>
            <a:endParaRPr lang="sv-SE" sz="1600" dirty="0"/>
          </a:p>
          <a:p>
            <a:r>
              <a:rPr lang="sv-SE" sz="1600" dirty="0"/>
              <a:t> </a:t>
            </a:r>
            <a:r>
              <a:rPr lang="sv-SE" sz="1600" b="1" dirty="0">
                <a:solidFill>
                  <a:srgbClr val="FF0000"/>
                </a:solidFill>
              </a:rPr>
              <a:t>KLICK </a:t>
            </a:r>
          </a:p>
          <a:p>
            <a:r>
              <a:rPr lang="sv-SE" sz="1600" dirty="0"/>
              <a:t>En av handledarna: ”</a:t>
            </a:r>
            <a:r>
              <a:rPr lang="en-US" sz="1600" b="1" dirty="0"/>
              <a:t>Vid </a:t>
            </a:r>
            <a:r>
              <a:rPr lang="en-US" sz="1600" b="1" dirty="0" err="1"/>
              <a:t>första</a:t>
            </a:r>
            <a:r>
              <a:rPr lang="en-US" sz="1600" b="1" dirty="0"/>
              <a:t> </a:t>
            </a:r>
            <a:r>
              <a:rPr lang="en-US" sz="1600" b="1" dirty="0" err="1"/>
              <a:t>intrycket</a:t>
            </a:r>
            <a:r>
              <a:rPr lang="en-US" sz="1600" b="1" dirty="0"/>
              <a:t> </a:t>
            </a:r>
            <a:r>
              <a:rPr lang="en-US" sz="1600" b="1" dirty="0" err="1"/>
              <a:t>fanns</a:t>
            </a:r>
            <a:r>
              <a:rPr lang="en-US" sz="1600" b="1" dirty="0"/>
              <a:t> </a:t>
            </a:r>
            <a:r>
              <a:rPr lang="en-US" sz="1600" b="1" dirty="0" err="1"/>
              <a:t>inga</a:t>
            </a:r>
            <a:r>
              <a:rPr lang="en-US" sz="1600" b="1" dirty="0"/>
              <a:t> problem, </a:t>
            </a:r>
            <a:r>
              <a:rPr lang="en-US" sz="1600" b="1" dirty="0" err="1"/>
              <a:t>däremot</a:t>
            </a:r>
            <a:r>
              <a:rPr lang="en-US" sz="1600" b="1" dirty="0"/>
              <a:t> vid den </a:t>
            </a:r>
            <a:r>
              <a:rPr lang="en-US" sz="1600" b="1" dirty="0" err="1"/>
              <a:t>första</a:t>
            </a:r>
            <a:r>
              <a:rPr lang="en-US" sz="1600" b="1" dirty="0"/>
              <a:t> </a:t>
            </a:r>
            <a:r>
              <a:rPr lang="en-US" sz="1600" b="1" dirty="0" err="1"/>
              <a:t>lektionen</a:t>
            </a:r>
            <a:r>
              <a:rPr lang="en-US" sz="1600" b="1" dirty="0"/>
              <a:t>.</a:t>
            </a:r>
          </a:p>
          <a:p>
            <a:r>
              <a:rPr lang="sv-SE" sz="1600" dirty="0"/>
              <a:t>Underkännandet av dessa studenter kommer också som en överraskning för universitetslärarna.</a:t>
            </a:r>
          </a:p>
          <a:p>
            <a:endParaRPr lang="sv-SE" sz="1600" dirty="0"/>
          </a:p>
          <a:p>
            <a:r>
              <a:rPr lang="sv-SE" sz="1600" b="1" dirty="0"/>
              <a:t>Den andra avgörande skillnaden  handlar om indikatorer</a:t>
            </a:r>
          </a:p>
          <a:p>
            <a:r>
              <a:rPr lang="sv-SE" sz="1600" b="1" dirty="0"/>
              <a:t>I båda grupperna upplevs studenterna som</a:t>
            </a:r>
            <a:r>
              <a:rPr lang="sv-SE" sz="1600" dirty="0"/>
              <a:t> </a:t>
            </a:r>
            <a:r>
              <a:rPr lang="sv-SE" sz="1600" b="1" dirty="0"/>
              <a:t>passiva</a:t>
            </a:r>
            <a:r>
              <a:rPr lang="sv-SE" sz="1600" dirty="0"/>
              <a:t>.</a:t>
            </a:r>
          </a:p>
          <a:p>
            <a:r>
              <a:rPr lang="sv-SE" sz="1600" dirty="0"/>
              <a:t> </a:t>
            </a:r>
            <a:r>
              <a:rPr lang="sv-SE" sz="1600" b="1" dirty="0">
                <a:solidFill>
                  <a:srgbClr val="FF0000"/>
                </a:solidFill>
              </a:rPr>
              <a:t>KLICKx2</a:t>
            </a:r>
            <a:r>
              <a:rPr lang="sv-SE" sz="1600" dirty="0">
                <a:solidFill>
                  <a:srgbClr val="FF0000"/>
                </a:solidFill>
              </a:rPr>
              <a:t> </a:t>
            </a:r>
          </a:p>
          <a:p>
            <a:r>
              <a:rPr lang="sv-SE" sz="1600" dirty="0"/>
              <a:t>De tar få initiativ och vägrar ta ansvar. Det som skiljer mellan grupperna är att </a:t>
            </a:r>
            <a:r>
              <a:rPr lang="sv-SE" sz="1600" b="1" dirty="0"/>
              <a:t>de icke lämpade </a:t>
            </a:r>
            <a:r>
              <a:rPr lang="sv-SE" sz="1600" dirty="0"/>
              <a:t>hela deras uppträdande </a:t>
            </a:r>
            <a:r>
              <a:rPr lang="sv-SE" sz="1600" b="1" dirty="0"/>
              <a:t>signalerar otydlighet, osäkerhet och ibland också rädsla. Brist på hållning </a:t>
            </a:r>
          </a:p>
          <a:p>
            <a:r>
              <a:rPr lang="sv-SE" sz="1600" b="1" dirty="0">
                <a:solidFill>
                  <a:srgbClr val="FF0000"/>
                </a:solidFill>
              </a:rPr>
              <a:t>KLICK</a:t>
            </a:r>
            <a:r>
              <a:rPr lang="sv-SE" sz="1600" dirty="0">
                <a:solidFill>
                  <a:srgbClr val="FF0000"/>
                </a:solidFill>
              </a:rPr>
              <a:t> . </a:t>
            </a:r>
          </a:p>
          <a:p>
            <a:r>
              <a:rPr lang="sv-SE" sz="1600" dirty="0"/>
              <a:t>Handledarna ser det</a:t>
            </a:r>
            <a:r>
              <a:rPr lang="sv-SE" sz="1600" b="1" dirty="0"/>
              <a:t> på deras ”kroppshållning”, på hela deras ”uppenbarelser”. En tydlig metafor som ofta återkommer är att de måste ”hållas under armarna”. En slapp handhälsning eller undvikande av ögonkontakt kan ses som andra exempel. Hon framstod som en död fisk.</a:t>
            </a:r>
          </a:p>
          <a:p>
            <a:r>
              <a:rPr lang="sv-SE" sz="1600" b="1" dirty="0"/>
              <a:t>” Hela hans kroppshållning bad ju om ursäkt för att han över huvud taget fanns här”</a:t>
            </a:r>
          </a:p>
          <a:p>
            <a:r>
              <a:rPr lang="sv-SE" sz="1600" dirty="0"/>
              <a:t>En annan utmärkande karaktäristik för de inte lämpade är brist på </a:t>
            </a:r>
            <a:r>
              <a:rPr lang="sv-SE" sz="1600" b="1" dirty="0"/>
              <a:t>social timing</a:t>
            </a:r>
            <a:r>
              <a:rPr lang="sv-SE" sz="1600" dirty="0"/>
              <a:t>. </a:t>
            </a:r>
          </a:p>
          <a:p>
            <a:r>
              <a:rPr lang="sv-SE" sz="1600" b="1" dirty="0">
                <a:solidFill>
                  <a:srgbClr val="FF0000"/>
                </a:solidFill>
              </a:rPr>
              <a:t>KLICK</a:t>
            </a:r>
            <a:r>
              <a:rPr lang="sv-SE" sz="1600" dirty="0">
                <a:solidFill>
                  <a:srgbClr val="FF0000"/>
                </a:solidFill>
              </a:rPr>
              <a:t> </a:t>
            </a:r>
          </a:p>
          <a:p>
            <a:r>
              <a:rPr lang="sv-SE" sz="1600" dirty="0"/>
              <a:t>De kan inte läsa av och anpassa sig till situationen. Säjer saker som inte passar och uttrycker åsikter som verkar fel eller </a:t>
            </a:r>
            <a:r>
              <a:rPr lang="sv-SE" sz="1600" dirty="0" err="1"/>
              <a:t>malplace</a:t>
            </a:r>
            <a:r>
              <a:rPr lang="sv-SE" sz="1600" dirty="0"/>
              <a:t>.</a:t>
            </a:r>
          </a:p>
          <a:p>
            <a:r>
              <a:rPr lang="sv-SE" sz="1600" dirty="0"/>
              <a:t>Men </a:t>
            </a:r>
          </a:p>
          <a:p>
            <a:r>
              <a:rPr lang="sv-SE" sz="1600" dirty="0"/>
              <a:t>Också i gruppen </a:t>
            </a:r>
            <a:r>
              <a:rPr lang="sv-SE" sz="1600" b="1" dirty="0"/>
              <a:t>kanske lämpade </a:t>
            </a:r>
            <a:r>
              <a:rPr lang="sv-SE" sz="1600" dirty="0"/>
              <a:t>finns anpassningsproblem. De framstår ofta som </a:t>
            </a:r>
            <a:r>
              <a:rPr lang="sv-SE" sz="1600" b="1" dirty="0"/>
              <a:t>rigida</a:t>
            </a:r>
            <a:r>
              <a:rPr lang="sv-SE" sz="1600" dirty="0"/>
              <a:t>,  har svårt att justera sin egen förståelse av lärararbetet till omgivningens. Vet bäst! </a:t>
            </a:r>
            <a:r>
              <a:rPr lang="sv-SE" sz="1600" b="1" dirty="0">
                <a:solidFill>
                  <a:srgbClr val="FF0000"/>
                </a:solidFill>
              </a:rPr>
              <a:t>KLICK</a:t>
            </a:r>
            <a:r>
              <a:rPr lang="sv-SE" sz="1600" dirty="0">
                <a:solidFill>
                  <a:srgbClr val="FF0000"/>
                </a:solidFill>
              </a:rPr>
              <a:t>  </a:t>
            </a:r>
            <a:r>
              <a:rPr lang="sv-SE" sz="1600" b="1" dirty="0"/>
              <a:t>Men de kan ändå uppfatta sina brister, till skillnad mot de icke lämpade</a:t>
            </a:r>
          </a:p>
          <a:p>
            <a:r>
              <a:rPr lang="sv-SE" sz="1600" b="1" dirty="0"/>
              <a:t>Hade man kunnat upptäcka dem vid ett lämplighetsprov?</a:t>
            </a:r>
            <a:endParaRPr lang="en-US" sz="1600" b="1" dirty="0"/>
          </a:p>
          <a:p>
            <a:endParaRPr lang="sv-SE" dirty="0"/>
          </a:p>
        </p:txBody>
      </p:sp>
      <p:sp>
        <p:nvSpPr>
          <p:cNvPr id="4" name="Slide Number Placeholder 3"/>
          <p:cNvSpPr>
            <a:spLocks noGrp="1"/>
          </p:cNvSpPr>
          <p:nvPr>
            <p:ph type="sldNum" sz="quarter" idx="10"/>
          </p:nvPr>
        </p:nvSpPr>
        <p:spPr/>
        <p:txBody>
          <a:bodyPr/>
          <a:lstStyle/>
          <a:p>
            <a:fld id="{AA6023A6-0AFB-42BE-A2D8-53A5DEEA08E3}"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301846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4525" y="352425"/>
            <a:ext cx="515938" cy="387350"/>
          </a:xfrm>
        </p:spPr>
      </p:sp>
      <p:sp>
        <p:nvSpPr>
          <p:cNvPr id="3" name="Notes Placeholder 2"/>
          <p:cNvSpPr>
            <a:spLocks noGrp="1"/>
          </p:cNvSpPr>
          <p:nvPr>
            <p:ph type="body" idx="1"/>
          </p:nvPr>
        </p:nvSpPr>
        <p:spPr>
          <a:xfrm>
            <a:off x="679450" y="898848"/>
            <a:ext cx="5435600" cy="8287697"/>
          </a:xfrm>
        </p:spPr>
        <p:txBody>
          <a:bodyPr/>
          <a:lstStyle/>
          <a:p>
            <a:r>
              <a:rPr lang="sv-SE" sz="1600" dirty="0" err="1"/>
              <a:t>Yes</a:t>
            </a:r>
            <a:r>
              <a:rPr lang="sv-SE" sz="1600" dirty="0"/>
              <a:t> </a:t>
            </a:r>
            <a:r>
              <a:rPr lang="sv-SE" sz="1600" b="1" dirty="0"/>
              <a:t>KLICK</a:t>
            </a:r>
            <a:r>
              <a:rPr lang="sv-SE" sz="1600" dirty="0"/>
              <a:t> and NO </a:t>
            </a:r>
            <a:r>
              <a:rPr lang="sv-SE" sz="1600" b="1" dirty="0"/>
              <a:t>KLICK</a:t>
            </a:r>
            <a:r>
              <a:rPr lang="sv-SE" sz="1600" dirty="0"/>
              <a:t>! </a:t>
            </a:r>
            <a:r>
              <a:rPr lang="sv-SE" sz="1600" b="1" dirty="0"/>
              <a:t>Vi hade upptäckt de icke lämpade i ett </a:t>
            </a:r>
            <a:r>
              <a:rPr lang="sv-SE" sz="1600" b="1" dirty="0" err="1"/>
              <a:t>lämptest</a:t>
            </a:r>
            <a:r>
              <a:rPr lang="sv-SE" sz="1600" b="1" dirty="0"/>
              <a:t> </a:t>
            </a:r>
          </a:p>
          <a:p>
            <a:r>
              <a:rPr lang="sv-SE" sz="1600" b="1" dirty="0"/>
              <a:t>OM testet hade mätt åsikter och uppträdande . De andra hade möjligen klarat ett</a:t>
            </a:r>
          </a:p>
          <a:p>
            <a:endParaRPr lang="sv-SE" sz="1600" dirty="0"/>
          </a:p>
          <a:p>
            <a:r>
              <a:rPr lang="sv-SE" sz="1600" dirty="0"/>
              <a:t>Problemet är ju att testerna I)NTE ska mäta åsikter eller uppträdande … utan bara pedagogisk förmåga. Men hur gör man det?  </a:t>
            </a:r>
            <a:r>
              <a:rPr lang="sv-SE" sz="1600" b="1" dirty="0"/>
              <a:t>Båda grupperna hade upptäckts. Men det tar tid. </a:t>
            </a:r>
          </a:p>
          <a:p>
            <a:endParaRPr lang="sv-SE" sz="1600" dirty="0"/>
          </a:p>
          <a:p>
            <a:r>
              <a:rPr lang="sv-SE" sz="1600" dirty="0"/>
              <a:t>En verksamhetsintegrerad utbildning!</a:t>
            </a:r>
          </a:p>
          <a:p>
            <a:endParaRPr lang="sv-SE" sz="1600" b="1" dirty="0"/>
          </a:p>
          <a:p>
            <a:r>
              <a:rPr lang="sv-SE" sz="1600" b="1" dirty="0"/>
              <a:t>En annan viktig fråga: Vad kan man lära på en utbildning? Vilka förmågor kan utvecklas?</a:t>
            </a:r>
          </a:p>
          <a:p>
            <a:endParaRPr lang="sv-SE" sz="1600" b="1" dirty="0"/>
          </a:p>
          <a:p>
            <a:r>
              <a:rPr lang="sv-SE" sz="1600" dirty="0"/>
              <a:t>Två gör om-</a:t>
            </a:r>
            <a:r>
              <a:rPr lang="sv-SE" sz="1600" dirty="0" err="1"/>
              <a:t>vfu</a:t>
            </a:r>
            <a:r>
              <a:rPr lang="sv-SE" sz="1600" dirty="0"/>
              <a:t> och klara en med VG. Alltså kan man lära sig  och utvecklas?! Eller bedöms förmåga olika beroende på kontext?  Skulle man i så fall ha </a:t>
            </a:r>
            <a:r>
              <a:rPr lang="sv-SE" sz="1600" dirty="0" err="1"/>
              <a:t>Lämp</a:t>
            </a:r>
            <a:r>
              <a:rPr lang="sv-SE" sz="1600" dirty="0"/>
              <a:t> test i olika kontexter ….?</a:t>
            </a:r>
          </a:p>
          <a:p>
            <a:endParaRPr lang="sv-SE" sz="1600" dirty="0"/>
          </a:p>
          <a:p>
            <a:r>
              <a:rPr lang="sv-SE" sz="1600" b="1" dirty="0" err="1"/>
              <a:t>Näe</a:t>
            </a:r>
            <a:r>
              <a:rPr lang="sv-SE" sz="1600" b="1" dirty="0"/>
              <a:t> som lärarutbildare måste vi nog ha idén om att utbildningen utvecklar studenternas på en rad olika sätt. </a:t>
            </a:r>
          </a:p>
          <a:p>
            <a:endParaRPr lang="sv-SE" sz="1600" b="1" dirty="0"/>
          </a:p>
          <a:p>
            <a:r>
              <a:rPr lang="sv-SE" sz="1600" b="1" dirty="0"/>
              <a:t>Vad  - och hur- kan man utveckla ”den nödvändiga grunden”? </a:t>
            </a:r>
          </a:p>
          <a:p>
            <a:endParaRPr lang="sv-SE" sz="1600" b="1" dirty="0"/>
          </a:p>
          <a:p>
            <a:r>
              <a:rPr lang="sv-SE" sz="1600" b="1" dirty="0"/>
              <a:t>Det får bli en annan gång!</a:t>
            </a:r>
          </a:p>
          <a:p>
            <a:endParaRPr lang="sv-SE" sz="1600" b="1" dirty="0"/>
          </a:p>
        </p:txBody>
      </p:sp>
      <p:sp>
        <p:nvSpPr>
          <p:cNvPr id="4" name="Slide Number Placeholder 3"/>
          <p:cNvSpPr>
            <a:spLocks noGrp="1"/>
          </p:cNvSpPr>
          <p:nvPr>
            <p:ph type="sldNum" sz="quarter" idx="10"/>
          </p:nvPr>
        </p:nvSpPr>
        <p:spPr/>
        <p:txBody>
          <a:bodyPr/>
          <a:lstStyle/>
          <a:p>
            <a:fld id="{AA6023A6-0AFB-42BE-A2D8-53A5DEEA08E3}"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386573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39825" indent="-227013" eaLnBrk="0" hangingPunct="0">
              <a:spcBef>
                <a:spcPct val="30000"/>
              </a:spcBef>
              <a:defRPr sz="1200">
                <a:solidFill>
                  <a:schemeClr val="tx1"/>
                </a:solidFill>
                <a:latin typeface="Arial" charset="0"/>
              </a:defRPr>
            </a:lvl3pPr>
            <a:lvl4pPr marL="1597025" indent="-227013" eaLnBrk="0" hangingPunct="0">
              <a:spcBef>
                <a:spcPct val="30000"/>
              </a:spcBef>
              <a:defRPr sz="1200">
                <a:solidFill>
                  <a:schemeClr val="tx1"/>
                </a:solidFill>
                <a:latin typeface="Arial" charset="0"/>
              </a:defRPr>
            </a:lvl4pPr>
            <a:lvl5pPr marL="2052638" indent="-227013" eaLnBrk="0" hangingPunct="0">
              <a:spcBef>
                <a:spcPct val="30000"/>
              </a:spcBef>
              <a:defRPr sz="1200">
                <a:solidFill>
                  <a:schemeClr val="tx1"/>
                </a:solidFill>
                <a:latin typeface="Arial" charset="0"/>
              </a:defRPr>
            </a:lvl5pPr>
            <a:lvl6pPr marL="2509838" indent="-227013" eaLnBrk="0" fontAlgn="base" hangingPunct="0">
              <a:spcBef>
                <a:spcPct val="30000"/>
              </a:spcBef>
              <a:spcAft>
                <a:spcPct val="0"/>
              </a:spcAft>
              <a:defRPr sz="1200">
                <a:solidFill>
                  <a:schemeClr val="tx1"/>
                </a:solidFill>
                <a:latin typeface="Arial" charset="0"/>
              </a:defRPr>
            </a:lvl6pPr>
            <a:lvl7pPr marL="2967038" indent="-227013" eaLnBrk="0" fontAlgn="base" hangingPunct="0">
              <a:spcBef>
                <a:spcPct val="30000"/>
              </a:spcBef>
              <a:spcAft>
                <a:spcPct val="0"/>
              </a:spcAft>
              <a:defRPr sz="1200">
                <a:solidFill>
                  <a:schemeClr val="tx1"/>
                </a:solidFill>
                <a:latin typeface="Arial" charset="0"/>
              </a:defRPr>
            </a:lvl7pPr>
            <a:lvl8pPr marL="3424238" indent="-227013" eaLnBrk="0" fontAlgn="base" hangingPunct="0">
              <a:spcBef>
                <a:spcPct val="30000"/>
              </a:spcBef>
              <a:spcAft>
                <a:spcPct val="0"/>
              </a:spcAft>
              <a:defRPr sz="1200">
                <a:solidFill>
                  <a:schemeClr val="tx1"/>
                </a:solidFill>
                <a:latin typeface="Arial" charset="0"/>
              </a:defRPr>
            </a:lvl8pPr>
            <a:lvl9pPr marL="3881438"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85AECA-1512-4CFA-8E02-F1D0D5D27A32}" type="slidenum">
              <a:rPr lang="en-US" altLang="sv-SE">
                <a:solidFill>
                  <a:srgbClr val="000000"/>
                </a:solidFill>
              </a:rPr>
              <a:pPr eaLnBrk="1" hangingPunct="1">
                <a:spcBef>
                  <a:spcPct val="0"/>
                </a:spcBef>
              </a:pPr>
              <a:t>2</a:t>
            </a:fld>
            <a:endParaRPr lang="en-US" altLang="sv-SE">
              <a:solidFill>
                <a:srgbClr val="000000"/>
              </a:solidFill>
            </a:endParaRPr>
          </a:p>
        </p:txBody>
      </p:sp>
      <p:sp>
        <p:nvSpPr>
          <p:cNvPr id="52227" name="Rectangle 2"/>
          <p:cNvSpPr>
            <a:spLocks noGrp="1" noRot="1" noChangeAspect="1" noChangeArrowheads="1" noTextEdit="1"/>
          </p:cNvSpPr>
          <p:nvPr>
            <p:ph type="sldImg"/>
          </p:nvPr>
        </p:nvSpPr>
        <p:spPr>
          <a:xfrm>
            <a:off x="1181100" y="746125"/>
            <a:ext cx="4432300" cy="3324225"/>
          </a:xfrm>
          <a:ln/>
        </p:spPr>
      </p:sp>
      <p:sp>
        <p:nvSpPr>
          <p:cNvPr id="52228" name="Rectangle 3"/>
          <p:cNvSpPr>
            <a:spLocks noGrp="1" noChangeArrowheads="1"/>
          </p:cNvSpPr>
          <p:nvPr>
            <p:ph type="body" idx="1"/>
          </p:nvPr>
        </p:nvSpPr>
        <p:spPr>
          <a:xfrm>
            <a:off x="679450" y="4317628"/>
            <a:ext cx="5435600" cy="4868919"/>
          </a:xfrm>
          <a:noFill/>
        </p:spPr>
        <p:txBody>
          <a:bodyPr/>
          <a:lstStyle/>
          <a:p>
            <a:pPr eaLnBrk="1" hangingPunct="1"/>
            <a:r>
              <a:rPr lang="sv-SE" altLang="sv-SE" sz="1600" dirty="0"/>
              <a:t>Vi har studerat:</a:t>
            </a:r>
          </a:p>
          <a:p>
            <a:r>
              <a:rPr lang="sv-SE" altLang="sv-SE" sz="1600" dirty="0"/>
              <a:t>Lärares arbetsliv (raster och f-tid), vilka lärarstudenterna är, vad lärare kan, mötet mellan forskningen och skolan, mellan teori och praktik, hur lärare manövrerar i risksamhället,, hur lärares yrkesbanor ser ut. </a:t>
            </a:r>
          </a:p>
          <a:p>
            <a:pPr eaLnBrk="1" hangingPunct="1"/>
            <a:r>
              <a:rPr lang="sv-SE" altLang="sv-SE" sz="1600" dirty="0"/>
              <a:t>Doktorander avhandlingar </a:t>
            </a:r>
          </a:p>
          <a:p>
            <a:pPr eaLnBrk="1" hangingPunct="1"/>
            <a:r>
              <a:rPr lang="sv-SE" altLang="sv-SE" sz="1600" dirty="0"/>
              <a:t>Den nödvändiga grunden – om underkännanden och erkännanden under VFU</a:t>
            </a:r>
          </a:p>
          <a:p>
            <a:pPr eaLnBrk="1" hangingPunct="1"/>
            <a:r>
              <a:rPr lang="sv-SE" altLang="sv-SE" sz="1600" dirty="0"/>
              <a:t>Mellan akademi och profession – hur lärarkunskap formuleras och bedöms i verksamhetsförlagd utbildning.</a:t>
            </a:r>
          </a:p>
          <a:p>
            <a:pPr eaLnBrk="1" hangingPunct="1"/>
            <a:r>
              <a:rPr lang="sv-SE" altLang="sv-SE" sz="1600" dirty="0"/>
              <a:t>  </a:t>
            </a:r>
          </a:p>
          <a:p>
            <a:pPr eaLnBrk="1" hangingPunct="1"/>
            <a:r>
              <a:rPr lang="sv-SE" altLang="sv-SE" sz="1600" dirty="0"/>
              <a:t>Upptäckt: Att bedömningssamtal (också väldigt långt in i utbildningen) inte är </a:t>
            </a:r>
            <a:r>
              <a:rPr lang="sv-SE" altLang="sv-SE" sz="1600" dirty="0" err="1"/>
              <a:t>summativa</a:t>
            </a:r>
            <a:r>
              <a:rPr lang="sv-SE" altLang="sv-SE" sz="1600" dirty="0"/>
              <a:t>  och tar ställning till om studenten har tillräcklig kompetens </a:t>
            </a:r>
          </a:p>
          <a:p>
            <a:pPr eaLnBrk="1" hangingPunct="1"/>
            <a:endParaRPr lang="sv-SE" altLang="sv-SE" sz="1600" dirty="0"/>
          </a:p>
          <a:p>
            <a:pPr eaLnBrk="1" hangingPunct="1"/>
            <a:r>
              <a:rPr lang="sv-SE" altLang="sv-SE" sz="1600" dirty="0"/>
              <a:t>utan att man fortsatt diskuterar vad som kan utvecklas…</a:t>
            </a:r>
          </a:p>
          <a:p>
            <a:pPr eaLnBrk="1" hangingPunct="1"/>
            <a:endParaRPr lang="sv-SE" altLang="sv-SE" sz="1600" dirty="0"/>
          </a:p>
          <a:p>
            <a:pPr eaLnBrk="1" hangingPunct="1"/>
            <a:r>
              <a:rPr lang="sv-SE" altLang="sv-SE" sz="1600" dirty="0"/>
              <a:t> kriterierna är vaga och ogripbara. Krångligt akademiskt språk –</a:t>
            </a:r>
          </a:p>
          <a:p>
            <a:pPr eaLnBrk="1" hangingPunct="1"/>
            <a:r>
              <a:rPr lang="sv-SE" altLang="sv-SE" sz="1600" dirty="0"/>
              <a:t>Såhär kunde de se ut…</a:t>
            </a:r>
          </a:p>
          <a:p>
            <a:pPr eaLnBrk="1" hangingPunct="1"/>
            <a:endParaRPr lang="sv-SE" altLang="sv-SE" sz="1600" dirty="0"/>
          </a:p>
          <a:p>
            <a:pPr eaLnBrk="1" hangingPunct="1"/>
            <a:endParaRPr lang="sv-SE" altLang="sv-SE" sz="1600" dirty="0"/>
          </a:p>
          <a:p>
            <a:pPr eaLnBrk="1" hangingPunct="1"/>
            <a:r>
              <a:rPr lang="sv-SE" altLang="sv-SE" sz="1600" dirty="0"/>
              <a:t> </a:t>
            </a:r>
            <a:endParaRPr lang="en-US" altLang="sv-SE"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600" dirty="0"/>
              <a:t> …. man använde dem helt enkelt inte alls! Varje student mötte dessutom ungefär 100 sådana under sin färd genom utbildningen. Ibland lätta … ibland svåra.</a:t>
            </a:r>
          </a:p>
          <a:p>
            <a:endParaRPr lang="sv-SE" altLang="sv-SE" sz="1600" dirty="0"/>
          </a:p>
          <a:p>
            <a:r>
              <a:rPr lang="sv-SE" altLang="sv-SE" sz="1600" dirty="0"/>
              <a:t>Allt detta väckte oss och behovet att se över bedömningskriterier</a:t>
            </a:r>
          </a:p>
          <a:p>
            <a:endParaRPr lang="sv-SE" altLang="sv-SE" sz="1600" dirty="0"/>
          </a:p>
          <a:p>
            <a:endParaRPr lang="sv-SE" altLang="sv-SE" sz="1600" dirty="0"/>
          </a:p>
          <a:p>
            <a:r>
              <a:rPr lang="sv-SE" altLang="sv-SE" sz="1600" dirty="0"/>
              <a:t>Med utgångspunkt i några av våra projekt …</a:t>
            </a:r>
          </a:p>
          <a:p>
            <a:endParaRPr lang="sv-SE" dirty="0"/>
          </a:p>
        </p:txBody>
      </p:sp>
      <p:sp>
        <p:nvSpPr>
          <p:cNvPr id="4" name="Platshållare för bildnummer 3"/>
          <p:cNvSpPr>
            <a:spLocks noGrp="1"/>
          </p:cNvSpPr>
          <p:nvPr>
            <p:ph type="sldNum" sz="quarter" idx="10"/>
          </p:nvPr>
        </p:nvSpPr>
        <p:spPr/>
        <p:txBody>
          <a:bodyPr/>
          <a:lstStyle/>
          <a:p>
            <a:fld id="{609EB85C-00FE-4469-A660-C778444A296B}" type="slidenum">
              <a:rPr lang="sv-SE" smtClean="0"/>
              <a:t>3</a:t>
            </a:fld>
            <a:endParaRPr lang="sv-SE"/>
          </a:p>
        </p:txBody>
      </p:sp>
    </p:spTree>
    <p:extLst>
      <p:ext uri="{BB962C8B-B14F-4D97-AF65-F5344CB8AC3E}">
        <p14:creationId xmlns:p14="http://schemas.microsoft.com/office/powerpoint/2010/main" val="69019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sv-SE" altLang="sv-SE" sz="1600" dirty="0"/>
              <a:t>Projekten blev grunden för de </a:t>
            </a:r>
            <a:r>
              <a:rPr lang="sv-SE" altLang="sv-SE" sz="1600" b="1" dirty="0"/>
              <a:t>guider för handledning </a:t>
            </a:r>
            <a:r>
              <a:rPr lang="sv-SE" altLang="sv-SE" sz="1600" dirty="0"/>
              <a:t>och bedömning som vi – tillsammans med erfarna lärare – utvecklat till alla grundlärarprogram.</a:t>
            </a:r>
          </a:p>
          <a:p>
            <a:endParaRPr lang="sv-SE" altLang="sv-SE" sz="1600" dirty="0"/>
          </a:p>
          <a:p>
            <a:r>
              <a:rPr lang="sv-SE" altLang="sv-SE" sz="1600" b="1" dirty="0"/>
              <a:t>Prövat Lämplighetsprov</a:t>
            </a:r>
          </a:p>
          <a:p>
            <a:endParaRPr lang="sv-SE" altLang="sv-SE" sz="1600" dirty="0"/>
          </a:p>
          <a:p>
            <a:r>
              <a:rPr lang="sv-SE" altLang="sv-SE" sz="1600" dirty="0"/>
              <a:t>Utvecklat en </a:t>
            </a:r>
            <a:r>
              <a:rPr lang="sv-SE" altLang="sv-SE" sz="1600" b="1" dirty="0"/>
              <a:t>verksamhetsintegrerad utbildning</a:t>
            </a:r>
            <a:r>
              <a:rPr lang="sv-SE" altLang="sv-SE" sz="1600" dirty="0"/>
              <a:t>, där studenterna är ute dubbelt så mycket i verksamheten</a:t>
            </a:r>
          </a:p>
          <a:p>
            <a:endParaRPr lang="sv-SE" altLang="sv-SE" sz="1600" dirty="0"/>
          </a:p>
          <a:p>
            <a:r>
              <a:rPr lang="sv-SE" altLang="sv-SE" sz="1600" dirty="0"/>
              <a:t> Men …Vi började med att ta tag i Bedömningspraktikerna. Dessa hade under åren urholkats … besöken var inte längre obligatoriska … mycket kommunicerades via texter inlämningsuppgifter av olika slag</a:t>
            </a:r>
          </a:p>
          <a:p>
            <a:endParaRPr lang="sv-SE" altLang="sv-SE" sz="1600" dirty="0"/>
          </a:p>
          <a:p>
            <a:r>
              <a:rPr lang="sv-SE" altLang="sv-SE" sz="1600" dirty="0"/>
              <a:t>Det första vi tog tag i var </a:t>
            </a:r>
            <a:r>
              <a:rPr lang="sv-SE" altLang="sv-SE" sz="1600" b="1" dirty="0"/>
              <a:t>bedömningskriterierna.</a:t>
            </a:r>
          </a:p>
          <a:p>
            <a:endParaRPr lang="sv-SE" altLang="sv-SE" sz="1600" dirty="0"/>
          </a:p>
          <a:p>
            <a:endParaRPr lang="sv-SE" altLang="sv-SE" sz="1600" dirty="0"/>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39825" indent="-227013" eaLnBrk="0" hangingPunct="0">
              <a:spcBef>
                <a:spcPct val="30000"/>
              </a:spcBef>
              <a:defRPr sz="1200">
                <a:solidFill>
                  <a:schemeClr val="tx1"/>
                </a:solidFill>
                <a:latin typeface="Arial" charset="0"/>
              </a:defRPr>
            </a:lvl3pPr>
            <a:lvl4pPr marL="1597025" indent="-227013" eaLnBrk="0" hangingPunct="0">
              <a:spcBef>
                <a:spcPct val="30000"/>
              </a:spcBef>
              <a:defRPr sz="1200">
                <a:solidFill>
                  <a:schemeClr val="tx1"/>
                </a:solidFill>
                <a:latin typeface="Arial" charset="0"/>
              </a:defRPr>
            </a:lvl4pPr>
            <a:lvl5pPr marL="2052638" indent="-227013" eaLnBrk="0" hangingPunct="0">
              <a:spcBef>
                <a:spcPct val="30000"/>
              </a:spcBef>
              <a:defRPr sz="1200">
                <a:solidFill>
                  <a:schemeClr val="tx1"/>
                </a:solidFill>
                <a:latin typeface="Arial" charset="0"/>
              </a:defRPr>
            </a:lvl5pPr>
            <a:lvl6pPr marL="2509838" indent="-227013" eaLnBrk="0" fontAlgn="base" hangingPunct="0">
              <a:spcBef>
                <a:spcPct val="30000"/>
              </a:spcBef>
              <a:spcAft>
                <a:spcPct val="0"/>
              </a:spcAft>
              <a:defRPr sz="1200">
                <a:solidFill>
                  <a:schemeClr val="tx1"/>
                </a:solidFill>
                <a:latin typeface="Arial" charset="0"/>
              </a:defRPr>
            </a:lvl6pPr>
            <a:lvl7pPr marL="2967038" indent="-227013" eaLnBrk="0" fontAlgn="base" hangingPunct="0">
              <a:spcBef>
                <a:spcPct val="30000"/>
              </a:spcBef>
              <a:spcAft>
                <a:spcPct val="0"/>
              </a:spcAft>
              <a:defRPr sz="1200">
                <a:solidFill>
                  <a:schemeClr val="tx1"/>
                </a:solidFill>
                <a:latin typeface="Arial" charset="0"/>
              </a:defRPr>
            </a:lvl7pPr>
            <a:lvl8pPr marL="3424238" indent="-227013" eaLnBrk="0" fontAlgn="base" hangingPunct="0">
              <a:spcBef>
                <a:spcPct val="30000"/>
              </a:spcBef>
              <a:spcAft>
                <a:spcPct val="0"/>
              </a:spcAft>
              <a:defRPr sz="1200">
                <a:solidFill>
                  <a:schemeClr val="tx1"/>
                </a:solidFill>
                <a:latin typeface="Arial" charset="0"/>
              </a:defRPr>
            </a:lvl8pPr>
            <a:lvl9pPr marL="3881438"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912C5D7-FCA1-4DAD-B51F-CAAE80A30F4A}" type="slidenum">
              <a:rPr lang="en-US" altLang="sv-SE">
                <a:solidFill>
                  <a:prstClr val="black"/>
                </a:solidFill>
              </a:rPr>
              <a:pPr eaLnBrk="1" hangingPunct="1">
                <a:spcBef>
                  <a:spcPct val="0"/>
                </a:spcBef>
              </a:pPr>
              <a:t>4</a:t>
            </a:fld>
            <a:endParaRPr lang="en-US" altLang="sv-S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sv-SE" altLang="sv-SE" sz="1600" dirty="0"/>
              <a:t>I guiderna har vi försökt ta tag i problemet med otydlighet och brist på progression.</a:t>
            </a:r>
          </a:p>
          <a:p>
            <a:endParaRPr lang="sv-SE" altLang="sv-SE" sz="1600" dirty="0"/>
          </a:p>
          <a:p>
            <a:r>
              <a:rPr lang="sv-SE" altLang="sv-SE" sz="1600" dirty="0"/>
              <a:t>Där vi beskriver hur man kan se på studenternas lärande i VFU, formulerat vad de ska lära sig och när de ska lära sig det. Alltså mål  för och progression i lärandet.</a:t>
            </a:r>
          </a:p>
          <a:p>
            <a:endParaRPr lang="sv-SE" altLang="sv-SE" sz="1600" dirty="0"/>
          </a:p>
          <a:p>
            <a:r>
              <a:rPr lang="sv-SE" altLang="sv-SE" sz="1600" dirty="0"/>
              <a:t>För att tydliggöra och förenkla.</a:t>
            </a:r>
          </a:p>
          <a:p>
            <a:endParaRPr lang="sv-SE" altLang="sv-SE" sz="1600" dirty="0"/>
          </a:p>
          <a:p>
            <a:r>
              <a:rPr lang="sv-SE" altLang="sv-SE" sz="1600" dirty="0"/>
              <a:t>Vi har valt att dela in sättet att förstå yrkeslärande i två perspektiv, två olika typer av kunskaper och kunnande …</a:t>
            </a:r>
          </a:p>
          <a:p>
            <a:endParaRPr lang="sv-SE" altLang="sv-SE" sz="1600" dirty="0"/>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5EBD31-D29D-4E2C-8919-F7793D13B0D6}" type="slidenum">
              <a:rPr lang="en-US" altLang="sv-SE">
                <a:solidFill>
                  <a:prstClr val="black"/>
                </a:solidFill>
              </a:rPr>
              <a:pPr eaLnBrk="1" hangingPunct="1">
                <a:spcBef>
                  <a:spcPct val="0"/>
                </a:spcBef>
              </a:pPr>
              <a:t>5</a:t>
            </a:fld>
            <a:endParaRPr lang="en-US" altLang="sv-S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B1BE6C-2B1F-49A2-B05F-F1F5B6ADD255}" type="slidenum">
              <a:rPr lang="en-US" smtClean="0">
                <a:solidFill>
                  <a:prstClr val="black"/>
                </a:solidFill>
              </a:rPr>
              <a:pPr eaLnBrk="1" hangingPunct="1"/>
              <a:t>6</a:t>
            </a:fld>
            <a:endParaRPr lang="en-US">
              <a:solidFill>
                <a:prstClr val="black"/>
              </a:solidFill>
            </a:endParaRPr>
          </a:p>
        </p:txBody>
      </p:sp>
      <p:sp>
        <p:nvSpPr>
          <p:cNvPr id="43011" name="Rectangle 2"/>
          <p:cNvSpPr>
            <a:spLocks noGrp="1" noRot="1" noChangeAspect="1" noChangeArrowheads="1" noTextEdit="1"/>
          </p:cNvSpPr>
          <p:nvPr>
            <p:ph type="sldImg"/>
          </p:nvPr>
        </p:nvSpPr>
        <p:spPr>
          <a:xfrm>
            <a:off x="1889125" y="746125"/>
            <a:ext cx="3016250" cy="2263775"/>
          </a:xfrm>
          <a:ln/>
        </p:spPr>
      </p:sp>
      <p:sp>
        <p:nvSpPr>
          <p:cNvPr id="43012" name="Rectangle 3"/>
          <p:cNvSpPr>
            <a:spLocks noGrp="1" noChangeArrowheads="1"/>
          </p:cNvSpPr>
          <p:nvPr>
            <p:ph type="body" idx="1"/>
          </p:nvPr>
        </p:nvSpPr>
        <p:spPr>
          <a:xfrm>
            <a:off x="679450" y="3401850"/>
            <a:ext cx="5435600" cy="5784695"/>
          </a:xfrm>
          <a:noFill/>
        </p:spPr>
        <p:txBody>
          <a:bodyPr/>
          <a:lstStyle/>
          <a:p>
            <a:endParaRPr lang="sv-SE" sz="1600" dirty="0"/>
          </a:p>
          <a:p>
            <a:endParaRPr lang="sv-SE" sz="1600" dirty="0"/>
          </a:p>
          <a:p>
            <a:r>
              <a:rPr lang="sv-SE" sz="1600" dirty="0"/>
              <a:t>Fullt medvetna om att etta inte låter sig göras i verkligheten – där blandas allt samman…</a:t>
            </a:r>
          </a:p>
          <a:p>
            <a:endParaRPr lang="sv-SE" sz="1600" dirty="0"/>
          </a:p>
          <a:p>
            <a:endParaRPr lang="sv-SE" sz="1600" dirty="0"/>
          </a:p>
          <a:p>
            <a:endParaRPr lang="sv-SE" sz="1600" dirty="0"/>
          </a:p>
          <a:p>
            <a:r>
              <a:rPr lang="sv-SE" sz="1600" dirty="0" err="1"/>
              <a:t>Techne</a:t>
            </a:r>
            <a:r>
              <a:rPr lang="sv-SE" sz="1600" dirty="0"/>
              <a:t> (+ </a:t>
            </a:r>
            <a:r>
              <a:rPr lang="sv-SE" sz="1600" dirty="0" err="1"/>
              <a:t>Phronesis</a:t>
            </a:r>
            <a:r>
              <a:rPr lang="sv-SE" sz="1600" dirty="0"/>
              <a:t>) och </a:t>
            </a:r>
            <a:r>
              <a:rPr lang="sv-SE" sz="1600" dirty="0" err="1"/>
              <a:t>Episteme</a:t>
            </a:r>
            <a:r>
              <a:rPr lang="sv-SE" sz="1600" dirty="0"/>
              <a:t> (+ </a:t>
            </a:r>
            <a:r>
              <a:rPr lang="sv-SE" sz="1600" dirty="0" err="1"/>
              <a:t>Phonesis</a:t>
            </a:r>
            <a:r>
              <a:rPr lang="sv-SE" sz="1600" dirty="0"/>
              <a:t>) Aristoteles.</a:t>
            </a:r>
          </a:p>
          <a:p>
            <a:endParaRPr lang="sv-SE" sz="1600" dirty="0"/>
          </a:p>
          <a:p>
            <a:r>
              <a:rPr lang="sv-SE" sz="1600" dirty="0"/>
              <a:t>Vad ska vi med teori till? </a:t>
            </a:r>
          </a:p>
          <a:p>
            <a:r>
              <a:rPr lang="sv-SE" sz="1600" dirty="0"/>
              <a:t> </a:t>
            </a:r>
          </a:p>
          <a:p>
            <a:r>
              <a:rPr lang="sv-SE" sz="1600" dirty="0"/>
              <a:t>Teori hjälper oss sällan att lösa praktiska problem, den hjälper oss däremot att UPPTÄCKA verksamheten på ett nytt sätt. Frågan vi ska hjälpa våra studenter att besvara i de högskoleförlagda kurserna är alltså inte: Vad har jag för nytta av det här? Svaret är din värld kommer att se annorlunda ut.</a:t>
            </a:r>
          </a:p>
          <a:p>
            <a:endParaRPr lang="sv-SE" sz="1600" dirty="0"/>
          </a:p>
          <a:p>
            <a:r>
              <a:rPr lang="sv-SE" sz="1600" dirty="0"/>
              <a:t>En nationell genomlysning av samtliga mål för VFU (för några år sedan) visade att de olika lärarutbildningarna hade olika fokus:</a:t>
            </a:r>
          </a:p>
          <a:p>
            <a:endParaRPr lang="sv-SE" sz="1600" dirty="0"/>
          </a:p>
          <a:p>
            <a:endParaRPr lang="sv-SE" sz="1600" dirty="0"/>
          </a:p>
          <a:p>
            <a:pPr eaLnBrk="1" hangingPunct="1"/>
            <a:endParaRPr lang="en-US" sz="1600" dirty="0"/>
          </a:p>
        </p:txBody>
      </p:sp>
    </p:spTree>
    <p:extLst>
      <p:ext uri="{BB962C8B-B14F-4D97-AF65-F5344CB8AC3E}">
        <p14:creationId xmlns:p14="http://schemas.microsoft.com/office/powerpoint/2010/main" val="182752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FA849-DBB0-4525-8C7B-5282467D0D67}" type="slidenum">
              <a:rPr lang="en-US" altLang="sv-SE"/>
              <a:pPr/>
              <a:t>7</a:t>
            </a:fld>
            <a:endParaRPr lang="en-US" altLang="sv-SE"/>
          </a:p>
        </p:txBody>
      </p:sp>
      <p:sp>
        <p:nvSpPr>
          <p:cNvPr id="30722" name="Rectangle 2"/>
          <p:cNvSpPr>
            <a:spLocks noGrp="1" noRot="1" noChangeAspect="1" noChangeArrowheads="1" noTextEdit="1"/>
          </p:cNvSpPr>
          <p:nvPr>
            <p:ph type="sldImg"/>
          </p:nvPr>
        </p:nvSpPr>
        <p:spPr>
          <a:xfrm>
            <a:off x="915988" y="573088"/>
            <a:ext cx="4960937" cy="3722687"/>
          </a:xfrm>
          <a:ln/>
        </p:spPr>
      </p:sp>
      <p:sp>
        <p:nvSpPr>
          <p:cNvPr id="30723" name="Rectangle 3"/>
          <p:cNvSpPr>
            <a:spLocks noGrp="1" noChangeArrowheads="1"/>
          </p:cNvSpPr>
          <p:nvPr>
            <p:ph type="body" idx="1"/>
          </p:nvPr>
        </p:nvSpPr>
        <p:spPr>
          <a:xfrm>
            <a:off x="679450" y="4715691"/>
            <a:ext cx="5435600" cy="4469130"/>
          </a:xfrm>
        </p:spPr>
        <p:txBody>
          <a:bodyPr/>
          <a:lstStyle/>
          <a:p>
            <a:r>
              <a:rPr lang="sv-SE" altLang="sv-SE" sz="1600" dirty="0"/>
              <a:t>E= Växjö</a:t>
            </a:r>
          </a:p>
          <a:p>
            <a:r>
              <a:rPr lang="sv-SE" altLang="sv-SE" sz="1600" dirty="0"/>
              <a:t>D= Kalmar</a:t>
            </a:r>
          </a:p>
          <a:p>
            <a:endParaRPr lang="sv-SE" altLang="sv-SE" sz="1600" dirty="0"/>
          </a:p>
          <a:p>
            <a:r>
              <a:rPr lang="sv-SE" altLang="sv-SE" sz="1600" dirty="0"/>
              <a:t>(Förutom att dela in alla mål i relation  till de skilda perspektiven, så delade vi också in dem mot olika domäner:</a:t>
            </a:r>
          </a:p>
          <a:p>
            <a:r>
              <a:rPr lang="sv-SE" altLang="sv-SE" sz="1600" dirty="0"/>
              <a:t>Didaktisk –Metodisk</a:t>
            </a:r>
          </a:p>
          <a:p>
            <a:r>
              <a:rPr lang="sv-SE" altLang="sv-SE" sz="1600" dirty="0"/>
              <a:t>Relationell- kommunikativ</a:t>
            </a:r>
          </a:p>
          <a:p>
            <a:r>
              <a:rPr lang="sv-SE" altLang="sv-SE" sz="1600" dirty="0"/>
              <a:t>Analytisk-Reflekterande)</a:t>
            </a:r>
          </a:p>
          <a:p>
            <a:pPr lvl="0"/>
            <a:endParaRPr lang="sv-SE" sz="1600" dirty="0">
              <a:solidFill>
                <a:prstClr val="black"/>
              </a:solidFill>
            </a:endParaRPr>
          </a:p>
          <a:p>
            <a:pPr lvl="0"/>
            <a:endParaRPr lang="sv-SE" sz="1600" dirty="0">
              <a:solidFill>
                <a:prstClr val="black"/>
              </a:solidFill>
            </a:endParaRPr>
          </a:p>
          <a:p>
            <a:pPr lvl="0"/>
            <a:r>
              <a:rPr lang="sv-SE" sz="1600" dirty="0">
                <a:solidFill>
                  <a:prstClr val="black"/>
                </a:solidFill>
              </a:rPr>
              <a:t>Fokus på deltagarperspektivet och på dess speciella kunskapsform.</a:t>
            </a:r>
          </a:p>
          <a:p>
            <a:pPr lvl="0"/>
            <a:endParaRPr lang="sv-SE" sz="1600" b="1" dirty="0">
              <a:solidFill>
                <a:prstClr val="black"/>
              </a:solidFill>
            </a:endParaRPr>
          </a:p>
          <a:p>
            <a:pPr lvl="0"/>
            <a:endParaRPr lang="sv-SE" sz="1600" dirty="0">
              <a:solidFill>
                <a:prstClr val="black"/>
              </a:solidFill>
            </a:endParaRPr>
          </a:p>
          <a:p>
            <a:pPr lvl="0"/>
            <a:r>
              <a:rPr lang="sv-SE" sz="1600" dirty="0">
                <a:solidFill>
                  <a:prstClr val="black"/>
                </a:solidFill>
              </a:rPr>
              <a:t>Exempel på ett sådant mål:</a:t>
            </a:r>
          </a:p>
          <a:p>
            <a:pPr lvl="0"/>
            <a:endParaRPr lang="sv-SE" sz="1600" dirty="0">
              <a:solidFill>
                <a:prstClr val="black"/>
              </a:solidFill>
            </a:endParaRPr>
          </a:p>
          <a:p>
            <a:endParaRPr lang="sv-SE" altLang="sv-SE" sz="1600" dirty="0"/>
          </a:p>
          <a:p>
            <a:endParaRPr lang="sv-SE" altLang="sv-SE" sz="1600" dirty="0"/>
          </a:p>
          <a:p>
            <a:endParaRPr lang="en-US" altLang="sv-SE" sz="16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a:p>
            <a:r>
              <a:rPr lang="sv-SE" sz="1600" dirty="0"/>
              <a:t>Samma mål återkommer alla VFU </a:t>
            </a:r>
          </a:p>
          <a:p>
            <a:endParaRPr lang="sv-SE" sz="1600" dirty="0"/>
          </a:p>
          <a:p>
            <a:r>
              <a:rPr lang="sv-SE" sz="1600" dirty="0"/>
              <a:t>Och en förklarande text, som författats tillsammans med erfarna VFU handledare….</a:t>
            </a:r>
          </a:p>
        </p:txBody>
      </p:sp>
      <p:sp>
        <p:nvSpPr>
          <p:cNvPr id="4" name="Platshållare för bildnummer 3"/>
          <p:cNvSpPr>
            <a:spLocks noGrp="1"/>
          </p:cNvSpPr>
          <p:nvPr>
            <p:ph type="sldNum" sz="quarter" idx="10"/>
          </p:nvPr>
        </p:nvSpPr>
        <p:spPr/>
        <p:txBody>
          <a:bodyPr/>
          <a:lstStyle/>
          <a:p>
            <a:fld id="{609EB85C-00FE-4469-A660-C778444A296B}" type="slidenum">
              <a:rPr lang="sv-SE" smtClean="0"/>
              <a:t>8</a:t>
            </a:fld>
            <a:endParaRPr lang="sv-SE"/>
          </a:p>
        </p:txBody>
      </p:sp>
    </p:spTree>
    <p:extLst>
      <p:ext uri="{BB962C8B-B14F-4D97-AF65-F5344CB8AC3E}">
        <p14:creationId xmlns:p14="http://schemas.microsoft.com/office/powerpoint/2010/main" val="13142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Det här målet måste man alltså kunna visa i handling.</a:t>
            </a:r>
          </a:p>
          <a:p>
            <a:endParaRPr lang="sv-SE" sz="1600" dirty="0"/>
          </a:p>
          <a:p>
            <a:r>
              <a:rPr lang="sv-SE" sz="1600" dirty="0"/>
              <a:t>Och om något ska visas krävs Besök. Något som hade ifrågasatts.</a:t>
            </a:r>
          </a:p>
          <a:p>
            <a:endParaRPr lang="sv-SE" sz="1600" dirty="0"/>
          </a:p>
          <a:p>
            <a:r>
              <a:rPr lang="sv-SE" sz="1600" dirty="0"/>
              <a:t>Handledarna koncentrerar sig på U-G.</a:t>
            </a:r>
          </a:p>
          <a:p>
            <a:endParaRPr lang="sv-SE" sz="1600" dirty="0"/>
          </a:p>
          <a:p>
            <a:r>
              <a:rPr lang="sv-SE" sz="1600" dirty="0"/>
              <a:t>Besökarna från universitetet på G- VG</a:t>
            </a:r>
          </a:p>
          <a:p>
            <a:endParaRPr lang="sv-SE" sz="1600" dirty="0"/>
          </a:p>
          <a:p>
            <a:endParaRPr lang="sv-SE" sz="1600" dirty="0"/>
          </a:p>
          <a:p>
            <a:endParaRPr lang="sv-SE" sz="1600" dirty="0"/>
          </a:p>
          <a:p>
            <a:endParaRPr lang="sv-SE" sz="1600" dirty="0"/>
          </a:p>
          <a:p>
            <a:endParaRPr lang="sv-SE" sz="1600" dirty="0"/>
          </a:p>
          <a:p>
            <a:r>
              <a:rPr lang="sv-SE" sz="1600" dirty="0"/>
              <a:t>Såhär ser ett exempel på ett åskådarmål ut:</a:t>
            </a:r>
          </a:p>
        </p:txBody>
      </p:sp>
      <p:sp>
        <p:nvSpPr>
          <p:cNvPr id="4" name="Platshållare för bildnummer 3"/>
          <p:cNvSpPr>
            <a:spLocks noGrp="1"/>
          </p:cNvSpPr>
          <p:nvPr>
            <p:ph type="sldNum" sz="quarter" idx="10"/>
          </p:nvPr>
        </p:nvSpPr>
        <p:spPr/>
        <p:txBody>
          <a:bodyPr/>
          <a:lstStyle/>
          <a:p>
            <a:fld id="{609EB85C-00FE-4469-A660-C778444A296B}" type="slidenum">
              <a:rPr lang="sv-SE" smtClean="0"/>
              <a:t>9</a:t>
            </a:fld>
            <a:endParaRPr lang="sv-SE"/>
          </a:p>
        </p:txBody>
      </p:sp>
    </p:spTree>
    <p:extLst>
      <p:ext uri="{BB962C8B-B14F-4D97-AF65-F5344CB8AC3E}">
        <p14:creationId xmlns:p14="http://schemas.microsoft.com/office/powerpoint/2010/main" val="42942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a:solidFill>
                <a:srgbClr val="000000"/>
              </a:solidFill>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17" name="Slide Number Placeholder 16"/>
          <p:cNvSpPr>
            <a:spLocks noGrp="1"/>
          </p:cNvSpPr>
          <p:nvPr>
            <p:ph type="sldNum" sz="quarter" idx="11"/>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19" name="Footer Placeholder 18"/>
          <p:cNvSpPr>
            <a:spLocks noGrp="1"/>
          </p:cNvSpPr>
          <p:nvPr>
            <p:ph type="ftr" sz="quarter" idx="12"/>
          </p:nvPr>
        </p:nvSpPr>
        <p:spPr/>
        <p:txBody>
          <a:bodyPr/>
          <a:lstStyle/>
          <a:p>
            <a:endParaRPr lang="sv-SE">
              <a:solidFill>
                <a:srgbClr val="FFFFFF"/>
              </a:solidFill>
            </a:endParaRPr>
          </a:p>
        </p:txBody>
      </p:sp>
    </p:spTree>
    <p:extLst>
      <p:ext uri="{BB962C8B-B14F-4D97-AF65-F5344CB8AC3E}">
        <p14:creationId xmlns:p14="http://schemas.microsoft.com/office/powerpoint/2010/main" val="221929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5" name="Footer Placeholder 4"/>
          <p:cNvSpPr>
            <a:spLocks noGrp="1"/>
          </p:cNvSpPr>
          <p:nvPr>
            <p:ph type="ftr" sz="quarter" idx="11"/>
          </p:nvPr>
        </p:nvSpPr>
        <p:spPr/>
        <p:txBody>
          <a:bodyPr/>
          <a:lstStyle/>
          <a:p>
            <a:endParaRPr lang="sv-SE">
              <a:solidFill>
                <a:srgbClr val="FFFFFF"/>
              </a:solidFill>
            </a:endParaRPr>
          </a:p>
        </p:txBody>
      </p:sp>
      <p:sp>
        <p:nvSpPr>
          <p:cNvPr id="6" name="Slide Number Placeholder 5"/>
          <p:cNvSpPr>
            <a:spLocks noGrp="1"/>
          </p:cNvSpPr>
          <p:nvPr>
            <p:ph type="sldNum" sz="quarter" idx="12"/>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01844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5" name="Footer Placeholder 4"/>
          <p:cNvSpPr>
            <a:spLocks noGrp="1"/>
          </p:cNvSpPr>
          <p:nvPr>
            <p:ph type="ftr" sz="quarter" idx="11"/>
          </p:nvPr>
        </p:nvSpPr>
        <p:spPr/>
        <p:txBody>
          <a:bodyPr/>
          <a:lstStyle/>
          <a:p>
            <a:endParaRPr lang="sv-SE">
              <a:solidFill>
                <a:srgbClr val="FFFFFF"/>
              </a:solidFill>
            </a:endParaRPr>
          </a:p>
        </p:txBody>
      </p:sp>
      <p:sp>
        <p:nvSpPr>
          <p:cNvPr id="6" name="Slide Number Placeholder 5"/>
          <p:cNvSpPr>
            <a:spLocks noGrp="1"/>
          </p:cNvSpPr>
          <p:nvPr>
            <p:ph type="sldNum" sz="quarter" idx="12"/>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extLst>
      <p:ext uri="{BB962C8B-B14F-4D97-AF65-F5344CB8AC3E}">
        <p14:creationId xmlns:p14="http://schemas.microsoft.com/office/powerpoint/2010/main" val="179567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072DE57-188E-4225-A383-8DC74C2740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1311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sv-SE"/>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1C694D-1DFB-4D9D-99D2-E806A3E4F5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578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v-S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41359C6-9006-49E2-BC7C-FF32D9074D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2343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D49E5-A384-420E-9F01-F0C83793B6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80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FBDF95-9BAA-4F01-8682-F71BA2E05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815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F680D-5136-46C5-AB3F-9AAF7B2D0B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8729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ED2C8E-9FC2-49E5-975C-F5DC24C41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32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D4BBD8-22B7-4B9D-B7B7-8B33532B91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04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12" name="Slide Number Placeholder 11"/>
          <p:cNvSpPr>
            <a:spLocks noGrp="1"/>
          </p:cNvSpPr>
          <p:nvPr>
            <p:ph type="sldNum" sz="quarter" idx="15"/>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13" name="Footer Placeholder 12"/>
          <p:cNvSpPr>
            <a:spLocks noGrp="1"/>
          </p:cNvSpPr>
          <p:nvPr>
            <p:ph type="ftr" sz="quarter" idx="16"/>
          </p:nvPr>
        </p:nvSpPr>
        <p:spPr/>
        <p:txBody>
          <a:bodyPr/>
          <a:lstStyle/>
          <a:p>
            <a:endParaRPr lang="sv-SE">
              <a:solidFill>
                <a:srgbClr val="FFFFFF"/>
              </a:solidFill>
            </a:endParaRPr>
          </a:p>
        </p:txBody>
      </p:sp>
    </p:spTree>
    <p:extLst>
      <p:ext uri="{BB962C8B-B14F-4D97-AF65-F5344CB8AC3E}">
        <p14:creationId xmlns:p14="http://schemas.microsoft.com/office/powerpoint/2010/main" val="1907205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A67DC7-283F-49B7-B8B3-6F776DECB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850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71BC3C-8F41-49F9-A81E-7F53990E4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112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A71C78-6F5E-4546-9EB4-686A00A75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9602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D66F3D-D3E4-4E53-9CDF-6490B7A06C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4279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8E3E9E-6503-4F80-9C39-65F96F6C9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972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7682B6-B3E6-45D8-84FE-B8DCFEA5F7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630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9E79AB-5F70-4CBE-9F5F-21D35B1AC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3343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A1E83-EF7E-4EA2-8B94-45616AC20B6E}" type="slidenum">
              <a:rPr lang="en-US"/>
              <a:pPr>
                <a:defRPr/>
              </a:pPr>
              <a:t>‹#›</a:t>
            </a:fld>
            <a:endParaRPr lang="en-US"/>
          </a:p>
        </p:txBody>
      </p:sp>
    </p:spTree>
    <p:extLst>
      <p:ext uri="{BB962C8B-B14F-4D97-AF65-F5344CB8AC3E}">
        <p14:creationId xmlns:p14="http://schemas.microsoft.com/office/powerpoint/2010/main" val="68777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8317C-EFC8-4A5B-8185-2F1A74C8C729}" type="slidenum">
              <a:rPr lang="en-US"/>
              <a:pPr>
                <a:defRPr/>
              </a:pPr>
              <a:t>‹#›</a:t>
            </a:fld>
            <a:endParaRPr lang="en-US"/>
          </a:p>
        </p:txBody>
      </p:sp>
    </p:spTree>
    <p:extLst>
      <p:ext uri="{BB962C8B-B14F-4D97-AF65-F5344CB8AC3E}">
        <p14:creationId xmlns:p14="http://schemas.microsoft.com/office/powerpoint/2010/main" val="40141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225D3-8AB1-4F74-BB97-F2F3C7A27A8E}" type="slidenum">
              <a:rPr lang="en-US"/>
              <a:pPr>
                <a:defRPr/>
              </a:pPr>
              <a:t>‹#›</a:t>
            </a:fld>
            <a:endParaRPr lang="en-US"/>
          </a:p>
        </p:txBody>
      </p:sp>
    </p:spTree>
    <p:extLst>
      <p:ext uri="{BB962C8B-B14F-4D97-AF65-F5344CB8AC3E}">
        <p14:creationId xmlns:p14="http://schemas.microsoft.com/office/powerpoint/2010/main" val="379693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a:solidFill>
                <a:srgbClr val="FFFFFF"/>
              </a:solidFill>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3DD7089B-F257-41E8-BA29-65D9089F03AB}" type="datetimeFigureOut">
              <a:rPr lang="sv-SE" smtClean="0">
                <a:solidFill>
                  <a:srgbClr val="000000"/>
                </a:solidFill>
              </a:rPr>
              <a:pPr/>
              <a:t>2019-11-11</a:t>
            </a:fld>
            <a:endParaRPr lang="sv-SE">
              <a:solidFill>
                <a:srgbClr val="000000"/>
              </a:solidFill>
            </a:endParaRPr>
          </a:p>
        </p:txBody>
      </p:sp>
      <p:sp>
        <p:nvSpPr>
          <p:cNvPr id="14" name="Slide Number Placeholder 13"/>
          <p:cNvSpPr>
            <a:spLocks noGrp="1"/>
          </p:cNvSpPr>
          <p:nvPr>
            <p:ph type="sldNum" sz="quarter" idx="11"/>
          </p:nvPr>
        </p:nvSpPr>
        <p:spPr/>
        <p:txBody>
          <a:bodyPr/>
          <a:lstStyle/>
          <a:p>
            <a:fld id="{F6E2E4DC-106F-471E-9551-790582690AC1}" type="slidenum">
              <a:rPr lang="sv-SE" smtClean="0">
                <a:solidFill>
                  <a:srgbClr val="000000"/>
                </a:solidFill>
              </a:rPr>
              <a:pPr/>
              <a:t>‹#›</a:t>
            </a:fld>
            <a:endParaRPr lang="sv-SE">
              <a:solidFill>
                <a:srgbClr val="000000"/>
              </a:solidFill>
            </a:endParaRPr>
          </a:p>
        </p:txBody>
      </p:sp>
      <p:sp>
        <p:nvSpPr>
          <p:cNvPr id="15" name="Footer Placeholder 14"/>
          <p:cNvSpPr>
            <a:spLocks noGrp="1"/>
          </p:cNvSpPr>
          <p:nvPr>
            <p:ph type="ftr" sz="quarter" idx="12"/>
          </p:nvPr>
        </p:nvSpPr>
        <p:spPr/>
        <p:txBody>
          <a:bodyPr/>
          <a:lstStyle/>
          <a:p>
            <a:endParaRPr lang="sv-SE">
              <a:solidFill>
                <a:srgbClr val="000000"/>
              </a:solidFill>
            </a:endParaRPr>
          </a:p>
        </p:txBody>
      </p:sp>
    </p:spTree>
    <p:extLst>
      <p:ext uri="{BB962C8B-B14F-4D97-AF65-F5344CB8AC3E}">
        <p14:creationId xmlns:p14="http://schemas.microsoft.com/office/powerpoint/2010/main" val="76573585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03F9F2-DA4A-489A-9B68-C6B6AD9B6C14}" type="slidenum">
              <a:rPr lang="en-US"/>
              <a:pPr>
                <a:defRPr/>
              </a:pPr>
              <a:t>‹#›</a:t>
            </a:fld>
            <a:endParaRPr lang="en-US"/>
          </a:p>
        </p:txBody>
      </p:sp>
    </p:spTree>
    <p:extLst>
      <p:ext uri="{BB962C8B-B14F-4D97-AF65-F5344CB8AC3E}">
        <p14:creationId xmlns:p14="http://schemas.microsoft.com/office/powerpoint/2010/main" val="4199006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742DFC-B212-4C9B-B82E-B759F297D7F0}" type="slidenum">
              <a:rPr lang="en-US"/>
              <a:pPr>
                <a:defRPr/>
              </a:pPr>
              <a:t>‹#›</a:t>
            </a:fld>
            <a:endParaRPr lang="en-US"/>
          </a:p>
        </p:txBody>
      </p:sp>
    </p:spTree>
    <p:extLst>
      <p:ext uri="{BB962C8B-B14F-4D97-AF65-F5344CB8AC3E}">
        <p14:creationId xmlns:p14="http://schemas.microsoft.com/office/powerpoint/2010/main" val="2813417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66E913-0452-4A3B-B24B-6007646F7317}" type="slidenum">
              <a:rPr lang="en-US"/>
              <a:pPr>
                <a:defRPr/>
              </a:pPr>
              <a:t>‹#›</a:t>
            </a:fld>
            <a:endParaRPr lang="en-US"/>
          </a:p>
        </p:txBody>
      </p:sp>
    </p:spTree>
    <p:extLst>
      <p:ext uri="{BB962C8B-B14F-4D97-AF65-F5344CB8AC3E}">
        <p14:creationId xmlns:p14="http://schemas.microsoft.com/office/powerpoint/2010/main" val="3413408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C36FB1-00BA-4D72-BC4B-8BEE0FEB3BDF}" type="slidenum">
              <a:rPr lang="en-US"/>
              <a:pPr>
                <a:defRPr/>
              </a:pPr>
              <a:t>‹#›</a:t>
            </a:fld>
            <a:endParaRPr lang="en-US"/>
          </a:p>
        </p:txBody>
      </p:sp>
    </p:spTree>
    <p:extLst>
      <p:ext uri="{BB962C8B-B14F-4D97-AF65-F5344CB8AC3E}">
        <p14:creationId xmlns:p14="http://schemas.microsoft.com/office/powerpoint/2010/main" val="4068988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B3BB39-DDD7-4995-AA9B-628F1A2AE172}" type="slidenum">
              <a:rPr lang="en-US"/>
              <a:pPr>
                <a:defRPr/>
              </a:pPr>
              <a:t>‹#›</a:t>
            </a:fld>
            <a:endParaRPr lang="en-US"/>
          </a:p>
        </p:txBody>
      </p:sp>
    </p:spTree>
    <p:extLst>
      <p:ext uri="{BB962C8B-B14F-4D97-AF65-F5344CB8AC3E}">
        <p14:creationId xmlns:p14="http://schemas.microsoft.com/office/powerpoint/2010/main" val="2732670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11B464-14D0-4C66-8909-5FF765819CD0}" type="slidenum">
              <a:rPr lang="en-US"/>
              <a:pPr>
                <a:defRPr/>
              </a:pPr>
              <a:t>‹#›</a:t>
            </a:fld>
            <a:endParaRPr lang="en-US"/>
          </a:p>
        </p:txBody>
      </p:sp>
    </p:spTree>
    <p:extLst>
      <p:ext uri="{BB962C8B-B14F-4D97-AF65-F5344CB8AC3E}">
        <p14:creationId xmlns:p14="http://schemas.microsoft.com/office/powerpoint/2010/main" val="171369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774BEF-8D43-4267-BE5E-1D5B035D8E4F}" type="slidenum">
              <a:rPr lang="en-US"/>
              <a:pPr>
                <a:defRPr/>
              </a:pPr>
              <a:t>‹#›</a:t>
            </a:fld>
            <a:endParaRPr lang="en-US"/>
          </a:p>
        </p:txBody>
      </p:sp>
    </p:spTree>
    <p:extLst>
      <p:ext uri="{BB962C8B-B14F-4D97-AF65-F5344CB8AC3E}">
        <p14:creationId xmlns:p14="http://schemas.microsoft.com/office/powerpoint/2010/main" val="281330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4DA4A-BDCB-45E4-AED6-CB77FA1021CD}" type="slidenum">
              <a:rPr lang="en-US"/>
              <a:pPr>
                <a:defRPr/>
              </a:pPr>
              <a:t>‹#›</a:t>
            </a:fld>
            <a:endParaRPr lang="en-US"/>
          </a:p>
        </p:txBody>
      </p:sp>
    </p:spTree>
    <p:extLst>
      <p:ext uri="{BB962C8B-B14F-4D97-AF65-F5344CB8AC3E}">
        <p14:creationId xmlns:p14="http://schemas.microsoft.com/office/powerpoint/2010/main" val="2049935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AC9231-55C0-4311-85CC-ECBF2AE2C6C5}" type="slidenum">
              <a:rPr lang="en-US"/>
              <a:pPr>
                <a:defRPr/>
              </a:pPr>
              <a:t>‹#›</a:t>
            </a:fld>
            <a:endParaRPr lang="en-US"/>
          </a:p>
        </p:txBody>
      </p:sp>
    </p:spTree>
    <p:extLst>
      <p:ext uri="{BB962C8B-B14F-4D97-AF65-F5344CB8AC3E}">
        <p14:creationId xmlns:p14="http://schemas.microsoft.com/office/powerpoint/2010/main" val="925696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4473F-552B-48D8-BD54-B8B9D764A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20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12" name="Slide Number Placeholder 11"/>
          <p:cNvSpPr>
            <a:spLocks noGrp="1"/>
          </p:cNvSpPr>
          <p:nvPr>
            <p:ph type="sldNum" sz="quarter" idx="16"/>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13" name="Footer Placeholder 12"/>
          <p:cNvSpPr>
            <a:spLocks noGrp="1"/>
          </p:cNvSpPr>
          <p:nvPr>
            <p:ph type="ftr" sz="quarter" idx="17"/>
          </p:nvPr>
        </p:nvSpPr>
        <p:spPr/>
        <p:txBody>
          <a:bodyPr/>
          <a:lstStyle/>
          <a:p>
            <a:endParaRPr lang="sv-SE">
              <a:solidFill>
                <a:srgbClr val="FFFFFF"/>
              </a:solidFill>
            </a:endParaRPr>
          </a:p>
        </p:txBody>
      </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8519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670606-9717-4A09-98F3-0DA5D4915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550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1A795D-2A33-488F-B7F9-0083CE7029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3675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A1EDF-8377-4009-9CF3-64CA8BC83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02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7027C3-B983-4E03-88D1-9F682BB542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044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5BD975-2420-46AE-9FAB-07C74A585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490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67F17B-3FA2-408F-8EA8-01839BCBB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0467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E0D8CB-1EB2-43C2-B1F5-C66EE4597A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3693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9ECAFD-9B7F-46FE-BA32-F2AA8C602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921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BF89B8-3165-480D-B3AE-21774E16F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7274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364534-4512-4201-8844-882E8B8F61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44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12" name="Slide Number Placeholder 11"/>
          <p:cNvSpPr>
            <a:spLocks noGrp="1"/>
          </p:cNvSpPr>
          <p:nvPr>
            <p:ph type="sldNum" sz="quarter" idx="17"/>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13" name="Footer Placeholder 12"/>
          <p:cNvSpPr>
            <a:spLocks noGrp="1"/>
          </p:cNvSpPr>
          <p:nvPr>
            <p:ph type="ftr" sz="quarter" idx="18"/>
          </p:nvPr>
        </p:nvSpPr>
        <p:spPr/>
        <p:txBody>
          <a:bodyPr/>
          <a:lstStyle/>
          <a:p>
            <a:endParaRPr lang="sv-SE">
              <a:solidFill>
                <a:srgbClr val="FFFFFF"/>
              </a:solidFill>
            </a:endParaRPr>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768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4A70E-C525-4B35-9BDC-31C964E1BF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591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4473F-552B-48D8-BD54-B8B9D764A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3744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670606-9717-4A09-98F3-0DA5D4915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024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1A795D-2A33-488F-B7F9-0083CE7029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234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A1EDF-8377-4009-9CF3-64CA8BC83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94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7027C3-B983-4E03-88D1-9F682BB542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7100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5BD975-2420-46AE-9FAB-07C74A585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6633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67F17B-3FA2-408F-8EA8-01839BCBB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843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E0D8CB-1EB2-43C2-B1F5-C66EE4597A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326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9ECAFD-9B7F-46FE-BA32-F2AA8C602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42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16" name="Slide Number Placeholder 15"/>
          <p:cNvSpPr>
            <a:spLocks noGrp="1"/>
          </p:cNvSpPr>
          <p:nvPr>
            <p:ph type="sldNum" sz="quarter" idx="11"/>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17" name="Footer Placeholder 16"/>
          <p:cNvSpPr>
            <a:spLocks noGrp="1"/>
          </p:cNvSpPr>
          <p:nvPr>
            <p:ph type="ftr" sz="quarter" idx="12"/>
          </p:nvPr>
        </p:nvSpPr>
        <p:spPr/>
        <p:txBody>
          <a:bodyPr/>
          <a:lstStyle/>
          <a:p>
            <a:endParaRPr lang="sv-SE">
              <a:solidFill>
                <a:srgbClr val="FFFFFF"/>
              </a:solidFill>
            </a:endParaRPr>
          </a:p>
        </p:txBody>
      </p:sp>
    </p:spTree>
    <p:extLst>
      <p:ext uri="{BB962C8B-B14F-4D97-AF65-F5344CB8AC3E}">
        <p14:creationId xmlns:p14="http://schemas.microsoft.com/office/powerpoint/2010/main" val="1264338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BF89B8-3165-480D-B3AE-21774E16F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3098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364534-4512-4201-8844-882E8B8F61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9628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4A70E-C525-4B35-9BDC-31C964E1BF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1367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23" name="Slide Number Placeholder 22"/>
          <p:cNvSpPr>
            <a:spLocks noGrp="1"/>
          </p:cNvSpPr>
          <p:nvPr>
            <p:ph type="sldNum" sz="quarter" idx="11"/>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24" name="Footer Placeholder 23"/>
          <p:cNvSpPr>
            <a:spLocks noGrp="1"/>
          </p:cNvSpPr>
          <p:nvPr>
            <p:ph type="ftr" sz="quarter" idx="12"/>
          </p:nvPr>
        </p:nvSpPr>
        <p:spPr/>
        <p:txBody>
          <a:bodyPr/>
          <a:lstStyle/>
          <a:p>
            <a:endParaRPr lang="sv-SE">
              <a:solidFill>
                <a:srgbClr val="FFFFFF">
                  <a:alpha val="65000"/>
                </a:srgbClr>
              </a:solidFill>
            </a:endParaRP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1636654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19" name="Slide Number Placeholder 18"/>
          <p:cNvSpPr>
            <a:spLocks noGrp="1"/>
          </p:cNvSpPr>
          <p:nvPr>
            <p:ph type="sldNum" sz="quarter" idx="15"/>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21" name="Footer Placeholder 20"/>
          <p:cNvSpPr>
            <a:spLocks noGrp="1"/>
          </p:cNvSpPr>
          <p:nvPr>
            <p:ph type="ftr" sz="quarter" idx="16"/>
          </p:nvPr>
        </p:nvSpPr>
        <p:spPr/>
        <p:txBody>
          <a:bodyPr/>
          <a:lstStyle/>
          <a:p>
            <a:endParaRPr lang="sv-SE">
              <a:solidFill>
                <a:srgbClr val="FFFFFF">
                  <a:alpha val="65000"/>
                </a:srgbClr>
              </a:solidFill>
            </a:endParaRP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95351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20" name="Slide Number Placeholder 19"/>
          <p:cNvSpPr>
            <a:spLocks noGrp="1"/>
          </p:cNvSpPr>
          <p:nvPr>
            <p:ph type="sldNum" sz="quarter" idx="11"/>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21" name="Footer Placeholder 20"/>
          <p:cNvSpPr>
            <a:spLocks noGrp="1"/>
          </p:cNvSpPr>
          <p:nvPr>
            <p:ph type="ftr" sz="quarter" idx="12"/>
          </p:nvPr>
        </p:nvSpPr>
        <p:spPr/>
        <p:txBody>
          <a:bodyPr/>
          <a:lstStyle/>
          <a:p>
            <a:endParaRPr lang="sv-SE">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52451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25" name="Slide Number Placeholder 24"/>
          <p:cNvSpPr>
            <a:spLocks noGrp="1"/>
          </p:cNvSpPr>
          <p:nvPr>
            <p:ph type="sldNum" sz="quarter" idx="16"/>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26" name="Footer Placeholder 25"/>
          <p:cNvSpPr>
            <a:spLocks noGrp="1"/>
          </p:cNvSpPr>
          <p:nvPr>
            <p:ph type="ftr" sz="quarter" idx="17"/>
          </p:nvPr>
        </p:nvSpPr>
        <p:spPr/>
        <p:txBody>
          <a:bodyPr/>
          <a:lstStyle/>
          <a:p>
            <a:endParaRPr lang="sv-SE">
              <a:solidFill>
                <a:srgbClr val="FFFFFF">
                  <a:alpha val="65000"/>
                </a:srgbClr>
              </a:solidFill>
            </a:endParaRPr>
          </a:p>
        </p:txBody>
      </p:sp>
    </p:spTree>
    <p:extLst>
      <p:ext uri="{BB962C8B-B14F-4D97-AF65-F5344CB8AC3E}">
        <p14:creationId xmlns:p14="http://schemas.microsoft.com/office/powerpoint/2010/main" val="2099739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24" name="Slide Number Placeholder 23"/>
          <p:cNvSpPr>
            <a:spLocks noGrp="1"/>
          </p:cNvSpPr>
          <p:nvPr>
            <p:ph type="sldNum" sz="quarter" idx="17"/>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29" name="Footer Placeholder 28"/>
          <p:cNvSpPr>
            <a:spLocks noGrp="1"/>
          </p:cNvSpPr>
          <p:nvPr>
            <p:ph type="ftr" sz="quarter" idx="18"/>
          </p:nvPr>
        </p:nvSpPr>
        <p:spPr/>
        <p:txBody>
          <a:bodyPr/>
          <a:lstStyle/>
          <a:p>
            <a:endParaRPr lang="sv-SE">
              <a:solidFill>
                <a:srgbClr val="FFFFFF">
                  <a:alpha val="65000"/>
                </a:srgbClr>
              </a:solidFill>
            </a:endParaRPr>
          </a:p>
        </p:txBody>
      </p:sp>
    </p:spTree>
    <p:extLst>
      <p:ext uri="{BB962C8B-B14F-4D97-AF65-F5344CB8AC3E}">
        <p14:creationId xmlns:p14="http://schemas.microsoft.com/office/powerpoint/2010/main" val="2905555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Date Placeholder 10"/>
          <p:cNvSpPr>
            <a:spLocks noGrp="1"/>
          </p:cNvSpPr>
          <p:nvPr>
            <p:ph type="dt" sz="half" idx="10"/>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14" name="Slide Number Placeholder 13"/>
          <p:cNvSpPr>
            <a:spLocks noGrp="1"/>
          </p:cNvSpPr>
          <p:nvPr>
            <p:ph type="sldNum" sz="quarter" idx="11"/>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18" name="Footer Placeholder 17"/>
          <p:cNvSpPr>
            <a:spLocks noGrp="1"/>
          </p:cNvSpPr>
          <p:nvPr>
            <p:ph type="ftr" sz="quarter" idx="12"/>
          </p:nvPr>
        </p:nvSpPr>
        <p:spPr/>
        <p:txBody>
          <a:bodyPr/>
          <a:lstStyle/>
          <a:p>
            <a:endParaRPr lang="sv-SE">
              <a:solidFill>
                <a:srgbClr val="FFFFFF">
                  <a:alpha val="65000"/>
                </a:srgbClr>
              </a:solidFill>
            </a:endParaRP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2874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Date Placeholder 6"/>
          <p:cNvSpPr>
            <a:spLocks noGrp="1"/>
          </p:cNvSpPr>
          <p:nvPr>
            <p:ph type="dt" sz="half" idx="10"/>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12" name="Slide Number Placeholder 11"/>
          <p:cNvSpPr>
            <a:spLocks noGrp="1"/>
          </p:cNvSpPr>
          <p:nvPr>
            <p:ph type="sldNum" sz="quarter" idx="11"/>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13" name="Footer Placeholder 12"/>
          <p:cNvSpPr>
            <a:spLocks noGrp="1"/>
          </p:cNvSpPr>
          <p:nvPr>
            <p:ph type="ftr" sz="quarter" idx="12"/>
          </p:nvPr>
        </p:nvSpPr>
        <p:spPr/>
        <p:txBody>
          <a:bodyPr/>
          <a:lstStyle/>
          <a:p>
            <a:endParaRPr lang="sv-SE">
              <a:solidFill>
                <a:srgbClr val="FFFFFF">
                  <a:alpha val="65000"/>
                </a:srgbClr>
              </a:solidFill>
            </a:endParaRPr>
          </a:p>
        </p:txBody>
      </p:sp>
    </p:spTree>
    <p:extLst>
      <p:ext uri="{BB962C8B-B14F-4D97-AF65-F5344CB8AC3E}">
        <p14:creationId xmlns:p14="http://schemas.microsoft.com/office/powerpoint/2010/main" val="13655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8" name="Slide Number Placeholder 7"/>
          <p:cNvSpPr>
            <a:spLocks noGrp="1"/>
          </p:cNvSpPr>
          <p:nvPr>
            <p:ph type="sldNum" sz="quarter" idx="11"/>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9" name="Footer Placeholder 8"/>
          <p:cNvSpPr>
            <a:spLocks noGrp="1"/>
          </p:cNvSpPr>
          <p:nvPr>
            <p:ph type="ftr" sz="quarter" idx="12"/>
          </p:nvPr>
        </p:nvSpPr>
        <p:spPr/>
        <p:txBody>
          <a:bodyPr/>
          <a:lstStyle/>
          <a:p>
            <a:endParaRPr lang="sv-SE">
              <a:solidFill>
                <a:srgbClr val="FFFFFF"/>
              </a:solidFill>
            </a:endParaRPr>
          </a:p>
        </p:txBody>
      </p:sp>
    </p:spTree>
    <p:extLst>
      <p:ext uri="{BB962C8B-B14F-4D97-AF65-F5344CB8AC3E}">
        <p14:creationId xmlns:p14="http://schemas.microsoft.com/office/powerpoint/2010/main" val="3281698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18" name="Slide Number Placeholder 17"/>
          <p:cNvSpPr>
            <a:spLocks noGrp="1"/>
          </p:cNvSpPr>
          <p:nvPr>
            <p:ph type="sldNum" sz="quarter" idx="16"/>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20" name="Footer Placeholder 19"/>
          <p:cNvSpPr>
            <a:spLocks noGrp="1"/>
          </p:cNvSpPr>
          <p:nvPr>
            <p:ph type="ftr" sz="quarter" idx="17"/>
          </p:nvPr>
        </p:nvSpPr>
        <p:spPr/>
        <p:txBody>
          <a:bodyPr/>
          <a:lstStyle/>
          <a:p>
            <a:endParaRPr lang="sv-SE">
              <a:solidFill>
                <a:srgbClr val="FFFFFF">
                  <a:alpha val="65000"/>
                </a:srgbClr>
              </a:solidFill>
            </a:endParaRPr>
          </a:p>
        </p:txBody>
      </p:sp>
    </p:spTree>
    <p:extLst>
      <p:ext uri="{BB962C8B-B14F-4D97-AF65-F5344CB8AC3E}">
        <p14:creationId xmlns:p14="http://schemas.microsoft.com/office/powerpoint/2010/main" val="2331465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20" name="Slide Number Placeholder 19"/>
          <p:cNvSpPr>
            <a:spLocks noGrp="1"/>
          </p:cNvSpPr>
          <p:nvPr>
            <p:ph type="sldNum" sz="quarter" idx="15"/>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
        <p:nvSpPr>
          <p:cNvPr id="21" name="Footer Placeholder 20"/>
          <p:cNvSpPr>
            <a:spLocks noGrp="1"/>
          </p:cNvSpPr>
          <p:nvPr>
            <p:ph type="ftr" sz="quarter" idx="16"/>
          </p:nvPr>
        </p:nvSpPr>
        <p:spPr/>
        <p:txBody>
          <a:bodyPr/>
          <a:lstStyle/>
          <a:p>
            <a:endParaRPr lang="sv-SE">
              <a:solidFill>
                <a:srgbClr val="FFFFFF">
                  <a:alpha val="65000"/>
                </a:srgbClr>
              </a:solidFill>
            </a:endParaRPr>
          </a:p>
        </p:txBody>
      </p:sp>
    </p:spTree>
    <p:extLst>
      <p:ext uri="{BB962C8B-B14F-4D97-AF65-F5344CB8AC3E}">
        <p14:creationId xmlns:p14="http://schemas.microsoft.com/office/powerpoint/2010/main" val="19030792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5" name="Footer Placeholder 4"/>
          <p:cNvSpPr>
            <a:spLocks noGrp="1"/>
          </p:cNvSpPr>
          <p:nvPr>
            <p:ph type="ftr" sz="quarter" idx="11"/>
          </p:nvPr>
        </p:nvSpPr>
        <p:spPr/>
        <p:txBody>
          <a:bodyPr/>
          <a:lstStyle/>
          <a:p>
            <a:endParaRPr lang="sv-SE">
              <a:solidFill>
                <a:srgbClr val="FFFFFF">
                  <a:alpha val="65000"/>
                </a:srgbClr>
              </a:solidFill>
            </a:endParaRPr>
          </a:p>
        </p:txBody>
      </p:sp>
      <p:sp>
        <p:nvSpPr>
          <p:cNvPr id="6" name="Slide Number Placeholder 5"/>
          <p:cNvSpPr>
            <a:spLocks noGrp="1"/>
          </p:cNvSpPr>
          <p:nvPr>
            <p:ph type="sldNum" sz="quarter" idx="12"/>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Tree>
    <p:extLst>
      <p:ext uri="{BB962C8B-B14F-4D97-AF65-F5344CB8AC3E}">
        <p14:creationId xmlns:p14="http://schemas.microsoft.com/office/powerpoint/2010/main" val="1461277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5" name="Footer Placeholder 4"/>
          <p:cNvSpPr>
            <a:spLocks noGrp="1"/>
          </p:cNvSpPr>
          <p:nvPr>
            <p:ph type="ftr" sz="quarter" idx="11"/>
          </p:nvPr>
        </p:nvSpPr>
        <p:spPr/>
        <p:txBody>
          <a:bodyPr/>
          <a:lstStyle/>
          <a:p>
            <a:endParaRPr lang="sv-SE">
              <a:solidFill>
                <a:srgbClr val="FFFFFF">
                  <a:alpha val="65000"/>
                </a:srgbClr>
              </a:solidFill>
            </a:endParaRPr>
          </a:p>
        </p:txBody>
      </p:sp>
      <p:sp>
        <p:nvSpPr>
          <p:cNvPr id="6" name="Slide Number Placeholder 5"/>
          <p:cNvSpPr>
            <a:spLocks noGrp="1"/>
          </p:cNvSpPr>
          <p:nvPr>
            <p:ph type="sldNum" sz="quarter" idx="12"/>
          </p:nvPr>
        </p:nvSpPr>
        <p:spPr/>
        <p:txBody>
          <a:body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Tree>
    <p:extLst>
      <p:ext uri="{BB962C8B-B14F-4D97-AF65-F5344CB8AC3E}">
        <p14:creationId xmlns:p14="http://schemas.microsoft.com/office/powerpoint/2010/main" val="141794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19" name="Slide Number Placeholder 18"/>
          <p:cNvSpPr>
            <a:spLocks noGrp="1"/>
          </p:cNvSpPr>
          <p:nvPr>
            <p:ph type="sldNum" sz="quarter" idx="16"/>
          </p:nvPr>
        </p:nvSpPr>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23" name="Footer Placeholder 22"/>
          <p:cNvSpPr>
            <a:spLocks noGrp="1"/>
          </p:cNvSpPr>
          <p:nvPr>
            <p:ph type="ftr" sz="quarter" idx="17"/>
          </p:nvPr>
        </p:nvSpPr>
        <p:spPr/>
        <p:txBody>
          <a:bodyPr/>
          <a:lstStyle/>
          <a:p>
            <a:endParaRPr lang="sv-SE">
              <a:solidFill>
                <a:srgbClr val="FFFFFF"/>
              </a:solidFill>
            </a:endParaRPr>
          </a:p>
        </p:txBody>
      </p:sp>
    </p:spTree>
    <p:extLst>
      <p:ext uri="{BB962C8B-B14F-4D97-AF65-F5344CB8AC3E}">
        <p14:creationId xmlns:p14="http://schemas.microsoft.com/office/powerpoint/2010/main" val="39204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3DD7089B-F257-41E8-BA29-65D9089F03AB}" type="datetimeFigureOut">
              <a:rPr lang="sv-SE" smtClean="0">
                <a:solidFill>
                  <a:srgbClr val="FFFFFF"/>
                </a:solidFill>
              </a:rPr>
              <a:pPr/>
              <a:t>2019-11-11</a:t>
            </a:fld>
            <a:endParaRPr lang="sv-SE">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F6E2E4DC-106F-471E-9551-790582690AC1}" type="slidenum">
              <a:rPr lang="sv-SE" smtClean="0">
                <a:solidFill>
                  <a:srgbClr val="FFFFFF"/>
                </a:solidFill>
              </a:rPr>
              <a:pPr/>
              <a:t>‹#›</a:t>
            </a:fld>
            <a:endParaRPr lang="sv-SE">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sv-SE">
              <a:solidFill>
                <a:srgbClr val="FFFFFF"/>
              </a:solidFill>
            </a:endParaRPr>
          </a:p>
        </p:txBody>
      </p:sp>
    </p:spTree>
    <p:extLst>
      <p:ext uri="{BB962C8B-B14F-4D97-AF65-F5344CB8AC3E}">
        <p14:creationId xmlns:p14="http://schemas.microsoft.com/office/powerpoint/2010/main" val="83419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A71A097-7479-498C-9554-AAA972EB2E0B}" type="datetimeFigureOut">
              <a:rPr lang="sv-SE" smtClean="0">
                <a:solidFill>
                  <a:srgbClr val="FFFFFF"/>
                </a:solidFill>
              </a:rPr>
              <a:pPr/>
              <a:t>2019-11-11</a:t>
            </a:fld>
            <a:endParaRPr lang="sv-SE">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sv-SE">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043629F3-734F-4FF9-BAC1-0EA78B270FC8}" type="slidenum">
              <a:rPr lang="sv-SE" smtClean="0">
                <a:solidFill>
                  <a:srgbClr val="FFFFFF"/>
                </a:solidFill>
              </a:rPr>
              <a:pPr/>
              <a:t>‹#›</a:t>
            </a:fld>
            <a:endParaRPr lang="sv-SE">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extLst>
      <p:ext uri="{BB962C8B-B14F-4D97-AF65-F5344CB8AC3E}">
        <p14:creationId xmlns:p14="http://schemas.microsoft.com/office/powerpoint/2010/main" val="2001566028"/>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v-S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EDC7FD5-474D-4AEC-9D31-DC5D2D2324D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350761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v-SE"/>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E819FD99-794E-4021-8F02-889B69950F4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94672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v-S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04CEE69-284B-4FE9-8656-FED51D71E97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8613438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v-S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04CEE69-284B-4FE9-8656-FED51D71E97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1412753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0A3C4A9-225B-4016-A688-8709D8557CE7}" type="datetimeFigureOut">
              <a:rPr lang="sv-SE" smtClean="0">
                <a:solidFill>
                  <a:srgbClr val="FFFFFF">
                    <a:alpha val="65000"/>
                  </a:srgbClr>
                </a:solidFill>
              </a:rPr>
              <a:pPr/>
              <a:t>2019-11-11</a:t>
            </a:fld>
            <a:endParaRPr lang="sv-SE">
              <a:solidFill>
                <a:srgbClr val="FFFFFF">
                  <a:alpha val="65000"/>
                </a:srgbClr>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sv-SE">
              <a:solidFill>
                <a:srgbClr val="FFFFFF">
                  <a:alpha val="65000"/>
                </a:srgbClr>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0072FB22-4E0A-4BAC-AE56-16E7ECFC6493}" type="slidenum">
              <a:rPr lang="sv-SE" smtClean="0">
                <a:solidFill>
                  <a:srgbClr val="FFFFFF">
                    <a:alpha val="65000"/>
                  </a:srgbClr>
                </a:solidFill>
              </a:rPr>
              <a:pPr/>
              <a:t>‹#›</a:t>
            </a:fld>
            <a:endParaRPr lang="sv-SE">
              <a:solidFill>
                <a:srgbClr val="FFFFFF">
                  <a:alpha val="65000"/>
                </a:srgbClr>
              </a:solidFill>
            </a:endParaRPr>
          </a:p>
        </p:txBody>
      </p:sp>
    </p:spTree>
    <p:extLst>
      <p:ext uri="{BB962C8B-B14F-4D97-AF65-F5344CB8AC3E}">
        <p14:creationId xmlns:p14="http://schemas.microsoft.com/office/powerpoint/2010/main" val="2178677622"/>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981" y="260648"/>
            <a:ext cx="8424540" cy="3046988"/>
          </a:xfrm>
          <a:prstGeom prst="rect">
            <a:avLst/>
          </a:prstGeom>
          <a:noFill/>
        </p:spPr>
        <p:txBody>
          <a:bodyPr wrap="square" rtlCol="0">
            <a:spAutoFit/>
          </a:bodyPr>
          <a:lstStyle/>
          <a:p>
            <a:pPr algn="ctr"/>
            <a:r>
              <a:rPr lang="sv-SE" sz="3200" dirty="0"/>
              <a:t>Handledning och bedömning i lärarutbildningens VFU</a:t>
            </a:r>
          </a:p>
          <a:p>
            <a:pPr algn="ctr"/>
            <a:endParaRPr lang="sv-SE" sz="3200" dirty="0"/>
          </a:p>
          <a:p>
            <a:pPr algn="ctr"/>
            <a:endParaRPr lang="sv-SE" sz="3200" dirty="0"/>
          </a:p>
          <a:p>
            <a:pPr algn="ctr"/>
            <a:endParaRPr lang="sv-SE" sz="3200" dirty="0"/>
          </a:p>
          <a:p>
            <a:pPr algn="ctr"/>
            <a:endParaRPr lang="sv-SE" sz="3200" dirty="0"/>
          </a:p>
        </p:txBody>
      </p:sp>
      <p:sp>
        <p:nvSpPr>
          <p:cNvPr id="2" name="TextBox 1"/>
          <p:cNvSpPr txBox="1"/>
          <p:nvPr/>
        </p:nvSpPr>
        <p:spPr>
          <a:xfrm>
            <a:off x="1259632" y="4365104"/>
            <a:ext cx="6192688" cy="369332"/>
          </a:xfrm>
          <a:prstGeom prst="rect">
            <a:avLst/>
          </a:prstGeom>
          <a:noFill/>
        </p:spPr>
        <p:txBody>
          <a:bodyPr wrap="square" rtlCol="0">
            <a:spAutoFit/>
          </a:bodyPr>
          <a:lstStyle/>
          <a:p>
            <a:pPr algn="ctr"/>
            <a:r>
              <a:rPr lang="sv-SE" dirty="0"/>
              <a:t>Ulla Karin Nordänger</a:t>
            </a:r>
          </a:p>
        </p:txBody>
      </p:sp>
      <p:pic>
        <p:nvPicPr>
          <p:cNvPr id="3" name="Bildobjekt 2"/>
          <p:cNvPicPr>
            <a:picLocks noChangeAspect="1"/>
          </p:cNvPicPr>
          <p:nvPr/>
        </p:nvPicPr>
        <p:blipFill>
          <a:blip r:embed="rId3"/>
          <a:stretch>
            <a:fillRect/>
          </a:stretch>
        </p:blipFill>
        <p:spPr>
          <a:xfrm>
            <a:off x="1691680" y="2301607"/>
            <a:ext cx="6041729" cy="2012057"/>
          </a:xfrm>
          <a:prstGeom prst="rect">
            <a:avLst/>
          </a:prstGeom>
        </p:spPr>
      </p:pic>
    </p:spTree>
    <p:extLst>
      <p:ext uri="{BB962C8B-B14F-4D97-AF65-F5344CB8AC3E}">
        <p14:creationId xmlns:p14="http://schemas.microsoft.com/office/powerpoint/2010/main" val="38366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755576" y="815820"/>
            <a:ext cx="6724650" cy="714375"/>
          </a:xfrm>
          <a:prstGeom prst="rect">
            <a:avLst/>
          </a:prstGeom>
        </p:spPr>
      </p:pic>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4"/>
          <a:stretch>
            <a:fillRect/>
          </a:stretch>
        </p:blipFill>
        <p:spPr>
          <a:xfrm>
            <a:off x="516054" y="1700808"/>
            <a:ext cx="8170745" cy="4356125"/>
          </a:xfrm>
          <a:prstGeom prst="rect">
            <a:avLst/>
          </a:prstGeom>
        </p:spPr>
      </p:pic>
    </p:spTree>
    <p:extLst>
      <p:ext uri="{BB962C8B-B14F-4D97-AF65-F5344CB8AC3E}">
        <p14:creationId xmlns:p14="http://schemas.microsoft.com/office/powerpoint/2010/main" val="41634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stretch>
            <a:fillRect/>
          </a:stretch>
        </p:blipFill>
        <p:spPr>
          <a:xfrm>
            <a:off x="971600" y="836712"/>
            <a:ext cx="7200799" cy="5289451"/>
          </a:xfrm>
          <a:prstGeom prst="rect">
            <a:avLst/>
          </a:prstGeom>
        </p:spPr>
      </p:pic>
    </p:spTree>
    <p:extLst>
      <p:ext uri="{BB962C8B-B14F-4D97-AF65-F5344CB8AC3E}">
        <p14:creationId xmlns:p14="http://schemas.microsoft.com/office/powerpoint/2010/main" val="134837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11188" y="620713"/>
            <a:ext cx="7632700" cy="5256212"/>
          </a:xfrm>
          <a:prstGeom prst="rect">
            <a:avLst/>
          </a:prstGeom>
          <a:solidFill>
            <a:srgbClr val="FFFF00"/>
          </a:solidFill>
          <a:ln w="9525">
            <a:solidFill>
              <a:srgbClr val="000000"/>
            </a:solidFill>
            <a:miter lim="800000"/>
            <a:headEnd/>
            <a:tailEnd/>
          </a:ln>
        </p:spPr>
        <p:txBody>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just" eaLnBrk="1" fontAlgn="base" hangingPunct="1">
              <a:spcBef>
                <a:spcPct val="0"/>
              </a:spcBef>
              <a:spcAft>
                <a:spcPct val="0"/>
              </a:spcAft>
              <a:buFont typeface="Symbol" pitchFamily="18" charset="2"/>
              <a:buChar char="·"/>
            </a:pPr>
            <a:endParaRPr lang="sv-SE" altLang="sv-SE" dirty="0">
              <a:solidFill>
                <a:srgbClr val="000000"/>
              </a:solidFill>
              <a:latin typeface="Times New Roman" pitchFamily="18" charset="0"/>
            </a:endParaRPr>
          </a:p>
          <a:p>
            <a:pPr lvl="1" algn="just" eaLnBrk="1" fontAlgn="base" hangingPunct="1">
              <a:spcBef>
                <a:spcPct val="0"/>
              </a:spcBef>
              <a:spcAft>
                <a:spcPct val="0"/>
              </a:spcAft>
              <a:buFont typeface="Symbol" pitchFamily="18" charset="2"/>
              <a:buChar char="·"/>
            </a:pPr>
            <a:endParaRPr lang="sv-SE" altLang="sv-SE" dirty="0">
              <a:solidFill>
                <a:srgbClr val="000000"/>
              </a:solidFill>
              <a:latin typeface="Times New Roman" pitchFamily="18" charset="0"/>
            </a:endParaRPr>
          </a:p>
          <a:p>
            <a:pPr lvl="1" algn="just" eaLnBrk="1" fontAlgn="base" hangingPunct="1">
              <a:spcBef>
                <a:spcPct val="0"/>
              </a:spcBef>
              <a:spcAft>
                <a:spcPct val="0"/>
              </a:spcAft>
              <a:buFont typeface="Symbol" pitchFamily="18" charset="2"/>
              <a:buChar char="·"/>
            </a:pPr>
            <a:r>
              <a:rPr lang="sv-SE" altLang="sv-SE" dirty="0">
                <a:solidFill>
                  <a:srgbClr val="000000"/>
                </a:solidFill>
                <a:latin typeface="Times New Roman" pitchFamily="18" charset="0"/>
              </a:rPr>
              <a:t>Kriterier kan aldrig explicitgöra alla dimensioner av yrkeskunnande, bedömningen måste tillåta professionellt handlingsutrymme</a:t>
            </a:r>
          </a:p>
          <a:p>
            <a:pPr lvl="1" algn="just" eaLnBrk="1" fontAlgn="base" hangingPunct="1">
              <a:spcBef>
                <a:spcPct val="0"/>
              </a:spcBef>
              <a:spcAft>
                <a:spcPct val="0"/>
              </a:spcAft>
              <a:buFont typeface="Symbol" pitchFamily="18" charset="2"/>
              <a:buChar char="·"/>
            </a:pPr>
            <a:endParaRPr lang="sv-SE" altLang="sv-SE" dirty="0">
              <a:solidFill>
                <a:srgbClr val="000000"/>
              </a:solidFill>
              <a:latin typeface="Times New Roman" pitchFamily="18" charset="0"/>
            </a:endParaRPr>
          </a:p>
          <a:p>
            <a:pPr lvl="1" eaLnBrk="1" fontAlgn="base" hangingPunct="1">
              <a:spcBef>
                <a:spcPct val="0"/>
              </a:spcBef>
              <a:spcAft>
                <a:spcPct val="0"/>
              </a:spcAft>
              <a:buFont typeface="Symbol" pitchFamily="18" charset="2"/>
              <a:buChar char="·"/>
            </a:pPr>
            <a:r>
              <a:rPr lang="sv-SE" altLang="sv-SE" dirty="0">
                <a:solidFill>
                  <a:srgbClr val="000000"/>
                </a:solidFill>
                <a:latin typeface="Times New Roman" pitchFamily="18" charset="0"/>
              </a:rPr>
              <a:t>Det är samtalen runt tolkningar av bedömningsunderlagen som egentligen står för kvalitetshöjningen</a:t>
            </a:r>
          </a:p>
        </p:txBody>
      </p:sp>
    </p:spTree>
    <p:extLst>
      <p:ext uri="{BB962C8B-B14F-4D97-AF65-F5344CB8AC3E}">
        <p14:creationId xmlns:p14="http://schemas.microsoft.com/office/powerpoint/2010/main" val="683412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stretch>
            <a:fillRect/>
          </a:stretch>
        </p:blipFill>
        <p:spPr>
          <a:xfrm>
            <a:off x="611560" y="1556792"/>
            <a:ext cx="7993975" cy="4525963"/>
          </a:xfrm>
          <a:prstGeom prst="rect">
            <a:avLst/>
          </a:prstGeom>
        </p:spPr>
      </p:pic>
    </p:spTree>
    <p:extLst>
      <p:ext uri="{BB962C8B-B14F-4D97-AF65-F5344CB8AC3E}">
        <p14:creationId xmlns:p14="http://schemas.microsoft.com/office/powerpoint/2010/main" val="46289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7" y="1463675"/>
            <a:ext cx="6299200" cy="4724400"/>
          </a:xfrm>
        </p:spPr>
      </p:pic>
      <p:sp>
        <p:nvSpPr>
          <p:cNvPr id="4" name="Title 3"/>
          <p:cNvSpPr>
            <a:spLocks noGrp="1"/>
          </p:cNvSpPr>
          <p:nvPr>
            <p:ph type="title"/>
          </p:nvPr>
        </p:nvSpPr>
        <p:spPr/>
        <p:txBody>
          <a:bodyPr>
            <a:normAutofit fontScale="90000"/>
          </a:bodyPr>
          <a:lstStyle/>
          <a:p>
            <a:r>
              <a:rPr lang="sv-SE" dirty="0"/>
              <a:t>”Låt den rätte komma ut” – </a:t>
            </a:r>
            <a:r>
              <a:rPr lang="sv-SE" sz="3100" dirty="0"/>
              <a:t>Lärarutbildningens funktion som grindvakt</a:t>
            </a:r>
          </a:p>
        </p:txBody>
      </p:sp>
    </p:spTree>
    <p:extLst>
      <p:ext uri="{BB962C8B-B14F-4D97-AF65-F5344CB8AC3E}">
        <p14:creationId xmlns:p14="http://schemas.microsoft.com/office/powerpoint/2010/main" val="350390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sv-SE" sz="2000" dirty="0"/>
              <a:t>Nio fall av underkännanden (2%)</a:t>
            </a:r>
          </a:p>
          <a:p>
            <a:endParaRPr lang="sv-SE" sz="2000" dirty="0"/>
          </a:p>
          <a:p>
            <a:r>
              <a:rPr lang="sv-SE" sz="2000" dirty="0"/>
              <a:t>Intervjuer med</a:t>
            </a:r>
            <a:r>
              <a:rPr lang="sv-SE" dirty="0"/>
              <a:t>:</a:t>
            </a:r>
          </a:p>
          <a:p>
            <a:pPr marL="285750" indent="-285750">
              <a:buFont typeface="Arial" pitchFamily="34" charset="0"/>
              <a:buChar char="•"/>
            </a:pPr>
            <a:r>
              <a:rPr lang="sv-SE" dirty="0"/>
              <a:t>VFU-lärare</a:t>
            </a:r>
          </a:p>
          <a:p>
            <a:pPr marL="285750" indent="-285750">
              <a:buFont typeface="Arial" pitchFamily="34" charset="0"/>
              <a:buChar char="•"/>
            </a:pPr>
            <a:r>
              <a:rPr lang="sv-SE" dirty="0"/>
              <a:t>besökande lärare från universitetet</a:t>
            </a:r>
          </a:p>
          <a:p>
            <a:pPr marL="285750" indent="-285750">
              <a:buFont typeface="Arial" pitchFamily="34" charset="0"/>
              <a:buChar char="•"/>
            </a:pPr>
            <a:r>
              <a:rPr lang="sv-SE" dirty="0"/>
              <a:t>administratörer</a:t>
            </a:r>
          </a:p>
          <a:p>
            <a:endParaRPr lang="sv-SE" dirty="0"/>
          </a:p>
          <a:p>
            <a:r>
              <a:rPr lang="sv-SE" dirty="0"/>
              <a:t>Dokument</a:t>
            </a:r>
          </a:p>
        </p:txBody>
      </p:sp>
      <p:sp>
        <p:nvSpPr>
          <p:cNvPr id="2" name="Title 1"/>
          <p:cNvSpPr>
            <a:spLocks noGrp="1"/>
          </p:cNvSpPr>
          <p:nvPr>
            <p:ph type="title"/>
          </p:nvPr>
        </p:nvSpPr>
        <p:spPr/>
        <p:txBody>
          <a:bodyPr/>
          <a:lstStyle/>
          <a:p>
            <a:endParaRPr lang="sv-SE"/>
          </a:p>
        </p:txBody>
      </p:sp>
      <p:pic>
        <p:nvPicPr>
          <p:cNvPr id="4" name="Picture 4" descr="MV5BMTQ5NDI4MDM0Nl5BMl5BanBnXkFtZTcwNDYwODU2NA@@__V1__SY31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24744"/>
            <a:ext cx="2539537" cy="376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5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8867" y="1445367"/>
            <a:ext cx="3886200" cy="711259"/>
          </a:xfrm>
        </p:spPr>
        <p:txBody>
          <a:bodyPr>
            <a:normAutofit/>
          </a:bodyPr>
          <a:lstStyle/>
          <a:p>
            <a:r>
              <a:rPr lang="sv-SE" sz="2400" dirty="0"/>
              <a:t>”De inte lämpade”</a:t>
            </a:r>
          </a:p>
          <a:p>
            <a:endParaRPr lang="sv-SE" sz="2400" dirty="0"/>
          </a:p>
        </p:txBody>
      </p:sp>
      <p:sp>
        <p:nvSpPr>
          <p:cNvPr id="7" name="Text Placeholder 6"/>
          <p:cNvSpPr>
            <a:spLocks noGrp="1"/>
          </p:cNvSpPr>
          <p:nvPr>
            <p:ph type="body" sz="half" idx="15"/>
          </p:nvPr>
        </p:nvSpPr>
        <p:spPr>
          <a:xfrm>
            <a:off x="4473492" y="1445367"/>
            <a:ext cx="3886200" cy="711259"/>
          </a:xfrm>
        </p:spPr>
        <p:txBody>
          <a:bodyPr>
            <a:normAutofit/>
          </a:bodyPr>
          <a:lstStyle/>
          <a:p>
            <a:r>
              <a:rPr lang="sv-SE" sz="2400" dirty="0"/>
              <a:t>”De kanske lämpade”</a:t>
            </a:r>
          </a:p>
          <a:p>
            <a:endParaRPr lang="sv-SE" sz="2400" dirty="0"/>
          </a:p>
        </p:txBody>
      </p:sp>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707904" y="1231998"/>
            <a:ext cx="301714" cy="6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52426" y="228600"/>
            <a:ext cx="7680960" cy="752128"/>
          </a:xfrm>
        </p:spPr>
        <p:txBody>
          <a:bodyPr/>
          <a:lstStyle/>
          <a:p>
            <a:pPr algn="ctr"/>
            <a:r>
              <a:rPr lang="sv-SE" dirty="0"/>
              <a:t>Brister i lärarkvalitet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239143"/>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4478" y="1265690"/>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9678" y="1265690"/>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4878" y="1265689"/>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7153" y="1265690"/>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2624" y="1231911"/>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5424" y="1231911"/>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992" y="1231911"/>
            <a:ext cx="304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4838" y="2405199"/>
            <a:ext cx="2258868" cy="369332"/>
          </a:xfrm>
          <a:prstGeom prst="rect">
            <a:avLst/>
          </a:prstGeom>
          <a:noFill/>
        </p:spPr>
        <p:txBody>
          <a:bodyPr wrap="square" rtlCol="0">
            <a:spAutoFit/>
          </a:bodyPr>
          <a:lstStyle/>
          <a:p>
            <a:r>
              <a:rPr lang="sv-SE" dirty="0">
                <a:solidFill>
                  <a:srgbClr val="FFFFFF"/>
                </a:solidFill>
              </a:rPr>
              <a:t>Upptäcks omedelbart</a:t>
            </a:r>
          </a:p>
        </p:txBody>
      </p:sp>
      <p:sp>
        <p:nvSpPr>
          <p:cNvPr id="6" name="TextBox 5"/>
          <p:cNvSpPr txBox="1"/>
          <p:nvPr/>
        </p:nvSpPr>
        <p:spPr>
          <a:xfrm>
            <a:off x="5292080" y="2397680"/>
            <a:ext cx="2692398" cy="646331"/>
          </a:xfrm>
          <a:prstGeom prst="rect">
            <a:avLst/>
          </a:prstGeom>
          <a:noFill/>
        </p:spPr>
        <p:txBody>
          <a:bodyPr wrap="square" rtlCol="0">
            <a:spAutoFit/>
          </a:bodyPr>
          <a:lstStyle/>
          <a:p>
            <a:r>
              <a:rPr lang="sv-SE" dirty="0">
                <a:solidFill>
                  <a:srgbClr val="FFFFFF"/>
                </a:solidFill>
              </a:rPr>
              <a:t>Upptäcks efter en tid (i en pedagogisk situation)</a:t>
            </a:r>
          </a:p>
        </p:txBody>
      </p:sp>
      <p:sp>
        <p:nvSpPr>
          <p:cNvPr id="19" name="TextBox 18"/>
          <p:cNvSpPr txBox="1"/>
          <p:nvPr/>
        </p:nvSpPr>
        <p:spPr>
          <a:xfrm>
            <a:off x="5336472" y="4221054"/>
            <a:ext cx="1080120" cy="369332"/>
          </a:xfrm>
          <a:prstGeom prst="rect">
            <a:avLst/>
          </a:prstGeom>
          <a:noFill/>
        </p:spPr>
        <p:txBody>
          <a:bodyPr wrap="square" rtlCol="0">
            <a:spAutoFit/>
          </a:bodyPr>
          <a:lstStyle/>
          <a:p>
            <a:r>
              <a:rPr lang="sv-SE" dirty="0">
                <a:solidFill>
                  <a:srgbClr val="FFFFFF"/>
                </a:solidFill>
              </a:rPr>
              <a:t>Rigiditet</a:t>
            </a:r>
          </a:p>
        </p:txBody>
      </p:sp>
      <p:sp>
        <p:nvSpPr>
          <p:cNvPr id="2" name="TextBox 1"/>
          <p:cNvSpPr txBox="1"/>
          <p:nvPr/>
        </p:nvSpPr>
        <p:spPr>
          <a:xfrm>
            <a:off x="554839" y="3071555"/>
            <a:ext cx="1050032" cy="369332"/>
          </a:xfrm>
          <a:prstGeom prst="rect">
            <a:avLst/>
          </a:prstGeom>
          <a:noFill/>
        </p:spPr>
        <p:txBody>
          <a:bodyPr wrap="square" rtlCol="0">
            <a:spAutoFit/>
          </a:bodyPr>
          <a:lstStyle/>
          <a:p>
            <a:r>
              <a:rPr lang="sv-SE" dirty="0">
                <a:solidFill>
                  <a:srgbClr val="FFFFFF"/>
                </a:solidFill>
              </a:rPr>
              <a:t>Passiva</a:t>
            </a:r>
          </a:p>
        </p:txBody>
      </p:sp>
      <p:sp>
        <p:nvSpPr>
          <p:cNvPr id="8" name="TextBox 7"/>
          <p:cNvSpPr txBox="1"/>
          <p:nvPr/>
        </p:nvSpPr>
        <p:spPr>
          <a:xfrm>
            <a:off x="554838" y="3502749"/>
            <a:ext cx="1424873" cy="646331"/>
          </a:xfrm>
          <a:prstGeom prst="rect">
            <a:avLst/>
          </a:prstGeom>
          <a:noFill/>
        </p:spPr>
        <p:txBody>
          <a:bodyPr wrap="square" rtlCol="0">
            <a:spAutoFit/>
          </a:bodyPr>
          <a:lstStyle/>
          <a:p>
            <a:r>
              <a:rPr lang="sv-SE" dirty="0">
                <a:solidFill>
                  <a:srgbClr val="FFFFFF"/>
                </a:solidFill>
              </a:rPr>
              <a:t>Osäkerhet Rädsla</a:t>
            </a:r>
          </a:p>
        </p:txBody>
      </p:sp>
      <p:sp>
        <p:nvSpPr>
          <p:cNvPr id="22" name="TextBox 21"/>
          <p:cNvSpPr txBox="1"/>
          <p:nvPr/>
        </p:nvSpPr>
        <p:spPr>
          <a:xfrm>
            <a:off x="554839" y="4210972"/>
            <a:ext cx="1728192" cy="923330"/>
          </a:xfrm>
          <a:prstGeom prst="rect">
            <a:avLst/>
          </a:prstGeom>
          <a:noFill/>
        </p:spPr>
        <p:txBody>
          <a:bodyPr wrap="square" rtlCol="0">
            <a:spAutoFit/>
          </a:bodyPr>
          <a:lstStyle/>
          <a:p>
            <a:r>
              <a:rPr lang="sv-SE" dirty="0">
                <a:solidFill>
                  <a:srgbClr val="FFFFFF"/>
                </a:solidFill>
              </a:rPr>
              <a:t>Oförmåga att läsa av sociala situationer</a:t>
            </a:r>
          </a:p>
        </p:txBody>
      </p:sp>
      <p:sp>
        <p:nvSpPr>
          <p:cNvPr id="23" name="TextBox 22"/>
          <p:cNvSpPr txBox="1"/>
          <p:nvPr/>
        </p:nvSpPr>
        <p:spPr>
          <a:xfrm>
            <a:off x="5311809" y="3185781"/>
            <a:ext cx="1368152" cy="369332"/>
          </a:xfrm>
          <a:prstGeom prst="rect">
            <a:avLst/>
          </a:prstGeom>
          <a:noFill/>
        </p:spPr>
        <p:txBody>
          <a:bodyPr wrap="square" rtlCol="0">
            <a:spAutoFit/>
          </a:bodyPr>
          <a:lstStyle/>
          <a:p>
            <a:r>
              <a:rPr lang="sv-SE" dirty="0">
                <a:solidFill>
                  <a:srgbClr val="FFFFFF"/>
                </a:solidFill>
              </a:rPr>
              <a:t>Passiva</a:t>
            </a:r>
          </a:p>
        </p:txBody>
      </p:sp>
      <p:sp>
        <p:nvSpPr>
          <p:cNvPr id="25" name="TextBox 24"/>
          <p:cNvSpPr txBox="1"/>
          <p:nvPr/>
        </p:nvSpPr>
        <p:spPr>
          <a:xfrm>
            <a:off x="604152" y="5373216"/>
            <a:ext cx="1790840" cy="923330"/>
          </a:xfrm>
          <a:prstGeom prst="rect">
            <a:avLst/>
          </a:prstGeom>
          <a:noFill/>
        </p:spPr>
        <p:txBody>
          <a:bodyPr wrap="square" rtlCol="0">
            <a:spAutoFit/>
          </a:bodyPr>
          <a:lstStyle/>
          <a:p>
            <a:r>
              <a:rPr lang="sv-SE" dirty="0">
                <a:solidFill>
                  <a:srgbClr val="FFFFFF"/>
                </a:solidFill>
              </a:rPr>
              <a:t>Oförmåga att uppfatta egna brister</a:t>
            </a:r>
          </a:p>
        </p:txBody>
      </p:sp>
    </p:spTree>
    <p:extLst>
      <p:ext uri="{BB962C8B-B14F-4D97-AF65-F5344CB8AC3E}">
        <p14:creationId xmlns:p14="http://schemas.microsoft.com/office/powerpoint/2010/main" val="135199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nodeType="clickEffect">
                                  <p:stCondLst>
                                    <p:cond delay="0"/>
                                  </p:stCondLst>
                                  <p:childTnLst>
                                    <p:animEffect transition="out" filter="fade">
                                      <p:cBhvr>
                                        <p:cTn id="51" dur="1000"/>
                                        <p:tgtEl>
                                          <p:spTgt spid="10"/>
                                        </p:tgtEl>
                                      </p:cBhvr>
                                    </p:animEffect>
                                    <p:anim calcmode="lin" valueType="num">
                                      <p:cBhvr>
                                        <p:cTn id="52" dur="1000"/>
                                        <p:tgtEl>
                                          <p:spTgt spid="10"/>
                                        </p:tgtEl>
                                        <p:attrNameLst>
                                          <p:attrName>ppt_x</p:attrName>
                                        </p:attrNameLst>
                                      </p:cBhvr>
                                      <p:tavLst>
                                        <p:tav tm="0">
                                          <p:val>
                                            <p:strVal val="ppt_x"/>
                                          </p:val>
                                        </p:tav>
                                        <p:tav tm="100000">
                                          <p:val>
                                            <p:strVal val="ppt_x"/>
                                          </p:val>
                                        </p:tav>
                                      </p:tavLst>
                                    </p:anim>
                                    <p:anim calcmode="lin" valueType="num">
                                      <p:cBhvr>
                                        <p:cTn id="53" dur="1000"/>
                                        <p:tgtEl>
                                          <p:spTgt spid="10"/>
                                        </p:tgtEl>
                                        <p:attrNameLst>
                                          <p:attrName>ppt_y</p:attrName>
                                        </p:attrNameLst>
                                      </p:cBhvr>
                                      <p:tavLst>
                                        <p:tav tm="0">
                                          <p:val>
                                            <p:strVal val="ppt_y"/>
                                          </p:val>
                                        </p:tav>
                                        <p:tav tm="100000">
                                          <p:val>
                                            <p:strVal val="ppt_y+.1"/>
                                          </p:val>
                                        </p:tav>
                                      </p:tavLst>
                                    </p:anim>
                                    <p:set>
                                      <p:cBhvr>
                                        <p:cTn id="54" dur="1" fill="hold">
                                          <p:stCondLst>
                                            <p:cond delay="999"/>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9" grpId="0"/>
      <p:bldP spid="2" grpId="0"/>
      <p:bldP spid="8" grpId="0"/>
      <p:bldP spid="22"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sv-SE"/>
          </a:p>
        </p:txBody>
      </p:sp>
      <p:sp>
        <p:nvSpPr>
          <p:cNvPr id="5" name="Text Placeholder 4"/>
          <p:cNvSpPr>
            <a:spLocks noGrp="1"/>
          </p:cNvSpPr>
          <p:nvPr>
            <p:ph type="body" sz="half" idx="15"/>
          </p:nvPr>
        </p:nvSpPr>
        <p:spPr/>
        <p:txBody>
          <a:bodyPr/>
          <a:lstStyle/>
          <a:p>
            <a:endParaRPr lang="sv-SE"/>
          </a:p>
        </p:txBody>
      </p:sp>
      <p:sp>
        <p:nvSpPr>
          <p:cNvPr id="6" name="Content Placeholder 5"/>
          <p:cNvSpPr>
            <a:spLocks noGrp="1"/>
          </p:cNvSpPr>
          <p:nvPr>
            <p:ph sz="quarter" idx="14"/>
          </p:nvPr>
        </p:nvSpPr>
        <p:spPr/>
        <p:txBody>
          <a:bodyPr/>
          <a:lstStyle/>
          <a:p>
            <a:endParaRPr lang="sv-SE"/>
          </a:p>
        </p:txBody>
      </p:sp>
      <p:sp>
        <p:nvSpPr>
          <p:cNvPr id="4" name="Content Placeholder 3"/>
          <p:cNvSpPr>
            <a:spLocks noGrp="1"/>
          </p:cNvSpPr>
          <p:nvPr>
            <p:ph sz="quarter" idx="13"/>
          </p:nvPr>
        </p:nvSpPr>
        <p:spPr/>
        <p:txBody>
          <a:bodyPr/>
          <a:lstStyle/>
          <a:p>
            <a:endParaRPr lang="sv-SE"/>
          </a:p>
        </p:txBody>
      </p:sp>
      <p:sp>
        <p:nvSpPr>
          <p:cNvPr id="2" name="Title 1"/>
          <p:cNvSpPr>
            <a:spLocks noGrp="1"/>
          </p:cNvSpPr>
          <p:nvPr>
            <p:ph type="title"/>
          </p:nvPr>
        </p:nvSpPr>
        <p:spPr/>
        <p:txBody>
          <a:bodyPr/>
          <a:lstStyle/>
          <a:p>
            <a:endParaRPr lang="sv-SE"/>
          </a:p>
        </p:txBody>
      </p:sp>
    </p:spTree>
    <p:extLst>
      <p:ext uri="{BB962C8B-B14F-4D97-AF65-F5344CB8AC3E}">
        <p14:creationId xmlns:p14="http://schemas.microsoft.com/office/powerpoint/2010/main" val="268412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r>
              <a:rPr lang="sv-SE" sz="3200" dirty="0"/>
              <a:t>Ja…</a:t>
            </a:r>
          </a:p>
          <a:p>
            <a:r>
              <a:rPr lang="sv-SE" sz="3200" dirty="0"/>
              <a:t>Och nej</a:t>
            </a:r>
          </a:p>
        </p:txBody>
      </p:sp>
      <p:sp>
        <p:nvSpPr>
          <p:cNvPr id="4" name="Title 3"/>
          <p:cNvSpPr>
            <a:spLocks noGrp="1"/>
          </p:cNvSpPr>
          <p:nvPr>
            <p:ph type="title"/>
          </p:nvPr>
        </p:nvSpPr>
        <p:spPr>
          <a:xfrm>
            <a:off x="352426" y="228600"/>
            <a:ext cx="7680960" cy="1184176"/>
          </a:xfrm>
        </p:spPr>
        <p:txBody>
          <a:bodyPr>
            <a:normAutofit fontScale="90000"/>
          </a:bodyPr>
          <a:lstStyle/>
          <a:p>
            <a:r>
              <a:rPr lang="sv-SE" sz="4800" dirty="0"/>
              <a:t>Kunde detta upptäckts redan innan lärarutbildningen?</a:t>
            </a:r>
          </a:p>
        </p:txBody>
      </p:sp>
      <p:sp>
        <p:nvSpPr>
          <p:cNvPr id="2" name="TextBox 1"/>
          <p:cNvSpPr txBox="1"/>
          <p:nvPr/>
        </p:nvSpPr>
        <p:spPr>
          <a:xfrm>
            <a:off x="539552" y="3284984"/>
            <a:ext cx="4968552" cy="400110"/>
          </a:xfrm>
          <a:prstGeom prst="rect">
            <a:avLst/>
          </a:prstGeom>
          <a:noFill/>
        </p:spPr>
        <p:txBody>
          <a:bodyPr wrap="square" rtlCol="0">
            <a:spAutoFit/>
          </a:bodyPr>
          <a:lstStyle/>
          <a:p>
            <a:endParaRPr lang="sv-SE" sz="2000" dirty="0">
              <a:solidFill>
                <a:srgbClr val="FFFFFF"/>
              </a:solidFill>
            </a:endParaRPr>
          </a:p>
        </p:txBody>
      </p:sp>
      <p:sp>
        <p:nvSpPr>
          <p:cNvPr id="3" name="TextBox 2"/>
          <p:cNvSpPr txBox="1"/>
          <p:nvPr/>
        </p:nvSpPr>
        <p:spPr>
          <a:xfrm>
            <a:off x="710198" y="4077072"/>
            <a:ext cx="3213729" cy="2031325"/>
          </a:xfrm>
          <a:prstGeom prst="rect">
            <a:avLst/>
          </a:prstGeom>
          <a:noFill/>
        </p:spPr>
        <p:txBody>
          <a:bodyPr wrap="square" rtlCol="0">
            <a:spAutoFit/>
          </a:bodyPr>
          <a:lstStyle/>
          <a:p>
            <a:pPr marL="285750" indent="-285750">
              <a:buFont typeface="Arial" pitchFamily="34" charset="0"/>
              <a:buChar char="•"/>
            </a:pPr>
            <a:r>
              <a:rPr lang="sv-SE" dirty="0">
                <a:solidFill>
                  <a:srgbClr val="FFFFFF"/>
                </a:solidFill>
              </a:rPr>
              <a:t>Bristande kvalitet kan ta tid att upptäcka</a:t>
            </a:r>
          </a:p>
          <a:p>
            <a:pPr marL="285750" indent="-285750">
              <a:buFont typeface="Arial" pitchFamily="34" charset="0"/>
              <a:buChar char="•"/>
            </a:pPr>
            <a:r>
              <a:rPr lang="sv-SE" dirty="0">
                <a:solidFill>
                  <a:srgbClr val="FFFFFF"/>
                </a:solidFill>
              </a:rPr>
              <a:t>Pedagogisk förmåga kan förbättras</a:t>
            </a:r>
          </a:p>
          <a:p>
            <a:pPr marL="285750" indent="-285750">
              <a:buFont typeface="Arial" pitchFamily="34" charset="0"/>
              <a:buChar char="•"/>
            </a:pPr>
            <a:r>
              <a:rPr lang="sv-SE" dirty="0">
                <a:solidFill>
                  <a:srgbClr val="FFFFFF"/>
                </a:solidFill>
              </a:rPr>
              <a:t>Pedagogisk förmåga kan bedömas olika beroende på kontext</a:t>
            </a:r>
          </a:p>
        </p:txBody>
      </p:sp>
    </p:spTree>
    <p:extLst>
      <p:ext uri="{BB962C8B-B14F-4D97-AF65-F5344CB8AC3E}">
        <p14:creationId xmlns:p14="http://schemas.microsoft.com/office/powerpoint/2010/main" val="39336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sv-SE" altLang="sv-SE" sz="2800" b="1" dirty="0">
              <a:latin typeface="Garamond" pitchFamily="18" charset="0"/>
            </a:endParaRPr>
          </a:p>
        </p:txBody>
      </p:sp>
      <p:pic>
        <p:nvPicPr>
          <p:cNvPr id="9219" name="Picture 4" descr="NationellaProv"/>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1337" y="2427863"/>
            <a:ext cx="2376487" cy="178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5" descr="tår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3720"/>
            <a:ext cx="1811021" cy="140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429000"/>
            <a:ext cx="19700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3824" y="174813"/>
            <a:ext cx="19954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314693"/>
            <a:ext cx="1927225"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7136" y="3319244"/>
            <a:ext cx="232886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10" descr="ris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1978562"/>
            <a:ext cx="331152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rlipe\Desktop\IMG_163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218140"/>
            <a:ext cx="3744416" cy="45598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lipe\Desktop\IMG_163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2" y="2481385"/>
            <a:ext cx="3166807" cy="4222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5758" y="2962848"/>
            <a:ext cx="59721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dobjekt 2"/>
          <p:cNvPicPr>
            <a:picLocks noChangeAspect="1"/>
          </p:cNvPicPr>
          <p:nvPr/>
        </p:nvPicPr>
        <p:blipFill>
          <a:blip r:embed="rId13"/>
          <a:stretch>
            <a:fillRect/>
          </a:stretch>
        </p:blipFill>
        <p:spPr>
          <a:xfrm>
            <a:off x="715356" y="800604"/>
            <a:ext cx="6474575" cy="2087837"/>
          </a:xfrm>
          <a:prstGeom prst="rect">
            <a:avLst/>
          </a:prstGeom>
        </p:spPr>
      </p:pic>
      <p:pic>
        <p:nvPicPr>
          <p:cNvPr id="4" name="Bildobjekt 3"/>
          <p:cNvPicPr>
            <a:picLocks noChangeAspect="1"/>
          </p:cNvPicPr>
          <p:nvPr/>
        </p:nvPicPr>
        <p:blipFill>
          <a:blip r:embed="rId14"/>
          <a:stretch>
            <a:fillRect/>
          </a:stretch>
        </p:blipFill>
        <p:spPr>
          <a:xfrm>
            <a:off x="457200" y="4516645"/>
            <a:ext cx="6229488" cy="2164666"/>
          </a:xfrm>
          <a:prstGeom prst="rect">
            <a:avLst/>
          </a:prstGeom>
        </p:spPr>
      </p:pic>
    </p:spTree>
    <p:extLst>
      <p:ext uri="{BB962C8B-B14F-4D97-AF65-F5344CB8AC3E}">
        <p14:creationId xmlns:p14="http://schemas.microsoft.com/office/powerpoint/2010/main" val="2294811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i="1" dirty="0">
                <a:latin typeface="Garamond" panose="02020404030301010803" pitchFamily="18" charset="0"/>
              </a:rPr>
              <a:t>…utifrån att kritiskt värdera sitt bemötande visar i handling en tydlig förmåga till förändring utifrån varje barn/elever och vuxnas behov</a:t>
            </a:r>
          </a:p>
          <a:p>
            <a:endParaRPr lang="sv-SE" b="1" i="1" dirty="0">
              <a:latin typeface="Garamond" panose="02020404030301010803" pitchFamily="18" charset="0"/>
            </a:endParaRPr>
          </a:p>
          <a:p>
            <a:r>
              <a:rPr lang="sv-SE" b="1" i="1" dirty="0">
                <a:latin typeface="Garamond" panose="02020404030301010803" pitchFamily="18" charset="0"/>
              </a:rPr>
              <a:t> …kritiskt granska sig själv utifrån etiska aspekter och värdegrund enligt läroplanens mål för att medvetet utveckla ledarskapet</a:t>
            </a:r>
          </a:p>
        </p:txBody>
      </p:sp>
    </p:spTree>
    <p:extLst>
      <p:ext uri="{BB962C8B-B14F-4D97-AF65-F5344CB8AC3E}">
        <p14:creationId xmlns:p14="http://schemas.microsoft.com/office/powerpoint/2010/main" val="155750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sv-SE" altLang="sv-SE"/>
          </a:p>
        </p:txBody>
      </p:sp>
      <p:sp>
        <p:nvSpPr>
          <p:cNvPr id="88067" name="Rectangle 3"/>
          <p:cNvSpPr>
            <a:spLocks noGrp="1" noChangeArrowheads="1"/>
          </p:cNvSpPr>
          <p:nvPr>
            <p:ph type="body" idx="1"/>
          </p:nvPr>
        </p:nvSpPr>
        <p:spPr>
          <a:xfrm>
            <a:off x="0" y="0"/>
            <a:ext cx="9144000" cy="6858000"/>
          </a:xfrm>
          <a:solidFill>
            <a:schemeClr val="tx2"/>
          </a:solidFill>
        </p:spPr>
        <p:txBody>
          <a:bodyPr/>
          <a:lstStyle/>
          <a:p>
            <a:pPr eaLnBrk="1" hangingPunct="1">
              <a:buFontTx/>
              <a:buNone/>
            </a:pPr>
            <a:r>
              <a:rPr lang="sv-SE" altLang="sv-SE" sz="2400" b="1" dirty="0">
                <a:solidFill>
                  <a:schemeClr val="bg1"/>
                </a:solidFill>
                <a:latin typeface="Garamond" pitchFamily="18" charset="0"/>
              </a:rPr>
              <a:t>	</a:t>
            </a:r>
          </a:p>
          <a:p>
            <a:pPr eaLnBrk="1" hangingPunct="1">
              <a:buFontTx/>
              <a:buNone/>
            </a:pPr>
            <a:r>
              <a:rPr lang="sv-SE" altLang="sv-SE" sz="2400" b="1" dirty="0">
                <a:solidFill>
                  <a:schemeClr val="bg1"/>
                </a:solidFill>
                <a:latin typeface="Garamond" pitchFamily="18" charset="0"/>
              </a:rPr>
              <a:t>	</a:t>
            </a:r>
            <a:r>
              <a:rPr lang="sv-SE" altLang="sv-SE" sz="2400" b="1" i="1" dirty="0">
                <a:solidFill>
                  <a:schemeClr val="bg1"/>
                </a:solidFill>
                <a:latin typeface="Garamond" pitchFamily="18" charset="0"/>
              </a:rPr>
              <a:t>Vad händer om man tänker tvärtom? </a:t>
            </a:r>
          </a:p>
          <a:p>
            <a:pPr eaLnBrk="1" hangingPunct="1">
              <a:buFontTx/>
              <a:buNone/>
            </a:pPr>
            <a:r>
              <a:rPr lang="sv-SE" altLang="sv-SE" sz="2400" b="1" dirty="0">
                <a:solidFill>
                  <a:schemeClr val="bg1"/>
                </a:solidFill>
                <a:latin typeface="Garamond" pitchFamily="18" charset="0"/>
              </a:rPr>
              <a:t>	En studie av erfarenhetsbaserat kunnande, hur det formuleras överförs och bedöms </a:t>
            </a:r>
            <a:r>
              <a:rPr lang="sv-SE" altLang="sv-SE" sz="1800" b="1" dirty="0">
                <a:solidFill>
                  <a:schemeClr val="bg1"/>
                </a:solidFill>
                <a:latin typeface="Garamond" pitchFamily="18" charset="0"/>
              </a:rPr>
              <a:t>(2004-2008 + 2009-2012)</a:t>
            </a:r>
          </a:p>
          <a:p>
            <a:pPr eaLnBrk="1" hangingPunct="1">
              <a:buFontTx/>
              <a:buNone/>
            </a:pPr>
            <a:endParaRPr lang="sv-SE" altLang="sv-SE" sz="2400" b="1" dirty="0">
              <a:solidFill>
                <a:schemeClr val="bg1"/>
              </a:solidFill>
              <a:latin typeface="Garamond" pitchFamily="18" charset="0"/>
            </a:endParaRPr>
          </a:p>
          <a:p>
            <a:pPr eaLnBrk="1" hangingPunct="1">
              <a:buFontTx/>
              <a:buNone/>
            </a:pPr>
            <a:r>
              <a:rPr lang="sv-SE" altLang="sv-SE" sz="2800" b="1" dirty="0">
                <a:solidFill>
                  <a:schemeClr val="bg1"/>
                </a:solidFill>
                <a:latin typeface="Garamond" pitchFamily="18" charset="0"/>
              </a:rPr>
              <a:t>	</a:t>
            </a:r>
            <a:r>
              <a:rPr lang="sv-SE" altLang="sv-SE" sz="2400" b="1" i="1" dirty="0">
                <a:solidFill>
                  <a:schemeClr val="bg1"/>
                </a:solidFill>
                <a:latin typeface="Garamond" pitchFamily="18" charset="0"/>
              </a:rPr>
              <a:t>”Låt den rätte komma ut!” </a:t>
            </a:r>
          </a:p>
          <a:p>
            <a:pPr eaLnBrk="1" hangingPunct="1">
              <a:buFontTx/>
              <a:buNone/>
            </a:pPr>
            <a:r>
              <a:rPr lang="sv-SE" altLang="sv-SE" sz="2400" b="1" dirty="0">
                <a:solidFill>
                  <a:schemeClr val="bg1"/>
                </a:solidFill>
                <a:latin typeface="Garamond" pitchFamily="18" charset="0"/>
              </a:rPr>
              <a:t>	Om lärarutbildningens och introduktionsperiodens funktioner som grindvakter till läraryrket </a:t>
            </a:r>
            <a:r>
              <a:rPr lang="sv-SE" altLang="sv-SE" sz="1800" b="1" dirty="0">
                <a:solidFill>
                  <a:schemeClr val="bg1"/>
                </a:solidFill>
                <a:latin typeface="Garamond" pitchFamily="18" charset="0"/>
              </a:rPr>
              <a:t>(2013-2016)</a:t>
            </a:r>
          </a:p>
          <a:p>
            <a:pPr eaLnBrk="1" hangingPunct="1">
              <a:buFontTx/>
              <a:buNone/>
            </a:pPr>
            <a:endParaRPr lang="en-US" altLang="sv-SE" sz="1800" b="1" dirty="0">
              <a:solidFill>
                <a:schemeClr val="bg1"/>
              </a:solidFill>
              <a:latin typeface="Garamond" pitchFamily="18" charset="0"/>
            </a:endParaRPr>
          </a:p>
          <a:p>
            <a:pPr eaLnBrk="1" hangingPunct="1">
              <a:buFontTx/>
              <a:buNone/>
            </a:pPr>
            <a:r>
              <a:rPr lang="sv-SE" altLang="sv-SE" sz="2400" b="1" dirty="0">
                <a:solidFill>
                  <a:schemeClr val="bg1"/>
                </a:solidFill>
                <a:latin typeface="Garamond" pitchFamily="18" charset="0"/>
              </a:rPr>
              <a:t>	</a:t>
            </a:r>
            <a:r>
              <a:rPr lang="sv-SE" altLang="sv-SE" sz="2400" b="1" i="1" dirty="0">
                <a:solidFill>
                  <a:schemeClr val="bg1"/>
                </a:solidFill>
                <a:latin typeface="Garamond" pitchFamily="18" charset="0"/>
              </a:rPr>
              <a:t>Väg-skäl</a:t>
            </a:r>
          </a:p>
          <a:p>
            <a:pPr eaLnBrk="1" hangingPunct="1">
              <a:buFontTx/>
              <a:buNone/>
            </a:pPr>
            <a:r>
              <a:rPr lang="sv-SE" altLang="sv-SE" sz="2400" b="1" dirty="0">
                <a:solidFill>
                  <a:schemeClr val="bg1"/>
                </a:solidFill>
                <a:latin typeface="Garamond" pitchFamily="18" charset="0"/>
              </a:rPr>
              <a:t>	En longitudinell studie av val och ideal i lärares yrkesbanor </a:t>
            </a:r>
            <a:r>
              <a:rPr lang="sv-SE" altLang="sv-SE" sz="1800" b="1" dirty="0">
                <a:solidFill>
                  <a:schemeClr val="bg1"/>
                </a:solidFill>
                <a:latin typeface="Garamond" pitchFamily="18" charset="0"/>
              </a:rPr>
              <a:t>(2012-2015 + 2016-2019)</a:t>
            </a:r>
          </a:p>
          <a:p>
            <a:pPr eaLnBrk="1" hangingPunct="1">
              <a:buFontTx/>
              <a:buNone/>
            </a:pPr>
            <a:endParaRPr lang="sv-SE" altLang="sv-SE" sz="1800" b="1" dirty="0">
              <a:solidFill>
                <a:schemeClr val="bg1"/>
              </a:solidFill>
              <a:latin typeface="Garamond" pitchFamily="18" charset="0"/>
            </a:endParaRPr>
          </a:p>
          <a:p>
            <a:pPr eaLnBrk="1" hangingPunct="1">
              <a:buFontTx/>
              <a:buNone/>
            </a:pPr>
            <a:r>
              <a:rPr lang="sv-SE" altLang="sv-SE" sz="1800" b="1" dirty="0">
                <a:solidFill>
                  <a:schemeClr val="bg1"/>
                </a:solidFill>
                <a:latin typeface="Garamond" pitchFamily="18" charset="0"/>
              </a:rPr>
              <a:t>	</a:t>
            </a:r>
            <a:r>
              <a:rPr lang="sv-SE" altLang="sv-SE" sz="2400" b="1" i="1" dirty="0">
                <a:solidFill>
                  <a:schemeClr val="bg1"/>
                </a:solidFill>
                <a:latin typeface="Garamond" pitchFamily="18" charset="0"/>
              </a:rPr>
              <a:t>Av- eller be-lastning?</a:t>
            </a:r>
          </a:p>
          <a:p>
            <a:pPr eaLnBrk="1" hangingPunct="1">
              <a:buFontTx/>
              <a:buNone/>
            </a:pPr>
            <a:r>
              <a:rPr lang="sv-SE" altLang="sv-SE" sz="2400" b="1" dirty="0">
                <a:solidFill>
                  <a:schemeClr val="bg1"/>
                </a:solidFill>
                <a:latin typeface="Garamond" pitchFamily="18" charset="0"/>
              </a:rPr>
              <a:t>	Om lärare, lärarassistenter och förhandlingar om professionella gränser </a:t>
            </a:r>
            <a:r>
              <a:rPr lang="sv-SE" altLang="sv-SE" sz="1800" b="1" dirty="0">
                <a:solidFill>
                  <a:schemeClr val="bg1"/>
                </a:solidFill>
                <a:latin typeface="Garamond" pitchFamily="18" charset="0"/>
              </a:rPr>
              <a:t>(2018-2020)</a:t>
            </a:r>
          </a:p>
          <a:p>
            <a:pPr eaLnBrk="1" hangingPunct="1">
              <a:buFontTx/>
              <a:buNone/>
            </a:pPr>
            <a:endParaRPr lang="sv-SE" altLang="sv-SE" sz="1800" b="1" dirty="0">
              <a:solidFill>
                <a:schemeClr val="bg1"/>
              </a:solidFill>
              <a:latin typeface="Garamond" pitchFamily="18" charset="0"/>
            </a:endParaRPr>
          </a:p>
          <a:p>
            <a:pPr eaLnBrk="1" hangingPunct="1">
              <a:buFontTx/>
              <a:buNone/>
            </a:pPr>
            <a:endParaRPr lang="sv-SE" altLang="sv-SE" sz="1800" b="1" dirty="0">
              <a:solidFill>
                <a:schemeClr val="bg1"/>
              </a:solidFill>
              <a:latin typeface="Garamond" pitchFamily="18" charset="0"/>
            </a:endParaRPr>
          </a:p>
          <a:p>
            <a:pPr eaLnBrk="1" hangingPunct="1">
              <a:buFontTx/>
              <a:buNone/>
            </a:pPr>
            <a:r>
              <a:rPr lang="sv-SE" altLang="sv-SE" sz="1800" b="1" dirty="0">
                <a:solidFill>
                  <a:schemeClr val="bg1"/>
                </a:solidFill>
                <a:latin typeface="Garamond" pitchFamily="18" charset="0"/>
              </a:rPr>
              <a:t>	</a:t>
            </a:r>
            <a:endParaRPr lang="en-US" altLang="sv-SE" sz="1800" b="1" dirty="0">
              <a:solidFill>
                <a:schemeClr val="bg1"/>
              </a:solidFill>
              <a:latin typeface="Garamond"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276076"/>
            <a:ext cx="2276183" cy="303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448" y="260647"/>
            <a:ext cx="4094488" cy="593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39952" y="3501008"/>
            <a:ext cx="4896544" cy="1200329"/>
          </a:xfrm>
          <a:prstGeom prst="rect">
            <a:avLst/>
          </a:prstGeom>
          <a:solidFill>
            <a:schemeClr val="bg1">
              <a:lumMod val="50000"/>
            </a:schemeClr>
          </a:solidFill>
        </p:spPr>
        <p:txBody>
          <a:bodyPr wrap="square" rtlCol="0">
            <a:spAutoFit/>
          </a:bodyPr>
          <a:lstStyle/>
          <a:p>
            <a:r>
              <a:rPr lang="sv-SE" sz="3600" dirty="0">
                <a:solidFill>
                  <a:schemeClr val="bg1"/>
                </a:solidFill>
              </a:rPr>
              <a:t>Verksamhetsintegrerad grundlärarutbildning</a:t>
            </a:r>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1" u="none" strike="noStrike" cap="none" normalizeH="0" baseline="0">
                <a:ln>
                  <a:noFill/>
                </a:ln>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Lärandet i de verksamhetsförlagda delarna av lärarutbildningen. En studie av yrkeslärande, lärlingsprocesser och handledarskap.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1" u="none" strike="noStrike" cap="none" normalizeH="0" baseline="0">
                <a:ln>
                  <a:noFill/>
                </a:ln>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Lärandet i de verksamhetsförlagda delarna av lärarutbildningen. En studie av yrkeslärande, lärlingsprocesser och handledarskap.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454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Effect transition="in" filter="dissolve">
                                      <p:cBhvr>
                                        <p:cTn id="7" dur="500"/>
                                        <p:tgtEl>
                                          <p:spTgt spid="880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Effect transition="in" filter="dissolve">
                                      <p:cBhvr>
                                        <p:cTn id="12" dur="500"/>
                                        <p:tgtEl>
                                          <p:spTgt spid="88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7">
                                            <p:txEl>
                                              <p:pRg st="4" end="4"/>
                                            </p:txEl>
                                          </p:spTgt>
                                        </p:tgtEl>
                                        <p:attrNameLst>
                                          <p:attrName>style.visibility</p:attrName>
                                        </p:attrNameLst>
                                      </p:cBhvr>
                                      <p:to>
                                        <p:strVal val="visible"/>
                                      </p:to>
                                    </p:set>
                                    <p:animEffect transition="in" filter="dissolve">
                                      <p:cBhvr>
                                        <p:cTn id="17" dur="500"/>
                                        <p:tgtEl>
                                          <p:spTgt spid="880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67">
                                            <p:txEl>
                                              <p:pRg st="5" end="5"/>
                                            </p:txEl>
                                          </p:spTgt>
                                        </p:tgtEl>
                                        <p:attrNameLst>
                                          <p:attrName>style.visibility</p:attrName>
                                        </p:attrNameLst>
                                      </p:cBhvr>
                                      <p:to>
                                        <p:strVal val="visible"/>
                                      </p:to>
                                    </p:set>
                                    <p:animEffect transition="in" filter="dissolve">
                                      <p:cBhvr>
                                        <p:cTn id="22" dur="500"/>
                                        <p:tgtEl>
                                          <p:spTgt spid="8806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067">
                                            <p:txEl>
                                              <p:pRg st="7" end="7"/>
                                            </p:txEl>
                                          </p:spTgt>
                                        </p:tgtEl>
                                        <p:attrNameLst>
                                          <p:attrName>style.visibility</p:attrName>
                                        </p:attrNameLst>
                                      </p:cBhvr>
                                      <p:to>
                                        <p:strVal val="visible"/>
                                      </p:to>
                                    </p:set>
                                    <p:animEffect transition="in" filter="dissolve">
                                      <p:cBhvr>
                                        <p:cTn id="27" dur="500"/>
                                        <p:tgtEl>
                                          <p:spTgt spid="8806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8067">
                                            <p:txEl>
                                              <p:pRg st="8" end="8"/>
                                            </p:txEl>
                                          </p:spTgt>
                                        </p:tgtEl>
                                        <p:attrNameLst>
                                          <p:attrName>style.visibility</p:attrName>
                                        </p:attrNameLst>
                                      </p:cBhvr>
                                      <p:to>
                                        <p:strVal val="visible"/>
                                      </p:to>
                                    </p:set>
                                    <p:animEffect transition="in" filter="dissolve">
                                      <p:cBhvr>
                                        <p:cTn id="32" dur="500"/>
                                        <p:tgtEl>
                                          <p:spTgt spid="8806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8067">
                                            <p:txEl>
                                              <p:pRg st="10" end="10"/>
                                            </p:txEl>
                                          </p:spTgt>
                                        </p:tgtEl>
                                        <p:attrNameLst>
                                          <p:attrName>style.visibility</p:attrName>
                                        </p:attrNameLst>
                                      </p:cBhvr>
                                      <p:to>
                                        <p:strVal val="visible"/>
                                      </p:to>
                                    </p:set>
                                    <p:animEffect transition="in" filter="dissolve">
                                      <p:cBhvr>
                                        <p:cTn id="37" dur="500"/>
                                        <p:tgtEl>
                                          <p:spTgt spid="8806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067">
                                            <p:txEl>
                                              <p:pRg st="11" end="11"/>
                                            </p:txEl>
                                          </p:spTgt>
                                        </p:tgtEl>
                                        <p:attrNameLst>
                                          <p:attrName>style.visibility</p:attrName>
                                        </p:attrNameLst>
                                      </p:cBhvr>
                                      <p:to>
                                        <p:strVal val="visible"/>
                                      </p:to>
                                    </p:set>
                                    <p:animEffect transition="in" filter="dissolve">
                                      <p:cBhvr>
                                        <p:cTn id="42" dur="500"/>
                                        <p:tgtEl>
                                          <p:spTgt spid="88067">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8067">
                                            <p:txEl>
                                              <p:pRg st="14" end="14"/>
                                            </p:txEl>
                                          </p:spTgt>
                                        </p:tgtEl>
                                        <p:attrNameLst>
                                          <p:attrName>style.visibility</p:attrName>
                                        </p:attrNameLst>
                                      </p:cBhvr>
                                      <p:to>
                                        <p:strVal val="visible"/>
                                      </p:to>
                                    </p:set>
                                    <p:animEffect transition="in" filter="dissolve">
                                      <p:cBhvr>
                                        <p:cTn id="47" dur="500"/>
                                        <p:tgtEl>
                                          <p:spTgt spid="88067">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sv-SE" altLang="sv-SE"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688" y="389680"/>
            <a:ext cx="5008704" cy="5765084"/>
          </a:xfrm>
          <a:noFill/>
        </p:spPr>
      </p:pic>
    </p:spTree>
    <p:extLst>
      <p:ext uri="{BB962C8B-B14F-4D97-AF65-F5344CB8AC3E}">
        <p14:creationId xmlns:p14="http://schemas.microsoft.com/office/powerpoint/2010/main" val="414608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0276" y="764704"/>
            <a:ext cx="8229600" cy="633412"/>
          </a:xfrm>
        </p:spPr>
        <p:txBody>
          <a:bodyPr/>
          <a:lstStyle/>
          <a:p>
            <a:pPr eaLnBrk="1" hangingPunct="1"/>
            <a:r>
              <a:rPr lang="sv-SE" sz="3200" dirty="0"/>
              <a:t>Två perspektiv på yrkeslärande</a:t>
            </a:r>
            <a:endParaRPr lang="en-US" sz="3200" dirty="0"/>
          </a:p>
        </p:txBody>
      </p:sp>
      <p:sp>
        <p:nvSpPr>
          <p:cNvPr id="18435" name="Rectangle 3"/>
          <p:cNvSpPr>
            <a:spLocks noGrp="1" noChangeArrowheads="1"/>
          </p:cNvSpPr>
          <p:nvPr>
            <p:ph type="body" sz="half" idx="4294967295"/>
          </p:nvPr>
        </p:nvSpPr>
        <p:spPr>
          <a:xfrm>
            <a:off x="457200" y="1052513"/>
            <a:ext cx="4038600" cy="5073650"/>
          </a:xfrm>
          <a:prstGeom prst="rect">
            <a:avLst/>
          </a:prstGeom>
        </p:spPr>
        <p:txBody>
          <a:bodyPr/>
          <a:lstStyle/>
          <a:p>
            <a:pPr algn="ctr" eaLnBrk="1" hangingPunct="1">
              <a:buFontTx/>
              <a:buNone/>
            </a:pPr>
            <a:endParaRPr lang="sv-SE" dirty="0"/>
          </a:p>
          <a:p>
            <a:pPr algn="ctr" eaLnBrk="1" hangingPunct="1">
              <a:buFontTx/>
              <a:buNone/>
            </a:pPr>
            <a:r>
              <a:rPr lang="sv-SE" sz="2400" dirty="0"/>
              <a:t>Deltagare</a:t>
            </a:r>
            <a:endParaRPr lang="en-US" sz="2400" dirty="0"/>
          </a:p>
        </p:txBody>
      </p:sp>
      <p:sp>
        <p:nvSpPr>
          <p:cNvPr id="18436" name="Rectangle 4"/>
          <p:cNvSpPr>
            <a:spLocks noGrp="1" noChangeArrowheads="1"/>
          </p:cNvSpPr>
          <p:nvPr>
            <p:ph type="body" sz="half" idx="4294967295"/>
          </p:nvPr>
        </p:nvSpPr>
        <p:spPr>
          <a:xfrm>
            <a:off x="4648200" y="1052513"/>
            <a:ext cx="4038600" cy="5073650"/>
          </a:xfrm>
          <a:prstGeom prst="rect">
            <a:avLst/>
          </a:prstGeom>
        </p:spPr>
        <p:txBody>
          <a:bodyPr/>
          <a:lstStyle/>
          <a:p>
            <a:pPr algn="ctr" eaLnBrk="1" hangingPunct="1">
              <a:buFontTx/>
              <a:buNone/>
            </a:pPr>
            <a:endParaRPr lang="sv-SE" dirty="0"/>
          </a:p>
          <a:p>
            <a:pPr algn="ctr" eaLnBrk="1" hangingPunct="1">
              <a:buFontTx/>
              <a:buNone/>
            </a:pPr>
            <a:r>
              <a:rPr lang="sv-SE" sz="2400" dirty="0"/>
              <a:t>Åskådare</a:t>
            </a:r>
            <a:endParaRPr lang="en-US" sz="2400" dirty="0"/>
          </a:p>
        </p:txBody>
      </p:sp>
      <p:sp>
        <p:nvSpPr>
          <p:cNvPr id="55304" name="Rectangle 8"/>
          <p:cNvSpPr>
            <a:spLocks noChangeArrowheads="1"/>
          </p:cNvSpPr>
          <p:nvPr/>
        </p:nvSpPr>
        <p:spPr bwMode="auto">
          <a:xfrm>
            <a:off x="428239" y="3207183"/>
            <a:ext cx="431958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sv-SE" dirty="0">
                <a:solidFill>
                  <a:srgbClr val="FFFFFF"/>
                </a:solidFill>
              </a:rPr>
              <a:t> </a:t>
            </a:r>
            <a:r>
              <a:rPr lang="sv-SE" dirty="0">
                <a:solidFill>
                  <a:srgbClr val="FFFFFF"/>
                </a:solidFill>
                <a:latin typeface="Times New Roman" pitchFamily="18" charset="0"/>
              </a:rPr>
              <a:t>Socialisation in i yrkespraktiken</a:t>
            </a:r>
          </a:p>
          <a:p>
            <a:endParaRPr lang="sv-SE" dirty="0">
              <a:solidFill>
                <a:srgbClr val="FFFFFF"/>
              </a:solidFill>
              <a:latin typeface="Times New Roman" pitchFamily="18" charset="0"/>
            </a:endParaRPr>
          </a:p>
          <a:p>
            <a:pPr>
              <a:buFontTx/>
              <a:buChar char="•"/>
            </a:pPr>
            <a:r>
              <a:rPr lang="sv-SE" dirty="0">
                <a:solidFill>
                  <a:srgbClr val="FFFFFF"/>
                </a:solidFill>
                <a:latin typeface="Times New Roman" pitchFamily="18" charset="0"/>
              </a:rPr>
              <a:t> Från perifert till centralt deltagande</a:t>
            </a:r>
          </a:p>
          <a:p>
            <a:pPr>
              <a:buFontTx/>
              <a:buChar char="•"/>
            </a:pPr>
            <a:endParaRPr lang="sv-SE" dirty="0">
              <a:solidFill>
                <a:srgbClr val="FFFFFF"/>
              </a:solidFill>
              <a:latin typeface="Times New Roman" pitchFamily="18" charset="0"/>
            </a:endParaRPr>
          </a:p>
          <a:p>
            <a:pPr>
              <a:buFontTx/>
              <a:buChar char="•"/>
            </a:pPr>
            <a:r>
              <a:rPr lang="sv-SE" dirty="0">
                <a:solidFill>
                  <a:srgbClr val="FFFFFF"/>
                </a:solidFill>
                <a:latin typeface="Times New Roman" pitchFamily="18" charset="0"/>
              </a:rPr>
              <a:t> Följa och lära sig av en skicklig yrkesutövare        </a:t>
            </a:r>
          </a:p>
          <a:p>
            <a:r>
              <a:rPr lang="sv-SE" dirty="0">
                <a:solidFill>
                  <a:srgbClr val="FFFFFF"/>
                </a:solidFill>
                <a:latin typeface="Times New Roman" pitchFamily="18" charset="0"/>
              </a:rPr>
              <a:t>  </a:t>
            </a:r>
          </a:p>
          <a:p>
            <a:pPr>
              <a:buFontTx/>
              <a:buChar char="•"/>
            </a:pPr>
            <a:r>
              <a:rPr lang="sv-SE" dirty="0">
                <a:solidFill>
                  <a:srgbClr val="FFFFFF"/>
                </a:solidFill>
                <a:latin typeface="Times New Roman" pitchFamily="18" charset="0"/>
              </a:rPr>
              <a:t> Reflektion – analys med utgångspunkt i erfarenhet       </a:t>
            </a:r>
          </a:p>
          <a:p>
            <a:r>
              <a:rPr lang="sv-SE" dirty="0">
                <a:solidFill>
                  <a:srgbClr val="FFFFFF"/>
                </a:solidFill>
                <a:latin typeface="Times New Roman" pitchFamily="18" charset="0"/>
              </a:rPr>
              <a:t>  </a:t>
            </a:r>
          </a:p>
          <a:p>
            <a:pPr>
              <a:buFontTx/>
              <a:buChar char="•"/>
            </a:pPr>
            <a:r>
              <a:rPr lang="sv-SE" dirty="0">
                <a:solidFill>
                  <a:srgbClr val="FFFFFF"/>
                </a:solidFill>
                <a:latin typeface="Times New Roman" pitchFamily="18" charset="0"/>
              </a:rPr>
              <a:t> Kunnandet visar sig i handling</a:t>
            </a:r>
          </a:p>
        </p:txBody>
      </p:sp>
      <p:sp>
        <p:nvSpPr>
          <p:cNvPr id="55305" name="Rectangle 9"/>
          <p:cNvSpPr>
            <a:spLocks noChangeArrowheads="1"/>
          </p:cNvSpPr>
          <p:nvPr/>
        </p:nvSpPr>
        <p:spPr bwMode="auto">
          <a:xfrm>
            <a:off x="4787900" y="3068683"/>
            <a:ext cx="4140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sv-SE" dirty="0">
                <a:solidFill>
                  <a:srgbClr val="FFFFFF"/>
                </a:solidFill>
                <a:latin typeface="Times New Roman" pitchFamily="18" charset="0"/>
              </a:rPr>
              <a:t>Pröva på – Dra sig undan</a:t>
            </a:r>
          </a:p>
          <a:p>
            <a:pPr>
              <a:buFontTx/>
              <a:buChar char="•"/>
            </a:pPr>
            <a:endParaRPr lang="sv-SE" dirty="0">
              <a:solidFill>
                <a:srgbClr val="FFFFFF"/>
              </a:solidFill>
              <a:latin typeface="Times New Roman" pitchFamily="18" charset="0"/>
            </a:endParaRPr>
          </a:p>
          <a:p>
            <a:pPr>
              <a:buFontTx/>
              <a:buChar char="•"/>
            </a:pPr>
            <a:r>
              <a:rPr lang="sv-SE" dirty="0">
                <a:solidFill>
                  <a:srgbClr val="FFFFFF"/>
                </a:solidFill>
                <a:latin typeface="Times New Roman" pitchFamily="18" charset="0"/>
              </a:rPr>
              <a:t>Granskning av verksamheten - distans</a:t>
            </a:r>
          </a:p>
          <a:p>
            <a:endParaRPr lang="sv-SE" dirty="0">
              <a:solidFill>
                <a:srgbClr val="FFFFFF"/>
              </a:solidFill>
              <a:latin typeface="Times New Roman" pitchFamily="18" charset="0"/>
            </a:endParaRPr>
          </a:p>
          <a:p>
            <a:pPr>
              <a:buFontTx/>
              <a:buChar char="•"/>
            </a:pPr>
            <a:r>
              <a:rPr lang="sv-SE" dirty="0">
                <a:solidFill>
                  <a:srgbClr val="FFFFFF"/>
                </a:solidFill>
                <a:latin typeface="Times New Roman" pitchFamily="18" charset="0"/>
              </a:rPr>
              <a:t>Handledaren är en kritisk samtalspartner</a:t>
            </a:r>
          </a:p>
          <a:p>
            <a:pPr>
              <a:buFontTx/>
              <a:buChar char="•"/>
            </a:pPr>
            <a:endParaRPr lang="sv-SE" dirty="0">
              <a:solidFill>
                <a:srgbClr val="FFFFFF"/>
              </a:solidFill>
              <a:latin typeface="Times New Roman" pitchFamily="18" charset="0"/>
            </a:endParaRPr>
          </a:p>
          <a:p>
            <a:pPr>
              <a:buFontTx/>
              <a:buChar char="•"/>
            </a:pPr>
            <a:r>
              <a:rPr lang="sv-SE" dirty="0">
                <a:solidFill>
                  <a:srgbClr val="FFFFFF"/>
                </a:solidFill>
                <a:latin typeface="Times New Roman" pitchFamily="18" charset="0"/>
              </a:rPr>
              <a:t>Variation - Korta nedslag, fältstudier</a:t>
            </a:r>
          </a:p>
          <a:p>
            <a:pPr>
              <a:buFontTx/>
              <a:buChar char="•"/>
            </a:pPr>
            <a:endParaRPr lang="sv-SE" dirty="0">
              <a:solidFill>
                <a:srgbClr val="FFFFFF"/>
              </a:solidFill>
              <a:latin typeface="Times New Roman" pitchFamily="18" charset="0"/>
            </a:endParaRPr>
          </a:p>
          <a:p>
            <a:pPr>
              <a:buFontTx/>
              <a:buChar char="•"/>
            </a:pPr>
            <a:r>
              <a:rPr lang="sv-SE" dirty="0">
                <a:solidFill>
                  <a:srgbClr val="FFFFFF"/>
                </a:solidFill>
                <a:latin typeface="Times New Roman" pitchFamily="18" charset="0"/>
              </a:rPr>
              <a:t>Reflektion - analys med utgångspunkt i teori</a:t>
            </a:r>
          </a:p>
          <a:p>
            <a:endParaRPr lang="sv-SE" dirty="0">
              <a:solidFill>
                <a:srgbClr val="FFFFFF"/>
              </a:solidFill>
              <a:latin typeface="Times New Roman" pitchFamily="18" charset="0"/>
            </a:endParaRPr>
          </a:p>
          <a:p>
            <a:pPr>
              <a:buFontTx/>
              <a:buChar char="•"/>
            </a:pPr>
            <a:r>
              <a:rPr lang="sv-SE" dirty="0">
                <a:solidFill>
                  <a:srgbClr val="FFFFFF"/>
                </a:solidFill>
                <a:latin typeface="Times New Roman" pitchFamily="18" charset="0"/>
              </a:rPr>
              <a:t>Vetandet visar sig i samtal, texter</a:t>
            </a:r>
            <a:endParaRPr lang="en-US" dirty="0">
              <a:solidFill>
                <a:srgbClr val="FFFFFF"/>
              </a:solidFill>
              <a:latin typeface="Times New Roman" pitchFamily="18" charset="0"/>
            </a:endParaRPr>
          </a:p>
        </p:txBody>
      </p:sp>
      <p:pic>
        <p:nvPicPr>
          <p:cNvPr id="18439" name="Picture 11" descr="884489_hand_in_action_-_open_han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16113"/>
            <a:ext cx="122396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14526"/>
            <a:ext cx="14763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10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30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30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30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30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30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530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305">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30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sv-SE" altLang="sv-SE"/>
          </a:p>
        </p:txBody>
      </p:sp>
      <p:graphicFrame>
        <p:nvGraphicFramePr>
          <p:cNvPr id="29699" name="Object 3"/>
          <p:cNvGraphicFramePr>
            <a:graphicFrameLocks noGrp="1" noChangeAspect="1"/>
          </p:cNvGraphicFramePr>
          <p:nvPr>
            <p:ph idx="4294967295"/>
            <p:extLst>
              <p:ext uri="{D42A27DB-BD31-4B8C-83A1-F6EECF244321}">
                <p14:modId xmlns:p14="http://schemas.microsoft.com/office/powerpoint/2010/main" val="549069236"/>
              </p:ext>
            </p:extLst>
          </p:nvPr>
        </p:nvGraphicFramePr>
        <p:xfrm>
          <a:off x="0" y="764704"/>
          <a:ext cx="9144000" cy="5184553"/>
        </p:xfrm>
        <a:graphic>
          <a:graphicData uri="http://schemas.openxmlformats.org/presentationml/2006/ole">
            <mc:AlternateContent xmlns:mc="http://schemas.openxmlformats.org/markup-compatibility/2006">
              <mc:Choice xmlns:v="urn:schemas-microsoft-com:vml" Requires="v">
                <p:oleObj spid="_x0000_s1067" name="Chart" r:id="rId4" imgW="8658225" imgH="4133850" progId="Excel.Chart.8">
                  <p:embed/>
                </p:oleObj>
              </mc:Choice>
              <mc:Fallback>
                <p:oleObj name="Chart" r:id="rId4" imgW="8658225" imgH="4133850" progId="Excel.Char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4704"/>
                        <a:ext cx="9144000" cy="518455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9817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346050"/>
          </a:xfrm>
        </p:spPr>
        <p:txBody>
          <a:bodyPr/>
          <a:lstStyle/>
          <a:p>
            <a:endParaRPr lang="sv-SE" dirty="0"/>
          </a:p>
        </p:txBody>
      </p:sp>
      <p:pic>
        <p:nvPicPr>
          <p:cNvPr id="4" name="Platshållare för innehåll 3"/>
          <p:cNvPicPr>
            <a:picLocks noGrp="1" noChangeAspect="1"/>
          </p:cNvPicPr>
          <p:nvPr>
            <p:ph idx="1"/>
          </p:nvPr>
        </p:nvPicPr>
        <p:blipFill>
          <a:blip r:embed="rId3"/>
          <a:stretch>
            <a:fillRect/>
          </a:stretch>
        </p:blipFill>
        <p:spPr>
          <a:xfrm>
            <a:off x="776287" y="1196752"/>
            <a:ext cx="7591425" cy="4833367"/>
          </a:xfrm>
          <a:prstGeom prst="rect">
            <a:avLst/>
          </a:prstGeom>
        </p:spPr>
      </p:pic>
    </p:spTree>
    <p:extLst>
      <p:ext uri="{BB962C8B-B14F-4D97-AF65-F5344CB8AC3E}">
        <p14:creationId xmlns:p14="http://schemas.microsoft.com/office/powerpoint/2010/main" val="384007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lstStyle/>
          <a:p>
            <a:endParaRPr lang="sv-SE"/>
          </a:p>
        </p:txBody>
      </p:sp>
      <p:pic>
        <p:nvPicPr>
          <p:cNvPr id="4" name="Platshållare för innehåll 3"/>
          <p:cNvPicPr>
            <a:picLocks noGrp="1" noChangeAspect="1"/>
          </p:cNvPicPr>
          <p:nvPr>
            <p:ph idx="1"/>
          </p:nvPr>
        </p:nvPicPr>
        <p:blipFill>
          <a:blip r:embed="rId3"/>
          <a:stretch>
            <a:fillRect/>
          </a:stretch>
        </p:blipFill>
        <p:spPr>
          <a:xfrm>
            <a:off x="1228192" y="1268760"/>
            <a:ext cx="6687616" cy="4857403"/>
          </a:xfrm>
          <a:prstGeom prst="rect">
            <a:avLst/>
          </a:prstGeom>
        </p:spPr>
      </p:pic>
    </p:spTree>
    <p:extLst>
      <p:ext uri="{BB962C8B-B14F-4D97-AF65-F5344CB8AC3E}">
        <p14:creationId xmlns:p14="http://schemas.microsoft.com/office/powerpoint/2010/main" val="1568986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2031</Words>
  <Application>Microsoft Macintosh PowerPoint</Application>
  <PresentationFormat>Bildspel på skärmen (4:3)</PresentationFormat>
  <Paragraphs>289</Paragraphs>
  <Slides>18</Slides>
  <Notes>18</Notes>
  <HiddenSlides>0</HiddenSlides>
  <MMClips>0</MMClips>
  <ScaleCrop>false</ScaleCrop>
  <HeadingPairs>
    <vt:vector size="8" baseType="variant">
      <vt:variant>
        <vt:lpstr>Använt teckensnitt</vt:lpstr>
      </vt:variant>
      <vt:variant>
        <vt:i4>8</vt:i4>
      </vt:variant>
      <vt:variant>
        <vt:lpstr>Tema</vt:lpstr>
      </vt:variant>
      <vt:variant>
        <vt:i4>6</vt:i4>
      </vt:variant>
      <vt:variant>
        <vt:lpstr>Serverprogram för OLE-inbäddning</vt:lpstr>
      </vt:variant>
      <vt:variant>
        <vt:i4>1</vt:i4>
      </vt:variant>
      <vt:variant>
        <vt:lpstr>Bildrubriker</vt:lpstr>
      </vt:variant>
      <vt:variant>
        <vt:i4>18</vt:i4>
      </vt:variant>
    </vt:vector>
  </HeadingPairs>
  <TitlesOfParts>
    <vt:vector size="33" baseType="lpstr">
      <vt:lpstr>Arial</vt:lpstr>
      <vt:lpstr>Calibri</vt:lpstr>
      <vt:lpstr>Corbel</vt:lpstr>
      <vt:lpstr>Garamond</vt:lpstr>
      <vt:lpstr>Symbol</vt:lpstr>
      <vt:lpstr>Tahoma</vt:lpstr>
      <vt:lpstr>Times New Roman</vt:lpstr>
      <vt:lpstr>Tunga</vt:lpstr>
      <vt:lpstr>1_BlackTie</vt:lpstr>
      <vt:lpstr>Default Design</vt:lpstr>
      <vt:lpstr>2_Default Design</vt:lpstr>
      <vt:lpstr>3_Default Design</vt:lpstr>
      <vt:lpstr>4_Default Design</vt:lpstr>
      <vt:lpstr>Mylar</vt:lpstr>
      <vt:lpstr>Chart</vt:lpstr>
      <vt:lpstr>PowerPoint-presentation</vt:lpstr>
      <vt:lpstr>PowerPoint-presentation</vt:lpstr>
      <vt:lpstr>PowerPoint-presentation</vt:lpstr>
      <vt:lpstr>PowerPoint-presentation</vt:lpstr>
      <vt:lpstr>PowerPoint-presentation</vt:lpstr>
      <vt:lpstr>Två perspektiv på yrkeslärande</vt:lpstr>
      <vt:lpstr>PowerPoint-presentation</vt:lpstr>
      <vt:lpstr>PowerPoint-presentation</vt:lpstr>
      <vt:lpstr>PowerPoint-presentation</vt:lpstr>
      <vt:lpstr>PowerPoint-presentation</vt:lpstr>
      <vt:lpstr>PowerPoint-presentation</vt:lpstr>
      <vt:lpstr>PowerPoint-presentation</vt:lpstr>
      <vt:lpstr>PowerPoint-presentation</vt:lpstr>
      <vt:lpstr>”Låt den rätte komma ut” – Lärarutbildningens funktion som grindvakt</vt:lpstr>
      <vt:lpstr>PowerPoint-presentation</vt:lpstr>
      <vt:lpstr>Brister i lärarkvalitet</vt:lpstr>
      <vt:lpstr>PowerPoint-presentation</vt:lpstr>
      <vt:lpstr>Kunde detta upptäckts redan innan lärarutbildningen?</vt:lpstr>
    </vt:vector>
  </TitlesOfParts>
  <Company>Linnaeus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 Lindqvist</dc:creator>
  <cp:lastModifiedBy>Microsoft Office User</cp:lastModifiedBy>
  <cp:revision>133</cp:revision>
  <cp:lastPrinted>2019-11-06T07:08:27Z</cp:lastPrinted>
  <dcterms:created xsi:type="dcterms:W3CDTF">2013-03-05T07:15:28Z</dcterms:created>
  <dcterms:modified xsi:type="dcterms:W3CDTF">2019-11-11T10:10:32Z</dcterms:modified>
</cp:coreProperties>
</file>