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</p:sldMasterIdLst>
  <p:notesMasterIdLst>
    <p:notesMasterId r:id="rId19"/>
  </p:notesMasterIdLst>
  <p:handoutMasterIdLst>
    <p:handoutMasterId r:id="rId20"/>
  </p:handoutMasterIdLst>
  <p:sldIdLst>
    <p:sldId id="267" r:id="rId3"/>
    <p:sldId id="268" r:id="rId4"/>
    <p:sldId id="269" r:id="rId5"/>
    <p:sldId id="281" r:id="rId6"/>
    <p:sldId id="282" r:id="rId7"/>
    <p:sldId id="284" r:id="rId8"/>
    <p:sldId id="272" r:id="rId9"/>
    <p:sldId id="287" r:id="rId10"/>
    <p:sldId id="277" r:id="rId11"/>
    <p:sldId id="286" r:id="rId12"/>
    <p:sldId id="283" r:id="rId13"/>
    <p:sldId id="275" r:id="rId14"/>
    <p:sldId id="276" r:id="rId15"/>
    <p:sldId id="260" r:id="rId16"/>
    <p:sldId id="261" r:id="rId17"/>
    <p:sldId id="258" r:id="rId18"/>
  </p:sldIdLst>
  <p:sldSz cx="9144000" cy="6858000" type="screen4x3"/>
  <p:notesSz cx="6794500" cy="99314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0"/>
    <a:srgbClr val="FF33CC"/>
    <a:srgbClr val="CC00FF"/>
    <a:srgbClr val="FF99FF"/>
    <a:srgbClr val="FFF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81572" autoAdjust="0"/>
  </p:normalViewPr>
  <p:slideViewPr>
    <p:cSldViewPr>
      <p:cViewPr varScale="1">
        <p:scale>
          <a:sx n="107" d="100"/>
          <a:sy n="107" d="100"/>
        </p:scale>
        <p:origin x="15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4F846-B6DB-4132-BAC9-B66E76637A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CBA2D3-4D49-4698-B5EB-6EE13C3D8A20}">
      <dgm:prSet phldrT="[Text]"/>
      <dgm:spPr>
        <a:solidFill>
          <a:srgbClr val="FF99FF"/>
        </a:solidFill>
      </dgm:spPr>
      <dgm:t>
        <a:bodyPr/>
        <a:lstStyle/>
        <a:p>
          <a:pPr algn="ctr">
            <a:lnSpc>
              <a:spcPct val="90000"/>
            </a:lnSpc>
          </a:pPr>
          <a:r>
            <a:rPr lang="sv-SE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Bygger på </a:t>
          </a:r>
          <a:r>
            <a:rPr lang="x-none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motivationsteoretisk grund</a:t>
          </a:r>
          <a:r>
            <a:rPr lang="sv-SE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</a:t>
          </a:r>
        </a:p>
        <a:p>
          <a:pPr algn="ctr">
            <a:lnSpc>
              <a:spcPct val="90000"/>
            </a:lnSpc>
          </a:pPr>
          <a:r>
            <a:rPr lang="x-none" b="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(</a:t>
          </a:r>
          <a:r>
            <a:rPr lang="x-non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self-determination theory, SDT) </a:t>
          </a:r>
        </a:p>
        <a:p>
          <a:pPr algn="ctr">
            <a:lnSpc>
              <a:spcPct val="100000"/>
            </a:lnSpc>
          </a:pPr>
          <a:r>
            <a:rPr lang="x-non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Stärker personens </a:t>
          </a:r>
          <a:r>
            <a:rPr lang="x-none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kompetens</a:t>
          </a:r>
          <a:r>
            <a:rPr lang="x-non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, </a:t>
          </a:r>
          <a:r>
            <a:rPr lang="x-none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autonomi</a:t>
          </a:r>
          <a:r>
            <a:rPr lang="x-non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och </a:t>
          </a:r>
          <a:r>
            <a:rPr lang="sv-S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känsla av </a:t>
          </a:r>
          <a:r>
            <a:rPr lang="sv-SE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samhörighet</a:t>
          </a:r>
        </a:p>
        <a:p>
          <a:pPr algn="ctr">
            <a:lnSpc>
              <a:spcPct val="100000"/>
            </a:lnSpc>
          </a:pPr>
          <a:r>
            <a:rPr lang="sv-S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&amp; </a:t>
          </a:r>
          <a:r>
            <a:rPr lang="x-non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öka</a:t>
          </a:r>
          <a:r>
            <a:rPr lang="sv-S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r</a:t>
          </a:r>
          <a:r>
            <a:rPr lang="x-non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patientens </a:t>
          </a:r>
          <a:r>
            <a:rPr lang="x-none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motivation</a:t>
          </a:r>
          <a:r>
            <a:rPr lang="x-non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att utföra egenvård och följa behandling. </a:t>
          </a:r>
          <a:r>
            <a:rPr lang="sv-S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</a:t>
          </a:r>
          <a:r>
            <a:rPr lang="sv-SE" b="1" dirty="0" err="1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Överbrygger</a:t>
          </a:r>
          <a:r>
            <a:rPr lang="sv-SE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gapet mellan att </a:t>
          </a:r>
          <a:r>
            <a:rPr lang="sv-SE" b="1" i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veta</a:t>
          </a:r>
          <a:r>
            <a:rPr lang="sv-SE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 och att </a:t>
          </a:r>
          <a:r>
            <a:rPr lang="sv-SE" b="1" i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göra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332016-814B-4604-9C5A-75B8504C817E}" type="parTrans" cxnId="{B97D8073-EC19-4E4B-9CA1-2F797D7F7C1A}">
      <dgm:prSet/>
      <dgm:spPr/>
      <dgm:t>
        <a:bodyPr/>
        <a:lstStyle/>
        <a:p>
          <a:endParaRPr lang="en-US"/>
        </a:p>
      </dgm:t>
    </dgm:pt>
    <dgm:pt modelId="{5574305B-F45C-4AA3-B7FA-05255D837365}" type="sibTrans" cxnId="{B97D8073-EC19-4E4B-9CA1-2F797D7F7C1A}">
      <dgm:prSet/>
      <dgm:spPr/>
      <dgm:t>
        <a:bodyPr/>
        <a:lstStyle/>
        <a:p>
          <a:endParaRPr lang="en-US"/>
        </a:p>
      </dgm:t>
    </dgm:pt>
    <dgm:pt modelId="{CED3913A-102F-487C-8913-3C308D54EE64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ePATH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kronisk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sjukdom</a:t>
          </a:r>
          <a:r>
            <a:rPr lang="en-US" dirty="0" smtClean="0">
              <a:solidFill>
                <a:schemeClr val="tx1"/>
              </a:solidFill>
            </a:rPr>
            <a:t> (</a:t>
          </a:r>
          <a:r>
            <a:rPr lang="en-US" dirty="0" err="1" smtClean="0">
              <a:solidFill>
                <a:schemeClr val="tx1"/>
              </a:solidFill>
            </a:rPr>
            <a:t>medicinsk</a:t>
          </a:r>
          <a:r>
            <a:rPr lang="en-US" dirty="0" smtClean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80E611C0-5252-4456-8E04-605D17EEF4B5}" type="parTrans" cxnId="{7553AE33-DAE1-404A-802A-BBCC430FB920}">
      <dgm:prSet/>
      <dgm:spPr/>
      <dgm:t>
        <a:bodyPr/>
        <a:lstStyle/>
        <a:p>
          <a:endParaRPr lang="en-US"/>
        </a:p>
      </dgm:t>
    </dgm:pt>
    <dgm:pt modelId="{E17D5E78-3384-432D-9169-62354CD09A2D}" type="sibTrans" cxnId="{7553AE33-DAE1-404A-802A-BBCC430FB920}">
      <dgm:prSet/>
      <dgm:spPr/>
      <dgm:t>
        <a:bodyPr/>
        <a:lstStyle/>
        <a:p>
          <a:endParaRPr lang="en-US"/>
        </a:p>
      </dgm:t>
    </dgm:pt>
    <dgm:pt modelId="{B0769E98-B75C-4E09-AA33-789B923D6099}">
      <dgm:prSet phldrT="[Text]"/>
      <dgm:spPr>
        <a:solidFill>
          <a:srgbClr val="FF33CC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ePATH</a:t>
          </a:r>
          <a:r>
            <a:rPr lang="en-US" b="1" dirty="0" smtClean="0">
              <a:solidFill>
                <a:schemeClr val="tx1"/>
              </a:solidFill>
            </a:rPr>
            <a:t> cancer</a:t>
          </a:r>
          <a:endParaRPr lang="en-US" b="1" dirty="0">
            <a:solidFill>
              <a:schemeClr val="tx1"/>
            </a:solidFill>
          </a:endParaRPr>
        </a:p>
      </dgm:t>
    </dgm:pt>
    <dgm:pt modelId="{46B0C2A2-6289-4ADD-8C96-2BCFF74A74EA}" type="parTrans" cxnId="{D8D47E3E-A3EE-4FE2-A25A-A8F21262D23B}">
      <dgm:prSet/>
      <dgm:spPr/>
      <dgm:t>
        <a:bodyPr/>
        <a:lstStyle/>
        <a:p>
          <a:endParaRPr lang="en-US"/>
        </a:p>
      </dgm:t>
    </dgm:pt>
    <dgm:pt modelId="{2ED452F7-383F-482A-8598-ED07BC928BC9}" type="sibTrans" cxnId="{D8D47E3E-A3EE-4FE2-A25A-A8F21262D23B}">
      <dgm:prSet/>
      <dgm:spPr/>
      <dgm:t>
        <a:bodyPr/>
        <a:lstStyle/>
        <a:p>
          <a:endParaRPr lang="en-US"/>
        </a:p>
      </dgm:t>
    </dgm:pt>
    <dgm:pt modelId="{95D0322E-368C-4F93-916E-BBA76F6CA80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ePATH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polyfarmaci</a:t>
          </a:r>
          <a:endParaRPr lang="en-US" dirty="0">
            <a:solidFill>
              <a:schemeClr val="tx1"/>
            </a:solidFill>
          </a:endParaRPr>
        </a:p>
      </dgm:t>
    </dgm:pt>
    <dgm:pt modelId="{45E138E2-9E32-4EC5-8694-A4928A0F46BE}" type="parTrans" cxnId="{AEEA5444-A583-4F42-8FD8-CDCC1C1235B9}">
      <dgm:prSet/>
      <dgm:spPr/>
      <dgm:t>
        <a:bodyPr/>
        <a:lstStyle/>
        <a:p>
          <a:endParaRPr lang="en-US"/>
        </a:p>
      </dgm:t>
    </dgm:pt>
    <dgm:pt modelId="{9A0E5D52-4699-4895-9AC0-2449321449CA}" type="sibTrans" cxnId="{AEEA5444-A583-4F42-8FD8-CDCC1C1235B9}">
      <dgm:prSet/>
      <dgm:spPr/>
      <dgm:t>
        <a:bodyPr/>
        <a:lstStyle/>
        <a:p>
          <a:endParaRPr lang="en-US"/>
        </a:p>
      </dgm:t>
    </dgm:pt>
    <dgm:pt modelId="{45E5026C-BC80-4862-9245-26FD9BCA631F}" type="pres">
      <dgm:prSet presAssocID="{EC64F846-B6DB-4132-BAC9-B66E76637A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164013-B381-40C6-B288-3D0441A4AF0E}" type="pres">
      <dgm:prSet presAssocID="{61CBA2D3-4D49-4698-B5EB-6EE13C3D8A20}" presName="hierRoot1" presStyleCnt="0">
        <dgm:presLayoutVars>
          <dgm:hierBranch val="init"/>
        </dgm:presLayoutVars>
      </dgm:prSet>
      <dgm:spPr/>
    </dgm:pt>
    <dgm:pt modelId="{49B0B5F3-1F60-4B6D-9B7B-4596EA7A0ACE}" type="pres">
      <dgm:prSet presAssocID="{61CBA2D3-4D49-4698-B5EB-6EE13C3D8A20}" presName="rootComposite1" presStyleCnt="0"/>
      <dgm:spPr/>
    </dgm:pt>
    <dgm:pt modelId="{475DDD32-B368-4C21-8FF0-80F7ABD2EB95}" type="pres">
      <dgm:prSet presAssocID="{61CBA2D3-4D49-4698-B5EB-6EE13C3D8A20}" presName="rootText1" presStyleLbl="node0" presStyleIdx="0" presStyleCnt="1" custScaleX="318359" custScaleY="1818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93942-1431-4130-AD22-0BB15F47636D}" type="pres">
      <dgm:prSet presAssocID="{61CBA2D3-4D49-4698-B5EB-6EE13C3D8A2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0DCAE6-BCB1-458F-B98A-0210AA0166DC}" type="pres">
      <dgm:prSet presAssocID="{61CBA2D3-4D49-4698-B5EB-6EE13C3D8A20}" presName="hierChild2" presStyleCnt="0"/>
      <dgm:spPr/>
    </dgm:pt>
    <dgm:pt modelId="{56FF3649-A093-4CED-9894-A2A2A48768E4}" type="pres">
      <dgm:prSet presAssocID="{80E611C0-5252-4456-8E04-605D17EEF4B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1E52220-9E02-4909-A0A0-710A4287476E}" type="pres">
      <dgm:prSet presAssocID="{CED3913A-102F-487C-8913-3C308D54EE64}" presName="hierRoot2" presStyleCnt="0">
        <dgm:presLayoutVars>
          <dgm:hierBranch val="init"/>
        </dgm:presLayoutVars>
      </dgm:prSet>
      <dgm:spPr/>
    </dgm:pt>
    <dgm:pt modelId="{BE239ACD-FC7F-400E-9CDC-99FD0938EDF3}" type="pres">
      <dgm:prSet presAssocID="{CED3913A-102F-487C-8913-3C308D54EE64}" presName="rootComposite" presStyleCnt="0"/>
      <dgm:spPr/>
    </dgm:pt>
    <dgm:pt modelId="{C825AA65-F84E-4C3A-99A8-3B6825D6AF00}" type="pres">
      <dgm:prSet presAssocID="{CED3913A-102F-487C-8913-3C308D54EE6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8B718C-ACB4-4894-9A02-2ECE0CBE8A91}" type="pres">
      <dgm:prSet presAssocID="{CED3913A-102F-487C-8913-3C308D54EE64}" presName="rootConnector" presStyleLbl="node2" presStyleIdx="0" presStyleCnt="3"/>
      <dgm:spPr/>
      <dgm:t>
        <a:bodyPr/>
        <a:lstStyle/>
        <a:p>
          <a:endParaRPr lang="en-US"/>
        </a:p>
      </dgm:t>
    </dgm:pt>
    <dgm:pt modelId="{1F7D2875-A31B-4EE9-AA11-F12263AD3C18}" type="pres">
      <dgm:prSet presAssocID="{CED3913A-102F-487C-8913-3C308D54EE64}" presName="hierChild4" presStyleCnt="0"/>
      <dgm:spPr/>
    </dgm:pt>
    <dgm:pt modelId="{58EED0C5-E20B-4C75-8A21-1F0B360FF08F}" type="pres">
      <dgm:prSet presAssocID="{CED3913A-102F-487C-8913-3C308D54EE64}" presName="hierChild5" presStyleCnt="0"/>
      <dgm:spPr/>
    </dgm:pt>
    <dgm:pt modelId="{4232ECD6-2452-4930-B0C2-E79F047EE984}" type="pres">
      <dgm:prSet presAssocID="{46B0C2A2-6289-4ADD-8C96-2BCFF74A74E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92EAAF8-3D16-40E9-809C-2B5D0BBD8EE3}" type="pres">
      <dgm:prSet presAssocID="{B0769E98-B75C-4E09-AA33-789B923D6099}" presName="hierRoot2" presStyleCnt="0">
        <dgm:presLayoutVars>
          <dgm:hierBranch val="init"/>
        </dgm:presLayoutVars>
      </dgm:prSet>
      <dgm:spPr/>
    </dgm:pt>
    <dgm:pt modelId="{63F2FFC7-9722-4658-A93D-03BE05BB234C}" type="pres">
      <dgm:prSet presAssocID="{B0769E98-B75C-4E09-AA33-789B923D6099}" presName="rootComposite" presStyleCnt="0"/>
      <dgm:spPr/>
    </dgm:pt>
    <dgm:pt modelId="{C88C8A59-0C97-4D87-ADFE-E4BE10CDFC86}" type="pres">
      <dgm:prSet presAssocID="{B0769E98-B75C-4E09-AA33-789B923D609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ACFC95-672C-4B27-B8C4-67BE6B661887}" type="pres">
      <dgm:prSet presAssocID="{B0769E98-B75C-4E09-AA33-789B923D6099}" presName="rootConnector" presStyleLbl="node2" presStyleIdx="1" presStyleCnt="3"/>
      <dgm:spPr/>
      <dgm:t>
        <a:bodyPr/>
        <a:lstStyle/>
        <a:p>
          <a:endParaRPr lang="en-US"/>
        </a:p>
      </dgm:t>
    </dgm:pt>
    <dgm:pt modelId="{58476A87-11F3-4FD8-8B7E-33A53508AE50}" type="pres">
      <dgm:prSet presAssocID="{B0769E98-B75C-4E09-AA33-789B923D6099}" presName="hierChild4" presStyleCnt="0"/>
      <dgm:spPr/>
    </dgm:pt>
    <dgm:pt modelId="{218D7A5C-1C8D-48FA-9C42-82E3F45C4261}" type="pres">
      <dgm:prSet presAssocID="{B0769E98-B75C-4E09-AA33-789B923D6099}" presName="hierChild5" presStyleCnt="0"/>
      <dgm:spPr/>
    </dgm:pt>
    <dgm:pt modelId="{1E168ED9-EF7A-43CC-A327-C5D520B9590F}" type="pres">
      <dgm:prSet presAssocID="{45E138E2-9E32-4EC5-8694-A4928A0F46B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E336CA1-708F-45E9-990D-AFA2671C7087}" type="pres">
      <dgm:prSet presAssocID="{95D0322E-368C-4F93-916E-BBA76F6CA80A}" presName="hierRoot2" presStyleCnt="0">
        <dgm:presLayoutVars>
          <dgm:hierBranch val="init"/>
        </dgm:presLayoutVars>
      </dgm:prSet>
      <dgm:spPr/>
    </dgm:pt>
    <dgm:pt modelId="{6EE2237D-651E-437B-9127-58FFADEFE4AD}" type="pres">
      <dgm:prSet presAssocID="{95D0322E-368C-4F93-916E-BBA76F6CA80A}" presName="rootComposite" presStyleCnt="0"/>
      <dgm:spPr/>
    </dgm:pt>
    <dgm:pt modelId="{B1693BF2-BF86-475B-B53A-2C26F86571AA}" type="pres">
      <dgm:prSet presAssocID="{95D0322E-368C-4F93-916E-BBA76F6CA80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BE7785-2589-4452-B4AD-05E5EA54FA08}" type="pres">
      <dgm:prSet presAssocID="{95D0322E-368C-4F93-916E-BBA76F6CA80A}" presName="rootConnector" presStyleLbl="node2" presStyleIdx="2" presStyleCnt="3"/>
      <dgm:spPr/>
      <dgm:t>
        <a:bodyPr/>
        <a:lstStyle/>
        <a:p>
          <a:endParaRPr lang="en-US"/>
        </a:p>
      </dgm:t>
    </dgm:pt>
    <dgm:pt modelId="{09EB90BA-0204-44CB-A42C-0F4A96C6F0EC}" type="pres">
      <dgm:prSet presAssocID="{95D0322E-368C-4F93-916E-BBA76F6CA80A}" presName="hierChild4" presStyleCnt="0"/>
      <dgm:spPr/>
    </dgm:pt>
    <dgm:pt modelId="{FDF2C0CD-D21F-4919-B698-FB7E0C0A82EB}" type="pres">
      <dgm:prSet presAssocID="{95D0322E-368C-4F93-916E-BBA76F6CA80A}" presName="hierChild5" presStyleCnt="0"/>
      <dgm:spPr/>
    </dgm:pt>
    <dgm:pt modelId="{D9F93144-CE22-4EB0-AC86-65C1D138FC32}" type="pres">
      <dgm:prSet presAssocID="{61CBA2D3-4D49-4698-B5EB-6EE13C3D8A20}" presName="hierChild3" presStyleCnt="0"/>
      <dgm:spPr/>
    </dgm:pt>
  </dgm:ptLst>
  <dgm:cxnLst>
    <dgm:cxn modelId="{7553AE33-DAE1-404A-802A-BBCC430FB920}" srcId="{61CBA2D3-4D49-4698-B5EB-6EE13C3D8A20}" destId="{CED3913A-102F-487C-8913-3C308D54EE64}" srcOrd="0" destOrd="0" parTransId="{80E611C0-5252-4456-8E04-605D17EEF4B5}" sibTransId="{E17D5E78-3384-432D-9169-62354CD09A2D}"/>
    <dgm:cxn modelId="{AEEA5444-A583-4F42-8FD8-CDCC1C1235B9}" srcId="{61CBA2D3-4D49-4698-B5EB-6EE13C3D8A20}" destId="{95D0322E-368C-4F93-916E-BBA76F6CA80A}" srcOrd="2" destOrd="0" parTransId="{45E138E2-9E32-4EC5-8694-A4928A0F46BE}" sibTransId="{9A0E5D52-4699-4895-9AC0-2449321449CA}"/>
    <dgm:cxn modelId="{D8D47E3E-A3EE-4FE2-A25A-A8F21262D23B}" srcId="{61CBA2D3-4D49-4698-B5EB-6EE13C3D8A20}" destId="{B0769E98-B75C-4E09-AA33-789B923D6099}" srcOrd="1" destOrd="0" parTransId="{46B0C2A2-6289-4ADD-8C96-2BCFF74A74EA}" sibTransId="{2ED452F7-383F-482A-8598-ED07BC928BC9}"/>
    <dgm:cxn modelId="{0A2257AC-6668-402B-867C-CE3DA23200B5}" type="presOf" srcId="{46B0C2A2-6289-4ADD-8C96-2BCFF74A74EA}" destId="{4232ECD6-2452-4930-B0C2-E79F047EE984}" srcOrd="0" destOrd="0" presId="urn:microsoft.com/office/officeart/2005/8/layout/orgChart1"/>
    <dgm:cxn modelId="{14C4E872-7078-42B0-A1EF-7749CE2DA3CD}" type="presOf" srcId="{61CBA2D3-4D49-4698-B5EB-6EE13C3D8A20}" destId="{0F893942-1431-4130-AD22-0BB15F47636D}" srcOrd="1" destOrd="0" presId="urn:microsoft.com/office/officeart/2005/8/layout/orgChart1"/>
    <dgm:cxn modelId="{3527D7C7-7A26-4BF3-B855-06686D5E554C}" type="presOf" srcId="{CED3913A-102F-487C-8913-3C308D54EE64}" destId="{C825AA65-F84E-4C3A-99A8-3B6825D6AF00}" srcOrd="0" destOrd="0" presId="urn:microsoft.com/office/officeart/2005/8/layout/orgChart1"/>
    <dgm:cxn modelId="{F2D1F2BF-60A2-4B68-A254-4E9DECA784D1}" type="presOf" srcId="{95D0322E-368C-4F93-916E-BBA76F6CA80A}" destId="{B1693BF2-BF86-475B-B53A-2C26F86571AA}" srcOrd="0" destOrd="0" presId="urn:microsoft.com/office/officeart/2005/8/layout/orgChart1"/>
    <dgm:cxn modelId="{BCD0EEBB-8E90-46BF-B79D-5EF0000BBD74}" type="presOf" srcId="{B0769E98-B75C-4E09-AA33-789B923D6099}" destId="{4BACFC95-672C-4B27-B8C4-67BE6B661887}" srcOrd="1" destOrd="0" presId="urn:microsoft.com/office/officeart/2005/8/layout/orgChart1"/>
    <dgm:cxn modelId="{309FF12C-6F2E-4CBC-AB80-C7D31AACF747}" type="presOf" srcId="{B0769E98-B75C-4E09-AA33-789B923D6099}" destId="{C88C8A59-0C97-4D87-ADFE-E4BE10CDFC86}" srcOrd="0" destOrd="0" presId="urn:microsoft.com/office/officeart/2005/8/layout/orgChart1"/>
    <dgm:cxn modelId="{E5C97705-3BA7-49FB-A25B-7E56D5B64991}" type="presOf" srcId="{CED3913A-102F-487C-8913-3C308D54EE64}" destId="{C48B718C-ACB4-4894-9A02-2ECE0CBE8A91}" srcOrd="1" destOrd="0" presId="urn:microsoft.com/office/officeart/2005/8/layout/orgChart1"/>
    <dgm:cxn modelId="{A773381F-009C-4150-959D-E7DC37529488}" type="presOf" srcId="{95D0322E-368C-4F93-916E-BBA76F6CA80A}" destId="{52BE7785-2589-4452-B4AD-05E5EA54FA08}" srcOrd="1" destOrd="0" presId="urn:microsoft.com/office/officeart/2005/8/layout/orgChart1"/>
    <dgm:cxn modelId="{2DF01A81-6D0B-4D18-AE10-9A07E33B7702}" type="presOf" srcId="{80E611C0-5252-4456-8E04-605D17EEF4B5}" destId="{56FF3649-A093-4CED-9894-A2A2A48768E4}" srcOrd="0" destOrd="0" presId="urn:microsoft.com/office/officeart/2005/8/layout/orgChart1"/>
    <dgm:cxn modelId="{29D064F6-FF0B-443D-BFF9-3870A3C6750D}" type="presOf" srcId="{61CBA2D3-4D49-4698-B5EB-6EE13C3D8A20}" destId="{475DDD32-B368-4C21-8FF0-80F7ABD2EB95}" srcOrd="0" destOrd="0" presId="urn:microsoft.com/office/officeart/2005/8/layout/orgChart1"/>
    <dgm:cxn modelId="{D19DCF1F-A0B2-4DA1-8B81-4975728CAD1A}" type="presOf" srcId="{45E138E2-9E32-4EC5-8694-A4928A0F46BE}" destId="{1E168ED9-EF7A-43CC-A327-C5D520B9590F}" srcOrd="0" destOrd="0" presId="urn:microsoft.com/office/officeart/2005/8/layout/orgChart1"/>
    <dgm:cxn modelId="{4E9290EA-5023-44DE-9813-28B915796E32}" type="presOf" srcId="{EC64F846-B6DB-4132-BAC9-B66E76637AF6}" destId="{45E5026C-BC80-4862-9245-26FD9BCA631F}" srcOrd="0" destOrd="0" presId="urn:microsoft.com/office/officeart/2005/8/layout/orgChart1"/>
    <dgm:cxn modelId="{B97D8073-EC19-4E4B-9CA1-2F797D7F7C1A}" srcId="{EC64F846-B6DB-4132-BAC9-B66E76637AF6}" destId="{61CBA2D3-4D49-4698-B5EB-6EE13C3D8A20}" srcOrd="0" destOrd="0" parTransId="{C8332016-814B-4604-9C5A-75B8504C817E}" sibTransId="{5574305B-F45C-4AA3-B7FA-05255D837365}"/>
    <dgm:cxn modelId="{06B49C91-542E-4866-ABE3-1363D1988D0B}" type="presParOf" srcId="{45E5026C-BC80-4862-9245-26FD9BCA631F}" destId="{F6164013-B381-40C6-B288-3D0441A4AF0E}" srcOrd="0" destOrd="0" presId="urn:microsoft.com/office/officeart/2005/8/layout/orgChart1"/>
    <dgm:cxn modelId="{B3FED403-D6A5-4132-879A-955A3493855F}" type="presParOf" srcId="{F6164013-B381-40C6-B288-3D0441A4AF0E}" destId="{49B0B5F3-1F60-4B6D-9B7B-4596EA7A0ACE}" srcOrd="0" destOrd="0" presId="urn:microsoft.com/office/officeart/2005/8/layout/orgChart1"/>
    <dgm:cxn modelId="{7E69433C-D209-4E68-9E6D-F098CD724D3E}" type="presParOf" srcId="{49B0B5F3-1F60-4B6D-9B7B-4596EA7A0ACE}" destId="{475DDD32-B368-4C21-8FF0-80F7ABD2EB95}" srcOrd="0" destOrd="0" presId="urn:microsoft.com/office/officeart/2005/8/layout/orgChart1"/>
    <dgm:cxn modelId="{FB2C2AAD-8145-469D-AFD5-09DD8EE5DBF6}" type="presParOf" srcId="{49B0B5F3-1F60-4B6D-9B7B-4596EA7A0ACE}" destId="{0F893942-1431-4130-AD22-0BB15F47636D}" srcOrd="1" destOrd="0" presId="urn:microsoft.com/office/officeart/2005/8/layout/orgChart1"/>
    <dgm:cxn modelId="{FFBD7334-6DDD-44DA-B405-E570198EB7FA}" type="presParOf" srcId="{F6164013-B381-40C6-B288-3D0441A4AF0E}" destId="{740DCAE6-BCB1-458F-B98A-0210AA0166DC}" srcOrd="1" destOrd="0" presId="urn:microsoft.com/office/officeart/2005/8/layout/orgChart1"/>
    <dgm:cxn modelId="{E3A5DF63-D5C8-46F2-ABE8-4F05DC7F965A}" type="presParOf" srcId="{740DCAE6-BCB1-458F-B98A-0210AA0166DC}" destId="{56FF3649-A093-4CED-9894-A2A2A48768E4}" srcOrd="0" destOrd="0" presId="urn:microsoft.com/office/officeart/2005/8/layout/orgChart1"/>
    <dgm:cxn modelId="{A19A0519-5AA6-4759-B12B-B58F6027C594}" type="presParOf" srcId="{740DCAE6-BCB1-458F-B98A-0210AA0166DC}" destId="{41E52220-9E02-4909-A0A0-710A4287476E}" srcOrd="1" destOrd="0" presId="urn:microsoft.com/office/officeart/2005/8/layout/orgChart1"/>
    <dgm:cxn modelId="{3C76CF5E-3DF2-44FF-A995-38B69FB93D14}" type="presParOf" srcId="{41E52220-9E02-4909-A0A0-710A4287476E}" destId="{BE239ACD-FC7F-400E-9CDC-99FD0938EDF3}" srcOrd="0" destOrd="0" presId="urn:microsoft.com/office/officeart/2005/8/layout/orgChart1"/>
    <dgm:cxn modelId="{953B7839-C18E-4D56-BE7E-DBD6097908B0}" type="presParOf" srcId="{BE239ACD-FC7F-400E-9CDC-99FD0938EDF3}" destId="{C825AA65-F84E-4C3A-99A8-3B6825D6AF00}" srcOrd="0" destOrd="0" presId="urn:microsoft.com/office/officeart/2005/8/layout/orgChart1"/>
    <dgm:cxn modelId="{B5221554-B32E-4612-88A7-3811852490ED}" type="presParOf" srcId="{BE239ACD-FC7F-400E-9CDC-99FD0938EDF3}" destId="{C48B718C-ACB4-4894-9A02-2ECE0CBE8A91}" srcOrd="1" destOrd="0" presId="urn:microsoft.com/office/officeart/2005/8/layout/orgChart1"/>
    <dgm:cxn modelId="{AEE4F63A-6A51-468B-AB0D-EEC4AF97E2B0}" type="presParOf" srcId="{41E52220-9E02-4909-A0A0-710A4287476E}" destId="{1F7D2875-A31B-4EE9-AA11-F12263AD3C18}" srcOrd="1" destOrd="0" presId="urn:microsoft.com/office/officeart/2005/8/layout/orgChart1"/>
    <dgm:cxn modelId="{8C739B05-B767-481B-9A98-2E3A210C24EE}" type="presParOf" srcId="{41E52220-9E02-4909-A0A0-710A4287476E}" destId="{58EED0C5-E20B-4C75-8A21-1F0B360FF08F}" srcOrd="2" destOrd="0" presId="urn:microsoft.com/office/officeart/2005/8/layout/orgChart1"/>
    <dgm:cxn modelId="{C595AC01-164F-4BB8-9232-71878036C677}" type="presParOf" srcId="{740DCAE6-BCB1-458F-B98A-0210AA0166DC}" destId="{4232ECD6-2452-4930-B0C2-E79F047EE984}" srcOrd="2" destOrd="0" presId="urn:microsoft.com/office/officeart/2005/8/layout/orgChart1"/>
    <dgm:cxn modelId="{7FA46FF6-83FC-4C5F-9A70-3FACC5D530AF}" type="presParOf" srcId="{740DCAE6-BCB1-458F-B98A-0210AA0166DC}" destId="{692EAAF8-3D16-40E9-809C-2B5D0BBD8EE3}" srcOrd="3" destOrd="0" presId="urn:microsoft.com/office/officeart/2005/8/layout/orgChart1"/>
    <dgm:cxn modelId="{D9FE643A-DCE6-451D-BD66-C6554431A3C6}" type="presParOf" srcId="{692EAAF8-3D16-40E9-809C-2B5D0BBD8EE3}" destId="{63F2FFC7-9722-4658-A93D-03BE05BB234C}" srcOrd="0" destOrd="0" presId="urn:microsoft.com/office/officeart/2005/8/layout/orgChart1"/>
    <dgm:cxn modelId="{796031CE-98FD-4C63-88BE-F9FD9C7BF45A}" type="presParOf" srcId="{63F2FFC7-9722-4658-A93D-03BE05BB234C}" destId="{C88C8A59-0C97-4D87-ADFE-E4BE10CDFC86}" srcOrd="0" destOrd="0" presId="urn:microsoft.com/office/officeart/2005/8/layout/orgChart1"/>
    <dgm:cxn modelId="{94505503-B330-48AB-A89F-6340EB1F74E9}" type="presParOf" srcId="{63F2FFC7-9722-4658-A93D-03BE05BB234C}" destId="{4BACFC95-672C-4B27-B8C4-67BE6B661887}" srcOrd="1" destOrd="0" presId="urn:microsoft.com/office/officeart/2005/8/layout/orgChart1"/>
    <dgm:cxn modelId="{1334E842-FC90-4F1A-96DF-0DC2E77DA566}" type="presParOf" srcId="{692EAAF8-3D16-40E9-809C-2B5D0BBD8EE3}" destId="{58476A87-11F3-4FD8-8B7E-33A53508AE50}" srcOrd="1" destOrd="0" presId="urn:microsoft.com/office/officeart/2005/8/layout/orgChart1"/>
    <dgm:cxn modelId="{CD1B87CC-C67C-4820-986C-2A683756B91B}" type="presParOf" srcId="{692EAAF8-3D16-40E9-809C-2B5D0BBD8EE3}" destId="{218D7A5C-1C8D-48FA-9C42-82E3F45C4261}" srcOrd="2" destOrd="0" presId="urn:microsoft.com/office/officeart/2005/8/layout/orgChart1"/>
    <dgm:cxn modelId="{1E3E13CC-AC64-464B-9A77-9E3717591C60}" type="presParOf" srcId="{740DCAE6-BCB1-458F-B98A-0210AA0166DC}" destId="{1E168ED9-EF7A-43CC-A327-C5D520B9590F}" srcOrd="4" destOrd="0" presId="urn:microsoft.com/office/officeart/2005/8/layout/orgChart1"/>
    <dgm:cxn modelId="{C865E2C3-44BD-482D-A9D5-F4FA88DF1BF9}" type="presParOf" srcId="{740DCAE6-BCB1-458F-B98A-0210AA0166DC}" destId="{7E336CA1-708F-45E9-990D-AFA2671C7087}" srcOrd="5" destOrd="0" presId="urn:microsoft.com/office/officeart/2005/8/layout/orgChart1"/>
    <dgm:cxn modelId="{38B28FDB-AA3C-4714-936E-AD0F0BCB11A4}" type="presParOf" srcId="{7E336CA1-708F-45E9-990D-AFA2671C7087}" destId="{6EE2237D-651E-437B-9127-58FFADEFE4AD}" srcOrd="0" destOrd="0" presId="urn:microsoft.com/office/officeart/2005/8/layout/orgChart1"/>
    <dgm:cxn modelId="{B0000432-CEFD-42E6-BE30-5898482B3369}" type="presParOf" srcId="{6EE2237D-651E-437B-9127-58FFADEFE4AD}" destId="{B1693BF2-BF86-475B-B53A-2C26F86571AA}" srcOrd="0" destOrd="0" presId="urn:microsoft.com/office/officeart/2005/8/layout/orgChart1"/>
    <dgm:cxn modelId="{A3A54338-836E-4C23-A982-EC036F9B27B2}" type="presParOf" srcId="{6EE2237D-651E-437B-9127-58FFADEFE4AD}" destId="{52BE7785-2589-4452-B4AD-05E5EA54FA08}" srcOrd="1" destOrd="0" presId="urn:microsoft.com/office/officeart/2005/8/layout/orgChart1"/>
    <dgm:cxn modelId="{DC88318F-E7A3-4C2C-9A65-3BCE63583A02}" type="presParOf" srcId="{7E336CA1-708F-45E9-990D-AFA2671C7087}" destId="{09EB90BA-0204-44CB-A42C-0F4A96C6F0EC}" srcOrd="1" destOrd="0" presId="urn:microsoft.com/office/officeart/2005/8/layout/orgChart1"/>
    <dgm:cxn modelId="{8EA763A3-1306-4EC2-9645-96887E30A297}" type="presParOf" srcId="{7E336CA1-708F-45E9-990D-AFA2671C7087}" destId="{FDF2C0CD-D21F-4919-B698-FB7E0C0A82EB}" srcOrd="2" destOrd="0" presId="urn:microsoft.com/office/officeart/2005/8/layout/orgChart1"/>
    <dgm:cxn modelId="{451BD502-3781-4F2C-9C75-5424AC7A2320}" type="presParOf" srcId="{F6164013-B381-40C6-B288-3D0441A4AF0E}" destId="{D9F93144-CE22-4EB0-AC86-65C1D138FC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8ED9-EF7A-43CC-A327-C5D520B9590F}">
      <dsp:nvSpPr>
        <dsp:cNvPr id="0" name=""/>
        <dsp:cNvSpPr/>
      </dsp:nvSpPr>
      <dsp:spPr>
        <a:xfrm>
          <a:off x="3829050" y="2282055"/>
          <a:ext cx="2709080" cy="470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85"/>
              </a:lnTo>
              <a:lnTo>
                <a:pt x="2709080" y="235085"/>
              </a:lnTo>
              <a:lnTo>
                <a:pt x="2709080" y="4701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2ECD6-2452-4930-B0C2-E79F047EE984}">
      <dsp:nvSpPr>
        <dsp:cNvPr id="0" name=""/>
        <dsp:cNvSpPr/>
      </dsp:nvSpPr>
      <dsp:spPr>
        <a:xfrm>
          <a:off x="3783330" y="2282055"/>
          <a:ext cx="91440" cy="470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1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F3649-A093-4CED-9894-A2A2A48768E4}">
      <dsp:nvSpPr>
        <dsp:cNvPr id="0" name=""/>
        <dsp:cNvSpPr/>
      </dsp:nvSpPr>
      <dsp:spPr>
        <a:xfrm>
          <a:off x="1119969" y="2282055"/>
          <a:ext cx="2709080" cy="470171"/>
        </a:xfrm>
        <a:custGeom>
          <a:avLst/>
          <a:gdLst/>
          <a:ahLst/>
          <a:cxnLst/>
          <a:rect l="0" t="0" r="0" b="0"/>
          <a:pathLst>
            <a:path>
              <a:moveTo>
                <a:pt x="2709080" y="0"/>
              </a:moveTo>
              <a:lnTo>
                <a:pt x="2709080" y="235085"/>
              </a:lnTo>
              <a:lnTo>
                <a:pt x="0" y="235085"/>
              </a:lnTo>
              <a:lnTo>
                <a:pt x="0" y="4701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DDD32-B368-4C21-8FF0-80F7ABD2EB95}">
      <dsp:nvSpPr>
        <dsp:cNvPr id="0" name=""/>
        <dsp:cNvSpPr/>
      </dsp:nvSpPr>
      <dsp:spPr>
        <a:xfrm>
          <a:off x="265164" y="246293"/>
          <a:ext cx="7127771" cy="2035762"/>
        </a:xfrm>
        <a:prstGeom prst="rect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1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Bygger på </a:t>
          </a:r>
          <a:r>
            <a:rPr lang="x-none" sz="2000" b="1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motivationsteoretisk grund</a:t>
          </a:r>
          <a:r>
            <a:rPr lang="sv-SE" sz="2000" b="1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(</a:t>
          </a:r>
          <a:r>
            <a:rPr lang="x-none" sz="2000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self-determination theory, SDT)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x-none" sz="2000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Stärker personens </a:t>
          </a:r>
          <a:r>
            <a:rPr lang="x-none" sz="2000" b="1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kompetens</a:t>
          </a:r>
          <a:r>
            <a:rPr lang="x-none" sz="2000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, </a:t>
          </a:r>
          <a:r>
            <a:rPr lang="x-none" sz="2000" b="1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autonomi</a:t>
          </a:r>
          <a:r>
            <a:rPr lang="x-none" sz="2000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och </a:t>
          </a:r>
          <a:r>
            <a:rPr lang="sv-SE" sz="2000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känsla av </a:t>
          </a:r>
          <a:r>
            <a:rPr lang="sv-SE" sz="2000" b="1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samhörighet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&amp; </a:t>
          </a:r>
          <a:r>
            <a:rPr lang="x-none" sz="2000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öka</a:t>
          </a:r>
          <a:r>
            <a:rPr lang="sv-SE" sz="2000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r</a:t>
          </a:r>
          <a:r>
            <a:rPr lang="x-none" sz="2000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patientens </a:t>
          </a:r>
          <a:r>
            <a:rPr lang="x-none" sz="2000" b="1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motivation</a:t>
          </a:r>
          <a:r>
            <a:rPr lang="x-none" sz="2000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att utföra egenvård och följa behandling. </a:t>
          </a:r>
          <a:r>
            <a:rPr lang="sv-SE" sz="2000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</a:t>
          </a:r>
          <a:r>
            <a:rPr lang="sv-SE" sz="2000" b="1" kern="1200" dirty="0" err="1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Överbrygger</a:t>
          </a:r>
          <a:r>
            <a:rPr lang="sv-SE" sz="2000" b="1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gapet mellan att </a:t>
          </a:r>
          <a:r>
            <a:rPr lang="sv-SE" sz="2000" b="1" i="1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veta</a:t>
          </a:r>
          <a:r>
            <a:rPr lang="sv-SE" sz="2000" b="1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  och att </a:t>
          </a:r>
          <a:r>
            <a:rPr lang="sv-SE" sz="2000" b="1" i="1" kern="12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rPr>
            <a:t>göra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5164" y="246293"/>
        <a:ext cx="7127771" cy="2035762"/>
      </dsp:txXfrm>
    </dsp:sp>
    <dsp:sp modelId="{C825AA65-F84E-4C3A-99A8-3B6825D6AF00}">
      <dsp:nvSpPr>
        <dsp:cNvPr id="0" name=""/>
        <dsp:cNvSpPr/>
      </dsp:nvSpPr>
      <dsp:spPr>
        <a:xfrm>
          <a:off x="514" y="2752226"/>
          <a:ext cx="2238909" cy="1119454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ePATH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kronisk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sjukdom</a:t>
          </a:r>
          <a:r>
            <a:rPr lang="en-US" sz="2000" kern="1200" dirty="0" smtClean="0">
              <a:solidFill>
                <a:schemeClr val="tx1"/>
              </a:solidFill>
            </a:rPr>
            <a:t> (</a:t>
          </a:r>
          <a:r>
            <a:rPr lang="en-US" sz="2000" kern="1200" dirty="0" err="1" smtClean="0">
              <a:solidFill>
                <a:schemeClr val="tx1"/>
              </a:solidFill>
            </a:rPr>
            <a:t>medicinsk</a:t>
          </a:r>
          <a:r>
            <a:rPr lang="en-US" sz="2000" kern="1200" dirty="0" smtClean="0">
              <a:solidFill>
                <a:schemeClr val="tx1"/>
              </a:solidFill>
            </a:rPr>
            <a:t>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14" y="2752226"/>
        <a:ext cx="2238909" cy="1119454"/>
      </dsp:txXfrm>
    </dsp:sp>
    <dsp:sp modelId="{C88C8A59-0C97-4D87-ADFE-E4BE10CDFC86}">
      <dsp:nvSpPr>
        <dsp:cNvPr id="0" name=""/>
        <dsp:cNvSpPr/>
      </dsp:nvSpPr>
      <dsp:spPr>
        <a:xfrm>
          <a:off x="2709595" y="2752226"/>
          <a:ext cx="2238909" cy="1119454"/>
        </a:xfrm>
        <a:prstGeom prst="rect">
          <a:avLst/>
        </a:prstGeom>
        <a:solidFill>
          <a:srgbClr val="FF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ePATH</a:t>
          </a:r>
          <a:r>
            <a:rPr lang="en-US" sz="2000" b="1" kern="1200" dirty="0" smtClean="0">
              <a:solidFill>
                <a:schemeClr val="tx1"/>
              </a:solidFill>
            </a:rPr>
            <a:t> cancer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09595" y="2752226"/>
        <a:ext cx="2238909" cy="1119454"/>
      </dsp:txXfrm>
    </dsp:sp>
    <dsp:sp modelId="{B1693BF2-BF86-475B-B53A-2C26F86571AA}">
      <dsp:nvSpPr>
        <dsp:cNvPr id="0" name=""/>
        <dsp:cNvSpPr/>
      </dsp:nvSpPr>
      <dsp:spPr>
        <a:xfrm>
          <a:off x="5418675" y="2752226"/>
          <a:ext cx="2238909" cy="1119454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ePATH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polyfarmaci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418675" y="2752226"/>
        <a:ext cx="2238909" cy="1119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D8AEF-DE98-4527-9B2B-A75F087D1908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BD7ED-3195-4C3D-B7E8-24ACD5FF45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85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CFFF0-87A4-45D0-A50A-3B08D3158DD6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B04F6-6821-4FA4-8E45-037F6B1E4C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51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4F13-5F2B-42B0-BEA6-7F52808F4B5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25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83001" y="3507027"/>
            <a:ext cx="7870296" cy="33225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x-none"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073400" y="554038"/>
            <a:ext cx="3689350" cy="276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72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79451" y="4717416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on our own and related research on care transitions and eHealth tools developed for more specific settings, we address these difficulties by developing an eHealth tool for patients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ePATH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(electronic Patient Activation in Treatment at Home) – intended to empower patients to navigate their care trajectory and perform their self-care activities at home.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ePATH</a:t>
            </a:r>
            <a:r>
              <a:rPr lang="sv-S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pillars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to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patients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activation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motivational</a:t>
            </a:r>
            <a:r>
              <a:rPr lang="sv-SE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sv-SE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behavioural</a:t>
            </a:r>
            <a:r>
              <a:rPr lang="sv-SE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sng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sv-SE" sz="12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eHealth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patients,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next-of-kin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76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983002" y="3507026"/>
            <a:ext cx="7870296" cy="33225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073400" y="554038"/>
            <a:ext cx="3689350" cy="276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8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849313"/>
            <a:ext cx="5668962" cy="4252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14513" y="5385839"/>
            <a:ext cx="5716178" cy="5102452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>
              <a:spcBef>
                <a:spcPts val="381"/>
              </a:spcBef>
            </a:pPr>
            <a:r>
              <a:rPr lang="sv-SE" dirty="0"/>
              <a:t>Carolina</a:t>
            </a:r>
            <a:endParaRPr dirty="0"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4047253" y="10769710"/>
            <a:ext cx="3096184" cy="566901"/>
          </a:xfrm>
          <a:prstGeom prst="rect">
            <a:avLst/>
          </a:prstGeom>
        </p:spPr>
        <p:txBody>
          <a:bodyPr spcFirstLastPara="1" wrap="square" lIns="96645" tIns="48309" rIns="96645" bIns="48309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sv-SE"/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60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F189-5203-432A-81E6-0550DB69E50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195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dirty="0" smtClean="0">
                <a:sym typeface="Calibri"/>
              </a:rPr>
              <a:t>Fulfilled information </a:t>
            </a:r>
            <a:r>
              <a:rPr lang="sv-SE" dirty="0" err="1" smtClean="0">
                <a:sym typeface="Calibri"/>
              </a:rPr>
              <a:t>needs</a:t>
            </a:r>
            <a:endParaRPr lang="sv-SE" dirty="0" smtClean="0">
              <a:sym typeface="Calibri"/>
            </a:endParaRPr>
          </a:p>
          <a:p>
            <a:pPr marL="285750" lvl="2" indent="-285750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dirty="0" err="1" smtClean="0">
                <a:sym typeface="Calibri"/>
              </a:rPr>
              <a:t>Easy</a:t>
            </a:r>
            <a:r>
              <a:rPr lang="sv-SE" dirty="0" smtClean="0">
                <a:sym typeface="Calibri"/>
              </a:rPr>
              <a:t> to </a:t>
            </a:r>
            <a:r>
              <a:rPr lang="sv-SE" dirty="0" err="1" smtClean="0">
                <a:sym typeface="Calibri"/>
              </a:rPr>
              <a:t>share</a:t>
            </a:r>
            <a:r>
              <a:rPr lang="sv-SE" dirty="0" smtClean="0">
                <a:sym typeface="Calibri"/>
              </a:rPr>
              <a:t> information</a:t>
            </a:r>
          </a:p>
          <a:p>
            <a:pPr marL="285750" lvl="1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dirty="0" err="1" smtClean="0">
                <a:sym typeface="Calibri"/>
              </a:rPr>
              <a:t>Better</a:t>
            </a:r>
            <a:r>
              <a:rPr lang="sv-SE" dirty="0" smtClean="0">
                <a:sym typeface="Calibri"/>
              </a:rPr>
              <a:t> </a:t>
            </a:r>
            <a:r>
              <a:rPr lang="sv-SE" dirty="0" err="1" smtClean="0">
                <a:sym typeface="Calibri"/>
              </a:rPr>
              <a:t>collaboration</a:t>
            </a:r>
            <a:r>
              <a:rPr lang="sv-SE" dirty="0" smtClean="0">
                <a:sym typeface="Calibri"/>
              </a:rPr>
              <a:t> </a:t>
            </a:r>
            <a:r>
              <a:rPr lang="sv-SE" dirty="0" err="1" smtClean="0">
                <a:sym typeface="Calibri"/>
              </a:rPr>
              <a:t>with</a:t>
            </a:r>
            <a:r>
              <a:rPr lang="sv-SE" dirty="0" smtClean="0">
                <a:sym typeface="Calibri"/>
              </a:rPr>
              <a:t> </a:t>
            </a:r>
            <a:r>
              <a:rPr lang="sv-SE" dirty="0" err="1" smtClean="0">
                <a:sym typeface="Calibri"/>
              </a:rPr>
              <a:t>healthcare</a:t>
            </a:r>
            <a:endParaRPr lang="sv-SE" dirty="0" smtClean="0">
              <a:sym typeface="Calibri"/>
            </a:endParaRPr>
          </a:p>
          <a:p>
            <a:pPr marL="285750" lvl="2" indent="-285750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dirty="0" err="1" smtClean="0">
                <a:sym typeface="Calibri"/>
              </a:rPr>
              <a:t>Messages</a:t>
            </a:r>
            <a:endParaRPr lang="sv-SE" dirty="0" smtClean="0">
              <a:sym typeface="Calibri"/>
            </a:endParaRPr>
          </a:p>
          <a:p>
            <a:pPr marL="285750" lvl="2" indent="-285750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dirty="0" err="1" smtClean="0">
                <a:sym typeface="Calibri"/>
              </a:rPr>
              <a:t>Enhance</a:t>
            </a:r>
            <a:r>
              <a:rPr lang="sv-SE" dirty="0" smtClean="0">
                <a:sym typeface="Calibri"/>
              </a:rPr>
              <a:t> </a:t>
            </a:r>
            <a:r>
              <a:rPr lang="sv-SE" dirty="0" err="1" smtClean="0">
                <a:sym typeface="Calibri"/>
              </a:rPr>
              <a:t>understanding</a:t>
            </a:r>
            <a:r>
              <a:rPr lang="sv-SE" dirty="0" smtClean="0">
                <a:sym typeface="Calibri"/>
              </a:rPr>
              <a:t> (patients)</a:t>
            </a:r>
          </a:p>
          <a:p>
            <a:pPr marL="285750" lvl="1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dirty="0" smtClean="0">
                <a:sym typeface="Calibri"/>
              </a:rPr>
              <a:t>Social and </a:t>
            </a:r>
            <a:r>
              <a:rPr lang="sv-SE" dirty="0" err="1" smtClean="0">
                <a:sym typeface="Calibri"/>
              </a:rPr>
              <a:t>motivational</a:t>
            </a:r>
            <a:r>
              <a:rPr lang="sv-SE" dirty="0" smtClean="0">
                <a:sym typeface="Calibri"/>
              </a:rPr>
              <a:t> support</a:t>
            </a:r>
          </a:p>
          <a:p>
            <a:pPr marL="285750" lvl="2" indent="-285750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dirty="0" err="1" smtClean="0">
                <a:sym typeface="Calibri"/>
              </a:rPr>
              <a:t>Reminders</a:t>
            </a:r>
            <a:endParaRPr lang="sv-SE" dirty="0" smtClean="0">
              <a:sym typeface="Calibri"/>
            </a:endParaRPr>
          </a:p>
          <a:p>
            <a:pPr marL="285750" lvl="2" indent="-285750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dirty="0" err="1" smtClean="0">
                <a:sym typeface="Calibri"/>
              </a:rPr>
              <a:t>Knowledge</a:t>
            </a:r>
            <a:r>
              <a:rPr lang="sv-SE" dirty="0" smtClean="0">
                <a:sym typeface="Calibri"/>
              </a:rPr>
              <a:t> </a:t>
            </a:r>
            <a:r>
              <a:rPr lang="sv-SE" dirty="0" err="1" smtClean="0">
                <a:sym typeface="Calibri"/>
              </a:rPr>
              <a:t>that</a:t>
            </a:r>
            <a:r>
              <a:rPr lang="sv-SE" dirty="0" smtClean="0">
                <a:sym typeface="Calibri"/>
              </a:rPr>
              <a:t> </a:t>
            </a:r>
            <a:r>
              <a:rPr lang="sv-SE" dirty="0" err="1" smtClean="0">
                <a:sym typeface="Calibri"/>
              </a:rPr>
              <a:t>someone</a:t>
            </a:r>
            <a:r>
              <a:rPr lang="sv-SE" dirty="0" smtClean="0">
                <a:sym typeface="Calibri"/>
              </a:rPr>
              <a:t> ”listens”</a:t>
            </a:r>
          </a:p>
          <a:p>
            <a:pPr marL="285750" lvl="2" indent="-285750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dirty="0" err="1" smtClean="0"/>
              <a:t>Motivated</a:t>
            </a:r>
            <a:r>
              <a:rPr lang="sv-SE" dirty="0" smtClean="0"/>
              <a:t> for </a:t>
            </a:r>
            <a:r>
              <a:rPr lang="sv-SE" dirty="0" err="1" smtClean="0"/>
              <a:t>activity</a:t>
            </a:r>
            <a:endParaRPr lang="sv-SE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ePATH implied an extra task and for continuous use, a new working routine.  </a:t>
            </a:r>
            <a:endParaRPr lang="sv-SE" sz="12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an obligation to identify suitable patients for the eHealth tool.</a:t>
            </a:r>
            <a:endParaRPr lang="sv-SE" sz="1200" dirty="0" smtClean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when the patient trajectory did not follow a straight, predefined path or care plan. </a:t>
            </a:r>
            <a:endParaRPr lang="sv-SE" sz="120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B04F6-6821-4FA4-8E45-037F6B1E4C7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38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FF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F4879B-87C9-4FA2-9530-386AC529C8AA}"/>
              </a:ext>
            </a:extLst>
          </p:cNvPr>
          <p:cNvCxnSpPr/>
          <p:nvPr/>
        </p:nvCxnSpPr>
        <p:spPr>
          <a:xfrm>
            <a:off x="714375" y="6072188"/>
            <a:ext cx="764381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355" name="Title Placeholder 1">
            <a:extLst>
              <a:ext uri="{FF2B5EF4-FFF2-40B4-BE49-F238E27FC236}">
                <a16:creationId xmlns:a16="http://schemas.microsoft.com/office/drawing/2014/main" id="{4A8FBF8A-AA2D-463E-8841-D9939C51A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49388"/>
            <a:ext cx="7772400" cy="2151062"/>
          </a:xfrm>
        </p:spPr>
        <p:txBody>
          <a:bodyPr/>
          <a:lstStyle>
            <a:lvl1pPr>
              <a:lnSpc>
                <a:spcPts val="7500"/>
              </a:lnSpc>
              <a:defRPr sz="7500"/>
            </a:lvl1pPr>
          </a:lstStyle>
          <a:p>
            <a:pPr lvl="0"/>
            <a:r>
              <a:rPr lang="en-US" altLang="sv-SE" noProof="0" smtClean="0"/>
              <a:t>Click to edit Master title style</a:t>
            </a:r>
            <a:endParaRPr lang="en-US" altLang="sv-SE" noProof="0"/>
          </a:p>
        </p:txBody>
      </p:sp>
      <p:sp>
        <p:nvSpPr>
          <p:cNvPr id="100356" name="Text Placeholder 2">
            <a:extLst>
              <a:ext uri="{FF2B5EF4-FFF2-40B4-BE49-F238E27FC236}">
                <a16:creationId xmlns:a16="http://schemas.microsoft.com/office/drawing/2014/main" id="{5884EBCC-7C9F-44B8-AE2F-645153C93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sv-SE" noProof="0" smtClean="0"/>
              <a:t>Click to edit Master subtitle style</a:t>
            </a:r>
            <a:endParaRPr lang="en-US" altLang="sv-SE" noProof="0"/>
          </a:p>
        </p:txBody>
      </p:sp>
      <p:pic>
        <p:nvPicPr>
          <p:cNvPr id="100358" name="Picture 6" descr="090323_Lnu_Symbol">
            <a:extLst>
              <a:ext uri="{FF2B5EF4-FFF2-40B4-BE49-F238E27FC236}">
                <a16:creationId xmlns:a16="http://schemas.microsoft.com/office/drawing/2014/main" id="{C6014469-BE08-46EE-81D6-EC2D2EB0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07125"/>
            <a:ext cx="2492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3" name="Picture 11" descr="090323_Lnu_Wordmark_Eng_transparent">
            <a:extLst>
              <a:ext uri="{FF2B5EF4-FFF2-40B4-BE49-F238E27FC236}">
                <a16:creationId xmlns:a16="http://schemas.microsoft.com/office/drawing/2014/main" id="{0C033BF3-42CC-49B2-8341-43F51354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6300788"/>
            <a:ext cx="2643188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D4CFF5-0117-40A0-8EBD-31548996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46CDEC2-B8FD-4CA0-AAD2-EE07B1AFB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03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3523ACB-B506-4EA0-92C8-83AB484A8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0013" y="806450"/>
            <a:ext cx="1914525" cy="520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D1FCB85-5C1F-4622-A5C1-21F2C676E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4850" y="806450"/>
            <a:ext cx="5592763" cy="52006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87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FFF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 descr="090323_Lnu-se.png">
            <a:extLst>
              <a:ext uri="{FF2B5EF4-FFF2-40B4-BE49-F238E27FC236}">
                <a16:creationId xmlns:a16="http://schemas.microsoft.com/office/drawing/2014/main" id="{8E27A641-B131-4C63-A81E-DC913C8B0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887" y="4713549"/>
            <a:ext cx="2070228" cy="56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12" descr="090323_Lnu_Symbol.png">
            <a:extLst>
              <a:ext uri="{FF2B5EF4-FFF2-40B4-BE49-F238E27FC236}">
                <a16:creationId xmlns:a16="http://schemas.microsoft.com/office/drawing/2014/main" id="{C9DD35D5-3D8F-4BD5-83B7-05715F123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3565" y="1448780"/>
            <a:ext cx="2096872" cy="277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5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870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55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FF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itle Placeholder 1">
            <a:extLst>
              <a:ext uri="{FF2B5EF4-FFF2-40B4-BE49-F238E27FC236}">
                <a16:creationId xmlns:a16="http://schemas.microsoft.com/office/drawing/2014/main" id="{4A8FBF8A-AA2D-463E-8841-D9939C51A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49388"/>
            <a:ext cx="7772400" cy="2151062"/>
          </a:xfrm>
        </p:spPr>
        <p:txBody>
          <a:bodyPr/>
          <a:lstStyle>
            <a:lvl1pPr>
              <a:lnSpc>
                <a:spcPts val="7500"/>
              </a:lnSpc>
              <a:defRPr sz="7500"/>
            </a:lvl1pPr>
          </a:lstStyle>
          <a:p>
            <a:pPr lvl="0"/>
            <a:r>
              <a:rPr lang="en-US" altLang="sv-SE" noProof="0"/>
              <a:t>Click to edit Master title style</a:t>
            </a:r>
          </a:p>
        </p:txBody>
      </p:sp>
      <p:sp>
        <p:nvSpPr>
          <p:cNvPr id="100356" name="Text Placeholder 2">
            <a:extLst>
              <a:ext uri="{FF2B5EF4-FFF2-40B4-BE49-F238E27FC236}">
                <a16:creationId xmlns:a16="http://schemas.microsoft.com/office/drawing/2014/main" id="{5884EBCC-7C9F-44B8-AE2F-645153C93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sv-S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74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5DD2E-5033-480D-9C30-DE94F611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1C41CD-E730-4E4A-8E9A-4D1796FCF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2F64F9-AE8E-4E4A-9C38-9C318126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BCEE08-FBA5-4D70-A348-B2B52032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44B822-4195-4C1E-80AB-718D17F1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992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E2E4EC-D1D4-4041-A937-2382F6D9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8ACA07-0A35-4BDC-B21B-D6BAE564A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62984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F550D5-CC16-4215-B482-8F11D4FC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25A13E-25BC-4ACF-BA2F-66FB4310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06637E-EBFF-44B4-9824-0AAA45A9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554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C5B488-4A4B-4AC5-BB0F-DC30CFD2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4137EF-C3EC-4351-8780-DE0BEDA4D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3752850" cy="45683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CD6A05D-B906-461F-B405-88F8782E6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651000"/>
            <a:ext cx="3752850" cy="45683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2A9751D-3FCD-4B6F-B824-C798AD51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041E30-4D20-4D29-BA73-846FA104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780FDA5-94E2-4746-80AD-8ED8A3DB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30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121783-EDA5-4481-8FCB-B435150F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B2ED43-4F0A-4525-BF86-D82205ADE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96DDE1-0EA0-441F-885F-2ED8EA334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71423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AB50AD-CC21-4D5F-BA43-3525C0B06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B834F09-34CA-454C-A91B-5DD749714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71423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DB85BA5-79A8-46AE-BB6A-E7C6A9E9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BF6E536-68D4-41FC-921F-C758A818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4893A74-D285-4133-8BF5-1EE05980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6520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1B95B2-9A78-4F1D-A3DC-E5EE028F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7C2FA53-CDD6-4739-8AA2-91D6073B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D0020B0-A7B3-43AD-A21C-0019F858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C132738-7316-4EC8-924B-026FBC47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51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5DD2E-5033-480D-9C30-DE94F611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1C41CD-E730-4E4A-8E9A-4D1796FCF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2F64F9-AE8E-4E4A-9C38-9C318126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BCEE08-FBA5-4D70-A348-B2B52032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44B822-4195-4C1E-80AB-718D17F1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27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FE6686-3756-4F42-9E4C-29055767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8F1B44A-5A9B-4F8F-A883-B8123793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579FB60-D273-45FD-BA33-435E27C9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586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CDA271-325B-4EFF-8C23-81F098C6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BB679C-C57E-4F61-999C-C8C20E818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5231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768C22-BB1C-4419-A419-ECF075274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41619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0C963B-E924-47A2-9899-2172B89F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48F3EC3-6591-4425-825A-DA05B27A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68467B-57E6-48B6-BDF5-552543C0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533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9931CA-0FF8-4E57-A326-AB790B1D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82DE0DB-8C53-40C9-AD68-42C49AD5F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52318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0E00B3-6BF2-41BA-8138-0677D8B62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41619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C4CED-3DC3-4726-B937-DB756D4D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B54C9CB-32CA-47E1-B8FB-3E20C224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E24CFA-5311-49A5-91BF-3D17CA92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439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D4CFF5-0117-40A0-8EBD-31548996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46CDEC2-B8FD-4CA0-AAD2-EE07B1AFB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35762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3523ACB-B506-4EA0-92C8-83AB484A8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0013" y="806450"/>
            <a:ext cx="1914525" cy="520065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D1FCB85-5C1F-4622-A5C1-21F2C676E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4850" y="806450"/>
            <a:ext cx="5592763" cy="520065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5164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E2E4EC-D1D4-4041-A937-2382F6D9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8ACA07-0A35-4BDC-B21B-D6BAE564A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17979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F550D5-CC16-4215-B482-8F11D4FC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25A13E-25BC-4ACF-BA2F-66FB4310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06637E-EBFF-44B4-9824-0AAA45A9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48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C5B488-4A4B-4AC5-BB0F-DC30CFD2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4137EF-C3EC-4351-8780-DE0BEDA4D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3752850" cy="41182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CD6A05D-B906-461F-B405-88F8782E6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651000"/>
            <a:ext cx="3752850" cy="41182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2A9751D-3FCD-4B6F-B824-C798AD51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041E30-4D20-4D29-BA73-846FA104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780FDA5-94E2-4746-80AD-8ED8A3DB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31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121783-EDA5-4481-8FCB-B435150F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B2ED43-4F0A-4525-BF86-D82205ADE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96DDE1-0EA0-441F-885F-2ED8EA334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2641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AB50AD-CC21-4D5F-BA43-3525C0B06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B834F09-34CA-454C-A91B-5DD749714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2641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DB85BA5-79A8-46AE-BB6A-E7C6A9E9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BF6E536-68D4-41FC-921F-C758A818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4893A74-D285-4133-8BF5-1EE05980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18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1B95B2-9A78-4F1D-A3DC-E5EE028F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7C2FA53-CDD6-4739-8AA2-91D6073B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D0020B0-A7B3-43AD-A21C-0019F858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C132738-7316-4EC8-924B-026FBC47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8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FE6686-3756-4F42-9E4C-29055767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8F1B44A-5A9B-4F8F-A883-B8123793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579FB60-D273-45FD-BA33-435E27C9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249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CDA271-325B-4EFF-8C23-81F098C6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BB679C-C57E-4F61-999C-C8C20E818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781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768C22-BB1C-4419-A419-ECF075274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7118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0C963B-E924-47A2-9899-2172B89F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48F3EC3-6591-4425-825A-DA05B27A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68467B-57E6-48B6-BDF5-552543C0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05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9931CA-0FF8-4E57-A326-AB790B1D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82DE0DB-8C53-40C9-AD68-42C49AD5F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7818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0E00B3-6BF2-41BA-8138-0677D8B62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7118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C4CED-3DC3-4726-B937-DB756D4D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B54C9CB-32CA-47E1-B8FB-3E20C224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E24CFA-5311-49A5-91BF-3D17CA92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62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B8CE0-C072-4666-BDFE-2AF9482AE2EC}"/>
              </a:ext>
            </a:extLst>
          </p:cNvPr>
          <p:cNvCxnSpPr/>
          <p:nvPr/>
        </p:nvCxnSpPr>
        <p:spPr>
          <a:xfrm>
            <a:off x="714375" y="6072188"/>
            <a:ext cx="764381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283" name="Title Placeholder 1">
            <a:extLst>
              <a:ext uri="{FF2B5EF4-FFF2-40B4-BE49-F238E27FC236}">
                <a16:creationId xmlns:a16="http://schemas.microsoft.com/office/drawing/2014/main" id="{7B2C1375-E133-4667-881B-F12D20FB40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4850" y="806450"/>
            <a:ext cx="764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  <a:endParaRPr lang="en-US" altLang="sv-SE"/>
          </a:p>
        </p:txBody>
      </p:sp>
      <p:sp>
        <p:nvSpPr>
          <p:cNvPr id="97284" name="Text Placeholder 2">
            <a:extLst>
              <a:ext uri="{FF2B5EF4-FFF2-40B4-BE49-F238E27FC236}">
                <a16:creationId xmlns:a16="http://schemas.microsoft.com/office/drawing/2014/main" id="{E7FF8AE3-D6F8-46A6-9679-9FBEA2CA16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6438" y="1651000"/>
            <a:ext cx="7658100" cy="41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Redigera format för bakgrundstext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US" altLang="sv-SE"/>
          </a:p>
        </p:txBody>
      </p:sp>
      <p:pic>
        <p:nvPicPr>
          <p:cNvPr id="97286" name="Picture 6" descr="090323_Lnu_Symbol">
            <a:extLst>
              <a:ext uri="{FF2B5EF4-FFF2-40B4-BE49-F238E27FC236}">
                <a16:creationId xmlns:a16="http://schemas.microsoft.com/office/drawing/2014/main" id="{E1446981-1BDE-43B8-B5A7-85BC57B03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07125"/>
            <a:ext cx="2492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1" descr="090323_Lnu_Wordmark_Eng_transparent">
            <a:extLst>
              <a:ext uri="{FF2B5EF4-FFF2-40B4-BE49-F238E27FC236}">
                <a16:creationId xmlns:a16="http://schemas.microsoft.com/office/drawing/2014/main" id="{2602EFC7-D716-45F2-8B3E-0ACA6665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6300788"/>
            <a:ext cx="2643188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C782AAF-F61D-4ACF-AEEE-FDB4ADEE7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4374" y="5769260"/>
            <a:ext cx="1971675" cy="315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5C326BD-7D8E-4048-BDC3-67E24E665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769260"/>
            <a:ext cx="3086100" cy="315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67E55B5-DDAD-43B4-A2DE-574218D51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769260"/>
            <a:ext cx="1906588" cy="315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F55F4C1-B0BB-4676-B97B-3664123F272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703" r:id="rId13"/>
  </p:sldLayoutIdLst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itle Placeholder 1">
            <a:extLst>
              <a:ext uri="{FF2B5EF4-FFF2-40B4-BE49-F238E27FC236}">
                <a16:creationId xmlns:a16="http://schemas.microsoft.com/office/drawing/2014/main" id="{7B2C1375-E133-4667-881B-F12D20FB40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4850" y="806450"/>
            <a:ext cx="764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97284" name="Text Placeholder 2">
            <a:extLst>
              <a:ext uri="{FF2B5EF4-FFF2-40B4-BE49-F238E27FC236}">
                <a16:creationId xmlns:a16="http://schemas.microsoft.com/office/drawing/2014/main" id="{E7FF8AE3-D6F8-46A6-9679-9FBEA2CA16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6438" y="1651000"/>
            <a:ext cx="7658100" cy="456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C782AAF-F61D-4ACF-AEEE-FDB4ADEE7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4374" y="6219310"/>
            <a:ext cx="1971675" cy="315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4259AB9-3A8A-4DBA-A8D0-746D6C262974}" type="datetimeFigureOut">
              <a:rPr lang="sv-SE" smtClean="0"/>
              <a:pPr/>
              <a:t>2019-11-06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5C326BD-7D8E-4048-BDC3-67E24E665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19310"/>
            <a:ext cx="3086100" cy="315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67E55B5-DDAD-43B4-A2DE-574218D51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219310"/>
            <a:ext cx="1906588" cy="315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F55F4C1-B0BB-4676-B97B-3664123F272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656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e/url?sa=i&amp;rct=j&amp;q=&amp;esrc=s&amp;source=images&amp;cd=&amp;cad=rja&amp;uact=8&amp;ved=0ahUKEwjouvuCjKbSAhWEDiwKHSfXBQMQjRwIBw&amp;url=https://www.pexels.com/search/app/&amp;bvm=bv.148073327,d.bGg&amp;psig=AFQjCNGDvdsRn4XsKtjaSD6Yoqg0sNhkzw&amp;ust=148793491790626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sv-SE" sz="4400" b="1" dirty="0"/>
              <a:t>Patientdelaktighet i vården – är digitalisering en lösning?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Amanda Hellström, </a:t>
            </a:r>
          </a:p>
          <a:p>
            <a:r>
              <a:rPr lang="sv-SE" dirty="0" smtClean="0"/>
              <a:t>sjuksköterska tillika </a:t>
            </a:r>
            <a:r>
              <a:rPr lang="sv-SE" dirty="0"/>
              <a:t>d</a:t>
            </a:r>
            <a:r>
              <a:rPr lang="sv-SE" dirty="0" smtClean="0"/>
              <a:t>oktor 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01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Forskningsplan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340768"/>
            <a:ext cx="7638950" cy="111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555" y="1776352"/>
            <a:ext cx="5877053" cy="1115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353" y="2248215"/>
            <a:ext cx="4115157" cy="1115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154" y="2720078"/>
            <a:ext cx="2359356" cy="11156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47340" y="3099037"/>
            <a:ext cx="1701365" cy="17543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Utveckling av prototyp</a:t>
            </a:r>
          </a:p>
          <a:p>
            <a:r>
              <a:rPr lang="sv-SE" dirty="0" smtClean="0">
                <a:latin typeface="+mn-lt"/>
              </a:rPr>
              <a:t>Test användbarhet av </a:t>
            </a:r>
            <a:r>
              <a:rPr lang="sv-SE" dirty="0" err="1" smtClean="0">
                <a:latin typeface="+mn-lt"/>
              </a:rPr>
              <a:t>eHälsoverktyg</a:t>
            </a:r>
            <a:endParaRPr lang="sv-SE" dirty="0" smtClean="0">
              <a:latin typeface="+mn-lt"/>
            </a:endParaRPr>
          </a:p>
          <a:p>
            <a:r>
              <a:rPr lang="sv-SE" dirty="0" err="1" smtClean="0">
                <a:latin typeface="+mn-lt"/>
              </a:rPr>
              <a:t>ePATH</a:t>
            </a:r>
            <a:endParaRPr lang="sv-SE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5011" y="3578132"/>
            <a:ext cx="1656184" cy="1754326"/>
          </a:xfrm>
          <a:prstGeom prst="rect">
            <a:avLst/>
          </a:prstGeom>
          <a:solidFill>
            <a:srgbClr val="FFE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Testning i RCT</a:t>
            </a:r>
          </a:p>
          <a:p>
            <a:r>
              <a:rPr lang="sv-SE" dirty="0" smtClean="0">
                <a:latin typeface="+mn-lt"/>
              </a:rPr>
              <a:t>Utvärdering </a:t>
            </a:r>
          </a:p>
          <a:p>
            <a:r>
              <a:rPr lang="sv-SE" dirty="0" err="1" smtClean="0">
                <a:latin typeface="+mn-lt"/>
              </a:rPr>
              <a:t>Uppskalning</a:t>
            </a:r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Implementering?</a:t>
            </a:r>
          </a:p>
          <a:p>
            <a:endParaRPr lang="sv-SE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2078" y="2630475"/>
            <a:ext cx="1536845" cy="17543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Utveckling av </a:t>
            </a:r>
            <a:r>
              <a:rPr lang="sv-SE" dirty="0" err="1" smtClean="0">
                <a:latin typeface="+mn-lt"/>
              </a:rPr>
              <a:t>eHälsoverktyg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ePATH</a:t>
            </a:r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953" y="2208545"/>
            <a:ext cx="1671602" cy="20313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Identifiera behov</a:t>
            </a:r>
          </a:p>
          <a:p>
            <a:r>
              <a:rPr lang="sv-SE" dirty="0" smtClean="0">
                <a:latin typeface="+mn-lt"/>
              </a:rPr>
              <a:t>Observationer av utskrivnings-samtal</a:t>
            </a:r>
          </a:p>
          <a:p>
            <a:r>
              <a:rPr lang="sv-SE" dirty="0" smtClean="0">
                <a:latin typeface="+mn-lt"/>
              </a:rPr>
              <a:t>Personal</a:t>
            </a:r>
          </a:p>
          <a:p>
            <a:r>
              <a:rPr lang="sv-SE" dirty="0" smtClean="0">
                <a:latin typeface="+mn-lt"/>
              </a:rPr>
              <a:t>patienter</a:t>
            </a: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60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06450"/>
            <a:ext cx="4083174" cy="755650"/>
          </a:xfrm>
        </p:spPr>
        <p:txBody>
          <a:bodyPr/>
          <a:lstStyle/>
          <a:p>
            <a:r>
              <a:rPr lang="sv-SE" b="1" dirty="0" smtClean="0"/>
              <a:t>Pågående datainsamling</a:t>
            </a:r>
            <a:br>
              <a:rPr lang="sv-SE" b="1" dirty="0" smtClean="0"/>
            </a:br>
            <a:r>
              <a:rPr lang="sv-SE" b="1" dirty="0" smtClean="0"/>
              <a:t>2018-2020</a:t>
            </a:r>
            <a:endParaRPr lang="sv-SE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7741" y="476672"/>
            <a:ext cx="2449934" cy="4899868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 bwMode="auto">
          <a:xfrm flipV="1">
            <a:off x="5364088" y="4869160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 bwMode="auto">
          <a:xfrm flipV="1">
            <a:off x="5148064" y="4786461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 bwMode="auto">
          <a:xfrm flipV="1">
            <a:off x="5127476" y="4340398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84482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Region Kronoberg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Region Kalmar län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Region Östergötland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Hittills ca 150 patienter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5 kontaktsjuksköterskor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Enkäter under 12 mån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Intervjuer 6 mån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Kontinuerliga möten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629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6BAF2E7-DAD2-4E4F-BF5C-DE003FFB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14" y="1164227"/>
            <a:ext cx="2212181" cy="688487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ePATH</a:t>
            </a:r>
            <a:r>
              <a:rPr lang="sv-SE" dirty="0"/>
              <a:t> – webbportal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0B99F6-B86B-FC4E-AE8A-02D3AB0BA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913" y="1970839"/>
            <a:ext cx="2799647" cy="3456383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dirty="0"/>
              <a:t>Individanpassad information och rekommendationer </a:t>
            </a:r>
            <a:r>
              <a:rPr lang="sv-SE" dirty="0" smtClean="0"/>
              <a:t>om vård </a:t>
            </a:r>
            <a:r>
              <a:rPr lang="sv-SE" dirty="0"/>
              <a:t>och egenvård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dirty="0"/>
              <a:t>Registrering och visualisering av egenvård och hälsa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dirty="0"/>
              <a:t>Kommunikationstjänst</a:t>
            </a:r>
          </a:p>
          <a:p>
            <a:endParaRPr lang="sv-SE" sz="1500" b="1" dirty="0"/>
          </a:p>
          <a:p>
            <a:r>
              <a:rPr lang="sv-SE" sz="1500" b="1" dirty="0" err="1"/>
              <a:t>mPATH</a:t>
            </a:r>
            <a:r>
              <a:rPr lang="sv-SE" sz="1500" b="1" dirty="0"/>
              <a:t> – ”</a:t>
            </a:r>
            <a:r>
              <a:rPr lang="sv-SE" sz="1500" b="1" dirty="0" err="1"/>
              <a:t>skattningsapp</a:t>
            </a:r>
            <a:r>
              <a:rPr lang="sv-SE" sz="1500" b="1" dirty="0"/>
              <a:t>"</a:t>
            </a:r>
            <a:endParaRPr lang="sv-SE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dirty="0"/>
              <a:t>Påminnelser och registrering av egenvård och hälsa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2" name="Rectangle 1"/>
          <p:cNvSpPr/>
          <p:nvPr/>
        </p:nvSpPr>
        <p:spPr>
          <a:xfrm>
            <a:off x="4061000" y="4942608"/>
            <a:ext cx="3878107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Schildmeijer K, </a:t>
            </a:r>
            <a:r>
              <a:rPr lang="sv-SE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Wannheden</a:t>
            </a:r>
            <a:r>
              <a:rPr lang="sv-SE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C, Nilsson L, Frykholm O, </a:t>
            </a:r>
            <a:r>
              <a:rPr lang="sv-SE" sz="9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Hellstrom</a:t>
            </a:r>
            <a:r>
              <a:rPr lang="sv-SE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sv-SE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Flink M, et al. Developing an </a:t>
            </a:r>
            <a:r>
              <a:rPr lang="sv-SE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eHealth</a:t>
            </a:r>
            <a:r>
              <a:rPr lang="sv-SE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Tool</a:t>
            </a:r>
            <a:r>
              <a:rPr lang="sv-SE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Support Patient </a:t>
            </a:r>
            <a:r>
              <a:rPr lang="sv-SE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Empowerment</a:t>
            </a:r>
            <a:r>
              <a:rPr lang="sv-SE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at </a:t>
            </a:r>
            <a:r>
              <a:rPr lang="sv-SE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sv-SE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v-SE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Stud</a:t>
            </a:r>
            <a:r>
              <a:rPr lang="sv-SE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Health </a:t>
            </a:r>
            <a:r>
              <a:rPr lang="sv-SE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Technol</a:t>
            </a:r>
            <a:r>
              <a:rPr lang="sv-SE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Inform</a:t>
            </a:r>
            <a:r>
              <a:rPr lang="sv-SE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2018;247:925-9.</a:t>
            </a:r>
            <a:endParaRPr lang="sv-SE" sz="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1000" y="934072"/>
            <a:ext cx="4148421" cy="3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4427984" y="1976636"/>
            <a:ext cx="3374994" cy="2686889"/>
          </a:xfrm>
        </p:spPr>
        <p:txBody>
          <a:bodyPr/>
          <a:lstStyle/>
          <a:p>
            <a:pPr marL="214313" indent="-214313"/>
            <a:r>
              <a:rPr lang="sv-SE" sz="1500" dirty="0"/>
              <a:t>Skicka och ta emot meddelanden </a:t>
            </a:r>
          </a:p>
          <a:p>
            <a:pPr marL="214313" indent="-214313"/>
            <a:endParaRPr lang="sv-SE" sz="1500" dirty="0"/>
          </a:p>
          <a:p>
            <a:pPr marL="214313" indent="-214313"/>
            <a:r>
              <a:rPr lang="sv-SE" sz="1500" dirty="0"/>
              <a:t>Registrera läkemedel och få påminnelser i telefonen</a:t>
            </a:r>
          </a:p>
          <a:p>
            <a:pPr marL="214313" indent="-214313"/>
            <a:endParaRPr lang="sv-SE" sz="1500" dirty="0"/>
          </a:p>
          <a:p>
            <a:pPr marL="214313" indent="-214313"/>
            <a:r>
              <a:rPr lang="sv-SE" sz="1500" dirty="0"/>
              <a:t>Registrera genomförda egenvårdsåtgärder och hälsoskattningar</a:t>
            </a:r>
          </a:p>
          <a:p>
            <a:pPr marL="214313" indent="-214313"/>
            <a:endParaRPr lang="sv-SE" sz="1500" dirty="0"/>
          </a:p>
          <a:p>
            <a:pPr marL="214313" indent="-214313"/>
            <a:r>
              <a:rPr lang="sv-SE" sz="1500" dirty="0"/>
              <a:t>Finns för </a:t>
            </a:r>
            <a:r>
              <a:rPr lang="sv-SE" sz="1500" dirty="0" err="1"/>
              <a:t>android</a:t>
            </a:r>
            <a:r>
              <a:rPr lang="sv-SE" sz="1500" dirty="0"/>
              <a:t> och </a:t>
            </a:r>
            <a:r>
              <a:rPr lang="sv-SE" sz="1500" dirty="0" err="1"/>
              <a:t>apple</a:t>
            </a:r>
            <a:endParaRPr lang="sv-SE" sz="1500" dirty="0"/>
          </a:p>
          <a:p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4788024" y="404664"/>
            <a:ext cx="1669064" cy="134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500" spc="-705" dirty="0" err="1">
                <a:solidFill>
                  <a:srgbClr val="0070C0"/>
                </a:solidFill>
              </a:rPr>
              <a:t>m</a:t>
            </a:r>
            <a:r>
              <a:rPr lang="en-US" sz="4500" spc="-705" dirty="0" err="1">
                <a:solidFill>
                  <a:srgbClr val="002060"/>
                </a:solidFill>
              </a:rPr>
              <a:t>PATH</a:t>
            </a:r>
            <a:endParaRPr lang="en-US" sz="4500" spc="-705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0980"/>
            <a:ext cx="2598808" cy="51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221" y="542429"/>
            <a:ext cx="7645400" cy="543090"/>
          </a:xfrm>
        </p:spPr>
        <p:txBody>
          <a:bodyPr/>
          <a:lstStyle/>
          <a:p>
            <a:r>
              <a:rPr lang="sv-SE" dirty="0" smtClean="0"/>
              <a:t>Erfarenheter av </a:t>
            </a:r>
            <a:r>
              <a:rPr lang="sv-SE" dirty="0" err="1" smtClean="0"/>
              <a:t>ePATH</a:t>
            </a:r>
            <a:r>
              <a:rPr lang="sv-SE" dirty="0" smtClean="0"/>
              <a:t> såhär långt….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93221" y="1085518"/>
            <a:ext cx="3752850" cy="4647737"/>
          </a:xfrm>
        </p:spPr>
        <p:txBody>
          <a:bodyPr/>
          <a:lstStyle/>
          <a:p>
            <a:pPr marL="0" lvl="1" indent="0">
              <a:buNone/>
            </a:pPr>
            <a:r>
              <a:rPr lang="sv-SE" b="1" dirty="0" smtClean="0">
                <a:sym typeface="Calibri"/>
              </a:rPr>
              <a:t>Fördelar</a:t>
            </a:r>
          </a:p>
          <a:p>
            <a:pPr marL="285750" lvl="1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sz="2000" dirty="0" smtClean="0">
                <a:sym typeface="Calibri"/>
              </a:rPr>
              <a:t>Tillgodoser informationsbehov</a:t>
            </a:r>
            <a:endParaRPr lang="sv-SE" sz="2000" dirty="0">
              <a:sym typeface="Calibri"/>
            </a:endParaRPr>
          </a:p>
          <a:p>
            <a:pPr marL="285750" lvl="2" indent="-285750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sz="2000" dirty="0" smtClean="0">
                <a:sym typeface="Calibri"/>
              </a:rPr>
              <a:t>Tillförlitlig information</a:t>
            </a:r>
            <a:endParaRPr lang="sv-SE" sz="2000" dirty="0">
              <a:sym typeface="Calibri"/>
            </a:endParaRPr>
          </a:p>
          <a:p>
            <a:pPr marL="285750" lvl="1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sz="2000" dirty="0" smtClean="0">
                <a:sym typeface="Calibri"/>
              </a:rPr>
              <a:t>Lättare att samverka med vården</a:t>
            </a:r>
            <a:endParaRPr lang="sv-SE" sz="2000" dirty="0">
              <a:sym typeface="Calibri"/>
            </a:endParaRPr>
          </a:p>
          <a:p>
            <a:pPr marL="285750" lvl="2" indent="-285750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sz="2000" dirty="0" smtClean="0">
                <a:sym typeface="Calibri"/>
              </a:rPr>
              <a:t>Meddelandefunktionen</a:t>
            </a:r>
            <a:endParaRPr lang="sv-SE" sz="2000" dirty="0">
              <a:sym typeface="Calibri"/>
            </a:endParaRPr>
          </a:p>
          <a:p>
            <a:pPr marL="285750" lvl="2" indent="-285750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sz="2000" dirty="0" smtClean="0">
                <a:sym typeface="Calibri"/>
              </a:rPr>
              <a:t>Påminnelser</a:t>
            </a:r>
          </a:p>
          <a:p>
            <a:pPr marL="285750" lvl="2" indent="-285750"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sz="2000" dirty="0" smtClean="0">
                <a:sym typeface="Calibri"/>
              </a:rPr>
              <a:t>Hjälp att komma igång med rehab (</a:t>
            </a:r>
            <a:r>
              <a:rPr lang="sv-SE" sz="2000" dirty="0" err="1" smtClean="0">
                <a:sym typeface="Calibri"/>
              </a:rPr>
              <a:t>registeringar</a:t>
            </a:r>
            <a:r>
              <a:rPr lang="sv-SE" sz="2000" dirty="0" smtClean="0">
                <a:sym typeface="Calibri"/>
              </a:rPr>
              <a:t>)</a:t>
            </a:r>
            <a:endParaRPr lang="sv-SE" sz="2000" dirty="0"/>
          </a:p>
          <a:p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85771" y="1085519"/>
            <a:ext cx="3892550" cy="4118260"/>
          </a:xfrm>
        </p:spPr>
        <p:txBody>
          <a:bodyPr/>
          <a:lstStyle/>
          <a:p>
            <a:pPr marL="0" lvl="1" indent="0">
              <a:buNone/>
            </a:pPr>
            <a:r>
              <a:rPr lang="sv-SE" b="1" dirty="0" smtClean="0"/>
              <a:t>Utmaningar</a:t>
            </a:r>
          </a:p>
          <a:p>
            <a:pPr>
              <a:spcBef>
                <a:spcPts val="480"/>
              </a:spcBef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Nya </a:t>
            </a:r>
            <a:r>
              <a:rPr lang="en-US" sz="2000" dirty="0" err="1" smtClean="0"/>
              <a:t>arbetssätt</a:t>
            </a:r>
            <a:r>
              <a:rPr lang="en-US" sz="2000" dirty="0" smtClean="0"/>
              <a:t>, extra </a:t>
            </a:r>
            <a:r>
              <a:rPr lang="en-US" sz="2000" dirty="0" err="1" smtClean="0"/>
              <a:t>uppgift</a:t>
            </a:r>
            <a:r>
              <a:rPr lang="en-US" sz="2000" dirty="0" smtClean="0"/>
              <a:t>.  </a:t>
            </a:r>
            <a:endParaRPr lang="sv-SE" sz="2000" dirty="0"/>
          </a:p>
          <a:p>
            <a:pPr>
              <a:spcBef>
                <a:spcPts val="480"/>
              </a:spcBef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sv-SE" sz="2000" dirty="0" smtClean="0"/>
              <a:t>Är alla patienter redo för </a:t>
            </a:r>
            <a:r>
              <a:rPr lang="sv-SE" sz="2000" dirty="0" err="1" smtClean="0"/>
              <a:t>ehälsa</a:t>
            </a:r>
            <a:r>
              <a:rPr lang="sv-SE" sz="2000" dirty="0" smtClean="0"/>
              <a:t>?</a:t>
            </a:r>
            <a:endParaRPr lang="sv-SE" sz="2000" dirty="0"/>
          </a:p>
          <a:p>
            <a:pPr>
              <a:spcBef>
                <a:spcPts val="480"/>
              </a:spcBef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/>
              <a:t>Lagar</a:t>
            </a:r>
            <a:r>
              <a:rPr lang="en-US" sz="2000" dirty="0" smtClean="0"/>
              <a:t> </a:t>
            </a:r>
            <a:r>
              <a:rPr lang="en-US" sz="2000" dirty="0" err="1" smtClean="0"/>
              <a:t>som</a:t>
            </a:r>
            <a:r>
              <a:rPr lang="en-US" sz="2000" dirty="0" smtClean="0"/>
              <a:t> </a:t>
            </a:r>
            <a:r>
              <a:rPr lang="en-US" sz="2000" dirty="0" err="1" smtClean="0"/>
              <a:t>skyddar</a:t>
            </a:r>
            <a:r>
              <a:rPr lang="en-US" sz="2000" dirty="0" smtClean="0"/>
              <a:t> </a:t>
            </a:r>
            <a:r>
              <a:rPr lang="en-US" sz="2000" dirty="0" err="1" smtClean="0"/>
              <a:t>integritet</a:t>
            </a:r>
            <a:endParaRPr lang="en-US" sz="2000" dirty="0" smtClean="0"/>
          </a:p>
          <a:p>
            <a:pPr>
              <a:spcBef>
                <a:spcPts val="480"/>
              </a:spcBef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/>
              <a:t>Stöd</a:t>
            </a:r>
            <a:r>
              <a:rPr lang="en-US" sz="2000" dirty="0" smtClean="0"/>
              <a:t> </a:t>
            </a:r>
            <a:r>
              <a:rPr lang="en-US" sz="2000" dirty="0" err="1" smtClean="0"/>
              <a:t>från</a:t>
            </a:r>
            <a:r>
              <a:rPr lang="en-US" sz="2000" dirty="0" smtClean="0"/>
              <a:t> </a:t>
            </a:r>
            <a:r>
              <a:rPr lang="en-US" sz="2000" dirty="0" err="1" smtClean="0"/>
              <a:t>ledningen</a:t>
            </a:r>
            <a:endParaRPr lang="en-US" sz="2000" dirty="0" smtClean="0"/>
          </a:p>
          <a:p>
            <a:pPr>
              <a:spcBef>
                <a:spcPts val="480"/>
              </a:spcBef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/>
              <a:t>Vård</a:t>
            </a:r>
            <a:r>
              <a:rPr lang="en-US" sz="2000" dirty="0" smtClean="0"/>
              <a:t> </a:t>
            </a:r>
            <a:r>
              <a:rPr lang="en-US" sz="2000" dirty="0" err="1" smtClean="0"/>
              <a:t>är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organiserad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 smtClean="0"/>
              <a:t> silos</a:t>
            </a:r>
          </a:p>
          <a:p>
            <a:pPr>
              <a:spcBef>
                <a:spcPts val="480"/>
              </a:spcBef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/>
              <a:t>Ehälsoliteracitet</a:t>
            </a:r>
            <a:r>
              <a:rPr lang="en-US" sz="2000" dirty="0" smtClean="0"/>
              <a:t>, </a:t>
            </a:r>
            <a:r>
              <a:rPr lang="en-US" sz="2000" dirty="0" err="1" smtClean="0"/>
              <a:t>vanor</a:t>
            </a:r>
            <a:r>
              <a:rPr lang="en-US" sz="2000" dirty="0" smtClean="0"/>
              <a:t>, </a:t>
            </a:r>
            <a:r>
              <a:rPr lang="en-US" sz="2000" dirty="0" err="1" smtClean="0"/>
              <a:t>attityder</a:t>
            </a:r>
            <a:endParaRPr lang="en-US" sz="2000" dirty="0" smtClean="0"/>
          </a:p>
          <a:p>
            <a:pPr>
              <a:spcBef>
                <a:spcPts val="480"/>
              </a:spcBef>
              <a:buClr>
                <a:srgbClr val="FFE000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/>
              <a:t>Ej</a:t>
            </a:r>
            <a:r>
              <a:rPr lang="en-US" sz="2000" dirty="0" smtClean="0"/>
              <a:t> </a:t>
            </a:r>
            <a:r>
              <a:rPr lang="en-US" sz="2000" dirty="0" err="1" smtClean="0"/>
              <a:t>etablerat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journalsystem</a:t>
            </a:r>
            <a:r>
              <a:rPr lang="en-US" sz="2000" dirty="0" smtClean="0"/>
              <a:t>/via 1177</a:t>
            </a:r>
            <a:endParaRPr lang="sv-SE" sz="2000" dirty="0"/>
          </a:p>
          <a:p>
            <a:pPr marL="0" lvl="1" indent="0">
              <a:spcBef>
                <a:spcPts val="480"/>
              </a:spcBef>
              <a:buNone/>
            </a:pPr>
            <a:endParaRPr lang="sv-SE" sz="2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659" y="4991895"/>
            <a:ext cx="1054699" cy="999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648" y="4437112"/>
            <a:ext cx="1060796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06450"/>
            <a:ext cx="7645400" cy="534318"/>
          </a:xfrm>
        </p:spPr>
        <p:txBody>
          <a:bodyPr/>
          <a:lstStyle/>
          <a:p>
            <a:r>
              <a:rPr lang="sv-SE" dirty="0" smtClean="0"/>
              <a:t>Lärdomar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438" y="1340768"/>
            <a:ext cx="7658100" cy="442849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400" dirty="0" err="1" smtClean="0"/>
              <a:t>Viktigt</a:t>
            </a:r>
            <a:r>
              <a:rPr lang="en-US" sz="2400" dirty="0" smtClean="0"/>
              <a:t> </a:t>
            </a:r>
            <a:r>
              <a:rPr lang="en-US" sz="2400" dirty="0" err="1" smtClean="0"/>
              <a:t>att</a:t>
            </a:r>
            <a:r>
              <a:rPr lang="en-US" sz="2400" dirty="0" smtClean="0"/>
              <a:t> </a:t>
            </a:r>
            <a:r>
              <a:rPr lang="en-US" sz="2400" dirty="0" err="1" smtClean="0"/>
              <a:t>involvera</a:t>
            </a:r>
            <a:r>
              <a:rPr lang="en-US" sz="2400" dirty="0" smtClean="0"/>
              <a:t> </a:t>
            </a:r>
            <a:r>
              <a:rPr lang="en-US" sz="2400" dirty="0" err="1" smtClean="0"/>
              <a:t>både</a:t>
            </a:r>
            <a:r>
              <a:rPr lang="en-US" sz="2400" dirty="0" smtClean="0"/>
              <a:t> </a:t>
            </a:r>
            <a:r>
              <a:rPr lang="en-US" sz="2400" dirty="0" err="1" smtClean="0"/>
              <a:t>hälso-sjukvårdspersonal</a:t>
            </a:r>
            <a:r>
              <a:rPr lang="en-US" sz="2400" dirty="0" smtClean="0"/>
              <a:t> </a:t>
            </a:r>
            <a:r>
              <a:rPr lang="en-US" sz="2400" dirty="0" err="1" smtClean="0"/>
              <a:t>och</a:t>
            </a:r>
            <a:r>
              <a:rPr lang="en-US" sz="2400" dirty="0" smtClean="0"/>
              <a:t> </a:t>
            </a:r>
            <a:r>
              <a:rPr lang="en-US" sz="2400" dirty="0" err="1" smtClean="0"/>
              <a:t>patienter</a:t>
            </a:r>
            <a:r>
              <a:rPr lang="en-US" sz="2400" dirty="0" smtClean="0"/>
              <a:t> </a:t>
            </a:r>
            <a:r>
              <a:rPr lang="en-US" sz="2400" dirty="0" err="1" smtClean="0"/>
              <a:t>då</a:t>
            </a:r>
            <a:r>
              <a:rPr lang="en-US" sz="2400" dirty="0" smtClean="0"/>
              <a:t> </a:t>
            </a:r>
            <a:r>
              <a:rPr lang="en-US" sz="2400" dirty="0" err="1" smtClean="0"/>
              <a:t>lösningar</a:t>
            </a:r>
            <a:r>
              <a:rPr lang="en-US" sz="2400" dirty="0" smtClean="0"/>
              <a:t> </a:t>
            </a:r>
            <a:r>
              <a:rPr lang="en-US" sz="2400" dirty="0" err="1" smtClean="0"/>
              <a:t>ska</a:t>
            </a:r>
            <a:r>
              <a:rPr lang="en-US" sz="2400" dirty="0" smtClean="0"/>
              <a:t> </a:t>
            </a:r>
            <a:r>
              <a:rPr lang="en-US" sz="2400" dirty="0" err="1" smtClean="0"/>
              <a:t>utvecklas</a:t>
            </a:r>
            <a:r>
              <a:rPr lang="en-US" sz="2400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err="1" smtClean="0"/>
              <a:t>Viktigt</a:t>
            </a:r>
            <a:r>
              <a:rPr lang="en-US" sz="2400" dirty="0" smtClean="0"/>
              <a:t> </a:t>
            </a:r>
            <a:r>
              <a:rPr lang="en-US" sz="2400" dirty="0" err="1" smtClean="0"/>
              <a:t>att</a:t>
            </a:r>
            <a:r>
              <a:rPr lang="en-US" sz="2400" dirty="0" smtClean="0"/>
              <a:t> </a:t>
            </a:r>
            <a:r>
              <a:rPr lang="en-US" sz="2400" dirty="0" err="1" smtClean="0"/>
              <a:t>förstå</a:t>
            </a:r>
            <a:r>
              <a:rPr lang="en-US" sz="2400" dirty="0" smtClean="0"/>
              <a:t> </a:t>
            </a:r>
            <a:r>
              <a:rPr lang="en-US" sz="2400" dirty="0" err="1" smtClean="0"/>
              <a:t>betydelsen</a:t>
            </a:r>
            <a:r>
              <a:rPr lang="en-US" sz="2400" dirty="0" smtClean="0"/>
              <a:t> </a:t>
            </a:r>
            <a:r>
              <a:rPr lang="en-US" sz="2400" dirty="0" err="1" smtClean="0"/>
              <a:t>av</a:t>
            </a:r>
            <a:r>
              <a:rPr lang="en-US" sz="2400" dirty="0" smtClean="0"/>
              <a:t> motivation </a:t>
            </a:r>
            <a:r>
              <a:rPr lang="en-US" sz="2400" dirty="0" err="1" smtClean="0"/>
              <a:t>för</a:t>
            </a:r>
            <a:r>
              <a:rPr lang="en-US" sz="2400" dirty="0" smtClean="0"/>
              <a:t> </a:t>
            </a:r>
            <a:r>
              <a:rPr lang="en-US" sz="2400" dirty="0" err="1" smtClean="0"/>
              <a:t>att</a:t>
            </a:r>
            <a:r>
              <a:rPr lang="en-US" sz="2400" dirty="0" smtClean="0"/>
              <a:t> </a:t>
            </a:r>
            <a:r>
              <a:rPr lang="en-US" sz="2400" dirty="0" err="1" smtClean="0"/>
              <a:t>patienter</a:t>
            </a:r>
            <a:r>
              <a:rPr lang="en-US" sz="2400" dirty="0" smtClean="0"/>
              <a:t> </a:t>
            </a:r>
            <a:r>
              <a:rPr lang="en-US" sz="2400" dirty="0" err="1" smtClean="0"/>
              <a:t>ska</a:t>
            </a:r>
            <a:r>
              <a:rPr lang="en-US" sz="2400" dirty="0" smtClean="0"/>
              <a:t> </a:t>
            </a:r>
            <a:r>
              <a:rPr lang="en-US" sz="2400" dirty="0" err="1" smtClean="0"/>
              <a:t>kunna</a:t>
            </a:r>
            <a:r>
              <a:rPr lang="en-US" sz="2400" dirty="0" smtClean="0"/>
              <a:t> ta </a:t>
            </a:r>
            <a:r>
              <a:rPr lang="en-US" sz="2400" dirty="0" err="1" smtClean="0"/>
              <a:t>ansvar</a:t>
            </a:r>
            <a:r>
              <a:rPr lang="en-US" sz="2400" dirty="0" smtClean="0"/>
              <a:t> </a:t>
            </a:r>
            <a:r>
              <a:rPr lang="en-US" sz="2400" dirty="0" err="1" smtClean="0"/>
              <a:t>för</a:t>
            </a:r>
            <a:r>
              <a:rPr lang="en-US" sz="2400" dirty="0" smtClean="0"/>
              <a:t> sin </a:t>
            </a:r>
            <a:r>
              <a:rPr lang="en-US" sz="2400" dirty="0" err="1" smtClean="0"/>
              <a:t>vård</a:t>
            </a:r>
            <a:r>
              <a:rPr lang="en-US" sz="2400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err="1" smtClean="0"/>
              <a:t>Viktigt</a:t>
            </a:r>
            <a:r>
              <a:rPr lang="en-US" sz="2400" dirty="0" smtClean="0"/>
              <a:t> </a:t>
            </a:r>
            <a:r>
              <a:rPr lang="en-US" sz="2400" dirty="0" err="1" smtClean="0"/>
              <a:t>att</a:t>
            </a:r>
            <a:r>
              <a:rPr lang="en-US" sz="2400" dirty="0" smtClean="0"/>
              <a:t> </a:t>
            </a:r>
            <a:r>
              <a:rPr lang="en-US" sz="2400" dirty="0" err="1" smtClean="0"/>
              <a:t>arbeta</a:t>
            </a:r>
            <a:r>
              <a:rPr lang="en-US" sz="2400" dirty="0" smtClean="0"/>
              <a:t> med information </a:t>
            </a:r>
            <a:r>
              <a:rPr lang="en-US" sz="2400" dirty="0" err="1" smtClean="0"/>
              <a:t>på</a:t>
            </a:r>
            <a:r>
              <a:rPr lang="en-US" sz="2400" dirty="0" smtClean="0"/>
              <a:t> </a:t>
            </a:r>
            <a:r>
              <a:rPr lang="en-US" sz="2400" dirty="0" err="1" smtClean="0"/>
              <a:t>rätt</a:t>
            </a:r>
            <a:r>
              <a:rPr lang="en-US" sz="2400" dirty="0" smtClean="0"/>
              <a:t> </a:t>
            </a:r>
            <a:r>
              <a:rPr lang="en-US" sz="2400" dirty="0" err="1" smtClean="0"/>
              <a:t>nivå</a:t>
            </a:r>
            <a:r>
              <a:rPr lang="en-US" sz="2400" dirty="0" smtClean="0"/>
              <a:t> </a:t>
            </a:r>
            <a:r>
              <a:rPr lang="en-US" sz="2400" dirty="0" err="1" smtClean="0"/>
              <a:t>för</a:t>
            </a:r>
            <a:r>
              <a:rPr lang="en-US" sz="2400" dirty="0" smtClean="0"/>
              <a:t> </a:t>
            </a:r>
            <a:r>
              <a:rPr lang="en-US" sz="2400" dirty="0" err="1" smtClean="0"/>
              <a:t>att</a:t>
            </a:r>
            <a:r>
              <a:rPr lang="en-US" sz="2400" dirty="0" smtClean="0"/>
              <a:t> </a:t>
            </a:r>
            <a:r>
              <a:rPr lang="en-US" sz="2400" dirty="0" err="1" smtClean="0"/>
              <a:t>få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samsyn</a:t>
            </a:r>
            <a:r>
              <a:rPr lang="en-US" sz="2400" dirty="0" smtClean="0"/>
              <a:t> </a:t>
            </a:r>
            <a:r>
              <a:rPr lang="en-US" sz="2400" dirty="0" err="1" smtClean="0"/>
              <a:t>kring</a:t>
            </a:r>
            <a:r>
              <a:rPr lang="en-US" sz="2400" dirty="0" smtClean="0"/>
              <a:t> </a:t>
            </a:r>
            <a:r>
              <a:rPr lang="en-US" sz="2400" dirty="0" err="1" smtClean="0"/>
              <a:t>vården</a:t>
            </a:r>
            <a:r>
              <a:rPr lang="en-US" sz="2400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err="1" smtClean="0"/>
              <a:t>Att</a:t>
            </a:r>
            <a:r>
              <a:rPr lang="en-US" sz="2400" dirty="0" smtClean="0"/>
              <a:t> ha </a:t>
            </a:r>
            <a:r>
              <a:rPr lang="en-US" sz="2400" dirty="0" err="1" smtClean="0"/>
              <a:t>anpassade</a:t>
            </a:r>
            <a:r>
              <a:rPr lang="en-US" sz="2400" dirty="0" smtClean="0"/>
              <a:t> </a:t>
            </a:r>
            <a:r>
              <a:rPr lang="en-US" sz="2400" dirty="0" err="1" smtClean="0"/>
              <a:t>arbetsprocesser</a:t>
            </a:r>
            <a:r>
              <a:rPr lang="en-US" sz="2400" dirty="0" smtClean="0"/>
              <a:t> </a:t>
            </a:r>
            <a:r>
              <a:rPr lang="en-US" sz="2400" dirty="0" err="1" smtClean="0"/>
              <a:t>och</a:t>
            </a:r>
            <a:r>
              <a:rPr lang="en-US" sz="2400" dirty="0" smtClean="0"/>
              <a:t> </a:t>
            </a:r>
            <a:r>
              <a:rPr lang="en-US" sz="2400" dirty="0" err="1" smtClean="0"/>
              <a:t>motiverad</a:t>
            </a:r>
            <a:r>
              <a:rPr lang="en-US" sz="2400" dirty="0" smtClean="0"/>
              <a:t> personal </a:t>
            </a:r>
            <a:r>
              <a:rPr lang="en-US" sz="2400" dirty="0" err="1" smtClean="0"/>
              <a:t>är</a:t>
            </a:r>
            <a:r>
              <a:rPr lang="en-US" sz="2400" dirty="0" smtClean="0"/>
              <a:t> </a:t>
            </a:r>
            <a:r>
              <a:rPr lang="en-US" sz="2400" dirty="0" err="1" smtClean="0"/>
              <a:t>nyckelfunktioner</a:t>
            </a:r>
            <a:r>
              <a:rPr lang="en-US" sz="2400" dirty="0" smtClean="0"/>
              <a:t> </a:t>
            </a:r>
            <a:r>
              <a:rPr lang="en-US" sz="2400" dirty="0" err="1" smtClean="0"/>
              <a:t>för</a:t>
            </a:r>
            <a:r>
              <a:rPr lang="en-US" sz="2400" dirty="0" smtClean="0"/>
              <a:t> </a:t>
            </a:r>
            <a:r>
              <a:rPr lang="en-US" sz="2400" dirty="0" err="1" smtClean="0"/>
              <a:t>att</a:t>
            </a:r>
            <a:r>
              <a:rPr lang="en-US" sz="2400" dirty="0" smtClean="0"/>
              <a:t> </a:t>
            </a:r>
            <a:r>
              <a:rPr lang="en-US" sz="2400" dirty="0" err="1" smtClean="0"/>
              <a:t>få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hållbar</a:t>
            </a:r>
            <a:r>
              <a:rPr lang="en-US" sz="2400" dirty="0" smtClean="0"/>
              <a:t> introduction </a:t>
            </a:r>
            <a:r>
              <a:rPr lang="en-US" sz="2400" dirty="0" err="1" smtClean="0"/>
              <a:t>av</a:t>
            </a:r>
            <a:r>
              <a:rPr lang="en-US" sz="2400" dirty="0" smtClean="0"/>
              <a:t> </a:t>
            </a:r>
            <a:r>
              <a:rPr lang="en-US" sz="2400" dirty="0" err="1" smtClean="0"/>
              <a:t>digitala</a:t>
            </a:r>
            <a:r>
              <a:rPr lang="en-US" sz="2400" dirty="0" smtClean="0"/>
              <a:t> </a:t>
            </a:r>
            <a:r>
              <a:rPr lang="en-US" sz="2400" dirty="0" err="1" smtClean="0"/>
              <a:t>patientstöd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2400" b="1" i="1" dirty="0"/>
          </a:p>
          <a:p>
            <a:pPr marL="457200" lvl="1" indent="0" algn="ctr">
              <a:buNone/>
            </a:pPr>
            <a:r>
              <a:rPr lang="en-US" sz="2400" b="1" dirty="0" smtClean="0"/>
              <a:t>TACK FÖR ATT NI LYSSNAT!</a:t>
            </a:r>
            <a:endParaRPr lang="en-US" sz="24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51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5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  <a:latin typeface="+mn-lt"/>
              </a:rPr>
              <a:t>Lite av den forskning jag är involverad i….</a:t>
            </a:r>
            <a:endParaRPr lang="sv-S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201" y="2409179"/>
            <a:ext cx="1977390" cy="2421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7638">
            <a:off x="7303743" y="2339838"/>
            <a:ext cx="1587500" cy="1929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78247">
            <a:off x="1782904" y="4339312"/>
            <a:ext cx="725515" cy="10756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295128">
            <a:off x="222820" y="5012929"/>
            <a:ext cx="17729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/>
              <a:t>The innovative </a:t>
            </a:r>
            <a:r>
              <a:rPr lang="sv-SE" sz="900" b="1" dirty="0" err="1"/>
              <a:t>Cardiac</a:t>
            </a:r>
            <a:r>
              <a:rPr lang="sv-SE" sz="900" b="1" dirty="0"/>
              <a:t> Arrest Research </a:t>
            </a:r>
            <a:r>
              <a:rPr lang="sv-SE" sz="900" b="1" dirty="0" err="1"/>
              <a:t>group</a:t>
            </a:r>
            <a:r>
              <a:rPr lang="sv-SE" sz="900" b="1" dirty="0"/>
              <a:t> (</a:t>
            </a:r>
            <a:r>
              <a:rPr lang="sv-SE" sz="900" b="1" dirty="0" err="1"/>
              <a:t>iCare</a:t>
            </a:r>
            <a:r>
              <a:rPr lang="sv-SE" sz="900" b="1" dirty="0"/>
              <a:t>).</a:t>
            </a:r>
          </a:p>
          <a:p>
            <a:r>
              <a:rPr lang="sv-SE" sz="900" b="1" dirty="0"/>
              <a:t>Projekt: Sömn och kognition efter ett hjärtstopp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b="20185"/>
          <a:stretch/>
        </p:blipFill>
        <p:spPr>
          <a:xfrm>
            <a:off x="4055982" y="5496915"/>
            <a:ext cx="1084981" cy="5243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36571" y="5267792"/>
            <a:ext cx="13043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/>
              <a:t>Självmonitorering i hemmet vid kronisk sjukdom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562" y="1754364"/>
            <a:ext cx="2095963" cy="1908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1965" y="2272670"/>
            <a:ext cx="1387562" cy="11111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87" y="2819399"/>
            <a:ext cx="2078816" cy="9638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5404" y="3830303"/>
            <a:ext cx="187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/>
              <a:t>Psykometriska studier av hälsomått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34719" t="8478" r="33111"/>
          <a:stretch/>
        </p:blipFill>
        <p:spPr>
          <a:xfrm>
            <a:off x="5808279" y="131235"/>
            <a:ext cx="1427459" cy="2281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2688" y="1433595"/>
            <a:ext cx="111465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200" b="1" dirty="0" err="1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Skelton</a:t>
            </a:r>
            <a:r>
              <a:rPr lang="sv-SE" sz="1200" b="1" dirty="0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1" dirty="0" err="1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Avatar</a:t>
            </a:r>
            <a:r>
              <a:rPr lang="sv-SE" sz="1200" b="1" dirty="0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1" dirty="0" err="1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v-SE" sz="1200" b="1" dirty="0" err="1" smtClean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echnique</a:t>
            </a:r>
            <a:endParaRPr lang="sv-SE" sz="1200" b="1" dirty="0">
              <a:solidFill>
                <a:srgbClr val="CC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257052">
            <a:off x="6154610" y="3849082"/>
            <a:ext cx="1670837" cy="21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450776" y="3943351"/>
            <a:ext cx="6235899" cy="953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057400">
              <a:spcBef>
                <a:spcPts val="0"/>
              </a:spcBef>
              <a:buSzPct val="25000"/>
            </a:pPr>
            <a:r>
              <a:rPr lang="sv-SE" sz="3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      e</a:t>
            </a:r>
            <a:r>
              <a:rPr lang="x-none" sz="3000" b="1" dirty="0">
                <a:solidFill>
                  <a:schemeClr val="tx2">
                    <a:lumMod val="7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PATH</a:t>
            </a:r>
          </a:p>
          <a:p>
            <a:pPr>
              <a:spcBef>
                <a:spcPts val="0"/>
              </a:spcBef>
              <a:buSzPct val="25000"/>
            </a:pPr>
            <a:r>
              <a:rPr lang="x-none" sz="15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electronic</a:t>
            </a:r>
            <a:r>
              <a:rPr lang="x-none" sz="12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1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Patient Activation in </a:t>
            </a:r>
            <a:r>
              <a:rPr lang="sv-SE" sz="21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r>
              <a:rPr lang="sv-SE" sz="21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1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lang="x-none" sz="21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Home</a:t>
            </a:r>
            <a:endParaRPr lang="x-none" sz="21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496150" y="1862826"/>
            <a:ext cx="5930325" cy="75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SzPct val="25000"/>
            </a:pPr>
            <a:r>
              <a:rPr lang="sv-S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Stärkt patientmedverkan i cancervårdens övergångar</a:t>
            </a:r>
            <a:endParaRPr lang="x-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1541" y="2834934"/>
            <a:ext cx="2500313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ePATH</a:t>
            </a:r>
            <a:r>
              <a:rPr lang="sv-SE" dirty="0" smtClean="0"/>
              <a:t> – </a:t>
            </a:r>
            <a:r>
              <a:rPr lang="sv-SE" dirty="0" err="1" smtClean="0"/>
              <a:t>eHälsoverktyg</a:t>
            </a:r>
            <a:r>
              <a:rPr lang="sv-SE" dirty="0" smtClean="0"/>
              <a:t> med interaktion, visualisering och återkoppling.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529706"/>
              </p:ext>
            </p:extLst>
          </p:nvPr>
        </p:nvGraphicFramePr>
        <p:xfrm>
          <a:off x="706438" y="1651000"/>
          <a:ext cx="76581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3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Män med p</a:t>
            </a:r>
            <a:r>
              <a:rPr lang="x-none" b="1" dirty="0"/>
              <a:t>rostatacancer</a:t>
            </a:r>
            <a:r>
              <a:rPr lang="sv-SE" b="1" dirty="0"/>
              <a:t/>
            </a:r>
            <a:br>
              <a:rPr lang="sv-SE" b="1" dirty="0"/>
            </a:br>
            <a:r>
              <a:rPr lang="sv-SE" sz="2800" b="1" dirty="0"/>
              <a:t>- en viktig diagnosgrupp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438" y="1651000"/>
            <a:ext cx="5593754" cy="4118260"/>
          </a:xfrm>
        </p:spPr>
        <p:txBody>
          <a:bodyPr/>
          <a:lstStyle/>
          <a:p>
            <a:pPr marL="257175" indent="-257175">
              <a:spcBef>
                <a:spcPts val="450"/>
              </a:spcBef>
            </a:pPr>
            <a:r>
              <a:rPr lang="sv-SE" dirty="0">
                <a:ea typeface="Times New Roman"/>
                <a:sym typeface="Times New Roman"/>
              </a:rPr>
              <a:t>En av de vanligaste cancerformerna i Sverige (ca 10 000 nya fall/år).</a:t>
            </a:r>
          </a:p>
          <a:p>
            <a:pPr marL="257175" indent="-257175">
              <a:spcBef>
                <a:spcPts val="450"/>
              </a:spcBef>
            </a:pPr>
            <a:r>
              <a:rPr lang="sv-SE" dirty="0">
                <a:ea typeface="Times New Roman"/>
                <a:sym typeface="Times New Roman"/>
              </a:rPr>
              <a:t>De flesta behandlas med </a:t>
            </a:r>
            <a:r>
              <a:rPr lang="sv-SE" dirty="0" err="1">
                <a:ea typeface="Times New Roman"/>
                <a:sym typeface="Times New Roman"/>
              </a:rPr>
              <a:t>prostatektomi</a:t>
            </a:r>
            <a:r>
              <a:rPr lang="sv-SE" dirty="0">
                <a:ea typeface="Times New Roman"/>
                <a:sym typeface="Times New Roman"/>
              </a:rPr>
              <a:t> (robotassisterad kirurgi eller öppen retropubisk). </a:t>
            </a:r>
          </a:p>
          <a:p>
            <a:pPr marL="257175" indent="-257175">
              <a:spcBef>
                <a:spcPts val="450"/>
              </a:spcBef>
            </a:pPr>
            <a:r>
              <a:rPr lang="sv-SE" dirty="0"/>
              <a:t>Postoperativt upplever patienter sänkt livskvalitet på grund av </a:t>
            </a:r>
            <a:r>
              <a:rPr lang="sv-SE" dirty="0" smtClean="0"/>
              <a:t>trötthet</a:t>
            </a:r>
            <a:r>
              <a:rPr lang="sv-SE" dirty="0"/>
              <a:t>, urinläckage, minskad sexuell lust och förmåga. </a:t>
            </a:r>
          </a:p>
          <a:p>
            <a:pPr marL="257175" indent="-257175">
              <a:spcBef>
                <a:spcPts val="450"/>
              </a:spcBef>
            </a:pPr>
            <a:r>
              <a:rPr lang="sv-SE" dirty="0">
                <a:ea typeface="Times New Roman"/>
                <a:sym typeface="Times New Roman"/>
              </a:rPr>
              <a:t>Vår hypotes är att stärkt stöd till egenvård kan öka motivation till uthållig bäckenbottenträning, fysisk aktivitet och ge en ökad medvetenhet om sjukdom och rehabilitering – och därigenom minska risken för kroniska besvär och samt ökad livskvalitet.</a:t>
            </a:r>
          </a:p>
          <a:p>
            <a:pPr>
              <a:spcBef>
                <a:spcPts val="0"/>
              </a:spcBef>
            </a:pPr>
            <a:endParaRPr lang="sv-SE" dirty="0">
              <a:ea typeface="Times New Roman"/>
              <a:sym typeface="Times New Roman"/>
            </a:endParaRPr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50" y="548680"/>
            <a:ext cx="189525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Forskningsplan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340768"/>
            <a:ext cx="7638950" cy="111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555" y="1776352"/>
            <a:ext cx="5877053" cy="1115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353" y="2248215"/>
            <a:ext cx="4115157" cy="1115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154" y="2720078"/>
            <a:ext cx="2359356" cy="11156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47340" y="3099037"/>
            <a:ext cx="1701365" cy="17543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Utveckling av prototyp</a:t>
            </a:r>
          </a:p>
          <a:p>
            <a:r>
              <a:rPr lang="sv-SE" dirty="0" smtClean="0">
                <a:latin typeface="+mn-lt"/>
              </a:rPr>
              <a:t>Test användbarhet av </a:t>
            </a:r>
            <a:r>
              <a:rPr lang="sv-SE" dirty="0" err="1" smtClean="0">
                <a:latin typeface="+mn-lt"/>
              </a:rPr>
              <a:t>eHälsoverktyg</a:t>
            </a:r>
            <a:endParaRPr lang="sv-SE" dirty="0" smtClean="0">
              <a:latin typeface="+mn-lt"/>
            </a:endParaRPr>
          </a:p>
          <a:p>
            <a:r>
              <a:rPr lang="sv-SE" dirty="0" err="1" smtClean="0">
                <a:latin typeface="+mn-lt"/>
              </a:rPr>
              <a:t>ePATH</a:t>
            </a:r>
            <a:endParaRPr lang="sv-SE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5011" y="3578132"/>
            <a:ext cx="1656184" cy="17543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Testning i RCT</a:t>
            </a:r>
          </a:p>
          <a:p>
            <a:r>
              <a:rPr lang="sv-SE" dirty="0" smtClean="0">
                <a:latin typeface="+mn-lt"/>
              </a:rPr>
              <a:t>Utvärdering </a:t>
            </a:r>
          </a:p>
          <a:p>
            <a:r>
              <a:rPr lang="sv-SE" dirty="0" err="1" smtClean="0">
                <a:latin typeface="+mn-lt"/>
              </a:rPr>
              <a:t>Uppskalning</a:t>
            </a:r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Implementering?</a:t>
            </a:r>
          </a:p>
          <a:p>
            <a:endParaRPr lang="sv-SE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2078" y="2630475"/>
            <a:ext cx="1536845" cy="1754326"/>
          </a:xfrm>
          <a:prstGeom prst="rect">
            <a:avLst/>
          </a:prstGeom>
          <a:solidFill>
            <a:srgbClr val="FFE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Utveckling av </a:t>
            </a:r>
            <a:r>
              <a:rPr lang="sv-SE" dirty="0" err="1" smtClean="0">
                <a:latin typeface="+mn-lt"/>
              </a:rPr>
              <a:t>eHälsoverktyg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ePATH</a:t>
            </a:r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953" y="2219303"/>
            <a:ext cx="1716333" cy="2031325"/>
          </a:xfrm>
          <a:prstGeom prst="rect">
            <a:avLst/>
          </a:prstGeom>
          <a:solidFill>
            <a:srgbClr val="FFE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Identifiera behov</a:t>
            </a:r>
          </a:p>
          <a:p>
            <a:r>
              <a:rPr lang="sv-SE" dirty="0" smtClean="0">
                <a:latin typeface="+mn-lt"/>
              </a:rPr>
              <a:t>Observationer av utskrivnings-samtal</a:t>
            </a:r>
          </a:p>
          <a:p>
            <a:r>
              <a:rPr lang="sv-SE" dirty="0" smtClean="0">
                <a:latin typeface="+mn-lt"/>
              </a:rPr>
              <a:t>Personal</a:t>
            </a:r>
          </a:p>
          <a:p>
            <a:r>
              <a:rPr lang="sv-SE" dirty="0" smtClean="0">
                <a:latin typeface="+mn-lt"/>
              </a:rPr>
              <a:t>patienter</a:t>
            </a: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75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BAFFE9-EC9F-8749-8B47-E48ECE8FB90B}"/>
              </a:ext>
            </a:extLst>
          </p:cNvPr>
          <p:cNvSpPr/>
          <p:nvPr/>
        </p:nvSpPr>
        <p:spPr bwMode="auto">
          <a:xfrm>
            <a:off x="1259632" y="3068306"/>
            <a:ext cx="1388601" cy="14848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514350">
              <a:defRPr/>
            </a:pPr>
            <a:r>
              <a:rPr lang="sv-SE" sz="1575" dirty="0">
                <a:solidFill>
                  <a:srgbClr val="FFFFFF"/>
                </a:solidFill>
              </a:rPr>
              <a:t>1.</a:t>
            </a:r>
          </a:p>
          <a:p>
            <a:pPr algn="ctr" defTabSz="514350">
              <a:defRPr/>
            </a:pPr>
            <a:r>
              <a:rPr lang="sv-SE" sz="1575" dirty="0">
                <a:solidFill>
                  <a:srgbClr val="FFFFFF"/>
                </a:solidFill>
              </a:rPr>
              <a:t>Individuell vårdplan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D28C1-3642-9F49-B318-DD04241AFB6B}"/>
              </a:ext>
            </a:extLst>
          </p:cNvPr>
          <p:cNvSpPr/>
          <p:nvPr/>
        </p:nvSpPr>
        <p:spPr bwMode="auto">
          <a:xfrm>
            <a:off x="2973653" y="3068306"/>
            <a:ext cx="1454331" cy="14848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514350">
              <a:defRPr/>
            </a:pPr>
            <a:r>
              <a:rPr lang="sv-SE" sz="1575" dirty="0">
                <a:solidFill>
                  <a:srgbClr val="FFFFFF"/>
                </a:solidFill>
              </a:rPr>
              <a:t>2.</a:t>
            </a:r>
          </a:p>
          <a:p>
            <a:pPr algn="ctr" defTabSz="514350">
              <a:defRPr/>
            </a:pPr>
            <a:r>
              <a:rPr lang="sv-SE" sz="1500" dirty="0">
                <a:solidFill>
                  <a:srgbClr val="FFFFFF"/>
                </a:solidFill>
              </a:rPr>
              <a:t>Egenvård</a:t>
            </a:r>
          </a:p>
          <a:p>
            <a:pPr algn="ctr" defTabSz="514350">
              <a:defRPr/>
            </a:pPr>
            <a:endParaRPr lang="sv-SE" sz="1050" dirty="0">
              <a:solidFill>
                <a:srgbClr val="FFFFFF"/>
              </a:solidFill>
            </a:endParaRPr>
          </a:p>
          <a:p>
            <a:pPr algn="ctr" defTabSz="514350">
              <a:defRPr/>
            </a:pPr>
            <a:r>
              <a:rPr lang="sv-SE" sz="1050" dirty="0">
                <a:solidFill>
                  <a:srgbClr val="FFFFFF"/>
                </a:solidFill>
              </a:rPr>
              <a:t>Medicinering, symtomhantering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5125B-6734-A847-BBA3-B5DBD16A0B8E}"/>
              </a:ext>
            </a:extLst>
          </p:cNvPr>
          <p:cNvSpPr/>
          <p:nvPr/>
        </p:nvSpPr>
        <p:spPr bwMode="auto">
          <a:xfrm>
            <a:off x="4932040" y="3077259"/>
            <a:ext cx="1440160" cy="14758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514350">
              <a:defRPr/>
            </a:pPr>
            <a:r>
              <a:rPr lang="sv-SE" sz="1575" dirty="0">
                <a:solidFill>
                  <a:srgbClr val="FFFFFF"/>
                </a:solidFill>
              </a:rPr>
              <a:t>3.</a:t>
            </a:r>
          </a:p>
          <a:p>
            <a:pPr algn="ctr" defTabSz="514350">
              <a:defRPr/>
            </a:pPr>
            <a:r>
              <a:rPr lang="sv-SE" sz="1575" dirty="0">
                <a:solidFill>
                  <a:srgbClr val="FFFFFF"/>
                </a:solidFill>
              </a:rPr>
              <a:t>Ko-ordination av vård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97EA5C-DB60-6241-ADEC-29A677EA8727}"/>
              </a:ext>
            </a:extLst>
          </p:cNvPr>
          <p:cNvSpPr/>
          <p:nvPr/>
        </p:nvSpPr>
        <p:spPr bwMode="auto">
          <a:xfrm>
            <a:off x="6698325" y="3068306"/>
            <a:ext cx="1448443" cy="14848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514350">
              <a:defRPr/>
            </a:pPr>
            <a:r>
              <a:rPr lang="sv-SE" sz="1575" dirty="0">
                <a:solidFill>
                  <a:srgbClr val="FFFFFF"/>
                </a:solidFill>
              </a:rPr>
              <a:t>4.</a:t>
            </a:r>
          </a:p>
          <a:p>
            <a:pPr algn="ctr" defTabSz="514350">
              <a:defRPr/>
            </a:pPr>
            <a:r>
              <a:rPr lang="sv-SE" sz="1575" dirty="0">
                <a:solidFill>
                  <a:srgbClr val="FFFFFF"/>
                </a:solidFill>
              </a:rPr>
              <a:t>Socialt stöd och samhörighet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6CA19-2427-DC43-BA87-A5A67DA8AEDB}"/>
              </a:ext>
            </a:extLst>
          </p:cNvPr>
          <p:cNvSpPr txBox="1"/>
          <p:nvPr/>
        </p:nvSpPr>
        <p:spPr>
          <a:xfrm rot="20766174">
            <a:off x="1205262" y="2094793"/>
            <a:ext cx="21563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sv-SE" sz="1125" b="1" dirty="0">
                <a:solidFill>
                  <a:srgbClr val="000000"/>
                </a:solidFill>
                <a:latin typeface="Arial"/>
              </a:rPr>
              <a:t>Individualiserad information </a:t>
            </a:r>
          </a:p>
          <a:p>
            <a:pPr defTabSz="514350">
              <a:defRPr/>
            </a:pPr>
            <a:r>
              <a:rPr lang="sv-SE" sz="1125" b="1" dirty="0">
                <a:solidFill>
                  <a:srgbClr val="000000"/>
                </a:solidFill>
                <a:latin typeface="Arial"/>
              </a:rPr>
              <a:t>Och egenvårdsråd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3DFA9F-DAE1-474C-A518-117CAEC15723}"/>
              </a:ext>
            </a:extLst>
          </p:cNvPr>
          <p:cNvSpPr txBox="1"/>
          <p:nvPr/>
        </p:nvSpPr>
        <p:spPr>
          <a:xfrm rot="20766174">
            <a:off x="3164328" y="2119016"/>
            <a:ext cx="137890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sv-SE" sz="1125" b="1" dirty="0">
                <a:solidFill>
                  <a:srgbClr val="000000"/>
                </a:solidFill>
                <a:latin typeface="Arial"/>
              </a:rPr>
              <a:t>Påminnelser och </a:t>
            </a:r>
          </a:p>
          <a:p>
            <a:pPr defTabSz="514350">
              <a:defRPr/>
            </a:pPr>
            <a:r>
              <a:rPr lang="sv-SE" sz="1125" b="1" dirty="0">
                <a:solidFill>
                  <a:srgbClr val="000000"/>
                </a:solidFill>
                <a:latin typeface="Arial"/>
              </a:rPr>
              <a:t>monitorering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F4DFC-3029-1644-BC95-19EAEBEADD62}"/>
              </a:ext>
            </a:extLst>
          </p:cNvPr>
          <p:cNvSpPr txBox="1"/>
          <p:nvPr/>
        </p:nvSpPr>
        <p:spPr>
          <a:xfrm rot="20766174">
            <a:off x="4732989" y="1912156"/>
            <a:ext cx="1923925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sv-SE" sz="1125" b="1" dirty="0">
                <a:solidFill>
                  <a:srgbClr val="000000"/>
                </a:solidFill>
                <a:latin typeface="Arial"/>
              </a:rPr>
              <a:t>Delning av information</a:t>
            </a:r>
          </a:p>
          <a:p>
            <a:pPr defTabSz="514350">
              <a:defRPr/>
            </a:pPr>
            <a:r>
              <a:rPr lang="sv-SE" sz="1125" b="1" dirty="0">
                <a:solidFill>
                  <a:srgbClr val="000000"/>
                </a:solidFill>
                <a:latin typeface="Arial"/>
              </a:rPr>
              <a:t>m</a:t>
            </a:r>
            <a:r>
              <a:rPr lang="sv-SE" sz="1125" b="1" dirty="0" smtClean="0">
                <a:solidFill>
                  <a:srgbClr val="000000"/>
                </a:solidFill>
                <a:latin typeface="Arial"/>
              </a:rPr>
              <a:t>ed </a:t>
            </a:r>
            <a:r>
              <a:rPr lang="sv-SE" sz="1125" b="1" dirty="0">
                <a:solidFill>
                  <a:srgbClr val="000000"/>
                </a:solidFill>
                <a:latin typeface="Arial"/>
              </a:rPr>
              <a:t>vårdgivare och/eller </a:t>
            </a:r>
          </a:p>
          <a:p>
            <a:pPr defTabSz="514350">
              <a:defRPr/>
            </a:pPr>
            <a:r>
              <a:rPr lang="sv-SE" sz="1125" b="1" dirty="0">
                <a:solidFill>
                  <a:srgbClr val="000000"/>
                </a:solidFill>
                <a:latin typeface="Arial"/>
              </a:rPr>
              <a:t>familj och vänner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3685C7-B8AF-DA4C-AD75-DEFAFD6565E9}"/>
              </a:ext>
            </a:extLst>
          </p:cNvPr>
          <p:cNvSpPr txBox="1"/>
          <p:nvPr/>
        </p:nvSpPr>
        <p:spPr>
          <a:xfrm rot="20766174">
            <a:off x="6704047" y="1963791"/>
            <a:ext cx="185178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sv-SE" sz="1125" b="1" dirty="0">
                <a:solidFill>
                  <a:srgbClr val="000000"/>
                </a:solidFill>
                <a:latin typeface="Arial"/>
              </a:rPr>
              <a:t>Kontaktinformation och </a:t>
            </a:r>
          </a:p>
          <a:p>
            <a:pPr defTabSz="514350">
              <a:defRPr/>
            </a:pPr>
            <a:r>
              <a:rPr lang="sv-SE" sz="1125" b="1" dirty="0">
                <a:solidFill>
                  <a:srgbClr val="000000"/>
                </a:solidFill>
                <a:latin typeface="Arial"/>
              </a:rPr>
              <a:t>Meddelandetjänst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45548-BA01-844E-9A37-C4ED659877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86FF8A5-E3CA-4994-B7EE-2387E50F431C}" type="slidenum">
              <a:rPr lang="sv-SE" smtClean="0"/>
              <a:t>7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9632" y="543453"/>
            <a:ext cx="6054089" cy="869323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Fyra hörnstenar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23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Forskningsplan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340768"/>
            <a:ext cx="7638950" cy="111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555" y="1776352"/>
            <a:ext cx="5877053" cy="1115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353" y="2248215"/>
            <a:ext cx="4115157" cy="1115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154" y="2720078"/>
            <a:ext cx="2359356" cy="11156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47340" y="3099037"/>
            <a:ext cx="1701365" cy="1754326"/>
          </a:xfrm>
          <a:prstGeom prst="rect">
            <a:avLst/>
          </a:prstGeom>
          <a:solidFill>
            <a:srgbClr val="FFE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Utveckling av prototyp</a:t>
            </a:r>
          </a:p>
          <a:p>
            <a:r>
              <a:rPr lang="sv-SE" dirty="0" smtClean="0">
                <a:latin typeface="+mn-lt"/>
              </a:rPr>
              <a:t>Test användbarhet av </a:t>
            </a:r>
            <a:r>
              <a:rPr lang="sv-SE" dirty="0" err="1" smtClean="0">
                <a:latin typeface="+mn-lt"/>
              </a:rPr>
              <a:t>eHälsoverktyg</a:t>
            </a:r>
            <a:endParaRPr lang="sv-SE" dirty="0" smtClean="0">
              <a:latin typeface="+mn-lt"/>
            </a:endParaRPr>
          </a:p>
          <a:p>
            <a:r>
              <a:rPr lang="sv-SE" dirty="0" err="1" smtClean="0">
                <a:latin typeface="+mn-lt"/>
              </a:rPr>
              <a:t>ePATH</a:t>
            </a:r>
            <a:endParaRPr lang="sv-SE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5011" y="3578132"/>
            <a:ext cx="1656184" cy="17543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Testning i RCT</a:t>
            </a:r>
          </a:p>
          <a:p>
            <a:r>
              <a:rPr lang="sv-SE" dirty="0" smtClean="0">
                <a:latin typeface="+mn-lt"/>
              </a:rPr>
              <a:t>Utvärdering </a:t>
            </a:r>
          </a:p>
          <a:p>
            <a:r>
              <a:rPr lang="sv-SE" dirty="0" err="1" smtClean="0">
                <a:latin typeface="+mn-lt"/>
              </a:rPr>
              <a:t>Uppskalning</a:t>
            </a:r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Implementering?</a:t>
            </a:r>
          </a:p>
          <a:p>
            <a:endParaRPr lang="sv-SE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2078" y="2630475"/>
            <a:ext cx="1536845" cy="17543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Utveckling av </a:t>
            </a:r>
            <a:r>
              <a:rPr lang="sv-SE" dirty="0" err="1" smtClean="0">
                <a:latin typeface="+mn-lt"/>
              </a:rPr>
              <a:t>eHälsoverktyg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ePATH</a:t>
            </a:r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850" y="2187456"/>
            <a:ext cx="1668811" cy="20313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Identifiera behov</a:t>
            </a:r>
          </a:p>
          <a:p>
            <a:r>
              <a:rPr lang="sv-SE" dirty="0" smtClean="0">
                <a:latin typeface="+mn-lt"/>
              </a:rPr>
              <a:t>Observationer av utskrivnings-samtal</a:t>
            </a:r>
          </a:p>
          <a:p>
            <a:r>
              <a:rPr lang="sv-SE" dirty="0" smtClean="0">
                <a:latin typeface="+mn-lt"/>
              </a:rPr>
              <a:t>Personal</a:t>
            </a:r>
          </a:p>
          <a:p>
            <a:r>
              <a:rPr lang="sv-SE" dirty="0" smtClean="0">
                <a:latin typeface="+mn-lt"/>
              </a:rPr>
              <a:t>patienter</a:t>
            </a: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92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827584" y="404664"/>
            <a:ext cx="6054089" cy="3231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sv-SE" dirty="0">
                <a:solidFill>
                  <a:schemeClr val="dk1"/>
                </a:solidFill>
                <a:ea typeface="Arial"/>
                <a:sym typeface="Arial"/>
              </a:rPr>
              <a:t>Pilottestning- </a:t>
            </a:r>
            <a:r>
              <a:rPr lang="x-none" dirty="0">
                <a:solidFill>
                  <a:schemeClr val="dk1"/>
                </a:solidFill>
                <a:ea typeface="Arial"/>
                <a:sym typeface="Arial"/>
              </a:rPr>
              <a:t>Patientens intryck av </a:t>
            </a:r>
            <a:r>
              <a:rPr lang="x-none" dirty="0">
                <a:solidFill>
                  <a:srgbClr val="008000"/>
                </a:solidFill>
                <a:ea typeface="Arial"/>
                <a:sym typeface="Arial"/>
              </a:rPr>
              <a:t>eP</a:t>
            </a:r>
            <a:r>
              <a:rPr lang="sv-SE" dirty="0">
                <a:solidFill>
                  <a:srgbClr val="008000"/>
                </a:solidFill>
                <a:ea typeface="Arial"/>
                <a:sym typeface="Arial"/>
              </a:rPr>
              <a:t>ATH</a:t>
            </a:r>
            <a:endParaRPr lang="x-none" dirty="0">
              <a:solidFill>
                <a:srgbClr val="008000"/>
              </a:solidFill>
              <a:ea typeface="Arial"/>
              <a:sym typeface="Arial"/>
            </a:endParaRPr>
          </a:p>
        </p:txBody>
      </p:sp>
      <p:sp>
        <p:nvSpPr>
          <p:cNvPr id="312" name="Shape 312" descr="Bildresultat för patient with tablet">
            <a:hlinkClick r:id="rId3"/>
          </p:cNvPr>
          <p:cNvSpPr/>
          <p:nvPr/>
        </p:nvSpPr>
        <p:spPr>
          <a:xfrm>
            <a:off x="1171578" y="234554"/>
            <a:ext cx="1964531" cy="1307307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20" y="888207"/>
            <a:ext cx="3168352" cy="26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11"/>
          <p:cNvSpPr txBox="1">
            <a:spLocks noGrp="1"/>
          </p:cNvSpPr>
          <p:nvPr>
            <p:ph type="body" idx="4294967295"/>
          </p:nvPr>
        </p:nvSpPr>
        <p:spPr>
          <a:xfrm>
            <a:off x="825326" y="897938"/>
            <a:ext cx="4394745" cy="4907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SzPct val="60000"/>
            </a:pPr>
            <a:r>
              <a:rPr lang="sv-SE" sz="2000" dirty="0"/>
              <a:t>Lätt att använda </a:t>
            </a:r>
          </a:p>
          <a:p>
            <a:pPr marL="0" indent="0">
              <a:spcBef>
                <a:spcPts val="0"/>
              </a:spcBef>
              <a:buSzPct val="60000"/>
            </a:pPr>
            <a:endParaRPr lang="sv-SE" sz="2000" dirty="0"/>
          </a:p>
          <a:p>
            <a:pPr marL="0" indent="0">
              <a:spcBef>
                <a:spcPts val="0"/>
              </a:spcBef>
              <a:buSzPct val="60000"/>
            </a:pPr>
            <a:r>
              <a:rPr lang="sv-SE" sz="2000" dirty="0"/>
              <a:t>Intressant att kunna följa sin egenvård och kunna koppla det till förbättring över tid</a:t>
            </a:r>
          </a:p>
          <a:p>
            <a:pPr marL="0" indent="0">
              <a:spcBef>
                <a:spcPts val="0"/>
              </a:spcBef>
              <a:buSzPct val="60000"/>
            </a:pPr>
            <a:endParaRPr lang="sv-SE" sz="2000" dirty="0"/>
          </a:p>
          <a:p>
            <a:pPr marL="0" indent="0">
              <a:spcBef>
                <a:spcPts val="0"/>
              </a:spcBef>
              <a:buSzPct val="60000"/>
            </a:pPr>
            <a:r>
              <a:rPr lang="sv-SE" sz="2000" dirty="0"/>
              <a:t>Positivt att i lugn </a:t>
            </a:r>
            <a:r>
              <a:rPr lang="sv-SE" sz="2000" dirty="0" smtClean="0"/>
              <a:t>och </a:t>
            </a:r>
            <a:r>
              <a:rPr lang="sv-SE" sz="2000" dirty="0"/>
              <a:t>ro läsa information och möjlighet att kommunicera med vården</a:t>
            </a:r>
          </a:p>
          <a:p>
            <a:pPr marL="0" indent="0">
              <a:spcBef>
                <a:spcPts val="0"/>
              </a:spcBef>
              <a:buSzPct val="60000"/>
            </a:pPr>
            <a:endParaRPr lang="sv-SE" sz="2000" dirty="0"/>
          </a:p>
          <a:p>
            <a:pPr marL="0" indent="0">
              <a:spcBef>
                <a:spcPts val="0"/>
              </a:spcBef>
              <a:buSzPct val="60000"/>
            </a:pPr>
            <a:r>
              <a:rPr lang="sv-SE" sz="2000" dirty="0"/>
              <a:t>Får stöd genom att:</a:t>
            </a:r>
          </a:p>
          <a:p>
            <a:pPr marL="0" indent="0">
              <a:spcBef>
                <a:spcPts val="0"/>
              </a:spcBef>
              <a:buSzPct val="60000"/>
            </a:pPr>
            <a:r>
              <a:rPr lang="sv-SE" sz="2000" dirty="0"/>
              <a:t>- inbyggd förstärkning av motivation och autonomi</a:t>
            </a:r>
          </a:p>
          <a:p>
            <a:pPr marL="0" indent="0">
              <a:spcBef>
                <a:spcPts val="0"/>
              </a:spcBef>
              <a:buSzPct val="60000"/>
            </a:pPr>
            <a:r>
              <a:rPr lang="sv-SE" sz="2000" dirty="0"/>
              <a:t>-  Vården kan, fråga hur det går, påminna om besök förmedla information </a:t>
            </a:r>
          </a:p>
          <a:p>
            <a:pPr marL="0" indent="0">
              <a:spcBef>
                <a:spcPts val="0"/>
              </a:spcBef>
              <a:buSzPct val="60000"/>
            </a:pPr>
            <a:r>
              <a:rPr lang="sv-SE" sz="2000" dirty="0"/>
              <a:t>- dela med dem de väljer (anhöriga, olika vårdkontakter)</a:t>
            </a:r>
          </a:p>
          <a:p>
            <a:pPr>
              <a:spcBef>
                <a:spcPts val="0"/>
              </a:spcBef>
              <a:buSzPct val="60000"/>
              <a:buFont typeface="Wingdings" panose="05000000000000000000" pitchFamily="2" charset="2"/>
              <a:buChar char="§"/>
            </a:pPr>
            <a:endParaRPr lang="sv-SE" sz="1350" dirty="0"/>
          </a:p>
          <a:p>
            <a:pPr marL="0" indent="0">
              <a:spcBef>
                <a:spcPts val="0"/>
              </a:spcBef>
              <a:buSzPct val="25000"/>
            </a:pPr>
            <a:endParaRPr lang="sv-SE" sz="1200" dirty="0"/>
          </a:p>
          <a:p>
            <a:pPr marL="0" indent="0">
              <a:spcBef>
                <a:spcPts val="0"/>
              </a:spcBef>
              <a:buSzPct val="25000"/>
            </a:pPr>
            <a:endParaRPr lang="x-none"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néuniversitetet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9CEA0532-1F8C-4C82-96C3-C54C211E0C59}" vid="{FD614A14-6CFA-4DCD-B34E-DE6746027F08}"/>
    </a:ext>
  </a:extLst>
</a:theme>
</file>

<file path=ppt/theme/theme2.xml><?xml version="1.0" encoding="utf-8"?>
<a:theme xmlns:a="http://schemas.openxmlformats.org/drawingml/2006/main" name="Utan logotyp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9CEA0532-1F8C-4C82-96C3-C54C211E0C59}" vid="{805F51D9-28D0-4180-BE44-D005DCB293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lnu_eng_v2</Template>
  <TotalTime>318</TotalTime>
  <Words>845</Words>
  <Application>Microsoft Office PowerPoint</Application>
  <PresentationFormat>On-screen Show (4:3)</PresentationFormat>
  <Paragraphs>173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Linnéuniversitetet</vt:lpstr>
      <vt:lpstr>Utan logotyp</vt:lpstr>
      <vt:lpstr>Patientdelaktighet i vården – är digitalisering en lösning?</vt:lpstr>
      <vt:lpstr>Lite av den forskning jag är involverad i….</vt:lpstr>
      <vt:lpstr>       ePATH electronic Patient Activation in Treatment at Home</vt:lpstr>
      <vt:lpstr>ePATH – eHälsoverktyg med interaktion, visualisering och återkoppling.</vt:lpstr>
      <vt:lpstr>Män med prostatacancer - en viktig diagnosgrupp</vt:lpstr>
      <vt:lpstr>Forskningsplan</vt:lpstr>
      <vt:lpstr> Fyra hörnstenar </vt:lpstr>
      <vt:lpstr>Forskningsplan</vt:lpstr>
      <vt:lpstr>Pilottestning- Patientens intryck av ePATH</vt:lpstr>
      <vt:lpstr>Forskningsplan</vt:lpstr>
      <vt:lpstr>Pågående datainsamling 2018-2020</vt:lpstr>
      <vt:lpstr>ePATH – webbportal</vt:lpstr>
      <vt:lpstr>PowerPoint Presentation</vt:lpstr>
      <vt:lpstr>Erfarenheter av ePATH såhär långt….</vt:lpstr>
      <vt:lpstr>Lärdomar</vt:lpstr>
      <vt:lpstr>PowerPoint Presentation</vt:lpstr>
    </vt:vector>
  </TitlesOfParts>
  <Company>Linnaeus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 of patients and health professional in successful implementation of digital health tools</dc:title>
  <dc:creator>Amanda Hellström</dc:creator>
  <cp:lastModifiedBy>Amanda Hellström</cp:lastModifiedBy>
  <cp:revision>32</cp:revision>
  <cp:lastPrinted>2019-11-06T10:00:12Z</cp:lastPrinted>
  <dcterms:created xsi:type="dcterms:W3CDTF">2018-05-07T07:36:06Z</dcterms:created>
  <dcterms:modified xsi:type="dcterms:W3CDTF">2019-11-06T10:18:11Z</dcterms:modified>
  <cp:version>2</cp:version>
</cp:coreProperties>
</file>