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sldIdLst>
    <p:sldId id="256" r:id="rId5"/>
    <p:sldId id="257" r:id="rId6"/>
    <p:sldId id="258" r:id="rId7"/>
    <p:sldId id="259" r:id="rId8"/>
    <p:sldId id="260" r:id="rId9"/>
    <p:sldId id="261" r:id="rId10"/>
    <p:sldId id="289" r:id="rId11"/>
    <p:sldId id="262" r:id="rId12"/>
    <p:sldId id="263" r:id="rId13"/>
    <p:sldId id="264" r:id="rId14"/>
    <p:sldId id="265" r:id="rId15"/>
    <p:sldId id="266" r:id="rId16"/>
    <p:sldId id="267" r:id="rId17"/>
    <p:sldId id="268" r:id="rId18"/>
    <p:sldId id="269" r:id="rId19"/>
    <p:sldId id="270" r:id="rId20"/>
    <p:sldId id="271" r:id="rId21"/>
    <p:sldId id="272" r:id="rId22"/>
    <p:sldId id="279" r:id="rId23"/>
    <p:sldId id="280" r:id="rId24"/>
    <p:sldId id="281" r:id="rId25"/>
    <p:sldId id="282" r:id="rId26"/>
    <p:sldId id="284" r:id="rId27"/>
    <p:sldId id="285" r:id="rId28"/>
    <p:sldId id="330" r:id="rId29"/>
    <p:sldId id="286" r:id="rId30"/>
    <p:sldId id="287" r:id="rId31"/>
    <p:sldId id="28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B4D572-348C-4CAE-8965-EC75F66010CE}" v="8" dt="2026-03-10T09:37:07.045"/>
    <p1510:client id="{D3661E77-1315-4ACC-9A4A-D551F6513DAD}" v="1" dt="2026-03-09T12:36:06.4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15" autoAdjust="0"/>
    <p:restoredTop sz="70227" autoAdjust="0"/>
  </p:normalViewPr>
  <p:slideViewPr>
    <p:cSldViewPr snapToGrid="0" showGuides="1">
      <p:cViewPr varScale="1">
        <p:scale>
          <a:sx n="58" d="100"/>
          <a:sy n="58" d="100"/>
        </p:scale>
        <p:origin x="1920"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89EA29-D997-4E9E-BB50-80CAF446E0DD}" type="datetimeFigureOut">
              <a:rPr lang="sv-SE" smtClean="0"/>
              <a:t>2026-05-28</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A02D738-592F-4981-9E23-0CE831BA51AE}" type="slidenum">
              <a:rPr lang="sv-SE" smtClean="0"/>
              <a:t>‹#›</a:t>
            </a:fld>
            <a:endParaRPr lang="sv-SE"/>
          </a:p>
        </p:txBody>
      </p:sp>
    </p:spTree>
    <p:extLst>
      <p:ext uri="{BB962C8B-B14F-4D97-AF65-F5344CB8AC3E}">
        <p14:creationId xmlns:p14="http://schemas.microsoft.com/office/powerpoint/2010/main" val="3164726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nadja.heinvall@lnu.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nu.se/en/student/new-student/"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mailto:ub@lnu.s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lnu.se/en/student/service-and-support/student-welfar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Welcom</a:t>
            </a:r>
            <a:r>
              <a:rPr lang="sv-SE" b="1" baseline="0" dirty="0" err="1"/>
              <a:t>e</a:t>
            </a:r>
            <a:r>
              <a:rPr lang="sv-SE" b="1" baseline="0" dirty="0"/>
              <a:t> to the </a:t>
            </a:r>
            <a:r>
              <a:rPr lang="en-US" b="1" baseline="0" dirty="0"/>
              <a:t>Faculty of Health and Life Sciences at Linnaeus University </a:t>
            </a:r>
          </a:p>
          <a:p>
            <a:endParaRPr lang="sv-SE" b="0" baseline="0" dirty="0"/>
          </a:p>
          <a:p>
            <a:r>
              <a:rPr lang="sv-SE" b="0" baseline="0" dirty="0" err="1"/>
              <a:t>Fill</a:t>
            </a:r>
            <a:r>
              <a:rPr lang="sv-SE" b="0" baseline="0" dirty="0"/>
              <a:t> in the </a:t>
            </a:r>
            <a:r>
              <a:rPr lang="sv-SE" b="0" baseline="0" dirty="0" err="1"/>
              <a:t>programme</a:t>
            </a:r>
            <a:r>
              <a:rPr lang="sv-SE" b="0" baseline="0" dirty="0"/>
              <a:t> </a:t>
            </a:r>
            <a:r>
              <a:rPr lang="sv-SE" b="0" baseline="0" dirty="0" err="1"/>
              <a:t>title</a:t>
            </a:r>
            <a:r>
              <a:rPr lang="sv-SE" b="0" baseline="0" dirty="0"/>
              <a:t> and period </a:t>
            </a:r>
          </a:p>
          <a:p>
            <a:endParaRPr lang="sv-SE" b="0" baseline="0" dirty="0"/>
          </a:p>
          <a:p>
            <a:r>
              <a:rPr lang="sv-SE" b="0" baseline="0" dirty="0" err="1"/>
              <a:t>Feel</a:t>
            </a:r>
            <a:r>
              <a:rPr lang="sv-SE" b="0" baseline="0" dirty="0"/>
              <a:t> </a:t>
            </a:r>
            <a:r>
              <a:rPr lang="sv-SE" b="0" baseline="0" dirty="0" err="1"/>
              <a:t>free</a:t>
            </a:r>
            <a:r>
              <a:rPr lang="sv-SE" b="0" baseline="0" dirty="0"/>
              <a:t> to post </a:t>
            </a:r>
            <a:r>
              <a:rPr lang="sv-SE" b="0" baseline="0" dirty="0" err="1"/>
              <a:t>this</a:t>
            </a:r>
            <a:r>
              <a:rPr lang="sv-SE" b="0" baseline="0" dirty="0"/>
              <a:t> </a:t>
            </a:r>
            <a:r>
              <a:rPr lang="sv-SE" b="0" baseline="0" dirty="0" err="1"/>
              <a:t>ppt</a:t>
            </a:r>
            <a:r>
              <a:rPr lang="sv-SE" b="0" baseline="0" dirty="0"/>
              <a:t> in </a:t>
            </a:r>
            <a:r>
              <a:rPr lang="sv-SE" b="0" baseline="0" dirty="0" err="1"/>
              <a:t>your</a:t>
            </a:r>
            <a:r>
              <a:rPr lang="sv-SE" b="0" baseline="0" dirty="0"/>
              <a:t> </a:t>
            </a:r>
            <a:r>
              <a:rPr lang="sv-SE" b="0" baseline="0" dirty="0" err="1"/>
              <a:t>Moodle</a:t>
            </a:r>
            <a:r>
              <a:rPr lang="sv-SE" b="0" baseline="0" dirty="0"/>
              <a:t> </a:t>
            </a:r>
            <a:r>
              <a:rPr lang="sv-SE" b="0" baseline="0" dirty="0" err="1"/>
              <a:t>course</a:t>
            </a:r>
            <a:r>
              <a:rPr lang="sv-SE" b="0" baseline="0" dirty="0"/>
              <a:t> </a:t>
            </a:r>
            <a:r>
              <a:rPr lang="sv-SE" b="0" baseline="0" dirty="0" err="1"/>
              <a:t>room</a:t>
            </a:r>
            <a:r>
              <a:rPr lang="sv-SE" b="0" baseline="0" dirty="0"/>
              <a:t>.</a:t>
            </a:r>
            <a:endParaRPr lang="sv-SE" b="0"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2</a:t>
            </a:fld>
            <a:endParaRPr lang="sv-SE"/>
          </a:p>
        </p:txBody>
      </p:sp>
    </p:spTree>
    <p:extLst>
      <p:ext uri="{BB962C8B-B14F-4D97-AF65-F5344CB8AC3E}">
        <p14:creationId xmlns:p14="http://schemas.microsoft.com/office/powerpoint/2010/main" val="34018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baseline="0" dirty="0"/>
              <a:t>Course examination</a:t>
            </a:r>
          </a:p>
          <a:p>
            <a:endParaRPr lang="sv-SE" baseline="0" dirty="0"/>
          </a:p>
          <a:p>
            <a:r>
              <a:rPr lang="sv-SE" baseline="0" dirty="0"/>
              <a:t>List the different </a:t>
            </a:r>
            <a:r>
              <a:rPr lang="sv-SE" baseline="0" dirty="0" err="1"/>
              <a:t>types</a:t>
            </a:r>
            <a:r>
              <a:rPr lang="sv-SE" baseline="0" dirty="0"/>
              <a:t> </a:t>
            </a:r>
            <a:r>
              <a:rPr lang="sv-SE" baseline="0" dirty="0" err="1"/>
              <a:t>of</a:t>
            </a:r>
            <a:r>
              <a:rPr lang="sv-SE" baseline="0" dirty="0"/>
              <a:t> </a:t>
            </a:r>
            <a:r>
              <a:rPr lang="sv-SE" baseline="0" dirty="0" err="1"/>
              <a:t>course</a:t>
            </a:r>
            <a:r>
              <a:rPr lang="sv-SE" baseline="0" dirty="0"/>
              <a:t> examination, </a:t>
            </a:r>
            <a:r>
              <a:rPr lang="sv-SE" baseline="0" dirty="0" err="1"/>
              <a:t>such</a:t>
            </a:r>
            <a:r>
              <a:rPr lang="sv-SE" baseline="0" dirty="0"/>
              <a:t> as:</a:t>
            </a:r>
          </a:p>
          <a:p>
            <a:pPr marL="171450" indent="-171450">
              <a:buFont typeface="Arial" panose="020B0604020202020204" pitchFamily="34" charset="0"/>
              <a:buChar char="•"/>
            </a:pPr>
            <a:r>
              <a:rPr lang="sv-SE" baseline="0" dirty="0" err="1"/>
              <a:t>Written</a:t>
            </a:r>
            <a:r>
              <a:rPr lang="sv-SE" baseline="0" dirty="0"/>
              <a:t> </a:t>
            </a:r>
            <a:r>
              <a:rPr lang="sv-SE" baseline="0" dirty="0" err="1"/>
              <a:t>exam</a:t>
            </a:r>
            <a:r>
              <a:rPr lang="sv-SE" baseline="0" dirty="0"/>
              <a:t>, </a:t>
            </a:r>
          </a:p>
          <a:p>
            <a:pPr marL="171450" indent="-171450">
              <a:buFont typeface="Arial" panose="020B0604020202020204" pitchFamily="34" charset="0"/>
              <a:buChar char="•"/>
            </a:pPr>
            <a:r>
              <a:rPr lang="sv-SE" baseline="0" dirty="0" err="1"/>
              <a:t>Take-home</a:t>
            </a:r>
            <a:r>
              <a:rPr lang="sv-SE" baseline="0" dirty="0"/>
              <a:t> examination,</a:t>
            </a:r>
          </a:p>
          <a:p>
            <a:pPr marL="171450" indent="-171450">
              <a:buFont typeface="Arial" panose="020B0604020202020204" pitchFamily="34" charset="0"/>
              <a:buChar char="•"/>
            </a:pPr>
            <a:r>
              <a:rPr lang="sv-SE" baseline="0" dirty="0" err="1"/>
              <a:t>Written</a:t>
            </a:r>
            <a:r>
              <a:rPr lang="sv-SE" baseline="0" dirty="0"/>
              <a:t> </a:t>
            </a:r>
            <a:r>
              <a:rPr lang="sv-SE" baseline="0" dirty="0" err="1"/>
              <a:t>assignment</a:t>
            </a:r>
            <a:r>
              <a:rPr lang="sv-SE" baseline="0" dirty="0"/>
              <a:t>, </a:t>
            </a:r>
          </a:p>
          <a:p>
            <a:pPr marL="171450" indent="-171450">
              <a:buFont typeface="Arial" panose="020B0604020202020204" pitchFamily="34" charset="0"/>
              <a:buChar char="•"/>
            </a:pPr>
            <a:r>
              <a:rPr lang="sv-SE" baseline="0" dirty="0" err="1"/>
              <a:t>Quiz</a:t>
            </a:r>
            <a:r>
              <a:rPr lang="sv-SE" baseline="0" dirty="0"/>
              <a:t>, </a:t>
            </a:r>
          </a:p>
          <a:p>
            <a:pPr marL="171450" indent="-171450">
              <a:buFont typeface="Arial" panose="020B0604020202020204" pitchFamily="34" charset="0"/>
              <a:buChar char="•"/>
            </a:pPr>
            <a:r>
              <a:rPr lang="sv-SE" baseline="0" dirty="0"/>
              <a:t>Digital </a:t>
            </a:r>
            <a:r>
              <a:rPr lang="sv-SE" baseline="0" dirty="0" err="1"/>
              <a:t>exam</a:t>
            </a:r>
            <a:r>
              <a:rPr lang="sv-SE" baseline="0" dirty="0"/>
              <a:t>, </a:t>
            </a:r>
          </a:p>
          <a:p>
            <a:pPr marL="171450" indent="-171450">
              <a:buFont typeface="Arial" panose="020B0604020202020204" pitchFamily="34" charset="0"/>
              <a:buChar char="•"/>
            </a:pPr>
            <a:r>
              <a:rPr lang="sv-SE" baseline="0" dirty="0"/>
              <a:t>Case,</a:t>
            </a:r>
          </a:p>
          <a:p>
            <a:pPr marL="171450" indent="-171450">
              <a:buFont typeface="Arial" panose="020B0604020202020204" pitchFamily="34" charset="0"/>
              <a:buChar char="•"/>
            </a:pPr>
            <a:r>
              <a:rPr lang="sv-SE" baseline="0" dirty="0"/>
              <a:t>etc.</a:t>
            </a:r>
          </a:p>
          <a:p>
            <a:endParaRPr lang="sv-SE" baseline="0" dirty="0"/>
          </a:p>
          <a:p>
            <a:pPr marL="0" indent="0">
              <a:buFont typeface="Arial" panose="020B0604020202020204" pitchFamily="34" charset="0"/>
              <a:buNone/>
            </a:pPr>
            <a:r>
              <a:rPr lang="sv-SE" baseline="0" dirty="0" err="1"/>
              <a:t>Feel</a:t>
            </a:r>
            <a:r>
              <a:rPr lang="sv-SE" baseline="0" dirty="0"/>
              <a:t> </a:t>
            </a:r>
            <a:r>
              <a:rPr lang="sv-SE" baseline="0" dirty="0" err="1"/>
              <a:t>free</a:t>
            </a:r>
            <a:r>
              <a:rPr lang="sv-SE" baseline="0" dirty="0"/>
              <a:t> to make an </a:t>
            </a:r>
            <a:r>
              <a:rPr lang="sv-SE" baseline="0" dirty="0" err="1"/>
              <a:t>example</a:t>
            </a:r>
            <a:r>
              <a:rPr lang="sv-SE" baseline="0" dirty="0"/>
              <a:t> </a:t>
            </a:r>
            <a:r>
              <a:rPr lang="sv-SE" baseline="0" dirty="0" err="1"/>
              <a:t>of</a:t>
            </a:r>
            <a:r>
              <a:rPr lang="sv-SE" baseline="0" dirty="0"/>
              <a:t> the </a:t>
            </a:r>
            <a:r>
              <a:rPr lang="sv-SE" baseline="0" dirty="0" err="1"/>
              <a:t>first</a:t>
            </a:r>
            <a:r>
              <a:rPr lang="sv-SE" baseline="0" dirty="0"/>
              <a:t> </a:t>
            </a:r>
            <a:r>
              <a:rPr lang="sv-SE" baseline="0" dirty="0" err="1"/>
              <a:t>course</a:t>
            </a:r>
            <a:r>
              <a:rPr lang="sv-SE" baseline="0" dirty="0"/>
              <a:t> and </a:t>
            </a:r>
            <a:r>
              <a:rPr lang="sv-SE" baseline="0" dirty="0" err="1"/>
              <a:t>its</a:t>
            </a:r>
            <a:r>
              <a:rPr lang="sv-SE" baseline="0" dirty="0"/>
              <a:t> forms </a:t>
            </a:r>
            <a:r>
              <a:rPr lang="sv-SE" baseline="0" dirty="0" err="1"/>
              <a:t>of</a:t>
            </a:r>
            <a:r>
              <a:rPr lang="sv-SE" baseline="0" dirty="0"/>
              <a:t> examinations and present </a:t>
            </a:r>
            <a:r>
              <a:rPr lang="sv-SE" baseline="0" dirty="0" err="1"/>
              <a:t>its</a:t>
            </a:r>
            <a:r>
              <a:rPr lang="sv-SE" baseline="0" dirty="0"/>
              <a:t> </a:t>
            </a:r>
            <a:r>
              <a:rPr lang="sv-SE" baseline="0" dirty="0" err="1"/>
              <a:t>course</a:t>
            </a:r>
            <a:r>
              <a:rPr lang="sv-SE" baseline="0" dirty="0"/>
              <a:t> </a:t>
            </a:r>
            <a:r>
              <a:rPr lang="sv-SE" baseline="0" dirty="0" err="1"/>
              <a:t>syllabus</a:t>
            </a:r>
            <a:r>
              <a:rPr lang="sv-SE" baseline="0" dirty="0"/>
              <a:t>.</a:t>
            </a:r>
          </a:p>
          <a:p>
            <a:pPr marL="0" indent="0">
              <a:buFont typeface="Arial" panose="020B0604020202020204" pitchFamily="34" charset="0"/>
              <a:buNone/>
            </a:pPr>
            <a:endParaRPr lang="sv-SE"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err="1"/>
              <a:t>Important</a:t>
            </a:r>
            <a:r>
              <a:rPr lang="sv-SE" baseline="0" dirty="0"/>
              <a:t> to </a:t>
            </a:r>
            <a:r>
              <a:rPr lang="sv-SE" baseline="0" dirty="0" err="1"/>
              <a:t>mention</a:t>
            </a:r>
            <a:r>
              <a:rPr lang="sv-SE" baseline="0" dirty="0"/>
              <a:t> is: </a:t>
            </a:r>
            <a:r>
              <a:rPr lang="sv-SE" dirty="0"/>
              <a:t>If </a:t>
            </a:r>
            <a:r>
              <a:rPr lang="sv-SE" dirty="0" err="1"/>
              <a:t>you</a:t>
            </a:r>
            <a:r>
              <a:rPr lang="sv-SE" dirty="0"/>
              <a:t> </a:t>
            </a:r>
            <a:r>
              <a:rPr lang="sv-SE" dirty="0" err="1"/>
              <a:t>recived</a:t>
            </a:r>
            <a:r>
              <a:rPr lang="sv-SE" dirty="0"/>
              <a:t> a </a:t>
            </a:r>
            <a:r>
              <a:rPr lang="sv-SE" dirty="0" err="1"/>
              <a:t>passing</a:t>
            </a:r>
            <a:r>
              <a:rPr lang="sv-SE" dirty="0"/>
              <a:t> </a:t>
            </a:r>
            <a:r>
              <a:rPr lang="sv-SE" dirty="0" err="1"/>
              <a:t>grade</a:t>
            </a:r>
            <a:r>
              <a:rPr lang="sv-SE" dirty="0"/>
              <a:t> </a:t>
            </a:r>
            <a:r>
              <a:rPr lang="sv-SE" dirty="0" err="1"/>
              <a:t>you</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a:t>grade</a:t>
            </a:r>
            <a:r>
              <a:rPr lang="sv-SE" dirty="0"/>
              <a:t>.</a:t>
            </a:r>
            <a:endParaRPr lang="en-GB"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11</a:t>
            </a:fld>
            <a:endParaRPr lang="sv-SE"/>
          </a:p>
        </p:txBody>
      </p:sp>
    </p:spTree>
    <p:extLst>
      <p:ext uri="{BB962C8B-B14F-4D97-AF65-F5344CB8AC3E}">
        <p14:creationId xmlns:p14="http://schemas.microsoft.com/office/powerpoint/2010/main" val="1077227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Written</a:t>
            </a:r>
            <a:r>
              <a:rPr lang="sv-SE" b="1" dirty="0"/>
              <a:t> </a:t>
            </a:r>
            <a:r>
              <a:rPr lang="sv-SE" b="1" dirty="0" err="1"/>
              <a:t>classroom</a:t>
            </a:r>
            <a:r>
              <a:rPr lang="sv-SE" b="1" dirty="0"/>
              <a:t> examination</a:t>
            </a:r>
          </a:p>
          <a:p>
            <a:endParaRPr lang="sv-SE" dirty="0"/>
          </a:p>
          <a:p>
            <a:pPr marL="0" indent="0"/>
            <a:r>
              <a:rPr lang="sv-SE" sz="1200" dirty="0"/>
              <a:t>It is </a:t>
            </a:r>
            <a:r>
              <a:rPr lang="sv-SE" sz="1200" dirty="0" err="1"/>
              <a:t>compulsory</a:t>
            </a:r>
            <a:r>
              <a:rPr lang="sv-SE" sz="1200" dirty="0"/>
              <a:t> to </a:t>
            </a:r>
            <a:r>
              <a:rPr lang="sv-SE" sz="1200" dirty="0" err="1"/>
              <a:t>sign</a:t>
            </a:r>
            <a:r>
              <a:rPr lang="sv-SE" sz="1200" dirty="0"/>
              <a:t> </a:t>
            </a:r>
            <a:r>
              <a:rPr lang="sv-SE" sz="1200" dirty="0" err="1"/>
              <a:t>up</a:t>
            </a:r>
            <a:r>
              <a:rPr lang="sv-SE" sz="1200" dirty="0"/>
              <a:t> for </a:t>
            </a:r>
            <a:r>
              <a:rPr lang="sv-SE" sz="1200" dirty="0" err="1"/>
              <a:t>written</a:t>
            </a:r>
            <a:r>
              <a:rPr lang="sv-SE" sz="1200" dirty="0"/>
              <a:t> </a:t>
            </a:r>
            <a:r>
              <a:rPr lang="sv-SE" sz="1200" dirty="0" err="1"/>
              <a:t>exams</a:t>
            </a:r>
            <a:r>
              <a:rPr lang="sv-SE" sz="1200" dirty="0"/>
              <a:t>.</a:t>
            </a:r>
          </a:p>
          <a:p>
            <a:pPr marL="0" indent="0"/>
            <a:endParaRPr lang="sv-SE"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Late </a:t>
            </a:r>
            <a:r>
              <a:rPr lang="sv-SE" sz="1200" dirty="0" err="1"/>
              <a:t>sign-up</a:t>
            </a:r>
            <a:r>
              <a:rPr lang="sv-SE" sz="1200" dirty="0"/>
              <a:t> is </a:t>
            </a:r>
            <a:r>
              <a:rPr lang="sv-SE" sz="1200" b="1" dirty="0"/>
              <a:t>not</a:t>
            </a:r>
            <a:r>
              <a:rPr lang="sv-SE" sz="1200" dirty="0"/>
              <a:t> </a:t>
            </a:r>
            <a:r>
              <a:rPr lang="sv-SE" sz="1200" dirty="0" err="1"/>
              <a:t>possible</a:t>
            </a:r>
            <a:r>
              <a:rPr lang="sv-SE" sz="1200" dirty="0"/>
              <a:t>. </a:t>
            </a:r>
            <a:r>
              <a:rPr lang="sv-SE" sz="1200" dirty="0" err="1"/>
              <a:t>Neither</a:t>
            </a:r>
            <a:r>
              <a:rPr lang="sv-SE" sz="1200" dirty="0"/>
              <a:t> </a:t>
            </a:r>
            <a:r>
              <a:rPr lang="sv-SE" sz="1200" dirty="0" err="1"/>
              <a:t>teachers</a:t>
            </a:r>
            <a:r>
              <a:rPr lang="sv-SE" sz="1200" dirty="0"/>
              <a:t> nor administrators </a:t>
            </a:r>
            <a:r>
              <a:rPr lang="sv-SE" sz="1200" dirty="0" err="1"/>
              <a:t>can</a:t>
            </a:r>
            <a:r>
              <a:rPr lang="sv-SE" sz="1200" dirty="0"/>
              <a:t> </a:t>
            </a:r>
            <a:r>
              <a:rPr lang="sv-SE" sz="1200" dirty="0" err="1"/>
              <a:t>sign</a:t>
            </a:r>
            <a:r>
              <a:rPr lang="sv-SE" sz="1200" dirty="0"/>
              <a:t> </a:t>
            </a:r>
            <a:r>
              <a:rPr lang="sv-SE" sz="1200" dirty="0" err="1"/>
              <a:t>up</a:t>
            </a:r>
            <a:r>
              <a:rPr lang="sv-SE" sz="1200" dirty="0"/>
              <a:t> a student for an </a:t>
            </a:r>
            <a:r>
              <a:rPr lang="sv-SE" sz="1200" dirty="0" err="1"/>
              <a:t>exam</a:t>
            </a:r>
            <a:r>
              <a:rPr lang="sv-SE" sz="1200" dirty="0"/>
              <a:t> </a:t>
            </a:r>
            <a:r>
              <a:rPr lang="sv-SE" sz="1200" dirty="0" err="1"/>
              <a:t>after</a:t>
            </a:r>
            <a:r>
              <a:rPr lang="sv-SE" sz="1200" dirty="0"/>
              <a:t> the deadline.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Show the </a:t>
            </a:r>
            <a:r>
              <a:rPr lang="sv-SE" baseline="0" dirty="0" err="1"/>
              <a:t>exam</a:t>
            </a:r>
            <a:r>
              <a:rPr lang="sv-SE" baseline="0" dirty="0"/>
              <a:t> </a:t>
            </a:r>
            <a:r>
              <a:rPr lang="sv-SE" baseline="0" dirty="0" err="1"/>
              <a:t>schedule</a:t>
            </a:r>
            <a:r>
              <a:rPr lang="sv-SE" baseline="0" dirty="0"/>
              <a:t> – </a:t>
            </a:r>
            <a:r>
              <a:rPr lang="sv-SE" baseline="0" dirty="0" err="1"/>
              <a:t>link</a:t>
            </a:r>
            <a:r>
              <a:rPr lang="sv-SE" baseline="0" dirty="0"/>
              <a:t> in </a:t>
            </a:r>
            <a:r>
              <a:rPr lang="sv-SE" baseline="0" dirty="0" err="1"/>
              <a:t>slide</a:t>
            </a:r>
            <a:r>
              <a:rPr lang="sv-SE" baseline="0" dirty="0"/>
              <a:t>, and </a:t>
            </a:r>
            <a:r>
              <a:rPr lang="sv-SE" baseline="0" dirty="0" err="1"/>
              <a:t>inform</a:t>
            </a:r>
            <a:r>
              <a:rPr lang="sv-SE" baseline="0" dirty="0"/>
              <a:t> </a:t>
            </a:r>
            <a:r>
              <a:rPr lang="sv-SE" baseline="0" dirty="0" err="1"/>
              <a:t>that</a:t>
            </a:r>
            <a:r>
              <a:rPr lang="sv-SE" baseline="0" dirty="0"/>
              <a:t> </a:t>
            </a:r>
            <a:r>
              <a:rPr lang="sv-SE" baseline="0" dirty="0" err="1"/>
              <a:t>knowing</a:t>
            </a:r>
            <a:r>
              <a:rPr lang="sv-SE" baseline="0" dirty="0"/>
              <a:t> the dates </a:t>
            </a:r>
            <a:r>
              <a:rPr lang="sv-SE" baseline="0" dirty="0" err="1"/>
              <a:t>of</a:t>
            </a:r>
            <a:r>
              <a:rPr lang="sv-SE" baseline="0" dirty="0"/>
              <a:t> </a:t>
            </a:r>
            <a:r>
              <a:rPr lang="sv-SE" baseline="0" dirty="0" err="1"/>
              <a:t>exams</a:t>
            </a:r>
            <a:r>
              <a:rPr lang="sv-SE" baseline="0" dirty="0"/>
              <a:t> </a:t>
            </a:r>
            <a:r>
              <a:rPr lang="sv-SE" baseline="0" dirty="0" err="1"/>
              <a:t>are</a:t>
            </a:r>
            <a:r>
              <a:rPr lang="sv-SE" baseline="0" dirty="0"/>
              <a:t> a </a:t>
            </a:r>
            <a:r>
              <a:rPr lang="sv-SE" baseline="0" dirty="0" err="1"/>
              <a:t>way</a:t>
            </a:r>
            <a:r>
              <a:rPr lang="sv-SE" baseline="0" dirty="0"/>
              <a:t> to plan </a:t>
            </a:r>
            <a:r>
              <a:rPr lang="sv-SE" baseline="0" dirty="0" err="1"/>
              <a:t>your</a:t>
            </a:r>
            <a:r>
              <a:rPr lang="sv-SE" baseline="0" dirty="0"/>
              <a:t> studies. Point </a:t>
            </a:r>
            <a:r>
              <a:rPr lang="sv-SE" baseline="0" dirty="0" err="1"/>
              <a:t>out</a:t>
            </a:r>
            <a:r>
              <a:rPr lang="sv-SE" baseline="0" dirty="0"/>
              <a:t> </a:t>
            </a:r>
            <a:r>
              <a:rPr lang="sv-SE" baseline="0" dirty="0" err="1"/>
              <a:t>that</a:t>
            </a:r>
            <a:r>
              <a:rPr lang="sv-SE" baseline="0" dirty="0"/>
              <a:t> it is not a </a:t>
            </a:r>
            <a:r>
              <a:rPr lang="sv-SE" baseline="0" dirty="0" err="1"/>
              <a:t>good</a:t>
            </a:r>
            <a:r>
              <a:rPr lang="sv-SE" baseline="0" dirty="0"/>
              <a:t> </a:t>
            </a:r>
            <a:r>
              <a:rPr lang="sv-SE" baseline="0" dirty="0" err="1"/>
              <a:t>idea</a:t>
            </a:r>
            <a:r>
              <a:rPr lang="sv-SE" baseline="0" dirty="0"/>
              <a:t> to </a:t>
            </a:r>
            <a:r>
              <a:rPr lang="sv-SE" baseline="0" dirty="0" err="1"/>
              <a:t>skip</a:t>
            </a:r>
            <a:r>
              <a:rPr lang="sv-SE" baseline="0" dirty="0"/>
              <a:t> the </a:t>
            </a:r>
            <a:r>
              <a:rPr lang="sv-SE" baseline="0" dirty="0" err="1"/>
              <a:t>first</a:t>
            </a:r>
            <a:r>
              <a:rPr lang="sv-SE" baseline="0" dirty="0"/>
              <a:t> </a:t>
            </a:r>
            <a:r>
              <a:rPr lang="sv-SE" baseline="0" dirty="0" err="1"/>
              <a:t>exam</a:t>
            </a:r>
            <a:r>
              <a:rPr lang="sv-SE" baseline="0" dirty="0"/>
              <a:t> and </a:t>
            </a:r>
            <a:r>
              <a:rPr lang="sv-SE" baseline="0" dirty="0" err="1"/>
              <a:t>only</a:t>
            </a:r>
            <a:r>
              <a:rPr lang="sv-SE" baseline="0" dirty="0"/>
              <a:t> </a:t>
            </a:r>
            <a:r>
              <a:rPr lang="sv-SE" baseline="0" dirty="0" err="1"/>
              <a:t>take</a:t>
            </a:r>
            <a:r>
              <a:rPr lang="sv-SE" baseline="0" dirty="0"/>
              <a:t> the re-examination, </a:t>
            </a:r>
            <a:r>
              <a:rPr lang="sv-SE" baseline="0" dirty="0" err="1"/>
              <a:t>since</a:t>
            </a:r>
            <a:r>
              <a:rPr lang="sv-SE" baseline="0" dirty="0"/>
              <a:t> a </a:t>
            </a:r>
            <a:r>
              <a:rPr lang="sv-SE" baseline="0" dirty="0" err="1"/>
              <a:t>passed</a:t>
            </a:r>
            <a:r>
              <a:rPr lang="sv-SE" baseline="0" dirty="0"/>
              <a:t> </a:t>
            </a:r>
            <a:r>
              <a:rPr lang="sv-SE" baseline="0" dirty="0" err="1"/>
              <a:t>exam</a:t>
            </a:r>
            <a:r>
              <a:rPr lang="sv-SE" baseline="0" dirty="0"/>
              <a:t> </a:t>
            </a:r>
            <a:r>
              <a:rPr lang="sv-SE" baseline="0" dirty="0" err="1"/>
              <a:t>might</a:t>
            </a:r>
            <a:r>
              <a:rPr lang="sv-SE" baseline="0" dirty="0"/>
              <a:t> be </a:t>
            </a:r>
            <a:r>
              <a:rPr lang="sv-SE" baseline="0" dirty="0" err="1"/>
              <a:t>needed</a:t>
            </a:r>
            <a:r>
              <a:rPr lang="sv-SE" baseline="0" dirty="0"/>
              <a:t> to be </a:t>
            </a:r>
            <a:r>
              <a:rPr lang="sv-SE" baseline="0" dirty="0" err="1"/>
              <a:t>allowed</a:t>
            </a:r>
            <a:r>
              <a:rPr lang="sv-SE" baseline="0" dirty="0"/>
              <a:t> to start the </a:t>
            </a:r>
            <a:r>
              <a:rPr lang="sv-SE" baseline="0" dirty="0" err="1"/>
              <a:t>next</a:t>
            </a:r>
            <a:r>
              <a:rPr lang="sv-SE" baseline="0" dirty="0"/>
              <a:t> </a:t>
            </a:r>
            <a:r>
              <a:rPr lang="sv-SE" baseline="0" dirty="0" err="1"/>
              <a:t>course</a:t>
            </a:r>
            <a:r>
              <a:rPr lang="sv-SE" baseline="0" dirty="0"/>
              <a:t>. </a:t>
            </a:r>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12</a:t>
            </a:fld>
            <a:endParaRPr lang="sv-SE"/>
          </a:p>
        </p:txBody>
      </p:sp>
    </p:spTree>
    <p:extLst>
      <p:ext uri="{BB962C8B-B14F-4D97-AF65-F5344CB8AC3E}">
        <p14:creationId xmlns:p14="http://schemas.microsoft.com/office/powerpoint/2010/main" val="280255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Failed</a:t>
            </a:r>
            <a:r>
              <a:rPr lang="sv-SE" b="1" dirty="0"/>
              <a:t> examinations</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r>
              <a:rPr lang="en-US" dirty="0"/>
              <a:t>… can lead to you not fulfilling the prerequisites for the next course and cannot study further.</a:t>
            </a:r>
          </a:p>
          <a:p>
            <a:pPr marL="0" indent="0"/>
            <a:endParaRPr lang="en-US" dirty="0"/>
          </a:p>
          <a:p>
            <a:pPr marL="0" indent="0"/>
            <a:r>
              <a:rPr lang="en-US" dirty="0"/>
              <a:t>… may involve problems with Visa, the Swedish Migration Agency or CSN as they are required for study performance.</a:t>
            </a:r>
          </a:p>
          <a:p>
            <a:pPr marL="0" indent="0"/>
            <a:endParaRPr lang="en-US" dirty="0"/>
          </a:p>
          <a:p>
            <a:pPr marL="0" indent="0"/>
            <a:r>
              <a:rPr lang="en-US" dirty="0"/>
              <a:t>Do not delay too long with re-examination as the course structure may change to the next academic year.</a:t>
            </a:r>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13</a:t>
            </a:fld>
            <a:endParaRPr lang="sv-SE"/>
          </a:p>
        </p:txBody>
      </p:sp>
    </p:spTree>
    <p:extLst>
      <p:ext uri="{BB962C8B-B14F-4D97-AF65-F5344CB8AC3E}">
        <p14:creationId xmlns:p14="http://schemas.microsoft.com/office/powerpoint/2010/main" val="1671534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i="0" dirty="0">
                <a:solidFill>
                  <a:srgbClr val="333333"/>
                </a:solidFill>
                <a:effectLst/>
                <a:latin typeface="Neue Helvetica"/>
              </a:rPr>
              <a:t>Infocenter</a:t>
            </a:r>
          </a:p>
          <a:p>
            <a:endParaRPr lang="en-US" b="0" i="0" dirty="0">
              <a:solidFill>
                <a:srgbClr val="333333"/>
              </a:solidFill>
              <a:effectLst/>
              <a:latin typeface="Neue Helvetica"/>
            </a:endParaRPr>
          </a:p>
          <a:p>
            <a:r>
              <a:rPr lang="en-US" b="0" i="0" dirty="0">
                <a:solidFill>
                  <a:srgbClr val="333333"/>
                </a:solidFill>
                <a:effectLst/>
                <a:latin typeface="Neue Helvetica"/>
              </a:rPr>
              <a:t>As a student, you are always welcome to </a:t>
            </a:r>
            <a:r>
              <a:rPr lang="en-US" b="0" i="0" dirty="0" err="1">
                <a:solidFill>
                  <a:srgbClr val="333333"/>
                </a:solidFill>
                <a:effectLst/>
                <a:latin typeface="Neue Helvetica"/>
              </a:rPr>
              <a:t>infocenter</a:t>
            </a:r>
            <a:r>
              <a:rPr lang="en-US" b="0" i="0" dirty="0">
                <a:solidFill>
                  <a:srgbClr val="333333"/>
                </a:solidFill>
                <a:effectLst/>
                <a:latin typeface="Neue Helvetica"/>
              </a:rPr>
              <a:t> when you are looking for general information and service, directions or guidance concerning whom to turn to within the </a:t>
            </a:r>
            <a:r>
              <a:rPr lang="en-US" b="0" i="0" dirty="0" err="1">
                <a:solidFill>
                  <a:srgbClr val="333333"/>
                </a:solidFill>
                <a:effectLst/>
                <a:latin typeface="Neue Helvetica"/>
              </a:rPr>
              <a:t>organisation</a:t>
            </a:r>
            <a:r>
              <a:rPr lang="en-US" b="0" i="0" dirty="0">
                <a:solidFill>
                  <a:srgbClr val="333333"/>
                </a:solidFill>
                <a:effectLst/>
                <a:latin typeface="Neue Helvetica"/>
              </a:rPr>
              <a:t>. At </a:t>
            </a:r>
            <a:r>
              <a:rPr lang="en-US" b="0" i="0" dirty="0" err="1">
                <a:solidFill>
                  <a:srgbClr val="333333"/>
                </a:solidFill>
                <a:effectLst/>
                <a:latin typeface="Neue Helvetica"/>
              </a:rPr>
              <a:t>infocenter</a:t>
            </a:r>
            <a:r>
              <a:rPr lang="en-US" b="0" i="0" dirty="0">
                <a:solidFill>
                  <a:srgbClr val="333333"/>
                </a:solidFill>
                <a:effectLst/>
                <a:latin typeface="Neue Helvetica"/>
              </a:rPr>
              <a:t>, you can also:</a:t>
            </a:r>
            <a:br>
              <a:rPr lang="en-US" dirty="0"/>
            </a:br>
            <a:br>
              <a:rPr lang="en-US" dirty="0"/>
            </a:br>
            <a:r>
              <a:rPr lang="en-US" b="0" i="0" dirty="0">
                <a:solidFill>
                  <a:srgbClr val="333333"/>
                </a:solidFill>
                <a:effectLst/>
                <a:latin typeface="Neue Helvetica"/>
              </a:rPr>
              <a:t>• get registration certificate showing your course registrations</a:t>
            </a:r>
            <a:br>
              <a:rPr lang="en-US" dirty="0"/>
            </a:br>
            <a:r>
              <a:rPr lang="en-US" b="0" i="0" dirty="0">
                <a:solidFill>
                  <a:srgbClr val="333333"/>
                </a:solidFill>
                <a:effectLst/>
                <a:latin typeface="Neue Helvetica"/>
              </a:rPr>
              <a:t>• get certificate of enrolment showing your completed courses, credits and grades</a:t>
            </a:r>
            <a:br>
              <a:rPr lang="en-US" dirty="0"/>
            </a:br>
            <a:r>
              <a:rPr lang="en-US" b="0" i="0" dirty="0">
                <a:solidFill>
                  <a:srgbClr val="333333"/>
                </a:solidFill>
                <a:effectLst/>
                <a:latin typeface="Neue Helvetica"/>
              </a:rPr>
              <a:t>• buy profile products</a:t>
            </a:r>
            <a:br>
              <a:rPr lang="en-US" dirty="0"/>
            </a:br>
            <a:r>
              <a:rPr lang="en-US" b="0" i="0" dirty="0">
                <a:solidFill>
                  <a:srgbClr val="333333"/>
                </a:solidFill>
                <a:effectLst/>
                <a:latin typeface="Neue Helvetica"/>
              </a:rPr>
              <a:t>• top up your printing credits</a:t>
            </a:r>
            <a:br>
              <a:rPr lang="en-US" dirty="0"/>
            </a:br>
            <a:r>
              <a:rPr lang="en-US" b="0" i="0" dirty="0">
                <a:solidFill>
                  <a:srgbClr val="333333"/>
                </a:solidFill>
                <a:effectLst/>
                <a:latin typeface="Neue Helvetica"/>
              </a:rPr>
              <a:t>• collect your swipe card (only in Växjö)</a:t>
            </a:r>
            <a:endParaRPr lang="sv-SE" dirty="0"/>
          </a:p>
          <a:p>
            <a:endParaRPr lang="en-US"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14</a:t>
            </a:fld>
            <a:endParaRPr lang="sv-SE"/>
          </a:p>
        </p:txBody>
      </p:sp>
    </p:spTree>
    <p:extLst>
      <p:ext uri="{BB962C8B-B14F-4D97-AF65-F5344CB8AC3E}">
        <p14:creationId xmlns:p14="http://schemas.microsoft.com/office/powerpoint/2010/main" val="31199312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i="0" dirty="0">
                <a:solidFill>
                  <a:srgbClr val="333333"/>
                </a:solidFill>
                <a:effectLst/>
                <a:latin typeface="Neue Helvetica"/>
              </a:rPr>
              <a:t>Infocenter</a:t>
            </a:r>
          </a:p>
          <a:p>
            <a:endParaRPr lang="en-US" b="0" i="0" dirty="0">
              <a:solidFill>
                <a:srgbClr val="333333"/>
              </a:solidFill>
              <a:effectLst/>
              <a:latin typeface="Neue Helvetica"/>
            </a:endParaRPr>
          </a:p>
          <a:p>
            <a:r>
              <a:rPr lang="en-US" b="0" i="0" dirty="0">
                <a:solidFill>
                  <a:srgbClr val="333333"/>
                </a:solidFill>
                <a:effectLst/>
                <a:latin typeface="Neue Helvetica"/>
              </a:rPr>
              <a:t>As a student, you are always welcome to </a:t>
            </a:r>
            <a:r>
              <a:rPr lang="en-US" b="0" i="0" dirty="0" err="1">
                <a:solidFill>
                  <a:srgbClr val="333333"/>
                </a:solidFill>
                <a:effectLst/>
                <a:latin typeface="Neue Helvetica"/>
              </a:rPr>
              <a:t>infocenter</a:t>
            </a:r>
            <a:r>
              <a:rPr lang="en-US" b="0" i="0" dirty="0">
                <a:solidFill>
                  <a:srgbClr val="333333"/>
                </a:solidFill>
                <a:effectLst/>
                <a:latin typeface="Neue Helvetica"/>
              </a:rPr>
              <a:t> when you are looking for general information and service, directions or guidance concerning whom to turn to within the </a:t>
            </a:r>
            <a:r>
              <a:rPr lang="en-US" b="0" i="0" dirty="0" err="1">
                <a:solidFill>
                  <a:srgbClr val="333333"/>
                </a:solidFill>
                <a:effectLst/>
                <a:latin typeface="Neue Helvetica"/>
              </a:rPr>
              <a:t>organisation</a:t>
            </a:r>
            <a:r>
              <a:rPr lang="en-US" b="0" i="0" dirty="0">
                <a:solidFill>
                  <a:srgbClr val="333333"/>
                </a:solidFill>
                <a:effectLst/>
                <a:latin typeface="Neue Helvetica"/>
              </a:rPr>
              <a:t>. At </a:t>
            </a:r>
            <a:r>
              <a:rPr lang="en-US" b="0" i="0" dirty="0" err="1">
                <a:solidFill>
                  <a:srgbClr val="333333"/>
                </a:solidFill>
                <a:effectLst/>
                <a:latin typeface="Neue Helvetica"/>
              </a:rPr>
              <a:t>infocenter</a:t>
            </a:r>
            <a:r>
              <a:rPr lang="en-US" b="0" i="0" dirty="0">
                <a:solidFill>
                  <a:srgbClr val="333333"/>
                </a:solidFill>
                <a:effectLst/>
                <a:latin typeface="Neue Helvetica"/>
              </a:rPr>
              <a:t>, you can also:</a:t>
            </a:r>
            <a:br>
              <a:rPr lang="en-US" dirty="0"/>
            </a:br>
            <a:br>
              <a:rPr lang="en-US" dirty="0"/>
            </a:br>
            <a:r>
              <a:rPr lang="en-US" b="0" i="0" dirty="0">
                <a:solidFill>
                  <a:srgbClr val="333333"/>
                </a:solidFill>
                <a:effectLst/>
                <a:latin typeface="Neue Helvetica"/>
              </a:rPr>
              <a:t>• get registration certificate showing your course registrations</a:t>
            </a:r>
            <a:br>
              <a:rPr lang="en-US" dirty="0"/>
            </a:br>
            <a:r>
              <a:rPr lang="en-US" b="0" i="0" dirty="0">
                <a:solidFill>
                  <a:srgbClr val="333333"/>
                </a:solidFill>
                <a:effectLst/>
                <a:latin typeface="Neue Helvetica"/>
              </a:rPr>
              <a:t>• get certificate of enrolment showing your completed courses, credits and grades</a:t>
            </a:r>
            <a:br>
              <a:rPr lang="en-US" dirty="0"/>
            </a:br>
            <a:r>
              <a:rPr lang="en-US" b="0" i="0" dirty="0">
                <a:solidFill>
                  <a:srgbClr val="333333"/>
                </a:solidFill>
                <a:effectLst/>
                <a:latin typeface="Neue Helvetica"/>
              </a:rPr>
              <a:t>• buy profile products</a:t>
            </a:r>
            <a:br>
              <a:rPr lang="en-US" dirty="0"/>
            </a:br>
            <a:r>
              <a:rPr lang="en-US" b="0" i="0" dirty="0">
                <a:solidFill>
                  <a:srgbClr val="333333"/>
                </a:solidFill>
                <a:effectLst/>
                <a:latin typeface="Neue Helvetica"/>
              </a:rPr>
              <a:t>• top up your printing credits</a:t>
            </a:r>
            <a:br>
              <a:rPr lang="en-US" dirty="0"/>
            </a:br>
            <a:r>
              <a:rPr lang="en-US" b="0" i="0" dirty="0">
                <a:solidFill>
                  <a:srgbClr val="333333"/>
                </a:solidFill>
                <a:effectLst/>
                <a:latin typeface="Neue Helvetica"/>
              </a:rPr>
              <a:t>• collect your swipe card (only in Växjö)</a:t>
            </a:r>
            <a:endParaRPr lang="sv-SE" dirty="0"/>
          </a:p>
          <a:p>
            <a:endParaRPr lang="en-US"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15</a:t>
            </a:fld>
            <a:endParaRPr lang="sv-SE"/>
          </a:p>
        </p:txBody>
      </p:sp>
    </p:spTree>
    <p:extLst>
      <p:ext uri="{BB962C8B-B14F-4D97-AF65-F5344CB8AC3E}">
        <p14:creationId xmlns:p14="http://schemas.microsoft.com/office/powerpoint/2010/main" val="326460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Course </a:t>
            </a:r>
            <a:r>
              <a:rPr lang="sv-SE" b="1" dirty="0" err="1"/>
              <a:t>evaluations</a:t>
            </a:r>
            <a:endParaRPr lang="sv-SE" b="1" dirty="0"/>
          </a:p>
          <a:p>
            <a:endParaRPr lang="sv-SE" dirty="0"/>
          </a:p>
          <a:p>
            <a:r>
              <a:rPr lang="sv-SE" dirty="0" err="1"/>
              <a:t>After</a:t>
            </a:r>
            <a:r>
              <a:rPr lang="sv-SE" dirty="0"/>
              <a:t> </a:t>
            </a:r>
            <a:r>
              <a:rPr lang="sv-SE" dirty="0" err="1"/>
              <a:t>each</a:t>
            </a:r>
            <a:r>
              <a:rPr lang="sv-SE" baseline="0" dirty="0"/>
              <a:t> and </a:t>
            </a:r>
            <a:r>
              <a:rPr lang="sv-SE" baseline="0" dirty="0" err="1"/>
              <a:t>every</a:t>
            </a:r>
            <a:r>
              <a:rPr lang="sv-SE" baseline="0" dirty="0"/>
              <a:t> </a:t>
            </a:r>
            <a:r>
              <a:rPr lang="sv-SE" baseline="0" dirty="0" err="1"/>
              <a:t>completed</a:t>
            </a:r>
            <a:r>
              <a:rPr lang="sv-SE" baseline="0" dirty="0"/>
              <a:t> </a:t>
            </a:r>
            <a:r>
              <a:rPr lang="sv-SE" baseline="0" dirty="0" err="1"/>
              <a:t>course</a:t>
            </a:r>
            <a:r>
              <a:rPr lang="sv-SE" baseline="0" dirty="0"/>
              <a:t>, students </a:t>
            </a:r>
            <a:r>
              <a:rPr lang="sv-SE" baseline="0" dirty="0" err="1"/>
              <a:t>fill</a:t>
            </a:r>
            <a:r>
              <a:rPr lang="sv-SE" baseline="0" dirty="0"/>
              <a:t> </a:t>
            </a:r>
            <a:r>
              <a:rPr lang="sv-SE" baseline="0" dirty="0" err="1"/>
              <a:t>out</a:t>
            </a:r>
            <a:r>
              <a:rPr lang="sv-SE" baseline="0" dirty="0"/>
              <a:t> a digital </a:t>
            </a:r>
            <a:r>
              <a:rPr lang="sv-SE" baseline="0" dirty="0" err="1"/>
              <a:t>course</a:t>
            </a:r>
            <a:r>
              <a:rPr lang="sv-SE" baseline="0" dirty="0"/>
              <a:t> </a:t>
            </a:r>
            <a:r>
              <a:rPr lang="sv-SE" baseline="0" dirty="0" err="1"/>
              <a:t>evaluation</a:t>
            </a:r>
            <a:r>
              <a:rPr lang="sv-SE" baseline="0" dirty="0"/>
              <a:t>. Stress the </a:t>
            </a:r>
            <a:r>
              <a:rPr lang="sv-SE" baseline="0" dirty="0" err="1"/>
              <a:t>importance</a:t>
            </a:r>
            <a:r>
              <a:rPr lang="sv-SE" baseline="0" dirty="0"/>
              <a:t> </a:t>
            </a:r>
            <a:r>
              <a:rPr lang="sv-SE" baseline="0" dirty="0" err="1"/>
              <a:t>of</a:t>
            </a:r>
            <a:r>
              <a:rPr lang="sv-SE" baseline="0" dirty="0"/>
              <a:t> </a:t>
            </a:r>
            <a:r>
              <a:rPr lang="sv-SE" baseline="0" dirty="0" err="1"/>
              <a:t>this</a:t>
            </a:r>
            <a:r>
              <a:rPr lang="sv-SE" baseline="0" dirty="0"/>
              <a:t> </a:t>
            </a:r>
            <a:r>
              <a:rPr lang="sv-SE" baseline="0" dirty="0" err="1"/>
              <a:t>tool</a:t>
            </a:r>
            <a:r>
              <a:rPr lang="sv-SE" baseline="0" dirty="0"/>
              <a:t>!</a:t>
            </a:r>
            <a:endParaRPr lang="sv-SE" dirty="0"/>
          </a:p>
          <a:p>
            <a:endParaRPr lang="sv-SE" dirty="0"/>
          </a:p>
          <a:p>
            <a:r>
              <a:rPr lang="sv-SE" baseline="0" dirty="0"/>
              <a:t>Students </a:t>
            </a:r>
            <a:r>
              <a:rPr lang="sv-SE" baseline="0" dirty="0" err="1"/>
              <a:t>can</a:t>
            </a:r>
            <a:r>
              <a:rPr lang="sv-SE" baseline="0" dirty="0"/>
              <a:t> access prior </a:t>
            </a:r>
            <a:r>
              <a:rPr lang="sv-SE" baseline="0" dirty="0" err="1"/>
              <a:t>course</a:t>
            </a:r>
            <a:r>
              <a:rPr lang="sv-SE" baseline="0" dirty="0"/>
              <a:t> </a:t>
            </a:r>
            <a:r>
              <a:rPr lang="sv-SE" baseline="0" dirty="0" err="1"/>
              <a:t>evaluations</a:t>
            </a:r>
            <a:r>
              <a:rPr lang="sv-SE" baseline="0" dirty="0"/>
              <a:t>, via mailing arkiv@lnu.se . By </a:t>
            </a:r>
            <a:r>
              <a:rPr lang="sv-SE" baseline="0" dirty="0" err="1"/>
              <a:t>doing</a:t>
            </a:r>
            <a:r>
              <a:rPr lang="sv-SE" baseline="0" dirty="0"/>
              <a:t> so, </a:t>
            </a:r>
            <a:r>
              <a:rPr lang="sv-SE" baseline="0" dirty="0" err="1"/>
              <a:t>they</a:t>
            </a:r>
            <a:r>
              <a:rPr lang="sv-SE" baseline="0" dirty="0"/>
              <a:t> </a:t>
            </a:r>
            <a:r>
              <a:rPr lang="sv-SE" baseline="0" dirty="0" err="1"/>
              <a:t>will</a:t>
            </a:r>
            <a:r>
              <a:rPr lang="sv-SE" baseline="0" dirty="0"/>
              <a:t> </a:t>
            </a:r>
            <a:r>
              <a:rPr lang="sv-SE" baseline="0" dirty="0" err="1"/>
              <a:t>receive</a:t>
            </a:r>
            <a:r>
              <a:rPr lang="sv-SE" baseline="0" dirty="0"/>
              <a:t> a </a:t>
            </a:r>
            <a:r>
              <a:rPr lang="sv-SE" baseline="0" dirty="0" err="1"/>
              <a:t>compilation</a:t>
            </a:r>
            <a:r>
              <a:rPr lang="sv-SE" baseline="0" dirty="0"/>
              <a:t> in a </a:t>
            </a:r>
            <a:r>
              <a:rPr lang="sv-SE" baseline="0" dirty="0" err="1"/>
              <a:t>pdf</a:t>
            </a:r>
            <a:r>
              <a:rPr lang="sv-SE" baseline="0" dirty="0"/>
              <a:t> format. </a:t>
            </a:r>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16</a:t>
            </a:fld>
            <a:endParaRPr lang="sv-SE"/>
          </a:p>
        </p:txBody>
      </p:sp>
    </p:spTree>
    <p:extLst>
      <p:ext uri="{BB962C8B-B14F-4D97-AF65-F5344CB8AC3E}">
        <p14:creationId xmlns:p14="http://schemas.microsoft.com/office/powerpoint/2010/main" val="2657957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Apply</a:t>
            </a:r>
            <a:r>
              <a:rPr lang="sv-SE" b="1" dirty="0"/>
              <a:t> for </a:t>
            </a:r>
            <a:r>
              <a:rPr lang="sv-SE" b="1" dirty="0" err="1"/>
              <a:t>your</a:t>
            </a:r>
            <a:r>
              <a:rPr lang="sv-SE" b="1" dirty="0"/>
              <a:t> </a:t>
            </a:r>
            <a:r>
              <a:rPr lang="sv-SE" b="1" dirty="0" err="1"/>
              <a:t>porgramme</a:t>
            </a:r>
            <a:r>
              <a:rPr lang="sv-SE" b="1" dirty="0"/>
              <a:t> </a:t>
            </a:r>
            <a:r>
              <a:rPr lang="sv-SE" b="1" dirty="0" err="1"/>
              <a:t>courses</a:t>
            </a:r>
            <a:endParaRPr lang="sv-SE" b="1" dirty="0"/>
          </a:p>
          <a:p>
            <a:endParaRPr lang="sv-SE" b="0" baseline="0" dirty="0"/>
          </a:p>
          <a:p>
            <a:r>
              <a:rPr lang="sv-SE" b="0" baseline="0" dirty="0"/>
              <a:t>As a student </a:t>
            </a:r>
            <a:r>
              <a:rPr lang="sv-SE" b="0" baseline="0" dirty="0" err="1"/>
              <a:t>you</a:t>
            </a:r>
            <a:r>
              <a:rPr lang="sv-SE" b="0" baseline="0" dirty="0"/>
              <a:t> </a:t>
            </a:r>
            <a:r>
              <a:rPr lang="sv-SE" b="0" baseline="0" dirty="0" err="1"/>
              <a:t>need</a:t>
            </a:r>
            <a:r>
              <a:rPr lang="sv-SE" b="0" baseline="0" dirty="0"/>
              <a:t> to </a:t>
            </a:r>
            <a:r>
              <a:rPr lang="sv-SE" b="0" baseline="0" dirty="0" err="1"/>
              <a:t>apply</a:t>
            </a:r>
            <a:r>
              <a:rPr lang="sv-SE" b="0" baseline="0" dirty="0"/>
              <a:t> for the </a:t>
            </a:r>
            <a:r>
              <a:rPr lang="sv-SE" b="0" baseline="0" dirty="0" err="1"/>
              <a:t>courses</a:t>
            </a:r>
            <a:r>
              <a:rPr lang="sv-SE" b="0" baseline="0" dirty="0"/>
              <a:t> in the </a:t>
            </a:r>
            <a:r>
              <a:rPr lang="sv-SE" b="0" baseline="0" dirty="0" err="1"/>
              <a:t>upcoming</a:t>
            </a:r>
            <a:r>
              <a:rPr lang="sv-SE" b="0" baseline="0" dirty="0"/>
              <a:t> semester and </a:t>
            </a:r>
            <a:r>
              <a:rPr lang="sv-SE" b="0" baseline="0" dirty="0" err="1"/>
              <a:t>this</a:t>
            </a:r>
            <a:r>
              <a:rPr lang="sv-SE" b="0" baseline="0" dirty="0"/>
              <a:t> is </a:t>
            </a:r>
            <a:r>
              <a:rPr lang="sv-SE" b="0" baseline="0" dirty="0" err="1"/>
              <a:t>done</a:t>
            </a:r>
            <a:r>
              <a:rPr lang="sv-SE" b="0" baseline="0" dirty="0"/>
              <a:t> via antagning.se/universityadminssions.se just as </a:t>
            </a:r>
            <a:r>
              <a:rPr lang="sv-SE" b="0" baseline="0" dirty="0" err="1"/>
              <a:t>when</a:t>
            </a:r>
            <a:r>
              <a:rPr lang="sv-SE" b="0" baseline="0" dirty="0"/>
              <a:t> </a:t>
            </a:r>
            <a:r>
              <a:rPr lang="sv-SE" b="0" baseline="0" dirty="0" err="1"/>
              <a:t>they</a:t>
            </a:r>
            <a:r>
              <a:rPr lang="sv-SE" b="0" baseline="0" dirty="0"/>
              <a:t> </a:t>
            </a:r>
            <a:r>
              <a:rPr lang="sv-SE" b="0" baseline="0" dirty="0" err="1"/>
              <a:t>applied</a:t>
            </a:r>
            <a:r>
              <a:rPr lang="sv-SE" b="0" baseline="0" dirty="0"/>
              <a:t> for </a:t>
            </a:r>
            <a:r>
              <a:rPr lang="sv-SE" b="0" baseline="0" dirty="0" err="1"/>
              <a:t>their</a:t>
            </a:r>
            <a:r>
              <a:rPr lang="sv-SE" b="0" baseline="0" dirty="0"/>
              <a:t> </a:t>
            </a:r>
            <a:r>
              <a:rPr lang="sv-SE" b="0" baseline="0" dirty="0" err="1"/>
              <a:t>programme</a:t>
            </a:r>
            <a:r>
              <a:rPr lang="sv-SE" b="0" baseline="0" dirty="0"/>
              <a:t>.</a:t>
            </a:r>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17</a:t>
            </a:fld>
            <a:endParaRPr lang="sv-SE"/>
          </a:p>
        </p:txBody>
      </p:sp>
    </p:spTree>
    <p:extLst>
      <p:ext uri="{BB962C8B-B14F-4D97-AF65-F5344CB8AC3E}">
        <p14:creationId xmlns:p14="http://schemas.microsoft.com/office/powerpoint/2010/main" val="316107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err="1"/>
              <a:t>Operational</a:t>
            </a:r>
            <a:r>
              <a:rPr lang="sv-SE" sz="1200" b="1" dirty="0"/>
              <a:t> support at the </a:t>
            </a:r>
            <a:r>
              <a:rPr lang="en-US" sz="1200" b="1" dirty="0">
                <a:ea typeface="ＭＳ Ｐゴシック" panose="020B0600070205080204" pitchFamily="34" charset="-128"/>
              </a:rPr>
              <a:t>Faculty of Health and Life Sciences</a:t>
            </a:r>
            <a:br>
              <a:rPr lang="sv-SE" sz="1600" dirty="0">
                <a:ea typeface="ＭＳ Ｐゴシック" panose="020B0600070205080204" pitchFamily="34" charset="-128"/>
              </a:rPr>
            </a:br>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18</a:t>
            </a:fld>
            <a:endParaRPr lang="sv-SE"/>
          </a:p>
        </p:txBody>
      </p:sp>
    </p:spTree>
    <p:extLst>
      <p:ext uri="{BB962C8B-B14F-4D97-AF65-F5344CB8AC3E}">
        <p14:creationId xmlns:p14="http://schemas.microsoft.com/office/powerpoint/2010/main" val="42498463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r>
              <a:rPr lang="en-US" b="1" dirty="0" err="1"/>
              <a:t>Internationalisation</a:t>
            </a:r>
            <a:endParaRPr lang="en-US" b="1" dirty="0"/>
          </a:p>
          <a:p>
            <a:pPr marL="0" indent="0"/>
            <a:endParaRPr lang="en-US" dirty="0"/>
          </a:p>
          <a:p>
            <a:pPr marL="0" indent="0"/>
            <a:r>
              <a:rPr lang="en-US" dirty="0"/>
              <a:t>As a student at Linnaeus University, there are several opportunities for </a:t>
            </a:r>
            <a:r>
              <a:rPr lang="en-US" dirty="0" err="1"/>
              <a:t>internationalisation</a:t>
            </a:r>
            <a:r>
              <a:rPr lang="sv-SE" dirty="0"/>
              <a:t>: </a:t>
            </a:r>
            <a:r>
              <a:rPr lang="sv-SE" altLang="sv-SE" dirty="0" err="1"/>
              <a:t>exchange</a:t>
            </a:r>
            <a:r>
              <a:rPr lang="sv-SE" altLang="sv-SE" dirty="0"/>
              <a:t> </a:t>
            </a:r>
            <a:r>
              <a:rPr lang="sv-SE" altLang="sv-SE" dirty="0" err="1"/>
              <a:t>programmes</a:t>
            </a:r>
            <a:r>
              <a:rPr lang="sv-SE" altLang="sv-SE" dirty="0"/>
              <a:t>, internships and the </a:t>
            </a:r>
            <a:r>
              <a:rPr lang="sv-SE" altLang="sv-SE" dirty="0" err="1"/>
              <a:t>possibility</a:t>
            </a:r>
            <a:r>
              <a:rPr lang="sv-SE" altLang="sv-SE" dirty="0"/>
              <a:t> </a:t>
            </a:r>
            <a:r>
              <a:rPr lang="sv-SE" altLang="sv-SE" dirty="0" err="1"/>
              <a:t>of</a:t>
            </a:r>
            <a:r>
              <a:rPr lang="sv-SE" altLang="sv-SE" dirty="0"/>
              <a:t> </a:t>
            </a:r>
            <a:r>
              <a:rPr lang="sv-SE" altLang="sv-SE" dirty="0" err="1"/>
              <a:t>writing</a:t>
            </a:r>
            <a:r>
              <a:rPr lang="sv-SE" altLang="sv-SE" dirty="0"/>
              <a:t> </a:t>
            </a:r>
            <a:r>
              <a:rPr lang="sv-SE" altLang="sv-SE" dirty="0" err="1"/>
              <a:t>your</a:t>
            </a:r>
            <a:r>
              <a:rPr lang="sv-SE" altLang="sv-SE" dirty="0"/>
              <a:t>  </a:t>
            </a:r>
            <a:r>
              <a:rPr lang="sv-SE" altLang="sv-SE" dirty="0" err="1"/>
              <a:t>degree</a:t>
            </a:r>
            <a:r>
              <a:rPr lang="sv-SE" altLang="sv-SE" dirty="0"/>
              <a:t> </a:t>
            </a:r>
            <a:r>
              <a:rPr lang="sv-SE" altLang="sv-SE" dirty="0" err="1"/>
              <a:t>project</a:t>
            </a:r>
            <a:r>
              <a:rPr lang="sv-SE" altLang="sv-SE" dirty="0"/>
              <a:t> </a:t>
            </a:r>
            <a:r>
              <a:rPr lang="sv-SE" altLang="sv-SE" dirty="0" err="1"/>
              <a:t>abroad</a:t>
            </a:r>
            <a:r>
              <a:rPr lang="sv-SE" dirty="0"/>
              <a:t>.</a:t>
            </a:r>
            <a:endParaRPr lang="sv-SE" altLang="sv-SE" sz="800" b="1" dirty="0">
              <a:cs typeface="Tahoma" pitchFamily="34" charset="0"/>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Contact at FHL:</a:t>
            </a:r>
          </a:p>
          <a:p>
            <a:pPr>
              <a:lnSpc>
                <a:spcPct val="100000"/>
              </a:lnSpc>
            </a:pPr>
            <a:r>
              <a:rPr lang="sv-SE" sz="1200" dirty="0"/>
              <a:t>Nadja Heinvall</a:t>
            </a:r>
            <a:br>
              <a:rPr lang="sv-SE" sz="1200" b="1" dirty="0"/>
            </a:br>
            <a:r>
              <a:rPr lang="sv-SE" sz="1200" i="1" dirty="0"/>
              <a:t>International </a:t>
            </a:r>
            <a:r>
              <a:rPr lang="sv-SE" sz="1200" i="1" dirty="0" err="1"/>
              <a:t>coordinator</a:t>
            </a:r>
            <a:r>
              <a:rPr lang="sv-SE" sz="1200" i="1" dirty="0"/>
              <a:t> for </a:t>
            </a:r>
            <a:r>
              <a:rPr lang="sv-SE" sz="1200" i="1" dirty="0" err="1"/>
              <a:t>mobility</a:t>
            </a:r>
            <a:r>
              <a:rPr lang="sv-SE" sz="1200" i="1" dirty="0"/>
              <a:t> and international </a:t>
            </a:r>
            <a:r>
              <a:rPr lang="sv-SE" sz="1200" i="1" dirty="0" err="1"/>
              <a:t>collaborative</a:t>
            </a:r>
            <a:r>
              <a:rPr lang="sv-SE" sz="1200" i="1" dirty="0"/>
              <a:t> </a:t>
            </a:r>
            <a:r>
              <a:rPr lang="sv-SE" sz="1200" i="1" dirty="0" err="1"/>
              <a:t>agreements</a:t>
            </a:r>
            <a:r>
              <a:rPr lang="sv-SE" sz="1200" i="1" dirty="0"/>
              <a:t> </a:t>
            </a:r>
            <a:br>
              <a:rPr lang="sv-SE" sz="1200" i="1" dirty="0"/>
            </a:br>
            <a:r>
              <a:rPr lang="sv-SE" sz="1200" dirty="0">
                <a:hlinkClick r:id="rId3"/>
              </a:rPr>
              <a:t>nadja.heinvall@lnu.se</a:t>
            </a:r>
            <a:r>
              <a:rPr lang="sv-SE" sz="1200" dirty="0"/>
              <a:t> </a:t>
            </a:r>
            <a:endParaRPr lang="sv-SE" sz="1200" b="1" dirty="0"/>
          </a:p>
          <a:p>
            <a:endParaRPr lang="sv-SE" sz="1200" kern="1200" dirty="0">
              <a:solidFill>
                <a:schemeClr val="tx1"/>
              </a:solidFill>
              <a:effectLst/>
              <a:latin typeface="+mn-lt"/>
              <a:ea typeface="+mn-ea"/>
              <a:cs typeface="+mn-cs"/>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19</a:t>
            </a:fld>
            <a:endParaRPr lang="sv-SE"/>
          </a:p>
        </p:txBody>
      </p:sp>
    </p:spTree>
    <p:extLst>
      <p:ext uri="{BB962C8B-B14F-4D97-AF65-F5344CB8AC3E}">
        <p14:creationId xmlns:p14="http://schemas.microsoft.com/office/powerpoint/2010/main" val="1429175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Career</a:t>
            </a:r>
            <a:r>
              <a:rPr lang="sv-SE" b="1" dirty="0"/>
              <a:t> </a:t>
            </a:r>
            <a:r>
              <a:rPr lang="sv-SE" b="1" dirty="0" err="1"/>
              <a:t>counselling</a:t>
            </a:r>
            <a:r>
              <a:rPr lang="sv-SE" b="1" dirty="0"/>
              <a:t> service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The </a:t>
            </a:r>
            <a:r>
              <a:rPr lang="sv-SE" baseline="0" dirty="0" err="1"/>
              <a:t>link</a:t>
            </a:r>
            <a:r>
              <a:rPr lang="sv-SE" baseline="0" dirty="0"/>
              <a:t> </a:t>
            </a:r>
            <a:r>
              <a:rPr lang="sv-SE" baseline="0" dirty="0" err="1"/>
              <a:t>directs</a:t>
            </a:r>
            <a:r>
              <a:rPr lang="sv-SE" baseline="0" dirty="0"/>
              <a:t> to the </a:t>
            </a:r>
            <a:r>
              <a:rPr lang="sv-SE" dirty="0" err="1"/>
              <a:t>Career</a:t>
            </a:r>
            <a:r>
              <a:rPr lang="sv-SE" dirty="0"/>
              <a:t> </a:t>
            </a:r>
            <a:r>
              <a:rPr lang="sv-SE" dirty="0" err="1"/>
              <a:t>counselling</a:t>
            </a:r>
            <a:r>
              <a:rPr lang="sv-SE" dirty="0"/>
              <a:t> service</a:t>
            </a:r>
          </a:p>
          <a:p>
            <a:endParaRPr lang="sv-SE" dirty="0"/>
          </a:p>
          <a:p>
            <a:r>
              <a:rPr lang="sv-SE" dirty="0" err="1"/>
              <a:t>Career</a:t>
            </a:r>
            <a:r>
              <a:rPr lang="sv-SE" baseline="0" dirty="0"/>
              <a:t> </a:t>
            </a:r>
            <a:r>
              <a:rPr lang="sv-SE" baseline="0" dirty="0" err="1"/>
              <a:t>counselling</a:t>
            </a:r>
            <a:r>
              <a:rPr lang="sv-SE" baseline="0" dirty="0"/>
              <a:t> service </a:t>
            </a:r>
            <a:r>
              <a:rPr lang="sv-SE" baseline="0" dirty="0" err="1"/>
              <a:t>arranges</a:t>
            </a:r>
            <a:r>
              <a:rPr lang="sv-SE" baseline="0" dirty="0"/>
              <a:t> different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Lectures</a:t>
            </a:r>
            <a:r>
              <a:rPr lang="sv-SE" sz="1200" b="0" i="0" kern="1200" dirty="0">
                <a:solidFill>
                  <a:schemeClr val="tx1"/>
                </a:solidFill>
                <a:effectLst/>
                <a:latin typeface="+mn-lt"/>
                <a:ea typeface="+mn-ea"/>
                <a:cs typeface="+mn-cs"/>
              </a:rPr>
              <a:t>, workshops och events,</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such</a:t>
            </a:r>
            <a:r>
              <a:rPr lang="sv-SE" sz="1200" b="0" i="0" kern="1200" baseline="0" dirty="0">
                <a:solidFill>
                  <a:schemeClr val="tx1"/>
                </a:solidFill>
                <a:effectLst/>
                <a:latin typeface="+mn-lt"/>
                <a:ea typeface="+mn-ea"/>
                <a:cs typeface="+mn-cs"/>
              </a:rPr>
              <a:t> as: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a:t>
            </a:r>
            <a:r>
              <a:rPr lang="sv-SE" sz="1200" b="0" i="0" kern="1200" dirty="0" err="1">
                <a:solidFill>
                  <a:schemeClr val="tx1"/>
                </a:solidFill>
                <a:effectLst/>
                <a:latin typeface="+mn-lt"/>
                <a:ea typeface="+mn-ea"/>
                <a:cs typeface="+mn-cs"/>
              </a:rPr>
              <a:t>writing</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help</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Career</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course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Interview</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training</a:t>
            </a:r>
            <a:r>
              <a:rPr lang="sv-SE" sz="1200" b="0" i="0" kern="1200" baseline="0" dirty="0">
                <a:solidFill>
                  <a:schemeClr val="tx1"/>
                </a:solidFill>
                <a:effectLst/>
                <a:latin typeface="+mn-lt"/>
                <a:ea typeface="+mn-ea"/>
                <a:cs typeface="+mn-cs"/>
              </a:rPr>
              <a:t> and </a:t>
            </a:r>
            <a:r>
              <a:rPr lang="sv-SE" sz="1200" b="0" i="0" kern="1200" baseline="0" dirty="0" err="1">
                <a:solidFill>
                  <a:schemeClr val="tx1"/>
                </a:solidFill>
                <a:effectLst/>
                <a:latin typeface="+mn-lt"/>
                <a:ea typeface="+mn-ea"/>
                <a:cs typeface="+mn-cs"/>
              </a:rPr>
              <a:t>lectures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Your</a:t>
            </a:r>
            <a:r>
              <a:rPr lang="sv-SE" sz="1200" b="0" i="0" kern="1200" baseline="0" dirty="0">
                <a:solidFill>
                  <a:schemeClr val="tx1"/>
                </a:solidFill>
                <a:effectLst/>
                <a:latin typeface="+mn-lt"/>
                <a:ea typeface="+mn-ea"/>
                <a:cs typeface="+mn-cs"/>
              </a:rPr>
              <a:t> personal </a:t>
            </a:r>
            <a:r>
              <a:rPr lang="sv-SE" sz="1200" b="0" i="0" kern="1200" baseline="0" dirty="0" err="1">
                <a:solidFill>
                  <a:schemeClr val="tx1"/>
                </a:solidFill>
                <a:effectLst/>
                <a:latin typeface="+mn-lt"/>
                <a:ea typeface="+mn-ea"/>
                <a:cs typeface="+mn-cs"/>
              </a:rPr>
              <a:t>trademark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a:t>
            </a:r>
            <a:r>
              <a:rPr lang="sv-SE" sz="1200" b="0" i="0" kern="1200" dirty="0" err="1">
                <a:solidFill>
                  <a:schemeClr val="tx1"/>
                </a:solidFill>
                <a:effectLst/>
                <a:latin typeface="+mn-lt"/>
                <a:ea typeface="+mn-ea"/>
                <a:cs typeface="+mn-cs"/>
              </a:rPr>
              <a:t>lecture</a:t>
            </a:r>
            <a:r>
              <a:rPr lang="sv-SE" sz="1200" b="0" i="0" kern="1200" dirty="0">
                <a:solidFill>
                  <a:schemeClr val="tx1"/>
                </a:solidFill>
                <a:effectLst/>
                <a:latin typeface="+mn-lt"/>
                <a:ea typeface="+mn-ea"/>
                <a:cs typeface="+mn-cs"/>
              </a:rPr>
              <a:t> and workshop</a:t>
            </a:r>
          </a:p>
          <a:p>
            <a:endParaRPr lang="sv-SE" dirty="0"/>
          </a:p>
          <a:p>
            <a:r>
              <a:rPr lang="sv-SE" dirty="0"/>
              <a:t>Students </a:t>
            </a:r>
            <a:r>
              <a:rPr lang="sv-SE" dirty="0" err="1"/>
              <a:t>also</a:t>
            </a:r>
            <a:r>
              <a:rPr lang="sv-SE" dirty="0"/>
              <a:t> </a:t>
            </a:r>
            <a:r>
              <a:rPr lang="sv-SE" dirty="0" err="1"/>
              <a:t>have</a:t>
            </a:r>
            <a:r>
              <a:rPr lang="sv-SE" dirty="0"/>
              <a:t> the </a:t>
            </a:r>
            <a:r>
              <a:rPr lang="sv-SE" dirty="0" err="1"/>
              <a:t>opportunity</a:t>
            </a:r>
            <a:r>
              <a:rPr lang="sv-SE" baseline="0" dirty="0"/>
              <a:t> to </a:t>
            </a:r>
            <a:r>
              <a:rPr lang="sv-SE" baseline="0" dirty="0" err="1"/>
              <a:t>meet</a:t>
            </a:r>
            <a:r>
              <a:rPr lang="sv-SE" baseline="0" dirty="0"/>
              <a:t> a </a:t>
            </a:r>
            <a:r>
              <a:rPr lang="sv-SE" baseline="0" dirty="0" err="1"/>
              <a:t>career</a:t>
            </a:r>
            <a:r>
              <a:rPr lang="sv-SE" baseline="0" dirty="0"/>
              <a:t> </a:t>
            </a:r>
            <a:r>
              <a:rPr lang="sv-SE" baseline="0" dirty="0" err="1"/>
              <a:t>counsellor</a:t>
            </a:r>
            <a:r>
              <a:rPr lang="sv-SE" baseline="0" dirty="0"/>
              <a:t>.</a:t>
            </a:r>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20</a:t>
            </a:fld>
            <a:endParaRPr lang="sv-SE"/>
          </a:p>
        </p:txBody>
      </p:sp>
    </p:spTree>
    <p:extLst>
      <p:ext uri="{BB962C8B-B14F-4D97-AF65-F5344CB8AC3E}">
        <p14:creationId xmlns:p14="http://schemas.microsoft.com/office/powerpoint/2010/main" val="1565582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 at </a:t>
            </a:r>
            <a:r>
              <a:rPr lang="en-US" b="1" dirty="0"/>
              <a:t>Faculty of Health and Life Sciences</a:t>
            </a:r>
          </a:p>
          <a:p>
            <a:endParaRPr lang="sv-SE" dirty="0"/>
          </a:p>
          <a:p>
            <a:r>
              <a:rPr lang="sv-SE" dirty="0" err="1"/>
              <a:t>Checklist</a:t>
            </a:r>
            <a:r>
              <a:rPr lang="sv-SE" baseline="0" dirty="0"/>
              <a:t> for new students</a:t>
            </a:r>
            <a:r>
              <a:rPr lang="sv-SE" dirty="0"/>
              <a:t>: </a:t>
            </a:r>
            <a:r>
              <a:rPr lang="sv-SE" dirty="0">
                <a:hlinkClick r:id="rId3"/>
              </a:rPr>
              <a:t>https://lnu.se/en/student/new-student/</a:t>
            </a:r>
            <a:endParaRPr lang="sv-SE" dirty="0"/>
          </a:p>
          <a:p>
            <a:endParaRPr lang="sv-SE" dirty="0"/>
          </a:p>
          <a:p>
            <a:r>
              <a:rPr lang="sv-SE" baseline="0" dirty="0"/>
              <a:t>The </a:t>
            </a:r>
            <a:r>
              <a:rPr lang="sv-SE" baseline="0" dirty="0" err="1"/>
              <a:t>following</a:t>
            </a:r>
            <a:r>
              <a:rPr lang="sv-SE" baseline="0" dirty="0"/>
              <a:t> information is </a:t>
            </a:r>
            <a:r>
              <a:rPr lang="sv-SE" baseline="0" dirty="0" err="1"/>
              <a:t>available</a:t>
            </a:r>
            <a:r>
              <a:rPr lang="sv-SE" baseline="0" dirty="0"/>
              <a:t> via </a:t>
            </a:r>
            <a:r>
              <a:rPr lang="sv-SE" baseline="0" dirty="0" err="1"/>
              <a:t>this</a:t>
            </a:r>
            <a:r>
              <a:rPr lang="sv-SE" baseline="0" dirty="0"/>
              <a:t> </a:t>
            </a:r>
            <a:r>
              <a:rPr lang="sv-SE" baseline="0" dirty="0" err="1"/>
              <a:t>link</a:t>
            </a:r>
            <a:r>
              <a:rPr lang="sv-SE" baseline="0" dirty="0"/>
              <a:t>:</a:t>
            </a:r>
          </a:p>
          <a:p>
            <a:pPr marL="171450" indent="-171450">
              <a:buFont typeface="Arial" panose="020B0604020202020204" pitchFamily="34" charset="0"/>
              <a:buChar char="•"/>
            </a:pPr>
            <a:r>
              <a:rPr lang="sv-SE" baseline="0" dirty="0" err="1"/>
              <a:t>Obtaining</a:t>
            </a:r>
            <a:r>
              <a:rPr lang="sv-SE" baseline="0" dirty="0"/>
              <a:t> a student </a:t>
            </a:r>
            <a:r>
              <a:rPr lang="sv-SE" baseline="0" dirty="0" err="1"/>
              <a:t>account</a:t>
            </a:r>
            <a:endParaRPr lang="sv-SE" baseline="0" dirty="0"/>
          </a:p>
          <a:p>
            <a:pPr marL="171450" indent="-171450">
              <a:buFont typeface="Arial" panose="020B0604020202020204" pitchFamily="34" charset="0"/>
              <a:buChar char="•"/>
            </a:pPr>
            <a:r>
              <a:rPr lang="sv-SE" baseline="0" dirty="0" err="1"/>
              <a:t>Registration</a:t>
            </a:r>
            <a:r>
              <a:rPr lang="sv-SE" baseline="0" dirty="0"/>
              <a:t> – is </a:t>
            </a:r>
            <a:r>
              <a:rPr lang="sv-SE" baseline="0" dirty="0" err="1"/>
              <a:t>possible</a:t>
            </a:r>
            <a:r>
              <a:rPr lang="sv-SE" baseline="0" dirty="0"/>
              <a:t> </a:t>
            </a:r>
            <a:r>
              <a:rPr lang="sv-SE" baseline="0" dirty="0" err="1"/>
              <a:t>one</a:t>
            </a:r>
            <a:r>
              <a:rPr lang="sv-SE" baseline="0" dirty="0"/>
              <a:t> </a:t>
            </a:r>
            <a:r>
              <a:rPr lang="sv-SE" baseline="0" dirty="0" err="1"/>
              <a:t>week</a:t>
            </a:r>
            <a:r>
              <a:rPr lang="sv-SE" baseline="0" dirty="0"/>
              <a:t> </a:t>
            </a:r>
            <a:r>
              <a:rPr lang="sv-SE" baseline="0" dirty="0" err="1"/>
              <a:t>before</a:t>
            </a:r>
            <a:r>
              <a:rPr lang="sv-SE" baseline="0" dirty="0"/>
              <a:t> the </a:t>
            </a:r>
            <a:r>
              <a:rPr lang="sv-SE" baseline="0" dirty="0" err="1"/>
              <a:t>course</a:t>
            </a:r>
            <a:r>
              <a:rPr lang="sv-SE" baseline="0" dirty="0"/>
              <a:t> starts, must </a:t>
            </a:r>
            <a:r>
              <a:rPr lang="sv-SE" baseline="0" dirty="0" err="1"/>
              <a:t>have</a:t>
            </a:r>
            <a:r>
              <a:rPr lang="sv-SE" baseline="0" dirty="0"/>
              <a:t> student </a:t>
            </a:r>
            <a:r>
              <a:rPr lang="sv-SE" baseline="0" dirty="0" err="1"/>
              <a:t>account</a:t>
            </a:r>
            <a:r>
              <a:rPr lang="sv-SE" baseline="0" dirty="0"/>
              <a:t> to be </a:t>
            </a:r>
            <a:r>
              <a:rPr lang="sv-SE" baseline="0" dirty="0" err="1"/>
              <a:t>able</a:t>
            </a:r>
            <a:r>
              <a:rPr lang="sv-SE" baseline="0" dirty="0"/>
              <a:t> to register. </a:t>
            </a:r>
            <a:r>
              <a:rPr lang="sv-SE" baseline="0" dirty="0" err="1"/>
              <a:t>Any</a:t>
            </a:r>
            <a:r>
              <a:rPr lang="sv-SE" baseline="0" dirty="0"/>
              <a:t> </a:t>
            </a:r>
            <a:r>
              <a:rPr lang="sv-SE" baseline="0" dirty="0" err="1"/>
              <a:t>issues</a:t>
            </a:r>
            <a:r>
              <a:rPr lang="sv-SE" baseline="0" dirty="0"/>
              <a:t>, ask students to </a:t>
            </a:r>
            <a:r>
              <a:rPr lang="sv-SE" baseline="0" dirty="0" err="1"/>
              <a:t>contact</a:t>
            </a:r>
            <a:r>
              <a:rPr lang="sv-SE" baseline="0" dirty="0"/>
              <a:t> the </a:t>
            </a:r>
            <a:r>
              <a:rPr lang="sv-SE" baseline="0" dirty="0" err="1"/>
              <a:t>education</a:t>
            </a:r>
            <a:r>
              <a:rPr lang="sv-SE" baseline="0" dirty="0"/>
              <a:t> administration at FHL. On the </a:t>
            </a:r>
            <a:r>
              <a:rPr lang="sv-SE" baseline="0" dirty="0" err="1"/>
              <a:t>next</a:t>
            </a:r>
            <a:r>
              <a:rPr lang="sv-SE" baseline="0" dirty="0"/>
              <a:t> </a:t>
            </a:r>
            <a:r>
              <a:rPr lang="sv-SE" baseline="0" dirty="0" err="1"/>
              <a:t>slide</a:t>
            </a:r>
            <a:r>
              <a:rPr lang="sv-SE" baseline="0" dirty="0"/>
              <a:t>, </a:t>
            </a:r>
            <a:r>
              <a:rPr lang="sv-SE" baseline="0" dirty="0" err="1"/>
              <a:t>you</a:t>
            </a:r>
            <a:r>
              <a:rPr lang="sv-SE" baseline="0" dirty="0"/>
              <a:t> </a:t>
            </a:r>
            <a:r>
              <a:rPr lang="sv-SE" baseline="0" dirty="0" err="1"/>
              <a:t>can</a:t>
            </a:r>
            <a:r>
              <a:rPr lang="sv-SE" baseline="0" dirty="0"/>
              <a:t> show the students </a:t>
            </a:r>
            <a:r>
              <a:rPr lang="sv-SE" baseline="0" dirty="0" err="1"/>
              <a:t>where</a:t>
            </a:r>
            <a:r>
              <a:rPr lang="sv-SE" baseline="0" dirty="0"/>
              <a:t> to </a:t>
            </a:r>
            <a:r>
              <a:rPr lang="sv-SE" baseline="0" dirty="0" err="1"/>
              <a:t>click</a:t>
            </a:r>
            <a:r>
              <a:rPr lang="sv-SE" baseline="0" dirty="0"/>
              <a:t> to register.</a:t>
            </a:r>
          </a:p>
          <a:p>
            <a:pPr marL="171450" indent="-171450">
              <a:buFont typeface="Arial" panose="020B0604020202020204" pitchFamily="34" charset="0"/>
              <a:buChar char="•"/>
            </a:pPr>
            <a:endParaRPr lang="sv-SE" baseline="0" dirty="0"/>
          </a:p>
          <a:p>
            <a:r>
              <a:rPr lang="sv-SE" baseline="0" dirty="0" err="1"/>
              <a:t>Some</a:t>
            </a:r>
            <a:r>
              <a:rPr lang="sv-SE" baseline="0" dirty="0"/>
              <a:t> practical information like:</a:t>
            </a:r>
          </a:p>
          <a:p>
            <a:pPr marL="171450" indent="-171450">
              <a:buFont typeface="Arial" panose="020B0604020202020204" pitchFamily="34" charset="0"/>
              <a:buChar char="•"/>
            </a:pPr>
            <a:r>
              <a:rPr lang="sv-SE" baseline="0" dirty="0"/>
              <a:t>Student web</a:t>
            </a:r>
          </a:p>
          <a:p>
            <a:pPr marL="171450" indent="-171450">
              <a:buFont typeface="Arial" panose="020B0604020202020204" pitchFamily="34" charset="0"/>
              <a:buChar char="•"/>
            </a:pPr>
            <a:r>
              <a:rPr lang="sv-SE" baseline="0" dirty="0"/>
              <a:t>E-mail</a:t>
            </a:r>
          </a:p>
          <a:p>
            <a:pPr marL="171450" indent="-171450">
              <a:buFont typeface="Arial" panose="020B0604020202020204" pitchFamily="34" charset="0"/>
              <a:buChar char="•"/>
            </a:pPr>
            <a:r>
              <a:rPr lang="sv-SE" baseline="0" dirty="0" err="1"/>
              <a:t>Swipe</a:t>
            </a:r>
            <a:r>
              <a:rPr lang="sv-SE" baseline="0" dirty="0"/>
              <a:t> </a:t>
            </a:r>
            <a:r>
              <a:rPr lang="sv-SE" baseline="0" dirty="0" err="1"/>
              <a:t>card</a:t>
            </a:r>
            <a:r>
              <a:rPr lang="sv-SE" baseline="0" dirty="0"/>
              <a:t> </a:t>
            </a:r>
          </a:p>
          <a:p>
            <a:pPr marL="171450" indent="-171450">
              <a:buFont typeface="Arial" panose="020B0604020202020204" pitchFamily="34" charset="0"/>
              <a:buChar char="•"/>
            </a:pPr>
            <a:r>
              <a:rPr lang="sv-SE" baseline="0" dirty="0" err="1"/>
              <a:t>IT-support</a:t>
            </a:r>
            <a:endParaRPr lang="sv-SE" baseline="0" dirty="0"/>
          </a:p>
          <a:p>
            <a:pPr marL="171450" indent="-171450">
              <a:buFont typeface="Arial" panose="020B0604020202020204" pitchFamily="34" charset="0"/>
              <a:buChar char="•"/>
            </a:pPr>
            <a:r>
              <a:rPr lang="sv-SE" baseline="0" dirty="0"/>
              <a:t>The University </a:t>
            </a:r>
            <a:r>
              <a:rPr lang="sv-SE" baseline="0" dirty="0" err="1"/>
              <a:t>LIbrary</a:t>
            </a:r>
            <a:endParaRPr lang="sv-SE" baseline="0" dirty="0"/>
          </a:p>
          <a:p>
            <a:pPr marL="171450" indent="-171450">
              <a:buFont typeface="Arial" panose="020B0604020202020204" pitchFamily="34" charset="0"/>
              <a:buChar char="•"/>
            </a:pPr>
            <a:r>
              <a:rPr lang="sv-SE" baseline="0" dirty="0"/>
              <a:t>etc.</a:t>
            </a:r>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3</a:t>
            </a:fld>
            <a:endParaRPr lang="sv-SE"/>
          </a:p>
        </p:txBody>
      </p:sp>
    </p:spTree>
    <p:extLst>
      <p:ext uri="{BB962C8B-B14F-4D97-AF65-F5344CB8AC3E}">
        <p14:creationId xmlns:p14="http://schemas.microsoft.com/office/powerpoint/2010/main" val="3747094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err="1">
                <a:solidFill>
                  <a:srgbClr val="333333"/>
                </a:solidFill>
                <a:effectLst/>
                <a:latin typeface="Neue Helvetica"/>
              </a:rPr>
              <a:t>Studying</a:t>
            </a:r>
            <a:r>
              <a:rPr lang="sv-SE" b="1" i="0" dirty="0">
                <a:solidFill>
                  <a:srgbClr val="333333"/>
                </a:solidFill>
                <a:effectLst/>
                <a:latin typeface="Neue Helvetica"/>
              </a:rPr>
              <a:t> </a:t>
            </a:r>
            <a:r>
              <a:rPr lang="sv-SE" b="1" i="0" dirty="0" err="1">
                <a:solidFill>
                  <a:srgbClr val="333333"/>
                </a:solidFill>
                <a:effectLst/>
                <a:latin typeface="Neue Helvetica"/>
              </a:rPr>
              <a:t>with</a:t>
            </a:r>
            <a:r>
              <a:rPr lang="sv-SE" b="1" i="0" dirty="0">
                <a:solidFill>
                  <a:srgbClr val="333333"/>
                </a:solidFill>
                <a:effectLst/>
                <a:latin typeface="Neue Helvetica"/>
              </a:rPr>
              <a:t> a </a:t>
            </a:r>
            <a:r>
              <a:rPr lang="sv-SE" b="1" i="0" dirty="0" err="1">
                <a:solidFill>
                  <a:srgbClr val="333333"/>
                </a:solidFill>
                <a:effectLst/>
                <a:latin typeface="Neue Helvetica"/>
              </a:rPr>
              <a:t>disability</a:t>
            </a:r>
            <a:endParaRPr lang="sv-SE" b="1" i="0" dirty="0">
              <a:solidFill>
                <a:srgbClr val="333333"/>
              </a:solidFill>
              <a:effectLst/>
              <a:latin typeface="Neue 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solidFill>
                <a:srgbClr val="333333"/>
              </a:solidFill>
              <a:effectLst/>
              <a:latin typeface="Neue Helvetic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a student and have some form of disability, it is possible for you to get pedagogical support during your studies. Examples of such help are, help taking notes, sign language interpreter or extended time at examination sittings. There is a</a:t>
            </a:r>
            <a:r>
              <a:rPr lang="en-US" baseline="0" dirty="0"/>
              <a:t> contact person for Kalmar and one for Växjö</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Read </a:t>
            </a:r>
            <a:r>
              <a:rPr lang="sv-SE" baseline="0" dirty="0" err="1"/>
              <a:t>more</a:t>
            </a:r>
            <a:r>
              <a:rPr lang="sv-SE" baseline="0" dirty="0"/>
              <a:t> - </a:t>
            </a:r>
            <a:r>
              <a:rPr lang="sv-SE" baseline="0" dirty="0" err="1"/>
              <a:t>link</a:t>
            </a:r>
            <a:r>
              <a:rPr lang="sv-SE" baseline="0" dirty="0"/>
              <a:t> in </a:t>
            </a:r>
            <a:r>
              <a:rPr lang="sv-SE" baseline="0" dirty="0" err="1"/>
              <a:t>slide</a:t>
            </a:r>
            <a:endParaRPr lang="sv-SE" b="1" i="0" dirty="0">
              <a:solidFill>
                <a:srgbClr val="333333"/>
              </a:solidFill>
              <a:effectLst/>
              <a:latin typeface="Neue Helvetica"/>
            </a:endParaRPr>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21</a:t>
            </a:fld>
            <a:endParaRPr lang="sv-SE"/>
          </a:p>
        </p:txBody>
      </p:sp>
    </p:spTree>
    <p:extLst>
      <p:ext uri="{BB962C8B-B14F-4D97-AF65-F5344CB8AC3E}">
        <p14:creationId xmlns:p14="http://schemas.microsoft.com/office/powerpoint/2010/main" val="2676157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a:solidFill>
                  <a:schemeClr val="tx1"/>
                </a:solidFill>
                <a:effectLst/>
                <a:latin typeface="+mn-lt"/>
                <a:ea typeface="+mn-ea"/>
                <a:cs typeface="+mn-cs"/>
              </a:rPr>
              <a:t>The University</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Library</a:t>
            </a:r>
            <a:r>
              <a:rPr lang="sv-SE" sz="1200" b="1" kern="1200" baseline="0" dirty="0">
                <a:solidFill>
                  <a:schemeClr val="tx1"/>
                </a:solidFill>
                <a:effectLst/>
                <a:latin typeface="+mn-lt"/>
                <a:ea typeface="+mn-ea"/>
                <a:cs typeface="+mn-cs"/>
              </a:rPr>
              <a:t> and </a:t>
            </a:r>
            <a:r>
              <a:rPr lang="sv-SE" sz="1200" b="1" kern="1200" baseline="0" dirty="0" err="1">
                <a:solidFill>
                  <a:schemeClr val="tx1"/>
                </a:solidFill>
                <a:effectLst/>
                <a:latin typeface="+mn-lt"/>
                <a:ea typeface="+mn-ea"/>
                <a:cs typeface="+mn-cs"/>
              </a:rPr>
              <a:t>Acacemic</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Skills</a:t>
            </a:r>
            <a:r>
              <a:rPr lang="sv-SE" sz="1200" b="1" kern="1200" baseline="0" dirty="0">
                <a:solidFill>
                  <a:schemeClr val="tx1"/>
                </a:solidFill>
                <a:effectLst/>
                <a:latin typeface="+mn-lt"/>
                <a:ea typeface="+mn-ea"/>
                <a:cs typeface="+mn-cs"/>
              </a:rPr>
              <a:t> Centre</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a:t>
            </a:r>
            <a:r>
              <a:rPr lang="sv-SE" sz="1200" kern="1200" baseline="0" dirty="0">
                <a:solidFill>
                  <a:schemeClr val="tx1"/>
                </a:solidFill>
                <a:effectLst/>
                <a:latin typeface="+mn-lt"/>
                <a:ea typeface="+mn-ea"/>
                <a:cs typeface="+mn-cs"/>
              </a:rPr>
              <a:t> the</a:t>
            </a:r>
            <a:r>
              <a:rPr lang="sv-SE" sz="1200"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university</a:t>
            </a:r>
            <a:r>
              <a:rPr lang="sv-SE" sz="1200" b="1" kern="1200" baseline="0" dirty="0">
                <a:solidFill>
                  <a:schemeClr val="tx1"/>
                </a:solidFill>
                <a:effectLst/>
                <a:latin typeface="+mn-lt"/>
                <a:ea typeface="+mn-ea"/>
                <a:cs typeface="+mn-cs"/>
              </a:rPr>
              <a:t> </a:t>
            </a:r>
            <a:r>
              <a:rPr lang="sv-SE" sz="1200" b="1" kern="1200" baseline="0" dirty="0" err="1">
                <a:solidFill>
                  <a:schemeClr val="tx1"/>
                </a:solidFill>
                <a:effectLst/>
                <a:latin typeface="+mn-lt"/>
                <a:ea typeface="+mn-ea"/>
                <a:cs typeface="+mn-cs"/>
              </a:rPr>
              <a:t>library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large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baseline="0" dirty="0">
                <a:solidFill>
                  <a:schemeClr val="tx1"/>
                </a:solidFill>
                <a:effectLst/>
                <a:latin typeface="+mn-lt"/>
                <a:ea typeface="+mn-ea"/>
                <a:cs typeface="+mn-cs"/>
              </a:rPr>
              <a:t> and </a:t>
            </a:r>
            <a:r>
              <a:rPr lang="sv-SE" sz="1200" kern="1200" baseline="0" dirty="0" err="1">
                <a:solidFill>
                  <a:schemeClr val="tx1"/>
                </a:solidFill>
                <a:effectLst/>
                <a:latin typeface="+mn-lt"/>
                <a:ea typeface="+mn-ea"/>
                <a:cs typeface="+mn-cs"/>
              </a:rPr>
              <a:t>rooms</a:t>
            </a:r>
            <a:r>
              <a:rPr lang="sv-SE" sz="1200" kern="1200" baseline="0" dirty="0">
                <a:solidFill>
                  <a:schemeClr val="tx1"/>
                </a:solidFill>
                <a:effectLst/>
                <a:latin typeface="+mn-lt"/>
                <a:ea typeface="+mn-ea"/>
                <a:cs typeface="+mn-cs"/>
              </a:rPr>
              <a:t> to </a:t>
            </a:r>
            <a:r>
              <a:rPr lang="sv-SE" sz="1200" kern="1200" baseline="0" dirty="0" err="1">
                <a:solidFill>
                  <a:schemeClr val="tx1"/>
                </a:solidFill>
                <a:effectLst/>
                <a:latin typeface="+mn-lt"/>
                <a:ea typeface="+mn-ea"/>
                <a:cs typeface="+mn-cs"/>
              </a:rPr>
              <a:t>study</a:t>
            </a:r>
            <a:r>
              <a:rPr lang="sv-SE" sz="1200" kern="1200" baseline="0" dirty="0">
                <a:solidFill>
                  <a:schemeClr val="tx1"/>
                </a:solidFill>
                <a:effectLst/>
                <a:latin typeface="+mn-lt"/>
                <a:ea typeface="+mn-ea"/>
                <a:cs typeface="+mn-cs"/>
              </a:rPr>
              <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Some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seats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available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booking</a:t>
            </a:r>
            <a:r>
              <a:rPr lang="sv-SE" sz="1200" kern="1200" dirty="0">
                <a:solidFill>
                  <a:schemeClr val="tx1"/>
                </a:solidFill>
                <a:effectLst/>
                <a:latin typeface="+mn-lt"/>
                <a:ea typeface="+mn-ea"/>
                <a:cs typeface="+mn-cs"/>
              </a:rPr>
              <a:t> via the </a:t>
            </a:r>
            <a:r>
              <a:rPr lang="sv-SE" sz="1200" kern="1200" dirty="0" err="1">
                <a:solidFill>
                  <a:schemeClr val="tx1"/>
                </a:solidFill>
                <a:effectLst/>
                <a:latin typeface="+mn-lt"/>
                <a:ea typeface="+mn-ea"/>
                <a:cs typeface="+mn-cs"/>
              </a:rPr>
              <a:t>library’s</a:t>
            </a:r>
            <a:r>
              <a:rPr lang="sv-SE" sz="1200" kern="1200" dirty="0">
                <a:solidFill>
                  <a:schemeClr val="tx1"/>
                </a:solidFill>
                <a:effectLst/>
                <a:latin typeface="+mn-lt"/>
                <a:ea typeface="+mn-ea"/>
                <a:cs typeface="+mn-cs"/>
              </a:rPr>
              <a:t> web page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Contact info: </a:t>
            </a:r>
            <a:r>
              <a:rPr lang="sv-SE" sz="1200" u="sng" kern="1200" dirty="0">
                <a:solidFill>
                  <a:schemeClr val="tx1"/>
                </a:solidFill>
                <a:effectLst/>
                <a:latin typeface="+mn-lt"/>
                <a:ea typeface="+mn-ea"/>
                <a:cs typeface="+mn-cs"/>
                <a:hlinkClick r:id="rId3"/>
              </a:rPr>
              <a:t>ub@lnu.se</a:t>
            </a:r>
            <a:r>
              <a:rPr lang="sv-SE" sz="1200" kern="1200" dirty="0">
                <a:solidFill>
                  <a:schemeClr val="tx1"/>
                </a:solidFill>
                <a:effectLst/>
                <a:latin typeface="+mn-lt"/>
                <a:ea typeface="+mn-ea"/>
                <a:cs typeface="+mn-cs"/>
              </a:rPr>
              <a:t>.</a:t>
            </a:r>
            <a:r>
              <a:rPr lang="sv-SE" sz="1200" kern="1200" baseline="0" dirty="0">
                <a:solidFill>
                  <a:schemeClr val="tx1"/>
                </a:solidFill>
                <a:effectLst/>
                <a:latin typeface="+mn-lt"/>
                <a:ea typeface="+mn-ea"/>
                <a:cs typeface="+mn-cs"/>
              </a:rPr>
              <a:t> Contact the </a:t>
            </a:r>
            <a:r>
              <a:rPr lang="sv-SE" sz="1200" kern="1200" baseline="0" dirty="0" err="1">
                <a:solidFill>
                  <a:schemeClr val="tx1"/>
                </a:solidFill>
                <a:effectLst/>
                <a:latin typeface="+mn-lt"/>
                <a:ea typeface="+mn-ea"/>
                <a:cs typeface="+mn-cs"/>
              </a:rPr>
              <a:t>library</a:t>
            </a:r>
            <a:r>
              <a:rPr lang="sv-SE" sz="1200" kern="1200" baseline="0" dirty="0">
                <a:solidFill>
                  <a:schemeClr val="tx1"/>
                </a:solidFill>
                <a:effectLst/>
                <a:latin typeface="+mn-lt"/>
                <a:ea typeface="+mn-ea"/>
                <a:cs typeface="+mn-cs"/>
              </a:rPr>
              <a:t> for </a:t>
            </a:r>
            <a:r>
              <a:rPr lang="sv-SE" sz="1200" kern="1200" baseline="0" dirty="0" err="1">
                <a:solidFill>
                  <a:schemeClr val="tx1"/>
                </a:solidFill>
                <a:effectLst/>
                <a:latin typeface="+mn-lt"/>
                <a:ea typeface="+mn-ea"/>
                <a:cs typeface="+mn-cs"/>
              </a:rPr>
              <a:t>searching</a:t>
            </a:r>
            <a:r>
              <a:rPr lang="sv-SE" sz="1200" kern="1200" baseline="0" dirty="0">
                <a:solidFill>
                  <a:schemeClr val="tx1"/>
                </a:solidFill>
                <a:effectLst/>
                <a:latin typeface="+mn-lt"/>
                <a:ea typeface="+mn-ea"/>
                <a:cs typeface="+mn-cs"/>
              </a:rPr>
              <a:t> and </a:t>
            </a:r>
            <a:r>
              <a:rPr lang="sv-SE" sz="1200" kern="1200" baseline="0" dirty="0" err="1">
                <a:solidFill>
                  <a:schemeClr val="tx1"/>
                </a:solidFill>
                <a:effectLst/>
                <a:latin typeface="+mn-lt"/>
                <a:ea typeface="+mn-ea"/>
                <a:cs typeface="+mn-cs"/>
              </a:rPr>
              <a:t>writing</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assistance</a:t>
            </a:r>
            <a:r>
              <a:rPr lang="sv-SE" sz="1200" kern="1200" baseline="0" dirty="0">
                <a:solidFill>
                  <a:schemeClr val="tx1"/>
                </a:solidFill>
                <a:effectLst/>
                <a:latin typeface="+mn-lt"/>
                <a:ea typeface="+mn-ea"/>
                <a:cs typeface="+mn-cs"/>
              </a:rPr>
              <a:t> (</a:t>
            </a:r>
            <a:r>
              <a:rPr lang="sv-SE" sz="1200" kern="1200" baseline="0" dirty="0" err="1">
                <a:solidFill>
                  <a:schemeClr val="tx1"/>
                </a:solidFill>
                <a:effectLst/>
                <a:latin typeface="+mn-lt"/>
                <a:ea typeface="+mn-ea"/>
                <a:cs typeface="+mn-cs"/>
              </a:rPr>
              <a:t>link</a:t>
            </a:r>
            <a:r>
              <a:rPr lang="sv-SE" sz="1200" kern="1200" baseline="0" dirty="0">
                <a:solidFill>
                  <a:schemeClr val="tx1"/>
                </a:solidFill>
                <a:effectLst/>
                <a:latin typeface="+mn-lt"/>
                <a:ea typeface="+mn-ea"/>
                <a:cs typeface="+mn-cs"/>
              </a:rPr>
              <a:t> in </a:t>
            </a:r>
            <a:r>
              <a:rPr lang="sv-SE" sz="1200" kern="1200" baseline="0" dirty="0" err="1">
                <a:solidFill>
                  <a:schemeClr val="tx1"/>
                </a:solidFill>
                <a:effectLst/>
                <a:latin typeface="+mn-lt"/>
                <a:ea typeface="+mn-ea"/>
                <a:cs typeface="+mn-cs"/>
              </a:rPr>
              <a:t>slide</a:t>
            </a:r>
            <a:r>
              <a:rPr lang="sv-SE" sz="1200" kern="1200" baseline="0" dirty="0">
                <a:solidFill>
                  <a:schemeClr val="tx1"/>
                </a:solidFill>
                <a:effectLst/>
                <a:latin typeface="+mn-lt"/>
                <a:ea typeface="+mn-ea"/>
                <a:cs typeface="+mn-cs"/>
              </a:rPr>
              <a:t>).</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At </a:t>
            </a:r>
            <a:r>
              <a:rPr lang="sv-SE" sz="1200" b="1" i="0" kern="1200" dirty="0" err="1">
                <a:solidFill>
                  <a:schemeClr val="tx1"/>
                </a:solidFill>
                <a:effectLst/>
                <a:latin typeface="+mn-lt"/>
                <a:ea typeface="+mn-ea"/>
                <a:cs typeface="+mn-cs"/>
              </a:rPr>
              <a:t>Academic</a:t>
            </a:r>
            <a:r>
              <a:rPr lang="sv-SE" sz="1200" b="1" i="0" kern="1200" dirty="0">
                <a:solidFill>
                  <a:schemeClr val="tx1"/>
                </a:solidFill>
                <a:effectLst/>
                <a:latin typeface="+mn-lt"/>
                <a:ea typeface="+mn-ea"/>
                <a:cs typeface="+mn-cs"/>
              </a:rPr>
              <a:t> </a:t>
            </a:r>
            <a:r>
              <a:rPr lang="sv-SE" sz="1200" b="1" i="0" kern="1200" dirty="0" err="1">
                <a:solidFill>
                  <a:schemeClr val="tx1"/>
                </a:solidFill>
                <a:effectLst/>
                <a:latin typeface="+mn-lt"/>
                <a:ea typeface="+mn-ea"/>
                <a:cs typeface="+mn-cs"/>
              </a:rPr>
              <a:t>skills</a:t>
            </a:r>
            <a:r>
              <a:rPr lang="sv-SE" sz="1200" b="1" i="0" kern="1200" dirty="0">
                <a:solidFill>
                  <a:schemeClr val="tx1"/>
                </a:solidFill>
                <a:effectLst/>
                <a:latin typeface="+mn-lt"/>
                <a:ea typeface="+mn-ea"/>
                <a:cs typeface="+mn-cs"/>
              </a:rPr>
              <a:t> </a:t>
            </a:r>
            <a:r>
              <a:rPr lang="sv-SE" sz="1200" b="1" i="0" kern="1200" dirty="0" err="1">
                <a:solidFill>
                  <a:schemeClr val="tx1"/>
                </a:solidFill>
                <a:effectLst/>
                <a:latin typeface="+mn-lt"/>
                <a:ea typeface="+mn-ea"/>
                <a:cs typeface="+mn-cs"/>
              </a:rPr>
              <a:t>centre</a:t>
            </a:r>
            <a:r>
              <a:rPr lang="sv-SE" sz="1200" b="1" i="0" kern="1200" dirty="0">
                <a:solidFill>
                  <a:schemeClr val="tx1"/>
                </a:solidFill>
                <a:effectLst/>
                <a:latin typeface="+mn-lt"/>
                <a:ea typeface="+mn-ea"/>
                <a:cs typeface="+mn-cs"/>
              </a:rPr>
              <a:t> </a:t>
            </a:r>
            <a:r>
              <a:rPr lang="sv-SE" sz="1200" b="0" i="0" kern="1200" dirty="0">
                <a:solidFill>
                  <a:schemeClr val="tx1"/>
                </a:solidFill>
                <a:effectLst/>
                <a:latin typeface="+mn-lt"/>
                <a:ea typeface="+mn-ea"/>
                <a:cs typeface="+mn-cs"/>
              </a:rPr>
              <a:t>students</a:t>
            </a:r>
            <a:r>
              <a:rPr lang="sv-SE" sz="1200" b="0" i="0" kern="1200" baseline="0" dirty="0">
                <a:solidFill>
                  <a:schemeClr val="tx1"/>
                </a:solidFill>
                <a:effectLst/>
                <a:latin typeface="+mn-lt"/>
                <a:ea typeface="+mn-ea"/>
                <a:cs typeface="+mn-cs"/>
              </a:rPr>
              <a:t> at </a:t>
            </a:r>
            <a:r>
              <a:rPr lang="sv-SE" sz="1200" b="0" i="0" kern="1200" baseline="0" dirty="0" err="1">
                <a:solidFill>
                  <a:schemeClr val="tx1"/>
                </a:solidFill>
                <a:effectLst/>
                <a:latin typeface="+mn-lt"/>
                <a:ea typeface="+mn-ea"/>
                <a:cs typeface="+mn-cs"/>
              </a:rPr>
              <a:t>bachelor</a:t>
            </a:r>
            <a:r>
              <a:rPr lang="sv-SE" sz="1200" b="0" i="0" kern="1200" baseline="0" dirty="0">
                <a:solidFill>
                  <a:schemeClr val="tx1"/>
                </a:solidFill>
                <a:effectLst/>
                <a:latin typeface="+mn-lt"/>
                <a:ea typeface="+mn-ea"/>
                <a:cs typeface="+mn-cs"/>
              </a:rPr>
              <a:t> and master </a:t>
            </a:r>
            <a:r>
              <a:rPr lang="sv-SE" sz="1200" b="0" i="0" kern="1200" baseline="0" dirty="0" err="1">
                <a:solidFill>
                  <a:schemeClr val="tx1"/>
                </a:solidFill>
                <a:effectLst/>
                <a:latin typeface="+mn-lt"/>
                <a:ea typeface="+mn-ea"/>
                <a:cs typeface="+mn-cs"/>
              </a:rPr>
              <a:t>levels</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of</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study</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can</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receive</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guidance</a:t>
            </a:r>
            <a:r>
              <a:rPr lang="sv-SE" sz="1200" b="0" i="0" kern="1200" baseline="0" dirty="0">
                <a:solidFill>
                  <a:schemeClr val="tx1"/>
                </a:solidFill>
                <a:effectLst/>
                <a:latin typeface="+mn-lt"/>
                <a:ea typeface="+mn-ea"/>
                <a:cs typeface="+mn-cs"/>
              </a:rPr>
              <a:t> in </a:t>
            </a:r>
            <a:r>
              <a:rPr lang="sv-SE" sz="1200" b="0" i="0" kern="1200" baseline="0" dirty="0" err="1">
                <a:solidFill>
                  <a:schemeClr val="tx1"/>
                </a:solidFill>
                <a:effectLst/>
                <a:latin typeface="+mn-lt"/>
                <a:ea typeface="+mn-ea"/>
                <a:cs typeface="+mn-cs"/>
              </a:rPr>
              <a:t>academic</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writing</a:t>
            </a:r>
            <a:r>
              <a:rPr lang="sv-SE" sz="1200" b="0" i="0" kern="1200" baseline="0" dirty="0">
                <a:solidFill>
                  <a:schemeClr val="tx1"/>
                </a:solidFill>
                <a:effectLst/>
                <a:latin typeface="+mn-lt"/>
                <a:ea typeface="+mn-ea"/>
                <a:cs typeface="+mn-cs"/>
              </a:rPr>
              <a:t> and </a:t>
            </a:r>
            <a:r>
              <a:rPr lang="sv-SE" sz="1200" b="0" i="0" kern="1200" baseline="0" dirty="0" err="1">
                <a:solidFill>
                  <a:schemeClr val="tx1"/>
                </a:solidFill>
                <a:effectLst/>
                <a:latin typeface="+mn-lt"/>
                <a:ea typeface="+mn-ea"/>
                <a:cs typeface="+mn-cs"/>
              </a:rPr>
              <a:t>study</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techniques</a:t>
            </a:r>
            <a:r>
              <a:rPr lang="sv-SE" sz="1200" b="0" i="0" kern="1200" baseline="0" dirty="0">
                <a:solidFill>
                  <a:schemeClr val="tx1"/>
                </a:solidFill>
                <a:effectLst/>
                <a:latin typeface="+mn-lt"/>
                <a:ea typeface="+mn-ea"/>
                <a:cs typeface="+mn-cs"/>
              </a:rPr>
              <a:t>.</a:t>
            </a:r>
            <a:endParaRPr lang="sv-SE" sz="1200" b="0" kern="1200" dirty="0">
              <a:solidFill>
                <a:schemeClr val="tx1"/>
              </a:solidFill>
              <a:effectLst/>
              <a:latin typeface="+mn-lt"/>
              <a:ea typeface="+mn-ea"/>
              <a:cs typeface="+mn-cs"/>
            </a:endParaRPr>
          </a:p>
          <a:p>
            <a:endParaRPr lang="sv-SE" b="0" dirty="0"/>
          </a:p>
          <a:p>
            <a:r>
              <a:rPr lang="sv-SE" dirty="0"/>
              <a:t>Show and talk</a:t>
            </a:r>
            <a:r>
              <a:rPr lang="sv-SE" baseline="0" dirty="0"/>
              <a:t> </a:t>
            </a:r>
            <a:r>
              <a:rPr lang="sv-SE" baseline="0" dirty="0" err="1"/>
              <a:t>about</a:t>
            </a:r>
            <a:r>
              <a:rPr lang="sv-SE" baseline="0" dirty="0"/>
              <a:t> the </a:t>
            </a:r>
            <a:r>
              <a:rPr lang="sv-SE" baseline="0" dirty="0" err="1"/>
              <a:t>writing</a:t>
            </a:r>
            <a:r>
              <a:rPr lang="sv-SE" baseline="0" dirty="0"/>
              <a:t> guide </a:t>
            </a:r>
            <a:r>
              <a:rPr lang="sv-SE" baseline="0" dirty="0" err="1"/>
              <a:t>available</a:t>
            </a:r>
            <a:r>
              <a:rPr lang="sv-SE" baseline="0" dirty="0"/>
              <a:t> via the </a:t>
            </a:r>
            <a:r>
              <a:rPr lang="sv-SE" baseline="0" dirty="0" err="1"/>
              <a:t>library</a:t>
            </a:r>
            <a:r>
              <a:rPr lang="sv-SE" baseline="0" dirty="0"/>
              <a:t> (Link in </a:t>
            </a:r>
            <a:r>
              <a:rPr lang="sv-SE" baseline="0" dirty="0" err="1"/>
              <a:t>slide</a:t>
            </a:r>
            <a:r>
              <a:rPr lang="sv-SE" baseline="0" dirty="0"/>
              <a:t>), </a:t>
            </a:r>
            <a:r>
              <a:rPr lang="sv-SE" baseline="0" dirty="0" err="1"/>
              <a:t>availble</a:t>
            </a:r>
            <a:r>
              <a:rPr lang="sv-SE" baseline="0" dirty="0"/>
              <a:t> in </a:t>
            </a:r>
            <a:r>
              <a:rPr lang="sv-SE" baseline="0" dirty="0" err="1"/>
              <a:t>both</a:t>
            </a:r>
            <a:r>
              <a:rPr lang="sv-SE" baseline="0" dirty="0"/>
              <a:t> Swedish and English.</a:t>
            </a:r>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22</a:t>
            </a:fld>
            <a:endParaRPr lang="sv-SE"/>
          </a:p>
        </p:txBody>
      </p:sp>
    </p:spTree>
    <p:extLst>
      <p:ext uri="{BB962C8B-B14F-4D97-AF65-F5344CB8AC3E}">
        <p14:creationId xmlns:p14="http://schemas.microsoft.com/office/powerpoint/2010/main" val="3388100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 Welfare</a:t>
            </a:r>
            <a:r>
              <a:rPr lang="sv-SE" b="1" baseline="0" dirty="0"/>
              <a:t> Office</a:t>
            </a:r>
            <a:endParaRPr lang="sv-SE" b="1" dirty="0"/>
          </a:p>
          <a:p>
            <a:endParaRPr lang="sv-SE" dirty="0"/>
          </a:p>
          <a:p>
            <a:r>
              <a:rPr lang="sv-SE" dirty="0"/>
              <a:t>The Student</a:t>
            </a:r>
            <a:r>
              <a:rPr lang="sv-SE" baseline="0" dirty="0"/>
              <a:t> Welfare Office </a:t>
            </a:r>
            <a:r>
              <a:rPr lang="sv-SE" baseline="0" dirty="0" err="1"/>
              <a:t>organises</a:t>
            </a:r>
            <a:r>
              <a:rPr lang="sv-SE" baseline="0" dirty="0"/>
              <a:t> </a:t>
            </a:r>
            <a:r>
              <a:rPr lang="sv-SE" baseline="0" dirty="0" err="1"/>
              <a:t>several</a:t>
            </a:r>
            <a:r>
              <a:rPr lang="sv-SE" baseline="0" dirty="0"/>
              <a:t> different </a:t>
            </a:r>
            <a:r>
              <a:rPr lang="sv-SE" baseline="0" dirty="0" err="1"/>
              <a:t>classes</a:t>
            </a:r>
            <a:r>
              <a:rPr lang="sv-SE" baseline="0" dirty="0"/>
              <a:t> for students, </a:t>
            </a:r>
            <a:r>
              <a:rPr lang="sv-SE" baseline="0" dirty="0" err="1"/>
              <a:t>such</a:t>
            </a:r>
            <a:r>
              <a:rPr lang="sv-SE" baseline="0" dirty="0"/>
              <a:t> as:</a:t>
            </a:r>
            <a:endParaRPr lang="sv-SE" dirty="0"/>
          </a:p>
          <a:p>
            <a:pPr marL="171450" indent="-171450">
              <a:buFont typeface="Arial" panose="020B0604020202020204" pitchFamily="34" charset="0"/>
              <a:buChar char="•"/>
            </a:pPr>
            <a:r>
              <a:rPr lang="sv-SE" dirty="0"/>
              <a:t>The </a:t>
            </a:r>
            <a:r>
              <a:rPr lang="sv-SE" dirty="0" err="1"/>
              <a:t>power</a:t>
            </a:r>
            <a:r>
              <a:rPr lang="sv-SE" dirty="0"/>
              <a:t> </a:t>
            </a:r>
            <a:r>
              <a:rPr lang="sv-SE" dirty="0" err="1"/>
              <a:t>of</a:t>
            </a:r>
            <a:r>
              <a:rPr lang="sv-SE" dirty="0"/>
              <a:t> yoga</a:t>
            </a:r>
          </a:p>
          <a:p>
            <a:pPr marL="171450" indent="-171450">
              <a:buFont typeface="Arial" panose="020B0604020202020204" pitchFamily="34" charset="0"/>
              <a:buChar char="•"/>
            </a:pPr>
            <a:r>
              <a:rPr lang="sv-SE" dirty="0"/>
              <a:t>Våga</a:t>
            </a:r>
            <a:r>
              <a:rPr lang="sv-SE" baseline="0" dirty="0"/>
              <a:t> tala</a:t>
            </a:r>
          </a:p>
          <a:p>
            <a:pPr marL="171450" indent="-171450">
              <a:buFont typeface="Arial" panose="020B0604020202020204" pitchFamily="34" charset="0"/>
              <a:buChar char="•"/>
            </a:pPr>
            <a:r>
              <a:rPr lang="sv-SE" baseline="0" dirty="0" err="1"/>
              <a:t>Mindfulness</a:t>
            </a:r>
            <a:endParaRPr lang="sv-SE" baseline="0" dirty="0"/>
          </a:p>
          <a:p>
            <a:pPr marL="171450" indent="-171450">
              <a:buFont typeface="Arial" panose="020B0604020202020204" pitchFamily="34" charset="0"/>
              <a:buChar char="•"/>
            </a:pPr>
            <a:endParaRPr lang="sv-SE" baseline="0" dirty="0"/>
          </a:p>
          <a:p>
            <a:pPr marL="0" indent="0">
              <a:buFont typeface="Arial" panose="020B0604020202020204" pitchFamily="34" charset="0"/>
              <a:buNone/>
            </a:pPr>
            <a:r>
              <a:rPr lang="sv-SE" baseline="0" dirty="0" err="1"/>
              <a:t>More</a:t>
            </a:r>
            <a:r>
              <a:rPr lang="sv-SE" baseline="0" dirty="0"/>
              <a:t> information at: </a:t>
            </a:r>
            <a:r>
              <a:rPr lang="sv-SE" dirty="0">
                <a:hlinkClick r:id="rId3"/>
              </a:rPr>
              <a:t>https://lnu.se/en/student/service-and-support/student-welfare/</a:t>
            </a:r>
            <a:endParaRPr lang="sv-SE" baseline="0" dirty="0"/>
          </a:p>
          <a:p>
            <a:endParaRPr lang="sv-SE" sz="1200" b="1" dirty="0"/>
          </a:p>
          <a:p>
            <a:endParaRPr lang="sv-SE" b="1"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23</a:t>
            </a:fld>
            <a:endParaRPr lang="sv-SE"/>
          </a:p>
        </p:txBody>
      </p:sp>
    </p:spTree>
    <p:extLst>
      <p:ext uri="{BB962C8B-B14F-4D97-AF65-F5344CB8AC3E}">
        <p14:creationId xmlns:p14="http://schemas.microsoft.com/office/powerpoint/2010/main" val="580967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Get </a:t>
            </a:r>
            <a:r>
              <a:rPr lang="sv-SE" b="1" dirty="0" err="1"/>
              <a:t>involved</a:t>
            </a:r>
            <a:r>
              <a:rPr lang="sv-SE" b="1" dirty="0"/>
              <a:t> in </a:t>
            </a:r>
            <a:r>
              <a:rPr lang="sv-SE" b="1" dirty="0" err="1"/>
              <a:t>your</a:t>
            </a:r>
            <a:r>
              <a:rPr lang="sv-SE" b="1" dirty="0"/>
              <a:t> studies</a:t>
            </a:r>
          </a:p>
          <a:p>
            <a:endParaRPr lang="sv-SE" dirty="0"/>
          </a:p>
          <a:p>
            <a:r>
              <a:rPr lang="sv-SE" dirty="0"/>
              <a:t>The student associations</a:t>
            </a:r>
            <a:r>
              <a:rPr lang="sv-SE" baseline="0" dirty="0"/>
              <a:t> </a:t>
            </a:r>
            <a:r>
              <a:rPr lang="sv-SE" baseline="0" dirty="0" err="1"/>
              <a:t>elect</a:t>
            </a:r>
            <a:r>
              <a:rPr lang="sv-SE" baseline="0" dirty="0"/>
              <a:t> student representatives from </a:t>
            </a:r>
            <a:r>
              <a:rPr lang="sv-SE" baseline="0" dirty="0" err="1"/>
              <a:t>every</a:t>
            </a:r>
            <a:r>
              <a:rPr lang="sv-SE" baseline="0" dirty="0"/>
              <a:t> </a:t>
            </a:r>
            <a:r>
              <a:rPr lang="sv-SE" baseline="0" dirty="0" err="1"/>
              <a:t>year</a:t>
            </a:r>
            <a:r>
              <a:rPr lang="sv-SE" baseline="0" dirty="0"/>
              <a:t>.</a:t>
            </a:r>
            <a:endParaRPr lang="sv-SE" dirty="0"/>
          </a:p>
          <a:p>
            <a:endParaRPr lang="sv-SE" dirty="0"/>
          </a:p>
          <a:p>
            <a:r>
              <a:rPr lang="sv-SE" dirty="0"/>
              <a:t>As a student, make sure</a:t>
            </a:r>
            <a:r>
              <a:rPr lang="sv-SE" baseline="0" dirty="0"/>
              <a:t> to ask for </a:t>
            </a:r>
            <a:r>
              <a:rPr lang="sv-SE" baseline="0" dirty="0" err="1"/>
              <a:t>when</a:t>
            </a:r>
            <a:r>
              <a:rPr lang="sv-SE" baseline="0" dirty="0"/>
              <a:t> the </a:t>
            </a:r>
            <a:r>
              <a:rPr lang="sv-SE" baseline="0" dirty="0" err="1"/>
              <a:t>course</a:t>
            </a:r>
            <a:r>
              <a:rPr lang="sv-SE" baseline="0" dirty="0"/>
              <a:t> </a:t>
            </a:r>
            <a:r>
              <a:rPr lang="sv-SE" baseline="0" dirty="0" err="1"/>
              <a:t>evaluation</a:t>
            </a:r>
            <a:r>
              <a:rPr lang="sv-SE" baseline="0" dirty="0"/>
              <a:t> </a:t>
            </a:r>
            <a:r>
              <a:rPr lang="sv-SE" baseline="0" dirty="0" err="1"/>
              <a:t>will</a:t>
            </a:r>
            <a:r>
              <a:rPr lang="sv-SE" baseline="0" dirty="0"/>
              <a:t> be sent </a:t>
            </a:r>
            <a:r>
              <a:rPr lang="sv-SE" baseline="0" dirty="0" err="1"/>
              <a:t>out</a:t>
            </a:r>
            <a:r>
              <a:rPr lang="sv-SE" baseline="0" dirty="0"/>
              <a:t>, and make sure to </a:t>
            </a:r>
            <a:r>
              <a:rPr lang="sv-SE" baseline="0" dirty="0" err="1"/>
              <a:t>complete</a:t>
            </a:r>
            <a:r>
              <a:rPr lang="sv-SE" baseline="0" dirty="0"/>
              <a:t> the </a:t>
            </a:r>
            <a:r>
              <a:rPr lang="sv-SE" baseline="0" dirty="0" err="1"/>
              <a:t>evaluation</a:t>
            </a:r>
            <a:r>
              <a:rPr lang="sv-SE" baseline="0" dirty="0"/>
              <a:t> survey.</a:t>
            </a:r>
          </a:p>
          <a:p>
            <a:endParaRPr lang="sv-SE" baseline="0" dirty="0"/>
          </a:p>
          <a:p>
            <a:r>
              <a:rPr lang="sv-SE" baseline="0" dirty="0"/>
              <a:t>Contact the </a:t>
            </a:r>
            <a:r>
              <a:rPr lang="sv-SE" baseline="0" dirty="0" err="1"/>
              <a:t>teacher</a:t>
            </a:r>
            <a:r>
              <a:rPr lang="sv-SE" baseline="0" dirty="0"/>
              <a:t> </a:t>
            </a:r>
            <a:r>
              <a:rPr lang="sv-SE" baseline="0" dirty="0" err="1"/>
              <a:t>directly</a:t>
            </a:r>
            <a:r>
              <a:rPr lang="sv-SE" baseline="0" dirty="0"/>
              <a:t> </a:t>
            </a:r>
            <a:r>
              <a:rPr lang="sv-SE" baseline="0" dirty="0" err="1"/>
              <a:t>if</a:t>
            </a:r>
            <a:r>
              <a:rPr lang="sv-SE" baseline="0" dirty="0"/>
              <a:t> </a:t>
            </a:r>
            <a:r>
              <a:rPr lang="sv-SE" baseline="0" dirty="0" err="1"/>
              <a:t>you</a:t>
            </a:r>
            <a:r>
              <a:rPr lang="sv-SE" baseline="0" dirty="0"/>
              <a:t> </a:t>
            </a:r>
            <a:r>
              <a:rPr lang="sv-SE" baseline="0" dirty="0" err="1"/>
              <a:t>experience</a:t>
            </a:r>
            <a:r>
              <a:rPr lang="sv-SE" baseline="0" dirty="0"/>
              <a:t> </a:t>
            </a:r>
            <a:r>
              <a:rPr lang="sv-SE" baseline="0" dirty="0" err="1"/>
              <a:t>any</a:t>
            </a:r>
            <a:r>
              <a:rPr lang="sv-SE" baseline="0" dirty="0"/>
              <a:t> </a:t>
            </a:r>
            <a:r>
              <a:rPr lang="sv-SE" baseline="0" dirty="0" err="1"/>
              <a:t>issues</a:t>
            </a:r>
            <a:r>
              <a:rPr lang="sv-SE" baseline="0" dirty="0"/>
              <a:t>. </a:t>
            </a:r>
            <a:r>
              <a:rPr lang="sv-SE" baseline="0" dirty="0" err="1"/>
              <a:t>Your</a:t>
            </a:r>
            <a:r>
              <a:rPr lang="sv-SE" baseline="0" dirty="0"/>
              <a:t> </a:t>
            </a:r>
            <a:r>
              <a:rPr lang="sv-SE" baseline="0" dirty="0" err="1"/>
              <a:t>programme</a:t>
            </a:r>
            <a:r>
              <a:rPr lang="sv-SE" baseline="0" dirty="0"/>
              <a:t> </a:t>
            </a:r>
            <a:r>
              <a:rPr lang="sv-SE" baseline="0" dirty="0" err="1"/>
              <a:t>coordinator</a:t>
            </a:r>
            <a:r>
              <a:rPr lang="sv-SE" baseline="0" dirty="0"/>
              <a:t> and the Student Union (Linnéstudenterna) </a:t>
            </a:r>
            <a:r>
              <a:rPr lang="sv-SE" baseline="0" dirty="0" err="1"/>
              <a:t>are</a:t>
            </a:r>
            <a:r>
              <a:rPr lang="sv-SE" baseline="0" dirty="0"/>
              <a:t> </a:t>
            </a:r>
            <a:r>
              <a:rPr lang="sv-SE" baseline="0" dirty="0" err="1"/>
              <a:t>also</a:t>
            </a:r>
            <a:r>
              <a:rPr lang="sv-SE" baseline="0" dirty="0"/>
              <a:t> </a:t>
            </a:r>
            <a:r>
              <a:rPr lang="sv-SE" baseline="0" dirty="0" err="1"/>
              <a:t>able</a:t>
            </a:r>
            <a:r>
              <a:rPr lang="sv-SE" baseline="0" dirty="0"/>
              <a:t> to </a:t>
            </a:r>
            <a:r>
              <a:rPr lang="sv-SE" baseline="0" dirty="0" err="1"/>
              <a:t>help</a:t>
            </a:r>
            <a:r>
              <a:rPr lang="sv-SE" baseline="0" dirty="0"/>
              <a:t>. </a:t>
            </a:r>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24</a:t>
            </a:fld>
            <a:endParaRPr lang="sv-SE"/>
          </a:p>
        </p:txBody>
      </p:sp>
    </p:spTree>
    <p:extLst>
      <p:ext uri="{BB962C8B-B14F-4D97-AF65-F5344CB8AC3E}">
        <p14:creationId xmlns:p14="http://schemas.microsoft.com/office/powerpoint/2010/main" val="26964606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a:t>The journey of education</a:t>
            </a:r>
            <a:r>
              <a:rPr lang="sv-SE" b="1" dirty="0"/>
              <a:t> – </a:t>
            </a:r>
            <a:r>
              <a:rPr lang="en-US" sz="1200" b="1" i="1" dirty="0"/>
              <a:t>from upper secondary school through university to career!</a:t>
            </a:r>
          </a:p>
          <a:p>
            <a:endParaRPr lang="en-US" sz="1200" i="1" dirty="0"/>
          </a:p>
          <a:p>
            <a:pPr marL="171450" indent="-171450">
              <a:buFont typeface="Arial" panose="020B0604020202020204" pitchFamily="34" charset="0"/>
              <a:buChar char="•"/>
            </a:pPr>
            <a:r>
              <a:rPr lang="en-US" sz="1200" dirty="0"/>
              <a:t>Your attitude and ambition affects you and your surroundings  </a:t>
            </a:r>
          </a:p>
          <a:p>
            <a:pPr marL="171450" indent="-171450">
              <a:buFont typeface="Arial" panose="020B0604020202020204" pitchFamily="34" charset="0"/>
              <a:buChar char="•"/>
            </a:pPr>
            <a:r>
              <a:rPr lang="en-US" sz="1200" dirty="0"/>
              <a:t>Your responsibility!</a:t>
            </a:r>
          </a:p>
          <a:p>
            <a:pPr marL="171450" indent="-171450">
              <a:buFont typeface="Arial" panose="020B0604020202020204" pitchFamily="34" charset="0"/>
              <a:buChar char="•"/>
            </a:pPr>
            <a:r>
              <a:rPr lang="en-US" sz="1200" dirty="0"/>
              <a:t>Requirements and expectations of students and from students</a:t>
            </a:r>
          </a:p>
          <a:p>
            <a:pPr marL="171450" indent="-171450">
              <a:buFont typeface="Arial" panose="020B0604020202020204" pitchFamily="34" charset="0"/>
              <a:buChar char="•"/>
            </a:pPr>
            <a:r>
              <a:rPr lang="en-US" sz="1200" dirty="0"/>
              <a:t>Academic freedom</a:t>
            </a:r>
          </a:p>
          <a:p>
            <a:pPr marL="171450" indent="-171450">
              <a:buFont typeface="Arial" panose="020B0604020202020204" pitchFamily="34" charset="0"/>
              <a:buChar char="•"/>
            </a:pPr>
            <a:r>
              <a:rPr lang="en-US" sz="1200" dirty="0"/>
              <a:t>Scientific knowledge</a:t>
            </a:r>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26</a:t>
            </a:fld>
            <a:endParaRPr lang="sv-SE"/>
          </a:p>
        </p:txBody>
      </p:sp>
    </p:spTree>
    <p:extLst>
      <p:ext uri="{BB962C8B-B14F-4D97-AF65-F5344CB8AC3E}">
        <p14:creationId xmlns:p14="http://schemas.microsoft.com/office/powerpoint/2010/main" val="7040003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a:t>Become one of our alumni after your studies</a:t>
            </a:r>
          </a:p>
          <a:p>
            <a:endParaRPr lang="sv-SE" dirty="0"/>
          </a:p>
          <a:p>
            <a:r>
              <a:rPr lang="sv-SE" dirty="0"/>
              <a:t>The</a:t>
            </a:r>
            <a:r>
              <a:rPr lang="sv-SE" baseline="0" dirty="0"/>
              <a:t> </a:t>
            </a:r>
            <a:r>
              <a:rPr lang="sv-SE" baseline="0" dirty="0" err="1"/>
              <a:t>link</a:t>
            </a:r>
            <a:r>
              <a:rPr lang="sv-SE" baseline="0" dirty="0"/>
              <a:t> in the </a:t>
            </a:r>
            <a:r>
              <a:rPr lang="sv-SE" baseline="0" dirty="0" err="1"/>
              <a:t>header</a:t>
            </a:r>
            <a:r>
              <a:rPr lang="sv-SE" baseline="0" dirty="0"/>
              <a:t> </a:t>
            </a:r>
            <a:r>
              <a:rPr lang="sv-SE" baseline="0" dirty="0" err="1"/>
              <a:t>directs</a:t>
            </a:r>
            <a:r>
              <a:rPr lang="sv-SE" baseline="0" dirty="0"/>
              <a:t> to a short information video (2,5 </a:t>
            </a:r>
            <a:r>
              <a:rPr lang="sv-SE" baseline="0" dirty="0" err="1"/>
              <a:t>minutes</a:t>
            </a:r>
            <a:r>
              <a:rPr lang="sv-SE" baseline="0" dirty="0"/>
              <a:t>) </a:t>
            </a:r>
            <a:r>
              <a:rPr lang="sv-SE" baseline="0" dirty="0" err="1"/>
              <a:t>explaining</a:t>
            </a:r>
            <a:r>
              <a:rPr lang="sv-SE" baseline="0" dirty="0"/>
              <a:t> </a:t>
            </a:r>
            <a:r>
              <a:rPr lang="sv-SE" baseline="0" dirty="0" err="1"/>
              <a:t>what</a:t>
            </a:r>
            <a:r>
              <a:rPr lang="sv-SE" baseline="0" dirty="0"/>
              <a:t> an alumni </a:t>
            </a:r>
            <a:r>
              <a:rPr lang="sv-SE" baseline="0" dirty="0" err="1"/>
              <a:t>network</a:t>
            </a:r>
            <a:r>
              <a:rPr lang="sv-SE" baseline="0" dirty="0"/>
              <a:t> is.</a:t>
            </a:r>
          </a:p>
          <a:p>
            <a:endParaRPr lang="sv-SE" baseline="0" dirty="0"/>
          </a:p>
          <a:p>
            <a:r>
              <a:rPr lang="sv-SE" dirty="0" err="1"/>
              <a:t>More</a:t>
            </a:r>
            <a:r>
              <a:rPr lang="sv-SE" dirty="0"/>
              <a:t> information </a:t>
            </a:r>
            <a:r>
              <a:rPr lang="sv-SE" dirty="0" err="1"/>
              <a:t>about</a:t>
            </a:r>
            <a:r>
              <a:rPr lang="sv-SE" dirty="0"/>
              <a:t> the alumni </a:t>
            </a:r>
            <a:r>
              <a:rPr lang="sv-SE" dirty="0" err="1"/>
              <a:t>network</a:t>
            </a:r>
            <a:r>
              <a:rPr lang="sv-SE" dirty="0"/>
              <a:t> </a:t>
            </a:r>
            <a:r>
              <a:rPr lang="sv-SE" dirty="0" err="1"/>
              <a:t>can</a:t>
            </a:r>
            <a:r>
              <a:rPr lang="sv-SE" dirty="0"/>
              <a:t> be </a:t>
            </a:r>
            <a:r>
              <a:rPr lang="sv-SE" dirty="0" err="1"/>
              <a:t>found</a:t>
            </a:r>
            <a:r>
              <a:rPr lang="sv-SE" dirty="0"/>
              <a:t> on</a:t>
            </a:r>
            <a:r>
              <a:rPr lang="sv-SE" baseline="0" dirty="0"/>
              <a:t> lnu.se, </a:t>
            </a:r>
            <a:r>
              <a:rPr lang="sv-SE" baseline="0" dirty="0" err="1"/>
              <a:t>where</a:t>
            </a:r>
            <a:r>
              <a:rPr lang="sv-SE" baseline="0" dirty="0"/>
              <a:t> </a:t>
            </a:r>
            <a:r>
              <a:rPr lang="sv-SE" baseline="0" dirty="0" err="1"/>
              <a:t>they</a:t>
            </a:r>
            <a:r>
              <a:rPr lang="sv-SE" baseline="0" dirty="0"/>
              <a:t> </a:t>
            </a:r>
            <a:r>
              <a:rPr lang="sv-SE" baseline="0" dirty="0" err="1"/>
              <a:t>can</a:t>
            </a:r>
            <a:r>
              <a:rPr lang="sv-SE" baseline="0" dirty="0"/>
              <a:t> </a:t>
            </a:r>
            <a:r>
              <a:rPr lang="sv-SE" baseline="0" dirty="0" err="1"/>
              <a:t>also</a:t>
            </a:r>
            <a:r>
              <a:rPr lang="sv-SE" baseline="0" dirty="0"/>
              <a:t> </a:t>
            </a:r>
            <a:r>
              <a:rPr lang="sv-SE" baseline="0" dirty="0" err="1"/>
              <a:t>join</a:t>
            </a:r>
            <a:r>
              <a:rPr lang="sv-SE" baseline="0" dirty="0"/>
              <a:t> the </a:t>
            </a:r>
            <a:r>
              <a:rPr lang="sv-SE" baseline="0" dirty="0" err="1"/>
              <a:t>network</a:t>
            </a:r>
            <a:r>
              <a:rPr lang="sv-SE" baseline="0" dirty="0"/>
              <a:t>. </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27</a:t>
            </a:fld>
            <a:endParaRPr lang="sv-SE"/>
          </a:p>
        </p:txBody>
      </p:sp>
    </p:spTree>
    <p:extLst>
      <p:ext uri="{BB962C8B-B14F-4D97-AF65-F5344CB8AC3E}">
        <p14:creationId xmlns:p14="http://schemas.microsoft.com/office/powerpoint/2010/main" val="319294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b="1" dirty="0"/>
              <a:t>Get help directly from our new chatbot!</a:t>
            </a:r>
            <a:endParaRPr lang="sv-SE" b="1"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4</a:t>
            </a:fld>
            <a:endParaRPr lang="sv-SE"/>
          </a:p>
        </p:txBody>
      </p:sp>
    </p:spTree>
    <p:extLst>
      <p:ext uri="{BB962C8B-B14F-4D97-AF65-F5344CB8AC3E}">
        <p14:creationId xmlns:p14="http://schemas.microsoft.com/office/powerpoint/2010/main" val="214710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 web</a:t>
            </a:r>
          </a:p>
          <a:p>
            <a:endParaRPr lang="sv-SE" b="1" dirty="0"/>
          </a:p>
          <a:p>
            <a:r>
              <a:rPr lang="sv-SE" b="0" baseline="0" dirty="0" err="1"/>
              <a:t>This</a:t>
            </a:r>
            <a:r>
              <a:rPr lang="sv-SE" b="0" baseline="0" dirty="0"/>
              <a:t> is the </a:t>
            </a:r>
            <a:r>
              <a:rPr lang="sv-SE" b="0" baseline="0" dirty="0" err="1"/>
              <a:t>view</a:t>
            </a:r>
            <a:r>
              <a:rPr lang="sv-SE" b="0" baseline="0" dirty="0"/>
              <a:t> </a:t>
            </a:r>
            <a:r>
              <a:rPr lang="sv-SE" b="0" baseline="0" dirty="0" err="1"/>
              <a:t>when</a:t>
            </a:r>
            <a:r>
              <a:rPr lang="sv-SE" b="0" baseline="0" dirty="0"/>
              <a:t> the student is </a:t>
            </a:r>
            <a:r>
              <a:rPr lang="sv-SE" b="0" baseline="0" dirty="0" err="1"/>
              <a:t>logged</a:t>
            </a:r>
            <a:r>
              <a:rPr lang="sv-SE" b="0" baseline="0" dirty="0"/>
              <a:t> in to lnu.se/student, and </a:t>
            </a:r>
            <a:r>
              <a:rPr lang="sv-SE" b="0" baseline="0" dirty="0" err="1"/>
              <a:t>they</a:t>
            </a:r>
            <a:r>
              <a:rPr lang="sv-SE" b="0" baseline="0" dirty="0"/>
              <a:t>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pPr marL="171450" indent="-171450">
              <a:buFont typeface="Arial" panose="020B0604020202020204" pitchFamily="34" charset="0"/>
              <a:buChar char="•"/>
            </a:pPr>
            <a:r>
              <a:rPr lang="sv-SE" b="0" baseline="0" dirty="0"/>
              <a:t>My </a:t>
            </a:r>
            <a:r>
              <a:rPr lang="sv-SE" b="0" baseline="0" dirty="0" err="1"/>
              <a:t>timetable</a:t>
            </a:r>
            <a:endParaRPr lang="sv-SE" b="0" baseline="0" dirty="0"/>
          </a:p>
          <a:p>
            <a:pPr marL="171450" indent="-171450">
              <a:buFont typeface="Arial" panose="020B0604020202020204" pitchFamily="34" charset="0"/>
              <a:buChar char="•"/>
            </a:pPr>
            <a:r>
              <a:rPr lang="sv-SE" b="0" baseline="0" dirty="0"/>
              <a:t>My </a:t>
            </a:r>
            <a:r>
              <a:rPr lang="sv-SE" b="0" baseline="0" dirty="0" err="1"/>
              <a:t>courses</a:t>
            </a:r>
            <a:r>
              <a:rPr lang="sv-SE" b="0" baseline="0" dirty="0"/>
              <a:t> – </a:t>
            </a:r>
            <a:r>
              <a:rPr lang="sv-SE" b="0" baseline="0" dirty="0" err="1"/>
              <a:t>There</a:t>
            </a:r>
            <a:r>
              <a:rPr lang="sv-SE" b="0" baseline="0" dirty="0"/>
              <a:t> is a </a:t>
            </a:r>
            <a:r>
              <a:rPr lang="sv-SE" b="0" baseline="0" dirty="0" err="1"/>
              <a:t>direct</a:t>
            </a:r>
            <a:r>
              <a:rPr lang="sv-SE" b="0" baseline="0" dirty="0"/>
              <a:t> </a:t>
            </a:r>
            <a:r>
              <a:rPr lang="sv-SE" b="0" baseline="0" dirty="0" err="1"/>
              <a:t>link</a:t>
            </a:r>
            <a:r>
              <a:rPr lang="sv-SE" b="0" baseline="0" dirty="0"/>
              <a:t> to the </a:t>
            </a:r>
            <a:r>
              <a:rPr lang="sv-SE" b="0" baseline="0" dirty="0" err="1"/>
              <a:t>MyMoodle</a:t>
            </a:r>
            <a:r>
              <a:rPr lang="sv-SE" b="0" baseline="0" dirty="0"/>
              <a:t> </a:t>
            </a:r>
            <a:r>
              <a:rPr lang="sv-SE" b="0" baseline="0" dirty="0" err="1"/>
              <a:t>course</a:t>
            </a:r>
            <a:r>
              <a:rPr lang="sv-SE" b="0" baseline="0" dirty="0"/>
              <a:t> </a:t>
            </a:r>
            <a:r>
              <a:rPr lang="sv-SE" b="0" baseline="0" dirty="0" err="1"/>
              <a:t>room</a:t>
            </a:r>
            <a:r>
              <a:rPr lang="sv-SE" b="0" baseline="0" dirty="0"/>
              <a:t>. </a:t>
            </a:r>
            <a:r>
              <a:rPr lang="sv-SE" b="0" baseline="0" dirty="0" err="1"/>
              <a:t>When</a:t>
            </a:r>
            <a:r>
              <a:rPr lang="sv-SE" b="0" baseline="0" dirty="0"/>
              <a:t> the student is </a:t>
            </a:r>
            <a:r>
              <a:rPr lang="sv-SE" b="0" baseline="0" dirty="0" err="1"/>
              <a:t>registered</a:t>
            </a:r>
            <a:r>
              <a:rPr lang="sv-SE" b="0" baseline="0" dirty="0"/>
              <a:t> to the </a:t>
            </a:r>
            <a:r>
              <a:rPr lang="sv-SE" b="0" baseline="0" dirty="0" err="1"/>
              <a:t>course</a:t>
            </a:r>
            <a:r>
              <a:rPr lang="sv-SE" b="0" baseline="0" dirty="0"/>
              <a:t> it </a:t>
            </a:r>
            <a:r>
              <a:rPr lang="sv-SE" b="0" baseline="0" dirty="0" err="1"/>
              <a:t>will</a:t>
            </a:r>
            <a:r>
              <a:rPr lang="sv-SE" b="0" baseline="0" dirty="0"/>
              <a:t> be </a:t>
            </a:r>
            <a:r>
              <a:rPr lang="sv-SE" b="0" baseline="0" dirty="0" err="1"/>
              <a:t>visible</a:t>
            </a:r>
            <a:r>
              <a:rPr lang="sv-SE" b="0" baseline="0" dirty="0"/>
              <a:t> under My Courses.</a:t>
            </a:r>
          </a:p>
          <a:p>
            <a:endParaRPr lang="sv-SE" b="1" u="sng" baseline="0" dirty="0"/>
          </a:p>
          <a:p>
            <a:r>
              <a:rPr lang="sv-SE" b="1" u="sng" baseline="0" dirty="0"/>
              <a:t>My Ladok:</a:t>
            </a:r>
          </a:p>
          <a:p>
            <a:pPr marL="171450" indent="-171450">
              <a:buFont typeface="Arial" panose="020B0604020202020204" pitchFamily="34" charset="0"/>
              <a:buChar char="•"/>
            </a:pPr>
            <a:r>
              <a:rPr lang="sv-SE" b="0" baseline="0" dirty="0" err="1"/>
              <a:t>Registration</a:t>
            </a:r>
            <a:r>
              <a:rPr lang="sv-SE" b="0" baseline="0" dirty="0"/>
              <a:t> for </a:t>
            </a:r>
            <a:r>
              <a:rPr lang="sv-SE" b="0" baseline="0" dirty="0" err="1"/>
              <a:t>course</a:t>
            </a:r>
            <a:r>
              <a:rPr lang="sv-SE" b="0" baseline="0" dirty="0"/>
              <a:t> – </a:t>
            </a:r>
            <a:r>
              <a:rPr lang="sv-SE" b="0" baseline="0" dirty="0" err="1"/>
              <a:t>opens</a:t>
            </a:r>
            <a:r>
              <a:rPr lang="sv-SE" b="0" baseline="0" dirty="0"/>
              <a:t> </a:t>
            </a:r>
            <a:r>
              <a:rPr lang="sv-SE" b="0" baseline="0" dirty="0" err="1"/>
              <a:t>one</a:t>
            </a:r>
            <a:r>
              <a:rPr lang="sv-SE" b="0" baseline="0" dirty="0"/>
              <a:t> </a:t>
            </a:r>
            <a:r>
              <a:rPr lang="sv-SE" b="0" baseline="0" dirty="0" err="1"/>
              <a:t>week</a:t>
            </a:r>
            <a:r>
              <a:rPr lang="sv-SE" b="0" baseline="0" dirty="0"/>
              <a:t> </a:t>
            </a:r>
            <a:r>
              <a:rPr lang="sv-SE" b="0" baseline="0" dirty="0" err="1"/>
              <a:t>before</a:t>
            </a:r>
            <a:r>
              <a:rPr lang="sv-SE" b="0" baseline="0" dirty="0"/>
              <a:t> the </a:t>
            </a:r>
            <a:r>
              <a:rPr lang="sv-SE" b="0" baseline="0" dirty="0" err="1"/>
              <a:t>course</a:t>
            </a:r>
            <a:r>
              <a:rPr lang="sv-SE" b="0" baseline="0" dirty="0"/>
              <a:t> starts</a:t>
            </a:r>
          </a:p>
          <a:p>
            <a:pPr marL="171450" indent="-171450">
              <a:buFont typeface="Arial" panose="020B0604020202020204" pitchFamily="34" charset="0"/>
              <a:buChar char="•"/>
            </a:pPr>
            <a:r>
              <a:rPr lang="sv-SE" b="0" baseline="0" dirty="0" err="1"/>
              <a:t>View</a:t>
            </a:r>
            <a:r>
              <a:rPr lang="sv-SE" b="0" baseline="0" dirty="0"/>
              <a:t> my </a:t>
            </a:r>
            <a:r>
              <a:rPr lang="sv-SE" b="0" baseline="0" dirty="0" err="1"/>
              <a:t>results</a:t>
            </a:r>
            <a:endParaRPr lang="sv-SE" b="0" baseline="0" dirty="0"/>
          </a:p>
          <a:p>
            <a:pPr marL="171450" indent="-171450">
              <a:buFont typeface="Arial" panose="020B0604020202020204" pitchFamily="34" charset="0"/>
              <a:buChar char="•"/>
            </a:pPr>
            <a:r>
              <a:rPr lang="sv-SE" b="0" baseline="0" dirty="0" err="1"/>
              <a:t>Registration</a:t>
            </a:r>
            <a:r>
              <a:rPr lang="sv-SE" b="0" baseline="0" dirty="0"/>
              <a:t> for examinations, </a:t>
            </a:r>
            <a:r>
              <a:rPr lang="sv-SE" b="0" baseline="0" dirty="0" err="1"/>
              <a:t>exam</a:t>
            </a:r>
            <a:r>
              <a:rPr lang="sv-SE" b="0" baseline="0" dirty="0"/>
              <a:t> at alternative </a:t>
            </a:r>
            <a:r>
              <a:rPr lang="sv-SE" b="0" baseline="0" dirty="0" err="1"/>
              <a:t>location</a:t>
            </a:r>
            <a:endParaRPr lang="sv-SE" b="0" baseline="0" dirty="0"/>
          </a:p>
          <a:p>
            <a:pPr marL="171450" indent="-171450">
              <a:buFont typeface="Arial" panose="020B0604020202020204" pitchFamily="34" charset="0"/>
              <a:buChar char="•"/>
            </a:pPr>
            <a:r>
              <a:rPr lang="sv-SE" b="0" baseline="0" dirty="0"/>
              <a:t>Get </a:t>
            </a:r>
            <a:r>
              <a:rPr lang="sv-SE" b="0" baseline="0" dirty="0" err="1"/>
              <a:t>certificate</a:t>
            </a:r>
            <a:endParaRPr lang="sv-SE" b="0" baseline="0" dirty="0"/>
          </a:p>
          <a:p>
            <a:pPr marL="171450" indent="-171450">
              <a:buFont typeface="Arial" panose="020B0604020202020204" pitchFamily="34" charset="0"/>
              <a:buChar char="•"/>
            </a:pPr>
            <a:r>
              <a:rPr lang="sv-SE" b="0" baseline="0" dirty="0"/>
              <a:t>Etc. </a:t>
            </a:r>
          </a:p>
          <a:p>
            <a:endParaRPr lang="sv-SE" b="0" dirty="0"/>
          </a:p>
          <a:p>
            <a:r>
              <a:rPr lang="sv-SE" b="0" dirty="0" err="1"/>
              <a:t>When</a:t>
            </a:r>
            <a:r>
              <a:rPr lang="sv-SE" b="0" baseline="0" dirty="0"/>
              <a:t> </a:t>
            </a:r>
            <a:r>
              <a:rPr lang="sv-SE" b="0" baseline="0" dirty="0" err="1"/>
              <a:t>they</a:t>
            </a:r>
            <a:r>
              <a:rPr lang="sv-SE" b="0" baseline="0" dirty="0"/>
              <a:t> </a:t>
            </a:r>
            <a:r>
              <a:rPr lang="sv-SE" b="0" baseline="0" dirty="0" err="1"/>
              <a:t>are</a:t>
            </a:r>
            <a:r>
              <a:rPr lang="sv-SE" b="0" baseline="0" dirty="0"/>
              <a:t> </a:t>
            </a:r>
            <a:r>
              <a:rPr lang="sv-SE" b="0" baseline="0" dirty="0" err="1"/>
              <a:t>logged</a:t>
            </a:r>
            <a:r>
              <a:rPr lang="sv-SE" b="0" baseline="0" dirty="0"/>
              <a:t> in, </a:t>
            </a:r>
            <a:r>
              <a:rPr lang="sv-SE" b="0" baseline="0" dirty="0" err="1"/>
              <a:t>they</a:t>
            </a:r>
            <a:r>
              <a:rPr lang="sv-SE" b="0" baseline="0" dirty="0"/>
              <a:t> </a:t>
            </a:r>
            <a:r>
              <a:rPr lang="sv-SE" b="0" baseline="0" dirty="0" err="1"/>
              <a:t>can</a:t>
            </a:r>
            <a:r>
              <a:rPr lang="sv-SE" b="0" baseline="0" dirty="0"/>
              <a:t> </a:t>
            </a:r>
            <a:r>
              <a:rPr lang="sv-SE" b="0" baseline="0" dirty="0" err="1"/>
              <a:t>find</a:t>
            </a:r>
            <a:r>
              <a:rPr lang="sv-SE" b="0" baseline="0" dirty="0"/>
              <a:t> </a:t>
            </a:r>
            <a:r>
              <a:rPr lang="sv-SE" b="0" baseline="0" dirty="0" err="1"/>
              <a:t>important</a:t>
            </a:r>
            <a:r>
              <a:rPr lang="sv-SE" b="0" baseline="0" dirty="0"/>
              <a:t> information on the right hand </a:t>
            </a:r>
            <a:r>
              <a:rPr lang="sv-SE" b="0" baseline="0" dirty="0" err="1"/>
              <a:t>side</a:t>
            </a:r>
            <a:r>
              <a:rPr lang="sv-SE" b="0" baseline="0" dirty="0"/>
              <a:t> </a:t>
            </a:r>
            <a:r>
              <a:rPr lang="sv-SE" b="0" baseline="0" dirty="0" err="1"/>
              <a:t>of</a:t>
            </a:r>
            <a:r>
              <a:rPr lang="sv-SE" b="0" baseline="0" dirty="0"/>
              <a:t> the </a:t>
            </a:r>
            <a:r>
              <a:rPr lang="sv-SE" b="0" baseline="0" dirty="0" err="1"/>
              <a:t>screen</a:t>
            </a:r>
            <a:r>
              <a:rPr lang="sv-SE" b="0" baseline="0" dirty="0"/>
              <a:t>, </a:t>
            </a:r>
            <a:r>
              <a:rPr lang="sv-SE" b="0" baseline="0" dirty="0" err="1"/>
              <a:t>such</a:t>
            </a:r>
            <a:r>
              <a:rPr lang="sv-SE" b="0" baseline="0" dirty="0"/>
              <a:t> as:</a:t>
            </a:r>
          </a:p>
          <a:p>
            <a:r>
              <a:rPr lang="sv-SE" b="1" dirty="0" err="1"/>
              <a:t>During</a:t>
            </a:r>
            <a:r>
              <a:rPr lang="sv-SE" b="1" dirty="0"/>
              <a:t> </a:t>
            </a:r>
            <a:r>
              <a:rPr lang="sv-SE" b="1" dirty="0" err="1"/>
              <a:t>your</a:t>
            </a:r>
            <a:r>
              <a:rPr lang="sv-SE" b="1" dirty="0"/>
              <a:t> studies</a:t>
            </a:r>
            <a:r>
              <a:rPr lang="sv-SE" b="0" dirty="0"/>
              <a:t>:</a:t>
            </a:r>
            <a:r>
              <a:rPr lang="sv-SE" b="0" baseline="0" dirty="0"/>
              <a:t> </a:t>
            </a:r>
            <a:r>
              <a:rPr lang="sv-SE" b="0" baseline="0" dirty="0" err="1"/>
              <a:t>Registration</a:t>
            </a:r>
            <a:r>
              <a:rPr lang="sv-SE" b="0" baseline="0" dirty="0"/>
              <a:t>, </a:t>
            </a:r>
            <a:r>
              <a:rPr lang="sv-SE" b="0" baseline="0" dirty="0" err="1"/>
              <a:t>Timetables</a:t>
            </a:r>
            <a:r>
              <a:rPr lang="sv-SE" b="0" baseline="0" dirty="0"/>
              <a:t>, Course </a:t>
            </a:r>
            <a:r>
              <a:rPr lang="sv-SE" b="0" baseline="0" dirty="0" err="1"/>
              <a:t>syllbi</a:t>
            </a:r>
            <a:r>
              <a:rPr lang="sv-SE" b="0" baseline="0" dirty="0"/>
              <a:t>, IT support, </a:t>
            </a:r>
            <a:r>
              <a:rPr lang="sv-SE" b="0" baseline="0" dirty="0" err="1"/>
              <a:t>registration</a:t>
            </a:r>
            <a:r>
              <a:rPr lang="sv-SE" b="0" baseline="0" dirty="0"/>
              <a:t> for examination and </a:t>
            </a:r>
            <a:r>
              <a:rPr lang="sv-SE" b="0" baseline="0" dirty="0" err="1"/>
              <a:t>degree</a:t>
            </a:r>
            <a:r>
              <a:rPr lang="sv-SE" b="0" baseline="0" dirty="0"/>
              <a:t> </a:t>
            </a:r>
            <a:r>
              <a:rPr lang="sv-SE" b="0" baseline="0" dirty="0" err="1"/>
              <a:t>project</a:t>
            </a:r>
            <a:r>
              <a:rPr lang="sv-SE" b="0" baseline="0" dirty="0"/>
              <a:t> information</a:t>
            </a:r>
          </a:p>
          <a:p>
            <a:pPr marL="0" indent="0">
              <a:buFont typeface="Arial" panose="020B0604020202020204" pitchFamily="34" charset="0"/>
              <a:buNone/>
            </a:pPr>
            <a:r>
              <a:rPr lang="sv-SE" b="1" baseline="0" dirty="0"/>
              <a:t>International </a:t>
            </a:r>
            <a:r>
              <a:rPr lang="sv-SE" b="1" baseline="0" dirty="0" err="1"/>
              <a:t>possibilities</a:t>
            </a:r>
            <a:r>
              <a:rPr lang="sv-SE" b="1" baseline="0" dirty="0"/>
              <a:t>: </a:t>
            </a:r>
            <a:r>
              <a:rPr lang="sv-SE" b="0" baseline="0" dirty="0"/>
              <a:t>International Office, information </a:t>
            </a:r>
            <a:r>
              <a:rPr lang="sv-SE" b="0" baseline="0" dirty="0" err="1"/>
              <a:t>abour</a:t>
            </a:r>
            <a:r>
              <a:rPr lang="sv-SE" b="0" baseline="0" dirty="0"/>
              <a:t> </a:t>
            </a:r>
            <a:r>
              <a:rPr lang="sv-SE" b="0" baseline="0" dirty="0" err="1"/>
              <a:t>study</a:t>
            </a:r>
            <a:r>
              <a:rPr lang="sv-SE" b="0" baseline="0" dirty="0"/>
              <a:t> </a:t>
            </a:r>
            <a:r>
              <a:rPr lang="sv-SE" b="0" baseline="0" dirty="0" err="1"/>
              <a:t>abroad</a:t>
            </a:r>
            <a:endParaRPr lang="sv-SE" b="0" baseline="0" dirty="0"/>
          </a:p>
          <a:p>
            <a:pPr marL="0" indent="0">
              <a:buFont typeface="Arial" panose="020B0604020202020204" pitchFamily="34" charset="0"/>
              <a:buNone/>
            </a:pPr>
            <a:r>
              <a:rPr lang="sv-SE" b="1" baseline="0" dirty="0"/>
              <a:t>Job and </a:t>
            </a:r>
            <a:r>
              <a:rPr lang="sv-SE" b="1" baseline="0" dirty="0" err="1"/>
              <a:t>career</a:t>
            </a:r>
            <a:r>
              <a:rPr lang="sv-SE" b="1" baseline="0" dirty="0"/>
              <a:t>: </a:t>
            </a:r>
            <a:r>
              <a:rPr lang="sv-SE" b="0" baseline="0" dirty="0" err="1"/>
              <a:t>Activites</a:t>
            </a:r>
            <a:r>
              <a:rPr lang="sv-SE" b="0" baseline="0" dirty="0"/>
              <a:t>, </a:t>
            </a:r>
            <a:r>
              <a:rPr lang="sv-SE" b="0" baseline="0" dirty="0" err="1"/>
              <a:t>Mycarrer</a:t>
            </a:r>
            <a:r>
              <a:rPr lang="sv-SE" b="0" baseline="0" dirty="0"/>
              <a:t>, the </a:t>
            </a:r>
            <a:r>
              <a:rPr lang="sv-SE" b="0" baseline="0" dirty="0" err="1"/>
              <a:t>metor</a:t>
            </a:r>
            <a:r>
              <a:rPr lang="sv-SE" b="0" baseline="0" dirty="0"/>
              <a:t> </a:t>
            </a:r>
            <a:r>
              <a:rPr lang="sv-SE" b="0" baseline="0" dirty="0" err="1"/>
              <a:t>programme</a:t>
            </a:r>
            <a:r>
              <a:rPr lang="sv-SE" b="0" baseline="0" dirty="0"/>
              <a:t> etc.</a:t>
            </a:r>
          </a:p>
          <a:p>
            <a:pPr marL="0" indent="0">
              <a:buFont typeface="Arial" panose="020B0604020202020204" pitchFamily="34" charset="0"/>
              <a:buNone/>
            </a:pPr>
            <a:r>
              <a:rPr lang="sv-SE" b="1" baseline="0" dirty="0"/>
              <a:t>Service and support: </a:t>
            </a:r>
            <a:r>
              <a:rPr lang="sv-SE" b="0" baseline="0" dirty="0"/>
              <a:t>info center, </a:t>
            </a:r>
            <a:r>
              <a:rPr lang="sv-SE" b="0" baseline="0" dirty="0" err="1"/>
              <a:t>Technical</a:t>
            </a:r>
            <a:r>
              <a:rPr lang="sv-SE" b="0" baseline="0" dirty="0"/>
              <a:t> support, student services, etc. </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err="1"/>
              <a:t>While</a:t>
            </a:r>
            <a:r>
              <a:rPr lang="sv-SE" b="0" baseline="0" dirty="0"/>
              <a:t> </a:t>
            </a:r>
            <a:r>
              <a:rPr lang="sv-SE" b="0" baseline="0" dirty="0" err="1"/>
              <a:t>logged</a:t>
            </a:r>
            <a:r>
              <a:rPr lang="sv-SE" b="0" baseline="0" dirty="0"/>
              <a:t> in </a:t>
            </a:r>
            <a:r>
              <a:rPr lang="sv-SE" b="0" baseline="0" dirty="0" err="1"/>
              <a:t>they</a:t>
            </a:r>
            <a:r>
              <a:rPr lang="sv-SE" b="0" baseline="0" dirty="0"/>
              <a:t> </a:t>
            </a:r>
            <a:r>
              <a:rPr lang="sv-SE" b="0" baseline="0" dirty="0" err="1"/>
              <a:t>can</a:t>
            </a:r>
            <a:r>
              <a:rPr lang="sv-SE" b="0" baseline="0" dirty="0"/>
              <a:t> </a:t>
            </a:r>
            <a:r>
              <a:rPr lang="sv-SE" b="0" baseline="0" dirty="0" err="1"/>
              <a:t>also</a:t>
            </a:r>
            <a:r>
              <a:rPr lang="sv-SE" b="0" baseline="0" dirty="0"/>
              <a:t> </a:t>
            </a:r>
            <a:r>
              <a:rPr lang="sv-SE" b="0" baseline="0" dirty="0" err="1"/>
              <a:t>find</a:t>
            </a:r>
            <a:r>
              <a:rPr lang="sv-SE" b="0" baseline="0" dirty="0"/>
              <a:t> My student </a:t>
            </a:r>
            <a:r>
              <a:rPr lang="sv-SE" b="0" baseline="0" dirty="0" err="1"/>
              <a:t>news</a:t>
            </a:r>
            <a:r>
              <a:rPr lang="sv-SE" b="0" baseline="0" dirty="0"/>
              <a:t> and events, </a:t>
            </a:r>
            <a:r>
              <a:rPr lang="sv-SE" b="0" baseline="0" dirty="0" err="1"/>
              <a:t>where</a:t>
            </a:r>
            <a:r>
              <a:rPr lang="sv-SE" b="0" baseline="0" dirty="0"/>
              <a:t> information </a:t>
            </a:r>
            <a:r>
              <a:rPr lang="sv-SE" b="0" baseline="0" dirty="0" err="1"/>
              <a:t>regarding</a:t>
            </a:r>
            <a:r>
              <a:rPr lang="sv-SE" b="0" baseline="0" dirty="0"/>
              <a:t> </a:t>
            </a:r>
            <a:r>
              <a:rPr lang="sv-SE" b="0" baseline="0" dirty="0" err="1"/>
              <a:t>them</a:t>
            </a:r>
            <a:r>
              <a:rPr lang="sv-SE" b="0" baseline="0" dirty="0"/>
              <a:t> is </a:t>
            </a:r>
            <a:r>
              <a:rPr lang="sv-SE" b="0" baseline="0" dirty="0" err="1"/>
              <a:t>published</a:t>
            </a:r>
            <a:r>
              <a:rPr lang="sv-SE" b="0" baseline="0" dirty="0"/>
              <a:t>, </a:t>
            </a:r>
            <a:r>
              <a:rPr lang="sv-SE" b="0" baseline="0" dirty="0" err="1"/>
              <a:t>such</a:t>
            </a:r>
            <a:r>
              <a:rPr lang="sv-SE" b="0" baseline="0" dirty="0"/>
              <a:t> as </a:t>
            </a:r>
            <a:r>
              <a:rPr lang="sv-SE" b="0" baseline="0" dirty="0" err="1"/>
              <a:t>open</a:t>
            </a:r>
            <a:r>
              <a:rPr lang="sv-SE" b="0" baseline="0" dirty="0"/>
              <a:t> </a:t>
            </a:r>
            <a:r>
              <a:rPr lang="sv-SE" b="0" baseline="0" dirty="0" err="1"/>
              <a:t>lectures</a:t>
            </a:r>
            <a:r>
              <a:rPr lang="sv-SE" b="0" baseline="0" dirty="0"/>
              <a:t> or </a:t>
            </a:r>
            <a:r>
              <a:rPr lang="sv-SE" b="0" baseline="0" dirty="0" err="1"/>
              <a:t>reminders</a:t>
            </a:r>
            <a:r>
              <a:rPr lang="sv-SE" b="0" baseline="0" dirty="0"/>
              <a:t>.</a:t>
            </a:r>
          </a:p>
          <a:p>
            <a:pPr marL="0" indent="0">
              <a:buFont typeface="Arial" panose="020B0604020202020204" pitchFamily="34" charset="0"/>
              <a:buNone/>
            </a:pPr>
            <a:endParaRPr lang="sv-SE" b="0" baseline="0" dirty="0"/>
          </a:p>
          <a:p>
            <a:pPr marL="0" indent="0">
              <a:buFont typeface="Arial" panose="020B0604020202020204" pitchFamily="34" charset="0"/>
              <a:buNone/>
            </a:pPr>
            <a:endParaRPr lang="sv-SE" b="0" baseline="0"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5</a:t>
            </a:fld>
            <a:endParaRPr lang="sv-SE"/>
          </a:p>
        </p:txBody>
      </p:sp>
    </p:spTree>
    <p:extLst>
      <p:ext uri="{BB962C8B-B14F-4D97-AF65-F5344CB8AC3E}">
        <p14:creationId xmlns:p14="http://schemas.microsoft.com/office/powerpoint/2010/main" val="3723715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defRPr/>
            </a:pPr>
            <a:r>
              <a:rPr lang="sv-SE" sz="1200" b="1" dirty="0" err="1"/>
              <a:t>Timetable</a:t>
            </a:r>
            <a:endParaRPr lang="sv-SE" sz="1200" b="1" dirty="0"/>
          </a:p>
          <a:p>
            <a:pPr marL="0" indent="0">
              <a:defRPr/>
            </a:pPr>
            <a:endParaRPr lang="sv-SE" sz="1200" dirty="0"/>
          </a:p>
          <a:p>
            <a:pPr marL="0" indent="0">
              <a:defRPr/>
            </a:pPr>
            <a:r>
              <a:rPr lang="sv-SE" sz="1200" dirty="0" err="1"/>
              <a:t>Once</a:t>
            </a:r>
            <a:r>
              <a:rPr lang="sv-SE" sz="1200" dirty="0"/>
              <a:t> the student is</a:t>
            </a:r>
            <a:r>
              <a:rPr lang="sv-SE" sz="1200" baseline="0" dirty="0"/>
              <a:t> </a:t>
            </a:r>
            <a:r>
              <a:rPr lang="sv-SE" sz="1200" baseline="0" dirty="0" err="1"/>
              <a:t>registered</a:t>
            </a:r>
            <a:r>
              <a:rPr lang="sv-SE" sz="1200" baseline="0" dirty="0"/>
              <a:t> to a </a:t>
            </a:r>
            <a:r>
              <a:rPr lang="sv-SE" sz="1200" baseline="0" dirty="0" err="1"/>
              <a:t>course</a:t>
            </a:r>
            <a:r>
              <a:rPr lang="sv-SE" sz="1200" baseline="0" dirty="0"/>
              <a:t>, </a:t>
            </a:r>
            <a:r>
              <a:rPr lang="sv-SE" sz="1200" baseline="0" dirty="0" err="1"/>
              <a:t>he</a:t>
            </a:r>
            <a:r>
              <a:rPr lang="sv-SE" sz="1200" baseline="0" dirty="0"/>
              <a:t> or </a:t>
            </a:r>
            <a:r>
              <a:rPr lang="sv-SE" sz="1200" baseline="0" dirty="0" err="1"/>
              <a:t>she</a:t>
            </a:r>
            <a:r>
              <a:rPr lang="sv-SE" sz="1200" baseline="0" dirty="0"/>
              <a:t> </a:t>
            </a:r>
            <a:r>
              <a:rPr lang="sv-SE" sz="1200" baseline="0" dirty="0" err="1"/>
              <a:t>can</a:t>
            </a:r>
            <a:r>
              <a:rPr lang="sv-SE" sz="1200" baseline="0" dirty="0"/>
              <a:t> access a </a:t>
            </a:r>
            <a:r>
              <a:rPr lang="sv-SE" sz="1200" baseline="0" dirty="0" err="1"/>
              <a:t>personalized</a:t>
            </a:r>
            <a:r>
              <a:rPr lang="sv-SE" sz="1200" baseline="0" dirty="0"/>
              <a:t> </a:t>
            </a:r>
            <a:r>
              <a:rPr lang="sv-SE" sz="1200" baseline="0" dirty="0" err="1"/>
              <a:t>timetable</a:t>
            </a:r>
            <a:r>
              <a:rPr lang="sv-SE" sz="1200" baseline="0" dirty="0"/>
              <a:t> via ”My full </a:t>
            </a:r>
            <a:r>
              <a:rPr lang="sv-SE" sz="1200" baseline="0" dirty="0" err="1"/>
              <a:t>timetable</a:t>
            </a:r>
            <a:r>
              <a:rPr lang="sv-SE" sz="1200" baseline="0" dirty="0"/>
              <a:t>. </a:t>
            </a:r>
            <a:r>
              <a:rPr lang="sv-SE" sz="1200" baseline="0" dirty="0" err="1"/>
              <a:t>Again</a:t>
            </a:r>
            <a:r>
              <a:rPr lang="sv-SE" sz="1200" baseline="0" dirty="0"/>
              <a:t>, the student must be </a:t>
            </a:r>
            <a:r>
              <a:rPr lang="sv-SE" sz="1200" baseline="0" dirty="0" err="1"/>
              <a:t>registered</a:t>
            </a:r>
            <a:r>
              <a:rPr lang="sv-SE" sz="1200" baseline="0" dirty="0"/>
              <a:t> in order to be </a:t>
            </a:r>
            <a:r>
              <a:rPr lang="sv-SE" sz="1200" baseline="0" dirty="0" err="1"/>
              <a:t>able</a:t>
            </a:r>
            <a:r>
              <a:rPr lang="sv-SE" sz="1200" baseline="0" dirty="0"/>
              <a:t> to access the </a:t>
            </a:r>
            <a:r>
              <a:rPr lang="sv-SE" sz="1200" baseline="0" dirty="0" err="1"/>
              <a:t>timetable</a:t>
            </a:r>
            <a:r>
              <a:rPr lang="sv-SE" sz="1200" baseline="0" dirty="0"/>
              <a:t> on lnu.se/student.</a:t>
            </a:r>
          </a:p>
          <a:p>
            <a:pPr marL="0" indent="0">
              <a:defRPr/>
            </a:pPr>
            <a:endParaRPr lang="sv-SE" sz="1200" baseline="0" dirty="0"/>
          </a:p>
          <a:p>
            <a:pPr marL="0" indent="0">
              <a:defRPr/>
            </a:pPr>
            <a:r>
              <a:rPr lang="sv-SE" sz="1200" baseline="0" dirty="0"/>
              <a:t>If a student </a:t>
            </a:r>
            <a:r>
              <a:rPr lang="sv-SE" sz="1200" baseline="0" dirty="0" err="1"/>
              <a:t>wants</a:t>
            </a:r>
            <a:r>
              <a:rPr lang="sv-SE" sz="1200" baseline="0" dirty="0"/>
              <a:t> to check a </a:t>
            </a:r>
            <a:r>
              <a:rPr lang="sv-SE" sz="1200" baseline="0" dirty="0" err="1"/>
              <a:t>course</a:t>
            </a:r>
            <a:r>
              <a:rPr lang="sv-SE" sz="1200" baseline="0" dirty="0"/>
              <a:t> </a:t>
            </a:r>
            <a:r>
              <a:rPr lang="sv-SE" sz="1200" baseline="0" dirty="0" err="1"/>
              <a:t>timetable</a:t>
            </a:r>
            <a:r>
              <a:rPr lang="sv-SE" sz="1200" baseline="0" dirty="0"/>
              <a:t> prior to the </a:t>
            </a:r>
            <a:r>
              <a:rPr lang="sv-SE" sz="1200" baseline="0" dirty="0" err="1"/>
              <a:t>registration</a:t>
            </a:r>
            <a:r>
              <a:rPr lang="sv-SE" sz="1200" baseline="0" dirty="0"/>
              <a:t> period </a:t>
            </a:r>
            <a:r>
              <a:rPr lang="sv-SE" sz="1200" baseline="0" dirty="0" err="1"/>
              <a:t>of</a:t>
            </a:r>
            <a:r>
              <a:rPr lang="sv-SE" sz="1200" baseline="0" dirty="0"/>
              <a:t> </a:t>
            </a:r>
            <a:r>
              <a:rPr lang="sv-SE" sz="1200" baseline="0" dirty="0" err="1"/>
              <a:t>said</a:t>
            </a:r>
            <a:r>
              <a:rPr lang="sv-SE" sz="1200" baseline="0" dirty="0"/>
              <a:t> </a:t>
            </a:r>
            <a:r>
              <a:rPr lang="sv-SE" sz="1200" baseline="0" dirty="0" err="1"/>
              <a:t>course</a:t>
            </a:r>
            <a:r>
              <a:rPr lang="sv-SE" sz="1200" baseline="0" dirty="0"/>
              <a:t>, </a:t>
            </a:r>
            <a:r>
              <a:rPr lang="sv-SE" sz="1200" baseline="0" dirty="0" err="1"/>
              <a:t>this</a:t>
            </a:r>
            <a:r>
              <a:rPr lang="sv-SE" sz="1200" baseline="0" dirty="0"/>
              <a:t> </a:t>
            </a:r>
            <a:r>
              <a:rPr lang="sv-SE" sz="1200" baseline="0" dirty="0" err="1"/>
              <a:t>can</a:t>
            </a:r>
            <a:r>
              <a:rPr lang="sv-SE" sz="1200" baseline="0" dirty="0"/>
              <a:t> be </a:t>
            </a:r>
            <a:r>
              <a:rPr lang="sv-SE" sz="1200" baseline="0" dirty="0" err="1"/>
              <a:t>done</a:t>
            </a:r>
            <a:r>
              <a:rPr lang="sv-SE" sz="1200" baseline="0" dirty="0"/>
              <a:t> via </a:t>
            </a:r>
            <a:r>
              <a:rPr lang="sv-SE" sz="1200" baseline="0" dirty="0" err="1"/>
              <a:t>TimeEdit</a:t>
            </a:r>
            <a:r>
              <a:rPr lang="sv-SE" sz="1200" baseline="0" dirty="0"/>
              <a:t>. </a:t>
            </a:r>
            <a:r>
              <a:rPr lang="sv-SE" sz="1200" baseline="0" dirty="0" err="1"/>
              <a:t>Beware</a:t>
            </a:r>
            <a:r>
              <a:rPr lang="sv-SE" sz="1200" baseline="0" dirty="0"/>
              <a:t> </a:t>
            </a:r>
            <a:r>
              <a:rPr lang="sv-SE" sz="1200" baseline="0" dirty="0" err="1"/>
              <a:t>that</a:t>
            </a:r>
            <a:r>
              <a:rPr lang="sv-SE" sz="1200" baseline="0" dirty="0"/>
              <a:t> </a:t>
            </a:r>
            <a:r>
              <a:rPr lang="sv-SE" sz="1200" baseline="0" dirty="0" err="1"/>
              <a:t>timetables</a:t>
            </a:r>
            <a:r>
              <a:rPr lang="sv-SE" sz="1200" baseline="0" dirty="0"/>
              <a:t> on </a:t>
            </a:r>
            <a:r>
              <a:rPr lang="sv-SE" sz="1200" baseline="0" dirty="0" err="1"/>
              <a:t>TimeEdit</a:t>
            </a:r>
            <a:r>
              <a:rPr lang="sv-SE" sz="1200" baseline="0" dirty="0"/>
              <a:t> </a:t>
            </a:r>
            <a:r>
              <a:rPr lang="sv-SE" sz="1200" baseline="0" dirty="0" err="1"/>
              <a:t>are</a:t>
            </a:r>
            <a:r>
              <a:rPr lang="sv-SE" sz="1200" baseline="0" dirty="0"/>
              <a:t> </a:t>
            </a:r>
            <a:r>
              <a:rPr lang="sv-SE" sz="1200" baseline="0" dirty="0" err="1"/>
              <a:t>usually</a:t>
            </a:r>
            <a:r>
              <a:rPr lang="sv-SE" sz="1200" baseline="0" dirty="0"/>
              <a:t> </a:t>
            </a:r>
            <a:r>
              <a:rPr lang="sv-SE" sz="1200" baseline="0" dirty="0" err="1"/>
              <a:t>published</a:t>
            </a:r>
            <a:r>
              <a:rPr lang="sv-SE" sz="1200" baseline="0" dirty="0"/>
              <a:t>, at the </a:t>
            </a:r>
            <a:r>
              <a:rPr lang="sv-SE" sz="1200" baseline="0" dirty="0" err="1"/>
              <a:t>earliest</a:t>
            </a:r>
            <a:r>
              <a:rPr lang="sv-SE" sz="1200" baseline="0" dirty="0"/>
              <a:t>, </a:t>
            </a:r>
            <a:r>
              <a:rPr lang="sv-SE" sz="1200" baseline="0" dirty="0" err="1"/>
              <a:t>one</a:t>
            </a:r>
            <a:r>
              <a:rPr lang="sv-SE" sz="1200" baseline="0" dirty="0"/>
              <a:t> </a:t>
            </a:r>
            <a:r>
              <a:rPr lang="sv-SE" sz="1200" baseline="0" dirty="0" err="1"/>
              <a:t>month</a:t>
            </a:r>
            <a:r>
              <a:rPr lang="sv-SE" sz="1200" baseline="0" dirty="0"/>
              <a:t> prior to </a:t>
            </a:r>
            <a:r>
              <a:rPr lang="sv-SE" sz="1200" baseline="0" dirty="0" err="1"/>
              <a:t>course</a:t>
            </a:r>
            <a:r>
              <a:rPr lang="sv-SE" sz="1200" baseline="0" dirty="0"/>
              <a:t> start.</a:t>
            </a:r>
            <a:endParaRPr lang="sv-SE" sz="1200"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6</a:t>
            </a:fld>
            <a:endParaRPr lang="sv-SE"/>
          </a:p>
        </p:txBody>
      </p:sp>
    </p:spTree>
    <p:extLst>
      <p:ext uri="{BB962C8B-B14F-4D97-AF65-F5344CB8AC3E}">
        <p14:creationId xmlns:p14="http://schemas.microsoft.com/office/powerpoint/2010/main" val="3918405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 </a:t>
            </a:r>
          </a:p>
          <a:p>
            <a:endParaRPr lang="sv-SE" b="1" dirty="0"/>
          </a:p>
          <a:p>
            <a:r>
              <a:rPr lang="sv-SE" b="1" dirty="0"/>
              <a:t>Picture </a:t>
            </a:r>
            <a:r>
              <a:rPr lang="sv-SE" b="1" dirty="0" err="1"/>
              <a:t>only</a:t>
            </a:r>
            <a:r>
              <a:rPr lang="sv-SE" b="1" dirty="0"/>
              <a:t> in Swedish, </a:t>
            </a:r>
            <a:r>
              <a:rPr lang="sv-SE" b="1" dirty="0" err="1"/>
              <a:t>but</a:t>
            </a:r>
            <a:r>
              <a:rPr lang="sv-SE" b="1" dirty="0"/>
              <a:t> it looks the same in English</a:t>
            </a:r>
          </a:p>
          <a:p>
            <a:br>
              <a:rPr lang="en-US" dirty="0"/>
            </a:br>
            <a:r>
              <a:rPr lang="en-US" b="0" i="0" dirty="0">
                <a:solidFill>
                  <a:srgbClr val="202124"/>
                </a:solidFill>
                <a:effectLst/>
                <a:latin typeface="arial" panose="020B0604020202020204" pitchFamily="34" charset="0"/>
              </a:rPr>
              <a:t>Students get here via the student web. This is how it looks on the home page with the menu expanded to the right. All current courses are shown here. In this example, a course that is open for registration and one that is not yet open for registration.</a:t>
            </a:r>
          </a:p>
          <a:p>
            <a:endParaRPr lang="en-US" b="0" i="0" dirty="0">
              <a:solidFill>
                <a:srgbClr val="202124"/>
              </a:solidFill>
              <a:effectLst/>
              <a:latin typeface="arial" panose="020B0604020202020204" pitchFamily="34" charset="0"/>
            </a:endParaRPr>
          </a:p>
          <a:p>
            <a:r>
              <a:rPr lang="en-US" dirty="0"/>
              <a:t>Under "My education" in the menu on the right, the student can access all courses, including not started and completed, TG etc. When a student has clicked on a course, they can also register and cancel</a:t>
            </a:r>
            <a:endParaRPr lang="sv-SE" dirty="0"/>
          </a:p>
          <a:p>
            <a:endParaRPr lang="sv-SE" b="0" baseline="0" dirty="0"/>
          </a:p>
          <a:p>
            <a:r>
              <a:rPr lang="sv-SE" b="0" baseline="0" dirty="0" err="1"/>
              <a:t>They</a:t>
            </a:r>
            <a:r>
              <a:rPr lang="sv-SE" b="0" baseline="0" dirty="0"/>
              <a:t> </a:t>
            </a:r>
            <a:r>
              <a:rPr lang="sv-SE" b="0" baseline="0" dirty="0" err="1"/>
              <a:t>can</a:t>
            </a:r>
            <a:r>
              <a:rPr lang="sv-SE" b="0" baseline="0" dirty="0"/>
              <a:t> do the </a:t>
            </a:r>
            <a:r>
              <a:rPr lang="sv-SE" b="0" baseline="0" dirty="0" err="1"/>
              <a:t>following</a:t>
            </a:r>
            <a:r>
              <a:rPr lang="sv-SE" b="0" baseline="0" dirty="0"/>
              <a:t>:</a:t>
            </a:r>
          </a:p>
          <a:p>
            <a:pPr marL="171450" indent="-171450">
              <a:buFont typeface="Arial" panose="020B0604020202020204" pitchFamily="34" charset="0"/>
              <a:buChar char="•"/>
            </a:pPr>
            <a:r>
              <a:rPr lang="sv-SE" b="0" baseline="0" dirty="0" err="1"/>
              <a:t>Registration</a:t>
            </a:r>
            <a:r>
              <a:rPr lang="sv-SE" b="0" baseline="0" dirty="0"/>
              <a:t> for </a:t>
            </a:r>
            <a:r>
              <a:rPr lang="sv-SE" b="0" baseline="0" dirty="0" err="1"/>
              <a:t>course</a:t>
            </a:r>
            <a:r>
              <a:rPr lang="sv-SE" b="0" baseline="0" dirty="0"/>
              <a:t> – </a:t>
            </a:r>
            <a:r>
              <a:rPr lang="sv-SE" b="0" baseline="0" dirty="0" err="1"/>
              <a:t>opens</a:t>
            </a:r>
            <a:r>
              <a:rPr lang="sv-SE" b="0" baseline="0" dirty="0"/>
              <a:t> </a:t>
            </a:r>
            <a:r>
              <a:rPr lang="sv-SE" b="0" baseline="0" dirty="0" err="1"/>
              <a:t>one</a:t>
            </a:r>
            <a:r>
              <a:rPr lang="sv-SE" b="0" baseline="0" dirty="0"/>
              <a:t> </a:t>
            </a:r>
            <a:r>
              <a:rPr lang="sv-SE" b="0" baseline="0" dirty="0" err="1"/>
              <a:t>week</a:t>
            </a:r>
            <a:r>
              <a:rPr lang="sv-SE" b="0" baseline="0" dirty="0"/>
              <a:t> </a:t>
            </a:r>
            <a:r>
              <a:rPr lang="sv-SE" b="0" baseline="0" dirty="0" err="1"/>
              <a:t>before</a:t>
            </a:r>
            <a:r>
              <a:rPr lang="sv-SE" b="0" baseline="0" dirty="0"/>
              <a:t> the </a:t>
            </a:r>
            <a:r>
              <a:rPr lang="sv-SE" b="0" baseline="0" dirty="0" err="1"/>
              <a:t>course</a:t>
            </a:r>
            <a:r>
              <a:rPr lang="sv-SE" b="0" baseline="0" dirty="0"/>
              <a:t> starts.</a:t>
            </a:r>
          </a:p>
          <a:p>
            <a:pPr marL="171450" indent="-171450">
              <a:buFont typeface="Arial" panose="020B0604020202020204" pitchFamily="34" charset="0"/>
              <a:buChar char="•"/>
            </a:pPr>
            <a:r>
              <a:rPr lang="sv-SE" b="0" baseline="0" dirty="0" err="1"/>
              <a:t>View</a:t>
            </a:r>
            <a:r>
              <a:rPr lang="sv-SE" b="0" baseline="0" dirty="0"/>
              <a:t> my </a:t>
            </a:r>
            <a:r>
              <a:rPr lang="sv-SE" b="0" baseline="0" dirty="0" err="1"/>
              <a:t>results</a:t>
            </a:r>
            <a:endParaRPr lang="sv-SE" b="0" baseline="0" dirty="0"/>
          </a:p>
          <a:p>
            <a:pPr marL="171450" indent="-171450">
              <a:buFont typeface="Arial" panose="020B0604020202020204" pitchFamily="34" charset="0"/>
              <a:buChar char="•"/>
            </a:pPr>
            <a:r>
              <a:rPr lang="sv-SE" b="0" baseline="0" dirty="0" err="1"/>
              <a:t>Registration</a:t>
            </a:r>
            <a:r>
              <a:rPr lang="sv-SE" b="0" baseline="0" dirty="0"/>
              <a:t> for examinations</a:t>
            </a:r>
          </a:p>
          <a:p>
            <a:pPr marL="171450" indent="-171450">
              <a:buFont typeface="Arial" panose="020B0604020202020204" pitchFamily="34" charset="0"/>
              <a:buChar char="•"/>
            </a:pPr>
            <a:r>
              <a:rPr lang="sv-SE" b="0" baseline="0" dirty="0"/>
              <a:t>Get </a:t>
            </a:r>
            <a:r>
              <a:rPr lang="sv-SE" b="0" baseline="0" dirty="0" err="1"/>
              <a:t>certificates</a:t>
            </a:r>
            <a:endParaRPr lang="sv-SE" b="0" baseline="0" dirty="0"/>
          </a:p>
          <a:p>
            <a:pPr marL="171450" indent="-171450">
              <a:buFont typeface="Arial" panose="020B0604020202020204" pitchFamily="34" charset="0"/>
              <a:buChar char="•"/>
            </a:pPr>
            <a:r>
              <a:rPr lang="sv-SE" b="0" baseline="0" dirty="0"/>
              <a:t>Etc. </a:t>
            </a:r>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7</a:t>
            </a:fld>
            <a:endParaRPr lang="sv-SE"/>
          </a:p>
        </p:txBody>
      </p:sp>
    </p:spTree>
    <p:extLst>
      <p:ext uri="{BB962C8B-B14F-4D97-AF65-F5344CB8AC3E}">
        <p14:creationId xmlns:p14="http://schemas.microsoft.com/office/powerpoint/2010/main" val="797745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Exam</a:t>
            </a:r>
            <a:r>
              <a:rPr lang="sv-SE" b="1" baseline="0" dirty="0"/>
              <a:t> Schedule</a:t>
            </a:r>
          </a:p>
          <a:p>
            <a:endParaRPr lang="sv-SE" b="1" baseline="0" dirty="0"/>
          </a:p>
          <a:p>
            <a:r>
              <a:rPr lang="sv-SE" dirty="0"/>
              <a:t>Students</a:t>
            </a:r>
            <a:r>
              <a:rPr lang="sv-SE" baseline="0" dirty="0"/>
              <a:t> </a:t>
            </a:r>
            <a:r>
              <a:rPr lang="sv-SE" baseline="0" dirty="0" err="1"/>
              <a:t>can</a:t>
            </a:r>
            <a:r>
              <a:rPr lang="sv-SE" baseline="0" dirty="0"/>
              <a:t> </a:t>
            </a:r>
            <a:r>
              <a:rPr lang="sv-SE" baseline="0" dirty="0" err="1"/>
              <a:t>see</a:t>
            </a:r>
            <a:r>
              <a:rPr lang="sv-SE" baseline="0" dirty="0"/>
              <a:t> the </a:t>
            </a:r>
            <a:r>
              <a:rPr lang="sv-SE" baseline="0" dirty="0" err="1"/>
              <a:t>next</a:t>
            </a:r>
            <a:r>
              <a:rPr lang="sv-SE" baseline="0" dirty="0"/>
              <a:t> </a:t>
            </a:r>
            <a:r>
              <a:rPr lang="sv-SE" baseline="0" dirty="0" err="1"/>
              <a:t>opportunity</a:t>
            </a:r>
            <a:r>
              <a:rPr lang="sv-SE" baseline="0" dirty="0"/>
              <a:t> to </a:t>
            </a:r>
            <a:r>
              <a:rPr lang="sv-SE" baseline="0" dirty="0" err="1"/>
              <a:t>take</a:t>
            </a:r>
            <a:r>
              <a:rPr lang="sv-SE" baseline="0" dirty="0"/>
              <a:t> an </a:t>
            </a:r>
            <a:r>
              <a:rPr lang="sv-SE" baseline="0" dirty="0" err="1"/>
              <a:t>exam</a:t>
            </a:r>
            <a:r>
              <a:rPr lang="sv-SE" baseline="0" dirty="0"/>
              <a:t> by going to salstentamen.lnu.se (</a:t>
            </a:r>
            <a:r>
              <a:rPr lang="sv-SE" baseline="0" dirty="0" err="1"/>
              <a:t>link</a:t>
            </a:r>
            <a:r>
              <a:rPr lang="sv-SE" baseline="0" dirty="0"/>
              <a:t> in </a:t>
            </a:r>
            <a:r>
              <a:rPr lang="sv-SE" baseline="0" dirty="0" err="1"/>
              <a:t>picture</a:t>
            </a:r>
            <a:r>
              <a:rPr lang="sv-SE" baseline="0" dirty="0"/>
              <a:t>).</a:t>
            </a:r>
          </a:p>
          <a:p>
            <a:endParaRPr lang="sv-SE" baseline="0" dirty="0"/>
          </a:p>
          <a:p>
            <a:r>
              <a:rPr lang="sv-SE" baseline="0" dirty="0" err="1"/>
              <a:t>When</a:t>
            </a:r>
            <a:r>
              <a:rPr lang="sv-SE" baseline="0" dirty="0"/>
              <a:t> </a:t>
            </a:r>
            <a:r>
              <a:rPr lang="sv-SE" baseline="0" dirty="0" err="1"/>
              <a:t>searching</a:t>
            </a:r>
            <a:r>
              <a:rPr lang="sv-SE" baseline="0" dirty="0"/>
              <a:t>, make sure to </a:t>
            </a:r>
            <a:r>
              <a:rPr lang="sv-SE" baseline="0" dirty="0" err="1"/>
              <a:t>fill</a:t>
            </a:r>
            <a:r>
              <a:rPr lang="sv-SE" baseline="0" dirty="0"/>
              <a:t> in the </a:t>
            </a:r>
            <a:r>
              <a:rPr lang="sv-SE" baseline="0" dirty="0" err="1"/>
              <a:t>following</a:t>
            </a:r>
            <a:r>
              <a:rPr lang="sv-SE" baseline="0" dirty="0"/>
              <a:t>:</a:t>
            </a:r>
          </a:p>
          <a:p>
            <a:pPr marL="171450" indent="-171450">
              <a:buFont typeface="Arial" panose="020B0604020202020204" pitchFamily="34" charset="0"/>
              <a:buChar char="•"/>
            </a:pPr>
            <a:r>
              <a:rPr lang="sv-SE" baseline="0" dirty="0"/>
              <a:t>End (final </a:t>
            </a:r>
            <a:r>
              <a:rPr lang="sv-SE" baseline="0" dirty="0" err="1"/>
              <a:t>day</a:t>
            </a:r>
            <a:r>
              <a:rPr lang="sv-SE" baseline="0" dirty="0"/>
              <a:t> for </a:t>
            </a:r>
            <a:r>
              <a:rPr lang="sv-SE" baseline="0" dirty="0" err="1"/>
              <a:t>search</a:t>
            </a:r>
            <a:r>
              <a:rPr lang="sv-SE" baseline="0" dirty="0"/>
              <a:t> </a:t>
            </a:r>
            <a:r>
              <a:rPr lang="sv-SE" baseline="0" dirty="0" err="1"/>
              <a:t>query</a:t>
            </a:r>
            <a:r>
              <a:rPr lang="sv-SE" baseline="0" dirty="0"/>
              <a:t>)</a:t>
            </a:r>
          </a:p>
          <a:p>
            <a:pPr marL="171450" indent="-171450">
              <a:buFont typeface="Arial" panose="020B0604020202020204" pitchFamily="34" charset="0"/>
              <a:buChar char="•"/>
            </a:pPr>
            <a:r>
              <a:rPr lang="sv-SE" dirty="0"/>
              <a:t>Course </a:t>
            </a:r>
            <a:r>
              <a:rPr lang="sv-SE" dirty="0" err="1"/>
              <a:t>name</a:t>
            </a:r>
            <a:r>
              <a:rPr lang="sv-SE" dirty="0"/>
              <a:t> / </a:t>
            </a:r>
            <a:r>
              <a:rPr lang="sv-SE" dirty="0" err="1"/>
              <a:t>code</a:t>
            </a:r>
            <a:endParaRPr lang="sv-SE" baseline="0" dirty="0"/>
          </a:p>
          <a:p>
            <a:endParaRPr lang="sv-SE" baseline="0" dirty="0"/>
          </a:p>
          <a:p>
            <a:r>
              <a:rPr lang="sv-SE" baseline="0" dirty="0"/>
              <a:t>Under </a:t>
            </a:r>
            <a:r>
              <a:rPr lang="sv-SE" b="1" baseline="0" dirty="0"/>
              <a:t>Date</a:t>
            </a:r>
            <a:r>
              <a:rPr lang="sv-SE" baseline="0" dirty="0"/>
              <a:t> – the date </a:t>
            </a:r>
            <a:r>
              <a:rPr lang="sv-SE" baseline="0" dirty="0" err="1"/>
              <a:t>when</a:t>
            </a:r>
            <a:r>
              <a:rPr lang="sv-SE" baseline="0" dirty="0"/>
              <a:t> the </a:t>
            </a:r>
            <a:r>
              <a:rPr lang="sv-SE" baseline="0" dirty="0" err="1"/>
              <a:t>exam</a:t>
            </a:r>
            <a:r>
              <a:rPr lang="sv-SE" baseline="0" dirty="0"/>
              <a:t> is given</a:t>
            </a:r>
          </a:p>
          <a:p>
            <a:r>
              <a:rPr lang="sv-SE" baseline="0" dirty="0"/>
              <a:t>Under </a:t>
            </a:r>
            <a:r>
              <a:rPr lang="sv-SE" b="1" baseline="0" dirty="0" err="1"/>
              <a:t>Registration</a:t>
            </a:r>
            <a:r>
              <a:rPr lang="sv-SE" b="1" baseline="0" dirty="0"/>
              <a:t> period</a:t>
            </a:r>
            <a:r>
              <a:rPr lang="sv-SE" baseline="0" dirty="0"/>
              <a:t> – the dates </a:t>
            </a:r>
            <a:r>
              <a:rPr lang="sv-SE" baseline="0" dirty="0" err="1"/>
              <a:t>when</a:t>
            </a:r>
            <a:r>
              <a:rPr lang="sv-SE" baseline="0" dirty="0"/>
              <a:t> the </a:t>
            </a:r>
            <a:r>
              <a:rPr lang="sv-SE" baseline="0" dirty="0" err="1"/>
              <a:t>exam</a:t>
            </a:r>
            <a:r>
              <a:rPr lang="sv-SE" baseline="0" dirty="0"/>
              <a:t> is </a:t>
            </a:r>
            <a:r>
              <a:rPr lang="sv-SE" baseline="0" dirty="0" err="1"/>
              <a:t>open</a:t>
            </a:r>
            <a:r>
              <a:rPr lang="sv-SE" baseline="0" dirty="0"/>
              <a:t> for </a:t>
            </a:r>
            <a:r>
              <a:rPr lang="sv-SE" baseline="0" dirty="0" err="1"/>
              <a:t>registration</a:t>
            </a:r>
            <a:endParaRPr lang="sv-SE" baseline="0" dirty="0"/>
          </a:p>
          <a:p>
            <a:endParaRPr lang="sv-SE" baseline="0" dirty="0"/>
          </a:p>
          <a:p>
            <a:r>
              <a:rPr lang="sv-SE" baseline="0" dirty="0"/>
              <a:t>Note </a:t>
            </a:r>
            <a:r>
              <a:rPr lang="sv-SE" baseline="0" dirty="0" err="1"/>
              <a:t>that</a:t>
            </a:r>
            <a:r>
              <a:rPr lang="sv-SE" baseline="0" dirty="0"/>
              <a:t> the </a:t>
            </a:r>
            <a:r>
              <a:rPr lang="sv-SE" baseline="0" dirty="0" err="1"/>
              <a:t>registration</a:t>
            </a:r>
            <a:r>
              <a:rPr lang="sv-SE" baseline="0" dirty="0"/>
              <a:t> for an </a:t>
            </a:r>
            <a:r>
              <a:rPr lang="sv-SE" baseline="0" dirty="0" err="1"/>
              <a:t>exam</a:t>
            </a:r>
            <a:r>
              <a:rPr lang="sv-SE" baseline="0" dirty="0"/>
              <a:t> is not </a:t>
            </a:r>
            <a:r>
              <a:rPr lang="sv-SE" baseline="0" dirty="0" err="1"/>
              <a:t>made</a:t>
            </a:r>
            <a:r>
              <a:rPr lang="sv-SE" baseline="0" dirty="0"/>
              <a:t> </a:t>
            </a:r>
            <a:r>
              <a:rPr lang="sv-SE" baseline="0" dirty="0" err="1"/>
              <a:t>through</a:t>
            </a:r>
            <a:r>
              <a:rPr lang="sv-SE" baseline="0" dirty="0"/>
              <a:t> the </a:t>
            </a:r>
            <a:r>
              <a:rPr lang="sv-SE" baseline="0" dirty="0" err="1"/>
              <a:t>exam</a:t>
            </a:r>
            <a:r>
              <a:rPr lang="sv-SE" baseline="0" dirty="0"/>
              <a:t> </a:t>
            </a:r>
            <a:r>
              <a:rPr lang="sv-SE" baseline="0" dirty="0" err="1"/>
              <a:t>schedule</a:t>
            </a:r>
            <a:r>
              <a:rPr lang="sv-SE" baseline="0" dirty="0"/>
              <a:t>, </a:t>
            </a:r>
            <a:r>
              <a:rPr lang="sv-SE" baseline="0" dirty="0" err="1"/>
              <a:t>but</a:t>
            </a:r>
            <a:r>
              <a:rPr lang="sv-SE" baseline="0" dirty="0"/>
              <a:t> </a:t>
            </a:r>
            <a:r>
              <a:rPr lang="sv-SE" baseline="0" dirty="0" err="1"/>
              <a:t>through</a:t>
            </a:r>
            <a:r>
              <a:rPr lang="sv-SE" baseline="0" dirty="0"/>
              <a:t> Ladok, </a:t>
            </a:r>
            <a:r>
              <a:rPr lang="sv-SE" baseline="0" dirty="0" err="1"/>
              <a:t>accessed</a:t>
            </a:r>
            <a:r>
              <a:rPr lang="sv-SE" baseline="0" dirty="0"/>
              <a:t> via the student web.</a:t>
            </a:r>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8</a:t>
            </a:fld>
            <a:endParaRPr lang="sv-SE"/>
          </a:p>
        </p:txBody>
      </p:sp>
    </p:spTree>
    <p:extLst>
      <p:ext uri="{BB962C8B-B14F-4D97-AF65-F5344CB8AC3E}">
        <p14:creationId xmlns:p14="http://schemas.microsoft.com/office/powerpoint/2010/main" val="342871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The </a:t>
            </a:r>
            <a:r>
              <a:rPr lang="sv-SE" b="1" dirty="0" err="1"/>
              <a:t>learning</a:t>
            </a:r>
            <a:r>
              <a:rPr lang="sv-SE" b="1" dirty="0"/>
              <a:t> </a:t>
            </a:r>
            <a:r>
              <a:rPr lang="sv-SE" b="1" dirty="0" err="1"/>
              <a:t>platform</a:t>
            </a:r>
            <a:r>
              <a:rPr lang="sv-SE" b="1" dirty="0"/>
              <a:t> </a:t>
            </a:r>
            <a:r>
              <a:rPr lang="sv-SE" b="1" dirty="0" err="1"/>
              <a:t>Moodle</a:t>
            </a:r>
            <a:endParaRPr lang="sv-SE" b="1" dirty="0"/>
          </a:p>
          <a:p>
            <a:endParaRPr lang="sv-SE" b="0" dirty="0">
              <a:solidFill>
                <a:srgbClr val="FF0000"/>
              </a:solidFill>
            </a:endParaRPr>
          </a:p>
          <a:p>
            <a:r>
              <a:rPr lang="sv-SE" b="0" dirty="0" err="1">
                <a:solidFill>
                  <a:srgbClr val="FF0000"/>
                </a:solidFill>
              </a:rPr>
              <a:t>Add</a:t>
            </a:r>
            <a:r>
              <a:rPr lang="sv-SE" b="0" dirty="0">
                <a:solidFill>
                  <a:srgbClr val="FF0000"/>
                </a:solidFill>
              </a:rPr>
              <a:t> the </a:t>
            </a:r>
            <a:r>
              <a:rPr lang="sv-SE" b="0" dirty="0" err="1">
                <a:solidFill>
                  <a:srgbClr val="FF0000"/>
                </a:solidFill>
              </a:rPr>
              <a:t>link</a:t>
            </a:r>
            <a:r>
              <a:rPr lang="sv-SE" b="0" baseline="0" dirty="0">
                <a:solidFill>
                  <a:srgbClr val="FF0000"/>
                </a:solidFill>
              </a:rPr>
              <a:t> to </a:t>
            </a:r>
            <a:r>
              <a:rPr lang="sv-SE" b="0" baseline="0" dirty="0" err="1">
                <a:solidFill>
                  <a:srgbClr val="FF0000"/>
                </a:solidFill>
              </a:rPr>
              <a:t>your</a:t>
            </a:r>
            <a:r>
              <a:rPr lang="sv-SE" b="0" baseline="0" dirty="0">
                <a:solidFill>
                  <a:srgbClr val="FF0000"/>
                </a:solidFill>
              </a:rPr>
              <a:t> </a:t>
            </a:r>
            <a:r>
              <a:rPr lang="sv-SE" b="0" baseline="0" dirty="0" err="1">
                <a:solidFill>
                  <a:srgbClr val="FF0000"/>
                </a:solidFill>
              </a:rPr>
              <a:t>programme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a:r>
          </a:p>
          <a:p>
            <a:r>
              <a:rPr lang="sv-SE" b="0" baseline="0" dirty="0" err="1">
                <a:solidFill>
                  <a:srgbClr val="FF0000"/>
                </a:solidFill>
              </a:rPr>
              <a:t>Add</a:t>
            </a:r>
            <a:r>
              <a:rPr lang="sv-SE" b="0" baseline="0" dirty="0">
                <a:solidFill>
                  <a:srgbClr val="FF0000"/>
                </a:solidFill>
              </a:rPr>
              <a:t> the </a:t>
            </a:r>
            <a:r>
              <a:rPr lang="sv-SE" b="0" baseline="0" dirty="0" err="1">
                <a:solidFill>
                  <a:srgbClr val="FF0000"/>
                </a:solidFill>
              </a:rPr>
              <a:t>link</a:t>
            </a:r>
            <a:r>
              <a:rPr lang="sv-SE" b="0" baseline="0" dirty="0">
                <a:solidFill>
                  <a:srgbClr val="FF0000"/>
                </a:solidFill>
              </a:rPr>
              <a:t> to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course</a:t>
            </a:r>
            <a:r>
              <a:rPr lang="sv-SE" b="0" baseline="0" dirty="0">
                <a:solidFill>
                  <a:srgbClr val="FF0000"/>
                </a:solidFill>
              </a:rPr>
              <a:t> </a:t>
            </a:r>
            <a:r>
              <a:rPr lang="sv-SE" b="0" baseline="0" dirty="0" err="1">
                <a:solidFill>
                  <a:srgbClr val="FF0000"/>
                </a:solidFill>
              </a:rPr>
              <a:t>room</a:t>
            </a:r>
            <a:endParaRPr lang="sv-SE" b="0" baseline="0" dirty="0">
              <a:solidFill>
                <a:srgbClr val="FF0000"/>
              </a:solidFill>
            </a:endParaRPr>
          </a:p>
          <a:p>
            <a:endParaRPr lang="sv-SE" b="1" dirty="0"/>
          </a:p>
          <a:p>
            <a:r>
              <a:rPr lang="sv-SE" b="1" dirty="0" err="1"/>
              <a:t>Her</a:t>
            </a:r>
            <a:r>
              <a:rPr lang="sv-SE" b="1" baseline="0" dirty="0" err="1"/>
              <a:t>e</a:t>
            </a:r>
            <a:r>
              <a:rPr lang="sv-SE" b="1" baseline="0" dirty="0"/>
              <a:t> </a:t>
            </a:r>
            <a:r>
              <a:rPr lang="sv-SE" b="1" baseline="0" dirty="0" err="1"/>
              <a:t>you</a:t>
            </a:r>
            <a:r>
              <a:rPr lang="sv-SE" b="1" baseline="0" dirty="0"/>
              <a:t> </a:t>
            </a:r>
            <a:r>
              <a:rPr lang="sv-SE" b="1" baseline="0" dirty="0" err="1"/>
              <a:t>can</a:t>
            </a:r>
            <a:r>
              <a:rPr lang="sv-SE" b="1" baseline="0" dirty="0"/>
              <a:t> </a:t>
            </a:r>
            <a:r>
              <a:rPr lang="sv-SE" b="1" baseline="0" dirty="0" err="1"/>
              <a:t>find</a:t>
            </a:r>
            <a:r>
              <a:rPr lang="sv-SE" b="1" baseline="0" dirty="0"/>
              <a:t> student </a:t>
            </a:r>
            <a:r>
              <a:rPr lang="sv-SE" b="1" baseline="0" dirty="0" err="1"/>
              <a:t>related</a:t>
            </a:r>
            <a:r>
              <a:rPr lang="sv-SE" b="1" baseline="0" dirty="0"/>
              <a:t> information</a:t>
            </a:r>
            <a:endParaRPr lang="sv-SE" b="1" dirty="0"/>
          </a:p>
          <a:p>
            <a:endParaRPr lang="sv-SE" dirty="0"/>
          </a:p>
          <a:p>
            <a:r>
              <a:rPr lang="sv-SE" dirty="0"/>
              <a:t>LNU </a:t>
            </a:r>
            <a:r>
              <a:rPr lang="sv-SE" dirty="0" err="1"/>
              <a:t>uses</a:t>
            </a:r>
            <a:r>
              <a:rPr lang="sv-SE" dirty="0"/>
              <a:t> the </a:t>
            </a:r>
            <a:r>
              <a:rPr lang="sv-SE" dirty="0" err="1"/>
              <a:t>platform</a:t>
            </a:r>
            <a:r>
              <a:rPr lang="sv-SE" dirty="0"/>
              <a:t> </a:t>
            </a:r>
            <a:r>
              <a:rPr lang="sv-SE" dirty="0" err="1"/>
              <a:t>Moodle</a:t>
            </a:r>
            <a:r>
              <a:rPr lang="sv-SE" dirty="0"/>
              <a:t>, </a:t>
            </a:r>
            <a:r>
              <a:rPr lang="sv-SE" dirty="0" err="1"/>
              <a:t>which</a:t>
            </a:r>
            <a:r>
              <a:rPr lang="sv-SE" dirty="0"/>
              <a:t> is a digital </a:t>
            </a:r>
            <a:r>
              <a:rPr lang="sv-SE" dirty="0" err="1"/>
              <a:t>course</a:t>
            </a:r>
            <a:r>
              <a:rPr lang="sv-SE" dirty="0"/>
              <a:t>- and program </a:t>
            </a:r>
            <a:r>
              <a:rPr lang="sv-SE" dirty="0" err="1"/>
              <a:t>platform</a:t>
            </a:r>
            <a:r>
              <a:rPr lang="sv-SE" dirty="0"/>
              <a:t>. </a:t>
            </a:r>
          </a:p>
          <a:p>
            <a:endParaRPr lang="sv-SE" dirty="0"/>
          </a:p>
          <a:p>
            <a:r>
              <a:rPr lang="sv-SE" dirty="0" err="1"/>
              <a:t>Feel</a:t>
            </a:r>
            <a:r>
              <a:rPr lang="sv-SE" dirty="0"/>
              <a:t> </a:t>
            </a:r>
            <a:r>
              <a:rPr lang="sv-SE" dirty="0" err="1"/>
              <a:t>free</a:t>
            </a:r>
            <a:r>
              <a:rPr lang="sv-SE" dirty="0"/>
              <a:t> to present</a:t>
            </a:r>
            <a:r>
              <a:rPr lang="sv-SE" baseline="0" dirty="0"/>
              <a:t> the different </a:t>
            </a:r>
            <a:r>
              <a:rPr lang="sv-SE" baseline="0" dirty="0" err="1"/>
              <a:t>platforms</a:t>
            </a:r>
            <a:r>
              <a:rPr lang="sv-SE" baseline="0" dirty="0"/>
              <a:t> </a:t>
            </a:r>
            <a:r>
              <a:rPr lang="sv-SE" baseline="0" dirty="0" err="1"/>
              <a:t>of</a:t>
            </a:r>
            <a:r>
              <a:rPr lang="sv-SE" baseline="0" dirty="0"/>
              <a:t> </a:t>
            </a:r>
            <a:r>
              <a:rPr lang="sv-SE" baseline="0" dirty="0" err="1"/>
              <a:t>Moodle</a:t>
            </a:r>
            <a:r>
              <a:rPr lang="sv-SE" baseline="0" dirty="0"/>
              <a:t>:</a:t>
            </a:r>
          </a:p>
          <a:p>
            <a:pPr marL="171450" indent="-171450">
              <a:buFont typeface="Arial" panose="020B0604020202020204" pitchFamily="34" charset="0"/>
              <a:buChar char="•"/>
            </a:pPr>
            <a:r>
              <a:rPr lang="sv-SE" baseline="0" dirty="0" err="1"/>
              <a:t>Programme</a:t>
            </a:r>
            <a:endParaRPr lang="sv-SE" baseline="0" dirty="0"/>
          </a:p>
          <a:p>
            <a:pPr marL="171450" indent="-171450">
              <a:buFont typeface="Arial" panose="020B0604020202020204" pitchFamily="34" charset="0"/>
              <a:buChar char="•"/>
            </a:pPr>
            <a:r>
              <a:rPr lang="sv-SE" baseline="0" dirty="0"/>
              <a:t>Course</a:t>
            </a: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9</a:t>
            </a:fld>
            <a:endParaRPr lang="sv-SE"/>
          </a:p>
        </p:txBody>
      </p:sp>
    </p:spTree>
    <p:extLst>
      <p:ext uri="{BB962C8B-B14F-4D97-AF65-F5344CB8AC3E}">
        <p14:creationId xmlns:p14="http://schemas.microsoft.com/office/powerpoint/2010/main" val="7988256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i="0" dirty="0">
                <a:solidFill>
                  <a:srgbClr val="333333"/>
                </a:solidFill>
                <a:effectLst/>
                <a:latin typeface="Neue Helvetica"/>
              </a:rPr>
              <a:t>Course and </a:t>
            </a:r>
            <a:r>
              <a:rPr lang="sv-SE" b="1" i="0" dirty="0" err="1">
                <a:solidFill>
                  <a:srgbClr val="333333"/>
                </a:solidFill>
                <a:effectLst/>
                <a:latin typeface="Neue Helvetica"/>
              </a:rPr>
              <a:t>programme</a:t>
            </a:r>
            <a:r>
              <a:rPr lang="sv-SE" b="1" i="0" dirty="0">
                <a:solidFill>
                  <a:srgbClr val="333333"/>
                </a:solidFill>
                <a:effectLst/>
                <a:latin typeface="Neue Helvetica"/>
              </a:rPr>
              <a:t> </a:t>
            </a:r>
            <a:r>
              <a:rPr lang="sv-SE" b="1" i="0" dirty="0" err="1">
                <a:solidFill>
                  <a:srgbClr val="333333"/>
                </a:solidFill>
                <a:effectLst/>
                <a:latin typeface="Neue Helvetica"/>
              </a:rPr>
              <a:t>syllabuses</a:t>
            </a:r>
            <a:endParaRPr lang="sv-SE" b="1" i="0" dirty="0">
              <a:solidFill>
                <a:srgbClr val="333333"/>
              </a:solidFill>
              <a:effectLst/>
              <a:latin typeface="Neue Helvetic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solidFill>
                <a:srgbClr val="333333"/>
              </a:solidFill>
              <a:effectLst/>
              <a:latin typeface="Neue Helvetica"/>
            </a:endParaRPr>
          </a:p>
          <a:p>
            <a:r>
              <a:rPr lang="sv-SE" dirty="0"/>
              <a:t>Show the students </a:t>
            </a:r>
            <a:r>
              <a:rPr lang="sv-SE" dirty="0" err="1"/>
              <a:t>where</a:t>
            </a:r>
            <a:r>
              <a:rPr lang="sv-SE" dirty="0"/>
              <a:t> to</a:t>
            </a:r>
            <a:r>
              <a:rPr lang="sv-SE" baseline="0" dirty="0"/>
              <a:t> </a:t>
            </a:r>
            <a:r>
              <a:rPr lang="sv-SE" baseline="0" dirty="0" err="1"/>
              <a:t>find</a:t>
            </a:r>
            <a:r>
              <a:rPr lang="sv-SE" baseline="0" dirty="0"/>
              <a:t> program- and </a:t>
            </a:r>
            <a:r>
              <a:rPr lang="sv-SE" baseline="0" dirty="0" err="1"/>
              <a:t>course</a:t>
            </a:r>
            <a:r>
              <a:rPr lang="sv-SE" baseline="0" dirty="0"/>
              <a:t> </a:t>
            </a:r>
            <a:r>
              <a:rPr lang="sv-SE" baseline="0" dirty="0" err="1"/>
              <a:t>syllabi</a:t>
            </a:r>
            <a:r>
              <a:rPr lang="sv-SE" baseline="0" dirty="0"/>
              <a:t>, </a:t>
            </a:r>
            <a:r>
              <a:rPr lang="sv-SE" baseline="0" dirty="0" err="1"/>
              <a:t>namely</a:t>
            </a:r>
            <a:r>
              <a:rPr lang="sv-SE" baseline="0" dirty="0"/>
              <a:t> via the </a:t>
            </a:r>
            <a:r>
              <a:rPr lang="sv-SE" baseline="0" dirty="0" err="1"/>
              <a:t>following</a:t>
            </a:r>
            <a:r>
              <a:rPr lang="sv-SE" baseline="0" dirty="0"/>
              <a:t> </a:t>
            </a:r>
            <a:r>
              <a:rPr lang="sv-SE" baseline="0" dirty="0" err="1"/>
              <a:t>link</a:t>
            </a:r>
            <a:r>
              <a:rPr lang="sv-SE" baseline="0" dirty="0"/>
              <a:t>:</a:t>
            </a:r>
          </a:p>
          <a:p>
            <a:r>
              <a:rPr lang="sv-SE" dirty="0"/>
              <a:t>https://lnu.se/en/student/during-your-studies/course-and-programme-syllabi/</a:t>
            </a:r>
          </a:p>
          <a:p>
            <a:endParaRPr lang="sv-SE" dirty="0"/>
          </a:p>
          <a:p>
            <a:r>
              <a:rPr lang="sv-SE" dirty="0" err="1"/>
              <a:t>Important</a:t>
            </a:r>
            <a:r>
              <a:rPr lang="sv-SE" dirty="0"/>
              <a:t> to show</a:t>
            </a:r>
            <a:r>
              <a:rPr lang="sv-SE" baseline="0" dirty="0"/>
              <a:t> in the </a:t>
            </a:r>
            <a:r>
              <a:rPr lang="sv-SE" baseline="0" dirty="0" err="1"/>
              <a:t>course</a:t>
            </a:r>
            <a:r>
              <a:rPr lang="sv-SE" baseline="0" dirty="0"/>
              <a:t> </a:t>
            </a:r>
            <a:r>
              <a:rPr lang="sv-SE" baseline="0" dirty="0" err="1"/>
              <a:t>syllbus</a:t>
            </a:r>
            <a:r>
              <a:rPr lang="sv-SE" baseline="0" dirty="0"/>
              <a:t> is:</a:t>
            </a:r>
          </a:p>
          <a:p>
            <a:pPr marL="171450" indent="-171450">
              <a:buFont typeface="Arial" panose="020B0604020202020204" pitchFamily="34" charset="0"/>
              <a:buChar char="•"/>
            </a:pPr>
            <a:r>
              <a:rPr lang="en-US" dirty="0"/>
              <a:t>Prerequisites</a:t>
            </a:r>
            <a:r>
              <a:rPr lang="en-US" baseline="0" dirty="0"/>
              <a:t> - </a:t>
            </a:r>
            <a:r>
              <a:rPr lang="sv-SE" baseline="0" dirty="0" err="1"/>
              <a:t>Mention</a:t>
            </a:r>
            <a:r>
              <a:rPr lang="sv-SE" baseline="0" dirty="0"/>
              <a:t> </a:t>
            </a:r>
            <a:r>
              <a:rPr lang="sv-SE" baseline="0" dirty="0" err="1"/>
              <a:t>that</a:t>
            </a:r>
            <a:r>
              <a:rPr lang="sv-SE" baseline="0" dirty="0"/>
              <a:t> the </a:t>
            </a:r>
            <a:r>
              <a:rPr lang="sv-SE" baseline="0" dirty="0" err="1"/>
              <a:t>student’s</a:t>
            </a:r>
            <a:r>
              <a:rPr lang="sv-SE" baseline="0" dirty="0"/>
              <a:t> prior </a:t>
            </a:r>
            <a:r>
              <a:rPr lang="sv-SE" baseline="0" dirty="0" err="1"/>
              <a:t>courses</a:t>
            </a:r>
            <a:r>
              <a:rPr lang="sv-SE" baseline="0" dirty="0"/>
              <a:t> and </a:t>
            </a:r>
            <a:r>
              <a:rPr lang="sv-SE" baseline="0" dirty="0" err="1"/>
              <a:t>credits</a:t>
            </a:r>
            <a:r>
              <a:rPr lang="sv-SE" baseline="0" dirty="0"/>
              <a:t> </a:t>
            </a:r>
            <a:r>
              <a:rPr lang="sv-SE" baseline="0" dirty="0" err="1"/>
              <a:t>determine</a:t>
            </a:r>
            <a:r>
              <a:rPr lang="sv-SE" baseline="0" dirty="0"/>
              <a:t> </a:t>
            </a:r>
            <a:r>
              <a:rPr lang="sv-SE" baseline="0" dirty="0" err="1"/>
              <a:t>whether</a:t>
            </a:r>
            <a:r>
              <a:rPr lang="sv-SE" baseline="0" dirty="0"/>
              <a:t> or not the student is </a:t>
            </a:r>
            <a:r>
              <a:rPr lang="sv-SE" baseline="0" dirty="0" err="1"/>
              <a:t>eligible</a:t>
            </a:r>
            <a:r>
              <a:rPr lang="sv-SE" baseline="0" dirty="0"/>
              <a:t> for a </a:t>
            </a:r>
            <a:r>
              <a:rPr lang="sv-SE" baseline="0" dirty="0" err="1"/>
              <a:t>course</a:t>
            </a:r>
            <a:r>
              <a:rPr lang="sv-SE" baseline="0" dirty="0"/>
              <a:t> (show </a:t>
            </a:r>
            <a:r>
              <a:rPr lang="sv-SE" baseline="0" dirty="0" err="1"/>
              <a:t>where</a:t>
            </a:r>
            <a:r>
              <a:rPr lang="sv-SE" baseline="0" dirty="0"/>
              <a:t> in the </a:t>
            </a:r>
            <a:r>
              <a:rPr lang="sv-SE" baseline="0" dirty="0" err="1"/>
              <a:t>course</a:t>
            </a:r>
            <a:r>
              <a:rPr lang="sv-SE" baseline="0" dirty="0"/>
              <a:t> </a:t>
            </a:r>
            <a:r>
              <a:rPr lang="sv-SE" baseline="0" dirty="0" err="1"/>
              <a:t>syllabus</a:t>
            </a:r>
            <a:r>
              <a:rPr lang="sv-SE" baseline="0" dirty="0"/>
              <a:t> </a:t>
            </a:r>
            <a:r>
              <a:rPr lang="sv-SE" baseline="0" dirty="0" err="1"/>
              <a:t>this</a:t>
            </a:r>
            <a:r>
              <a:rPr lang="sv-SE" baseline="0" dirty="0"/>
              <a:t> is </a:t>
            </a:r>
            <a:r>
              <a:rPr lang="sv-SE" baseline="0" dirty="0" err="1"/>
              <a:t>mentioned</a:t>
            </a:r>
            <a:r>
              <a:rPr lang="sv-SE" baseline="0" dirty="0"/>
              <a:t>). In </a:t>
            </a:r>
            <a:r>
              <a:rPr lang="sv-SE" baseline="0" dirty="0" err="1"/>
              <a:t>other</a:t>
            </a:r>
            <a:r>
              <a:rPr lang="sv-SE" baseline="0" dirty="0"/>
              <a:t> </a:t>
            </a:r>
            <a:r>
              <a:rPr lang="sv-SE" baseline="0" dirty="0" err="1"/>
              <a:t>words</a:t>
            </a:r>
            <a:r>
              <a:rPr lang="sv-SE" baseline="0" dirty="0"/>
              <a:t>, a student </a:t>
            </a:r>
            <a:r>
              <a:rPr lang="sv-SE" baseline="0" dirty="0" err="1"/>
              <a:t>can</a:t>
            </a:r>
            <a:r>
              <a:rPr lang="sv-SE" baseline="0" dirty="0"/>
              <a:t> be </a:t>
            </a:r>
            <a:r>
              <a:rPr lang="sv-SE" baseline="0" dirty="0" err="1"/>
              <a:t>denied</a:t>
            </a:r>
            <a:r>
              <a:rPr lang="sv-SE" baseline="0" dirty="0"/>
              <a:t> access to a </a:t>
            </a:r>
            <a:r>
              <a:rPr lang="sv-SE" baseline="0" dirty="0" err="1"/>
              <a:t>course</a:t>
            </a:r>
            <a:r>
              <a:rPr lang="sv-SE" baseline="0" dirty="0"/>
              <a:t>, </a:t>
            </a:r>
            <a:r>
              <a:rPr lang="sv-SE" baseline="0" dirty="0" err="1"/>
              <a:t>if</a:t>
            </a:r>
            <a:r>
              <a:rPr lang="sv-SE" baseline="0" dirty="0"/>
              <a:t> </a:t>
            </a:r>
            <a:r>
              <a:rPr lang="sv-SE" baseline="0" dirty="0" err="1"/>
              <a:t>said</a:t>
            </a:r>
            <a:r>
              <a:rPr lang="sv-SE" baseline="0" dirty="0"/>
              <a:t> the student </a:t>
            </a:r>
            <a:r>
              <a:rPr lang="sv-SE" baseline="0" dirty="0" err="1"/>
              <a:t>does</a:t>
            </a:r>
            <a:r>
              <a:rPr lang="sv-SE" baseline="0" dirty="0"/>
              <a:t> not </a:t>
            </a:r>
            <a:r>
              <a:rPr lang="sv-SE" baseline="0" dirty="0" err="1"/>
              <a:t>meet</a:t>
            </a:r>
            <a:r>
              <a:rPr lang="sv-SE" baseline="0" dirty="0"/>
              <a:t> the </a:t>
            </a:r>
            <a:r>
              <a:rPr lang="sv-SE" baseline="0" dirty="0" err="1"/>
              <a:t>requirements</a:t>
            </a:r>
            <a:r>
              <a:rPr lang="sv-SE" baseline="0" dirty="0"/>
              <a:t> and terms for </a:t>
            </a:r>
            <a:r>
              <a:rPr lang="sv-SE" baseline="0" dirty="0" err="1"/>
              <a:t>that</a:t>
            </a:r>
            <a:r>
              <a:rPr lang="sv-SE" baseline="0" dirty="0"/>
              <a:t> </a:t>
            </a:r>
            <a:r>
              <a:rPr lang="sv-SE" baseline="0" dirty="0" err="1"/>
              <a:t>course</a:t>
            </a:r>
            <a:r>
              <a:rPr lang="sv-SE" baseline="0" dirty="0"/>
              <a:t>. </a:t>
            </a:r>
          </a:p>
          <a:p>
            <a:pPr marL="171450" indent="-171450">
              <a:buFont typeface="Arial" panose="020B0604020202020204" pitchFamily="34" charset="0"/>
              <a:buChar char="•"/>
            </a:pPr>
            <a:r>
              <a:rPr lang="sv-SE" baseline="0" dirty="0" err="1"/>
              <a:t>Also</a:t>
            </a:r>
            <a:r>
              <a:rPr lang="sv-SE" baseline="0" dirty="0"/>
              <a:t>, make sure to show the students </a:t>
            </a:r>
            <a:r>
              <a:rPr lang="sv-SE" baseline="0" dirty="0" err="1"/>
              <a:t>where</a:t>
            </a:r>
            <a:r>
              <a:rPr lang="sv-SE" baseline="0" dirty="0"/>
              <a:t> to </a:t>
            </a:r>
            <a:r>
              <a:rPr lang="sv-SE" baseline="0" dirty="0" err="1"/>
              <a:t>find</a:t>
            </a:r>
            <a:r>
              <a:rPr lang="sv-SE" baseline="0" dirty="0"/>
              <a:t> the </a:t>
            </a:r>
            <a:r>
              <a:rPr lang="sv-SE" baseline="0" dirty="0" err="1"/>
              <a:t>course</a:t>
            </a:r>
            <a:r>
              <a:rPr lang="sv-SE" baseline="0" dirty="0"/>
              <a:t> </a:t>
            </a:r>
            <a:r>
              <a:rPr lang="sv-SE" baseline="0" dirty="0" err="1"/>
              <a:t>literature</a:t>
            </a:r>
            <a:r>
              <a:rPr lang="sv-SE" baseline="0" dirty="0"/>
              <a:t> in the </a:t>
            </a:r>
            <a:r>
              <a:rPr lang="sv-SE" baseline="0" dirty="0" err="1"/>
              <a:t>course</a:t>
            </a:r>
            <a:r>
              <a:rPr lang="sv-SE" baseline="0" dirty="0"/>
              <a:t> </a:t>
            </a:r>
            <a:r>
              <a:rPr lang="sv-SE" baseline="0" dirty="0" err="1"/>
              <a:t>syllabus</a:t>
            </a:r>
            <a:r>
              <a:rPr lang="sv-SE"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1" i="0" dirty="0">
              <a:solidFill>
                <a:srgbClr val="333333"/>
              </a:solidFill>
              <a:effectLst/>
              <a:latin typeface="Neue Helvetica"/>
            </a:endParaRPr>
          </a:p>
          <a:p>
            <a:endParaRPr lang="sv-SE" dirty="0"/>
          </a:p>
        </p:txBody>
      </p:sp>
      <p:sp>
        <p:nvSpPr>
          <p:cNvPr id="4" name="Platshållare för bildnummer 3"/>
          <p:cNvSpPr>
            <a:spLocks noGrp="1"/>
          </p:cNvSpPr>
          <p:nvPr>
            <p:ph type="sldNum" sz="quarter" idx="5"/>
          </p:nvPr>
        </p:nvSpPr>
        <p:spPr/>
        <p:txBody>
          <a:bodyPr/>
          <a:lstStyle/>
          <a:p>
            <a:fld id="{9A02D738-592F-4981-9E23-0CE831BA51AE}" type="slidenum">
              <a:rPr lang="sv-SE" smtClean="0"/>
              <a:t>10</a:t>
            </a:fld>
            <a:endParaRPr lang="sv-SE"/>
          </a:p>
        </p:txBody>
      </p:sp>
    </p:spTree>
    <p:extLst>
      <p:ext uri="{BB962C8B-B14F-4D97-AF65-F5344CB8AC3E}">
        <p14:creationId xmlns:p14="http://schemas.microsoft.com/office/powerpoint/2010/main" val="22152520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logotype">
    <p:spTree>
      <p:nvGrpSpPr>
        <p:cNvPr id="1" name=""/>
        <p:cNvGrpSpPr/>
        <p:nvPr/>
      </p:nvGrpSpPr>
      <p:grpSpPr>
        <a:xfrm>
          <a:off x="0" y="0"/>
          <a:ext cx="0" cy="0"/>
          <a:chOff x="0" y="0"/>
          <a:chExt cx="0" cy="0"/>
        </a:xfrm>
      </p:grpSpPr>
      <p:sp>
        <p:nvSpPr>
          <p:cNvPr id="4" name="Circle 1">
            <a:extLst>
              <a:ext uri="{FF2B5EF4-FFF2-40B4-BE49-F238E27FC236}">
                <a16:creationId xmlns:a16="http://schemas.microsoft.com/office/drawing/2014/main" id="{3741D2D2-BB7D-C2CF-0CBB-B36530A6A902}"/>
              </a:ext>
            </a:extLst>
          </p:cNvPr>
          <p:cNvSpPr/>
          <p:nvPr userDrawn="1"/>
        </p:nvSpPr>
        <p:spPr>
          <a:xfrm>
            <a:off x="7564856" y="4276725"/>
            <a:ext cx="1943100" cy="1943100"/>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5" name="Circle 2">
            <a:extLst>
              <a:ext uri="{FF2B5EF4-FFF2-40B4-BE49-F238E27FC236}">
                <a16:creationId xmlns:a16="http://schemas.microsoft.com/office/drawing/2014/main" id="{86CD4732-E214-58E3-895A-9BA20E3906E5}"/>
              </a:ext>
            </a:extLst>
          </p:cNvPr>
          <p:cNvSpPr/>
          <p:nvPr userDrawn="1"/>
        </p:nvSpPr>
        <p:spPr>
          <a:xfrm>
            <a:off x="8536406" y="368300"/>
            <a:ext cx="3332748" cy="3332748"/>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sp>
        <p:nvSpPr>
          <p:cNvPr id="6" name="Circle 3">
            <a:extLst>
              <a:ext uri="{FF2B5EF4-FFF2-40B4-BE49-F238E27FC236}">
                <a16:creationId xmlns:a16="http://schemas.microsoft.com/office/drawing/2014/main" id="{2BD00B07-915D-E84D-B6D8-A2568CE8FBF7}"/>
              </a:ext>
            </a:extLst>
          </p:cNvPr>
          <p:cNvSpPr/>
          <p:nvPr userDrawn="1"/>
        </p:nvSpPr>
        <p:spPr>
          <a:xfrm>
            <a:off x="6247396" y="2234865"/>
            <a:ext cx="1194136" cy="1194136"/>
          </a:xfrm>
          <a:prstGeom prst="ellipse">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noProof="0" dirty="0"/>
          </a:p>
        </p:txBody>
      </p:sp>
      <p:pic>
        <p:nvPicPr>
          <p:cNvPr id="8" name="Image, Linnaeus University logotype">
            <a:extLst>
              <a:ext uri="{FF2B5EF4-FFF2-40B4-BE49-F238E27FC236}">
                <a16:creationId xmlns:a16="http://schemas.microsoft.com/office/drawing/2014/main" id="{0C06D861-C13C-6779-C6AA-8F8B326EC87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776700" y="2738701"/>
            <a:ext cx="8638600" cy="1380598"/>
          </a:xfrm>
          <a:prstGeom prst="rect">
            <a:avLst/>
          </a:prstGeom>
        </p:spPr>
      </p:pic>
    </p:spTree>
    <p:extLst>
      <p:ext uri="{BB962C8B-B14F-4D97-AF65-F5344CB8AC3E}">
        <p14:creationId xmlns:p14="http://schemas.microsoft.com/office/powerpoint/2010/main" val="232019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autoRev="1" fill="hold" grpId="0" nodeType="withEffect">
                                  <p:stCondLst>
                                    <p:cond delay="0"/>
                                  </p:stCondLst>
                                  <p:childTnLst>
                                    <p:animMotion origin="layout" path="M -0.01901 0.05625 L 0.01302 0.02338 " pathEditMode="relative" rAng="0" ptsTypes="AA">
                                      <p:cBhvr>
                                        <p:cTn id="6" dur="10000" fill="hold"/>
                                        <p:tgtEl>
                                          <p:spTgt spid="5"/>
                                        </p:tgtEl>
                                        <p:attrNameLst>
                                          <p:attrName>ppt_x</p:attrName>
                                          <p:attrName>ppt_y</p:attrName>
                                        </p:attrNameLst>
                                      </p:cBhvr>
                                      <p:rCtr x="1602" y="-1644"/>
                                    </p:animMotion>
                                  </p:childTnLst>
                                </p:cTn>
                              </p:par>
                              <p:par>
                                <p:cTn id="7" presetID="0" presetClass="path" presetSubtype="0" repeatCount="indefinite" accel="50000" decel="50000" autoRev="1" fill="hold" grpId="0" nodeType="withEffect">
                                  <p:stCondLst>
                                    <p:cond delay="0"/>
                                  </p:stCondLst>
                                  <p:childTnLst>
                                    <p:animMotion origin="layout" path="M 0.00612 -0.01158 L -0.01393 0.03241 " pathEditMode="relative" rAng="0" ptsTypes="AA">
                                      <p:cBhvr>
                                        <p:cTn id="8" dur="8000" fill="hold"/>
                                        <p:tgtEl>
                                          <p:spTgt spid="4"/>
                                        </p:tgtEl>
                                        <p:attrNameLst>
                                          <p:attrName>ppt_x</p:attrName>
                                          <p:attrName>ppt_y</p:attrName>
                                        </p:attrNameLst>
                                      </p:cBhvr>
                                      <p:rCtr x="-1003" y="2199"/>
                                    </p:animMotion>
                                  </p:childTnLst>
                                </p:cTn>
                              </p:par>
                              <p:par>
                                <p:cTn id="9" presetID="0" presetClass="path" presetSubtype="0" repeatCount="indefinite" accel="50000" decel="50000" autoRev="1" fill="hold" grpId="0" nodeType="withEffect">
                                  <p:stCondLst>
                                    <p:cond delay="0"/>
                                  </p:stCondLst>
                                  <p:childTnLst>
                                    <p:animMotion origin="layout" path="M -0.00469 -0.00694 L 0.01914 0.02732 " pathEditMode="relative" rAng="0" ptsTypes="AA">
                                      <p:cBhvr>
                                        <p:cTn id="10" dur="15000" fill="hold"/>
                                        <p:tgtEl>
                                          <p:spTgt spid="6"/>
                                        </p:tgtEl>
                                        <p:attrNameLst>
                                          <p:attrName>ppt_x</p:attrName>
                                          <p:attrName>ppt_y</p:attrName>
                                        </p:attrNameLst>
                                      </p:cBhvr>
                                      <p:rCtr x="1185"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heading+circles, Liljekonvalj">
    <p:bg>
      <p:bgPr>
        <a:solidFill>
          <a:schemeClr val="accent2"/>
        </a:solidFill>
        <a:effectLst/>
      </p:bgPr>
    </p:bg>
    <p:spTree>
      <p:nvGrpSpPr>
        <p:cNvPr id="1" name=""/>
        <p:cNvGrpSpPr/>
        <p:nvPr/>
      </p:nvGrpSpPr>
      <p:grpSpPr>
        <a:xfrm>
          <a:off x="0" y="0"/>
          <a:ext cx="0" cy="0"/>
          <a:chOff x="0" y="0"/>
          <a:chExt cx="0" cy="0"/>
        </a:xfrm>
      </p:grpSpPr>
      <p:sp>
        <p:nvSpPr>
          <p:cNvPr id="6" name="Circle 3">
            <a:extLst>
              <a:ext uri="{FF2B5EF4-FFF2-40B4-BE49-F238E27FC236}">
                <a16:creationId xmlns:a16="http://schemas.microsoft.com/office/drawing/2014/main" id="{B3C77EA6-7528-4D7B-4E2B-1E3704A859FF}"/>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7" name="Circle 2">
            <a:extLst>
              <a:ext uri="{FF2B5EF4-FFF2-40B4-BE49-F238E27FC236}">
                <a16:creationId xmlns:a16="http://schemas.microsoft.com/office/drawing/2014/main" id="{A3B831EC-578B-6D77-5B26-702C6EAFCD5E}"/>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9" name="Circle 1">
            <a:extLst>
              <a:ext uri="{FF2B5EF4-FFF2-40B4-BE49-F238E27FC236}">
                <a16:creationId xmlns:a16="http://schemas.microsoft.com/office/drawing/2014/main" id="{99D45401-ACB1-4975-4A06-C8D0A55F97C5}"/>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tx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tx1"/>
                </a:solidFill>
              </a:defRPr>
            </a:lvl1pPr>
          </a:lstStyle>
          <a:p>
            <a:r>
              <a:rPr lang="en-US"/>
              <a:t>Section Heading</a:t>
            </a:r>
            <a:endParaRPr lang="en-GB"/>
          </a:p>
        </p:txBody>
      </p:sp>
      <p:pic>
        <p:nvPicPr>
          <p:cNvPr id="10" name="Image, Linnaeus University logotype" descr="Linnaeus University logotype">
            <a:extLst>
              <a:ext uri="{FF2B5EF4-FFF2-40B4-BE49-F238E27FC236}">
                <a16:creationId xmlns:a16="http://schemas.microsoft.com/office/drawing/2014/main" id="{4C447962-5A90-F417-C52D-0862102BEF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864134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ing+circles, Sotakleja">
    <p:bg>
      <p:bgPr>
        <a:solidFill>
          <a:schemeClr val="accent6"/>
        </a:solidFill>
        <a:effectLst/>
      </p:bgPr>
    </p:bg>
    <p:spTree>
      <p:nvGrpSpPr>
        <p:cNvPr id="1" name=""/>
        <p:cNvGrpSpPr/>
        <p:nvPr/>
      </p:nvGrpSpPr>
      <p:grpSpPr>
        <a:xfrm>
          <a:off x="0" y="0"/>
          <a:ext cx="0" cy="0"/>
          <a:chOff x="0" y="0"/>
          <a:chExt cx="0" cy="0"/>
        </a:xfrm>
      </p:grpSpPr>
      <p:sp>
        <p:nvSpPr>
          <p:cNvPr id="6" name="Circle 3">
            <a:extLst>
              <a:ext uri="{FF2B5EF4-FFF2-40B4-BE49-F238E27FC236}">
                <a16:creationId xmlns:a16="http://schemas.microsoft.com/office/drawing/2014/main" id="{D32E1337-133C-7B56-F538-88430C51FE0B}"/>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7" name="Circle 2">
            <a:extLst>
              <a:ext uri="{FF2B5EF4-FFF2-40B4-BE49-F238E27FC236}">
                <a16:creationId xmlns:a16="http://schemas.microsoft.com/office/drawing/2014/main" id="{13F23B36-6646-64C9-ECB3-FB7F84D73A00}"/>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9" name="Circle 1">
            <a:extLst>
              <a:ext uri="{FF2B5EF4-FFF2-40B4-BE49-F238E27FC236}">
                <a16:creationId xmlns:a16="http://schemas.microsoft.com/office/drawing/2014/main" id="{CDE41308-5B6B-1B91-1920-EA8210EF7A3D}"/>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accent1"/>
                </a:solidFill>
              </a:defRPr>
            </a:lvl1pPr>
          </a:lstStyle>
          <a:p>
            <a:r>
              <a:rPr lang="en-US"/>
              <a:t>Section Heading</a:t>
            </a:r>
            <a:endParaRPr lang="en-GB"/>
          </a:p>
        </p:txBody>
      </p:sp>
      <p:pic>
        <p:nvPicPr>
          <p:cNvPr id="10" name="Image, Linnaeus University logotype" descr="Linnaeus University logotype">
            <a:extLst>
              <a:ext uri="{FF2B5EF4-FFF2-40B4-BE49-F238E27FC236}">
                <a16:creationId xmlns:a16="http://schemas.microsoft.com/office/drawing/2014/main" id="{4C447962-5A90-F417-C52D-0862102BEF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522810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ing+circles, Murgröna">
    <p:bg>
      <p:bgPr>
        <a:solidFill>
          <a:schemeClr val="accent5"/>
        </a:solidFill>
        <a:effectLst/>
      </p:bgPr>
    </p:bg>
    <p:spTree>
      <p:nvGrpSpPr>
        <p:cNvPr id="1" name=""/>
        <p:cNvGrpSpPr/>
        <p:nvPr/>
      </p:nvGrpSpPr>
      <p:grpSpPr>
        <a:xfrm>
          <a:off x="0" y="0"/>
          <a:ext cx="0" cy="0"/>
          <a:chOff x="0" y="0"/>
          <a:chExt cx="0" cy="0"/>
        </a:xfrm>
      </p:grpSpPr>
      <p:sp>
        <p:nvSpPr>
          <p:cNvPr id="7" name="Circle 3">
            <a:extLst>
              <a:ext uri="{FF2B5EF4-FFF2-40B4-BE49-F238E27FC236}">
                <a16:creationId xmlns:a16="http://schemas.microsoft.com/office/drawing/2014/main" id="{7D925F02-42EF-F819-E412-2B7C950581D1}"/>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9" name="Circle 2">
            <a:extLst>
              <a:ext uri="{FF2B5EF4-FFF2-40B4-BE49-F238E27FC236}">
                <a16:creationId xmlns:a16="http://schemas.microsoft.com/office/drawing/2014/main" id="{B3EB44D2-2195-42E8-6332-A4A9A9CDAD17}"/>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11" name="Circle 1">
            <a:extLst>
              <a:ext uri="{FF2B5EF4-FFF2-40B4-BE49-F238E27FC236}">
                <a16:creationId xmlns:a16="http://schemas.microsoft.com/office/drawing/2014/main" id="{02B0AF78-5936-D48C-9F74-DC475467B1A4}"/>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accent1"/>
                </a:solidFill>
              </a:defRPr>
            </a:lvl1pPr>
          </a:lstStyle>
          <a:p>
            <a:r>
              <a:rPr lang="en-US"/>
              <a:t>Section Heading</a:t>
            </a:r>
            <a:endParaRPr lang="en-GB"/>
          </a:p>
        </p:txBody>
      </p:sp>
      <p:pic>
        <p:nvPicPr>
          <p:cNvPr id="10" name="Image, Linnaeus University logotype" descr="Linnaeus University logotype">
            <a:extLst>
              <a:ext uri="{FF2B5EF4-FFF2-40B4-BE49-F238E27FC236}">
                <a16:creationId xmlns:a16="http://schemas.microsoft.com/office/drawing/2014/main" id="{4C447962-5A90-F417-C52D-0862102BEF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730706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ing+circles, Azalea">
    <p:bg>
      <p:bgPr>
        <a:solidFill>
          <a:schemeClr val="accent3"/>
        </a:solidFill>
        <a:effectLst/>
      </p:bgPr>
    </p:bg>
    <p:spTree>
      <p:nvGrpSpPr>
        <p:cNvPr id="1" name=""/>
        <p:cNvGrpSpPr/>
        <p:nvPr/>
      </p:nvGrpSpPr>
      <p:grpSpPr>
        <a:xfrm>
          <a:off x="0" y="0"/>
          <a:ext cx="0" cy="0"/>
          <a:chOff x="0" y="0"/>
          <a:chExt cx="0" cy="0"/>
        </a:xfrm>
      </p:grpSpPr>
      <p:sp>
        <p:nvSpPr>
          <p:cNvPr id="6" name="Circle 3">
            <a:extLst>
              <a:ext uri="{FF2B5EF4-FFF2-40B4-BE49-F238E27FC236}">
                <a16:creationId xmlns:a16="http://schemas.microsoft.com/office/drawing/2014/main" id="{36078237-9D63-B119-EAEA-49F94F4B0FAA}"/>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7" name="Circle 2">
            <a:extLst>
              <a:ext uri="{FF2B5EF4-FFF2-40B4-BE49-F238E27FC236}">
                <a16:creationId xmlns:a16="http://schemas.microsoft.com/office/drawing/2014/main" id="{D7228DB4-63D6-F86B-D81D-9E583126C7CA}"/>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9" name="Circle 1">
            <a:extLst>
              <a:ext uri="{FF2B5EF4-FFF2-40B4-BE49-F238E27FC236}">
                <a16:creationId xmlns:a16="http://schemas.microsoft.com/office/drawing/2014/main" id="{60B09E44-F7C8-2D3F-92F4-3066ECF59977}"/>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accent1"/>
                </a:solidFill>
              </a:defRPr>
            </a:lvl1pPr>
          </a:lstStyle>
          <a:p>
            <a:r>
              <a:rPr lang="en-US"/>
              <a:t>Section Heading</a:t>
            </a:r>
            <a:endParaRPr lang="en-GB"/>
          </a:p>
        </p:txBody>
      </p:sp>
      <p:pic>
        <p:nvPicPr>
          <p:cNvPr id="10" name="Image, Linnaeus University logotype" descr="Linnaeus University logotype">
            <a:extLst>
              <a:ext uri="{FF2B5EF4-FFF2-40B4-BE49-F238E27FC236}">
                <a16:creationId xmlns:a16="http://schemas.microsoft.com/office/drawing/2014/main" id="{4C447962-5A90-F417-C52D-0862102BEF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413496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ing+circles, Krokus">
    <p:bg>
      <p:bgPr>
        <a:solidFill>
          <a:schemeClr val="accent4"/>
        </a:solidFill>
        <a:effectLst/>
      </p:bgPr>
    </p:bg>
    <p:spTree>
      <p:nvGrpSpPr>
        <p:cNvPr id="1" name=""/>
        <p:cNvGrpSpPr/>
        <p:nvPr/>
      </p:nvGrpSpPr>
      <p:grpSpPr>
        <a:xfrm>
          <a:off x="0" y="0"/>
          <a:ext cx="0" cy="0"/>
          <a:chOff x="0" y="0"/>
          <a:chExt cx="0" cy="0"/>
        </a:xfrm>
      </p:grpSpPr>
      <p:sp>
        <p:nvSpPr>
          <p:cNvPr id="3" name="Circle 3">
            <a:extLst>
              <a:ext uri="{FF2B5EF4-FFF2-40B4-BE49-F238E27FC236}">
                <a16:creationId xmlns:a16="http://schemas.microsoft.com/office/drawing/2014/main" id="{F7EFBDB2-0948-0B20-95CA-4CBCD98F9658}"/>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4" name="Circle 2">
            <a:extLst>
              <a:ext uri="{FF2B5EF4-FFF2-40B4-BE49-F238E27FC236}">
                <a16:creationId xmlns:a16="http://schemas.microsoft.com/office/drawing/2014/main" id="{6BCCCEF2-B628-0079-4368-F478E04BE70A}"/>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5" name="Circle 1">
            <a:extLst>
              <a:ext uri="{FF2B5EF4-FFF2-40B4-BE49-F238E27FC236}">
                <a16:creationId xmlns:a16="http://schemas.microsoft.com/office/drawing/2014/main" id="{F94407DE-B7F8-FA6B-9117-D9F3738EAB68}"/>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accent1"/>
                </a:solidFill>
              </a:defRPr>
            </a:lvl1pPr>
          </a:lstStyle>
          <a:p>
            <a:r>
              <a:rPr lang="en-US"/>
              <a:t>Section Heading</a:t>
            </a:r>
            <a:endParaRPr lang="en-GB"/>
          </a:p>
        </p:txBody>
      </p:sp>
      <p:pic>
        <p:nvPicPr>
          <p:cNvPr id="10" name="Image, Linnaeus University logotype" descr="Linnaeus University logotype">
            <a:extLst>
              <a:ext uri="{FF2B5EF4-FFF2-40B4-BE49-F238E27FC236}">
                <a16:creationId xmlns:a16="http://schemas.microsoft.com/office/drawing/2014/main" id="{4C447962-5A90-F417-C52D-0862102BEF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999700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e column">
    <p:bg>
      <p:bgPr>
        <a:solidFill>
          <a:schemeClr val="accent2"/>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5" name="Text Placeholder">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664000"/>
            <a:ext cx="11642400" cy="339480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476000"/>
            <a:ext cx="11642400" cy="1123200"/>
          </a:xfrm>
        </p:spPr>
        <p:txBody>
          <a:bodyPr anchor="t" anchorCtr="0"/>
          <a:lstStyle>
            <a:lvl1pPr>
              <a:defRPr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816595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two columns">
    <p:bg>
      <p:bgPr>
        <a:solidFill>
          <a:schemeClr val="accent2"/>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7" name="Text Placeholder, column 2">
            <a:extLst>
              <a:ext uri="{FF2B5EF4-FFF2-40B4-BE49-F238E27FC236}">
                <a16:creationId xmlns:a16="http://schemas.microsoft.com/office/drawing/2014/main" id="{491D232F-465C-9A77-7F04-8A2405E4C9BD}"/>
              </a:ext>
            </a:extLst>
          </p:cNvPr>
          <p:cNvSpPr>
            <a:spLocks noGrp="1"/>
          </p:cNvSpPr>
          <p:nvPr>
            <p:ph type="body" sz="quarter" idx="12"/>
          </p:nvPr>
        </p:nvSpPr>
        <p:spPr>
          <a:xfrm>
            <a:off x="5994000" y="2664000"/>
            <a:ext cx="5626800" cy="3395663"/>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5" name="Text Placeholder, column 1">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664000"/>
            <a:ext cx="5661588" cy="339480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476000"/>
            <a:ext cx="11642400" cy="1123200"/>
          </a:xfrm>
        </p:spPr>
        <p:txBody>
          <a:bodyPr anchor="t" anchorCtr="0"/>
          <a:lstStyle>
            <a:lvl1pPr>
              <a:defRPr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1380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and chart comparison">
    <p:bg>
      <p:bgPr>
        <a:solidFill>
          <a:schemeClr val="accent2"/>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9" name="Chart Placeholder, cloumn 2">
            <a:extLst>
              <a:ext uri="{FF2B5EF4-FFF2-40B4-BE49-F238E27FC236}">
                <a16:creationId xmlns:a16="http://schemas.microsoft.com/office/drawing/2014/main" id="{4DFE95C1-DD63-EFDD-BF2D-436CBBD890A1}"/>
              </a:ext>
            </a:extLst>
          </p:cNvPr>
          <p:cNvSpPr>
            <a:spLocks noGrp="1"/>
          </p:cNvSpPr>
          <p:nvPr>
            <p:ph type="chart" sz="quarter" idx="14"/>
          </p:nvPr>
        </p:nvSpPr>
        <p:spPr>
          <a:xfrm>
            <a:off x="6192000" y="2663823"/>
            <a:ext cx="5626800" cy="3405600"/>
          </a:xfrm>
        </p:spPr>
        <p:txBody>
          <a:bodyPr>
            <a:normAutofit/>
          </a:bodyPr>
          <a:lstStyle>
            <a:lvl1pPr marL="0" indent="0">
              <a:buNone/>
              <a:defRPr sz="1800"/>
            </a:lvl1pPr>
          </a:lstStyle>
          <a:p>
            <a:r>
              <a:rPr lang="sv-SE"/>
              <a:t>Klicka på ikonen för att lägga till ett diagram</a:t>
            </a:r>
            <a:endParaRPr lang="en-GB"/>
          </a:p>
        </p:txBody>
      </p:sp>
      <p:sp>
        <p:nvSpPr>
          <p:cNvPr id="8" name="Chart Placeholder, column 1">
            <a:extLst>
              <a:ext uri="{FF2B5EF4-FFF2-40B4-BE49-F238E27FC236}">
                <a16:creationId xmlns:a16="http://schemas.microsoft.com/office/drawing/2014/main" id="{E35E8247-A3D0-2D70-825C-E00990483D65}"/>
              </a:ext>
            </a:extLst>
          </p:cNvPr>
          <p:cNvSpPr>
            <a:spLocks noGrp="1"/>
          </p:cNvSpPr>
          <p:nvPr>
            <p:ph type="chart" sz="quarter" idx="13"/>
          </p:nvPr>
        </p:nvSpPr>
        <p:spPr>
          <a:xfrm>
            <a:off x="370800" y="2663824"/>
            <a:ext cx="5626800" cy="3405600"/>
          </a:xfrm>
        </p:spPr>
        <p:txBody>
          <a:bodyPr>
            <a:normAutofit/>
          </a:bodyPr>
          <a:lstStyle>
            <a:lvl1pPr marL="0" indent="0">
              <a:buNone/>
              <a:defRPr sz="1800"/>
            </a:lvl1pPr>
          </a:lstStyle>
          <a:p>
            <a:r>
              <a:rPr lang="sv-SE"/>
              <a:t>Klicka på ikonen för att lägga till ett diagram</a:t>
            </a:r>
            <a:endParaRPr lang="en-GB"/>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476000"/>
            <a:ext cx="11642400" cy="1123200"/>
          </a:xfrm>
        </p:spPr>
        <p:txBody>
          <a:bodyPr anchor="t" anchorCtr="0"/>
          <a:lstStyle>
            <a:lvl1pPr>
              <a:defRPr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454848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and circles, Liljekonvalj">
    <p:bg>
      <p:bgPr>
        <a:solidFill>
          <a:schemeClr val="accent2"/>
        </a:solidFill>
        <a:effectLst/>
      </p:bgPr>
    </p:bg>
    <p:spTree>
      <p:nvGrpSpPr>
        <p:cNvPr id="1" name=""/>
        <p:cNvGrpSpPr/>
        <p:nvPr/>
      </p:nvGrpSpPr>
      <p:grpSpPr>
        <a:xfrm>
          <a:off x="0" y="0"/>
          <a:ext cx="0" cy="0"/>
          <a:chOff x="0" y="0"/>
          <a:chExt cx="0" cy="0"/>
        </a:xfrm>
      </p:grpSpPr>
      <p:sp>
        <p:nvSpPr>
          <p:cNvPr id="12" name="Circle 2">
            <a:extLst>
              <a:ext uri="{FF2B5EF4-FFF2-40B4-BE49-F238E27FC236}">
                <a16:creationId xmlns:a16="http://schemas.microsoft.com/office/drawing/2014/main" id="{4D40E43A-DA36-6587-BD1F-A50FDB8F38E5}"/>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13" name="Circle 1">
            <a:extLst>
              <a:ext uri="{FF2B5EF4-FFF2-40B4-BE49-F238E27FC236}">
                <a16:creationId xmlns:a16="http://schemas.microsoft.com/office/drawing/2014/main" id="{F8CD15DE-F852-BC75-A702-AF8D3E0D65CD}"/>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5" name="Text Placeholder">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664000"/>
            <a:ext cx="6109200" cy="339480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476000"/>
            <a:ext cx="11642400" cy="1123200"/>
          </a:xfrm>
        </p:spPr>
        <p:txBody>
          <a:bodyPr anchor="t" anchorCtr="0"/>
          <a:lstStyle>
            <a:lvl1pPr>
              <a:defRPr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676883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ing text and circles, Sotakleja">
    <p:bg>
      <p:bgPr>
        <a:solidFill>
          <a:schemeClr val="accent6"/>
        </a:solidFill>
        <a:effectLst/>
      </p:bgPr>
    </p:bg>
    <p:spTree>
      <p:nvGrpSpPr>
        <p:cNvPr id="1" name=""/>
        <p:cNvGrpSpPr/>
        <p:nvPr/>
      </p:nvGrpSpPr>
      <p:grpSpPr>
        <a:xfrm>
          <a:off x="0" y="0"/>
          <a:ext cx="0" cy="0"/>
          <a:chOff x="0" y="0"/>
          <a:chExt cx="0" cy="0"/>
        </a:xfrm>
      </p:grpSpPr>
      <p:sp>
        <p:nvSpPr>
          <p:cNvPr id="12" name="Circle 2">
            <a:extLst>
              <a:ext uri="{FF2B5EF4-FFF2-40B4-BE49-F238E27FC236}">
                <a16:creationId xmlns:a16="http://schemas.microsoft.com/office/drawing/2014/main" id="{4D40E43A-DA36-6587-BD1F-A50FDB8F38E5}"/>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13" name="Circle 1">
            <a:extLst>
              <a:ext uri="{FF2B5EF4-FFF2-40B4-BE49-F238E27FC236}">
                <a16:creationId xmlns:a16="http://schemas.microsoft.com/office/drawing/2014/main" id="{F8CD15DE-F852-BC75-A702-AF8D3E0D65CD}"/>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5" name="Text Placeholder">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664000"/>
            <a:ext cx="6109200" cy="3394800"/>
          </a:xfrm>
        </p:spPr>
        <p:txBody>
          <a:bodyPr>
            <a:normAutofit/>
          </a:bodyPr>
          <a:lstStyle>
            <a:lvl1pPr marL="0" indent="0">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476000"/>
            <a:ext cx="11642400" cy="1123200"/>
          </a:xfrm>
        </p:spPr>
        <p:txBody>
          <a:bodyPr anchor="t" anchorCtr="0"/>
          <a:lstStyle>
            <a:lvl1pPr>
              <a:defRPr b="1">
                <a:solidFill>
                  <a:schemeClr val="accent1"/>
                </a:solidFill>
              </a:defRPr>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998192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bild">
    <p:spTree>
      <p:nvGrpSpPr>
        <p:cNvPr id="1" name=""/>
        <p:cNvGrpSpPr/>
        <p:nvPr/>
      </p:nvGrpSpPr>
      <p:grpSpPr>
        <a:xfrm>
          <a:off x="0" y="0"/>
          <a:ext cx="0" cy="0"/>
          <a:chOff x="0" y="0"/>
          <a:chExt cx="0" cy="0"/>
        </a:xfrm>
      </p:grpSpPr>
      <p:sp>
        <p:nvSpPr>
          <p:cNvPr id="10" name="Slide Number Placeholder">
            <a:extLst>
              <a:ext uri="{FF2B5EF4-FFF2-40B4-BE49-F238E27FC236}">
                <a16:creationId xmlns:a16="http://schemas.microsoft.com/office/drawing/2014/main" id="{82BD1035-853E-0C54-A580-17F240D03382}"/>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3" name="Subtitle">
            <a:extLst>
              <a:ext uri="{FF2B5EF4-FFF2-40B4-BE49-F238E27FC236}">
                <a16:creationId xmlns:a16="http://schemas.microsoft.com/office/drawing/2014/main" id="{C9A2F8B9-3937-7018-231C-5BE74F0722AB}"/>
              </a:ext>
            </a:extLst>
          </p:cNvPr>
          <p:cNvSpPr>
            <a:spLocks noGrp="1"/>
          </p:cNvSpPr>
          <p:nvPr>
            <p:ph type="subTitle" idx="1"/>
          </p:nvPr>
        </p:nvSpPr>
        <p:spPr>
          <a:xfrm>
            <a:off x="266400" y="3366000"/>
            <a:ext cx="11642400" cy="1655762"/>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11" name="Title">
            <a:extLst>
              <a:ext uri="{FF2B5EF4-FFF2-40B4-BE49-F238E27FC236}">
                <a16:creationId xmlns:a16="http://schemas.microsoft.com/office/drawing/2014/main" id="{9983D0A9-1ABE-44F2-1F2C-E7B083CCD0A3}"/>
              </a:ext>
            </a:extLst>
          </p:cNvPr>
          <p:cNvSpPr>
            <a:spLocks noGrp="1"/>
          </p:cNvSpPr>
          <p:nvPr>
            <p:ph type="title"/>
          </p:nvPr>
        </p:nvSpPr>
        <p:spPr>
          <a:xfrm>
            <a:off x="267600" y="1476000"/>
            <a:ext cx="11642400" cy="1854000"/>
          </a:xfrm>
        </p:spPr>
        <p:txBody>
          <a:bodyPr anchor="t" anchorCtr="0"/>
          <a:lstStyle>
            <a:lvl1pPr>
              <a:defRPr b="1"/>
            </a:lvl1pPr>
          </a:lstStyle>
          <a:p>
            <a:r>
              <a:rPr lang="sv-SE"/>
              <a:t>Klicka här för att ändra mall för rubrikformat</a:t>
            </a:r>
            <a:endParaRPr lang="en-GB" dirty="0"/>
          </a:p>
        </p:txBody>
      </p:sp>
      <p:sp>
        <p:nvSpPr>
          <p:cNvPr id="8" name="Placeholder, name">
            <a:extLst>
              <a:ext uri="{FF2B5EF4-FFF2-40B4-BE49-F238E27FC236}">
                <a16:creationId xmlns:a16="http://schemas.microsoft.com/office/drawing/2014/main" id="{09CC09BF-4D51-7C44-20D6-E7E29EFCED32}"/>
              </a:ext>
            </a:extLst>
          </p:cNvPr>
          <p:cNvSpPr>
            <a:spLocks noGrp="1"/>
          </p:cNvSpPr>
          <p:nvPr>
            <p:ph type="body" sz="quarter" idx="12" hasCustomPrompt="1"/>
          </p:nvPr>
        </p:nvSpPr>
        <p:spPr>
          <a:xfrm>
            <a:off x="8290800" y="511868"/>
            <a:ext cx="3618000" cy="258532"/>
          </a:xfrm>
        </p:spPr>
        <p:txBody>
          <a:bodyPr anchor="b" anchorCtr="0">
            <a:spAutoFit/>
          </a:bodyPr>
          <a:lstStyle>
            <a:lvl1pPr marL="0" indent="0" algn="r">
              <a:buNone/>
              <a:defRPr sz="1200"/>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Speaker’s name</a:t>
            </a:r>
          </a:p>
        </p:txBody>
      </p:sp>
      <p:sp>
        <p:nvSpPr>
          <p:cNvPr id="6" name="Placeholder, topic">
            <a:extLst>
              <a:ext uri="{FF2B5EF4-FFF2-40B4-BE49-F238E27FC236}">
                <a16:creationId xmlns:a16="http://schemas.microsoft.com/office/drawing/2014/main" id="{C5AB760E-4268-AC1D-D39D-C3DD3B59AFBC}"/>
              </a:ext>
            </a:extLst>
          </p:cNvPr>
          <p:cNvSpPr>
            <a:spLocks noGrp="1"/>
          </p:cNvSpPr>
          <p:nvPr>
            <p:ph type="body" sz="quarter" idx="11" hasCustomPrompt="1"/>
          </p:nvPr>
        </p:nvSpPr>
        <p:spPr>
          <a:xfrm>
            <a:off x="4039200" y="511868"/>
            <a:ext cx="4251600" cy="258532"/>
          </a:xfrm>
        </p:spPr>
        <p:txBody>
          <a:bodyPr anchor="b" anchorCtr="0">
            <a:spAutoFit/>
          </a:bodyPr>
          <a:lstStyle>
            <a:lvl1pPr marL="0" indent="0">
              <a:buNone/>
              <a:defRPr sz="1200"/>
            </a:lvl1pPr>
            <a:lvl2pPr marL="457200" indent="0">
              <a:buNone/>
              <a:defRPr/>
            </a:lvl2pPr>
            <a:lvl3pPr marL="914400" indent="0">
              <a:buNone/>
              <a:defRPr/>
            </a:lvl3pPr>
            <a:lvl4pPr marL="1371600" indent="0">
              <a:buNone/>
              <a:defRPr/>
            </a:lvl4pPr>
            <a:lvl5pPr marL="1828800" indent="0">
              <a:buNone/>
              <a:defRPr/>
            </a:lvl5pPr>
          </a:lstStyle>
          <a:p>
            <a:pPr lvl="0"/>
            <a:r>
              <a:rPr lang="en-US"/>
              <a:t>Topic</a:t>
            </a:r>
            <a:endParaRPr lang="en-GB"/>
          </a:p>
        </p:txBody>
      </p:sp>
      <p:pic>
        <p:nvPicPr>
          <p:cNvPr id="12" name="Image, Linnaeus University logotype" descr="Linnaeus University logotype">
            <a:extLst>
              <a:ext uri="{FF2B5EF4-FFF2-40B4-BE49-F238E27FC236}">
                <a16:creationId xmlns:a16="http://schemas.microsoft.com/office/drawing/2014/main" id="{F792C22F-B036-265E-E77F-E0583128D0E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7833302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ing text and circles, Murgröna">
    <p:bg>
      <p:bgPr>
        <a:solidFill>
          <a:schemeClr val="accent5"/>
        </a:solidFill>
        <a:effectLst/>
      </p:bgPr>
    </p:bg>
    <p:spTree>
      <p:nvGrpSpPr>
        <p:cNvPr id="1" name=""/>
        <p:cNvGrpSpPr/>
        <p:nvPr/>
      </p:nvGrpSpPr>
      <p:grpSpPr>
        <a:xfrm>
          <a:off x="0" y="0"/>
          <a:ext cx="0" cy="0"/>
          <a:chOff x="0" y="0"/>
          <a:chExt cx="0" cy="0"/>
        </a:xfrm>
      </p:grpSpPr>
      <p:sp>
        <p:nvSpPr>
          <p:cNvPr id="12" name="Circle 2">
            <a:extLst>
              <a:ext uri="{FF2B5EF4-FFF2-40B4-BE49-F238E27FC236}">
                <a16:creationId xmlns:a16="http://schemas.microsoft.com/office/drawing/2014/main" id="{4D40E43A-DA36-6587-BD1F-A50FDB8F38E5}"/>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13" name="Circle 1">
            <a:extLst>
              <a:ext uri="{FF2B5EF4-FFF2-40B4-BE49-F238E27FC236}">
                <a16:creationId xmlns:a16="http://schemas.microsoft.com/office/drawing/2014/main" id="{F8CD15DE-F852-BC75-A702-AF8D3E0D65CD}"/>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5" name="Text Placeholder">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664000"/>
            <a:ext cx="6109200" cy="3394800"/>
          </a:xfrm>
        </p:spPr>
        <p:txBody>
          <a:bodyPr>
            <a:normAutofit/>
          </a:bodyPr>
          <a:lstStyle>
            <a:lvl1pPr marL="0" indent="0">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476000"/>
            <a:ext cx="11642400" cy="1123200"/>
          </a:xfrm>
        </p:spPr>
        <p:txBody>
          <a:bodyPr anchor="t" anchorCtr="0"/>
          <a:lstStyle>
            <a:lvl1pPr>
              <a:defRPr b="1">
                <a:solidFill>
                  <a:schemeClr val="accent1"/>
                </a:solidFill>
              </a:defRPr>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75746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eading text and circles, Azalea">
    <p:bg>
      <p:bgPr>
        <a:solidFill>
          <a:schemeClr val="accent3"/>
        </a:solidFill>
        <a:effectLst/>
      </p:bgPr>
    </p:bg>
    <p:spTree>
      <p:nvGrpSpPr>
        <p:cNvPr id="1" name=""/>
        <p:cNvGrpSpPr/>
        <p:nvPr/>
      </p:nvGrpSpPr>
      <p:grpSpPr>
        <a:xfrm>
          <a:off x="0" y="0"/>
          <a:ext cx="0" cy="0"/>
          <a:chOff x="0" y="0"/>
          <a:chExt cx="0" cy="0"/>
        </a:xfrm>
      </p:grpSpPr>
      <p:sp>
        <p:nvSpPr>
          <p:cNvPr id="12" name="Circle 2">
            <a:extLst>
              <a:ext uri="{FF2B5EF4-FFF2-40B4-BE49-F238E27FC236}">
                <a16:creationId xmlns:a16="http://schemas.microsoft.com/office/drawing/2014/main" id="{4D40E43A-DA36-6587-BD1F-A50FDB8F38E5}"/>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13" name="Circle 1">
            <a:extLst>
              <a:ext uri="{FF2B5EF4-FFF2-40B4-BE49-F238E27FC236}">
                <a16:creationId xmlns:a16="http://schemas.microsoft.com/office/drawing/2014/main" id="{F8CD15DE-F852-BC75-A702-AF8D3E0D65CD}"/>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5" name="Text Placeholder">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664000"/>
            <a:ext cx="6109200" cy="3394800"/>
          </a:xfrm>
        </p:spPr>
        <p:txBody>
          <a:bodyPr>
            <a:normAutofit/>
          </a:bodyPr>
          <a:lstStyle>
            <a:lvl1pPr marL="0" indent="0">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476000"/>
            <a:ext cx="11642400" cy="1123200"/>
          </a:xfrm>
        </p:spPr>
        <p:txBody>
          <a:bodyPr anchor="t" anchorCtr="0"/>
          <a:lstStyle>
            <a:lvl1pPr>
              <a:defRPr b="1">
                <a:solidFill>
                  <a:schemeClr val="accent1"/>
                </a:solidFill>
              </a:defRPr>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3584090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ing text and circles, Krokus">
    <p:bg>
      <p:bgPr>
        <a:solidFill>
          <a:schemeClr val="accent4"/>
        </a:solidFill>
        <a:effectLst/>
      </p:bgPr>
    </p:bg>
    <p:spTree>
      <p:nvGrpSpPr>
        <p:cNvPr id="1" name=""/>
        <p:cNvGrpSpPr/>
        <p:nvPr/>
      </p:nvGrpSpPr>
      <p:grpSpPr>
        <a:xfrm>
          <a:off x="0" y="0"/>
          <a:ext cx="0" cy="0"/>
          <a:chOff x="0" y="0"/>
          <a:chExt cx="0" cy="0"/>
        </a:xfrm>
      </p:grpSpPr>
      <p:sp>
        <p:nvSpPr>
          <p:cNvPr id="12" name="Circle 2">
            <a:extLst>
              <a:ext uri="{FF2B5EF4-FFF2-40B4-BE49-F238E27FC236}">
                <a16:creationId xmlns:a16="http://schemas.microsoft.com/office/drawing/2014/main" id="{4D40E43A-DA36-6587-BD1F-A50FDB8F38E5}"/>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13" name="Circle 1">
            <a:extLst>
              <a:ext uri="{FF2B5EF4-FFF2-40B4-BE49-F238E27FC236}">
                <a16:creationId xmlns:a16="http://schemas.microsoft.com/office/drawing/2014/main" id="{F8CD15DE-F852-BC75-A702-AF8D3E0D65CD}"/>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5" name="Text Placeholder">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664000"/>
            <a:ext cx="6109200" cy="3394800"/>
          </a:xfrm>
        </p:spPr>
        <p:txBody>
          <a:bodyPr>
            <a:normAutofit/>
          </a:bodyPr>
          <a:lstStyle>
            <a:lvl1pPr marL="0" indent="0">
              <a:buNone/>
              <a:defRPr sz="1800">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476000"/>
            <a:ext cx="11642400" cy="1123200"/>
          </a:xfrm>
        </p:spPr>
        <p:txBody>
          <a:bodyPr anchor="t" anchorCtr="0"/>
          <a:lstStyle>
            <a:lvl1pPr>
              <a:defRPr b="1">
                <a:solidFill>
                  <a:schemeClr val="accent1"/>
                </a:solidFill>
              </a:defRPr>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6243269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and image half page">
    <p:bg>
      <p:bgPr>
        <a:solidFill>
          <a:schemeClr val="accent2"/>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9AD478D0-C2A6-11CF-23A7-CE0E541C9C71}"/>
              </a:ext>
            </a:extLst>
          </p:cNvPr>
          <p:cNvSpPr>
            <a:spLocks noGrp="1"/>
          </p:cNvSpPr>
          <p:nvPr>
            <p:ph type="pic" sz="quarter" idx="12"/>
          </p:nvPr>
        </p:nvSpPr>
        <p:spPr>
          <a:xfrm>
            <a:off x="6300000" y="0"/>
            <a:ext cx="5889600" cy="6858000"/>
          </a:xfrm>
        </p:spPr>
        <p:txBody>
          <a:bodyPr/>
          <a:lstStyle>
            <a:lvl1pPr marL="0" indent="0">
              <a:buNone/>
              <a:defRPr/>
            </a:lvl1pPr>
          </a:lstStyle>
          <a:p>
            <a:r>
              <a:rPr lang="sv-SE"/>
              <a:t>Klicka på ikonen för att lägga till en bild</a:t>
            </a:r>
            <a:endParaRPr lang="en-GB"/>
          </a:p>
        </p:txBody>
      </p:sp>
      <p:sp>
        <p:nvSpPr>
          <p:cNvPr id="5" name="Text Placeholder">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440800"/>
            <a:ext cx="5828400" cy="361800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512000"/>
            <a:ext cx="5828400" cy="802800"/>
          </a:xfrm>
        </p:spPr>
        <p:txBody>
          <a:bodyPr anchor="t" anchorCtr="0">
            <a:normAutofit/>
          </a:bodyPr>
          <a:lstStyle>
            <a:lvl1pPr>
              <a:defRPr sz="2400"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4197471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accent2"/>
        </a:solidFill>
        <a:effectLst/>
      </p:bgPr>
    </p:bg>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9AD478D0-C2A6-11CF-23A7-CE0E541C9C71}"/>
              </a:ext>
            </a:extLst>
          </p:cNvPr>
          <p:cNvSpPr>
            <a:spLocks noGrp="1"/>
          </p:cNvSpPr>
          <p:nvPr>
            <p:ph type="pic" sz="quarter" idx="12"/>
          </p:nvPr>
        </p:nvSpPr>
        <p:spPr>
          <a:xfrm>
            <a:off x="4114800" y="0"/>
            <a:ext cx="8074800" cy="6858000"/>
          </a:xfrm>
        </p:spPr>
        <p:txBody>
          <a:bodyPr/>
          <a:lstStyle>
            <a:lvl1pPr marL="0" indent="0">
              <a:buNone/>
              <a:defRPr/>
            </a:lvl1pPr>
          </a:lstStyle>
          <a:p>
            <a:r>
              <a:rPr lang="sv-SE"/>
              <a:t>Klicka på ikonen för att lägga till en bild</a:t>
            </a:r>
            <a:endParaRPr lang="en-GB"/>
          </a:p>
        </p:txBody>
      </p:sp>
      <p:sp>
        <p:nvSpPr>
          <p:cNvPr id="5" name="Text Placeholder">
            <a:extLst>
              <a:ext uri="{FF2B5EF4-FFF2-40B4-BE49-F238E27FC236}">
                <a16:creationId xmlns:a16="http://schemas.microsoft.com/office/drawing/2014/main" id="{7640B8E5-7619-CC90-C118-7BB2D39855E7}"/>
              </a:ext>
            </a:extLst>
          </p:cNvPr>
          <p:cNvSpPr>
            <a:spLocks noGrp="1"/>
          </p:cNvSpPr>
          <p:nvPr>
            <p:ph type="body" sz="quarter" idx="11"/>
          </p:nvPr>
        </p:nvSpPr>
        <p:spPr>
          <a:xfrm>
            <a:off x="266699" y="2440800"/>
            <a:ext cx="3848400" cy="3618000"/>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512000"/>
            <a:ext cx="3848400" cy="802800"/>
          </a:xfrm>
        </p:spPr>
        <p:txBody>
          <a:bodyPr anchor="t" anchorCtr="0">
            <a:normAutofit/>
          </a:bodyPr>
          <a:lstStyle>
            <a:lvl1pPr>
              <a:defRPr sz="2400"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6930602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mall image and text">
    <p:bg>
      <p:bgPr>
        <a:solidFill>
          <a:schemeClr val="accent2"/>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E7BB7ABA-A42D-A5B7-62E8-B17137AFEDC6}"/>
              </a:ext>
            </a:extLst>
          </p:cNvPr>
          <p:cNvSpPr>
            <a:spLocks noGrp="1"/>
          </p:cNvSpPr>
          <p:nvPr>
            <p:ph type="sldNum" sz="quarter" idx="13"/>
          </p:nvPr>
        </p:nvSpPr>
        <p:spPr/>
        <p:txBody>
          <a:bodyPr/>
          <a:lstStyle/>
          <a:p>
            <a:fld id="{7409167B-7A9B-460A-AC8D-6F72C9603382}" type="slidenum">
              <a:rPr lang="en-GB" smtClean="0"/>
              <a:pPr/>
              <a:t>‹#›</a:t>
            </a:fld>
            <a:endParaRPr lang="en-GB"/>
          </a:p>
        </p:txBody>
      </p:sp>
      <p:sp>
        <p:nvSpPr>
          <p:cNvPr id="7" name="Picture Placeholder">
            <a:extLst>
              <a:ext uri="{FF2B5EF4-FFF2-40B4-BE49-F238E27FC236}">
                <a16:creationId xmlns:a16="http://schemas.microsoft.com/office/drawing/2014/main" id="{9AD478D0-C2A6-11CF-23A7-CE0E541C9C71}"/>
              </a:ext>
            </a:extLst>
          </p:cNvPr>
          <p:cNvSpPr>
            <a:spLocks noGrp="1"/>
          </p:cNvSpPr>
          <p:nvPr>
            <p:ph type="pic" sz="quarter" idx="12"/>
          </p:nvPr>
        </p:nvSpPr>
        <p:spPr>
          <a:xfrm>
            <a:off x="6094800" y="363600"/>
            <a:ext cx="5724000" cy="5979600"/>
          </a:xfrm>
        </p:spPr>
        <p:txBody>
          <a:bodyPr/>
          <a:lstStyle>
            <a:lvl1pPr marL="0" indent="0">
              <a:buNone/>
              <a:defRPr/>
            </a:lvl1pPr>
          </a:lstStyle>
          <a:p>
            <a:r>
              <a:rPr lang="sv-SE"/>
              <a:t>Klicka på ikonen för att lägga till en bild</a:t>
            </a:r>
            <a:endParaRPr lang="en-GB"/>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512000"/>
            <a:ext cx="5594400" cy="4546800"/>
          </a:xfrm>
        </p:spPr>
        <p:txBody>
          <a:bodyPr anchor="t" anchorCtr="0">
            <a:normAutofit/>
          </a:bodyPr>
          <a:lstStyle>
            <a:lvl1pPr>
              <a:defRPr sz="2400"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463176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image and text, Murgröna">
    <p:bg>
      <p:bgPr>
        <a:solidFill>
          <a:schemeClr val="accent5"/>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824FFC71-39C1-549C-B175-72DD1F8406E5}"/>
              </a:ext>
            </a:extLst>
          </p:cNvPr>
          <p:cNvSpPr>
            <a:spLocks noGrp="1"/>
          </p:cNvSpPr>
          <p:nvPr>
            <p:ph type="sldNum" sz="quarter" idx="13"/>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7" name="Picture Placeholder">
            <a:extLst>
              <a:ext uri="{FF2B5EF4-FFF2-40B4-BE49-F238E27FC236}">
                <a16:creationId xmlns:a16="http://schemas.microsoft.com/office/drawing/2014/main" id="{9AD478D0-C2A6-11CF-23A7-CE0E541C9C71}"/>
              </a:ext>
            </a:extLst>
          </p:cNvPr>
          <p:cNvSpPr>
            <a:spLocks noGrp="1"/>
          </p:cNvSpPr>
          <p:nvPr>
            <p:ph type="pic" sz="quarter" idx="12"/>
          </p:nvPr>
        </p:nvSpPr>
        <p:spPr>
          <a:xfrm>
            <a:off x="6094800" y="363600"/>
            <a:ext cx="5724000" cy="5979600"/>
          </a:xfrm>
        </p:spPr>
        <p:txBody>
          <a:bodyPr/>
          <a:lstStyle>
            <a:lvl1pPr marL="0" indent="0">
              <a:buNone/>
              <a:defRPr>
                <a:solidFill>
                  <a:schemeClr val="accent1"/>
                </a:solidFill>
              </a:defRPr>
            </a:lvl1pPr>
          </a:lstStyle>
          <a:p>
            <a:r>
              <a:rPr lang="sv-SE"/>
              <a:t>Klicka på ikonen för att lägga till en bild</a:t>
            </a:r>
            <a:endParaRPr lang="en-GB"/>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512000"/>
            <a:ext cx="5594400" cy="4546800"/>
          </a:xfrm>
        </p:spPr>
        <p:txBody>
          <a:bodyPr anchor="t" anchorCtr="0">
            <a:normAutofit/>
          </a:bodyPr>
          <a:lstStyle>
            <a:lvl1pPr>
              <a:defRPr sz="2400" b="1">
                <a:solidFill>
                  <a:schemeClr val="accent1"/>
                </a:solidFill>
              </a:defRPr>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6732291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image and text, Azalea">
    <p:bg>
      <p:bgPr>
        <a:solidFill>
          <a:schemeClr val="accent3"/>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824FFC71-39C1-549C-B175-72DD1F8406E5}"/>
              </a:ext>
            </a:extLst>
          </p:cNvPr>
          <p:cNvSpPr>
            <a:spLocks noGrp="1"/>
          </p:cNvSpPr>
          <p:nvPr>
            <p:ph type="sldNum" sz="quarter" idx="13"/>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7" name="Picture Placeholder">
            <a:extLst>
              <a:ext uri="{FF2B5EF4-FFF2-40B4-BE49-F238E27FC236}">
                <a16:creationId xmlns:a16="http://schemas.microsoft.com/office/drawing/2014/main" id="{9AD478D0-C2A6-11CF-23A7-CE0E541C9C71}"/>
              </a:ext>
            </a:extLst>
          </p:cNvPr>
          <p:cNvSpPr>
            <a:spLocks noGrp="1"/>
          </p:cNvSpPr>
          <p:nvPr>
            <p:ph type="pic" sz="quarter" idx="12"/>
          </p:nvPr>
        </p:nvSpPr>
        <p:spPr>
          <a:xfrm>
            <a:off x="6094800" y="363600"/>
            <a:ext cx="5724000" cy="5979600"/>
          </a:xfrm>
        </p:spPr>
        <p:txBody>
          <a:bodyPr/>
          <a:lstStyle>
            <a:lvl1pPr marL="0" indent="0">
              <a:buNone/>
              <a:defRPr>
                <a:solidFill>
                  <a:schemeClr val="accent1"/>
                </a:solidFill>
              </a:defRPr>
            </a:lvl1pPr>
          </a:lstStyle>
          <a:p>
            <a:r>
              <a:rPr lang="sv-SE"/>
              <a:t>Klicka på ikonen för att lägga till en bild</a:t>
            </a:r>
            <a:endParaRPr lang="en-GB"/>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512000"/>
            <a:ext cx="5594400" cy="4546800"/>
          </a:xfrm>
        </p:spPr>
        <p:txBody>
          <a:bodyPr anchor="t" anchorCtr="0">
            <a:normAutofit/>
          </a:bodyPr>
          <a:lstStyle>
            <a:lvl1pPr>
              <a:defRPr sz="2400" b="1">
                <a:solidFill>
                  <a:schemeClr val="accent1"/>
                </a:solidFill>
              </a:defRPr>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3579288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image and text, Krokus">
    <p:bg>
      <p:bgPr>
        <a:solidFill>
          <a:schemeClr val="accent4"/>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824FFC71-39C1-549C-B175-72DD1F8406E5}"/>
              </a:ext>
            </a:extLst>
          </p:cNvPr>
          <p:cNvSpPr>
            <a:spLocks noGrp="1"/>
          </p:cNvSpPr>
          <p:nvPr>
            <p:ph type="sldNum" sz="quarter" idx="13"/>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7" name="Picture Placeholder">
            <a:extLst>
              <a:ext uri="{FF2B5EF4-FFF2-40B4-BE49-F238E27FC236}">
                <a16:creationId xmlns:a16="http://schemas.microsoft.com/office/drawing/2014/main" id="{9AD478D0-C2A6-11CF-23A7-CE0E541C9C71}"/>
              </a:ext>
            </a:extLst>
          </p:cNvPr>
          <p:cNvSpPr>
            <a:spLocks noGrp="1"/>
          </p:cNvSpPr>
          <p:nvPr>
            <p:ph type="pic" sz="quarter" idx="12"/>
          </p:nvPr>
        </p:nvSpPr>
        <p:spPr>
          <a:xfrm>
            <a:off x="6094800" y="363600"/>
            <a:ext cx="5724000" cy="5979600"/>
          </a:xfrm>
        </p:spPr>
        <p:txBody>
          <a:bodyPr/>
          <a:lstStyle>
            <a:lvl1pPr marL="0" indent="0">
              <a:buNone/>
              <a:defRPr>
                <a:solidFill>
                  <a:schemeClr val="accent1"/>
                </a:solidFill>
              </a:defRPr>
            </a:lvl1pPr>
          </a:lstStyle>
          <a:p>
            <a:r>
              <a:rPr lang="sv-SE"/>
              <a:t>Klicka på ikonen för att lägga till en bild</a:t>
            </a:r>
            <a:endParaRPr lang="en-GB"/>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512000"/>
            <a:ext cx="5594400" cy="4546800"/>
          </a:xfrm>
        </p:spPr>
        <p:txBody>
          <a:bodyPr anchor="t" anchorCtr="0">
            <a:normAutofit/>
          </a:bodyPr>
          <a:lstStyle>
            <a:lvl1pPr>
              <a:defRPr sz="2400" b="1">
                <a:solidFill>
                  <a:schemeClr val="accent1"/>
                </a:solidFill>
              </a:defRPr>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54584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age fullpage">
    <p:bg>
      <p:bgPr>
        <a:solidFill>
          <a:schemeClr val="accent2"/>
        </a:solidFill>
        <a:effectLst/>
      </p:bgPr>
    </p:bg>
    <p:spTree>
      <p:nvGrpSpPr>
        <p:cNvPr id="1" name=""/>
        <p:cNvGrpSpPr/>
        <p:nvPr/>
      </p:nvGrpSpPr>
      <p:grpSpPr>
        <a:xfrm>
          <a:off x="0" y="0"/>
          <a:ext cx="0" cy="0"/>
          <a:chOff x="0" y="0"/>
          <a:chExt cx="0" cy="0"/>
        </a:xfrm>
      </p:grpSpPr>
      <p:sp>
        <p:nvSpPr>
          <p:cNvPr id="5" name="Picture Placeholder">
            <a:extLst>
              <a:ext uri="{FF2B5EF4-FFF2-40B4-BE49-F238E27FC236}">
                <a16:creationId xmlns:a16="http://schemas.microsoft.com/office/drawing/2014/main" id="{83AC5F6F-E27D-87F0-153B-6D128B27155A}"/>
              </a:ext>
            </a:extLst>
          </p:cNvPr>
          <p:cNvSpPr>
            <a:spLocks noGrp="1"/>
          </p:cNvSpPr>
          <p:nvPr>
            <p:ph type="pic" sz="quarter" idx="10" hasCustomPrompt="1"/>
          </p:nvPr>
        </p:nvSpPr>
        <p:spPr>
          <a:xfrm>
            <a:off x="0" y="0"/>
            <a:ext cx="12192000" cy="6858000"/>
          </a:xfrm>
        </p:spPr>
        <p:txBody>
          <a:bodyPr/>
          <a:lstStyle>
            <a:lvl1pPr marL="0" indent="0">
              <a:buNone/>
              <a:defRPr/>
            </a:lvl1pPr>
          </a:lstStyle>
          <a:p>
            <a:r>
              <a:rPr lang="en-GB"/>
              <a:t>Click on the icon to add an image</a:t>
            </a:r>
          </a:p>
        </p:txBody>
      </p:sp>
    </p:spTree>
    <p:extLst>
      <p:ext uri="{BB962C8B-B14F-4D97-AF65-F5344CB8AC3E}">
        <p14:creationId xmlns:p14="http://schemas.microsoft.com/office/powerpoint/2010/main" val="37563798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10" name="Text Placeholder">
            <a:extLst>
              <a:ext uri="{FF2B5EF4-FFF2-40B4-BE49-F238E27FC236}">
                <a16:creationId xmlns:a16="http://schemas.microsoft.com/office/drawing/2014/main" id="{DDE6A0C1-BE16-C2AF-63F6-86FA1F5EE227}"/>
              </a:ext>
            </a:extLst>
          </p:cNvPr>
          <p:cNvSpPr>
            <a:spLocks noGrp="1"/>
          </p:cNvSpPr>
          <p:nvPr>
            <p:ph type="body" sz="quarter" idx="11" hasCustomPrompt="1"/>
          </p:nvPr>
        </p:nvSpPr>
        <p:spPr>
          <a:xfrm>
            <a:off x="266400" y="2664000"/>
            <a:ext cx="11642400" cy="3394800"/>
          </a:xfrm>
        </p:spPr>
        <p:txBody>
          <a:bodyPr>
            <a:noAutofit/>
          </a:bodyPr>
          <a:lstStyle>
            <a:lvl1pPr marL="279400" indent="-279400">
              <a:buFont typeface="Arial" panose="020B0604020202020204" pitchFamily="34" charset="0"/>
              <a:buChar char="•"/>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Content</a:t>
            </a:r>
          </a:p>
          <a:p>
            <a:pPr lvl="0"/>
            <a:r>
              <a:rPr lang="en-US"/>
              <a:t>Content</a:t>
            </a:r>
          </a:p>
          <a:p>
            <a:pPr lvl="0"/>
            <a:r>
              <a:rPr lang="en-US"/>
              <a:t>Content</a:t>
            </a:r>
          </a:p>
          <a:p>
            <a:pPr lvl="0"/>
            <a:r>
              <a:rPr lang="en-US"/>
              <a:t>Content</a:t>
            </a:r>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123200"/>
          </a:xfrm>
        </p:spPr>
        <p:txBody>
          <a:bodyPr anchor="t" anchorCtr="0"/>
          <a:lstStyle>
            <a:lvl1pPr>
              <a:defRPr b="1"/>
            </a:lvl1pPr>
          </a:lstStyle>
          <a:p>
            <a:r>
              <a:rPr lang="en-US"/>
              <a:t>Table of Contents</a:t>
            </a:r>
            <a:endParaRPr lang="en-GB"/>
          </a:p>
        </p:txBody>
      </p:sp>
      <p:pic>
        <p:nvPicPr>
          <p:cNvPr id="7" name="Image, Linnaeus University logotype" descr="Linnaeus University logotype">
            <a:extLst>
              <a:ext uri="{FF2B5EF4-FFF2-40B4-BE49-F238E27FC236}">
                <a16:creationId xmlns:a16="http://schemas.microsoft.com/office/drawing/2014/main" id="{2EF8F09A-1AFF-C18D-DABA-D9DAEC7C16C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41654141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accent2"/>
        </a:solidFill>
        <a:effectLst/>
      </p:bgPr>
    </p:bg>
    <p:spTree>
      <p:nvGrpSpPr>
        <p:cNvPr id="1" name=""/>
        <p:cNvGrpSpPr/>
        <p:nvPr/>
      </p:nvGrpSpPr>
      <p:grpSpPr>
        <a:xfrm>
          <a:off x="0" y="0"/>
          <a:ext cx="0" cy="0"/>
          <a:chOff x="0" y="0"/>
          <a:chExt cx="0" cy="0"/>
        </a:xfrm>
      </p:grpSpPr>
      <p:sp>
        <p:nvSpPr>
          <p:cNvPr id="3" name="Media Placeholder">
            <a:extLst>
              <a:ext uri="{FF2B5EF4-FFF2-40B4-BE49-F238E27FC236}">
                <a16:creationId xmlns:a16="http://schemas.microsoft.com/office/drawing/2014/main" id="{AA22CF55-A1ED-2687-F76E-C233782737C3}"/>
              </a:ext>
            </a:extLst>
          </p:cNvPr>
          <p:cNvSpPr>
            <a:spLocks noGrp="1"/>
          </p:cNvSpPr>
          <p:nvPr>
            <p:ph type="media" sz="quarter" idx="11" hasCustomPrompt="1"/>
          </p:nvPr>
        </p:nvSpPr>
        <p:spPr>
          <a:xfrm>
            <a:off x="0" y="0"/>
            <a:ext cx="12193200" cy="6858000"/>
          </a:xfrm>
        </p:spPr>
        <p:txBody>
          <a:bodyPr/>
          <a:lstStyle>
            <a:lvl1pPr marL="0" indent="0">
              <a:buNone/>
              <a:defRPr/>
            </a:lvl1pPr>
          </a:lstStyle>
          <a:p>
            <a:r>
              <a:rPr lang="en-GB"/>
              <a:t>Click on the icon to add media</a:t>
            </a:r>
          </a:p>
        </p:txBody>
      </p:sp>
    </p:spTree>
    <p:extLst>
      <p:ext uri="{BB962C8B-B14F-4D97-AF65-F5344CB8AC3E}">
        <p14:creationId xmlns:p14="http://schemas.microsoft.com/office/powerpoint/2010/main" val="19475592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hart, heading and text">
    <p:bg>
      <p:bgPr>
        <a:solidFill>
          <a:schemeClr val="accent2"/>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E7BB7ABA-A42D-A5B7-62E8-B17137AFEDC6}"/>
              </a:ext>
            </a:extLst>
          </p:cNvPr>
          <p:cNvSpPr>
            <a:spLocks noGrp="1"/>
          </p:cNvSpPr>
          <p:nvPr>
            <p:ph type="sldNum" sz="quarter" idx="13"/>
          </p:nvPr>
        </p:nvSpPr>
        <p:spPr/>
        <p:txBody>
          <a:bodyPr/>
          <a:lstStyle/>
          <a:p>
            <a:fld id="{7409167B-7A9B-460A-AC8D-6F72C9603382}" type="slidenum">
              <a:rPr lang="en-GB" smtClean="0"/>
              <a:pPr/>
              <a:t>‹#›</a:t>
            </a:fld>
            <a:endParaRPr lang="en-GB"/>
          </a:p>
        </p:txBody>
      </p:sp>
      <p:sp>
        <p:nvSpPr>
          <p:cNvPr id="5" name="Chart Placeholder">
            <a:extLst>
              <a:ext uri="{FF2B5EF4-FFF2-40B4-BE49-F238E27FC236}">
                <a16:creationId xmlns:a16="http://schemas.microsoft.com/office/drawing/2014/main" id="{EC13ACBB-6128-E2E9-FE76-6897AFF63AEE}"/>
              </a:ext>
            </a:extLst>
          </p:cNvPr>
          <p:cNvSpPr>
            <a:spLocks noGrp="1"/>
          </p:cNvSpPr>
          <p:nvPr>
            <p:ph type="chart" sz="quarter" idx="14"/>
          </p:nvPr>
        </p:nvSpPr>
        <p:spPr>
          <a:xfrm>
            <a:off x="4114800" y="1591200"/>
            <a:ext cx="7704000" cy="4467600"/>
          </a:xfrm>
        </p:spPr>
        <p:txBody>
          <a:bodyPr>
            <a:normAutofit/>
          </a:bodyPr>
          <a:lstStyle>
            <a:lvl1pPr marL="0" indent="0">
              <a:buNone/>
              <a:defRPr sz="1800"/>
            </a:lvl1pPr>
          </a:lstStyle>
          <a:p>
            <a:r>
              <a:rPr lang="sv-SE"/>
              <a:t>Klicka på ikonen för att lägga till ett diagram</a:t>
            </a:r>
            <a:endParaRPr lang="en-GB"/>
          </a:p>
        </p:txBody>
      </p:sp>
      <p:sp>
        <p:nvSpPr>
          <p:cNvPr id="9" name="Text Placeholder">
            <a:extLst>
              <a:ext uri="{FF2B5EF4-FFF2-40B4-BE49-F238E27FC236}">
                <a16:creationId xmlns:a16="http://schemas.microsoft.com/office/drawing/2014/main" id="{914F8945-5570-1A66-3937-2DABD8F58CC0}"/>
              </a:ext>
            </a:extLst>
          </p:cNvPr>
          <p:cNvSpPr>
            <a:spLocks noGrp="1"/>
          </p:cNvSpPr>
          <p:nvPr>
            <p:ph type="body" sz="quarter" idx="15"/>
          </p:nvPr>
        </p:nvSpPr>
        <p:spPr>
          <a:xfrm>
            <a:off x="266700" y="2440800"/>
            <a:ext cx="3849688" cy="3618000"/>
          </a:xfrm>
        </p:spPr>
        <p:txBody>
          <a:bodyPr>
            <a:normAutofit/>
          </a:bodyPr>
          <a:lstStyle>
            <a:lvl1pPr marL="0" indent="0">
              <a:buNone/>
              <a:defRPr sz="1800"/>
            </a:lvl1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512000"/>
            <a:ext cx="3848400" cy="802800"/>
          </a:xfrm>
        </p:spPr>
        <p:txBody>
          <a:bodyPr anchor="t" anchorCtr="0">
            <a:normAutofit/>
          </a:bodyPr>
          <a:lstStyle>
            <a:lvl1pPr>
              <a:defRPr sz="2400"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4178451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heading and text">
    <p:bg>
      <p:bgPr>
        <a:solidFill>
          <a:schemeClr val="accent2"/>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E7BB7ABA-A42D-A5B7-62E8-B17137AFEDC6}"/>
              </a:ext>
            </a:extLst>
          </p:cNvPr>
          <p:cNvSpPr>
            <a:spLocks noGrp="1"/>
          </p:cNvSpPr>
          <p:nvPr>
            <p:ph type="sldNum" sz="quarter" idx="13"/>
          </p:nvPr>
        </p:nvSpPr>
        <p:spPr/>
        <p:txBody>
          <a:bodyPr/>
          <a:lstStyle/>
          <a:p>
            <a:fld id="{7409167B-7A9B-460A-AC8D-6F72C9603382}" type="slidenum">
              <a:rPr lang="en-GB" smtClean="0"/>
              <a:pPr/>
              <a:t>‹#›</a:t>
            </a:fld>
            <a:endParaRPr lang="en-GB"/>
          </a:p>
        </p:txBody>
      </p:sp>
      <p:sp>
        <p:nvSpPr>
          <p:cNvPr id="7" name="Table Placeholder">
            <a:extLst>
              <a:ext uri="{FF2B5EF4-FFF2-40B4-BE49-F238E27FC236}">
                <a16:creationId xmlns:a16="http://schemas.microsoft.com/office/drawing/2014/main" id="{3F44E5D2-871B-232E-1C8F-745F669AD837}"/>
              </a:ext>
            </a:extLst>
          </p:cNvPr>
          <p:cNvSpPr>
            <a:spLocks noGrp="1"/>
          </p:cNvSpPr>
          <p:nvPr>
            <p:ph type="tbl" sz="quarter" idx="16"/>
          </p:nvPr>
        </p:nvSpPr>
        <p:spPr>
          <a:xfrm>
            <a:off x="4114800" y="1592263"/>
            <a:ext cx="7704000" cy="4467225"/>
          </a:xfrm>
        </p:spPr>
        <p:txBody>
          <a:bodyPr>
            <a:normAutofit/>
          </a:bodyPr>
          <a:lstStyle>
            <a:lvl1pPr marL="0" indent="0">
              <a:buNone/>
              <a:defRPr sz="1800"/>
            </a:lvl1pPr>
          </a:lstStyle>
          <a:p>
            <a:r>
              <a:rPr lang="sv-SE"/>
              <a:t>Klicka på ikonen för att lägga till en tabell</a:t>
            </a:r>
            <a:endParaRPr lang="en-GB"/>
          </a:p>
        </p:txBody>
      </p:sp>
      <p:sp>
        <p:nvSpPr>
          <p:cNvPr id="9" name="Text Placeholder">
            <a:extLst>
              <a:ext uri="{FF2B5EF4-FFF2-40B4-BE49-F238E27FC236}">
                <a16:creationId xmlns:a16="http://schemas.microsoft.com/office/drawing/2014/main" id="{914F8945-5570-1A66-3937-2DABD8F58CC0}"/>
              </a:ext>
            </a:extLst>
          </p:cNvPr>
          <p:cNvSpPr>
            <a:spLocks noGrp="1"/>
          </p:cNvSpPr>
          <p:nvPr>
            <p:ph type="body" sz="quarter" idx="15"/>
          </p:nvPr>
        </p:nvSpPr>
        <p:spPr>
          <a:xfrm>
            <a:off x="266700" y="2440800"/>
            <a:ext cx="3849688" cy="3618000"/>
          </a:xfrm>
        </p:spPr>
        <p:txBody>
          <a:bodyPr>
            <a:normAutofit/>
          </a:bodyPr>
          <a:lstStyle>
            <a:lvl1pPr marL="0" indent="0">
              <a:buNone/>
              <a:defRPr sz="1800"/>
            </a:lvl1pPr>
          </a:lstStyle>
          <a:p>
            <a:pPr lvl="0"/>
            <a:r>
              <a:rPr lang="sv-SE"/>
              <a:t>Klicka här för att ändra format på bakgrundstexten</a:t>
            </a:r>
          </a:p>
        </p:txBody>
      </p:sp>
      <p:sp>
        <p:nvSpPr>
          <p:cNvPr id="2" name="Title">
            <a:extLst>
              <a:ext uri="{FF2B5EF4-FFF2-40B4-BE49-F238E27FC236}">
                <a16:creationId xmlns:a16="http://schemas.microsoft.com/office/drawing/2014/main" id="{036E2817-6F92-1124-D976-898B6006782A}"/>
              </a:ext>
            </a:extLst>
          </p:cNvPr>
          <p:cNvSpPr>
            <a:spLocks noGrp="1"/>
          </p:cNvSpPr>
          <p:nvPr>
            <p:ph type="title"/>
          </p:nvPr>
        </p:nvSpPr>
        <p:spPr>
          <a:xfrm>
            <a:off x="266400" y="1512000"/>
            <a:ext cx="3848400" cy="802800"/>
          </a:xfrm>
        </p:spPr>
        <p:txBody>
          <a:bodyPr anchor="t" anchorCtr="0">
            <a:normAutofit/>
          </a:bodyPr>
          <a:lstStyle>
            <a:lvl1pPr>
              <a:defRPr sz="2400" b="1"/>
            </a:lvl1pPr>
          </a:lstStyle>
          <a:p>
            <a:r>
              <a:rPr lang="sv-SE"/>
              <a:t>Klicka här för att ändra mall för rubrikformat</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688515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Thank you">
    <p:bg>
      <p:bgPr>
        <a:solidFill>
          <a:schemeClr val="accent2"/>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7" name="Text Placeholder, column 2">
            <a:extLst>
              <a:ext uri="{FF2B5EF4-FFF2-40B4-BE49-F238E27FC236}">
                <a16:creationId xmlns:a16="http://schemas.microsoft.com/office/drawing/2014/main" id="{491D232F-465C-9A77-7F04-8A2405E4C9BD}"/>
              </a:ext>
            </a:extLst>
          </p:cNvPr>
          <p:cNvSpPr>
            <a:spLocks noGrp="1"/>
          </p:cNvSpPr>
          <p:nvPr>
            <p:ph type="body" sz="quarter" idx="12" hasCustomPrompt="1"/>
          </p:nvPr>
        </p:nvSpPr>
        <p:spPr>
          <a:xfrm>
            <a:off x="5994000" y="2664000"/>
            <a:ext cx="5626800" cy="3395663"/>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pPr lvl="0"/>
            <a:r>
              <a:rPr lang="en-US"/>
              <a:t>Contact information</a:t>
            </a:r>
          </a:p>
        </p:txBody>
      </p:sp>
      <p:sp>
        <p:nvSpPr>
          <p:cNvPr id="5" name="Text Placeholder, column 1">
            <a:extLst>
              <a:ext uri="{FF2B5EF4-FFF2-40B4-BE49-F238E27FC236}">
                <a16:creationId xmlns:a16="http://schemas.microsoft.com/office/drawing/2014/main" id="{7640B8E5-7619-CC90-C118-7BB2D39855E7}"/>
              </a:ext>
            </a:extLst>
          </p:cNvPr>
          <p:cNvSpPr>
            <a:spLocks noGrp="1"/>
          </p:cNvSpPr>
          <p:nvPr>
            <p:ph type="body" sz="quarter" idx="11" hasCustomPrompt="1"/>
          </p:nvPr>
        </p:nvSpPr>
        <p:spPr>
          <a:xfrm>
            <a:off x="266699" y="2664000"/>
            <a:ext cx="5661588" cy="3394800"/>
          </a:xfrm>
        </p:spPr>
        <p:txBody>
          <a:bodyPr>
            <a:normAutofit/>
          </a:bodyPr>
          <a:lstStyle>
            <a:lvl1pPr marL="0" indent="0">
              <a:buFont typeface="Arial" panose="020B0604020202020204" pitchFamily="34" charset="0"/>
              <a:buNone/>
              <a:defRPr sz="1800"/>
            </a:lvl1pPr>
            <a:lvl2pPr marL="266700" indent="-266700">
              <a:buFont typeface="Arial" panose="020B0604020202020204" pitchFamily="34" charset="0"/>
              <a:buChar char="•"/>
              <a:defRPr sz="1800"/>
            </a:lvl2pPr>
            <a:lvl3pPr marL="914400" indent="0">
              <a:buNone/>
              <a:defRPr/>
            </a:lvl3pPr>
            <a:lvl4pPr marL="1657350" indent="-285750">
              <a:buFont typeface="Arial" panose="020B0604020202020204" pitchFamily="34" charset="0"/>
              <a:buChar char="•"/>
              <a:defRPr/>
            </a:lvl4pPr>
            <a:lvl5pPr marL="1828800" indent="0">
              <a:buNone/>
              <a:defRPr/>
            </a:lvl5pPr>
          </a:lstStyle>
          <a:p>
            <a:pPr lvl="0"/>
            <a:r>
              <a:rPr lang="en-US"/>
              <a:t>Summary</a:t>
            </a:r>
          </a:p>
          <a:p>
            <a:pPr lvl="1"/>
            <a:r>
              <a:rPr lang="en-US"/>
              <a:t>Lorem ipsum</a:t>
            </a:r>
          </a:p>
          <a:p>
            <a:pPr lvl="1"/>
            <a:r>
              <a:rPr lang="en-US"/>
              <a:t>Lorem ipsum</a:t>
            </a:r>
          </a:p>
          <a:p>
            <a:pPr lvl="1"/>
            <a:r>
              <a:rPr lang="en-US"/>
              <a:t>Lorem ipsum</a:t>
            </a:r>
          </a:p>
        </p:txBody>
      </p:sp>
      <p:sp>
        <p:nvSpPr>
          <p:cNvPr id="2" name="Title">
            <a:extLst>
              <a:ext uri="{FF2B5EF4-FFF2-40B4-BE49-F238E27FC236}">
                <a16:creationId xmlns:a16="http://schemas.microsoft.com/office/drawing/2014/main" id="{036E2817-6F92-1124-D976-898B6006782A}"/>
              </a:ext>
            </a:extLst>
          </p:cNvPr>
          <p:cNvSpPr>
            <a:spLocks noGrp="1"/>
          </p:cNvSpPr>
          <p:nvPr>
            <p:ph type="title" hasCustomPrompt="1"/>
          </p:nvPr>
        </p:nvSpPr>
        <p:spPr>
          <a:xfrm>
            <a:off x="266400" y="1476000"/>
            <a:ext cx="11642400" cy="1123200"/>
          </a:xfrm>
        </p:spPr>
        <p:txBody>
          <a:bodyPr anchor="t" anchorCtr="0">
            <a:noAutofit/>
          </a:bodyPr>
          <a:lstStyle>
            <a:lvl1pPr>
              <a:defRPr sz="6600" b="1"/>
            </a:lvl1pPr>
          </a:lstStyle>
          <a:p>
            <a:r>
              <a:rPr lang="en-US"/>
              <a:t>Thank You!</a:t>
            </a:r>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7427655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mpty, only logotype and page number">
    <p:bg>
      <p:bgPr>
        <a:solidFill>
          <a:schemeClr val="accent2"/>
        </a:solidFill>
        <a:effectLst/>
      </p:bgPr>
    </p:bg>
    <p:spTree>
      <p:nvGrpSpPr>
        <p:cNvPr id="1" name=""/>
        <p:cNvGrpSpPr/>
        <p:nvPr/>
      </p:nvGrpSpPr>
      <p:grpSpPr>
        <a:xfrm>
          <a:off x="0" y="0"/>
          <a:ext cx="0" cy="0"/>
          <a:chOff x="0" y="0"/>
          <a:chExt cx="0" cy="0"/>
        </a:xfrm>
      </p:grpSpPr>
      <p:sp>
        <p:nvSpPr>
          <p:cNvPr id="3" name="Slide Number Placeholder">
            <a:extLst>
              <a:ext uri="{FF2B5EF4-FFF2-40B4-BE49-F238E27FC236}">
                <a16:creationId xmlns:a16="http://schemas.microsoft.com/office/drawing/2014/main" id="{F42A2C36-45F1-78E2-7FD0-47A600048867}"/>
              </a:ext>
            </a:extLst>
          </p:cNvPr>
          <p:cNvSpPr>
            <a:spLocks noGrp="1"/>
          </p:cNvSpPr>
          <p:nvPr>
            <p:ph type="sldNum" sz="quarter" idx="10"/>
          </p:nvPr>
        </p:nvSpPr>
        <p:spPr/>
        <p:txBody>
          <a:bodyPr/>
          <a:lstStyle/>
          <a:p>
            <a:fld id="{7409167B-7A9B-460A-AC8D-6F72C9603382}" type="slidenum">
              <a:rPr lang="en-GB" smtClean="0"/>
              <a:pPr/>
              <a:t>‹#›</a:t>
            </a:fld>
            <a:endParaRPr lang="en-GB"/>
          </a:p>
        </p:txBody>
      </p:sp>
      <p:pic>
        <p:nvPicPr>
          <p:cNvPr id="6" name="Image, Linnaeus University logotype" descr="Linnaeus University logotype">
            <a:extLst>
              <a:ext uri="{FF2B5EF4-FFF2-40B4-BE49-F238E27FC236}">
                <a16:creationId xmlns:a16="http://schemas.microsoft.com/office/drawing/2014/main" id="{105B71D3-2B42-A25B-8C0D-F40435EDE5B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7734635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mpty layout">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8164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Rubrik, text och cirklar, Liljekonvalj">
    <p:bg>
      <p:bgPr>
        <a:solidFill>
          <a:schemeClr val="accent2"/>
        </a:solidFill>
        <a:effectLst/>
      </p:bgPr>
    </p:bg>
    <p:spTree>
      <p:nvGrpSpPr>
        <p:cNvPr id="1" name=""/>
        <p:cNvGrpSpPr/>
        <p:nvPr/>
      </p:nvGrpSpPr>
      <p:grpSpPr>
        <a:xfrm>
          <a:off x="0" y="0"/>
          <a:ext cx="0" cy="0"/>
          <a:chOff x="0" y="0"/>
          <a:chExt cx="0" cy="0"/>
        </a:xfrm>
      </p:grpSpPr>
      <p:sp>
        <p:nvSpPr>
          <p:cNvPr id="4" name="Cirkel 2">
            <a:extLst>
              <a:ext uri="{FF2B5EF4-FFF2-40B4-BE49-F238E27FC236}">
                <a16:creationId xmlns:a16="http://schemas.microsoft.com/office/drawing/2014/main" id="{D8E22736-08DF-71F8-DE89-DCEC624265DC}"/>
              </a:ext>
              <a:ext uri="{C183D7F6-B498-43B3-948B-1728B52AA6E4}">
                <adec:decorative xmlns:adec="http://schemas.microsoft.com/office/drawing/2017/decorative" val="1"/>
              </a:ext>
            </a:extLst>
          </p:cNvPr>
          <p:cNvSpPr/>
          <p:nvPr userDrawn="1"/>
        </p:nvSpPr>
        <p:spPr>
          <a:xfrm>
            <a:off x="8861716" y="2012547"/>
            <a:ext cx="3330284" cy="4845452"/>
          </a:xfrm>
          <a:custGeom>
            <a:avLst/>
            <a:gdLst>
              <a:gd name="connsiteX0" fmla="*/ 3072412 w 3330284"/>
              <a:gd name="connsiteY0" fmla="*/ 0 h 4845452"/>
              <a:gd name="connsiteX1" fmla="*/ 3230518 w 3330284"/>
              <a:gd name="connsiteY1" fmla="*/ 3998 h 4845452"/>
              <a:gd name="connsiteX2" fmla="*/ 3330284 w 3330284"/>
              <a:gd name="connsiteY2" fmla="*/ 11584 h 4845452"/>
              <a:gd name="connsiteX3" fmla="*/ 3330284 w 3330284"/>
              <a:gd name="connsiteY3" fmla="*/ 4845452 h 4845452"/>
              <a:gd name="connsiteX4" fmla="*/ 566017 w 3330284"/>
              <a:gd name="connsiteY4" fmla="*/ 4845452 h 4845452"/>
              <a:gd name="connsiteX5" fmla="*/ 524720 w 3330284"/>
              <a:gd name="connsiteY5" fmla="*/ 4790227 h 4845452"/>
              <a:gd name="connsiteX6" fmla="*/ 0 w 3330284"/>
              <a:gd name="connsiteY6" fmla="*/ 3072412 h 4845452"/>
              <a:gd name="connsiteX7" fmla="*/ 3072412 w 3330284"/>
              <a:gd name="connsiteY7" fmla="*/ 0 h 484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0284" h="4845452">
                <a:moveTo>
                  <a:pt x="3072412" y="0"/>
                </a:moveTo>
                <a:cubicBezTo>
                  <a:pt x="3125438" y="0"/>
                  <a:pt x="3178151" y="1344"/>
                  <a:pt x="3230518" y="3998"/>
                </a:cubicBezTo>
                <a:lnTo>
                  <a:pt x="3330284" y="11584"/>
                </a:lnTo>
                <a:lnTo>
                  <a:pt x="3330284" y="4845452"/>
                </a:lnTo>
                <a:lnTo>
                  <a:pt x="566017" y="4845452"/>
                </a:lnTo>
                <a:lnTo>
                  <a:pt x="524720" y="4790227"/>
                </a:lnTo>
                <a:cubicBezTo>
                  <a:pt x="193439" y="4299867"/>
                  <a:pt x="0" y="3708730"/>
                  <a:pt x="0" y="3072412"/>
                </a:cubicBezTo>
                <a:cubicBezTo>
                  <a:pt x="0" y="1375566"/>
                  <a:pt x="1375566" y="0"/>
                  <a:pt x="3072412" y="0"/>
                </a:cubicBez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sv-SE" b="0" i="0">
              <a:latin typeface="Arial" panose="020B0604020202020204" pitchFamily="34" charset="0"/>
            </a:endParaRPr>
          </a:p>
        </p:txBody>
      </p:sp>
      <p:sp>
        <p:nvSpPr>
          <p:cNvPr id="5" name="Cirkel 1">
            <a:extLst>
              <a:ext uri="{FF2B5EF4-FFF2-40B4-BE49-F238E27FC236}">
                <a16:creationId xmlns:a16="http://schemas.microsoft.com/office/drawing/2014/main" id="{4E96419D-EF9D-89CF-7739-CEB694BD05E7}"/>
              </a:ext>
              <a:ext uri="{C183D7F6-B498-43B3-948B-1728B52AA6E4}">
                <adec:decorative xmlns:adec="http://schemas.microsoft.com/office/drawing/2017/decorative" val="1"/>
              </a:ext>
            </a:extLst>
          </p:cNvPr>
          <p:cNvSpPr/>
          <p:nvPr userDrawn="1"/>
        </p:nvSpPr>
        <p:spPr>
          <a:xfrm>
            <a:off x="6539594" y="2689499"/>
            <a:ext cx="2158930" cy="215893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b="0" i="0">
              <a:latin typeface="Arial" panose="020B0604020202020204" pitchFamily="34" charset="0"/>
            </a:endParaRPr>
          </a:p>
        </p:txBody>
      </p:sp>
      <p:sp>
        <p:nvSpPr>
          <p:cNvPr id="12" name="Platshållare för bildnummer">
            <a:extLst>
              <a:ext uri="{FF2B5EF4-FFF2-40B4-BE49-F238E27FC236}">
                <a16:creationId xmlns:a16="http://schemas.microsoft.com/office/drawing/2014/main" id="{0F7595AD-BEF6-6512-2D71-C24BA245ED7F}"/>
              </a:ext>
            </a:extLst>
          </p:cNvPr>
          <p:cNvSpPr>
            <a:spLocks noGrp="1"/>
          </p:cNvSpPr>
          <p:nvPr>
            <p:ph type="sldNum" sz="quarter" idx="12"/>
          </p:nvPr>
        </p:nvSpPr>
        <p:spPr/>
        <p:txBody>
          <a:bodyPr/>
          <a:lstStyle/>
          <a:p>
            <a:fld id="{F230C492-A0B7-4E03-B69D-EF7B76CA7ADD}" type="slidenum">
              <a:rPr lang="sv-SE" smtClean="0"/>
              <a:pPr/>
              <a:t>‹#›</a:t>
            </a:fld>
            <a:endParaRPr lang="sv-SE"/>
          </a:p>
        </p:txBody>
      </p:sp>
      <p:sp>
        <p:nvSpPr>
          <p:cNvPr id="3" name="Underrubrik">
            <a:extLst>
              <a:ext uri="{FF2B5EF4-FFF2-40B4-BE49-F238E27FC236}">
                <a16:creationId xmlns:a16="http://schemas.microsoft.com/office/drawing/2014/main" id="{ADD3C638-54E7-C8D1-5927-F465074E15D4}"/>
              </a:ext>
            </a:extLst>
          </p:cNvPr>
          <p:cNvSpPr>
            <a:spLocks noGrp="1"/>
          </p:cNvSpPr>
          <p:nvPr>
            <p:ph type="subTitle" idx="1" hasCustomPrompt="1"/>
          </p:nvPr>
        </p:nvSpPr>
        <p:spPr>
          <a:xfrm>
            <a:off x="266400" y="2664001"/>
            <a:ext cx="6110002" cy="3393900"/>
          </a:xfrm>
        </p:spPr>
        <p:txBody>
          <a:bodyPr>
            <a:normAutofit/>
          </a:bodyPr>
          <a:lstStyle>
            <a:lvl1pPr marL="0" indent="0" algn="l">
              <a:buFont typeface="Arial" panose="020B0604020202020204" pitchFamily="34" charset="0"/>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lägga till text</a:t>
            </a:r>
          </a:p>
        </p:txBody>
      </p:sp>
      <p:sp>
        <p:nvSpPr>
          <p:cNvPr id="2" name="Rubrik">
            <a:extLst>
              <a:ext uri="{FF2B5EF4-FFF2-40B4-BE49-F238E27FC236}">
                <a16:creationId xmlns:a16="http://schemas.microsoft.com/office/drawing/2014/main" id="{65C5BD3A-9D83-1B8A-C902-532041E5F912}"/>
              </a:ext>
            </a:extLst>
          </p:cNvPr>
          <p:cNvSpPr>
            <a:spLocks noGrp="1"/>
          </p:cNvSpPr>
          <p:nvPr>
            <p:ph type="ctrTitle" hasCustomPrompt="1"/>
          </p:nvPr>
        </p:nvSpPr>
        <p:spPr>
          <a:xfrm>
            <a:off x="266400" y="1476000"/>
            <a:ext cx="11643684" cy="1123586"/>
          </a:xfrm>
        </p:spPr>
        <p:txBody>
          <a:bodyPr anchor="t" anchorCtr="0">
            <a:normAutofit/>
          </a:bodyPr>
          <a:lstStyle>
            <a:lvl1pPr algn="l">
              <a:defRPr sz="4400" b="1"/>
            </a:lvl1pPr>
          </a:lstStyle>
          <a:p>
            <a:r>
              <a:rPr lang="sv-SE"/>
              <a:t>Klicka här för att lägga till en rubrik</a:t>
            </a:r>
          </a:p>
        </p:txBody>
      </p:sp>
      <p:pic>
        <p:nvPicPr>
          <p:cNvPr id="13" name="Bild, Linnéuniversitetets logotyp" descr="Linnéuniversitetets logotyp">
            <a:extLst>
              <a:ext uri="{FF2B5EF4-FFF2-40B4-BE49-F238E27FC236}">
                <a16:creationId xmlns:a16="http://schemas.microsoft.com/office/drawing/2014/main" id="{6360E1D9-E886-94C3-C25C-C149362E08B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73063" y="364826"/>
            <a:ext cx="2206800" cy="327324"/>
          </a:xfrm>
          <a:prstGeom prst="rect">
            <a:avLst/>
          </a:prstGeom>
        </p:spPr>
      </p:pic>
    </p:spTree>
    <p:extLst>
      <p:ext uri="{BB962C8B-B14F-4D97-AF65-F5344CB8AC3E}">
        <p14:creationId xmlns:p14="http://schemas.microsoft.com/office/powerpoint/2010/main" val="1149631631"/>
      </p:ext>
    </p:extLst>
  </p:cSld>
  <p:clrMapOvr>
    <a:masterClrMapping/>
  </p:clrMapOvr>
  <p:extLst>
    <p:ext uri="{DCECCB84-F9BA-43D5-87BE-67443E8EF086}">
      <p15:sldGuideLst xmlns:p15="http://schemas.microsoft.com/office/powerpoint/2012/main">
        <p15:guide id="3" orient="horz" pos="2160">
          <p15:clr>
            <a:srgbClr val="FBAE40"/>
          </p15:clr>
        </p15:guide>
        <p15:guide id="4"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ing, Smörblomma">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lvl1pPr>
          </a:lstStyle>
          <a:p>
            <a:r>
              <a:rPr lang="en-US"/>
              <a:t>Section Heading</a:t>
            </a:r>
            <a:endParaRPr lang="en-GB"/>
          </a:p>
        </p:txBody>
      </p:sp>
      <p:pic>
        <p:nvPicPr>
          <p:cNvPr id="7" name="Image, Linnaeus University logotype" descr="Linnaeus University logotype">
            <a:extLst>
              <a:ext uri="{FF2B5EF4-FFF2-40B4-BE49-F238E27FC236}">
                <a16:creationId xmlns:a16="http://schemas.microsoft.com/office/drawing/2014/main" id="{2EF8F09A-1AFF-C18D-DABA-D9DAEC7C16C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17476174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ing, Sotakleja">
    <p:bg>
      <p:bgPr>
        <a:solidFill>
          <a:schemeClr val="accent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accent1"/>
                </a:solidFill>
              </a:defRPr>
            </a:lvl1pPr>
          </a:lstStyle>
          <a:p>
            <a:r>
              <a:rPr lang="en-US"/>
              <a:t>Section Heading</a:t>
            </a:r>
            <a:endParaRPr lang="en-GB"/>
          </a:p>
        </p:txBody>
      </p:sp>
      <p:pic>
        <p:nvPicPr>
          <p:cNvPr id="7" name="Image, Linnaeus University logotype" descr="Linnaeus University logotype">
            <a:extLst>
              <a:ext uri="{FF2B5EF4-FFF2-40B4-BE49-F238E27FC236}">
                <a16:creationId xmlns:a16="http://schemas.microsoft.com/office/drawing/2014/main" id="{2EF8F09A-1AFF-C18D-DABA-D9DAEC7C16C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2270267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ing, Murgröna">
    <p:bg>
      <p:bgPr>
        <a:solidFill>
          <a:schemeClr val="accent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accent1"/>
                </a:solidFill>
              </a:defRPr>
            </a:lvl1pPr>
          </a:lstStyle>
          <a:p>
            <a:r>
              <a:rPr lang="en-US"/>
              <a:t>Section Heading</a:t>
            </a:r>
            <a:endParaRPr lang="en-GB"/>
          </a:p>
        </p:txBody>
      </p:sp>
      <p:pic>
        <p:nvPicPr>
          <p:cNvPr id="7" name="Image, Linnaeus University logotype" descr="Linnaeus University logotype">
            <a:extLst>
              <a:ext uri="{FF2B5EF4-FFF2-40B4-BE49-F238E27FC236}">
                <a16:creationId xmlns:a16="http://schemas.microsoft.com/office/drawing/2014/main" id="{2EF8F09A-1AFF-C18D-DABA-D9DAEC7C16C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4107180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ing, Azalea">
    <p:bg>
      <p:bgPr>
        <a:solidFill>
          <a:schemeClr val="accent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accent1"/>
                </a:solidFill>
              </a:defRPr>
            </a:lvl1pPr>
          </a:lstStyle>
          <a:p>
            <a:r>
              <a:rPr lang="en-US"/>
              <a:t>Section Heading</a:t>
            </a:r>
            <a:endParaRPr lang="en-GB"/>
          </a:p>
        </p:txBody>
      </p:sp>
      <p:pic>
        <p:nvPicPr>
          <p:cNvPr id="7" name="Image, Linnaeus University logotype" descr="Linnaeus University logotype">
            <a:extLst>
              <a:ext uri="{FF2B5EF4-FFF2-40B4-BE49-F238E27FC236}">
                <a16:creationId xmlns:a16="http://schemas.microsoft.com/office/drawing/2014/main" id="{2EF8F09A-1AFF-C18D-DABA-D9DAEC7C16C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1437664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ing, Krokus">
    <p:bg>
      <p:bgPr>
        <a:solidFill>
          <a:schemeClr val="accent4"/>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accent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accent1"/>
                </a:solidFill>
              </a:defRPr>
            </a:lvl1pPr>
          </a:lstStyle>
          <a:p>
            <a:r>
              <a:rPr lang="en-US"/>
              <a:t>Section Heading</a:t>
            </a:r>
            <a:endParaRPr lang="en-GB"/>
          </a:p>
        </p:txBody>
      </p:sp>
      <p:pic>
        <p:nvPicPr>
          <p:cNvPr id="7" name="Image, Linnaeus University logotype" descr="Linnaeus University logotype">
            <a:extLst>
              <a:ext uri="{FF2B5EF4-FFF2-40B4-BE49-F238E27FC236}">
                <a16:creationId xmlns:a16="http://schemas.microsoft.com/office/drawing/2014/main" id="{2EF8F09A-1AFF-C18D-DABA-D9DAEC7C16C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4329614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ing+circles, Smörblomma">
    <p:bg>
      <p:bgPr>
        <a:solidFill>
          <a:schemeClr val="bg1"/>
        </a:solidFill>
        <a:effectLst/>
      </p:bgPr>
    </p:bg>
    <p:spTree>
      <p:nvGrpSpPr>
        <p:cNvPr id="1" name=""/>
        <p:cNvGrpSpPr/>
        <p:nvPr/>
      </p:nvGrpSpPr>
      <p:grpSpPr>
        <a:xfrm>
          <a:off x="0" y="0"/>
          <a:ext cx="0" cy="0"/>
          <a:chOff x="0" y="0"/>
          <a:chExt cx="0" cy="0"/>
        </a:xfrm>
      </p:grpSpPr>
      <p:sp>
        <p:nvSpPr>
          <p:cNvPr id="6" name="Circle 3">
            <a:extLst>
              <a:ext uri="{FF2B5EF4-FFF2-40B4-BE49-F238E27FC236}">
                <a16:creationId xmlns:a16="http://schemas.microsoft.com/office/drawing/2014/main" id="{60AC3C87-8134-BEB9-6F59-036FE83E5D1E}"/>
              </a:ext>
              <a:ext uri="{C183D7F6-B498-43B3-948B-1728B52AA6E4}">
                <adec:decorative xmlns:adec="http://schemas.microsoft.com/office/drawing/2017/decorative" val="1"/>
              </a:ext>
            </a:extLst>
          </p:cNvPr>
          <p:cNvSpPr/>
          <p:nvPr userDrawn="1"/>
        </p:nvSpPr>
        <p:spPr>
          <a:xfrm>
            <a:off x="0" y="3301408"/>
            <a:ext cx="5415643" cy="3556592"/>
          </a:xfrm>
          <a:custGeom>
            <a:avLst/>
            <a:gdLst>
              <a:gd name="connsiteX0" fmla="*/ 2335682 w 5415643"/>
              <a:gd name="connsiteY0" fmla="*/ 0 h 3556592"/>
              <a:gd name="connsiteX1" fmla="*/ 5415643 w 5415643"/>
              <a:gd name="connsiteY1" fmla="*/ 3079961 h 3556592"/>
              <a:gd name="connsiteX2" fmla="*/ 5399742 w 5415643"/>
              <a:gd name="connsiteY2" fmla="*/ 3394869 h 3556592"/>
              <a:gd name="connsiteX3" fmla="*/ 5375060 w 5415643"/>
              <a:gd name="connsiteY3" fmla="*/ 3556592 h 3556592"/>
              <a:gd name="connsiteX4" fmla="*/ 0 w 5415643"/>
              <a:gd name="connsiteY4" fmla="*/ 3556592 h 3556592"/>
              <a:gd name="connsiteX5" fmla="*/ 0 w 5415643"/>
              <a:gd name="connsiteY5" fmla="*/ 1075747 h 3556592"/>
              <a:gd name="connsiteX6" fmla="*/ 157821 w 5415643"/>
              <a:gd name="connsiteY6" fmla="*/ 902100 h 3556592"/>
              <a:gd name="connsiteX7" fmla="*/ 2335682 w 5415643"/>
              <a:gd name="connsiteY7" fmla="*/ 0 h 35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15643" h="3556592">
                <a:moveTo>
                  <a:pt x="2335682" y="0"/>
                </a:moveTo>
                <a:cubicBezTo>
                  <a:pt x="4036697" y="0"/>
                  <a:pt x="5415643" y="1378946"/>
                  <a:pt x="5415643" y="3079961"/>
                </a:cubicBezTo>
                <a:cubicBezTo>
                  <a:pt x="5415643" y="3186275"/>
                  <a:pt x="5410257" y="3291330"/>
                  <a:pt x="5399742" y="3394869"/>
                </a:cubicBezTo>
                <a:lnTo>
                  <a:pt x="5375060" y="3556592"/>
                </a:lnTo>
                <a:lnTo>
                  <a:pt x="0" y="3556592"/>
                </a:lnTo>
                <a:lnTo>
                  <a:pt x="0" y="1075747"/>
                </a:lnTo>
                <a:lnTo>
                  <a:pt x="157821" y="902100"/>
                </a:lnTo>
                <a:cubicBezTo>
                  <a:pt x="715184" y="344737"/>
                  <a:pt x="1485175" y="0"/>
                  <a:pt x="2335682"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7" name="Circle 2">
            <a:extLst>
              <a:ext uri="{FF2B5EF4-FFF2-40B4-BE49-F238E27FC236}">
                <a16:creationId xmlns:a16="http://schemas.microsoft.com/office/drawing/2014/main" id="{278020A3-DE40-1B6E-762A-D6F24BCC50E8}"/>
              </a:ext>
              <a:ext uri="{C183D7F6-B498-43B3-948B-1728B52AA6E4}">
                <adec:decorative xmlns:adec="http://schemas.microsoft.com/office/drawing/2017/decorative" val="1"/>
              </a:ext>
            </a:extLst>
          </p:cNvPr>
          <p:cNvSpPr/>
          <p:nvPr userDrawn="1"/>
        </p:nvSpPr>
        <p:spPr>
          <a:xfrm>
            <a:off x="10475352" y="1650110"/>
            <a:ext cx="1716648" cy="2958196"/>
          </a:xfrm>
          <a:custGeom>
            <a:avLst/>
            <a:gdLst>
              <a:gd name="connsiteX0" fmla="*/ 1479098 w 1716648"/>
              <a:gd name="connsiteY0" fmla="*/ 0 h 2958196"/>
              <a:gd name="connsiteX1" fmla="*/ 1630327 w 1716648"/>
              <a:gd name="connsiteY1" fmla="*/ 7637 h 2958196"/>
              <a:gd name="connsiteX2" fmla="*/ 1716648 w 1716648"/>
              <a:gd name="connsiteY2" fmla="*/ 20811 h 2958196"/>
              <a:gd name="connsiteX3" fmla="*/ 1716648 w 1716648"/>
              <a:gd name="connsiteY3" fmla="*/ 2937386 h 2958196"/>
              <a:gd name="connsiteX4" fmla="*/ 1630327 w 1716648"/>
              <a:gd name="connsiteY4" fmla="*/ 2950560 h 2958196"/>
              <a:gd name="connsiteX5" fmla="*/ 1479098 w 1716648"/>
              <a:gd name="connsiteY5" fmla="*/ 2958196 h 2958196"/>
              <a:gd name="connsiteX6" fmla="*/ 0 w 1716648"/>
              <a:gd name="connsiteY6" fmla="*/ 1479098 h 2958196"/>
              <a:gd name="connsiteX7" fmla="*/ 1479098 w 1716648"/>
              <a:gd name="connsiteY7" fmla="*/ 0 h 295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648" h="2958196">
                <a:moveTo>
                  <a:pt x="1479098" y="0"/>
                </a:moveTo>
                <a:cubicBezTo>
                  <a:pt x="1530153" y="0"/>
                  <a:pt x="1580604" y="2587"/>
                  <a:pt x="1630327" y="7637"/>
                </a:cubicBezTo>
                <a:lnTo>
                  <a:pt x="1716648" y="20811"/>
                </a:lnTo>
                <a:lnTo>
                  <a:pt x="1716648" y="2937386"/>
                </a:lnTo>
                <a:lnTo>
                  <a:pt x="1630327" y="2950560"/>
                </a:lnTo>
                <a:cubicBezTo>
                  <a:pt x="1580604" y="2955609"/>
                  <a:pt x="1530153" y="2958196"/>
                  <a:pt x="1479098" y="2958196"/>
                </a:cubicBezTo>
                <a:cubicBezTo>
                  <a:pt x="662215" y="2958196"/>
                  <a:pt x="0" y="2295981"/>
                  <a:pt x="0" y="1479098"/>
                </a:cubicBezTo>
                <a:cubicBezTo>
                  <a:pt x="0" y="662215"/>
                  <a:pt x="662215" y="0"/>
                  <a:pt x="1479098"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b="0" i="0" noProof="0">
              <a:latin typeface="Arial" panose="020B0604020202020204" pitchFamily="34" charset="0"/>
            </a:endParaRPr>
          </a:p>
        </p:txBody>
      </p:sp>
      <p:sp>
        <p:nvSpPr>
          <p:cNvPr id="9" name="Circle 1">
            <a:extLst>
              <a:ext uri="{FF2B5EF4-FFF2-40B4-BE49-F238E27FC236}">
                <a16:creationId xmlns:a16="http://schemas.microsoft.com/office/drawing/2014/main" id="{E9D069BC-2DA2-EF37-9F15-EC6953C129BA}"/>
              </a:ext>
              <a:ext uri="{C183D7F6-B498-43B3-948B-1728B52AA6E4}">
                <adec:decorative xmlns:adec="http://schemas.microsoft.com/office/drawing/2017/decorative" val="1"/>
              </a:ext>
            </a:extLst>
          </p:cNvPr>
          <p:cNvSpPr/>
          <p:nvPr userDrawn="1"/>
        </p:nvSpPr>
        <p:spPr>
          <a:xfrm>
            <a:off x="8614654" y="4392593"/>
            <a:ext cx="1616150" cy="161615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b="0" i="0" noProof="0">
              <a:latin typeface="Arial" panose="020B0604020202020204" pitchFamily="34" charset="0"/>
            </a:endParaRPr>
          </a:p>
        </p:txBody>
      </p:sp>
      <p:sp>
        <p:nvSpPr>
          <p:cNvPr id="8" name="Slide Number Placeholder">
            <a:extLst>
              <a:ext uri="{FF2B5EF4-FFF2-40B4-BE49-F238E27FC236}">
                <a16:creationId xmlns:a16="http://schemas.microsoft.com/office/drawing/2014/main" id="{F084253F-98F5-083B-0947-D6664CCEFC70}"/>
              </a:ext>
            </a:extLst>
          </p:cNvPr>
          <p:cNvSpPr>
            <a:spLocks noGrp="1"/>
          </p:cNvSpPr>
          <p:nvPr>
            <p:ph type="sldNum" sz="quarter" idx="10"/>
          </p:nvPr>
        </p:nvSpPr>
        <p:spPr/>
        <p:txBody>
          <a:bodyPr/>
          <a:lstStyle>
            <a:lvl1pPr>
              <a:defRPr>
                <a:solidFill>
                  <a:schemeClr val="tx1"/>
                </a:solidFill>
              </a:defRPr>
            </a:lvl1pPr>
          </a:lstStyle>
          <a:p>
            <a:fld id="{7409167B-7A9B-460A-AC8D-6F72C9603382}" type="slidenum">
              <a:rPr lang="en-GB" smtClean="0"/>
              <a:pPr/>
              <a:t>‹#›</a:t>
            </a:fld>
            <a:endParaRPr lang="en-GB"/>
          </a:p>
        </p:txBody>
      </p:sp>
      <p:sp>
        <p:nvSpPr>
          <p:cNvPr id="2" name="Title">
            <a:extLst>
              <a:ext uri="{FF2B5EF4-FFF2-40B4-BE49-F238E27FC236}">
                <a16:creationId xmlns:a16="http://schemas.microsoft.com/office/drawing/2014/main" id="{FD59553F-2A99-EF79-C8A0-1C98EEA95011}"/>
              </a:ext>
            </a:extLst>
          </p:cNvPr>
          <p:cNvSpPr>
            <a:spLocks noGrp="1"/>
          </p:cNvSpPr>
          <p:nvPr>
            <p:ph type="title" hasCustomPrompt="1"/>
          </p:nvPr>
        </p:nvSpPr>
        <p:spPr>
          <a:xfrm>
            <a:off x="266400" y="1476000"/>
            <a:ext cx="11642400" cy="1854000"/>
          </a:xfrm>
        </p:spPr>
        <p:txBody>
          <a:bodyPr anchor="t" anchorCtr="0"/>
          <a:lstStyle>
            <a:lvl1pPr>
              <a:defRPr b="1">
                <a:solidFill>
                  <a:schemeClr val="tx1"/>
                </a:solidFill>
              </a:defRPr>
            </a:lvl1pPr>
          </a:lstStyle>
          <a:p>
            <a:r>
              <a:rPr lang="en-US"/>
              <a:t>Section Heading</a:t>
            </a:r>
            <a:endParaRPr lang="en-GB"/>
          </a:p>
        </p:txBody>
      </p:sp>
      <p:pic>
        <p:nvPicPr>
          <p:cNvPr id="10" name="Image, Linnaeus University logotype" descr="Linnaeus University logotype">
            <a:extLst>
              <a:ext uri="{FF2B5EF4-FFF2-40B4-BE49-F238E27FC236}">
                <a16:creationId xmlns:a16="http://schemas.microsoft.com/office/drawing/2014/main" id="{4C447962-5A90-F417-C52D-0862102BEF2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367200" y="363600"/>
            <a:ext cx="2336005" cy="373334"/>
          </a:xfrm>
          <a:prstGeom prst="rect">
            <a:avLst/>
          </a:prstGeom>
        </p:spPr>
      </p:pic>
    </p:spTree>
    <p:extLst>
      <p:ext uri="{BB962C8B-B14F-4D97-AF65-F5344CB8AC3E}">
        <p14:creationId xmlns:p14="http://schemas.microsoft.com/office/powerpoint/2010/main" val="391057715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DCECD1F2-51C1-286C-1EE8-7D655A27CDB7}"/>
              </a:ext>
            </a:extLst>
          </p:cNvPr>
          <p:cNvSpPr>
            <a:spLocks noGrp="1"/>
          </p:cNvSpPr>
          <p:nvPr>
            <p:ph type="sldNum" sz="quarter" idx="4"/>
          </p:nvPr>
        </p:nvSpPr>
        <p:spPr>
          <a:xfrm>
            <a:off x="9172800" y="6356350"/>
            <a:ext cx="2743200" cy="365125"/>
          </a:xfrm>
          <a:prstGeom prst="rect">
            <a:avLst/>
          </a:prstGeom>
        </p:spPr>
        <p:txBody>
          <a:bodyPr vert="horz" lIns="91440" tIns="45720" rIns="91440" bIns="45720" rtlCol="0" anchor="ctr"/>
          <a:lstStyle>
            <a:lvl1pPr algn="r">
              <a:defRPr sz="1200">
                <a:solidFill>
                  <a:schemeClr val="tx1"/>
                </a:solidFill>
              </a:defRPr>
            </a:lvl1pPr>
          </a:lstStyle>
          <a:p>
            <a:fld id="{7409167B-7A9B-460A-AC8D-6F72C9603382}" type="slidenum">
              <a:rPr lang="en-GB" smtClean="0"/>
              <a:pPr/>
              <a:t>‹#›</a:t>
            </a:fld>
            <a:endParaRPr lang="en-GB"/>
          </a:p>
        </p:txBody>
      </p:sp>
      <p:sp>
        <p:nvSpPr>
          <p:cNvPr id="3" name="Text Placeholder">
            <a:extLst>
              <a:ext uri="{FF2B5EF4-FFF2-40B4-BE49-F238E27FC236}">
                <a16:creationId xmlns:a16="http://schemas.microsoft.com/office/drawing/2014/main" id="{9E692257-A5E7-6246-4CE4-7824677284C6}"/>
              </a:ext>
            </a:extLst>
          </p:cNvPr>
          <p:cNvSpPr>
            <a:spLocks noGrp="1"/>
          </p:cNvSpPr>
          <p:nvPr>
            <p:ph type="body" idx="1"/>
          </p:nvPr>
        </p:nvSpPr>
        <p:spPr>
          <a:xfrm>
            <a:off x="266400" y="1825625"/>
            <a:ext cx="11656800" cy="4352400"/>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2" name="Title Placeholder">
            <a:extLst>
              <a:ext uri="{FF2B5EF4-FFF2-40B4-BE49-F238E27FC236}">
                <a16:creationId xmlns:a16="http://schemas.microsoft.com/office/drawing/2014/main" id="{B96885A4-FD27-A8F5-8E68-4D81EB3AE694}"/>
              </a:ext>
            </a:extLst>
          </p:cNvPr>
          <p:cNvSpPr>
            <a:spLocks noGrp="1"/>
          </p:cNvSpPr>
          <p:nvPr>
            <p:ph type="title"/>
          </p:nvPr>
        </p:nvSpPr>
        <p:spPr>
          <a:xfrm>
            <a:off x="266400" y="365125"/>
            <a:ext cx="11656800" cy="1325563"/>
          </a:xfrm>
          <a:prstGeom prst="rect">
            <a:avLst/>
          </a:prstGeom>
        </p:spPr>
        <p:txBody>
          <a:bodyPr vert="horz" lIns="91440" tIns="45720" rIns="91440" bIns="45720" rtlCol="0" anchor="ctr">
            <a:normAutofit/>
          </a:bodyPr>
          <a:lstStyle/>
          <a:p>
            <a:r>
              <a:rPr lang="sv-SE"/>
              <a:t>Klicka här för att ändra mall för rubrikformat</a:t>
            </a:r>
            <a:endParaRPr lang="en-GB"/>
          </a:p>
        </p:txBody>
      </p:sp>
    </p:spTree>
    <p:extLst>
      <p:ext uri="{BB962C8B-B14F-4D97-AF65-F5344CB8AC3E}">
        <p14:creationId xmlns:p14="http://schemas.microsoft.com/office/powerpoint/2010/main" val="3156580311"/>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 id="2147483674"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684" r:id="rId27"/>
    <p:sldLayoutId id="2147483685" r:id="rId28"/>
    <p:sldLayoutId id="2147483686" r:id="rId29"/>
    <p:sldLayoutId id="2147483687" r:id="rId30"/>
    <p:sldLayoutId id="2147483688" r:id="rId31"/>
    <p:sldLayoutId id="2147483689" r:id="rId32"/>
    <p:sldLayoutId id="2147483690" r:id="rId33"/>
    <p:sldLayoutId id="2147483691" r:id="rId34"/>
    <p:sldLayoutId id="2147483692" r:id="rId35"/>
    <p:sldLayoutId id="2147483693" r:id="rId3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234" userDrawn="1">
          <p15:clr>
            <a:srgbClr val="F26B43"/>
          </p15:clr>
        </p15:guide>
        <p15:guide id="4" pos="7446" userDrawn="1">
          <p15:clr>
            <a:srgbClr val="F26B43"/>
          </p15:clr>
        </p15:guide>
        <p15:guide id="5" pos="5087" userDrawn="1">
          <p15:clr>
            <a:srgbClr val="F26B43"/>
          </p15:clr>
        </p15:guide>
        <p15:guide id="6" pos="2593" userDrawn="1">
          <p15:clr>
            <a:srgbClr val="F26B43"/>
          </p15:clr>
        </p15:guide>
        <p15:guide id="7" orient="horz" pos="232" userDrawn="1">
          <p15:clr>
            <a:srgbClr val="F26B43"/>
          </p15:clr>
        </p15:guide>
        <p15:guide id="8" orient="horz" pos="3997" userDrawn="1">
          <p15:clr>
            <a:srgbClr val="F26B43"/>
          </p15:clr>
        </p15:guide>
        <p15:guide id="9" orient="horz" pos="3816" userDrawn="1">
          <p15:clr>
            <a:srgbClr val="F26B43"/>
          </p15:clr>
        </p15:guide>
        <p15:guide id="10" orient="horz" pos="436" userDrawn="1">
          <p15:clr>
            <a:srgbClr val="F26B43"/>
          </p15:clr>
        </p15:guide>
        <p15:guide id="11" orient="horz" pos="100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lnu.se/en/student/during-your-studies/course-and-programme-syllabi/"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hyperlink" Target="https://salstentamen.lnu.se/en/schedule" TargetMode="External"/><Relationship Id="rId2" Type="http://schemas.openxmlformats.org/officeDocument/2006/relationships/notesSlide" Target="../notesSlides/notesSlide11.xml"/><Relationship Id="rId1" Type="http://schemas.openxmlformats.org/officeDocument/2006/relationships/slideLayout" Target="../slideLayouts/slideLayout23.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hyperlink" Target="mailto:arkiv@lnu.se"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https://www.universityadmissions.se/intl/start" TargetMode="Externa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hyperlink" Target="mailto:admisson@lnu.se"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mailto:mobility.fhl@lnu.se" TargetMode="External"/><Relationship Id="rId2" Type="http://schemas.openxmlformats.org/officeDocument/2006/relationships/notesSlide" Target="../notesSlides/notesSlide18.xml"/><Relationship Id="rId1" Type="http://schemas.openxmlformats.org/officeDocument/2006/relationships/slideLayout" Target="../slideLayouts/slideLayout23.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hyperlink" Target="https://lnu.se/en/student/job-and-career/karriarvagledning/" TargetMode="External"/><Relationship Id="rId5" Type="http://schemas.openxmlformats.org/officeDocument/2006/relationships/hyperlink" Target="mailto:fanny.elheim@lnu.se" TargetMode="External"/><Relationship Id="rId4" Type="http://schemas.openxmlformats.org/officeDocument/2006/relationships/hyperlink" Target="mailto:sofie.edstrom@lnu.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lnu.se/en/student/service-and-support/studying-with-disability/" TargetMode="External"/><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hyperlink" Target="mailto:mari.ericsson@lnu.se" TargetMode="External"/><Relationship Id="rId4" Type="http://schemas.openxmlformats.org/officeDocument/2006/relationships/hyperlink" Target="mailto:mathilda.karlsson.alden@lnu.se"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lnu.se/en/library/" TargetMode="External"/><Relationship Id="rId7"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3.xml"/><Relationship Id="rId6" Type="http://schemas.openxmlformats.org/officeDocument/2006/relationships/hyperlink" Target="http://refero.lnu.se/english/" TargetMode="External"/><Relationship Id="rId5" Type="http://schemas.openxmlformats.org/officeDocument/2006/relationships/hyperlink" Target="https://lnu.se/en/library/about-the-library/academic-skills-centre/" TargetMode="External"/><Relationship Id="rId4" Type="http://schemas.openxmlformats.org/officeDocument/2006/relationships/hyperlink" Target="https://writingguide.se/"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lnu.se/en/student/service-and-support/student-welfare/" TargetMode="External"/><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hyperlink" Target="https://lnu.se/en/student/alumni/"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hyperlink" Target="https://lnu.se/en/student/new-student/"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hyperlink" Target="https://lnu.se/en/student/" TargetMode="External"/><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hyperlink" Target="https://cloud.timeedit.net/lnu/web/schema2/" TargetMode="External"/><Relationship Id="rId2" Type="http://schemas.openxmlformats.org/officeDocument/2006/relationships/notesSlide" Target="../notesSlides/notesSlide5.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hyperlink" Target="https://salstentamen.lnu.se/sv/schedule"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hyperlink" Target="https://moodle.lnu.se/course/view.php?id=40193" TargetMode="External"/><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0212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B5085B5B-06F6-E76F-DB55-4CDCCE528D68}"/>
              </a:ext>
            </a:extLst>
          </p:cNvPr>
          <p:cNvSpPr>
            <a:spLocks noGrp="1"/>
          </p:cNvSpPr>
          <p:nvPr>
            <p:ph type="body" sz="quarter" idx="11"/>
          </p:nvPr>
        </p:nvSpPr>
        <p:spPr/>
        <p:txBody>
          <a:bodyPr/>
          <a:lstStyle/>
          <a:p>
            <a:pPr marL="0" indent="0">
              <a:defRPr/>
            </a:pPr>
            <a:r>
              <a:rPr lang="en-US" dirty="0"/>
              <a:t>The </a:t>
            </a:r>
            <a:r>
              <a:rPr lang="en-US" dirty="0" err="1"/>
              <a:t>programme</a:t>
            </a:r>
            <a:r>
              <a:rPr lang="en-US" dirty="0"/>
              <a:t> syllabus governs a </a:t>
            </a:r>
            <a:r>
              <a:rPr lang="en-US" dirty="0" err="1"/>
              <a:t>programme’s</a:t>
            </a:r>
            <a:r>
              <a:rPr lang="en-US" dirty="0"/>
              <a:t> objectives, structure, content and degree.</a:t>
            </a:r>
          </a:p>
          <a:p>
            <a:pPr marL="0" indent="0">
              <a:defRPr/>
            </a:pPr>
            <a:r>
              <a:rPr lang="en-US" dirty="0"/>
              <a:t>The course syllabus governs the learning objectives, content, examination, literature etc. of the respective course. It always specifies what prerequisites must be met to be eligible to register for the course.</a:t>
            </a:r>
          </a:p>
          <a:p>
            <a:pPr marL="0" indent="0">
              <a:defRPr/>
            </a:pPr>
            <a:endParaRPr lang="en-US" dirty="0"/>
          </a:p>
          <a:p>
            <a:pPr marL="0" indent="0">
              <a:defRPr/>
            </a:pPr>
            <a:r>
              <a:rPr lang="en-US" dirty="0"/>
              <a:t>Always read through the course syllabus prior to each new course. You find course- and </a:t>
            </a:r>
            <a:r>
              <a:rPr lang="en-US" dirty="0" err="1"/>
              <a:t>programme</a:t>
            </a:r>
            <a:r>
              <a:rPr lang="en-US" dirty="0"/>
              <a:t> syllabuses </a:t>
            </a:r>
            <a:r>
              <a:rPr lang="en-US" dirty="0">
                <a:hlinkClick r:id="rId3"/>
              </a:rPr>
              <a:t>here</a:t>
            </a:r>
            <a:r>
              <a:rPr lang="en-US" dirty="0"/>
              <a:t>.</a:t>
            </a:r>
          </a:p>
        </p:txBody>
      </p:sp>
      <p:sp>
        <p:nvSpPr>
          <p:cNvPr id="3" name="Rubrik 2">
            <a:extLst>
              <a:ext uri="{FF2B5EF4-FFF2-40B4-BE49-F238E27FC236}">
                <a16:creationId xmlns:a16="http://schemas.microsoft.com/office/drawing/2014/main" id="{D32C2E4F-B4FA-4149-56AB-7B83B88EE9BE}"/>
              </a:ext>
            </a:extLst>
          </p:cNvPr>
          <p:cNvSpPr>
            <a:spLocks noGrp="1"/>
          </p:cNvSpPr>
          <p:nvPr>
            <p:ph type="title"/>
          </p:nvPr>
        </p:nvSpPr>
        <p:spPr/>
        <p:txBody>
          <a:bodyPr/>
          <a:lstStyle/>
          <a:p>
            <a:r>
              <a:rPr lang="sv-SE" dirty="0"/>
              <a:t>Course and </a:t>
            </a:r>
            <a:r>
              <a:rPr lang="sv-SE" dirty="0" err="1"/>
              <a:t>programme</a:t>
            </a:r>
            <a:r>
              <a:rPr lang="sv-SE" dirty="0"/>
              <a:t> </a:t>
            </a:r>
            <a:r>
              <a:rPr lang="sv-SE" dirty="0" err="1"/>
              <a:t>syllabuses</a:t>
            </a:r>
            <a:endParaRPr lang="sv-SE" dirty="0"/>
          </a:p>
        </p:txBody>
      </p:sp>
    </p:spTree>
    <p:extLst>
      <p:ext uri="{BB962C8B-B14F-4D97-AF65-F5344CB8AC3E}">
        <p14:creationId xmlns:p14="http://schemas.microsoft.com/office/powerpoint/2010/main" val="3613067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509AC7E-0BD7-0ECA-FF62-20DEB4BB054E}"/>
              </a:ext>
            </a:extLst>
          </p:cNvPr>
          <p:cNvSpPr>
            <a:spLocks noGrp="1"/>
          </p:cNvSpPr>
          <p:nvPr>
            <p:ph type="body" sz="quarter" idx="11"/>
          </p:nvPr>
        </p:nvSpPr>
        <p:spPr/>
        <p:txBody>
          <a:bodyPr/>
          <a:lstStyle/>
          <a:p>
            <a:pPr marL="0" indent="0">
              <a:lnSpc>
                <a:spcPct val="90000"/>
              </a:lnSpc>
              <a:defRPr/>
            </a:pPr>
            <a:r>
              <a:rPr lang="sv-SE" dirty="0" err="1"/>
              <a:t>There</a:t>
            </a:r>
            <a:r>
              <a:rPr lang="sv-SE" dirty="0"/>
              <a:t> </a:t>
            </a:r>
            <a:r>
              <a:rPr lang="sv-SE" dirty="0" err="1"/>
              <a:t>are</a:t>
            </a:r>
            <a:r>
              <a:rPr lang="sv-SE" dirty="0"/>
              <a:t> different </a:t>
            </a:r>
            <a:r>
              <a:rPr lang="sv-SE" dirty="0" err="1"/>
              <a:t>types</a:t>
            </a:r>
            <a:r>
              <a:rPr lang="sv-SE" dirty="0"/>
              <a:t> </a:t>
            </a:r>
            <a:r>
              <a:rPr lang="sv-SE" dirty="0" err="1"/>
              <a:t>of</a:t>
            </a:r>
            <a:r>
              <a:rPr lang="sv-SE" dirty="0"/>
              <a:t> examination, for </a:t>
            </a:r>
            <a:r>
              <a:rPr lang="sv-SE" dirty="0" err="1"/>
              <a:t>example</a:t>
            </a:r>
            <a:r>
              <a:rPr lang="sv-SE" dirty="0"/>
              <a:t> </a:t>
            </a:r>
            <a:r>
              <a:rPr lang="sv-SE" dirty="0" err="1"/>
              <a:t>written</a:t>
            </a:r>
            <a:r>
              <a:rPr lang="sv-SE" dirty="0"/>
              <a:t> </a:t>
            </a:r>
            <a:r>
              <a:rPr lang="sv-SE" dirty="0" err="1"/>
              <a:t>exams</a:t>
            </a:r>
            <a:r>
              <a:rPr lang="sv-SE" dirty="0"/>
              <a:t>, digital </a:t>
            </a:r>
            <a:r>
              <a:rPr lang="sv-SE" dirty="0" err="1"/>
              <a:t>exams</a:t>
            </a:r>
            <a:r>
              <a:rPr lang="sv-SE" dirty="0"/>
              <a:t>, </a:t>
            </a:r>
            <a:r>
              <a:rPr lang="sv-SE" dirty="0" err="1"/>
              <a:t>written</a:t>
            </a:r>
            <a:r>
              <a:rPr lang="sv-SE" dirty="0"/>
              <a:t> </a:t>
            </a:r>
            <a:r>
              <a:rPr lang="sv-SE" dirty="0" err="1"/>
              <a:t>assignments</a:t>
            </a:r>
            <a:r>
              <a:rPr lang="sv-SE" dirty="0"/>
              <a:t> and </a:t>
            </a:r>
            <a:r>
              <a:rPr lang="sv-SE" dirty="0" err="1"/>
              <a:t>seminars</a:t>
            </a:r>
            <a:r>
              <a:rPr lang="sv-SE" dirty="0"/>
              <a:t>.</a:t>
            </a:r>
            <a:br>
              <a:rPr lang="sv-SE" dirty="0"/>
            </a:br>
            <a:br>
              <a:rPr lang="sv-SE" dirty="0"/>
            </a:br>
            <a:r>
              <a:rPr lang="en-US" dirty="0"/>
              <a:t>The responsible course coordinator informs about how the course is assessed. </a:t>
            </a:r>
            <a:r>
              <a:rPr lang="sv-SE" dirty="0" err="1"/>
              <a:t>This</a:t>
            </a:r>
            <a:r>
              <a:rPr lang="sv-SE" dirty="0"/>
              <a:t> is </a:t>
            </a:r>
            <a:r>
              <a:rPr lang="sv-SE" dirty="0" err="1"/>
              <a:t>also</a:t>
            </a:r>
            <a:r>
              <a:rPr lang="sv-SE" dirty="0"/>
              <a:t> </a:t>
            </a:r>
            <a:r>
              <a:rPr lang="sv-SE" dirty="0" err="1"/>
              <a:t>stated</a:t>
            </a:r>
            <a:r>
              <a:rPr lang="sv-SE" dirty="0"/>
              <a:t> in the </a:t>
            </a:r>
            <a:r>
              <a:rPr lang="sv-SE" dirty="0" err="1"/>
              <a:t>course</a:t>
            </a:r>
            <a:r>
              <a:rPr lang="sv-SE" dirty="0"/>
              <a:t> </a:t>
            </a:r>
            <a:r>
              <a:rPr lang="sv-SE" dirty="0" err="1"/>
              <a:t>syllabus</a:t>
            </a:r>
            <a:r>
              <a:rPr lang="sv-SE" dirty="0"/>
              <a:t>.</a:t>
            </a:r>
            <a:br>
              <a:rPr lang="sv-SE" dirty="0"/>
            </a:br>
            <a:br>
              <a:rPr lang="sv-SE" dirty="0"/>
            </a:br>
            <a:r>
              <a:rPr lang="sv-SE" dirty="0"/>
              <a:t>If </a:t>
            </a:r>
            <a:r>
              <a:rPr lang="sv-SE" dirty="0" err="1"/>
              <a:t>you</a:t>
            </a:r>
            <a:r>
              <a:rPr lang="sv-SE" dirty="0"/>
              <a:t> </a:t>
            </a:r>
            <a:r>
              <a:rPr lang="sv-SE" dirty="0" err="1"/>
              <a:t>recieved</a:t>
            </a:r>
            <a:r>
              <a:rPr lang="sv-SE" dirty="0"/>
              <a:t> a </a:t>
            </a:r>
            <a:r>
              <a:rPr lang="sv-SE" dirty="0" err="1"/>
              <a:t>passing</a:t>
            </a:r>
            <a:r>
              <a:rPr lang="sv-SE" dirty="0"/>
              <a:t> </a:t>
            </a:r>
            <a:r>
              <a:rPr lang="sv-SE" dirty="0" err="1"/>
              <a:t>grade</a:t>
            </a:r>
            <a:r>
              <a:rPr lang="sv-SE" dirty="0"/>
              <a:t> </a:t>
            </a:r>
            <a:r>
              <a:rPr lang="sv-SE" dirty="0" err="1"/>
              <a:t>you</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a:t>grade</a:t>
            </a:r>
            <a:r>
              <a:rPr lang="sv-SE" dirty="0"/>
              <a:t>.</a:t>
            </a:r>
            <a:endParaRPr lang="en-GB" dirty="0"/>
          </a:p>
          <a:p>
            <a:pPr marL="0" indent="0"/>
            <a:endParaRPr lang="sv-SE" sz="2200" dirty="0"/>
          </a:p>
          <a:p>
            <a:pPr marL="0" indent="0"/>
            <a:endParaRPr lang="sv-SE" sz="2200" dirty="0"/>
          </a:p>
          <a:p>
            <a:pPr marL="0" indent="0">
              <a:defRPr/>
            </a:pPr>
            <a:endParaRPr lang="sv-SE" sz="2200" dirty="0"/>
          </a:p>
          <a:p>
            <a:endParaRPr lang="sv-SE" dirty="0"/>
          </a:p>
        </p:txBody>
      </p:sp>
      <p:sp>
        <p:nvSpPr>
          <p:cNvPr id="3" name="Rubrik 2">
            <a:extLst>
              <a:ext uri="{FF2B5EF4-FFF2-40B4-BE49-F238E27FC236}">
                <a16:creationId xmlns:a16="http://schemas.microsoft.com/office/drawing/2014/main" id="{6FB4B02E-751E-1816-83D8-CE5E3E40C48C}"/>
              </a:ext>
            </a:extLst>
          </p:cNvPr>
          <p:cNvSpPr>
            <a:spLocks noGrp="1"/>
          </p:cNvSpPr>
          <p:nvPr>
            <p:ph type="title"/>
          </p:nvPr>
        </p:nvSpPr>
        <p:spPr/>
        <p:txBody>
          <a:bodyPr/>
          <a:lstStyle/>
          <a:p>
            <a:r>
              <a:rPr lang="sv-SE" dirty="0"/>
              <a:t>Course examination</a:t>
            </a:r>
          </a:p>
        </p:txBody>
      </p:sp>
    </p:spTree>
    <p:extLst>
      <p:ext uri="{BB962C8B-B14F-4D97-AF65-F5344CB8AC3E}">
        <p14:creationId xmlns:p14="http://schemas.microsoft.com/office/powerpoint/2010/main" val="3026083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tshållare för bild 5">
            <a:extLst>
              <a:ext uri="{FF2B5EF4-FFF2-40B4-BE49-F238E27FC236}">
                <a16:creationId xmlns:a16="http://schemas.microsoft.com/office/drawing/2014/main" id="{81D35952-FB31-BF18-9F74-C7D665393224}"/>
              </a:ext>
            </a:extLst>
          </p:cNvPr>
          <p:cNvSpPr>
            <a:spLocks noGrp="1"/>
          </p:cNvSpPr>
          <p:nvPr>
            <p:ph type="pic" sz="quarter" idx="12"/>
          </p:nvPr>
        </p:nvSpPr>
        <p:spPr/>
        <p:txBody>
          <a:bodyPr/>
          <a:lstStyle/>
          <a:p>
            <a:endParaRPr lang="sv-SE"/>
          </a:p>
        </p:txBody>
      </p:sp>
      <p:sp>
        <p:nvSpPr>
          <p:cNvPr id="3" name="Platshållare för text 2">
            <a:extLst>
              <a:ext uri="{FF2B5EF4-FFF2-40B4-BE49-F238E27FC236}">
                <a16:creationId xmlns:a16="http://schemas.microsoft.com/office/drawing/2014/main" id="{50FDF2A7-C8CD-BF40-9557-91A56A654180}"/>
              </a:ext>
            </a:extLst>
          </p:cNvPr>
          <p:cNvSpPr>
            <a:spLocks noGrp="1"/>
          </p:cNvSpPr>
          <p:nvPr>
            <p:ph type="body" sz="quarter" idx="11"/>
          </p:nvPr>
        </p:nvSpPr>
        <p:spPr/>
        <p:txBody>
          <a:bodyPr/>
          <a:lstStyle/>
          <a:p>
            <a:pPr marL="0" indent="0"/>
            <a:r>
              <a:rPr lang="sv-SE" dirty="0"/>
              <a:t>It is </a:t>
            </a:r>
            <a:r>
              <a:rPr lang="sv-SE" dirty="0" err="1"/>
              <a:t>compulsory</a:t>
            </a:r>
            <a:r>
              <a:rPr lang="sv-SE" dirty="0"/>
              <a:t> to </a:t>
            </a:r>
            <a:r>
              <a:rPr lang="sv-SE" dirty="0" err="1"/>
              <a:t>sign</a:t>
            </a:r>
            <a:r>
              <a:rPr lang="sv-SE" dirty="0"/>
              <a:t> </a:t>
            </a:r>
            <a:r>
              <a:rPr lang="sv-SE" dirty="0" err="1"/>
              <a:t>up</a:t>
            </a:r>
            <a:r>
              <a:rPr lang="sv-SE" dirty="0"/>
              <a:t> for </a:t>
            </a:r>
            <a:r>
              <a:rPr lang="sv-SE" dirty="0" err="1"/>
              <a:t>written</a:t>
            </a:r>
            <a:r>
              <a:rPr lang="sv-SE" dirty="0"/>
              <a:t> </a:t>
            </a:r>
            <a:r>
              <a:rPr lang="sv-SE" dirty="0" err="1"/>
              <a:t>exams</a:t>
            </a:r>
            <a:r>
              <a:rPr lang="sv-SE" dirty="0"/>
              <a:t>.</a:t>
            </a:r>
          </a:p>
          <a:p>
            <a:pPr marL="0" indent="0"/>
            <a:endParaRPr lang="sv-SE" sz="800" dirty="0"/>
          </a:p>
          <a:p>
            <a:pPr marL="0" indent="0"/>
            <a:r>
              <a:rPr lang="sv-SE" dirty="0"/>
              <a:t>Late </a:t>
            </a:r>
            <a:r>
              <a:rPr lang="sv-SE" dirty="0" err="1"/>
              <a:t>sign-up</a:t>
            </a:r>
            <a:r>
              <a:rPr lang="sv-SE" dirty="0"/>
              <a:t> is </a:t>
            </a:r>
            <a:r>
              <a:rPr lang="sv-SE" b="1" dirty="0"/>
              <a:t>not</a:t>
            </a:r>
            <a:r>
              <a:rPr lang="sv-SE" dirty="0"/>
              <a:t> </a:t>
            </a:r>
            <a:r>
              <a:rPr lang="sv-SE" dirty="0" err="1"/>
              <a:t>possible</a:t>
            </a:r>
            <a:r>
              <a:rPr lang="sv-SE" dirty="0"/>
              <a:t>. </a:t>
            </a:r>
            <a:br>
              <a:rPr lang="sv-SE" dirty="0"/>
            </a:br>
            <a:endParaRPr lang="sv-SE" sz="800" dirty="0"/>
          </a:p>
          <a:p>
            <a:pPr marL="0" indent="0"/>
            <a:r>
              <a:rPr lang="en-US" dirty="0"/>
              <a:t>A valid ID </a:t>
            </a:r>
            <a:r>
              <a:rPr lang="en-US" b="1" dirty="0"/>
              <a:t>must</a:t>
            </a:r>
            <a:r>
              <a:rPr lang="en-US" dirty="0"/>
              <a:t> be presented for a written classroom exam in order </a:t>
            </a:r>
            <a:r>
              <a:rPr lang="en-US" b="1" dirty="0"/>
              <a:t>to have the right to write the examination</a:t>
            </a:r>
            <a:r>
              <a:rPr lang="en-US" dirty="0"/>
              <a:t>.</a:t>
            </a:r>
            <a:endParaRPr lang="sv-SE" dirty="0"/>
          </a:p>
          <a:p>
            <a:pPr marL="0" indent="0"/>
            <a:endParaRPr lang="sv-SE" sz="800" b="1" dirty="0"/>
          </a:p>
          <a:p>
            <a:pPr marL="0" indent="0"/>
            <a:endParaRPr lang="sv-SE" sz="800" dirty="0"/>
          </a:p>
          <a:p>
            <a:pPr marL="0" indent="0"/>
            <a:r>
              <a:rPr lang="sv-SE" dirty="0"/>
              <a:t>Plan </a:t>
            </a:r>
            <a:r>
              <a:rPr lang="sv-SE" dirty="0" err="1"/>
              <a:t>your</a:t>
            </a:r>
            <a:r>
              <a:rPr lang="sv-SE" dirty="0"/>
              <a:t> studies – </a:t>
            </a:r>
            <a:r>
              <a:rPr lang="sv-SE" dirty="0" err="1"/>
              <a:t>see</a:t>
            </a:r>
            <a:r>
              <a:rPr lang="sv-SE" dirty="0"/>
              <a:t> </a:t>
            </a:r>
            <a:r>
              <a:rPr lang="sv-SE" dirty="0" err="1">
                <a:hlinkClick r:id="rId3"/>
              </a:rPr>
              <a:t>Exam</a:t>
            </a:r>
            <a:r>
              <a:rPr lang="sv-SE" dirty="0">
                <a:hlinkClick r:id="rId3"/>
              </a:rPr>
              <a:t> Schedule</a:t>
            </a:r>
            <a:endParaRPr lang="sv-SE" dirty="0"/>
          </a:p>
          <a:p>
            <a:endParaRPr lang="sv-SE" dirty="0"/>
          </a:p>
        </p:txBody>
      </p:sp>
      <p:sp>
        <p:nvSpPr>
          <p:cNvPr id="4" name="Rubrik 3">
            <a:extLst>
              <a:ext uri="{FF2B5EF4-FFF2-40B4-BE49-F238E27FC236}">
                <a16:creationId xmlns:a16="http://schemas.microsoft.com/office/drawing/2014/main" id="{74542BDC-C2BE-A83B-9A01-379641019767}"/>
              </a:ext>
            </a:extLst>
          </p:cNvPr>
          <p:cNvSpPr>
            <a:spLocks noGrp="1"/>
          </p:cNvSpPr>
          <p:nvPr>
            <p:ph type="title"/>
          </p:nvPr>
        </p:nvSpPr>
        <p:spPr/>
        <p:txBody>
          <a:bodyPr/>
          <a:lstStyle/>
          <a:p>
            <a:r>
              <a:rPr lang="sv-SE" dirty="0" err="1"/>
              <a:t>Written</a:t>
            </a:r>
            <a:r>
              <a:rPr lang="sv-SE" dirty="0"/>
              <a:t> </a:t>
            </a:r>
            <a:r>
              <a:rPr lang="sv-SE" dirty="0" err="1"/>
              <a:t>classroom</a:t>
            </a:r>
            <a:r>
              <a:rPr lang="sv-SE" dirty="0"/>
              <a:t> examination</a:t>
            </a:r>
          </a:p>
        </p:txBody>
      </p:sp>
      <p:pic>
        <p:nvPicPr>
          <p:cNvPr id="5" name="Bildobjekt 4">
            <a:extLst>
              <a:ext uri="{FF2B5EF4-FFF2-40B4-BE49-F238E27FC236}">
                <a16:creationId xmlns:a16="http://schemas.microsoft.com/office/drawing/2014/main" id="{108E75DB-214D-701A-5E87-6A537221FCAF}"/>
              </a:ext>
            </a:extLst>
          </p:cNvPr>
          <p:cNvPicPr>
            <a:picLocks noChangeAspect="1"/>
          </p:cNvPicPr>
          <p:nvPr/>
        </p:nvPicPr>
        <p:blipFill>
          <a:blip r:embed="rId4">
            <a:extLst>
              <a:ext uri="{28A0092B-C50C-407E-A947-70E740481C1C}">
                <a14:useLocalDpi xmlns:a14="http://schemas.microsoft.com/office/drawing/2010/main" val="0"/>
              </a:ext>
            </a:extLst>
          </a:blip>
          <a:srcRect l="21382" r="21382"/>
          <a:stretch/>
        </p:blipFill>
        <p:spPr>
          <a:xfrm>
            <a:off x="6304208" y="10"/>
            <a:ext cx="5887792" cy="6857990"/>
          </a:xfrm>
          <a:prstGeom prst="rect">
            <a:avLst/>
          </a:prstGeom>
          <a:noFill/>
        </p:spPr>
      </p:pic>
    </p:spTree>
    <p:extLst>
      <p:ext uri="{BB962C8B-B14F-4D97-AF65-F5344CB8AC3E}">
        <p14:creationId xmlns:p14="http://schemas.microsoft.com/office/powerpoint/2010/main" val="3387378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047C7F7E-8F0A-A33B-0071-10576711B651}"/>
              </a:ext>
            </a:extLst>
          </p:cNvPr>
          <p:cNvSpPr>
            <a:spLocks noGrp="1"/>
          </p:cNvSpPr>
          <p:nvPr>
            <p:ph type="body" sz="quarter" idx="11"/>
          </p:nvPr>
        </p:nvSpPr>
        <p:spPr/>
        <p:txBody>
          <a:bodyPr/>
          <a:lstStyle/>
          <a:p>
            <a:pPr marL="0" indent="0"/>
            <a:r>
              <a:rPr lang="en-US" dirty="0"/>
              <a:t>… can lead to you not fulfilling the prerequisites for the next course and cannot study further.</a:t>
            </a:r>
          </a:p>
          <a:p>
            <a:pPr marL="0" indent="0"/>
            <a:endParaRPr lang="en-US" dirty="0"/>
          </a:p>
          <a:p>
            <a:pPr marL="0" indent="0"/>
            <a:r>
              <a:rPr lang="en-US" dirty="0"/>
              <a:t>… may involve problems with Visa, the Swedish Migration Agency or CSN as they are required for study performance.</a:t>
            </a:r>
          </a:p>
          <a:p>
            <a:pPr marL="0" indent="0"/>
            <a:endParaRPr lang="en-US" dirty="0"/>
          </a:p>
          <a:p>
            <a:pPr marL="0" indent="0"/>
            <a:r>
              <a:rPr lang="en-US" i="1" dirty="0"/>
              <a:t>Do not delay too long with re-examination as the course structure may change to the next academic year.</a:t>
            </a:r>
          </a:p>
          <a:p>
            <a:pPr marL="0" indent="0"/>
            <a:endParaRPr lang="sv-SE" sz="2200" dirty="0"/>
          </a:p>
          <a:p>
            <a:endParaRPr lang="sv-SE" dirty="0"/>
          </a:p>
        </p:txBody>
      </p:sp>
      <p:sp>
        <p:nvSpPr>
          <p:cNvPr id="3" name="Rubrik 2">
            <a:extLst>
              <a:ext uri="{FF2B5EF4-FFF2-40B4-BE49-F238E27FC236}">
                <a16:creationId xmlns:a16="http://schemas.microsoft.com/office/drawing/2014/main" id="{AA6C16B3-4F52-7696-B20C-BFF401ABA2D8}"/>
              </a:ext>
            </a:extLst>
          </p:cNvPr>
          <p:cNvSpPr>
            <a:spLocks noGrp="1"/>
          </p:cNvSpPr>
          <p:nvPr>
            <p:ph type="title"/>
          </p:nvPr>
        </p:nvSpPr>
        <p:spPr/>
        <p:txBody>
          <a:bodyPr/>
          <a:lstStyle/>
          <a:p>
            <a:r>
              <a:rPr lang="sv-SE" sz="4400" dirty="0" err="1"/>
              <a:t>Failed</a:t>
            </a:r>
            <a:r>
              <a:rPr lang="sv-SE" sz="4400" dirty="0"/>
              <a:t> examinations…</a:t>
            </a:r>
            <a:endParaRPr lang="sv-SE" dirty="0"/>
          </a:p>
        </p:txBody>
      </p:sp>
    </p:spTree>
    <p:extLst>
      <p:ext uri="{BB962C8B-B14F-4D97-AF65-F5344CB8AC3E}">
        <p14:creationId xmlns:p14="http://schemas.microsoft.com/office/powerpoint/2010/main" val="315143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966B54A-6FD7-4269-4BB9-D723E5D5C61C}"/>
              </a:ext>
            </a:extLst>
          </p:cNvPr>
          <p:cNvSpPr>
            <a:spLocks noGrp="1"/>
          </p:cNvSpPr>
          <p:nvPr>
            <p:ph type="body" sz="quarter" idx="11"/>
          </p:nvPr>
        </p:nvSpPr>
        <p:spPr/>
        <p:txBody>
          <a:bodyPr/>
          <a:lstStyle/>
          <a:p>
            <a:r>
              <a:rPr lang="sv-SE" sz="1800" b="0" dirty="0" err="1"/>
              <a:t>Building</a:t>
            </a:r>
            <a:r>
              <a:rPr lang="sv-SE" sz="1800" b="0" dirty="0"/>
              <a:t> Stella, </a:t>
            </a:r>
            <a:r>
              <a:rPr lang="sv-SE" sz="1800" b="0" dirty="0" err="1"/>
              <a:t>main</a:t>
            </a:r>
            <a:r>
              <a:rPr lang="sv-SE" sz="1800" b="0" dirty="0"/>
              <a:t> </a:t>
            </a:r>
            <a:r>
              <a:rPr lang="sv-SE" sz="1800" b="0" dirty="0" err="1"/>
              <a:t>entrance</a:t>
            </a:r>
            <a:br>
              <a:rPr lang="sv-SE" sz="1800" b="0" dirty="0"/>
            </a:br>
            <a:br>
              <a:rPr lang="sv-SE" sz="1800" b="0" i="1" dirty="0"/>
            </a:br>
            <a:br>
              <a:rPr lang="sv-SE" sz="1800" b="0" i="1" dirty="0"/>
            </a:br>
            <a:r>
              <a:rPr lang="sv-SE" sz="1800" i="1" dirty="0" err="1"/>
              <a:t>Opening</a:t>
            </a:r>
            <a:r>
              <a:rPr lang="sv-SE" sz="1800" i="1" dirty="0"/>
              <a:t> </a:t>
            </a:r>
            <a:r>
              <a:rPr lang="sv-SE" sz="1800" i="1" dirty="0" err="1"/>
              <a:t>hours</a:t>
            </a:r>
            <a:r>
              <a:rPr lang="sv-SE" sz="1800" b="0" dirty="0"/>
              <a:t>: </a:t>
            </a:r>
            <a:br>
              <a:rPr lang="sv-SE" sz="1800" b="0" dirty="0"/>
            </a:br>
            <a:br>
              <a:rPr lang="sv-SE" sz="1800" b="0" dirty="0"/>
            </a:br>
            <a:r>
              <a:rPr lang="sv-SE" sz="1800" b="0" dirty="0" err="1"/>
              <a:t>Monday-Wednesday</a:t>
            </a:r>
            <a:r>
              <a:rPr lang="sv-SE" sz="1800" b="0" dirty="0"/>
              <a:t> and </a:t>
            </a:r>
            <a:r>
              <a:rPr lang="sv-SE" dirty="0" err="1"/>
              <a:t>Friday</a:t>
            </a:r>
            <a:r>
              <a:rPr lang="sv-SE" sz="1800" b="0" dirty="0"/>
              <a:t>: 8.00-16.00</a:t>
            </a:r>
            <a:br>
              <a:rPr lang="sv-SE" sz="1800" b="0" dirty="0"/>
            </a:br>
            <a:r>
              <a:rPr lang="sv-SE" sz="1800" b="0" dirty="0" err="1"/>
              <a:t>Thursdays</a:t>
            </a:r>
            <a:r>
              <a:rPr lang="sv-SE" sz="1800" b="0" dirty="0"/>
              <a:t> 8.00-15.00</a:t>
            </a:r>
            <a:br>
              <a:rPr lang="sv-SE" sz="1800" b="0" dirty="0"/>
            </a:br>
            <a:br>
              <a:rPr lang="sv-SE" sz="1800" b="0" dirty="0"/>
            </a:br>
            <a:r>
              <a:rPr lang="sv-SE" sz="1800" b="0" dirty="0"/>
              <a:t>General </a:t>
            </a:r>
            <a:r>
              <a:rPr lang="sv-SE" sz="1800" b="0" dirty="0" err="1"/>
              <a:t>questions</a:t>
            </a:r>
            <a:r>
              <a:rPr lang="sv-SE" sz="1800" b="0" dirty="0"/>
              <a:t>, information, and services.</a:t>
            </a:r>
            <a:br>
              <a:rPr lang="sv-SE" sz="2000" b="0" dirty="0"/>
            </a:br>
            <a:br>
              <a:rPr lang="sv-SE" sz="2000" b="0" dirty="0"/>
            </a:br>
            <a:br>
              <a:rPr lang="sv-SE" sz="2400" dirty="0"/>
            </a:br>
            <a:endParaRPr lang="sv-SE" dirty="0"/>
          </a:p>
          <a:p>
            <a:endParaRPr lang="sv-SE" dirty="0"/>
          </a:p>
        </p:txBody>
      </p:sp>
      <p:sp>
        <p:nvSpPr>
          <p:cNvPr id="4" name="Rubrik 3">
            <a:extLst>
              <a:ext uri="{FF2B5EF4-FFF2-40B4-BE49-F238E27FC236}">
                <a16:creationId xmlns:a16="http://schemas.microsoft.com/office/drawing/2014/main" id="{4ABB5CB2-8FE0-3611-B06A-F6220F81EDE2}"/>
              </a:ext>
            </a:extLst>
          </p:cNvPr>
          <p:cNvSpPr>
            <a:spLocks noGrp="1"/>
          </p:cNvSpPr>
          <p:nvPr>
            <p:ph type="title"/>
          </p:nvPr>
        </p:nvSpPr>
        <p:spPr/>
        <p:txBody>
          <a:bodyPr/>
          <a:lstStyle/>
          <a:p>
            <a:r>
              <a:rPr lang="sv-SE" sz="2400" dirty="0"/>
              <a:t>Infocenter – Kalmar</a:t>
            </a:r>
            <a:endParaRPr lang="sv-SE" dirty="0"/>
          </a:p>
        </p:txBody>
      </p:sp>
      <p:pic>
        <p:nvPicPr>
          <p:cNvPr id="5" name="Platshållare för bild 4" descr="An image of Linnaeus University's main building, Stella, in Kalmar, where the Info Center is located.">
            <a:extLst>
              <a:ext uri="{FF2B5EF4-FFF2-40B4-BE49-F238E27FC236}">
                <a16:creationId xmlns:a16="http://schemas.microsoft.com/office/drawing/2014/main" id="{0E4DE504-83E7-3F9F-7605-D3268B5BCD53}"/>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1458" r="21458"/>
          <a:stretch/>
        </p:blipFill>
        <p:spPr>
          <a:xfrm>
            <a:off x="6300788" y="0"/>
            <a:ext cx="5891212" cy="6858000"/>
          </a:xfrm>
        </p:spPr>
      </p:pic>
    </p:spTree>
    <p:extLst>
      <p:ext uri="{BB962C8B-B14F-4D97-AF65-F5344CB8AC3E}">
        <p14:creationId xmlns:p14="http://schemas.microsoft.com/office/powerpoint/2010/main" val="4025647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0966B54A-6FD7-4269-4BB9-D723E5D5C61C}"/>
              </a:ext>
            </a:extLst>
          </p:cNvPr>
          <p:cNvSpPr>
            <a:spLocks noGrp="1"/>
          </p:cNvSpPr>
          <p:nvPr>
            <p:ph type="body" sz="quarter" idx="11"/>
          </p:nvPr>
        </p:nvSpPr>
        <p:spPr/>
        <p:txBody>
          <a:bodyPr/>
          <a:lstStyle/>
          <a:p>
            <a:r>
              <a:rPr lang="sv-SE" dirty="0"/>
              <a:t>Main </a:t>
            </a:r>
            <a:r>
              <a:rPr lang="sv-SE" dirty="0" err="1"/>
              <a:t>entrance</a:t>
            </a:r>
            <a:r>
              <a:rPr lang="sv-SE" dirty="0"/>
              <a:t> </a:t>
            </a:r>
            <a:r>
              <a:rPr lang="sv-SE" dirty="0" err="1"/>
              <a:t>building</a:t>
            </a:r>
            <a:r>
              <a:rPr lang="sv-SE" dirty="0"/>
              <a:t> H</a:t>
            </a:r>
            <a:br>
              <a:rPr lang="sv-SE" dirty="0"/>
            </a:br>
            <a:br>
              <a:rPr lang="sv-SE" sz="1800" b="0" dirty="0"/>
            </a:br>
            <a:br>
              <a:rPr lang="sv-SE" sz="1800" b="0" dirty="0"/>
            </a:br>
            <a:r>
              <a:rPr lang="sv-SE" sz="1800" i="1" dirty="0" err="1"/>
              <a:t>Opening</a:t>
            </a:r>
            <a:r>
              <a:rPr lang="sv-SE" sz="1800" i="1" dirty="0"/>
              <a:t> </a:t>
            </a:r>
            <a:r>
              <a:rPr lang="sv-SE" sz="1800" i="1" dirty="0" err="1"/>
              <a:t>hours</a:t>
            </a:r>
            <a:r>
              <a:rPr lang="sv-SE" sz="1800" b="0" dirty="0"/>
              <a:t>: </a:t>
            </a:r>
            <a:br>
              <a:rPr lang="sv-SE" sz="1800" b="0" dirty="0"/>
            </a:br>
            <a:br>
              <a:rPr lang="sv-SE" sz="1800" b="0" dirty="0"/>
            </a:br>
            <a:r>
              <a:rPr lang="sv-SE" sz="1800" b="0" dirty="0" err="1"/>
              <a:t>Monday-Wednesday</a:t>
            </a:r>
            <a:r>
              <a:rPr lang="sv-SE" sz="1800" b="0" dirty="0"/>
              <a:t> and </a:t>
            </a:r>
            <a:r>
              <a:rPr lang="sv-SE" dirty="0" err="1"/>
              <a:t>Friday</a:t>
            </a:r>
            <a:r>
              <a:rPr lang="sv-SE" sz="1800" b="0" dirty="0"/>
              <a:t>: 8.00-16.00</a:t>
            </a:r>
            <a:br>
              <a:rPr lang="sv-SE" sz="1800" b="0" dirty="0"/>
            </a:br>
            <a:r>
              <a:rPr lang="sv-SE" sz="1800" b="0" dirty="0" err="1"/>
              <a:t>Thursdays</a:t>
            </a:r>
            <a:r>
              <a:rPr lang="sv-SE" sz="1800" b="0" dirty="0"/>
              <a:t> 8.00-15.00</a:t>
            </a:r>
            <a:br>
              <a:rPr lang="sv-SE" sz="1800" b="0" dirty="0"/>
            </a:br>
            <a:br>
              <a:rPr lang="sv-SE" sz="1800" b="0" dirty="0"/>
            </a:br>
            <a:r>
              <a:rPr lang="sv-SE" sz="1800" b="0" dirty="0"/>
              <a:t>General </a:t>
            </a:r>
            <a:r>
              <a:rPr lang="sv-SE" sz="1800" b="0" dirty="0" err="1"/>
              <a:t>questions</a:t>
            </a:r>
            <a:r>
              <a:rPr lang="sv-SE" sz="1800" b="0" dirty="0"/>
              <a:t>, information, and services.</a:t>
            </a:r>
            <a:br>
              <a:rPr lang="sv-SE" sz="2000" b="0" dirty="0"/>
            </a:br>
            <a:br>
              <a:rPr lang="sv-SE" sz="2000" b="0" dirty="0"/>
            </a:br>
            <a:br>
              <a:rPr lang="sv-SE" sz="2400" dirty="0"/>
            </a:br>
            <a:endParaRPr lang="sv-SE" dirty="0"/>
          </a:p>
          <a:p>
            <a:endParaRPr lang="sv-SE" dirty="0"/>
          </a:p>
        </p:txBody>
      </p:sp>
      <p:sp>
        <p:nvSpPr>
          <p:cNvPr id="4" name="Rubrik 3">
            <a:extLst>
              <a:ext uri="{FF2B5EF4-FFF2-40B4-BE49-F238E27FC236}">
                <a16:creationId xmlns:a16="http://schemas.microsoft.com/office/drawing/2014/main" id="{4ABB5CB2-8FE0-3611-B06A-F6220F81EDE2}"/>
              </a:ext>
            </a:extLst>
          </p:cNvPr>
          <p:cNvSpPr>
            <a:spLocks noGrp="1"/>
          </p:cNvSpPr>
          <p:nvPr>
            <p:ph type="title"/>
          </p:nvPr>
        </p:nvSpPr>
        <p:spPr/>
        <p:txBody>
          <a:bodyPr/>
          <a:lstStyle/>
          <a:p>
            <a:r>
              <a:rPr lang="sv-SE" sz="2400" dirty="0"/>
              <a:t>Infocenter – Växjö</a:t>
            </a:r>
            <a:endParaRPr lang="sv-SE" dirty="0"/>
          </a:p>
        </p:txBody>
      </p:sp>
      <p:pic>
        <p:nvPicPr>
          <p:cNvPr id="7" name="Platshållare för bild 4" descr="The picture shows the Infocenter in Växjö.">
            <a:extLst>
              <a:ext uri="{FF2B5EF4-FFF2-40B4-BE49-F238E27FC236}">
                <a16:creationId xmlns:a16="http://schemas.microsoft.com/office/drawing/2014/main" id="{03770B33-2BBD-DB63-F98B-EDAA09EC9BA8}"/>
              </a:ext>
            </a:extLst>
          </p:cNvPr>
          <p:cNvPicPr>
            <a:picLocks noChangeAspect="1"/>
          </p:cNvPicPr>
          <p:nvPr/>
        </p:nvPicPr>
        <p:blipFill>
          <a:blip r:embed="rId3">
            <a:extLst>
              <a:ext uri="{28A0092B-C50C-407E-A947-70E740481C1C}">
                <a14:useLocalDpi xmlns:a14="http://schemas.microsoft.com/office/drawing/2010/main" val="0"/>
              </a:ext>
            </a:extLst>
          </a:blip>
          <a:srcRect l="21389" r="21389"/>
          <a:stretch/>
        </p:blipFill>
        <p:spPr>
          <a:xfrm>
            <a:off x="6304208" y="0"/>
            <a:ext cx="5887792" cy="6858000"/>
          </a:xfrm>
          <a:prstGeom prst="rect">
            <a:avLst/>
          </a:prstGeom>
        </p:spPr>
      </p:pic>
    </p:spTree>
    <p:extLst>
      <p:ext uri="{BB962C8B-B14F-4D97-AF65-F5344CB8AC3E}">
        <p14:creationId xmlns:p14="http://schemas.microsoft.com/office/powerpoint/2010/main" val="1706160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A2D61CA7-F092-3B50-5AC4-C76940608D15}"/>
              </a:ext>
            </a:extLst>
          </p:cNvPr>
          <p:cNvSpPr>
            <a:spLocks noGrp="1"/>
          </p:cNvSpPr>
          <p:nvPr>
            <p:ph type="body" sz="quarter" idx="11"/>
          </p:nvPr>
        </p:nvSpPr>
        <p:spPr/>
        <p:txBody>
          <a:bodyPr/>
          <a:lstStyle/>
          <a:p>
            <a:pPr marL="0" indent="0"/>
            <a:r>
              <a:rPr lang="sv-SE" dirty="0" err="1"/>
              <a:t>After</a:t>
            </a:r>
            <a:r>
              <a:rPr lang="sv-SE" dirty="0"/>
              <a:t> </a:t>
            </a:r>
            <a:r>
              <a:rPr lang="sv-SE" dirty="0" err="1"/>
              <a:t>each</a:t>
            </a:r>
            <a:r>
              <a:rPr lang="sv-SE" dirty="0"/>
              <a:t> </a:t>
            </a:r>
            <a:r>
              <a:rPr lang="sv-SE" dirty="0" err="1"/>
              <a:t>completed</a:t>
            </a:r>
            <a:r>
              <a:rPr lang="sv-SE" dirty="0"/>
              <a:t> </a:t>
            </a:r>
            <a:r>
              <a:rPr lang="sv-SE" dirty="0" err="1"/>
              <a:t>course</a:t>
            </a:r>
            <a:r>
              <a:rPr lang="sv-SE" dirty="0"/>
              <a:t> – </a:t>
            </a:r>
            <a:r>
              <a:rPr lang="sv-SE" dirty="0" err="1"/>
              <a:t>please</a:t>
            </a:r>
            <a:r>
              <a:rPr lang="sv-SE" dirty="0"/>
              <a:t> </a:t>
            </a:r>
            <a:r>
              <a:rPr lang="sv-SE" dirty="0" err="1"/>
              <a:t>fill</a:t>
            </a:r>
            <a:r>
              <a:rPr lang="sv-SE" dirty="0"/>
              <a:t> </a:t>
            </a:r>
            <a:r>
              <a:rPr lang="sv-SE" dirty="0" err="1"/>
              <a:t>out</a:t>
            </a:r>
            <a:r>
              <a:rPr lang="sv-SE" dirty="0"/>
              <a:t> the </a:t>
            </a:r>
            <a:r>
              <a:rPr lang="sv-SE" dirty="0" err="1"/>
              <a:t>course</a:t>
            </a:r>
            <a:r>
              <a:rPr lang="sv-SE" dirty="0"/>
              <a:t> </a:t>
            </a:r>
            <a:r>
              <a:rPr lang="sv-SE" dirty="0" err="1"/>
              <a:t>evaluation</a:t>
            </a:r>
            <a:r>
              <a:rPr lang="sv-SE" dirty="0"/>
              <a:t>!</a:t>
            </a:r>
            <a:br>
              <a:rPr lang="sv-SE" dirty="0"/>
            </a:br>
            <a:br>
              <a:rPr lang="sv-SE" dirty="0"/>
            </a:br>
            <a:r>
              <a:rPr lang="en-US" dirty="0"/>
              <a:t>The course evaluation is your chance to influence, comment and contribute to good course quality.</a:t>
            </a:r>
            <a:br>
              <a:rPr lang="en-US" dirty="0"/>
            </a:br>
            <a:endParaRPr lang="en-US" dirty="0"/>
          </a:p>
          <a:p>
            <a:pPr marL="0" indent="0"/>
            <a:r>
              <a:rPr lang="sv-SE" dirty="0"/>
              <a:t>If </a:t>
            </a:r>
            <a:r>
              <a:rPr lang="sv-SE" dirty="0" err="1"/>
              <a:t>you</a:t>
            </a:r>
            <a:r>
              <a:rPr lang="sv-SE" dirty="0"/>
              <a:t> </a:t>
            </a:r>
            <a:r>
              <a:rPr lang="sv-SE" dirty="0" err="1"/>
              <a:t>want</a:t>
            </a:r>
            <a:r>
              <a:rPr lang="sv-SE" dirty="0"/>
              <a:t> to </a:t>
            </a:r>
            <a:r>
              <a:rPr lang="sv-SE" dirty="0" err="1"/>
              <a:t>take</a:t>
            </a:r>
            <a:r>
              <a:rPr lang="sv-SE" dirty="0"/>
              <a:t> part </a:t>
            </a:r>
            <a:r>
              <a:rPr lang="sv-SE" dirty="0" err="1"/>
              <a:t>of</a:t>
            </a:r>
            <a:r>
              <a:rPr lang="sv-SE" dirty="0"/>
              <a:t> </a:t>
            </a:r>
            <a:r>
              <a:rPr lang="sv-SE" dirty="0" err="1"/>
              <a:t>previous</a:t>
            </a:r>
            <a:r>
              <a:rPr lang="sv-SE" dirty="0"/>
              <a:t> </a:t>
            </a:r>
            <a:r>
              <a:rPr lang="sv-SE" dirty="0" err="1"/>
              <a:t>course</a:t>
            </a:r>
            <a:r>
              <a:rPr lang="sv-SE" dirty="0"/>
              <a:t> </a:t>
            </a:r>
            <a:r>
              <a:rPr lang="sv-SE" dirty="0" err="1"/>
              <a:t>evaluations</a:t>
            </a:r>
            <a:r>
              <a:rPr lang="sv-SE" dirty="0"/>
              <a:t>, </a:t>
            </a:r>
            <a:r>
              <a:rPr lang="sv-SE" dirty="0" err="1"/>
              <a:t>you</a:t>
            </a:r>
            <a:r>
              <a:rPr lang="sv-SE" dirty="0"/>
              <a:t> </a:t>
            </a:r>
            <a:r>
              <a:rPr lang="sv-SE" dirty="0" err="1"/>
              <a:t>can</a:t>
            </a:r>
            <a:r>
              <a:rPr lang="sv-SE" dirty="0"/>
              <a:t> order </a:t>
            </a:r>
            <a:r>
              <a:rPr lang="sv-SE" dirty="0" err="1"/>
              <a:t>them</a:t>
            </a:r>
            <a:r>
              <a:rPr lang="sv-SE" dirty="0"/>
              <a:t> from: </a:t>
            </a:r>
            <a:r>
              <a:rPr lang="sv-SE" dirty="0">
                <a:solidFill>
                  <a:srgbClr val="FF0000"/>
                </a:solidFill>
                <a:hlinkClick r:id="rId3"/>
              </a:rPr>
              <a:t>arkiv@lnu.se</a:t>
            </a:r>
            <a:endParaRPr lang="sv-SE" dirty="0"/>
          </a:p>
          <a:p>
            <a:endParaRPr lang="sv-SE" dirty="0"/>
          </a:p>
        </p:txBody>
      </p:sp>
      <p:sp>
        <p:nvSpPr>
          <p:cNvPr id="3" name="Rubrik 2">
            <a:extLst>
              <a:ext uri="{FF2B5EF4-FFF2-40B4-BE49-F238E27FC236}">
                <a16:creationId xmlns:a16="http://schemas.microsoft.com/office/drawing/2014/main" id="{370B9F92-183D-D7CB-E12E-103D097F89B1}"/>
              </a:ext>
            </a:extLst>
          </p:cNvPr>
          <p:cNvSpPr>
            <a:spLocks noGrp="1"/>
          </p:cNvSpPr>
          <p:nvPr>
            <p:ph type="title"/>
          </p:nvPr>
        </p:nvSpPr>
        <p:spPr/>
        <p:txBody>
          <a:bodyPr/>
          <a:lstStyle/>
          <a:p>
            <a:r>
              <a:rPr lang="sv-SE" sz="4400" dirty="0"/>
              <a:t>Course </a:t>
            </a:r>
            <a:r>
              <a:rPr lang="sv-SE" sz="4400" dirty="0" err="1"/>
              <a:t>evaluations</a:t>
            </a:r>
            <a:endParaRPr lang="sv-SE" dirty="0"/>
          </a:p>
        </p:txBody>
      </p:sp>
    </p:spTree>
    <p:extLst>
      <p:ext uri="{BB962C8B-B14F-4D97-AF65-F5344CB8AC3E}">
        <p14:creationId xmlns:p14="http://schemas.microsoft.com/office/powerpoint/2010/main" val="32978773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15781F07-FD25-625E-F4FE-C6A9B2D41774}"/>
              </a:ext>
            </a:extLst>
          </p:cNvPr>
          <p:cNvSpPr>
            <a:spLocks noGrp="1"/>
          </p:cNvSpPr>
          <p:nvPr>
            <p:ph type="body" sz="quarter" idx="11"/>
          </p:nvPr>
        </p:nvSpPr>
        <p:spPr/>
        <p:txBody>
          <a:bodyPr>
            <a:normAutofit fontScale="92500" lnSpcReduction="10000"/>
          </a:bodyPr>
          <a:lstStyle/>
          <a:p>
            <a:r>
              <a:rPr lang="sv-SE" sz="2100" dirty="0" err="1"/>
              <a:t>Applications</a:t>
            </a:r>
            <a:r>
              <a:rPr lang="sv-SE" sz="2100" dirty="0"/>
              <a:t> for </a:t>
            </a:r>
            <a:r>
              <a:rPr lang="sv-SE" sz="2100" dirty="0" err="1"/>
              <a:t>next</a:t>
            </a:r>
            <a:r>
              <a:rPr lang="sv-SE" sz="2100" dirty="0"/>
              <a:t> </a:t>
            </a:r>
            <a:r>
              <a:rPr lang="sv-SE" sz="2100" dirty="0" err="1"/>
              <a:t>semester’s</a:t>
            </a:r>
            <a:r>
              <a:rPr lang="sv-SE" sz="2100" dirty="0"/>
              <a:t> </a:t>
            </a:r>
            <a:r>
              <a:rPr lang="sv-SE" sz="2100" dirty="0" err="1"/>
              <a:t>courses</a:t>
            </a:r>
            <a:r>
              <a:rPr lang="sv-SE" sz="2100" dirty="0"/>
              <a:t> </a:t>
            </a:r>
            <a:r>
              <a:rPr lang="sv-SE" sz="2100" dirty="0" err="1"/>
              <a:t>are</a:t>
            </a:r>
            <a:r>
              <a:rPr lang="sv-SE" sz="2100" dirty="0"/>
              <a:t> </a:t>
            </a:r>
            <a:r>
              <a:rPr lang="sv-SE" sz="2100" dirty="0" err="1"/>
              <a:t>made</a:t>
            </a:r>
            <a:r>
              <a:rPr lang="sv-SE" sz="2100" dirty="0"/>
              <a:t> </a:t>
            </a:r>
            <a:r>
              <a:rPr lang="sv-SE" sz="2100" dirty="0" err="1"/>
              <a:t>through</a:t>
            </a:r>
            <a:r>
              <a:rPr lang="sv-SE" sz="2100" dirty="0"/>
              <a:t> </a:t>
            </a:r>
            <a:r>
              <a:rPr lang="sv-SE" sz="2100" dirty="0">
                <a:hlinkClick r:id="rId3"/>
              </a:rPr>
              <a:t>www.universityadmissions.se</a:t>
            </a:r>
            <a:r>
              <a:rPr lang="sv-SE" sz="2100" dirty="0"/>
              <a:t> </a:t>
            </a:r>
          </a:p>
          <a:p>
            <a:r>
              <a:rPr lang="sv-SE" sz="2100" dirty="0"/>
              <a:t>Y</a:t>
            </a:r>
            <a:r>
              <a:rPr lang="en-US" sz="2100" dirty="0" err="1"/>
              <a:t>ou</a:t>
            </a:r>
            <a:r>
              <a:rPr lang="en-US" sz="2100" dirty="0"/>
              <a:t> will receive information regarding whether or not you need to apply for courses within your particular </a:t>
            </a:r>
            <a:r>
              <a:rPr lang="en-US" sz="2100" dirty="0" err="1"/>
              <a:t>programme</a:t>
            </a:r>
            <a:r>
              <a:rPr lang="en-US" sz="2100" dirty="0"/>
              <a:t>.</a:t>
            </a:r>
            <a:br>
              <a:rPr lang="sv-SE" sz="2100" dirty="0"/>
            </a:br>
            <a:endParaRPr lang="sv-SE" sz="2100" dirty="0"/>
          </a:p>
          <a:p>
            <a:r>
              <a:rPr lang="sv-SE" sz="2100" i="1" dirty="0" err="1"/>
              <a:t>Application</a:t>
            </a:r>
            <a:r>
              <a:rPr lang="sv-SE" sz="2100" i="1" dirty="0"/>
              <a:t> period is </a:t>
            </a:r>
            <a:r>
              <a:rPr lang="sv-SE" sz="2100" i="1" dirty="0" err="1"/>
              <a:t>open</a:t>
            </a:r>
            <a:r>
              <a:rPr lang="sv-SE" sz="2100" i="1" dirty="0"/>
              <a:t>: </a:t>
            </a:r>
          </a:p>
          <a:p>
            <a:br>
              <a:rPr lang="sv-SE" sz="2100" i="1" dirty="0"/>
            </a:br>
            <a:r>
              <a:rPr lang="sv-SE" sz="2100" dirty="0"/>
              <a:t>ca</a:t>
            </a:r>
            <a:r>
              <a:rPr lang="sv-SE" sz="2100" i="1" dirty="0"/>
              <a:t> </a:t>
            </a:r>
            <a:r>
              <a:rPr lang="sv-SE" sz="2100" dirty="0" err="1"/>
              <a:t>October</a:t>
            </a:r>
            <a:r>
              <a:rPr lang="sv-SE" sz="2100" dirty="0"/>
              <a:t> 1-15 for Spring semester</a:t>
            </a:r>
          </a:p>
          <a:p>
            <a:r>
              <a:rPr lang="sv-SE" sz="2100" dirty="0"/>
              <a:t>ca April 1- 15 for </a:t>
            </a:r>
            <a:r>
              <a:rPr lang="sv-SE" sz="2100" dirty="0" err="1"/>
              <a:t>Autumn</a:t>
            </a:r>
            <a:r>
              <a:rPr lang="sv-SE" sz="2100" dirty="0"/>
              <a:t> semester</a:t>
            </a:r>
          </a:p>
          <a:p>
            <a:endParaRPr lang="sv-SE" sz="2100" dirty="0"/>
          </a:p>
          <a:p>
            <a:r>
              <a:rPr lang="sv-SE" sz="2100" dirty="0" err="1"/>
              <a:t>Application</a:t>
            </a:r>
            <a:r>
              <a:rPr lang="sv-SE" sz="2100" dirty="0"/>
              <a:t> problem? Contact </a:t>
            </a:r>
            <a:r>
              <a:rPr lang="sv-SE" sz="2100" dirty="0">
                <a:hlinkClick r:id="rId4"/>
              </a:rPr>
              <a:t>admisson@lnu.se</a:t>
            </a:r>
            <a:r>
              <a:rPr lang="sv-SE" sz="2100" dirty="0"/>
              <a:t> </a:t>
            </a:r>
            <a:br>
              <a:rPr lang="sv-SE" sz="1800" dirty="0"/>
            </a:br>
            <a:endParaRPr lang="sv-SE" sz="1800" dirty="0"/>
          </a:p>
          <a:p>
            <a:endParaRPr lang="sv-SE" sz="1800" dirty="0"/>
          </a:p>
          <a:p>
            <a:endParaRPr lang="sv-SE" dirty="0"/>
          </a:p>
        </p:txBody>
      </p:sp>
      <p:sp>
        <p:nvSpPr>
          <p:cNvPr id="3" name="Rubrik 2">
            <a:extLst>
              <a:ext uri="{FF2B5EF4-FFF2-40B4-BE49-F238E27FC236}">
                <a16:creationId xmlns:a16="http://schemas.microsoft.com/office/drawing/2014/main" id="{7D0F7544-5EBA-2CAB-9463-A6DD19E59AE6}"/>
              </a:ext>
            </a:extLst>
          </p:cNvPr>
          <p:cNvSpPr>
            <a:spLocks noGrp="1"/>
          </p:cNvSpPr>
          <p:nvPr>
            <p:ph type="title"/>
          </p:nvPr>
        </p:nvSpPr>
        <p:spPr/>
        <p:txBody>
          <a:bodyPr/>
          <a:lstStyle/>
          <a:p>
            <a:r>
              <a:rPr lang="sv-SE" sz="4400" dirty="0" err="1"/>
              <a:t>Apply</a:t>
            </a:r>
            <a:r>
              <a:rPr lang="sv-SE" sz="4400" dirty="0"/>
              <a:t> for </a:t>
            </a:r>
            <a:r>
              <a:rPr lang="sv-SE" sz="4400" dirty="0" err="1"/>
              <a:t>your</a:t>
            </a:r>
            <a:r>
              <a:rPr lang="sv-SE" sz="4400" dirty="0"/>
              <a:t> </a:t>
            </a:r>
            <a:r>
              <a:rPr lang="sv-SE" sz="4400" dirty="0" err="1"/>
              <a:t>programme</a:t>
            </a:r>
            <a:r>
              <a:rPr lang="sv-SE" sz="4400" dirty="0"/>
              <a:t> </a:t>
            </a:r>
            <a:r>
              <a:rPr lang="sv-SE" sz="4400" dirty="0" err="1"/>
              <a:t>courses</a:t>
            </a:r>
            <a:endParaRPr lang="sv-SE" dirty="0"/>
          </a:p>
        </p:txBody>
      </p:sp>
    </p:spTree>
    <p:extLst>
      <p:ext uri="{BB962C8B-B14F-4D97-AF65-F5344CB8AC3E}">
        <p14:creationId xmlns:p14="http://schemas.microsoft.com/office/powerpoint/2010/main" val="1720242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E93310F-C808-55A7-4B0E-DA406F40AE27}"/>
              </a:ext>
            </a:extLst>
          </p:cNvPr>
          <p:cNvSpPr>
            <a:spLocks noGrp="1"/>
          </p:cNvSpPr>
          <p:nvPr>
            <p:ph type="title"/>
          </p:nvPr>
        </p:nvSpPr>
        <p:spPr/>
        <p:txBody>
          <a:bodyPr>
            <a:normAutofit fontScale="90000"/>
          </a:bodyPr>
          <a:lstStyle/>
          <a:p>
            <a:r>
              <a:rPr lang="sv-SE" sz="4700" dirty="0" err="1"/>
              <a:t>Operational</a:t>
            </a:r>
            <a:r>
              <a:rPr lang="sv-SE" sz="4700" dirty="0"/>
              <a:t> support at the </a:t>
            </a:r>
            <a:br>
              <a:rPr lang="sv-SE" sz="4700" dirty="0"/>
            </a:br>
            <a:r>
              <a:rPr lang="en-US" sz="4700" dirty="0">
                <a:ea typeface="ＭＳ Ｐゴシック" panose="020B0600070205080204" pitchFamily="34" charset="-128"/>
              </a:rPr>
              <a:t>Faculty of Health and Life Sciences</a:t>
            </a:r>
            <a:br>
              <a:rPr lang="sv-SE" sz="5400" dirty="0">
                <a:ea typeface="ＭＳ Ｐゴシック" panose="020B0600070205080204" pitchFamily="34" charset="-128"/>
              </a:rPr>
            </a:br>
            <a:endParaRPr lang="sv-SE" dirty="0"/>
          </a:p>
        </p:txBody>
      </p:sp>
    </p:spTree>
    <p:extLst>
      <p:ext uri="{BB962C8B-B14F-4D97-AF65-F5344CB8AC3E}">
        <p14:creationId xmlns:p14="http://schemas.microsoft.com/office/powerpoint/2010/main" val="632080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F8C78097-018B-A8A9-65F4-3ECB62903824}"/>
              </a:ext>
            </a:extLst>
          </p:cNvPr>
          <p:cNvSpPr>
            <a:spLocks noGrp="1"/>
          </p:cNvSpPr>
          <p:nvPr>
            <p:ph type="body" sz="quarter" idx="11"/>
          </p:nvPr>
        </p:nvSpPr>
        <p:spPr/>
        <p:txBody>
          <a:bodyPr/>
          <a:lstStyle/>
          <a:p>
            <a:pPr marL="0" indent="0"/>
            <a:r>
              <a:rPr lang="en-US" dirty="0"/>
              <a:t>As a student at Linnaeus University, there are several opportunities for </a:t>
            </a:r>
            <a:r>
              <a:rPr lang="en-US" dirty="0" err="1"/>
              <a:t>internationalisation</a:t>
            </a:r>
            <a:r>
              <a:rPr lang="en-US" dirty="0"/>
              <a:t>: exchange </a:t>
            </a:r>
            <a:r>
              <a:rPr lang="en-US" dirty="0" err="1"/>
              <a:t>programmes</a:t>
            </a:r>
            <a:r>
              <a:rPr lang="en-US" dirty="0"/>
              <a:t>, internships and the possibility of writing your degree project abroad.</a:t>
            </a:r>
          </a:p>
          <a:p>
            <a:pPr marL="0" indent="0"/>
            <a:endParaRPr lang="sv-SE" dirty="0"/>
          </a:p>
          <a:p>
            <a:pPr marL="0" indent="0"/>
            <a:r>
              <a:rPr lang="sv-SE" dirty="0"/>
              <a:t>For </a:t>
            </a:r>
            <a:r>
              <a:rPr lang="sv-SE" dirty="0" err="1"/>
              <a:t>more</a:t>
            </a:r>
            <a:r>
              <a:rPr lang="sv-SE" dirty="0"/>
              <a:t> information, </a:t>
            </a:r>
            <a:r>
              <a:rPr lang="sv-SE" dirty="0" err="1"/>
              <a:t>contact</a:t>
            </a:r>
            <a:r>
              <a:rPr lang="sv-SE" dirty="0"/>
              <a:t>: </a:t>
            </a:r>
          </a:p>
          <a:p>
            <a:pPr>
              <a:lnSpc>
                <a:spcPct val="100000"/>
              </a:lnSpc>
            </a:pPr>
            <a:r>
              <a:rPr lang="sv-SE" dirty="0"/>
              <a:t>Alexandra </a:t>
            </a:r>
            <a:r>
              <a:rPr lang="sv-SE" dirty="0" err="1"/>
              <a:t>Holtti</a:t>
            </a:r>
            <a:br>
              <a:rPr lang="sv-SE" sz="1800" b="1" dirty="0"/>
            </a:br>
            <a:r>
              <a:rPr lang="sv-SE" sz="1800" i="1" dirty="0"/>
              <a:t>International </a:t>
            </a:r>
            <a:r>
              <a:rPr lang="sv-SE" sz="1800" i="1" dirty="0" err="1"/>
              <a:t>coordinator</a:t>
            </a:r>
            <a:r>
              <a:rPr lang="sv-SE" sz="1800" i="1" dirty="0"/>
              <a:t> for </a:t>
            </a:r>
            <a:r>
              <a:rPr lang="sv-SE" sz="1800" i="1" dirty="0" err="1"/>
              <a:t>mobility</a:t>
            </a:r>
            <a:r>
              <a:rPr lang="sv-SE" sz="1800" i="1" dirty="0"/>
              <a:t> and international </a:t>
            </a:r>
            <a:r>
              <a:rPr lang="sv-SE" sz="1800" i="1" dirty="0" err="1"/>
              <a:t>collaborative</a:t>
            </a:r>
            <a:r>
              <a:rPr lang="sv-SE" sz="1800" i="1" dirty="0"/>
              <a:t> </a:t>
            </a:r>
            <a:r>
              <a:rPr lang="sv-SE" sz="1800" i="1" dirty="0" err="1"/>
              <a:t>agreements</a:t>
            </a:r>
            <a:r>
              <a:rPr lang="sv-SE" sz="1800" i="1" dirty="0"/>
              <a:t> </a:t>
            </a:r>
            <a:br>
              <a:rPr lang="sv-SE" sz="1800" i="1" dirty="0"/>
            </a:br>
            <a:r>
              <a:rPr lang="sv-SE" sz="1800" i="1" dirty="0">
                <a:hlinkClick r:id="rId3"/>
              </a:rPr>
              <a:t>mobility.fhl@lnu.se</a:t>
            </a:r>
            <a:r>
              <a:rPr lang="sv-SE" sz="1800" i="1" dirty="0"/>
              <a:t> </a:t>
            </a:r>
            <a:r>
              <a:rPr lang="sv-SE" sz="1800" dirty="0"/>
              <a:t> </a:t>
            </a:r>
            <a:endParaRPr lang="sv-SE" sz="1800" b="1" dirty="0"/>
          </a:p>
          <a:p>
            <a:endParaRPr lang="sv-SE" dirty="0"/>
          </a:p>
        </p:txBody>
      </p:sp>
      <p:sp>
        <p:nvSpPr>
          <p:cNvPr id="4" name="Rubrik 3">
            <a:extLst>
              <a:ext uri="{FF2B5EF4-FFF2-40B4-BE49-F238E27FC236}">
                <a16:creationId xmlns:a16="http://schemas.microsoft.com/office/drawing/2014/main" id="{B188DBDB-056B-6FFC-2B9E-5C1AB035E2E9}"/>
              </a:ext>
            </a:extLst>
          </p:cNvPr>
          <p:cNvSpPr>
            <a:spLocks noGrp="1"/>
          </p:cNvSpPr>
          <p:nvPr>
            <p:ph type="title"/>
          </p:nvPr>
        </p:nvSpPr>
        <p:spPr/>
        <p:txBody>
          <a:bodyPr/>
          <a:lstStyle/>
          <a:p>
            <a:r>
              <a:rPr lang="sv-SE" sz="2400" dirty="0" err="1"/>
              <a:t>Internationalisation</a:t>
            </a:r>
            <a:endParaRPr lang="sv-SE" dirty="0"/>
          </a:p>
        </p:txBody>
      </p:sp>
      <p:pic>
        <p:nvPicPr>
          <p:cNvPr id="5" name="Platshållare för bild 22" descr="An image showing a white globe.">
            <a:extLst>
              <a:ext uri="{FF2B5EF4-FFF2-40B4-BE49-F238E27FC236}">
                <a16:creationId xmlns:a16="http://schemas.microsoft.com/office/drawing/2014/main" id="{45037065-1886-0A85-4174-9212927FD805}"/>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1392" r="21392"/>
          <a:stretch/>
        </p:blipFill>
        <p:spPr>
          <a:xfrm>
            <a:off x="6300788" y="0"/>
            <a:ext cx="5891212" cy="6858000"/>
          </a:xfrm>
        </p:spPr>
      </p:pic>
    </p:spTree>
    <p:extLst>
      <p:ext uri="{BB962C8B-B14F-4D97-AF65-F5344CB8AC3E}">
        <p14:creationId xmlns:p14="http://schemas.microsoft.com/office/powerpoint/2010/main" val="3997622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BCCB99E0-2DCF-8835-7307-C8B6A3F15CA9}"/>
              </a:ext>
            </a:extLst>
          </p:cNvPr>
          <p:cNvSpPr>
            <a:spLocks noGrp="1"/>
          </p:cNvSpPr>
          <p:nvPr>
            <p:ph type="title"/>
          </p:nvPr>
        </p:nvSpPr>
        <p:spPr>
          <a:xfrm>
            <a:off x="267600" y="1476000"/>
            <a:ext cx="11642400" cy="1320363"/>
          </a:xfrm>
        </p:spPr>
        <p:txBody>
          <a:bodyPr>
            <a:normAutofit fontScale="90000"/>
          </a:bodyPr>
          <a:lstStyle/>
          <a:p>
            <a:r>
              <a:rPr lang="sv-SE" dirty="0" err="1"/>
              <a:t>Welcome</a:t>
            </a:r>
            <a:r>
              <a:rPr lang="sv-SE" dirty="0"/>
              <a:t> to the </a:t>
            </a:r>
            <a:r>
              <a:rPr lang="en-US" dirty="0"/>
              <a:t>Faculty of Health and Life Sciences </a:t>
            </a:r>
            <a:r>
              <a:rPr lang="sv-SE" sz="4400" dirty="0">
                <a:ea typeface="ＭＳ Ｐゴシック" panose="020B0600070205080204" pitchFamily="34" charset="-128"/>
              </a:rPr>
              <a:t>at </a:t>
            </a:r>
            <a:r>
              <a:rPr lang="sv-SE" sz="4400" dirty="0" err="1">
                <a:ea typeface="ＭＳ Ｐゴシック" panose="020B0600070205080204" pitchFamily="34" charset="-128"/>
              </a:rPr>
              <a:t>Linnaeus</a:t>
            </a:r>
            <a:r>
              <a:rPr lang="sv-SE" sz="4400" dirty="0">
                <a:ea typeface="ＭＳ Ｐゴシック" panose="020B0600070205080204" pitchFamily="34" charset="-128"/>
              </a:rPr>
              <a:t> University </a:t>
            </a:r>
            <a:br>
              <a:rPr lang="sv-SE" sz="5400" dirty="0">
                <a:ea typeface="ＭＳ Ｐゴシック" panose="020B0600070205080204" pitchFamily="34" charset="-128"/>
              </a:rPr>
            </a:br>
            <a:br>
              <a:rPr lang="en-US" dirty="0"/>
            </a:br>
            <a:endParaRPr lang="sv-SE" dirty="0"/>
          </a:p>
        </p:txBody>
      </p:sp>
      <p:sp>
        <p:nvSpPr>
          <p:cNvPr id="4" name="Underrubrik 1">
            <a:extLst>
              <a:ext uri="{FF2B5EF4-FFF2-40B4-BE49-F238E27FC236}">
                <a16:creationId xmlns:a16="http://schemas.microsoft.com/office/drawing/2014/main" id="{A15ED43C-AD8E-F466-DEEA-07D5F9FF8CC2}"/>
              </a:ext>
            </a:extLst>
          </p:cNvPr>
          <p:cNvSpPr txBox="1">
            <a:spLocks/>
          </p:cNvSpPr>
          <p:nvPr/>
        </p:nvSpPr>
        <p:spPr>
          <a:xfrm>
            <a:off x="267601" y="3423684"/>
            <a:ext cx="10237366" cy="1655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sv-SE" dirty="0"/>
          </a:p>
          <a:p>
            <a:r>
              <a:rPr lang="sv-SE" dirty="0" err="1"/>
              <a:t>Programme</a:t>
            </a:r>
            <a:endParaRPr lang="sv-SE" dirty="0"/>
          </a:p>
          <a:p>
            <a:r>
              <a:rPr lang="sv-SE" dirty="0"/>
              <a:t>Period</a:t>
            </a:r>
          </a:p>
        </p:txBody>
      </p:sp>
    </p:spTree>
    <p:extLst>
      <p:ext uri="{BB962C8B-B14F-4D97-AF65-F5344CB8AC3E}">
        <p14:creationId xmlns:p14="http://schemas.microsoft.com/office/powerpoint/2010/main" val="1658083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ktangel 22">
            <a:extLst>
              <a:ext uri="{FF2B5EF4-FFF2-40B4-BE49-F238E27FC236}">
                <a16:creationId xmlns:a16="http://schemas.microsoft.com/office/drawing/2014/main" id="{0923E2C2-A93C-2946-576F-B892AC424F67}"/>
              </a:ext>
            </a:extLst>
          </p:cNvPr>
          <p:cNvSpPr/>
          <p:nvPr/>
        </p:nvSpPr>
        <p:spPr>
          <a:xfrm>
            <a:off x="6297600" y="0"/>
            <a:ext cx="5894400" cy="68580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21" name="Bildobjekt 20" descr="An image showing a door that opens to the future. ">
            <a:extLst>
              <a:ext uri="{FF2B5EF4-FFF2-40B4-BE49-F238E27FC236}">
                <a16:creationId xmlns:a16="http://schemas.microsoft.com/office/drawing/2014/main" id="{F260F9DF-1A0C-239C-190A-FF0C8B992DF2}"/>
              </a:ext>
            </a:extLst>
          </p:cNvPr>
          <p:cNvPicPr>
            <a:picLocks noChangeAspect="1"/>
          </p:cNvPicPr>
          <p:nvPr/>
        </p:nvPicPr>
        <p:blipFill rotWithShape="1">
          <a:blip r:embed="rId3">
            <a:extLst>
              <a:ext uri="{28A0092B-C50C-407E-A947-70E740481C1C}">
                <a14:useLocalDpi xmlns:a14="http://schemas.microsoft.com/office/drawing/2010/main" val="0"/>
              </a:ext>
            </a:extLst>
          </a:blip>
          <a:srcRect l="21825" r="22035"/>
          <a:stretch/>
        </p:blipFill>
        <p:spPr>
          <a:xfrm>
            <a:off x="6297600" y="900833"/>
            <a:ext cx="5889600" cy="5098579"/>
          </a:xfrm>
          <a:prstGeom prst="rect">
            <a:avLst/>
          </a:prstGeom>
        </p:spPr>
      </p:pic>
      <p:sp>
        <p:nvSpPr>
          <p:cNvPr id="3" name="Platshållare för text 2">
            <a:extLst>
              <a:ext uri="{FF2B5EF4-FFF2-40B4-BE49-F238E27FC236}">
                <a16:creationId xmlns:a16="http://schemas.microsoft.com/office/drawing/2014/main" id="{05609B4F-5FE5-2E95-70C1-CA886E5C6555}"/>
              </a:ext>
            </a:extLst>
          </p:cNvPr>
          <p:cNvSpPr>
            <a:spLocks noGrp="1"/>
          </p:cNvSpPr>
          <p:nvPr>
            <p:ph type="body" sz="quarter" idx="11"/>
          </p:nvPr>
        </p:nvSpPr>
        <p:spPr>
          <a:xfrm>
            <a:off x="266699" y="2440800"/>
            <a:ext cx="5828400" cy="4238296"/>
          </a:xfrm>
        </p:spPr>
        <p:txBody>
          <a:bodyPr>
            <a:normAutofit/>
          </a:bodyPr>
          <a:lstStyle/>
          <a:p>
            <a:pPr marL="0" indent="0"/>
            <a:r>
              <a:rPr lang="en-US" dirty="0"/>
              <a:t>Do you need help starting up your job search process? </a:t>
            </a:r>
          </a:p>
          <a:p>
            <a:pPr marL="0" indent="0"/>
            <a:r>
              <a:rPr lang="en-US" dirty="0"/>
              <a:t>Contact us! </a:t>
            </a:r>
          </a:p>
          <a:p>
            <a:pPr marL="0" indent="0">
              <a:lnSpc>
                <a:spcPct val="110000"/>
              </a:lnSpc>
            </a:pPr>
            <a:br>
              <a:rPr lang="en-US" dirty="0"/>
            </a:br>
            <a:r>
              <a:rPr lang="sv-SE" dirty="0"/>
              <a:t>Sofie Edström</a:t>
            </a:r>
            <a:br>
              <a:rPr lang="sv-SE" i="1" dirty="0"/>
            </a:br>
            <a:r>
              <a:rPr lang="sv-SE" i="1" dirty="0" err="1"/>
              <a:t>Career</a:t>
            </a:r>
            <a:r>
              <a:rPr lang="sv-SE" i="1" dirty="0"/>
              <a:t> </a:t>
            </a:r>
            <a:r>
              <a:rPr lang="sv-SE" i="1" dirty="0" err="1"/>
              <a:t>Counsellor</a:t>
            </a:r>
            <a:r>
              <a:rPr lang="sv-SE" i="1" dirty="0"/>
              <a:t> in Kalmar</a:t>
            </a:r>
            <a:br>
              <a:rPr lang="sv-SE" dirty="0"/>
            </a:br>
            <a:r>
              <a:rPr lang="sv-SE" dirty="0">
                <a:hlinkClick r:id="rId4"/>
              </a:rPr>
              <a:t>sofie.edstrom@lnu.se</a:t>
            </a:r>
            <a:r>
              <a:rPr lang="sv-SE" dirty="0"/>
              <a:t>  </a:t>
            </a:r>
            <a:br>
              <a:rPr lang="sv-SE" dirty="0"/>
            </a:br>
            <a:endParaRPr lang="sv-SE" dirty="0"/>
          </a:p>
          <a:p>
            <a:pPr>
              <a:lnSpc>
                <a:spcPct val="100000"/>
              </a:lnSpc>
            </a:pPr>
            <a:r>
              <a:rPr lang="sv-SE" dirty="0"/>
              <a:t>Fanny </a:t>
            </a:r>
            <a:r>
              <a:rPr lang="sv-SE" dirty="0" err="1"/>
              <a:t>Elheim</a:t>
            </a:r>
            <a:br>
              <a:rPr lang="sv-SE" dirty="0"/>
            </a:br>
            <a:r>
              <a:rPr lang="sv-SE" i="1" dirty="0" err="1"/>
              <a:t>Career</a:t>
            </a:r>
            <a:r>
              <a:rPr lang="sv-SE" i="1" dirty="0"/>
              <a:t> </a:t>
            </a:r>
            <a:r>
              <a:rPr lang="sv-SE" i="1" dirty="0" err="1"/>
              <a:t>Counsellor</a:t>
            </a:r>
            <a:r>
              <a:rPr lang="sv-SE" dirty="0"/>
              <a:t> in </a:t>
            </a:r>
            <a:r>
              <a:rPr lang="sv-SE" i="1" dirty="0"/>
              <a:t>Växjö</a:t>
            </a:r>
            <a:br>
              <a:rPr lang="sv-SE" dirty="0"/>
            </a:br>
            <a:r>
              <a:rPr lang="sv-SE" dirty="0">
                <a:hlinkClick r:id="rId5"/>
              </a:rPr>
              <a:t>fanny.elheim@lnu.se</a:t>
            </a:r>
            <a:r>
              <a:rPr lang="sv-SE" dirty="0"/>
              <a:t> </a:t>
            </a:r>
          </a:p>
          <a:p>
            <a:pPr>
              <a:lnSpc>
                <a:spcPct val="100000"/>
              </a:lnSpc>
            </a:pPr>
            <a:endParaRPr lang="sv-SE" dirty="0"/>
          </a:p>
          <a:p>
            <a:pPr>
              <a:lnSpc>
                <a:spcPct val="100000"/>
              </a:lnSpc>
            </a:pPr>
            <a:r>
              <a:rPr lang="sv-SE" dirty="0" err="1"/>
              <a:t>More</a:t>
            </a:r>
            <a:r>
              <a:rPr lang="sv-SE" dirty="0"/>
              <a:t> information at </a:t>
            </a:r>
            <a:r>
              <a:rPr lang="sv-SE" dirty="0">
                <a:hlinkClick r:id="rId6"/>
              </a:rPr>
              <a:t>lnu.se</a:t>
            </a:r>
            <a:endParaRPr lang="sv-SE" dirty="0"/>
          </a:p>
          <a:p>
            <a:endParaRPr lang="sv-SE" dirty="0"/>
          </a:p>
        </p:txBody>
      </p:sp>
      <p:sp>
        <p:nvSpPr>
          <p:cNvPr id="4" name="Rubrik 3">
            <a:extLst>
              <a:ext uri="{FF2B5EF4-FFF2-40B4-BE49-F238E27FC236}">
                <a16:creationId xmlns:a16="http://schemas.microsoft.com/office/drawing/2014/main" id="{424B3F55-A544-EB49-B1CD-4CC2D87D183C}"/>
              </a:ext>
            </a:extLst>
          </p:cNvPr>
          <p:cNvSpPr>
            <a:spLocks noGrp="1"/>
          </p:cNvSpPr>
          <p:nvPr>
            <p:ph type="title"/>
          </p:nvPr>
        </p:nvSpPr>
        <p:spPr/>
        <p:txBody>
          <a:bodyPr/>
          <a:lstStyle/>
          <a:p>
            <a:r>
              <a:rPr lang="sv-SE" dirty="0" err="1"/>
              <a:t>Career</a:t>
            </a:r>
            <a:r>
              <a:rPr lang="sv-SE" dirty="0"/>
              <a:t> </a:t>
            </a:r>
            <a:r>
              <a:rPr lang="sv-SE" dirty="0" err="1"/>
              <a:t>counselling</a:t>
            </a:r>
            <a:endParaRPr lang="sv-SE" dirty="0"/>
          </a:p>
        </p:txBody>
      </p:sp>
    </p:spTree>
    <p:extLst>
      <p:ext uri="{BB962C8B-B14F-4D97-AF65-F5344CB8AC3E}">
        <p14:creationId xmlns:p14="http://schemas.microsoft.com/office/powerpoint/2010/main" val="1902945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E0A1ECD3-E1BD-5F6A-ACAC-05AB14006BE3}"/>
              </a:ext>
            </a:extLst>
          </p:cNvPr>
          <p:cNvSpPr>
            <a:spLocks noGrp="1"/>
          </p:cNvSpPr>
          <p:nvPr>
            <p:ph type="body" sz="quarter" idx="11"/>
          </p:nvPr>
        </p:nvSpPr>
        <p:spPr>
          <a:xfrm>
            <a:off x="266400" y="2485095"/>
            <a:ext cx="11642400" cy="4223818"/>
          </a:xfrm>
        </p:spPr>
        <p:txBody>
          <a:bodyPr>
            <a:normAutofit fontScale="62500" lnSpcReduction="20000"/>
          </a:bodyPr>
          <a:lstStyle/>
          <a:p>
            <a:pPr>
              <a:lnSpc>
                <a:spcPct val="120000"/>
              </a:lnSpc>
            </a:pPr>
            <a:r>
              <a:rPr lang="en-US" sz="2900" dirty="0"/>
              <a:t>If you are a student and have some form of disability, it is possible for you to get pedagogical support during your studies. Examples of such help are, help taking notes, sign language interpreter or extended time at examination sittings. The support is individual and planned together with you and your coordinator.</a:t>
            </a:r>
          </a:p>
          <a:p>
            <a:endParaRPr lang="en-US" sz="2900" dirty="0"/>
          </a:p>
          <a:p>
            <a:r>
              <a:rPr lang="en-US" sz="2900" dirty="0"/>
              <a:t>Contact us or read more at </a:t>
            </a:r>
            <a:r>
              <a:rPr lang="en-US" sz="2900" dirty="0">
                <a:hlinkClick r:id="rId3"/>
              </a:rPr>
              <a:t>Lnu.se</a:t>
            </a:r>
            <a:endParaRPr lang="en-US" sz="2900" dirty="0"/>
          </a:p>
          <a:p>
            <a:endParaRPr lang="en-US" sz="2900" dirty="0"/>
          </a:p>
          <a:p>
            <a:pPr>
              <a:lnSpc>
                <a:spcPct val="120000"/>
              </a:lnSpc>
            </a:pPr>
            <a:r>
              <a:rPr lang="en-US" sz="2900" dirty="0"/>
              <a:t>Mathilda Karlsson Aldén</a:t>
            </a:r>
            <a:br>
              <a:rPr lang="en-US" sz="2900" dirty="0"/>
            </a:br>
            <a:r>
              <a:rPr lang="en-US" sz="2900" i="1" dirty="0"/>
              <a:t>Coordinator for Faculty of Health and Life Sciences in Kalmar</a:t>
            </a:r>
            <a:br>
              <a:rPr lang="en-US" sz="2900" dirty="0"/>
            </a:br>
            <a:r>
              <a:rPr lang="en-US" sz="2900" dirty="0">
                <a:hlinkClick r:id="rId4"/>
              </a:rPr>
              <a:t>mathilda.karlsson.alden@lnu.se</a:t>
            </a:r>
            <a:endParaRPr lang="en-US" sz="2900" dirty="0"/>
          </a:p>
          <a:p>
            <a:pPr>
              <a:lnSpc>
                <a:spcPct val="120000"/>
              </a:lnSpc>
            </a:pPr>
            <a:r>
              <a:rPr lang="en-US" sz="2900" dirty="0"/>
              <a:t> </a:t>
            </a:r>
          </a:p>
          <a:p>
            <a:pPr>
              <a:lnSpc>
                <a:spcPct val="120000"/>
              </a:lnSpc>
            </a:pPr>
            <a:r>
              <a:rPr lang="en-US" sz="2900" dirty="0"/>
              <a:t>Mari Ericsson</a:t>
            </a:r>
            <a:br>
              <a:rPr lang="en-US" sz="2900" dirty="0"/>
            </a:br>
            <a:r>
              <a:rPr lang="en-US" sz="2900" i="1" dirty="0"/>
              <a:t>Coordinator for Faculty of Health and Life Sciences in Växjö</a:t>
            </a:r>
            <a:r>
              <a:rPr lang="en-US" sz="2900" dirty="0"/>
              <a:t> </a:t>
            </a:r>
            <a:br>
              <a:rPr lang="en-US" sz="2900" dirty="0"/>
            </a:br>
            <a:r>
              <a:rPr lang="en-US" sz="2900" dirty="0">
                <a:hlinkClick r:id="rId5"/>
              </a:rPr>
              <a:t>mari.ericsson@lnu.se</a:t>
            </a:r>
            <a:endParaRPr lang="en-US" sz="2900" dirty="0"/>
          </a:p>
          <a:p>
            <a:endParaRPr lang="en-US" dirty="0"/>
          </a:p>
          <a:p>
            <a:endParaRPr lang="en-US" dirty="0"/>
          </a:p>
          <a:p>
            <a:endParaRPr lang="en-US" dirty="0"/>
          </a:p>
          <a:p>
            <a:endParaRPr lang="en-US" dirty="0"/>
          </a:p>
          <a:p>
            <a:endParaRPr lang="sv-SE" sz="2500" dirty="0"/>
          </a:p>
        </p:txBody>
      </p:sp>
      <p:sp>
        <p:nvSpPr>
          <p:cNvPr id="3" name="Rubrik 2">
            <a:extLst>
              <a:ext uri="{FF2B5EF4-FFF2-40B4-BE49-F238E27FC236}">
                <a16:creationId xmlns:a16="http://schemas.microsoft.com/office/drawing/2014/main" id="{9D4DA202-8EAB-FD87-EF6E-ACB7C8A25C00}"/>
              </a:ext>
            </a:extLst>
          </p:cNvPr>
          <p:cNvSpPr>
            <a:spLocks noGrp="1"/>
          </p:cNvSpPr>
          <p:nvPr>
            <p:ph type="title"/>
          </p:nvPr>
        </p:nvSpPr>
        <p:spPr/>
        <p:txBody>
          <a:bodyPr/>
          <a:lstStyle/>
          <a:p>
            <a:r>
              <a:rPr lang="sv-SE" dirty="0" err="1"/>
              <a:t>Studying</a:t>
            </a:r>
            <a:r>
              <a:rPr lang="sv-SE" dirty="0"/>
              <a:t> </a:t>
            </a:r>
            <a:r>
              <a:rPr lang="sv-SE" dirty="0" err="1"/>
              <a:t>with</a:t>
            </a:r>
            <a:r>
              <a:rPr lang="sv-SE" dirty="0"/>
              <a:t> a </a:t>
            </a:r>
            <a:r>
              <a:rPr lang="sv-SE" dirty="0" err="1"/>
              <a:t>disability</a:t>
            </a:r>
            <a:endParaRPr lang="sv-SE" dirty="0"/>
          </a:p>
        </p:txBody>
      </p:sp>
    </p:spTree>
    <p:extLst>
      <p:ext uri="{BB962C8B-B14F-4D97-AF65-F5344CB8AC3E}">
        <p14:creationId xmlns:p14="http://schemas.microsoft.com/office/powerpoint/2010/main" val="23775734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8E117021-6BA8-D1C3-5526-7963E0E66076}"/>
              </a:ext>
            </a:extLst>
          </p:cNvPr>
          <p:cNvSpPr>
            <a:spLocks noGrp="1"/>
          </p:cNvSpPr>
          <p:nvPr>
            <p:ph type="pic" sz="quarter" idx="12"/>
          </p:nvPr>
        </p:nvSpPr>
        <p:spPr/>
        <p:txBody>
          <a:bodyPr/>
          <a:lstStyle/>
          <a:p>
            <a:endParaRPr lang="sv-SE"/>
          </a:p>
        </p:txBody>
      </p:sp>
      <p:sp>
        <p:nvSpPr>
          <p:cNvPr id="3" name="Platshållare för text 2">
            <a:extLst>
              <a:ext uri="{FF2B5EF4-FFF2-40B4-BE49-F238E27FC236}">
                <a16:creationId xmlns:a16="http://schemas.microsoft.com/office/drawing/2014/main" id="{61E0331E-7A0C-CBD7-6AFC-784D37A4A193}"/>
              </a:ext>
            </a:extLst>
          </p:cNvPr>
          <p:cNvSpPr>
            <a:spLocks noGrp="1"/>
          </p:cNvSpPr>
          <p:nvPr>
            <p:ph type="body" sz="quarter" idx="11"/>
          </p:nvPr>
        </p:nvSpPr>
        <p:spPr/>
        <p:txBody>
          <a:bodyPr/>
          <a:lstStyle/>
          <a:p>
            <a:pPr marL="0" indent="0"/>
            <a:r>
              <a:rPr lang="sv-SE" sz="1800" dirty="0" err="1"/>
              <a:t>Search</a:t>
            </a:r>
            <a:r>
              <a:rPr lang="sv-SE" sz="1800" dirty="0"/>
              <a:t> and </a:t>
            </a:r>
            <a:r>
              <a:rPr lang="sv-SE" sz="1800" dirty="0" err="1"/>
              <a:t>writing</a:t>
            </a:r>
            <a:r>
              <a:rPr lang="sv-SE" sz="1800" dirty="0"/>
              <a:t> </a:t>
            </a:r>
            <a:r>
              <a:rPr lang="sv-SE" sz="1800" dirty="0" err="1"/>
              <a:t>assistance</a:t>
            </a:r>
            <a:r>
              <a:rPr lang="sv-SE" sz="1800" dirty="0"/>
              <a:t> is </a:t>
            </a:r>
            <a:r>
              <a:rPr lang="sv-SE" sz="1800" dirty="0" err="1"/>
              <a:t>available</a:t>
            </a:r>
            <a:r>
              <a:rPr lang="sv-SE" sz="1800" dirty="0"/>
              <a:t> at </a:t>
            </a:r>
            <a:r>
              <a:rPr lang="sv-SE" sz="1800" dirty="0">
                <a:hlinkClick r:id="rId3"/>
              </a:rPr>
              <a:t>the University </a:t>
            </a:r>
            <a:r>
              <a:rPr lang="sv-SE" sz="1800" dirty="0" err="1">
                <a:hlinkClick r:id="rId3"/>
              </a:rPr>
              <a:t>Library</a:t>
            </a:r>
            <a:r>
              <a:rPr lang="sv-SE" sz="1800" dirty="0">
                <a:hlinkClick r:id="rId3"/>
              </a:rPr>
              <a:t> </a:t>
            </a:r>
            <a:r>
              <a:rPr lang="sv-SE" sz="1800" dirty="0"/>
              <a:t>and </a:t>
            </a:r>
            <a:r>
              <a:rPr lang="sv-SE" sz="1800" dirty="0" err="1"/>
              <a:t>through</a:t>
            </a:r>
            <a:r>
              <a:rPr lang="sv-SE" sz="1800" dirty="0"/>
              <a:t> the </a:t>
            </a:r>
            <a:r>
              <a:rPr lang="sv-SE" sz="1800" dirty="0" err="1">
                <a:hlinkClick r:id="rId4"/>
              </a:rPr>
              <a:t>writing</a:t>
            </a:r>
            <a:r>
              <a:rPr lang="sv-SE" sz="1800" dirty="0">
                <a:hlinkClick r:id="rId4"/>
              </a:rPr>
              <a:t> guide</a:t>
            </a:r>
            <a:r>
              <a:rPr lang="sv-SE" sz="1800" dirty="0"/>
              <a:t>.</a:t>
            </a:r>
          </a:p>
          <a:p>
            <a:pPr marL="0" indent="0"/>
            <a:br>
              <a:rPr lang="sv-SE" sz="1800" dirty="0"/>
            </a:br>
            <a:r>
              <a:rPr lang="en-GB" sz="1800" dirty="0"/>
              <a:t>At the </a:t>
            </a:r>
            <a:r>
              <a:rPr lang="sv-SE" sz="1800" dirty="0" err="1">
                <a:hlinkClick r:id="rId5"/>
              </a:rPr>
              <a:t>Academic</a:t>
            </a:r>
            <a:r>
              <a:rPr lang="sv-SE" sz="1800" dirty="0">
                <a:hlinkClick r:id="rId5"/>
              </a:rPr>
              <a:t> </a:t>
            </a:r>
            <a:r>
              <a:rPr lang="sv-SE" sz="1800" dirty="0" err="1">
                <a:hlinkClick r:id="rId5"/>
              </a:rPr>
              <a:t>Skills</a:t>
            </a:r>
            <a:r>
              <a:rPr lang="sv-SE" sz="1800" dirty="0">
                <a:hlinkClick r:id="rId5"/>
              </a:rPr>
              <a:t> Centre </a:t>
            </a:r>
            <a:r>
              <a:rPr lang="sv-SE" sz="1800" dirty="0" err="1"/>
              <a:t>you</a:t>
            </a:r>
            <a:r>
              <a:rPr lang="sv-SE" sz="1800" dirty="0"/>
              <a:t> </a:t>
            </a:r>
            <a:r>
              <a:rPr lang="sv-SE" sz="1800" dirty="0" err="1"/>
              <a:t>can</a:t>
            </a:r>
            <a:r>
              <a:rPr lang="sv-SE" sz="1800" dirty="0"/>
              <a:t> get support </a:t>
            </a:r>
            <a:r>
              <a:rPr lang="sv-SE" sz="1800" dirty="0" err="1"/>
              <a:t>with</a:t>
            </a:r>
            <a:r>
              <a:rPr lang="sv-SE" sz="1800" dirty="0"/>
              <a:t> </a:t>
            </a:r>
            <a:r>
              <a:rPr lang="sv-SE" sz="1800" dirty="0" err="1"/>
              <a:t>your</a:t>
            </a:r>
            <a:r>
              <a:rPr lang="sv-SE" sz="1800" dirty="0"/>
              <a:t> </a:t>
            </a:r>
            <a:r>
              <a:rPr lang="sv-SE" sz="1800" dirty="0" err="1"/>
              <a:t>academic</a:t>
            </a:r>
            <a:r>
              <a:rPr lang="sv-SE" sz="1800" dirty="0"/>
              <a:t> </a:t>
            </a:r>
            <a:r>
              <a:rPr lang="sv-SE" sz="1800" dirty="0" err="1"/>
              <a:t>writing</a:t>
            </a:r>
            <a:r>
              <a:rPr lang="sv-SE" sz="1800" dirty="0"/>
              <a:t> as </a:t>
            </a:r>
            <a:r>
              <a:rPr lang="sv-SE" sz="1800" dirty="0" err="1"/>
              <a:t>well</a:t>
            </a:r>
            <a:r>
              <a:rPr lang="sv-SE" sz="1800" dirty="0"/>
              <a:t> as </a:t>
            </a:r>
            <a:r>
              <a:rPr lang="sv-SE" sz="1800" dirty="0" err="1"/>
              <a:t>help</a:t>
            </a:r>
            <a:r>
              <a:rPr lang="sv-SE" sz="1800" dirty="0"/>
              <a:t> </a:t>
            </a:r>
            <a:r>
              <a:rPr lang="sv-SE" sz="1800" dirty="0" err="1"/>
              <a:t>with</a:t>
            </a:r>
            <a:r>
              <a:rPr lang="sv-SE" sz="1800" dirty="0"/>
              <a:t> </a:t>
            </a:r>
            <a:r>
              <a:rPr lang="sv-SE" sz="1800" dirty="0" err="1"/>
              <a:t>study</a:t>
            </a:r>
            <a:r>
              <a:rPr lang="sv-SE" sz="1800" dirty="0"/>
              <a:t> </a:t>
            </a:r>
            <a:r>
              <a:rPr lang="sv-SE" sz="1800" dirty="0" err="1"/>
              <a:t>techniques</a:t>
            </a:r>
            <a:r>
              <a:rPr lang="sv-SE" sz="1800" dirty="0"/>
              <a:t>.</a:t>
            </a:r>
          </a:p>
          <a:p>
            <a:pPr marL="0" indent="0"/>
            <a:br>
              <a:rPr lang="sv-SE" sz="1800" dirty="0"/>
            </a:br>
            <a:r>
              <a:rPr lang="sv-SE" sz="1800" dirty="0"/>
              <a:t>Read </a:t>
            </a:r>
            <a:r>
              <a:rPr lang="sv-SE" sz="1800" dirty="0" err="1">
                <a:hlinkClick r:id="rId6"/>
              </a:rPr>
              <a:t>Refero</a:t>
            </a:r>
            <a:r>
              <a:rPr lang="sv-SE" sz="1800" dirty="0">
                <a:hlinkClick r:id="rId6"/>
              </a:rPr>
              <a:t> – the anti-</a:t>
            </a:r>
            <a:r>
              <a:rPr lang="sv-SE" sz="1800" dirty="0" err="1">
                <a:hlinkClick r:id="rId6"/>
              </a:rPr>
              <a:t>plagiarism</a:t>
            </a:r>
            <a:r>
              <a:rPr lang="sv-SE" sz="1800" dirty="0">
                <a:hlinkClick r:id="rId6"/>
              </a:rPr>
              <a:t> </a:t>
            </a:r>
            <a:r>
              <a:rPr lang="sv-SE" sz="1800" dirty="0" err="1">
                <a:hlinkClick r:id="rId6"/>
              </a:rPr>
              <a:t>Tutorial</a:t>
            </a:r>
            <a:r>
              <a:rPr lang="sv-SE" sz="1800" dirty="0"/>
              <a:t> a web-</a:t>
            </a:r>
            <a:r>
              <a:rPr lang="sv-SE" sz="1800" dirty="0" err="1"/>
              <a:t>based</a:t>
            </a:r>
            <a:r>
              <a:rPr lang="sv-SE" sz="1800" dirty="0"/>
              <a:t> </a:t>
            </a:r>
            <a:r>
              <a:rPr lang="sv-SE" sz="1800" dirty="0" err="1"/>
              <a:t>textbook</a:t>
            </a:r>
            <a:r>
              <a:rPr lang="sv-SE" sz="1800" dirty="0"/>
              <a:t> </a:t>
            </a:r>
            <a:r>
              <a:rPr lang="sv-SE" sz="1800" dirty="0" err="1"/>
              <a:t>that</a:t>
            </a:r>
            <a:r>
              <a:rPr lang="sv-SE" sz="1800" dirty="0"/>
              <a:t> shows </a:t>
            </a:r>
            <a:r>
              <a:rPr lang="sv-SE" sz="1800" dirty="0" err="1"/>
              <a:t>you</a:t>
            </a:r>
            <a:r>
              <a:rPr lang="sv-SE" sz="1800" dirty="0"/>
              <a:t> </a:t>
            </a:r>
            <a:r>
              <a:rPr lang="sv-SE" sz="1800" dirty="0" err="1"/>
              <a:t>how</a:t>
            </a:r>
            <a:r>
              <a:rPr lang="sv-SE" sz="1800" dirty="0"/>
              <a:t> </a:t>
            </a:r>
            <a:r>
              <a:rPr lang="sv-SE" sz="1800" dirty="0" err="1"/>
              <a:t>you</a:t>
            </a:r>
            <a:r>
              <a:rPr lang="sv-SE" sz="1800" dirty="0"/>
              <a:t> </a:t>
            </a:r>
            <a:r>
              <a:rPr lang="sv-SE" sz="1800" dirty="0" err="1"/>
              <a:t>properly</a:t>
            </a:r>
            <a:r>
              <a:rPr lang="sv-SE" sz="1800" dirty="0"/>
              <a:t> </a:t>
            </a:r>
            <a:r>
              <a:rPr lang="sv-SE" sz="1800" dirty="0" err="1"/>
              <a:t>use</a:t>
            </a:r>
            <a:r>
              <a:rPr lang="sv-SE" sz="1800" dirty="0"/>
              <a:t> </a:t>
            </a:r>
            <a:r>
              <a:rPr lang="sv-SE" sz="1800" dirty="0" err="1"/>
              <a:t>others</a:t>
            </a:r>
            <a:r>
              <a:rPr lang="sv-SE" sz="1800" dirty="0"/>
              <a:t>’ texts in </a:t>
            </a:r>
            <a:r>
              <a:rPr lang="sv-SE" sz="1800" dirty="0" err="1"/>
              <a:t>your</a:t>
            </a:r>
            <a:r>
              <a:rPr lang="sv-SE" sz="1800" dirty="0"/>
              <a:t> </a:t>
            </a:r>
            <a:r>
              <a:rPr lang="sv-SE" sz="1800" dirty="0" err="1"/>
              <a:t>academic</a:t>
            </a:r>
            <a:r>
              <a:rPr lang="sv-SE" sz="1800" dirty="0"/>
              <a:t> </a:t>
            </a:r>
            <a:r>
              <a:rPr lang="sv-SE" sz="1800" dirty="0" err="1"/>
              <a:t>writing</a:t>
            </a:r>
            <a:r>
              <a:rPr lang="sv-SE" sz="1800" dirty="0"/>
              <a:t>.</a:t>
            </a:r>
          </a:p>
          <a:p>
            <a:pPr>
              <a:lnSpc>
                <a:spcPct val="100000"/>
              </a:lnSpc>
            </a:pP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a:p>
            <a:endParaRPr lang="sv-SE" dirty="0"/>
          </a:p>
        </p:txBody>
      </p:sp>
      <p:sp>
        <p:nvSpPr>
          <p:cNvPr id="4" name="Rubrik 3">
            <a:extLst>
              <a:ext uri="{FF2B5EF4-FFF2-40B4-BE49-F238E27FC236}">
                <a16:creationId xmlns:a16="http://schemas.microsoft.com/office/drawing/2014/main" id="{027A948C-8628-6C36-FE42-27359AD92081}"/>
              </a:ext>
            </a:extLst>
          </p:cNvPr>
          <p:cNvSpPr>
            <a:spLocks noGrp="1"/>
          </p:cNvSpPr>
          <p:nvPr>
            <p:ph type="title"/>
          </p:nvPr>
        </p:nvSpPr>
        <p:spPr/>
        <p:txBody>
          <a:bodyPr/>
          <a:lstStyle/>
          <a:p>
            <a:r>
              <a:rPr lang="en-US" dirty="0"/>
              <a:t>The University Library and Academic Support Centre</a:t>
            </a:r>
            <a:endParaRPr lang="sv-SE" dirty="0"/>
          </a:p>
        </p:txBody>
      </p:sp>
      <p:pic>
        <p:nvPicPr>
          <p:cNvPr id="5" name="Platshållare för bild 5" descr="An image that shows books. ">
            <a:extLst>
              <a:ext uri="{FF2B5EF4-FFF2-40B4-BE49-F238E27FC236}">
                <a16:creationId xmlns:a16="http://schemas.microsoft.com/office/drawing/2014/main" id="{6443CB14-0633-1973-76E5-81A805FD347D}"/>
              </a:ext>
            </a:extLst>
          </p:cNvPr>
          <p:cNvPicPr>
            <a:picLocks noChangeAspect="1"/>
          </p:cNvPicPr>
          <p:nvPr/>
        </p:nvPicPr>
        <p:blipFill>
          <a:blip r:embed="rId7">
            <a:extLst>
              <a:ext uri="{28A0092B-C50C-407E-A947-70E740481C1C}">
                <a14:useLocalDpi xmlns:a14="http://schemas.microsoft.com/office/drawing/2010/main" val="0"/>
              </a:ext>
            </a:extLst>
          </a:blip>
          <a:srcRect l="21381" r="21381"/>
          <a:stretch>
            <a:fillRect/>
          </a:stretch>
        </p:blipFill>
        <p:spPr>
          <a:xfrm>
            <a:off x="6304208" y="0"/>
            <a:ext cx="5887792" cy="6858000"/>
          </a:xfrm>
          <a:prstGeom prst="rect">
            <a:avLst/>
          </a:prstGeom>
        </p:spPr>
      </p:pic>
    </p:spTree>
    <p:extLst>
      <p:ext uri="{BB962C8B-B14F-4D97-AF65-F5344CB8AC3E}">
        <p14:creationId xmlns:p14="http://schemas.microsoft.com/office/powerpoint/2010/main" val="1413092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EBA83FA4-A192-2E00-4F61-6CCE039824AA}"/>
              </a:ext>
            </a:extLst>
          </p:cNvPr>
          <p:cNvSpPr>
            <a:spLocks noGrp="1"/>
          </p:cNvSpPr>
          <p:nvPr>
            <p:ph type="body" sz="quarter" idx="11"/>
          </p:nvPr>
        </p:nvSpPr>
        <p:spPr/>
        <p:txBody>
          <a:bodyPr/>
          <a:lstStyle/>
          <a:p>
            <a:pPr>
              <a:lnSpc>
                <a:spcPct val="100000"/>
              </a:lnSpc>
            </a:pPr>
            <a:r>
              <a:rPr lang="en-US" sz="1800" dirty="0"/>
              <a:t>The Student Welfare Office is available to students at Linnaeus University in both Kalmar and Växjö. </a:t>
            </a:r>
          </a:p>
          <a:p>
            <a:pPr>
              <a:lnSpc>
                <a:spcPct val="100000"/>
              </a:lnSpc>
            </a:pPr>
            <a:r>
              <a:rPr lang="en-US" sz="1800" dirty="0"/>
              <a:t>Student Welfare Office takes a preventative approach to lifestyle issues and provides counselling and coaching. </a:t>
            </a:r>
            <a:endParaRPr lang="sv-SE" sz="1800" dirty="0"/>
          </a:p>
          <a:p>
            <a:pPr>
              <a:lnSpc>
                <a:spcPct val="100000"/>
              </a:lnSpc>
            </a:pPr>
            <a:r>
              <a:rPr lang="sv-SE" sz="1800" dirty="0" err="1"/>
              <a:t>More</a:t>
            </a:r>
            <a:r>
              <a:rPr lang="sv-SE" sz="1800" dirty="0"/>
              <a:t> information at </a:t>
            </a:r>
            <a:r>
              <a:rPr lang="sv-SE" sz="1800" dirty="0">
                <a:hlinkClick r:id="rId3"/>
              </a:rPr>
              <a:t>Lnu.se</a:t>
            </a: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a:p>
            <a:endParaRPr lang="sv-SE" dirty="0"/>
          </a:p>
        </p:txBody>
      </p:sp>
      <p:sp>
        <p:nvSpPr>
          <p:cNvPr id="4" name="Rubrik 3">
            <a:extLst>
              <a:ext uri="{FF2B5EF4-FFF2-40B4-BE49-F238E27FC236}">
                <a16:creationId xmlns:a16="http://schemas.microsoft.com/office/drawing/2014/main" id="{DC25F234-BD5A-8106-ED45-1B4BFBE3FD67}"/>
              </a:ext>
            </a:extLst>
          </p:cNvPr>
          <p:cNvSpPr>
            <a:spLocks noGrp="1"/>
          </p:cNvSpPr>
          <p:nvPr>
            <p:ph type="title"/>
          </p:nvPr>
        </p:nvSpPr>
        <p:spPr/>
        <p:txBody>
          <a:bodyPr/>
          <a:lstStyle/>
          <a:p>
            <a:r>
              <a:rPr lang="sv-SE" sz="2400" dirty="0"/>
              <a:t>Student Welfare Office</a:t>
            </a:r>
            <a:endParaRPr lang="sv-SE" dirty="0"/>
          </a:p>
        </p:txBody>
      </p:sp>
      <p:pic>
        <p:nvPicPr>
          <p:cNvPr id="5" name="Platshållare för bild 9">
            <a:extLst>
              <a:ext uri="{FF2B5EF4-FFF2-40B4-BE49-F238E27FC236}">
                <a16:creationId xmlns:a16="http://schemas.microsoft.com/office/drawing/2014/main" id="{380BB1AC-A139-2C7B-15EA-64DF6409AA9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21385" r="21385"/>
          <a:stretch/>
        </p:blipFill>
        <p:spPr>
          <a:xfrm>
            <a:off x="6300788" y="0"/>
            <a:ext cx="5891212" cy="6858000"/>
          </a:xfrm>
        </p:spPr>
      </p:pic>
    </p:spTree>
    <p:extLst>
      <p:ext uri="{BB962C8B-B14F-4D97-AF65-F5344CB8AC3E}">
        <p14:creationId xmlns:p14="http://schemas.microsoft.com/office/powerpoint/2010/main" val="1997006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8C5CC85F-6C11-615F-6977-EA2BDCCE54B8}"/>
              </a:ext>
            </a:extLst>
          </p:cNvPr>
          <p:cNvSpPr>
            <a:spLocks noGrp="1"/>
          </p:cNvSpPr>
          <p:nvPr>
            <p:ph type="body" sz="quarter" idx="11"/>
          </p:nvPr>
        </p:nvSpPr>
        <p:spPr/>
        <p:txBody>
          <a:bodyPr/>
          <a:lstStyle/>
          <a:p>
            <a:pPr>
              <a:lnSpc>
                <a:spcPct val="150000"/>
              </a:lnSpc>
            </a:pPr>
            <a:r>
              <a:rPr lang="sv-SE" sz="1800" dirty="0" err="1"/>
              <a:t>Programme</a:t>
            </a:r>
            <a:r>
              <a:rPr lang="sv-SE" sz="1800" dirty="0"/>
              <a:t> council </a:t>
            </a:r>
          </a:p>
          <a:p>
            <a:pPr>
              <a:lnSpc>
                <a:spcPct val="150000"/>
              </a:lnSpc>
            </a:pPr>
            <a:r>
              <a:rPr lang="sv-SE" sz="1800" dirty="0"/>
              <a:t>Linnéstudenterna</a:t>
            </a:r>
          </a:p>
          <a:p>
            <a:pPr>
              <a:lnSpc>
                <a:spcPct val="150000"/>
              </a:lnSpc>
            </a:pPr>
            <a:r>
              <a:rPr lang="sv-SE" sz="1800" dirty="0"/>
              <a:t>Student associations</a:t>
            </a:r>
          </a:p>
          <a:p>
            <a:pPr>
              <a:lnSpc>
                <a:spcPct val="150000"/>
              </a:lnSpc>
            </a:pPr>
            <a:r>
              <a:rPr lang="sv-SE" sz="1800" dirty="0"/>
              <a:t>Course </a:t>
            </a:r>
            <a:r>
              <a:rPr lang="sv-SE" sz="1800" dirty="0" err="1"/>
              <a:t>evaluations</a:t>
            </a:r>
            <a:endParaRPr lang="sv-SE" sz="1800" dirty="0"/>
          </a:p>
          <a:p>
            <a:pPr>
              <a:lnSpc>
                <a:spcPct val="150000"/>
              </a:lnSpc>
            </a:pPr>
            <a:r>
              <a:rPr lang="sv-SE" sz="1800" dirty="0" err="1"/>
              <a:t>Linnébarometern</a:t>
            </a:r>
            <a:endParaRPr lang="sv-SE" sz="1800" dirty="0"/>
          </a:p>
          <a:p>
            <a:pPr>
              <a:lnSpc>
                <a:spcPct val="100000"/>
              </a:lnSpc>
            </a:pPr>
            <a:endParaRPr lang="sv-SE" sz="1800" dirty="0"/>
          </a:p>
          <a:p>
            <a:pPr>
              <a:lnSpc>
                <a:spcPct val="100000"/>
              </a:lnSpc>
            </a:pPr>
            <a:endParaRPr lang="sv-SE" sz="1500" dirty="0"/>
          </a:p>
          <a:p>
            <a:pPr>
              <a:lnSpc>
                <a:spcPct val="100000"/>
              </a:lnSpc>
            </a:pPr>
            <a:endParaRPr lang="sv-SE" sz="1500" dirty="0"/>
          </a:p>
          <a:p>
            <a:pPr>
              <a:lnSpc>
                <a:spcPct val="100000"/>
              </a:lnSpc>
            </a:pPr>
            <a:endParaRPr lang="sv-SE" sz="1500" dirty="0"/>
          </a:p>
          <a:p>
            <a:endParaRPr lang="sv-SE" dirty="0"/>
          </a:p>
        </p:txBody>
      </p:sp>
      <p:sp>
        <p:nvSpPr>
          <p:cNvPr id="3" name="Rubrik 2">
            <a:extLst>
              <a:ext uri="{FF2B5EF4-FFF2-40B4-BE49-F238E27FC236}">
                <a16:creationId xmlns:a16="http://schemas.microsoft.com/office/drawing/2014/main" id="{5FA3DFFD-9D15-225D-CA00-C567D0F61D83}"/>
              </a:ext>
            </a:extLst>
          </p:cNvPr>
          <p:cNvSpPr>
            <a:spLocks noGrp="1"/>
          </p:cNvSpPr>
          <p:nvPr>
            <p:ph type="title"/>
          </p:nvPr>
        </p:nvSpPr>
        <p:spPr/>
        <p:txBody>
          <a:bodyPr/>
          <a:lstStyle/>
          <a:p>
            <a:r>
              <a:rPr lang="sv-SE" sz="4400" dirty="0"/>
              <a:t>Get </a:t>
            </a:r>
            <a:r>
              <a:rPr lang="sv-SE" sz="4400" dirty="0" err="1"/>
              <a:t>involved</a:t>
            </a:r>
            <a:r>
              <a:rPr lang="sv-SE" sz="4400" dirty="0"/>
              <a:t> in </a:t>
            </a:r>
            <a:r>
              <a:rPr lang="sv-SE" sz="4400" dirty="0" err="1"/>
              <a:t>your</a:t>
            </a:r>
            <a:r>
              <a:rPr lang="sv-SE" sz="4400" dirty="0"/>
              <a:t> studies</a:t>
            </a:r>
            <a:endParaRPr lang="sv-SE" dirty="0"/>
          </a:p>
        </p:txBody>
      </p:sp>
    </p:spTree>
    <p:extLst>
      <p:ext uri="{BB962C8B-B14F-4D97-AF65-F5344CB8AC3E}">
        <p14:creationId xmlns:p14="http://schemas.microsoft.com/office/powerpoint/2010/main" val="1515944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rubrik 1">
            <a:extLst>
              <a:ext uri="{FF2B5EF4-FFF2-40B4-BE49-F238E27FC236}">
                <a16:creationId xmlns:a16="http://schemas.microsoft.com/office/drawing/2014/main" id="{CAEB6998-A2A6-D783-44B0-A13E4A5280EF}"/>
              </a:ext>
            </a:extLst>
          </p:cNvPr>
          <p:cNvSpPr>
            <a:spLocks noGrp="1"/>
          </p:cNvSpPr>
          <p:nvPr>
            <p:ph type="subTitle" idx="1"/>
          </p:nvPr>
        </p:nvSpPr>
        <p:spPr>
          <a:xfrm>
            <a:off x="358997" y="1746510"/>
            <a:ext cx="6110002" cy="4650171"/>
          </a:xfrm>
        </p:spPr>
        <p:txBody>
          <a:bodyPr>
            <a:normAutofit/>
          </a:bodyPr>
          <a:lstStyle/>
          <a:p>
            <a:r>
              <a:rPr lang="en-US" dirty="0"/>
              <a:t>As a student, you have the opportunity to serve as a representative in all decision‑making and preparatory bodies at the university that are relevant to education and students’ study situation. You apply through the Student Union, which also appoints student representatives.</a:t>
            </a:r>
          </a:p>
          <a:p>
            <a:r>
              <a:rPr lang="en-US" dirty="0"/>
              <a:t>As a student representative, you influence your education and build networks while enriching your study experience and strengthening your CV. In addition, the role is compensated.</a:t>
            </a:r>
          </a:p>
          <a:p>
            <a:r>
              <a:rPr lang="en-US" dirty="0"/>
              <a:t>At FHL, you can get involved in everything from the Faculty Board, the Education Council, and the Course Syllabus Committee to </a:t>
            </a:r>
            <a:r>
              <a:rPr lang="en-US" dirty="0" err="1"/>
              <a:t>Programme</a:t>
            </a:r>
            <a:r>
              <a:rPr lang="en-US" dirty="0"/>
              <a:t> Councils and the </a:t>
            </a:r>
            <a:r>
              <a:rPr lang="en-US" dirty="0" err="1"/>
              <a:t>Internationalisation</a:t>
            </a:r>
            <a:r>
              <a:rPr lang="en-US" dirty="0"/>
              <a:t> Council.</a:t>
            </a:r>
          </a:p>
          <a:p>
            <a:r>
              <a:rPr lang="en-US" dirty="0"/>
              <a:t>Do you have any questions? Talk to your </a:t>
            </a:r>
            <a:r>
              <a:rPr lang="en-US" dirty="0" err="1"/>
              <a:t>programme</a:t>
            </a:r>
            <a:r>
              <a:rPr lang="en-US" dirty="0"/>
              <a:t> coordinator!</a:t>
            </a:r>
            <a:endParaRPr lang="sv-SE" dirty="0"/>
          </a:p>
        </p:txBody>
      </p:sp>
      <p:sp>
        <p:nvSpPr>
          <p:cNvPr id="3" name="Rubrik 2">
            <a:extLst>
              <a:ext uri="{FF2B5EF4-FFF2-40B4-BE49-F238E27FC236}">
                <a16:creationId xmlns:a16="http://schemas.microsoft.com/office/drawing/2014/main" id="{FA422740-5E50-0ADD-A03E-72326A197EAC}"/>
              </a:ext>
            </a:extLst>
          </p:cNvPr>
          <p:cNvSpPr>
            <a:spLocks noGrp="1"/>
          </p:cNvSpPr>
          <p:nvPr>
            <p:ph type="ctrTitle"/>
          </p:nvPr>
        </p:nvSpPr>
        <p:spPr>
          <a:xfrm>
            <a:off x="125730" y="931990"/>
            <a:ext cx="12780042" cy="1123586"/>
          </a:xfrm>
        </p:spPr>
        <p:txBody>
          <a:bodyPr>
            <a:noAutofit/>
          </a:bodyPr>
          <a:lstStyle/>
          <a:p>
            <a:r>
              <a:rPr lang="en-US" sz="3200" dirty="0"/>
              <a:t>Get involved as a student – become a student representative</a:t>
            </a:r>
            <a:endParaRPr lang="sv-SE" sz="3200" dirty="0"/>
          </a:p>
        </p:txBody>
      </p:sp>
      <p:pic>
        <p:nvPicPr>
          <p:cNvPr id="6" name="Bildobjekt 5" descr="En bild som visar klädsel, text, utomhus, person&#10;&#10;AI-genererat innehåll kan vara felaktigt.">
            <a:extLst>
              <a:ext uri="{FF2B5EF4-FFF2-40B4-BE49-F238E27FC236}">
                <a16:creationId xmlns:a16="http://schemas.microsoft.com/office/drawing/2014/main" id="{90DBE373-C9EE-25EC-FD40-416A66DEE0FC}"/>
              </a:ext>
            </a:extLst>
          </p:cNvPr>
          <p:cNvPicPr>
            <a:picLocks noChangeAspect="1"/>
          </p:cNvPicPr>
          <p:nvPr/>
        </p:nvPicPr>
        <p:blipFill>
          <a:blip r:embed="rId2"/>
          <a:stretch>
            <a:fillRect/>
          </a:stretch>
        </p:blipFill>
        <p:spPr>
          <a:xfrm>
            <a:off x="7210311" y="1746510"/>
            <a:ext cx="3145447" cy="4393180"/>
          </a:xfrm>
          <a:prstGeom prst="rect">
            <a:avLst/>
          </a:prstGeom>
        </p:spPr>
      </p:pic>
    </p:spTree>
    <p:extLst>
      <p:ext uri="{BB962C8B-B14F-4D97-AF65-F5344CB8AC3E}">
        <p14:creationId xmlns:p14="http://schemas.microsoft.com/office/powerpoint/2010/main" val="22041853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 1">
            <a:extLst>
              <a:ext uri="{FF2B5EF4-FFF2-40B4-BE49-F238E27FC236}">
                <a16:creationId xmlns:a16="http://schemas.microsoft.com/office/drawing/2014/main" id="{0B7E2435-748E-E66E-5881-F1C4A77865E5}"/>
              </a:ext>
            </a:extLst>
          </p:cNvPr>
          <p:cNvSpPr>
            <a:spLocks noGrp="1"/>
          </p:cNvSpPr>
          <p:nvPr>
            <p:ph type="pic" sz="quarter" idx="12"/>
          </p:nvPr>
        </p:nvSpPr>
        <p:spPr/>
        <p:txBody>
          <a:bodyPr/>
          <a:lstStyle/>
          <a:p>
            <a:endParaRPr lang="sv-SE"/>
          </a:p>
        </p:txBody>
      </p:sp>
      <p:sp>
        <p:nvSpPr>
          <p:cNvPr id="3" name="Platshållare för text 2">
            <a:extLst>
              <a:ext uri="{FF2B5EF4-FFF2-40B4-BE49-F238E27FC236}">
                <a16:creationId xmlns:a16="http://schemas.microsoft.com/office/drawing/2014/main" id="{6354DB06-8E6E-B605-9129-11650E5F2EC7}"/>
              </a:ext>
            </a:extLst>
          </p:cNvPr>
          <p:cNvSpPr>
            <a:spLocks noGrp="1"/>
          </p:cNvSpPr>
          <p:nvPr>
            <p:ph type="body" sz="quarter" idx="11"/>
          </p:nvPr>
        </p:nvSpPr>
        <p:spPr>
          <a:xfrm>
            <a:off x="264000" y="2146160"/>
            <a:ext cx="5697222" cy="4254640"/>
          </a:xfrm>
        </p:spPr>
        <p:txBody>
          <a:bodyPr>
            <a:normAutofit/>
          </a:bodyPr>
          <a:lstStyle/>
          <a:p>
            <a:pPr>
              <a:lnSpc>
                <a:spcPct val="100000"/>
              </a:lnSpc>
            </a:pPr>
            <a:r>
              <a:rPr lang="en-US" sz="1800" i="1" dirty="0"/>
              <a:t>From upper secondary school through university to career!</a:t>
            </a:r>
            <a:endParaRPr lang="en-US" sz="1800" dirty="0"/>
          </a:p>
          <a:p>
            <a:pPr>
              <a:lnSpc>
                <a:spcPct val="110000"/>
              </a:lnSpc>
            </a:pPr>
            <a:r>
              <a:rPr lang="en-US" sz="1800" dirty="0"/>
              <a:t>Your attitude and ambition affects you and your</a:t>
            </a:r>
            <a:r>
              <a:rPr lang="en-US" dirty="0"/>
              <a:t> </a:t>
            </a:r>
            <a:r>
              <a:rPr lang="en-US" sz="1800" dirty="0"/>
              <a:t>surroundings  </a:t>
            </a:r>
          </a:p>
          <a:p>
            <a:pPr>
              <a:lnSpc>
                <a:spcPct val="150000"/>
              </a:lnSpc>
            </a:pPr>
            <a:r>
              <a:rPr lang="en-US" sz="1800" dirty="0"/>
              <a:t>Your responsibility!</a:t>
            </a:r>
          </a:p>
          <a:p>
            <a:pPr>
              <a:lnSpc>
                <a:spcPct val="100000"/>
              </a:lnSpc>
            </a:pPr>
            <a:r>
              <a:rPr lang="en-US" sz="1800" dirty="0"/>
              <a:t>Requirements and expectations of students and from students</a:t>
            </a:r>
          </a:p>
          <a:p>
            <a:pPr>
              <a:lnSpc>
                <a:spcPct val="150000"/>
              </a:lnSpc>
            </a:pPr>
            <a:r>
              <a:rPr lang="en-US" sz="1800" dirty="0"/>
              <a:t>Academic freedom</a:t>
            </a:r>
          </a:p>
          <a:p>
            <a:pPr>
              <a:lnSpc>
                <a:spcPct val="150000"/>
              </a:lnSpc>
            </a:pPr>
            <a:r>
              <a:rPr lang="en-US" sz="1800" dirty="0"/>
              <a:t>Scientific knowledge</a:t>
            </a:r>
          </a:p>
          <a:p>
            <a:endParaRPr lang="sv-SE" dirty="0"/>
          </a:p>
        </p:txBody>
      </p:sp>
      <p:sp>
        <p:nvSpPr>
          <p:cNvPr id="4" name="Rubrik 3">
            <a:extLst>
              <a:ext uri="{FF2B5EF4-FFF2-40B4-BE49-F238E27FC236}">
                <a16:creationId xmlns:a16="http://schemas.microsoft.com/office/drawing/2014/main" id="{706825AB-E538-C1B1-7293-07BB2DC541D8}"/>
              </a:ext>
            </a:extLst>
          </p:cNvPr>
          <p:cNvSpPr>
            <a:spLocks noGrp="1"/>
          </p:cNvSpPr>
          <p:nvPr>
            <p:ph type="title"/>
          </p:nvPr>
        </p:nvSpPr>
        <p:spPr/>
        <p:txBody>
          <a:bodyPr/>
          <a:lstStyle/>
          <a:p>
            <a:r>
              <a:rPr lang="sv-SE" dirty="0"/>
              <a:t>The </a:t>
            </a:r>
            <a:r>
              <a:rPr lang="sv-SE" dirty="0" err="1"/>
              <a:t>journey</a:t>
            </a:r>
            <a:r>
              <a:rPr lang="sv-SE" dirty="0"/>
              <a:t> </a:t>
            </a:r>
            <a:r>
              <a:rPr lang="sv-SE" dirty="0" err="1"/>
              <a:t>of</a:t>
            </a:r>
            <a:r>
              <a:rPr lang="sv-SE" dirty="0"/>
              <a:t> </a:t>
            </a:r>
            <a:r>
              <a:rPr lang="sv-SE" dirty="0" err="1"/>
              <a:t>education</a:t>
            </a:r>
            <a:r>
              <a:rPr lang="sv-SE" dirty="0"/>
              <a:t> </a:t>
            </a:r>
          </a:p>
        </p:txBody>
      </p:sp>
      <p:pic>
        <p:nvPicPr>
          <p:cNvPr id="5" name="Platshållare för bild 8" descr="A picture showing a railway track in the forest leading towards the sun.">
            <a:extLst>
              <a:ext uri="{FF2B5EF4-FFF2-40B4-BE49-F238E27FC236}">
                <a16:creationId xmlns:a16="http://schemas.microsoft.com/office/drawing/2014/main" id="{8DA41D77-A5B9-9240-B36B-5406B47FF69F}"/>
              </a:ext>
            </a:extLst>
          </p:cNvPr>
          <p:cNvPicPr>
            <a:picLocks noChangeAspect="1"/>
          </p:cNvPicPr>
          <p:nvPr/>
        </p:nvPicPr>
        <p:blipFill>
          <a:blip r:embed="rId3">
            <a:extLst>
              <a:ext uri="{28A0092B-C50C-407E-A947-70E740481C1C}">
                <a14:useLocalDpi xmlns:a14="http://schemas.microsoft.com/office/drawing/2010/main" val="0"/>
              </a:ext>
            </a:extLst>
          </a:blip>
          <a:srcRect l="21392" r="21392"/>
          <a:stretch>
            <a:fillRect/>
          </a:stretch>
        </p:blipFill>
        <p:spPr>
          <a:xfrm>
            <a:off x="6304208" y="0"/>
            <a:ext cx="5887792" cy="6858000"/>
          </a:xfrm>
          <a:prstGeom prst="rect">
            <a:avLst/>
          </a:prstGeom>
        </p:spPr>
      </p:pic>
    </p:spTree>
    <p:extLst>
      <p:ext uri="{BB962C8B-B14F-4D97-AF65-F5344CB8AC3E}">
        <p14:creationId xmlns:p14="http://schemas.microsoft.com/office/powerpoint/2010/main" val="14325189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tshållare för bild 6" descr="An image showing students sitting on the stairs outside Linnaeus University.">
            <a:extLst>
              <a:ext uri="{FF2B5EF4-FFF2-40B4-BE49-F238E27FC236}">
                <a16:creationId xmlns:a16="http://schemas.microsoft.com/office/drawing/2014/main" id="{BFD8F392-5307-6010-DC49-D5D99584F327}"/>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1176" b="11176"/>
          <a:stretch>
            <a:fillRect/>
          </a:stretch>
        </p:blipFill>
        <p:spPr>
          <a:xfrm>
            <a:off x="6300000" y="0"/>
            <a:ext cx="5892000" cy="6858000"/>
          </a:xfrm>
        </p:spPr>
      </p:pic>
      <p:sp>
        <p:nvSpPr>
          <p:cNvPr id="3" name="Platshållare för text 2">
            <a:extLst>
              <a:ext uri="{FF2B5EF4-FFF2-40B4-BE49-F238E27FC236}">
                <a16:creationId xmlns:a16="http://schemas.microsoft.com/office/drawing/2014/main" id="{9C6CD308-BB25-B9F9-0CBD-8ACA4A24CE52}"/>
              </a:ext>
            </a:extLst>
          </p:cNvPr>
          <p:cNvSpPr>
            <a:spLocks noGrp="1"/>
          </p:cNvSpPr>
          <p:nvPr>
            <p:ph type="body" sz="quarter" idx="11"/>
          </p:nvPr>
        </p:nvSpPr>
        <p:spPr/>
        <p:txBody>
          <a:bodyPr>
            <a:normAutofit/>
          </a:bodyPr>
          <a:lstStyle/>
          <a:p>
            <a:pPr>
              <a:lnSpc>
                <a:spcPct val="100000"/>
              </a:lnSpc>
            </a:pPr>
            <a:r>
              <a:rPr lang="en-US" sz="1800" dirty="0"/>
              <a:t>Your work-related experiences are important to us and our students.</a:t>
            </a:r>
          </a:p>
          <a:p>
            <a:pPr>
              <a:lnSpc>
                <a:spcPct val="100000"/>
              </a:lnSpc>
            </a:pPr>
            <a:r>
              <a:rPr lang="en-US" sz="1800" dirty="0"/>
              <a:t>As an alumnus, you can contribute to your former study </a:t>
            </a:r>
            <a:r>
              <a:rPr lang="en-US" sz="1800" dirty="0" err="1"/>
              <a:t>programme</a:t>
            </a:r>
            <a:r>
              <a:rPr lang="en-US" sz="1800" dirty="0"/>
              <a:t>.</a:t>
            </a:r>
          </a:p>
          <a:p>
            <a:pPr>
              <a:lnSpc>
                <a:spcPct val="100000"/>
              </a:lnSpc>
            </a:pPr>
            <a:r>
              <a:rPr lang="en-US" sz="1800" dirty="0"/>
              <a:t>For instance, we have alumni who </a:t>
            </a:r>
            <a:r>
              <a:rPr lang="en-US" sz="1800" dirty="0" err="1"/>
              <a:t>lectur</a:t>
            </a:r>
            <a:r>
              <a:rPr lang="en-US" sz="1800" dirty="0"/>
              <a:t> or have companies that are available as case companies for different projects.</a:t>
            </a:r>
          </a:p>
          <a:p>
            <a:pPr>
              <a:lnSpc>
                <a:spcPct val="100000"/>
              </a:lnSpc>
            </a:pPr>
            <a:r>
              <a:rPr lang="en-US" sz="1800" dirty="0"/>
              <a:t>If you are interested in becoming an alumnus in the future, please contact us, more information at </a:t>
            </a:r>
            <a:r>
              <a:rPr lang="en-US" sz="1800" dirty="0">
                <a:hlinkClick r:id="rId4"/>
              </a:rPr>
              <a:t>Lnu.se</a:t>
            </a:r>
            <a:endParaRPr lang="en-US" sz="1800" dirty="0"/>
          </a:p>
          <a:p>
            <a:pPr>
              <a:lnSpc>
                <a:spcPct val="100000"/>
              </a:lnSpc>
            </a:pPr>
            <a:endParaRPr lang="sv-SE" sz="1800" dirty="0"/>
          </a:p>
          <a:p>
            <a:pPr>
              <a:lnSpc>
                <a:spcPct val="100000"/>
              </a:lnSpc>
            </a:pPr>
            <a:endParaRPr lang="sv-SE" sz="1200" dirty="0"/>
          </a:p>
          <a:p>
            <a:pPr>
              <a:lnSpc>
                <a:spcPct val="100000"/>
              </a:lnSpc>
            </a:pPr>
            <a:endParaRPr lang="sv-SE" sz="1200" dirty="0"/>
          </a:p>
          <a:p>
            <a:pPr>
              <a:lnSpc>
                <a:spcPct val="100000"/>
              </a:lnSpc>
            </a:pPr>
            <a:endParaRPr lang="sv-SE" sz="1200" dirty="0"/>
          </a:p>
          <a:p>
            <a:pPr>
              <a:lnSpc>
                <a:spcPct val="100000"/>
              </a:lnSpc>
            </a:pPr>
            <a:endParaRPr lang="sv-SE" sz="1200" dirty="0"/>
          </a:p>
          <a:p>
            <a:endParaRPr lang="sv-SE" dirty="0"/>
          </a:p>
        </p:txBody>
      </p:sp>
      <p:sp>
        <p:nvSpPr>
          <p:cNvPr id="4" name="Rubrik 3">
            <a:extLst>
              <a:ext uri="{FF2B5EF4-FFF2-40B4-BE49-F238E27FC236}">
                <a16:creationId xmlns:a16="http://schemas.microsoft.com/office/drawing/2014/main" id="{E6995271-DE53-CB76-AC6B-324E811BF213}"/>
              </a:ext>
            </a:extLst>
          </p:cNvPr>
          <p:cNvSpPr>
            <a:spLocks noGrp="1"/>
          </p:cNvSpPr>
          <p:nvPr>
            <p:ph type="title"/>
          </p:nvPr>
        </p:nvSpPr>
        <p:spPr/>
        <p:txBody>
          <a:bodyPr>
            <a:normAutofit fontScale="90000"/>
          </a:bodyPr>
          <a:lstStyle/>
          <a:p>
            <a:r>
              <a:rPr lang="en-US" sz="2700" dirty="0"/>
              <a:t>Become one of our alumni after your studies</a:t>
            </a:r>
            <a:br>
              <a:rPr lang="en-US" b="0" i="0" dirty="0">
                <a:solidFill>
                  <a:srgbClr val="333333"/>
                </a:solidFill>
                <a:effectLst/>
                <a:latin typeface="Neue Helvetica"/>
              </a:rPr>
            </a:br>
            <a:endParaRPr lang="sv-SE" dirty="0"/>
          </a:p>
        </p:txBody>
      </p:sp>
    </p:spTree>
    <p:extLst>
      <p:ext uri="{BB962C8B-B14F-4D97-AF65-F5344CB8AC3E}">
        <p14:creationId xmlns:p14="http://schemas.microsoft.com/office/powerpoint/2010/main" val="2852396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5D51E22F-917B-C235-EB37-7AA59ABA0F8C}"/>
              </a:ext>
            </a:extLst>
          </p:cNvPr>
          <p:cNvSpPr>
            <a:spLocks noGrp="1"/>
          </p:cNvSpPr>
          <p:nvPr>
            <p:ph type="body" sz="quarter" idx="11"/>
          </p:nvPr>
        </p:nvSpPr>
        <p:spPr>
          <a:xfrm>
            <a:off x="266400" y="3344720"/>
            <a:ext cx="11407850" cy="2639520"/>
          </a:xfrm>
        </p:spPr>
        <p:txBody>
          <a:bodyPr/>
          <a:lstStyle/>
          <a:p>
            <a:r>
              <a:rPr lang="en-US" i="1" dirty="0"/>
              <a:t>Don't forget to register for the first course today!</a:t>
            </a:r>
          </a:p>
          <a:p>
            <a:endParaRPr lang="sv-SE" dirty="0"/>
          </a:p>
        </p:txBody>
      </p:sp>
      <p:sp>
        <p:nvSpPr>
          <p:cNvPr id="4" name="Rubrik 3">
            <a:extLst>
              <a:ext uri="{FF2B5EF4-FFF2-40B4-BE49-F238E27FC236}">
                <a16:creationId xmlns:a16="http://schemas.microsoft.com/office/drawing/2014/main" id="{193F9862-BC28-D015-04E1-97745BDBC4B4}"/>
              </a:ext>
            </a:extLst>
          </p:cNvPr>
          <p:cNvSpPr>
            <a:spLocks noGrp="1"/>
          </p:cNvSpPr>
          <p:nvPr>
            <p:ph type="title"/>
          </p:nvPr>
        </p:nvSpPr>
        <p:spPr/>
        <p:txBody>
          <a:bodyPr/>
          <a:lstStyle/>
          <a:p>
            <a:r>
              <a:rPr lang="sv-SE" sz="6600" kern="0" dirty="0" err="1"/>
              <a:t>Warm</a:t>
            </a:r>
            <a:r>
              <a:rPr lang="sv-SE" sz="6600" kern="0" dirty="0"/>
              <a:t> </a:t>
            </a:r>
            <a:r>
              <a:rPr lang="sv-SE" kern="0" dirty="0" err="1"/>
              <a:t>W</a:t>
            </a:r>
            <a:r>
              <a:rPr lang="sv-SE" sz="6600" kern="0" dirty="0" err="1"/>
              <a:t>elcome</a:t>
            </a:r>
            <a:r>
              <a:rPr lang="sv-SE" sz="6600" kern="0" dirty="0"/>
              <a:t>!</a:t>
            </a:r>
            <a:endParaRPr lang="sv-SE" dirty="0"/>
          </a:p>
        </p:txBody>
      </p:sp>
    </p:spTree>
    <p:extLst>
      <p:ext uri="{BB962C8B-B14F-4D97-AF65-F5344CB8AC3E}">
        <p14:creationId xmlns:p14="http://schemas.microsoft.com/office/powerpoint/2010/main" val="30187648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9C976284-5094-94EF-814E-13FD6C9E6F2A}"/>
              </a:ext>
            </a:extLst>
          </p:cNvPr>
          <p:cNvSpPr>
            <a:spLocks noGrp="1"/>
          </p:cNvSpPr>
          <p:nvPr>
            <p:ph type="body" sz="quarter" idx="11"/>
          </p:nvPr>
        </p:nvSpPr>
        <p:spPr/>
        <p:txBody>
          <a:bodyPr/>
          <a:lstStyle/>
          <a:p>
            <a:r>
              <a:rPr lang="en-US" dirty="0">
                <a:solidFill>
                  <a:srgbClr val="0D0D0D"/>
                </a:solidFill>
              </a:rPr>
              <a:t>On Lnu.se, you will find a checklist and practical information for new students.</a:t>
            </a:r>
          </a:p>
          <a:p>
            <a:endParaRPr lang="sv-SE" dirty="0">
              <a:hlinkClick r:id="rId3"/>
            </a:endParaRPr>
          </a:p>
          <a:p>
            <a:r>
              <a:rPr lang="sv-SE" dirty="0">
                <a:hlinkClick r:id="rId3"/>
              </a:rPr>
              <a:t>lnu.se/en/student/new-student/</a:t>
            </a:r>
            <a:endParaRPr lang="sv-SE" dirty="0"/>
          </a:p>
          <a:p>
            <a:endParaRPr lang="sv-SE" dirty="0"/>
          </a:p>
        </p:txBody>
      </p:sp>
      <p:sp>
        <p:nvSpPr>
          <p:cNvPr id="3" name="Rubrik 2">
            <a:extLst>
              <a:ext uri="{FF2B5EF4-FFF2-40B4-BE49-F238E27FC236}">
                <a16:creationId xmlns:a16="http://schemas.microsoft.com/office/drawing/2014/main" id="{91EAEA14-BB4A-9005-EF93-6CDB0E74703D}"/>
              </a:ext>
            </a:extLst>
          </p:cNvPr>
          <p:cNvSpPr>
            <a:spLocks noGrp="1"/>
          </p:cNvSpPr>
          <p:nvPr>
            <p:ph type="title"/>
          </p:nvPr>
        </p:nvSpPr>
        <p:spPr/>
        <p:txBody>
          <a:bodyPr/>
          <a:lstStyle/>
          <a:p>
            <a:r>
              <a:rPr lang="sv-SE" sz="4400" dirty="0" err="1"/>
              <a:t>Checklist</a:t>
            </a:r>
            <a:r>
              <a:rPr lang="sv-SE" sz="4400" dirty="0"/>
              <a:t> </a:t>
            </a:r>
            <a:r>
              <a:rPr lang="sv-SE" b="1" i="0" dirty="0">
                <a:effectLst/>
              </a:rPr>
              <a:t>–</a:t>
            </a:r>
            <a:r>
              <a:rPr lang="sv-SE" sz="4400" dirty="0"/>
              <a:t> new student</a:t>
            </a:r>
            <a:endParaRPr lang="sv-SE" dirty="0"/>
          </a:p>
        </p:txBody>
      </p:sp>
    </p:spTree>
    <p:extLst>
      <p:ext uri="{BB962C8B-B14F-4D97-AF65-F5344CB8AC3E}">
        <p14:creationId xmlns:p14="http://schemas.microsoft.com/office/powerpoint/2010/main" val="597750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CEBF5B6-0EA8-37B4-AD0F-29577CEB10E2}"/>
              </a:ext>
            </a:extLst>
          </p:cNvPr>
          <p:cNvSpPr>
            <a:spLocks noGrp="1"/>
          </p:cNvSpPr>
          <p:nvPr>
            <p:ph type="body" sz="quarter" idx="11"/>
          </p:nvPr>
        </p:nvSpPr>
        <p:spPr/>
        <p:txBody>
          <a:bodyPr/>
          <a:lstStyle/>
          <a:p>
            <a:r>
              <a:rPr lang="en-US" dirty="0"/>
              <a:t>Get help from Calle the chatbot, our digital assistant who can answer many of the questions you might have as a new student.</a:t>
            </a:r>
          </a:p>
          <a:p>
            <a:r>
              <a:rPr lang="en-US" dirty="0"/>
              <a:t>You can find the chatbot on in the lower right corner of Lnu.se.</a:t>
            </a:r>
            <a:endParaRPr lang="sv-SE" dirty="0"/>
          </a:p>
        </p:txBody>
      </p:sp>
      <p:sp>
        <p:nvSpPr>
          <p:cNvPr id="4" name="Rubrik 3">
            <a:extLst>
              <a:ext uri="{FF2B5EF4-FFF2-40B4-BE49-F238E27FC236}">
                <a16:creationId xmlns:a16="http://schemas.microsoft.com/office/drawing/2014/main" id="{0FB81A27-80AB-343C-D263-0F53E6ACE174}"/>
              </a:ext>
            </a:extLst>
          </p:cNvPr>
          <p:cNvSpPr>
            <a:spLocks noGrp="1"/>
          </p:cNvSpPr>
          <p:nvPr>
            <p:ph type="title"/>
          </p:nvPr>
        </p:nvSpPr>
        <p:spPr/>
        <p:txBody>
          <a:bodyPr/>
          <a:lstStyle/>
          <a:p>
            <a:r>
              <a:rPr lang="en-US" dirty="0"/>
              <a:t>Get help directly from our chatbot!</a:t>
            </a:r>
            <a:endParaRPr lang="sv-SE" dirty="0"/>
          </a:p>
        </p:txBody>
      </p:sp>
      <p:grpSp>
        <p:nvGrpSpPr>
          <p:cNvPr id="2" name="Grupp 1">
            <a:extLst>
              <a:ext uri="{FF2B5EF4-FFF2-40B4-BE49-F238E27FC236}">
                <a16:creationId xmlns:a16="http://schemas.microsoft.com/office/drawing/2014/main" id="{37809976-5121-FF8A-E6E9-EFA38D88360D}"/>
              </a:ext>
            </a:extLst>
          </p:cNvPr>
          <p:cNvGrpSpPr/>
          <p:nvPr/>
        </p:nvGrpSpPr>
        <p:grpSpPr>
          <a:xfrm>
            <a:off x="4114801" y="0"/>
            <a:ext cx="8077200" cy="6858000"/>
            <a:chOff x="4114801" y="0"/>
            <a:chExt cx="8077200" cy="6858000"/>
          </a:xfrm>
        </p:grpSpPr>
        <p:sp>
          <p:nvSpPr>
            <p:cNvPr id="8" name="Rektangel 7">
              <a:extLst>
                <a:ext uri="{FF2B5EF4-FFF2-40B4-BE49-F238E27FC236}">
                  <a16:creationId xmlns:a16="http://schemas.microsoft.com/office/drawing/2014/main" id="{1E878142-420A-625D-296F-87F97D167EFB}"/>
                </a:ext>
              </a:extLst>
            </p:cNvPr>
            <p:cNvSpPr/>
            <p:nvPr/>
          </p:nvSpPr>
          <p:spPr>
            <a:xfrm>
              <a:off x="4114801" y="0"/>
              <a:ext cx="80772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15" name="Bildobjekt 14" descr="En bild som visar text, skärmbild, Teckensnitt&#10;&#10;Automatiskt genererad beskrivning">
              <a:extLst>
                <a:ext uri="{FF2B5EF4-FFF2-40B4-BE49-F238E27FC236}">
                  <a16:creationId xmlns:a16="http://schemas.microsoft.com/office/drawing/2014/main" id="{82847DEE-3BA5-5365-A520-09C59F0384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55446"/>
              <a:ext cx="4159259" cy="2637016"/>
            </a:xfrm>
            <a:prstGeom prst="rect">
              <a:avLst/>
            </a:prstGeom>
          </p:spPr>
        </p:pic>
        <p:pic>
          <p:nvPicPr>
            <p:cNvPr id="12" name="Bildobjekt 11" descr="En bild som visar text, Teckensnitt, logotyp, Grafik&#10;&#10;Automatiskt genererad beskrivning">
              <a:extLst>
                <a:ext uri="{FF2B5EF4-FFF2-40B4-BE49-F238E27FC236}">
                  <a16:creationId xmlns:a16="http://schemas.microsoft.com/office/drawing/2014/main" id="{968382F4-376A-CEE3-C4D5-149465316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2273" y="885253"/>
              <a:ext cx="3474258" cy="1253494"/>
            </a:xfrm>
            <a:prstGeom prst="rect">
              <a:avLst/>
            </a:prstGeom>
          </p:spPr>
        </p:pic>
        <p:pic>
          <p:nvPicPr>
            <p:cNvPr id="13" name="Bildobjekt 12" descr="Ett pekfinger som klickar på en webbsida ">
              <a:extLst>
                <a:ext uri="{FF2B5EF4-FFF2-40B4-BE49-F238E27FC236}">
                  <a16:creationId xmlns:a16="http://schemas.microsoft.com/office/drawing/2014/main" id="{BF159566-BC43-4BD0-1450-11EC7D14C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6579" y="1640667"/>
              <a:ext cx="397199" cy="453881"/>
            </a:xfrm>
            <a:prstGeom prst="rect">
              <a:avLst/>
            </a:prstGeom>
          </p:spPr>
        </p:pic>
      </p:grpSp>
    </p:spTree>
    <p:extLst>
      <p:ext uri="{BB962C8B-B14F-4D97-AF65-F5344CB8AC3E}">
        <p14:creationId xmlns:p14="http://schemas.microsoft.com/office/powerpoint/2010/main" val="31978251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65C007A-983E-847C-6943-C7049C6867C0}"/>
              </a:ext>
            </a:extLst>
          </p:cNvPr>
          <p:cNvSpPr>
            <a:spLocks noGrp="1"/>
          </p:cNvSpPr>
          <p:nvPr>
            <p:ph type="body" sz="quarter" idx="11"/>
          </p:nvPr>
        </p:nvSpPr>
        <p:spPr/>
        <p:txBody>
          <a:bodyPr/>
          <a:lstStyle/>
          <a:p>
            <a:r>
              <a:rPr lang="en-US" b="0" i="0" dirty="0">
                <a:solidFill>
                  <a:srgbClr val="0D0D0D"/>
                </a:solidFill>
                <a:effectLst/>
              </a:rPr>
              <a:t>Log in to </a:t>
            </a:r>
            <a:r>
              <a:rPr lang="en-US" b="0" i="0" dirty="0">
                <a:solidFill>
                  <a:srgbClr val="0D0D0D"/>
                </a:solidFill>
                <a:effectLst/>
                <a:hlinkClick r:id="rId3"/>
              </a:rPr>
              <a:t>lnu.se/</a:t>
            </a:r>
            <a:r>
              <a:rPr lang="en-US" b="0" i="0" dirty="0" err="1">
                <a:solidFill>
                  <a:srgbClr val="0D0D0D"/>
                </a:solidFill>
                <a:effectLst/>
                <a:hlinkClick r:id="rId3"/>
              </a:rPr>
              <a:t>en</a:t>
            </a:r>
            <a:r>
              <a:rPr lang="en-US" b="0" i="0" dirty="0">
                <a:solidFill>
                  <a:srgbClr val="0D0D0D"/>
                </a:solidFill>
                <a:effectLst/>
                <a:hlinkClick r:id="rId3"/>
              </a:rPr>
              <a:t>/student/</a:t>
            </a:r>
            <a:r>
              <a:rPr lang="en-US" b="0" i="0" dirty="0">
                <a:solidFill>
                  <a:srgbClr val="0D0D0D"/>
                </a:solidFill>
                <a:effectLst/>
              </a:rPr>
              <a:t> to see if you have received any new messages, register for your exam, see your results, and much more relating to your studies. </a:t>
            </a:r>
            <a:endParaRPr lang="sv-SE" dirty="0"/>
          </a:p>
        </p:txBody>
      </p:sp>
      <p:sp>
        <p:nvSpPr>
          <p:cNvPr id="4" name="Rubrik 3">
            <a:extLst>
              <a:ext uri="{FF2B5EF4-FFF2-40B4-BE49-F238E27FC236}">
                <a16:creationId xmlns:a16="http://schemas.microsoft.com/office/drawing/2014/main" id="{399D40D5-0D95-6BDB-F977-84F7286A54A1}"/>
              </a:ext>
            </a:extLst>
          </p:cNvPr>
          <p:cNvSpPr>
            <a:spLocks noGrp="1"/>
          </p:cNvSpPr>
          <p:nvPr>
            <p:ph type="title"/>
          </p:nvPr>
        </p:nvSpPr>
        <p:spPr/>
        <p:txBody>
          <a:bodyPr/>
          <a:lstStyle/>
          <a:p>
            <a:r>
              <a:rPr lang="sv-SE" dirty="0"/>
              <a:t>Student web</a:t>
            </a:r>
          </a:p>
        </p:txBody>
      </p:sp>
      <p:grpSp>
        <p:nvGrpSpPr>
          <p:cNvPr id="9" name="Grupp 8">
            <a:extLst>
              <a:ext uri="{FF2B5EF4-FFF2-40B4-BE49-F238E27FC236}">
                <a16:creationId xmlns:a16="http://schemas.microsoft.com/office/drawing/2014/main" id="{864BDA7E-375E-A183-D07B-99456EEA6EF8}"/>
              </a:ext>
            </a:extLst>
          </p:cNvPr>
          <p:cNvGrpSpPr/>
          <p:nvPr/>
        </p:nvGrpSpPr>
        <p:grpSpPr>
          <a:xfrm>
            <a:off x="4114801" y="0"/>
            <a:ext cx="8077200" cy="6858000"/>
            <a:chOff x="4114801" y="0"/>
            <a:chExt cx="8077200" cy="6858000"/>
          </a:xfrm>
        </p:grpSpPr>
        <p:sp>
          <p:nvSpPr>
            <p:cNvPr id="7" name="Rektangel 6">
              <a:extLst>
                <a:ext uri="{FF2B5EF4-FFF2-40B4-BE49-F238E27FC236}">
                  <a16:creationId xmlns:a16="http://schemas.microsoft.com/office/drawing/2014/main" id="{0B249308-BB7A-CB21-4BD2-59AF47E316E0}"/>
                </a:ext>
              </a:extLst>
            </p:cNvPr>
            <p:cNvSpPr/>
            <p:nvPr/>
          </p:nvSpPr>
          <p:spPr>
            <a:xfrm>
              <a:off x="4114801" y="0"/>
              <a:ext cx="80772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2" name="Grupp 1">
              <a:extLst>
                <a:ext uri="{FF2B5EF4-FFF2-40B4-BE49-F238E27FC236}">
                  <a16:creationId xmlns:a16="http://schemas.microsoft.com/office/drawing/2014/main" id="{CCB0C140-5BF4-7551-A239-92C56D028FF8}"/>
                </a:ext>
              </a:extLst>
            </p:cNvPr>
            <p:cNvGrpSpPr/>
            <p:nvPr/>
          </p:nvGrpSpPr>
          <p:grpSpPr>
            <a:xfrm>
              <a:off x="4636355" y="69574"/>
              <a:ext cx="7288946" cy="6689035"/>
              <a:chOff x="4707584" y="0"/>
              <a:chExt cx="7288946" cy="6879772"/>
            </a:xfrm>
          </p:grpSpPr>
          <p:sp>
            <p:nvSpPr>
              <p:cNvPr id="6" name="Rektangel 5">
                <a:extLst>
                  <a:ext uri="{FF2B5EF4-FFF2-40B4-BE49-F238E27FC236}">
                    <a16:creationId xmlns:a16="http://schemas.microsoft.com/office/drawing/2014/main" id="{A2AAC21D-C586-7DC3-72DA-9FEC10FD9E53}"/>
                  </a:ext>
                </a:extLst>
              </p:cNvPr>
              <p:cNvSpPr/>
              <p:nvPr/>
            </p:nvSpPr>
            <p:spPr>
              <a:xfrm>
                <a:off x="4707584" y="0"/>
                <a:ext cx="7288946" cy="687977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45" name="Grupp 44">
                <a:extLst>
                  <a:ext uri="{FF2B5EF4-FFF2-40B4-BE49-F238E27FC236}">
                    <a16:creationId xmlns:a16="http://schemas.microsoft.com/office/drawing/2014/main" id="{A88511DD-5E3D-2359-601C-9C9E8DAAB642}"/>
                  </a:ext>
                </a:extLst>
              </p:cNvPr>
              <p:cNvGrpSpPr/>
              <p:nvPr/>
            </p:nvGrpSpPr>
            <p:grpSpPr>
              <a:xfrm>
                <a:off x="4794716" y="799200"/>
                <a:ext cx="6604130" cy="5434935"/>
                <a:chOff x="5147727" y="1034351"/>
                <a:chExt cx="6604130" cy="5434935"/>
              </a:xfrm>
            </p:grpSpPr>
            <p:grpSp>
              <p:nvGrpSpPr>
                <p:cNvPr id="35" name="Grupp 34">
                  <a:extLst>
                    <a:ext uri="{FF2B5EF4-FFF2-40B4-BE49-F238E27FC236}">
                      <a16:creationId xmlns:a16="http://schemas.microsoft.com/office/drawing/2014/main" id="{4D02A43E-C197-66E0-AE86-2825DAABB5C1}"/>
                    </a:ext>
                  </a:extLst>
                </p:cNvPr>
                <p:cNvGrpSpPr/>
                <p:nvPr/>
              </p:nvGrpSpPr>
              <p:grpSpPr>
                <a:xfrm>
                  <a:off x="5147727" y="1034351"/>
                  <a:ext cx="6604130" cy="5024449"/>
                  <a:chOff x="2915794" y="799200"/>
                  <a:chExt cx="6604130" cy="5024449"/>
                </a:xfrm>
              </p:grpSpPr>
              <p:grpSp>
                <p:nvGrpSpPr>
                  <p:cNvPr id="34" name="Grupp 33">
                    <a:extLst>
                      <a:ext uri="{FF2B5EF4-FFF2-40B4-BE49-F238E27FC236}">
                        <a16:creationId xmlns:a16="http://schemas.microsoft.com/office/drawing/2014/main" id="{A7EA68F4-DD75-08F0-48B8-B47F8AB55901}"/>
                      </a:ext>
                    </a:extLst>
                  </p:cNvPr>
                  <p:cNvGrpSpPr/>
                  <p:nvPr/>
                </p:nvGrpSpPr>
                <p:grpSpPr>
                  <a:xfrm>
                    <a:off x="2915794" y="799200"/>
                    <a:ext cx="6604130" cy="5024449"/>
                    <a:chOff x="5397500" y="487665"/>
                    <a:chExt cx="6604130" cy="5024449"/>
                  </a:xfrm>
                </p:grpSpPr>
                <p:grpSp>
                  <p:nvGrpSpPr>
                    <p:cNvPr id="33" name="Grupp 32">
                      <a:extLst>
                        <a:ext uri="{FF2B5EF4-FFF2-40B4-BE49-F238E27FC236}">
                          <a16:creationId xmlns:a16="http://schemas.microsoft.com/office/drawing/2014/main" id="{4A63E13C-6BA9-B7DC-7FC6-31DCD75292CE}"/>
                        </a:ext>
                      </a:extLst>
                    </p:cNvPr>
                    <p:cNvGrpSpPr/>
                    <p:nvPr/>
                  </p:nvGrpSpPr>
                  <p:grpSpPr>
                    <a:xfrm>
                      <a:off x="5397500" y="487665"/>
                      <a:ext cx="6604130" cy="5024449"/>
                      <a:chOff x="5145327" y="491846"/>
                      <a:chExt cx="6604130" cy="5024449"/>
                    </a:xfrm>
                  </p:grpSpPr>
                  <p:grpSp>
                    <p:nvGrpSpPr>
                      <p:cNvPr id="28" name="Grupp 27">
                        <a:extLst>
                          <a:ext uri="{FF2B5EF4-FFF2-40B4-BE49-F238E27FC236}">
                            <a16:creationId xmlns:a16="http://schemas.microsoft.com/office/drawing/2014/main" id="{A7E39E2B-D72D-36B9-19B1-D871AB97C8F1}"/>
                          </a:ext>
                        </a:extLst>
                      </p:cNvPr>
                      <p:cNvGrpSpPr/>
                      <p:nvPr/>
                    </p:nvGrpSpPr>
                    <p:grpSpPr>
                      <a:xfrm>
                        <a:off x="5145327" y="491846"/>
                        <a:ext cx="6604130" cy="5024449"/>
                        <a:chOff x="5145327" y="491846"/>
                        <a:chExt cx="6604130" cy="5024449"/>
                      </a:xfrm>
                    </p:grpSpPr>
                    <p:pic>
                      <p:nvPicPr>
                        <p:cNvPr id="5" name="Bildobjekt 4">
                          <a:extLst>
                            <a:ext uri="{FF2B5EF4-FFF2-40B4-BE49-F238E27FC236}">
                              <a16:creationId xmlns:a16="http://schemas.microsoft.com/office/drawing/2014/main" id="{F08557C1-E36B-50BA-416B-083562EDF874}"/>
                            </a:ext>
                          </a:extLst>
                        </p:cNvPr>
                        <p:cNvPicPr>
                          <a:picLocks noChangeAspect="1"/>
                        </p:cNvPicPr>
                        <p:nvPr/>
                      </p:nvPicPr>
                      <p:blipFill rotWithShape="1">
                        <a:blip r:embed="rId4">
                          <a:extLst>
                            <a:ext uri="{28A0092B-C50C-407E-A947-70E740481C1C}">
                              <a14:useLocalDpi xmlns:a14="http://schemas.microsoft.com/office/drawing/2010/main" val="0"/>
                            </a:ext>
                          </a:extLst>
                        </a:blip>
                        <a:srcRect r="5540" b="16506"/>
                        <a:stretch/>
                      </p:blipFill>
                      <p:spPr>
                        <a:xfrm>
                          <a:off x="5145327" y="1003852"/>
                          <a:ext cx="6604130" cy="4512443"/>
                        </a:xfrm>
                        <a:prstGeom prst="rect">
                          <a:avLst/>
                        </a:prstGeom>
                      </p:spPr>
                    </p:pic>
                    <p:pic>
                      <p:nvPicPr>
                        <p:cNvPr id="26" name="Bildobjekt 25">
                          <a:extLst>
                            <a:ext uri="{FF2B5EF4-FFF2-40B4-BE49-F238E27FC236}">
                              <a16:creationId xmlns:a16="http://schemas.microsoft.com/office/drawing/2014/main" id="{A75DC199-FF42-9F6E-8396-AFF681C3E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5327" y="491846"/>
                          <a:ext cx="6588321" cy="512006"/>
                        </a:xfrm>
                        <a:prstGeom prst="rect">
                          <a:avLst/>
                        </a:prstGeom>
                      </p:spPr>
                    </p:pic>
                  </p:grpSp>
                  <p:sp>
                    <p:nvSpPr>
                      <p:cNvPr id="31" name="textruta 30">
                        <a:extLst>
                          <a:ext uri="{FF2B5EF4-FFF2-40B4-BE49-F238E27FC236}">
                            <a16:creationId xmlns:a16="http://schemas.microsoft.com/office/drawing/2014/main" id="{E0C53AA4-D3AA-C114-5F9A-D0E0D71F37ED}"/>
                          </a:ext>
                        </a:extLst>
                      </p:cNvPr>
                      <p:cNvSpPr txBox="1"/>
                      <p:nvPr/>
                    </p:nvSpPr>
                    <p:spPr>
                      <a:xfrm>
                        <a:off x="5784343" y="1850711"/>
                        <a:ext cx="775207" cy="184666"/>
                      </a:xfrm>
                      <a:prstGeom prst="rect">
                        <a:avLst/>
                      </a:prstGeom>
                      <a:noFill/>
                    </p:spPr>
                    <p:txBody>
                      <a:bodyPr wrap="square" rtlCol="0">
                        <a:spAutoFit/>
                      </a:bodyPr>
                      <a:lstStyle/>
                      <a:p>
                        <a:r>
                          <a:rPr lang="sv-SE" sz="600" b="1" dirty="0">
                            <a:latin typeface="+mj-lt"/>
                          </a:rPr>
                          <a:t>*</a:t>
                        </a:r>
                        <a:r>
                          <a:rPr lang="sv-SE" sz="600" b="1" dirty="0" err="1">
                            <a:latin typeface="+mj-lt"/>
                          </a:rPr>
                          <a:t>Name</a:t>
                        </a:r>
                        <a:r>
                          <a:rPr lang="sv-SE" sz="600" b="1" dirty="0">
                            <a:latin typeface="+mj-lt"/>
                          </a:rPr>
                          <a:t>*</a:t>
                        </a:r>
                      </a:p>
                    </p:txBody>
                  </p:sp>
                  <p:sp>
                    <p:nvSpPr>
                      <p:cNvPr id="32" name="textruta 31">
                        <a:extLst>
                          <a:ext uri="{FF2B5EF4-FFF2-40B4-BE49-F238E27FC236}">
                            <a16:creationId xmlns:a16="http://schemas.microsoft.com/office/drawing/2014/main" id="{07FBF912-9884-BE8C-A085-3B56F4EA6775}"/>
                          </a:ext>
                        </a:extLst>
                      </p:cNvPr>
                      <p:cNvSpPr txBox="1"/>
                      <p:nvPr/>
                    </p:nvSpPr>
                    <p:spPr>
                      <a:xfrm>
                        <a:off x="6049725" y="4391737"/>
                        <a:ext cx="2095502" cy="430887"/>
                      </a:xfrm>
                      <a:prstGeom prst="rect">
                        <a:avLst/>
                      </a:prstGeom>
                      <a:noFill/>
                    </p:spPr>
                    <p:txBody>
                      <a:bodyPr wrap="square" rtlCol="0">
                        <a:spAutoFit/>
                      </a:bodyPr>
                      <a:lstStyle/>
                      <a:p>
                        <a:r>
                          <a:rPr lang="sv-SE" sz="1100" dirty="0">
                            <a:latin typeface="+mj-lt"/>
                          </a:rPr>
                          <a:t>*</a:t>
                        </a:r>
                        <a:r>
                          <a:rPr lang="sv-SE" sz="1100" dirty="0" err="1">
                            <a:latin typeface="+mj-lt"/>
                          </a:rPr>
                          <a:t>When</a:t>
                        </a:r>
                        <a:r>
                          <a:rPr lang="sv-SE" sz="1100" dirty="0">
                            <a:latin typeface="+mj-lt"/>
                          </a:rPr>
                          <a:t> </a:t>
                        </a:r>
                        <a:r>
                          <a:rPr lang="sv-SE" sz="1100" dirty="0" err="1">
                            <a:latin typeface="+mj-lt"/>
                          </a:rPr>
                          <a:t>you</a:t>
                        </a:r>
                        <a:r>
                          <a:rPr lang="sv-SE" sz="1100" dirty="0">
                            <a:latin typeface="+mj-lt"/>
                          </a:rPr>
                          <a:t> </a:t>
                        </a:r>
                        <a:r>
                          <a:rPr lang="sv-SE" sz="1100" dirty="0" err="1">
                            <a:latin typeface="+mj-lt"/>
                          </a:rPr>
                          <a:t>are</a:t>
                        </a:r>
                        <a:r>
                          <a:rPr lang="sv-SE" sz="1100" dirty="0">
                            <a:latin typeface="+mj-lt"/>
                          </a:rPr>
                          <a:t> </a:t>
                        </a:r>
                        <a:r>
                          <a:rPr lang="sv-SE" sz="1100" dirty="0" err="1">
                            <a:latin typeface="+mj-lt"/>
                          </a:rPr>
                          <a:t>registered</a:t>
                        </a:r>
                        <a:r>
                          <a:rPr lang="sv-SE" sz="1100" dirty="0">
                            <a:latin typeface="+mj-lt"/>
                          </a:rPr>
                          <a:t> to a </a:t>
                        </a:r>
                        <a:r>
                          <a:rPr lang="sv-SE" sz="1100" dirty="0" err="1">
                            <a:latin typeface="+mj-lt"/>
                          </a:rPr>
                          <a:t>course</a:t>
                        </a:r>
                        <a:r>
                          <a:rPr lang="sv-SE" sz="1100" dirty="0">
                            <a:latin typeface="+mj-lt"/>
                          </a:rPr>
                          <a:t> it </a:t>
                        </a:r>
                        <a:r>
                          <a:rPr lang="en-US" sz="1100" dirty="0">
                            <a:latin typeface="+mj-lt"/>
                          </a:rPr>
                          <a:t>will be visible here</a:t>
                        </a:r>
                        <a:r>
                          <a:rPr lang="sv-SE" sz="1100" dirty="0">
                            <a:latin typeface="+mj-lt"/>
                          </a:rPr>
                          <a:t>*</a:t>
                        </a:r>
                      </a:p>
                    </p:txBody>
                  </p:sp>
                </p:grpSp>
                <p:sp>
                  <p:nvSpPr>
                    <p:cNvPr id="27" name="Rektangel 26">
                      <a:extLst>
                        <a:ext uri="{FF2B5EF4-FFF2-40B4-BE49-F238E27FC236}">
                          <a16:creationId xmlns:a16="http://schemas.microsoft.com/office/drawing/2014/main" id="{016FF4B8-0783-F48F-62CA-C639D6D708F3}"/>
                        </a:ext>
                      </a:extLst>
                    </p:cNvPr>
                    <p:cNvSpPr/>
                    <p:nvPr/>
                  </p:nvSpPr>
                  <p:spPr>
                    <a:xfrm>
                      <a:off x="5397500" y="1003852"/>
                      <a:ext cx="1162050" cy="285198"/>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grpSp>
              <p:pic>
                <p:nvPicPr>
                  <p:cNvPr id="30" name="Bildobjekt 29" descr="En bild som visar text, skärmbild, nummer, Teckensnitt&#10;&#10;Automatiskt genererad beskrivning">
                    <a:extLst>
                      <a:ext uri="{FF2B5EF4-FFF2-40B4-BE49-F238E27FC236}">
                        <a16:creationId xmlns:a16="http://schemas.microsoft.com/office/drawing/2014/main" id="{F8C87A3F-9193-FAF0-1DA5-FEAAE99E1F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95684" y="2440800"/>
                    <a:ext cx="1508431" cy="2663080"/>
                  </a:xfrm>
                  <a:prstGeom prst="rect">
                    <a:avLst/>
                  </a:prstGeom>
                </p:spPr>
              </p:pic>
            </p:grpSp>
            <p:sp>
              <p:nvSpPr>
                <p:cNvPr id="36" name="Rektangel 35">
                  <a:extLst>
                    <a:ext uri="{FF2B5EF4-FFF2-40B4-BE49-F238E27FC236}">
                      <a16:creationId xmlns:a16="http://schemas.microsoft.com/office/drawing/2014/main" id="{185417D5-10E0-62ED-7D67-B5660271CBA2}"/>
                    </a:ext>
                  </a:extLst>
                </p:cNvPr>
                <p:cNvSpPr/>
                <p:nvPr/>
              </p:nvSpPr>
              <p:spPr>
                <a:xfrm>
                  <a:off x="5147727" y="5876164"/>
                  <a:ext cx="6588321" cy="593122"/>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43" name="Bildobjekt 42" descr="En bild som visar text, skärmbild, Teckensnitt, nummer&#10;&#10;Automatiskt genererad beskrivning">
                  <a:extLst>
                    <a:ext uri="{FF2B5EF4-FFF2-40B4-BE49-F238E27FC236}">
                      <a16:creationId xmlns:a16="http://schemas.microsoft.com/office/drawing/2014/main" id="{8151AA2F-1590-C553-A754-C38DD50692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41939" y="2685936"/>
                  <a:ext cx="1508431" cy="3783350"/>
                </a:xfrm>
                <a:prstGeom prst="rect">
                  <a:avLst/>
                </a:prstGeom>
              </p:spPr>
            </p:pic>
          </p:grpSp>
        </p:grpSp>
      </p:grpSp>
    </p:spTree>
    <p:extLst>
      <p:ext uri="{BB962C8B-B14F-4D97-AF65-F5344CB8AC3E}">
        <p14:creationId xmlns:p14="http://schemas.microsoft.com/office/powerpoint/2010/main" val="15408905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65C007A-983E-847C-6943-C7049C6867C0}"/>
              </a:ext>
            </a:extLst>
          </p:cNvPr>
          <p:cNvSpPr>
            <a:spLocks noGrp="1"/>
          </p:cNvSpPr>
          <p:nvPr>
            <p:ph type="body" sz="quarter" idx="11"/>
          </p:nvPr>
        </p:nvSpPr>
        <p:spPr/>
        <p:txBody>
          <a:bodyPr/>
          <a:lstStyle/>
          <a:p>
            <a:r>
              <a:rPr lang="en-US" kern="0" dirty="0">
                <a:latin typeface="+mn-lt"/>
              </a:rPr>
              <a:t>Before you are registered to a course, you can find your timetable </a:t>
            </a:r>
            <a:r>
              <a:rPr lang="sv-SE" kern="0" dirty="0">
                <a:latin typeface="+mn-lt"/>
              </a:rPr>
              <a:t>via </a:t>
            </a:r>
            <a:r>
              <a:rPr lang="sv-SE" kern="0" dirty="0" err="1">
                <a:latin typeface="+mn-lt"/>
                <a:hlinkClick r:id="rId3"/>
              </a:rPr>
              <a:t>TimeEdit</a:t>
            </a:r>
            <a:r>
              <a:rPr lang="sv-SE" kern="0" dirty="0">
                <a:latin typeface="+mn-lt"/>
              </a:rPr>
              <a:t>.</a:t>
            </a:r>
          </a:p>
        </p:txBody>
      </p:sp>
      <p:sp>
        <p:nvSpPr>
          <p:cNvPr id="4" name="Rubrik 3">
            <a:extLst>
              <a:ext uri="{FF2B5EF4-FFF2-40B4-BE49-F238E27FC236}">
                <a16:creationId xmlns:a16="http://schemas.microsoft.com/office/drawing/2014/main" id="{399D40D5-0D95-6BDB-F977-84F7286A54A1}"/>
              </a:ext>
            </a:extLst>
          </p:cNvPr>
          <p:cNvSpPr>
            <a:spLocks noGrp="1"/>
          </p:cNvSpPr>
          <p:nvPr>
            <p:ph type="title"/>
          </p:nvPr>
        </p:nvSpPr>
        <p:spPr/>
        <p:txBody>
          <a:bodyPr/>
          <a:lstStyle/>
          <a:p>
            <a:r>
              <a:rPr lang="sv-SE" sz="2400" dirty="0" err="1"/>
              <a:t>Timetable</a:t>
            </a:r>
            <a:endParaRPr lang="sv-SE" dirty="0"/>
          </a:p>
        </p:txBody>
      </p:sp>
      <p:grpSp>
        <p:nvGrpSpPr>
          <p:cNvPr id="8" name="Grupp 7">
            <a:extLst>
              <a:ext uri="{FF2B5EF4-FFF2-40B4-BE49-F238E27FC236}">
                <a16:creationId xmlns:a16="http://schemas.microsoft.com/office/drawing/2014/main" id="{44F91E79-2113-EF1E-952D-1DD5CDC722EC}"/>
              </a:ext>
            </a:extLst>
          </p:cNvPr>
          <p:cNvGrpSpPr/>
          <p:nvPr/>
        </p:nvGrpSpPr>
        <p:grpSpPr>
          <a:xfrm>
            <a:off x="4114801" y="0"/>
            <a:ext cx="8077200" cy="6879772"/>
            <a:chOff x="4114801" y="0"/>
            <a:chExt cx="8077200" cy="6879772"/>
          </a:xfrm>
        </p:grpSpPr>
        <p:sp>
          <p:nvSpPr>
            <p:cNvPr id="5" name="Rektangel 4">
              <a:extLst>
                <a:ext uri="{FF2B5EF4-FFF2-40B4-BE49-F238E27FC236}">
                  <a16:creationId xmlns:a16="http://schemas.microsoft.com/office/drawing/2014/main" id="{7F11A59C-D9E1-7743-64CA-957162BA9D4E}"/>
                </a:ext>
              </a:extLst>
            </p:cNvPr>
            <p:cNvSpPr/>
            <p:nvPr/>
          </p:nvSpPr>
          <p:spPr>
            <a:xfrm>
              <a:off x="4114801" y="0"/>
              <a:ext cx="80772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2" name="Grupp 1">
              <a:extLst>
                <a:ext uri="{FF2B5EF4-FFF2-40B4-BE49-F238E27FC236}">
                  <a16:creationId xmlns:a16="http://schemas.microsoft.com/office/drawing/2014/main" id="{97D5D70F-FA8B-971A-B60E-AF05EB953ED7}"/>
                </a:ext>
              </a:extLst>
            </p:cNvPr>
            <p:cNvGrpSpPr/>
            <p:nvPr/>
          </p:nvGrpSpPr>
          <p:grpSpPr>
            <a:xfrm>
              <a:off x="4527058" y="0"/>
              <a:ext cx="7664942" cy="6879772"/>
              <a:chOff x="4527058" y="0"/>
              <a:chExt cx="7664942" cy="6879772"/>
            </a:xfrm>
          </p:grpSpPr>
          <p:sp>
            <p:nvSpPr>
              <p:cNvPr id="6" name="Rektangel 5">
                <a:extLst>
                  <a:ext uri="{FF2B5EF4-FFF2-40B4-BE49-F238E27FC236}">
                    <a16:creationId xmlns:a16="http://schemas.microsoft.com/office/drawing/2014/main" id="{A2AAC21D-C586-7DC3-72DA-9FEC10FD9E53}"/>
                  </a:ext>
                </a:extLst>
              </p:cNvPr>
              <p:cNvSpPr/>
              <p:nvPr/>
            </p:nvSpPr>
            <p:spPr>
              <a:xfrm>
                <a:off x="4707584" y="0"/>
                <a:ext cx="7484416" cy="687977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7" name="Bildobjekt 6" descr="En bild som visar text, skärmbild, Teckensnitt">
                <a:extLst>
                  <a:ext uri="{FF2B5EF4-FFF2-40B4-BE49-F238E27FC236}">
                    <a16:creationId xmlns:a16="http://schemas.microsoft.com/office/drawing/2014/main" id="{2836609F-1D4C-7CC8-89A5-D104F957F47B}"/>
                  </a:ext>
                </a:extLst>
              </p:cNvPr>
              <p:cNvPicPr>
                <a:picLocks noChangeAspect="1"/>
              </p:cNvPicPr>
              <p:nvPr/>
            </p:nvPicPr>
            <p:blipFill rotWithShape="1">
              <a:blip r:embed="rId4">
                <a:extLst>
                  <a:ext uri="{28A0092B-C50C-407E-A947-70E740481C1C}">
                    <a14:useLocalDpi xmlns:a14="http://schemas.microsoft.com/office/drawing/2010/main" val="0"/>
                  </a:ext>
                </a:extLst>
              </a:blip>
              <a:srcRect r="15131"/>
              <a:stretch/>
            </p:blipFill>
            <p:spPr>
              <a:xfrm>
                <a:off x="4527058" y="884583"/>
                <a:ext cx="6871687" cy="5317434"/>
              </a:xfrm>
              <a:prstGeom prst="rect">
                <a:avLst/>
              </a:prstGeom>
            </p:spPr>
          </p:pic>
        </p:grpSp>
      </p:grpSp>
    </p:spTree>
    <p:extLst>
      <p:ext uri="{BB962C8B-B14F-4D97-AF65-F5344CB8AC3E}">
        <p14:creationId xmlns:p14="http://schemas.microsoft.com/office/powerpoint/2010/main" val="15001150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65C007A-983E-847C-6943-C7049C6867C0}"/>
              </a:ext>
            </a:extLst>
          </p:cNvPr>
          <p:cNvSpPr>
            <a:spLocks noGrp="1"/>
          </p:cNvSpPr>
          <p:nvPr>
            <p:ph type="body" sz="quarter" idx="11"/>
          </p:nvPr>
        </p:nvSpPr>
        <p:spPr/>
        <p:txBody>
          <a:bodyPr/>
          <a:lstStyle/>
          <a:p>
            <a:r>
              <a:rPr lang="en-US" kern="0" dirty="0">
                <a:latin typeface="+mn-lt"/>
              </a:rPr>
              <a:t>In Ladok, you can find grades, certificates, and exam registration.</a:t>
            </a:r>
            <a:endParaRPr lang="sv-SE" kern="0" dirty="0">
              <a:latin typeface="+mn-lt"/>
            </a:endParaRPr>
          </a:p>
        </p:txBody>
      </p:sp>
      <p:sp>
        <p:nvSpPr>
          <p:cNvPr id="4" name="Rubrik 3">
            <a:extLst>
              <a:ext uri="{FF2B5EF4-FFF2-40B4-BE49-F238E27FC236}">
                <a16:creationId xmlns:a16="http://schemas.microsoft.com/office/drawing/2014/main" id="{399D40D5-0D95-6BDB-F977-84F7286A54A1}"/>
              </a:ext>
            </a:extLst>
          </p:cNvPr>
          <p:cNvSpPr>
            <a:spLocks noGrp="1"/>
          </p:cNvSpPr>
          <p:nvPr>
            <p:ph type="title"/>
          </p:nvPr>
        </p:nvSpPr>
        <p:spPr/>
        <p:txBody>
          <a:bodyPr/>
          <a:lstStyle/>
          <a:p>
            <a:r>
              <a:rPr lang="sv-SE" sz="2400" dirty="0"/>
              <a:t>Ladok</a:t>
            </a:r>
            <a:endParaRPr lang="sv-SE" dirty="0"/>
          </a:p>
        </p:txBody>
      </p:sp>
      <p:sp>
        <p:nvSpPr>
          <p:cNvPr id="32" name="textruta 31">
            <a:extLst>
              <a:ext uri="{FF2B5EF4-FFF2-40B4-BE49-F238E27FC236}">
                <a16:creationId xmlns:a16="http://schemas.microsoft.com/office/drawing/2014/main" id="{07FBF912-9884-BE8C-A085-3B56F4EA6775}"/>
              </a:ext>
            </a:extLst>
          </p:cNvPr>
          <p:cNvSpPr txBox="1"/>
          <p:nvPr/>
        </p:nvSpPr>
        <p:spPr>
          <a:xfrm>
            <a:off x="6049725" y="4391737"/>
            <a:ext cx="2095502" cy="430887"/>
          </a:xfrm>
          <a:prstGeom prst="rect">
            <a:avLst/>
          </a:prstGeom>
          <a:noFill/>
        </p:spPr>
        <p:txBody>
          <a:bodyPr wrap="square" rtlCol="0">
            <a:spAutoFit/>
          </a:bodyPr>
          <a:lstStyle/>
          <a:p>
            <a:r>
              <a:rPr lang="sv-SE" sz="1100" dirty="0">
                <a:latin typeface="+mj-lt"/>
              </a:rPr>
              <a:t>*</a:t>
            </a:r>
            <a:r>
              <a:rPr lang="sv-SE" sz="1100" dirty="0" err="1">
                <a:latin typeface="+mj-lt"/>
              </a:rPr>
              <a:t>When</a:t>
            </a:r>
            <a:r>
              <a:rPr lang="sv-SE" sz="1100" dirty="0">
                <a:latin typeface="+mj-lt"/>
              </a:rPr>
              <a:t> </a:t>
            </a:r>
            <a:r>
              <a:rPr lang="sv-SE" sz="1100" dirty="0" err="1">
                <a:latin typeface="+mj-lt"/>
              </a:rPr>
              <a:t>you</a:t>
            </a:r>
            <a:r>
              <a:rPr lang="sv-SE" sz="1100" dirty="0">
                <a:latin typeface="+mj-lt"/>
              </a:rPr>
              <a:t> </a:t>
            </a:r>
            <a:r>
              <a:rPr lang="sv-SE" sz="1100" dirty="0" err="1">
                <a:latin typeface="+mj-lt"/>
              </a:rPr>
              <a:t>are</a:t>
            </a:r>
            <a:r>
              <a:rPr lang="sv-SE" sz="1100" dirty="0">
                <a:latin typeface="+mj-lt"/>
              </a:rPr>
              <a:t> </a:t>
            </a:r>
            <a:r>
              <a:rPr lang="sv-SE" sz="1100" dirty="0" err="1">
                <a:latin typeface="+mj-lt"/>
              </a:rPr>
              <a:t>registered</a:t>
            </a:r>
            <a:r>
              <a:rPr lang="sv-SE" sz="1100" dirty="0">
                <a:latin typeface="+mj-lt"/>
              </a:rPr>
              <a:t> to a </a:t>
            </a:r>
            <a:r>
              <a:rPr lang="sv-SE" sz="1100" dirty="0" err="1">
                <a:latin typeface="+mj-lt"/>
              </a:rPr>
              <a:t>course</a:t>
            </a:r>
            <a:r>
              <a:rPr lang="sv-SE" sz="1100" dirty="0">
                <a:latin typeface="+mj-lt"/>
              </a:rPr>
              <a:t> it </a:t>
            </a:r>
            <a:r>
              <a:rPr lang="en-US" sz="1100" dirty="0">
                <a:latin typeface="+mj-lt"/>
              </a:rPr>
              <a:t>will be visible here</a:t>
            </a:r>
            <a:r>
              <a:rPr lang="sv-SE" sz="1100" dirty="0">
                <a:latin typeface="+mj-lt"/>
              </a:rPr>
              <a:t>*</a:t>
            </a:r>
          </a:p>
        </p:txBody>
      </p:sp>
      <p:grpSp>
        <p:nvGrpSpPr>
          <p:cNvPr id="5" name="Grupp 4">
            <a:extLst>
              <a:ext uri="{FF2B5EF4-FFF2-40B4-BE49-F238E27FC236}">
                <a16:creationId xmlns:a16="http://schemas.microsoft.com/office/drawing/2014/main" id="{6725A9DE-0B04-BD9A-BE7D-B6EFE38451B4}"/>
              </a:ext>
            </a:extLst>
          </p:cNvPr>
          <p:cNvGrpSpPr/>
          <p:nvPr/>
        </p:nvGrpSpPr>
        <p:grpSpPr>
          <a:xfrm>
            <a:off x="4114801" y="0"/>
            <a:ext cx="8077200" cy="6879772"/>
            <a:chOff x="4114801" y="0"/>
            <a:chExt cx="8077200" cy="6879772"/>
          </a:xfrm>
        </p:grpSpPr>
        <p:sp>
          <p:nvSpPr>
            <p:cNvPr id="7" name="Rektangel 6">
              <a:extLst>
                <a:ext uri="{FF2B5EF4-FFF2-40B4-BE49-F238E27FC236}">
                  <a16:creationId xmlns:a16="http://schemas.microsoft.com/office/drawing/2014/main" id="{FC75661F-332A-F7A4-C42F-A83C02634937}"/>
                </a:ext>
              </a:extLst>
            </p:cNvPr>
            <p:cNvSpPr/>
            <p:nvPr/>
          </p:nvSpPr>
          <p:spPr>
            <a:xfrm>
              <a:off x="4114801" y="0"/>
              <a:ext cx="80772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id="{A2AAC21D-C586-7DC3-72DA-9FEC10FD9E53}"/>
                </a:ext>
              </a:extLst>
            </p:cNvPr>
            <p:cNvSpPr/>
            <p:nvPr/>
          </p:nvSpPr>
          <p:spPr>
            <a:xfrm>
              <a:off x="4707584" y="0"/>
              <a:ext cx="7484416" cy="687977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pic>
          <p:nvPicPr>
            <p:cNvPr id="2" name="Picture 5">
              <a:extLst>
                <a:ext uri="{FF2B5EF4-FFF2-40B4-BE49-F238E27FC236}">
                  <a16:creationId xmlns:a16="http://schemas.microsoft.com/office/drawing/2014/main" id="{69C786DC-C36C-4A63-C1B7-2E5F3F56D2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32"/>
            <a:stretch/>
          </p:blipFill>
          <p:spPr bwMode="auto">
            <a:xfrm>
              <a:off x="4798639" y="1862155"/>
              <a:ext cx="6693176" cy="333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655465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765C007A-983E-847C-6943-C7049C6867C0}"/>
              </a:ext>
            </a:extLst>
          </p:cNvPr>
          <p:cNvSpPr>
            <a:spLocks noGrp="1"/>
          </p:cNvSpPr>
          <p:nvPr>
            <p:ph type="body" sz="quarter" idx="11"/>
          </p:nvPr>
        </p:nvSpPr>
        <p:spPr/>
        <p:txBody>
          <a:bodyPr/>
          <a:lstStyle/>
          <a:p>
            <a:r>
              <a:rPr lang="en-US" kern="0" dirty="0">
                <a:latin typeface="+mn-lt"/>
              </a:rPr>
              <a:t>By visiting </a:t>
            </a:r>
            <a:r>
              <a:rPr lang="sv-SE" dirty="0">
                <a:latin typeface="+mj-lt"/>
                <a:hlinkClick r:id="rId3"/>
              </a:rPr>
              <a:t>salstentamen.lnu.se</a:t>
            </a:r>
            <a:r>
              <a:rPr lang="en-US" kern="0" dirty="0">
                <a:latin typeface="+mn-lt"/>
              </a:rPr>
              <a:t>, you can see the date of the next exam in advance.</a:t>
            </a:r>
            <a:endParaRPr lang="sv-SE" kern="0" dirty="0">
              <a:latin typeface="+mn-lt"/>
            </a:endParaRPr>
          </a:p>
        </p:txBody>
      </p:sp>
      <p:sp>
        <p:nvSpPr>
          <p:cNvPr id="4" name="Rubrik 3">
            <a:extLst>
              <a:ext uri="{FF2B5EF4-FFF2-40B4-BE49-F238E27FC236}">
                <a16:creationId xmlns:a16="http://schemas.microsoft.com/office/drawing/2014/main" id="{399D40D5-0D95-6BDB-F977-84F7286A54A1}"/>
              </a:ext>
            </a:extLst>
          </p:cNvPr>
          <p:cNvSpPr>
            <a:spLocks noGrp="1"/>
          </p:cNvSpPr>
          <p:nvPr>
            <p:ph type="title"/>
          </p:nvPr>
        </p:nvSpPr>
        <p:spPr/>
        <p:txBody>
          <a:bodyPr/>
          <a:lstStyle/>
          <a:p>
            <a:r>
              <a:rPr lang="sv-SE" b="1" dirty="0" err="1"/>
              <a:t>Exam</a:t>
            </a:r>
            <a:r>
              <a:rPr lang="sv-SE" b="1" baseline="0" dirty="0"/>
              <a:t> Schedule</a:t>
            </a:r>
          </a:p>
        </p:txBody>
      </p:sp>
      <p:grpSp>
        <p:nvGrpSpPr>
          <p:cNvPr id="9" name="Grupp 8">
            <a:extLst>
              <a:ext uri="{FF2B5EF4-FFF2-40B4-BE49-F238E27FC236}">
                <a16:creationId xmlns:a16="http://schemas.microsoft.com/office/drawing/2014/main" id="{39518E30-C269-E3DF-B952-DCFAE27086D7}"/>
              </a:ext>
            </a:extLst>
          </p:cNvPr>
          <p:cNvGrpSpPr/>
          <p:nvPr/>
        </p:nvGrpSpPr>
        <p:grpSpPr>
          <a:xfrm>
            <a:off x="4114801" y="0"/>
            <a:ext cx="8077200" cy="6858000"/>
            <a:chOff x="4114801" y="0"/>
            <a:chExt cx="8077200" cy="6858000"/>
          </a:xfrm>
        </p:grpSpPr>
        <p:sp>
          <p:nvSpPr>
            <p:cNvPr id="7" name="Rektangel 6">
              <a:extLst>
                <a:ext uri="{FF2B5EF4-FFF2-40B4-BE49-F238E27FC236}">
                  <a16:creationId xmlns:a16="http://schemas.microsoft.com/office/drawing/2014/main" id="{942B27C4-5DD4-7159-784D-A5EA8E17A24E}"/>
                </a:ext>
              </a:extLst>
            </p:cNvPr>
            <p:cNvSpPr/>
            <p:nvPr/>
          </p:nvSpPr>
          <p:spPr>
            <a:xfrm>
              <a:off x="4114801" y="0"/>
              <a:ext cx="8077200" cy="6858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2" name="Grupp 1">
              <a:extLst>
                <a:ext uri="{FF2B5EF4-FFF2-40B4-BE49-F238E27FC236}">
                  <a16:creationId xmlns:a16="http://schemas.microsoft.com/office/drawing/2014/main" id="{EA580F12-BA3A-D3D0-21E6-1583EB682973}"/>
                </a:ext>
              </a:extLst>
            </p:cNvPr>
            <p:cNvGrpSpPr/>
            <p:nvPr/>
          </p:nvGrpSpPr>
          <p:grpSpPr>
            <a:xfrm>
              <a:off x="4707584" y="0"/>
              <a:ext cx="7484416" cy="6788426"/>
              <a:chOff x="4707584" y="-21772"/>
              <a:chExt cx="7484416" cy="6879772"/>
            </a:xfrm>
          </p:grpSpPr>
          <p:sp>
            <p:nvSpPr>
              <p:cNvPr id="6" name="Rektangel 5">
                <a:extLst>
                  <a:ext uri="{FF2B5EF4-FFF2-40B4-BE49-F238E27FC236}">
                    <a16:creationId xmlns:a16="http://schemas.microsoft.com/office/drawing/2014/main" id="{A2AAC21D-C586-7DC3-72DA-9FEC10FD9E53}"/>
                  </a:ext>
                </a:extLst>
              </p:cNvPr>
              <p:cNvSpPr/>
              <p:nvPr/>
            </p:nvSpPr>
            <p:spPr>
              <a:xfrm>
                <a:off x="4707584" y="-21772"/>
                <a:ext cx="7484416" cy="687977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v-SE" dirty="0"/>
              </a:p>
            </p:txBody>
          </p:sp>
          <p:grpSp>
            <p:nvGrpSpPr>
              <p:cNvPr id="8" name="Grupp 7">
                <a:extLst>
                  <a:ext uri="{FF2B5EF4-FFF2-40B4-BE49-F238E27FC236}">
                    <a16:creationId xmlns:a16="http://schemas.microsoft.com/office/drawing/2014/main" id="{49334F17-1F73-3521-1BB1-D5C0B6EFFCF6}"/>
                  </a:ext>
                </a:extLst>
              </p:cNvPr>
              <p:cNvGrpSpPr/>
              <p:nvPr/>
            </p:nvGrpSpPr>
            <p:grpSpPr>
              <a:xfrm>
                <a:off x="4816340" y="1803371"/>
                <a:ext cx="6674121" cy="3251257"/>
                <a:chOff x="5142791" y="1947214"/>
                <a:chExt cx="6674121" cy="3251257"/>
              </a:xfrm>
            </p:grpSpPr>
            <p:pic>
              <p:nvPicPr>
                <p:cNvPr id="15" name="Bildobjekt 14" descr="En bild som visar text, skärmbild, nummer, Teckensnitt">
                  <a:extLst>
                    <a:ext uri="{FF2B5EF4-FFF2-40B4-BE49-F238E27FC236}">
                      <a16:creationId xmlns:a16="http://schemas.microsoft.com/office/drawing/2014/main" id="{27075508-402D-1058-9DD7-CCD3C5CFB6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2791" y="1947214"/>
                  <a:ext cx="6674121" cy="3251257"/>
                </a:xfrm>
                <a:prstGeom prst="rect">
                  <a:avLst/>
                </a:prstGeom>
              </p:spPr>
            </p:pic>
            <p:sp>
              <p:nvSpPr>
                <p:cNvPr id="10" name="Rektangel 9">
                  <a:extLst>
                    <a:ext uri="{FF2B5EF4-FFF2-40B4-BE49-F238E27FC236}">
                      <a16:creationId xmlns:a16="http://schemas.microsoft.com/office/drawing/2014/main" id="{EA93D061-C5B4-5739-7D7F-47EF040521EF}"/>
                    </a:ext>
                  </a:extLst>
                </p:cNvPr>
                <p:cNvSpPr/>
                <p:nvPr/>
              </p:nvSpPr>
              <p:spPr bwMode="auto">
                <a:xfrm>
                  <a:off x="5142791" y="2597415"/>
                  <a:ext cx="2219637" cy="510119"/>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a:extLst>
                    <a:ext uri="{FF2B5EF4-FFF2-40B4-BE49-F238E27FC236}">
                      <a16:creationId xmlns:a16="http://schemas.microsoft.com/office/drawing/2014/main" id="{C8D6A8B6-3368-99E4-A6F8-D45C27547E24}"/>
                    </a:ext>
                  </a:extLst>
                </p:cNvPr>
                <p:cNvSpPr/>
                <p:nvPr/>
              </p:nvSpPr>
              <p:spPr bwMode="auto">
                <a:xfrm>
                  <a:off x="10689219" y="3297556"/>
                  <a:ext cx="1027949" cy="24111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6" name="Rektangel 15">
                  <a:extLst>
                    <a:ext uri="{FF2B5EF4-FFF2-40B4-BE49-F238E27FC236}">
                      <a16:creationId xmlns:a16="http://schemas.microsoft.com/office/drawing/2014/main" id="{8E251697-15A7-02C6-4EF6-95C34BE1EBF5}"/>
                    </a:ext>
                  </a:extLst>
                </p:cNvPr>
                <p:cNvSpPr/>
                <p:nvPr/>
              </p:nvSpPr>
              <p:spPr bwMode="auto">
                <a:xfrm>
                  <a:off x="7413359" y="2597415"/>
                  <a:ext cx="1047736" cy="510119"/>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7" name="Rektangel 16">
                  <a:extLst>
                    <a:ext uri="{FF2B5EF4-FFF2-40B4-BE49-F238E27FC236}">
                      <a16:creationId xmlns:a16="http://schemas.microsoft.com/office/drawing/2014/main" id="{15CFC4F7-9226-FCFC-33A8-3331F4F3E8A6}"/>
                    </a:ext>
                  </a:extLst>
                </p:cNvPr>
                <p:cNvSpPr/>
                <p:nvPr/>
              </p:nvSpPr>
              <p:spPr bwMode="auto">
                <a:xfrm>
                  <a:off x="9576812" y="3297556"/>
                  <a:ext cx="544010" cy="24111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grpSp>
        </p:grpSp>
      </p:grpSp>
    </p:spTree>
    <p:extLst>
      <p:ext uri="{BB962C8B-B14F-4D97-AF65-F5344CB8AC3E}">
        <p14:creationId xmlns:p14="http://schemas.microsoft.com/office/powerpoint/2010/main" val="3730153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text 1">
            <a:extLst>
              <a:ext uri="{FF2B5EF4-FFF2-40B4-BE49-F238E27FC236}">
                <a16:creationId xmlns:a16="http://schemas.microsoft.com/office/drawing/2014/main" id="{D3EC6155-F17D-F778-6E1C-038C2560DB0C}"/>
              </a:ext>
            </a:extLst>
          </p:cNvPr>
          <p:cNvSpPr>
            <a:spLocks noGrp="1"/>
          </p:cNvSpPr>
          <p:nvPr>
            <p:ph type="body" sz="quarter" idx="11"/>
          </p:nvPr>
        </p:nvSpPr>
        <p:spPr/>
        <p:txBody>
          <a:bodyPr/>
          <a:lstStyle/>
          <a:p>
            <a:r>
              <a:rPr lang="en-US" dirty="0"/>
              <a:t>Moodle is the digital learning platform at Linnaeus University.</a:t>
            </a:r>
          </a:p>
          <a:p>
            <a:endParaRPr lang="en-US" dirty="0"/>
          </a:p>
          <a:p>
            <a:r>
              <a:rPr lang="en-US" dirty="0" err="1"/>
              <a:t>Programme</a:t>
            </a:r>
            <a:r>
              <a:rPr lang="en-US" dirty="0"/>
              <a:t> room</a:t>
            </a:r>
          </a:p>
          <a:p>
            <a:r>
              <a:rPr lang="en-US" dirty="0"/>
              <a:t>Course room </a:t>
            </a:r>
          </a:p>
          <a:p>
            <a:endParaRPr lang="en-US" dirty="0"/>
          </a:p>
          <a:p>
            <a:r>
              <a:rPr lang="en-US" dirty="0">
                <a:hlinkClick r:id="rId3"/>
              </a:rPr>
              <a:t>On this page in Moodle</a:t>
            </a:r>
            <a:r>
              <a:rPr lang="en-US" dirty="0"/>
              <a:t>, you will find information compiled for students at the Faculty of Health and Life Sciences.</a:t>
            </a:r>
            <a:endParaRPr lang="sv-SE" dirty="0"/>
          </a:p>
        </p:txBody>
      </p:sp>
      <p:sp>
        <p:nvSpPr>
          <p:cNvPr id="3" name="Rubrik 2">
            <a:extLst>
              <a:ext uri="{FF2B5EF4-FFF2-40B4-BE49-F238E27FC236}">
                <a16:creationId xmlns:a16="http://schemas.microsoft.com/office/drawing/2014/main" id="{72B66787-7B46-BFDD-CED2-E5F4F3D0298D}"/>
              </a:ext>
            </a:extLst>
          </p:cNvPr>
          <p:cNvSpPr>
            <a:spLocks noGrp="1"/>
          </p:cNvSpPr>
          <p:nvPr>
            <p:ph type="title"/>
          </p:nvPr>
        </p:nvSpPr>
        <p:spPr/>
        <p:txBody>
          <a:bodyPr/>
          <a:lstStyle/>
          <a:p>
            <a:r>
              <a:rPr lang="sv-SE" dirty="0"/>
              <a:t>The </a:t>
            </a:r>
            <a:r>
              <a:rPr lang="sv-SE" dirty="0" err="1"/>
              <a:t>learning</a:t>
            </a:r>
            <a:r>
              <a:rPr lang="sv-SE" dirty="0"/>
              <a:t> </a:t>
            </a:r>
            <a:r>
              <a:rPr lang="sv-SE" dirty="0" err="1"/>
              <a:t>platform</a:t>
            </a:r>
            <a:r>
              <a:rPr lang="sv-SE" dirty="0"/>
              <a:t> </a:t>
            </a:r>
            <a:r>
              <a:rPr lang="sv-SE" dirty="0" err="1"/>
              <a:t>Moodle</a:t>
            </a:r>
            <a:endParaRPr lang="sv-SE" dirty="0"/>
          </a:p>
        </p:txBody>
      </p:sp>
    </p:spTree>
    <p:extLst>
      <p:ext uri="{BB962C8B-B14F-4D97-AF65-F5344CB8AC3E}">
        <p14:creationId xmlns:p14="http://schemas.microsoft.com/office/powerpoint/2010/main" val="1661369893"/>
      </p:ext>
    </p:extLst>
  </p:cSld>
  <p:clrMapOvr>
    <a:masterClrMapping/>
  </p:clrMapOvr>
</p:sld>
</file>

<file path=ppt/theme/theme1.xml><?xml version="1.0" encoding="utf-8"?>
<a:theme xmlns:a="http://schemas.openxmlformats.org/drawingml/2006/main" name="Linnaeus University">
  <a:themeElements>
    <a:clrScheme name="Linnaeus University">
      <a:dk1>
        <a:srgbClr val="232326"/>
      </a:dk1>
      <a:lt1>
        <a:srgbClr val="FFE000"/>
      </a:lt1>
      <a:dk2>
        <a:srgbClr val="232326"/>
      </a:dk2>
      <a:lt2>
        <a:srgbClr val="FFE000"/>
      </a:lt2>
      <a:accent1>
        <a:srgbClr val="FFE000"/>
      </a:accent1>
      <a:accent2>
        <a:srgbClr val="FDECB2"/>
      </a:accent2>
      <a:accent3>
        <a:srgbClr val="A62186"/>
      </a:accent3>
      <a:accent4>
        <a:srgbClr val="5D4FB1"/>
      </a:accent4>
      <a:accent5>
        <a:srgbClr val="007340"/>
      </a:accent5>
      <a:accent6>
        <a:srgbClr val="232326"/>
      </a:accent6>
      <a:hlink>
        <a:srgbClr val="5D4FB1"/>
      </a:hlink>
      <a:folHlink>
        <a:srgbClr val="A62186"/>
      </a:folHlink>
    </a:clrScheme>
    <a:fontScheme name="Linnéuniversitete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lnu-v240410.potx" id="{5AAF13DB-7CC5-4198-BDC7-6E8B2267F114}" vid="{464DC8DC-915E-4820-942C-7549D109051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b5b04f9-ada4-485e-a07c-c69f46c68beb" xsi:nil="true"/>
    <lcf76f155ced4ddcb4097134ff3c332f xmlns="40720997-524c-452f-89a4-5d2e62f3f82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B8D3E567A3F51D44B0C5C5819F70CBF2" ma:contentTypeVersion="11" ma:contentTypeDescription="Skapa ett nytt dokument." ma:contentTypeScope="" ma:versionID="086625a1bd52e6b05f055eeb287c953c">
  <xsd:schema xmlns:xsd="http://www.w3.org/2001/XMLSchema" xmlns:xs="http://www.w3.org/2001/XMLSchema" xmlns:p="http://schemas.microsoft.com/office/2006/metadata/properties" xmlns:ns2="40720997-524c-452f-89a4-5d2e62f3f82b" xmlns:ns3="9b5b04f9-ada4-485e-a07c-c69f46c68beb" targetNamespace="http://schemas.microsoft.com/office/2006/metadata/properties" ma:root="true" ma:fieldsID="c5b60a2ce9864a613cd61ce628a3789c" ns2:_="" ns3:_="">
    <xsd:import namespace="40720997-524c-452f-89a4-5d2e62f3f82b"/>
    <xsd:import namespace="9b5b04f9-ada4-485e-a07c-c69f46c68be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720997-524c-452f-89a4-5d2e62f3f8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Bildmarkeringar" ma:readOnly="false" ma:fieldId="{5cf76f15-5ced-4ddc-b409-7134ff3c332f}" ma:taxonomyMulti="true" ma:sspId="994978f9-c720-412d-8f76-78c50bf03f6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5b04f9-ada4-485e-a07c-c69f46c68beb"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c497109c-84ed-4379-8a12-2b329a626535}" ma:internalName="TaxCatchAll" ma:showField="CatchAllData" ma:web="9b5b04f9-ada4-485e-a07c-c69f46c68be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EE8E5E-AB63-4950-9117-0D685B11226B}">
  <ds:schemaRefs>
    <ds:schemaRef ds:uri="http://schemas.microsoft.com/sharepoint/v3/contenttype/forms"/>
  </ds:schemaRefs>
</ds:datastoreItem>
</file>

<file path=customXml/itemProps2.xml><?xml version="1.0" encoding="utf-8"?>
<ds:datastoreItem xmlns:ds="http://schemas.openxmlformats.org/officeDocument/2006/customXml" ds:itemID="{9421D019-23B8-4710-AC03-E0240FB92E6E}">
  <ds:schemaRefs>
    <ds:schemaRef ds:uri="http://purl.org/dc/elements/1.1/"/>
    <ds:schemaRef ds:uri="http://schemas.microsoft.com/office/2006/metadata/properties"/>
    <ds:schemaRef ds:uri="http://purl.org/dc/dcmityp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9b5b04f9-ada4-485e-a07c-c69f46c68beb"/>
    <ds:schemaRef ds:uri="40720997-524c-452f-89a4-5d2e62f3f82b"/>
    <ds:schemaRef ds:uri="http://purl.org/dc/terms/"/>
  </ds:schemaRefs>
</ds:datastoreItem>
</file>

<file path=customXml/itemProps3.xml><?xml version="1.0" encoding="utf-8"?>
<ds:datastoreItem xmlns:ds="http://schemas.openxmlformats.org/officeDocument/2006/customXml" ds:itemID="{F8FEDE34-8C94-4454-BDC9-8198757F32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720997-524c-452f-89a4-5d2e62f3f82b"/>
    <ds:schemaRef ds:uri="9b5b04f9-ada4-485e-a07c-c69f46c68be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en-lnu-v240410</Template>
  <TotalTime>460</TotalTime>
  <Words>3191</Words>
  <Application>Microsoft Office PowerPoint</Application>
  <PresentationFormat>Bredbild</PresentationFormat>
  <Paragraphs>356</Paragraphs>
  <Slides>28</Slides>
  <Notes>25</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28</vt:i4>
      </vt:variant>
    </vt:vector>
  </HeadingPairs>
  <TitlesOfParts>
    <vt:vector size="36" baseType="lpstr">
      <vt:lpstr>ＭＳ Ｐゴシック</vt:lpstr>
      <vt:lpstr>arial</vt:lpstr>
      <vt:lpstr>arial</vt:lpstr>
      <vt:lpstr>Calibri</vt:lpstr>
      <vt:lpstr>Neue Helvetica</vt:lpstr>
      <vt:lpstr>Tahoma</vt:lpstr>
      <vt:lpstr>Wingdings</vt:lpstr>
      <vt:lpstr>Linnaeus University</vt:lpstr>
      <vt:lpstr>PowerPoint-presentation</vt:lpstr>
      <vt:lpstr>Welcome to the Faculty of Health and Life Sciences at Linnaeus University   </vt:lpstr>
      <vt:lpstr>Checklist – new student</vt:lpstr>
      <vt:lpstr>Get help directly from our chatbot!</vt:lpstr>
      <vt:lpstr>Student web</vt:lpstr>
      <vt:lpstr>Timetable</vt:lpstr>
      <vt:lpstr>Ladok</vt:lpstr>
      <vt:lpstr>Exam Schedule</vt:lpstr>
      <vt:lpstr>The learning platform Moodle</vt:lpstr>
      <vt:lpstr>Course and programme syllabuses</vt:lpstr>
      <vt:lpstr>Course examination</vt:lpstr>
      <vt:lpstr>Written classroom examination</vt:lpstr>
      <vt:lpstr>Failed examinations…</vt:lpstr>
      <vt:lpstr>Infocenter – Kalmar</vt:lpstr>
      <vt:lpstr>Infocenter – Växjö</vt:lpstr>
      <vt:lpstr>Course evaluations</vt:lpstr>
      <vt:lpstr>Apply for your programme courses</vt:lpstr>
      <vt:lpstr>Operational support at the  Faculty of Health and Life Sciences </vt:lpstr>
      <vt:lpstr>Internationalisation</vt:lpstr>
      <vt:lpstr>Career counselling</vt:lpstr>
      <vt:lpstr>Studying with a disability</vt:lpstr>
      <vt:lpstr>The University Library and Academic Support Centre</vt:lpstr>
      <vt:lpstr>Student Welfare Office</vt:lpstr>
      <vt:lpstr>Get involved in your studies</vt:lpstr>
      <vt:lpstr>Get involved as a student – become a student representative</vt:lpstr>
      <vt:lpstr>The journey of education </vt:lpstr>
      <vt:lpstr>Become one of our alumni after your studies </vt:lpstr>
      <vt:lpstr>Warm Welcome!</vt:lpstr>
    </vt:vector>
  </TitlesOfParts>
  <Company>Linnaeus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Sandra Hedberg</dc:creator>
  <cp:lastModifiedBy>Lisa Bergström</cp:lastModifiedBy>
  <cp:revision>6</cp:revision>
  <dcterms:created xsi:type="dcterms:W3CDTF">2024-05-21T13:05:46Z</dcterms:created>
  <dcterms:modified xsi:type="dcterms:W3CDTF">2026-05-28T08:52:53Z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0x010100B8D3E567A3F51D44B0C5C5819F70CBF2</vt:lpwstr>
  </property>
  <property fmtid="{D5CDD505-2E9C-101B-9397-08002B2CF9AE}" pid="3" name="MediaServiceImageTags">
    <vt:lpwstr/>
  </property>
</Properties>
</file>