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1" r:id="rId2"/>
  </p:sldMasterIdLst>
  <p:notesMasterIdLst>
    <p:notesMasterId r:id="rId33"/>
  </p:notesMasterIdLst>
  <p:sldIdLst>
    <p:sldId id="256" r:id="rId3"/>
    <p:sldId id="257" r:id="rId4"/>
    <p:sldId id="261" r:id="rId5"/>
    <p:sldId id="259" r:id="rId6"/>
    <p:sldId id="260" r:id="rId7"/>
    <p:sldId id="262" r:id="rId8"/>
    <p:sldId id="263" r:id="rId9"/>
    <p:sldId id="264" r:id="rId10"/>
    <p:sldId id="265" r:id="rId11"/>
    <p:sldId id="266" r:id="rId12"/>
    <p:sldId id="267" r:id="rId13"/>
    <p:sldId id="268" r:id="rId14"/>
    <p:sldId id="282" r:id="rId15"/>
    <p:sldId id="269" r:id="rId16"/>
    <p:sldId id="270" r:id="rId17"/>
    <p:sldId id="286" r:id="rId18"/>
    <p:sldId id="291" r:id="rId19"/>
    <p:sldId id="292" r:id="rId20"/>
    <p:sldId id="293" r:id="rId21"/>
    <p:sldId id="294" r:id="rId22"/>
    <p:sldId id="273" r:id="rId23"/>
    <p:sldId id="274" r:id="rId24"/>
    <p:sldId id="275" r:id="rId25"/>
    <p:sldId id="276" r:id="rId26"/>
    <p:sldId id="277" r:id="rId27"/>
    <p:sldId id="278" r:id="rId28"/>
    <p:sldId id="279" r:id="rId29"/>
    <p:sldId id="280" r:id="rId30"/>
    <p:sldId id="281" r:id="rId31"/>
    <p:sldId id="258" r:id="rId32"/>
  </p:sldIdLst>
  <p:sldSz cx="9144000" cy="6858000" type="screen4x3"/>
  <p:notesSz cx="6858000" cy="9144000"/>
  <p:defaultTex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80494" autoAdjust="0"/>
  </p:normalViewPr>
  <p:slideViewPr>
    <p:cSldViewPr>
      <p:cViewPr varScale="1">
        <p:scale>
          <a:sx n="69" d="100"/>
          <a:sy n="69" d="100"/>
        </p:scale>
        <p:origin x="183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6DBAD9-6530-4D0E-BC84-EC2E758FB17A}" type="datetimeFigureOut">
              <a:rPr lang="sv-SE" smtClean="0"/>
              <a:t>2023-07-06</a:t>
            </a:fld>
            <a:endParaRPr lang="sv-SE"/>
          </a:p>
        </p:txBody>
      </p:sp>
      <p:sp>
        <p:nvSpPr>
          <p:cNvPr id="4" name="Platshållare för bildobjekt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9C43F3-743B-4D4F-9DF7-8E39C0986991}" type="slidenum">
              <a:rPr lang="sv-SE" smtClean="0"/>
              <a:t>‹#›</a:t>
            </a:fld>
            <a:endParaRPr lang="sv-SE"/>
          </a:p>
        </p:txBody>
      </p:sp>
    </p:spTree>
    <p:extLst>
      <p:ext uri="{BB962C8B-B14F-4D97-AF65-F5344CB8AC3E}">
        <p14:creationId xmlns:p14="http://schemas.microsoft.com/office/powerpoint/2010/main" val="3100556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nu.se/en/student/new-studen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mailto:ub@lnu.s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lnu.se/en/student/service-and-support/student-welfar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Welcom</a:t>
            </a:r>
            <a:r>
              <a:rPr lang="sv-SE" b="1" baseline="0" dirty="0" err="1"/>
              <a:t>e</a:t>
            </a:r>
            <a:r>
              <a:rPr lang="sv-SE" b="1" baseline="0" dirty="0"/>
              <a:t> to the </a:t>
            </a:r>
            <a:r>
              <a:rPr lang="en-US" b="1" baseline="0" dirty="0"/>
              <a:t>Faculty of Health and Life Sciences at Linnaeus University </a:t>
            </a:r>
          </a:p>
          <a:p>
            <a:endParaRPr lang="sv-SE" b="0" baseline="0" dirty="0"/>
          </a:p>
          <a:p>
            <a:r>
              <a:rPr lang="sv-SE" b="0" baseline="0" dirty="0" err="1"/>
              <a:t>Fill</a:t>
            </a:r>
            <a:r>
              <a:rPr lang="sv-SE" b="0" baseline="0" dirty="0"/>
              <a:t> in the </a:t>
            </a:r>
            <a:r>
              <a:rPr lang="sv-SE" b="0" baseline="0" dirty="0" err="1"/>
              <a:t>programme</a:t>
            </a:r>
            <a:r>
              <a:rPr lang="sv-SE" b="0" baseline="0" dirty="0"/>
              <a:t> </a:t>
            </a:r>
            <a:r>
              <a:rPr lang="sv-SE" b="0" baseline="0" dirty="0" err="1"/>
              <a:t>title</a:t>
            </a:r>
            <a:r>
              <a:rPr lang="sv-SE" b="0" baseline="0" dirty="0"/>
              <a:t> and period </a:t>
            </a:r>
          </a:p>
          <a:p>
            <a:endParaRPr lang="sv-SE" b="0" baseline="0" dirty="0"/>
          </a:p>
          <a:p>
            <a:r>
              <a:rPr lang="sv-SE" b="0" baseline="0" dirty="0" err="1"/>
              <a:t>Feel</a:t>
            </a:r>
            <a:r>
              <a:rPr lang="sv-SE" b="0" baseline="0" dirty="0"/>
              <a:t> </a:t>
            </a:r>
            <a:r>
              <a:rPr lang="sv-SE" b="0" baseline="0" dirty="0" err="1"/>
              <a:t>free</a:t>
            </a:r>
            <a:r>
              <a:rPr lang="sv-SE" b="0" baseline="0" dirty="0"/>
              <a:t> to post </a:t>
            </a:r>
            <a:r>
              <a:rPr lang="sv-SE" b="0" baseline="0" dirty="0" err="1"/>
              <a:t>this</a:t>
            </a:r>
            <a:r>
              <a:rPr lang="sv-SE" b="0" baseline="0" dirty="0"/>
              <a:t> </a:t>
            </a:r>
            <a:r>
              <a:rPr lang="sv-SE" b="0" baseline="0" dirty="0" err="1"/>
              <a:t>ppt</a:t>
            </a:r>
            <a:r>
              <a:rPr lang="sv-SE" b="0" baseline="0" dirty="0"/>
              <a:t> in </a:t>
            </a:r>
            <a:r>
              <a:rPr lang="sv-SE" b="0" baseline="0" dirty="0" err="1"/>
              <a:t>your</a:t>
            </a:r>
            <a:r>
              <a:rPr lang="sv-SE" b="0" baseline="0" dirty="0"/>
              <a:t> </a:t>
            </a:r>
            <a:r>
              <a:rPr lang="sv-SE" b="0" baseline="0" dirty="0" err="1"/>
              <a:t>MyMoodle</a:t>
            </a:r>
            <a:r>
              <a:rPr lang="sv-SE" b="0" baseline="0" dirty="0"/>
              <a:t> </a:t>
            </a:r>
            <a:r>
              <a:rPr lang="sv-SE" b="0" baseline="0" dirty="0" err="1"/>
              <a:t>course</a:t>
            </a:r>
            <a:r>
              <a:rPr lang="sv-SE" b="0" baseline="0" dirty="0"/>
              <a:t> </a:t>
            </a:r>
            <a:r>
              <a:rPr lang="sv-SE" b="0" baseline="0" dirty="0" err="1"/>
              <a:t>room</a:t>
            </a:r>
            <a:r>
              <a:rPr lang="sv-SE" b="0" baseline="0" dirty="0"/>
              <a:t>.</a:t>
            </a:r>
            <a:endParaRPr lang="sv-SE" b="0" dirty="0"/>
          </a:p>
        </p:txBody>
      </p:sp>
      <p:sp>
        <p:nvSpPr>
          <p:cNvPr id="4" name="Platshållare för bildnummer 3"/>
          <p:cNvSpPr>
            <a:spLocks noGrp="1"/>
          </p:cNvSpPr>
          <p:nvPr>
            <p:ph type="sldNum" sz="quarter" idx="10"/>
          </p:nvPr>
        </p:nvSpPr>
        <p:spPr/>
        <p:txBody>
          <a:bodyPr/>
          <a:lstStyle/>
          <a:p>
            <a:fld id="{D39C43F3-743B-4D4F-9DF7-8E39C0986991}" type="slidenum">
              <a:rPr lang="sv-SE" smtClean="0"/>
              <a:t>1</a:t>
            </a:fld>
            <a:endParaRPr lang="sv-SE"/>
          </a:p>
        </p:txBody>
      </p:sp>
    </p:spTree>
    <p:extLst>
      <p:ext uri="{BB962C8B-B14F-4D97-AF65-F5344CB8AC3E}">
        <p14:creationId xmlns:p14="http://schemas.microsoft.com/office/powerpoint/2010/main" val="952826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Written</a:t>
            </a:r>
            <a:r>
              <a:rPr lang="sv-SE" b="1" dirty="0"/>
              <a:t> </a:t>
            </a:r>
            <a:r>
              <a:rPr lang="sv-SE" b="1" dirty="0" err="1"/>
              <a:t>classroom</a:t>
            </a:r>
            <a:r>
              <a:rPr lang="sv-SE" b="1" dirty="0"/>
              <a:t> examination</a:t>
            </a:r>
          </a:p>
          <a:p>
            <a:endParaRPr lang="sv-SE" dirty="0"/>
          </a:p>
          <a:p>
            <a:pPr marL="0" indent="0"/>
            <a:r>
              <a:rPr lang="sv-SE" sz="1200" dirty="0"/>
              <a:t>It is </a:t>
            </a:r>
            <a:r>
              <a:rPr lang="sv-SE" sz="1200" dirty="0" err="1"/>
              <a:t>compulsory</a:t>
            </a:r>
            <a:r>
              <a:rPr lang="sv-SE" sz="1200" dirty="0"/>
              <a:t> to </a:t>
            </a:r>
            <a:r>
              <a:rPr lang="sv-SE" sz="1200" dirty="0" err="1"/>
              <a:t>sign</a:t>
            </a:r>
            <a:r>
              <a:rPr lang="sv-SE" sz="1200" dirty="0"/>
              <a:t> </a:t>
            </a:r>
            <a:r>
              <a:rPr lang="sv-SE" sz="1200" dirty="0" err="1"/>
              <a:t>up</a:t>
            </a:r>
            <a:r>
              <a:rPr lang="sv-SE" sz="1200" dirty="0"/>
              <a:t> for </a:t>
            </a:r>
            <a:r>
              <a:rPr lang="sv-SE" sz="1200" dirty="0" err="1"/>
              <a:t>written</a:t>
            </a:r>
            <a:r>
              <a:rPr lang="sv-SE" sz="1200" dirty="0"/>
              <a:t> </a:t>
            </a:r>
            <a:r>
              <a:rPr lang="sv-SE" sz="1200" dirty="0" err="1"/>
              <a:t>exams</a:t>
            </a:r>
            <a:r>
              <a:rPr lang="sv-SE" sz="1200" dirty="0"/>
              <a:t>.</a:t>
            </a:r>
          </a:p>
          <a:p>
            <a:pPr marL="0" indent="0"/>
            <a:endParaRPr lang="sv-SE"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Late </a:t>
            </a:r>
            <a:r>
              <a:rPr lang="sv-SE" sz="1200" dirty="0" err="1"/>
              <a:t>sign-up</a:t>
            </a:r>
            <a:r>
              <a:rPr lang="sv-SE" sz="1200" dirty="0"/>
              <a:t> is </a:t>
            </a:r>
            <a:r>
              <a:rPr lang="sv-SE" sz="1200" b="1" dirty="0"/>
              <a:t>not</a:t>
            </a:r>
            <a:r>
              <a:rPr lang="sv-SE" sz="1200" dirty="0"/>
              <a:t> </a:t>
            </a:r>
            <a:r>
              <a:rPr lang="sv-SE" sz="1200" dirty="0" err="1"/>
              <a:t>possible</a:t>
            </a:r>
            <a:r>
              <a:rPr lang="sv-SE" sz="1200" dirty="0"/>
              <a:t>. </a:t>
            </a:r>
            <a:r>
              <a:rPr lang="sv-SE" sz="1200" dirty="0" err="1"/>
              <a:t>Neither</a:t>
            </a:r>
            <a:r>
              <a:rPr lang="sv-SE" sz="1200" dirty="0"/>
              <a:t> </a:t>
            </a:r>
            <a:r>
              <a:rPr lang="sv-SE" sz="1200" dirty="0" err="1"/>
              <a:t>teachers</a:t>
            </a:r>
            <a:r>
              <a:rPr lang="sv-SE" sz="1200" dirty="0"/>
              <a:t> nor administrators </a:t>
            </a:r>
            <a:r>
              <a:rPr lang="sv-SE" sz="1200" dirty="0" err="1"/>
              <a:t>can</a:t>
            </a:r>
            <a:r>
              <a:rPr lang="sv-SE" sz="1200" dirty="0"/>
              <a:t> </a:t>
            </a:r>
            <a:r>
              <a:rPr lang="sv-SE" sz="1200" dirty="0" err="1"/>
              <a:t>sign</a:t>
            </a:r>
            <a:r>
              <a:rPr lang="sv-SE" sz="1200" dirty="0"/>
              <a:t> </a:t>
            </a:r>
            <a:r>
              <a:rPr lang="sv-SE" sz="1200" dirty="0" err="1"/>
              <a:t>up</a:t>
            </a:r>
            <a:r>
              <a:rPr lang="sv-SE" sz="1200" dirty="0"/>
              <a:t> a student for an </a:t>
            </a:r>
            <a:r>
              <a:rPr lang="sv-SE" sz="1200" dirty="0" err="1"/>
              <a:t>exam</a:t>
            </a:r>
            <a:r>
              <a:rPr lang="sv-SE" sz="1200" dirty="0"/>
              <a:t> </a:t>
            </a:r>
            <a:r>
              <a:rPr lang="sv-SE" sz="1200" dirty="0" err="1"/>
              <a:t>after</a:t>
            </a:r>
            <a:r>
              <a:rPr lang="sv-SE" sz="1200" dirty="0"/>
              <a:t> the deadline.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Show the </a:t>
            </a:r>
            <a:r>
              <a:rPr lang="sv-SE" baseline="0" dirty="0" err="1"/>
              <a:t>exam</a:t>
            </a:r>
            <a:r>
              <a:rPr lang="sv-SE" baseline="0" dirty="0"/>
              <a:t> </a:t>
            </a:r>
            <a:r>
              <a:rPr lang="sv-SE" baseline="0" dirty="0" err="1"/>
              <a:t>schedule</a:t>
            </a:r>
            <a:r>
              <a:rPr lang="sv-SE" baseline="0" dirty="0"/>
              <a:t> – </a:t>
            </a:r>
            <a:r>
              <a:rPr lang="sv-SE" baseline="0" dirty="0" err="1"/>
              <a:t>link</a:t>
            </a:r>
            <a:r>
              <a:rPr lang="sv-SE" baseline="0" dirty="0"/>
              <a:t> in </a:t>
            </a:r>
            <a:r>
              <a:rPr lang="sv-SE" baseline="0" dirty="0" err="1"/>
              <a:t>slide</a:t>
            </a:r>
            <a:r>
              <a:rPr lang="sv-SE" baseline="0" dirty="0"/>
              <a:t>, and </a:t>
            </a:r>
            <a:r>
              <a:rPr lang="sv-SE" baseline="0" dirty="0" err="1"/>
              <a:t>inform</a:t>
            </a:r>
            <a:r>
              <a:rPr lang="sv-SE" baseline="0" dirty="0"/>
              <a:t> </a:t>
            </a:r>
            <a:r>
              <a:rPr lang="sv-SE" baseline="0" dirty="0" err="1"/>
              <a:t>that</a:t>
            </a:r>
            <a:r>
              <a:rPr lang="sv-SE" baseline="0" dirty="0"/>
              <a:t> </a:t>
            </a:r>
            <a:r>
              <a:rPr lang="sv-SE" baseline="0" dirty="0" err="1"/>
              <a:t>knowing</a:t>
            </a:r>
            <a:r>
              <a:rPr lang="sv-SE" baseline="0" dirty="0"/>
              <a:t> the dates </a:t>
            </a:r>
            <a:r>
              <a:rPr lang="sv-SE" baseline="0" dirty="0" err="1"/>
              <a:t>of</a:t>
            </a:r>
            <a:r>
              <a:rPr lang="sv-SE" baseline="0" dirty="0"/>
              <a:t> </a:t>
            </a:r>
            <a:r>
              <a:rPr lang="sv-SE" baseline="0" dirty="0" err="1"/>
              <a:t>exams</a:t>
            </a:r>
            <a:r>
              <a:rPr lang="sv-SE" baseline="0" dirty="0"/>
              <a:t> </a:t>
            </a:r>
            <a:r>
              <a:rPr lang="sv-SE" baseline="0" dirty="0" err="1"/>
              <a:t>are</a:t>
            </a:r>
            <a:r>
              <a:rPr lang="sv-SE" baseline="0" dirty="0"/>
              <a:t> a </a:t>
            </a:r>
            <a:r>
              <a:rPr lang="sv-SE" baseline="0" dirty="0" err="1"/>
              <a:t>way</a:t>
            </a:r>
            <a:r>
              <a:rPr lang="sv-SE" baseline="0" dirty="0"/>
              <a:t> to plan </a:t>
            </a:r>
            <a:r>
              <a:rPr lang="sv-SE" baseline="0" dirty="0" err="1"/>
              <a:t>your</a:t>
            </a:r>
            <a:r>
              <a:rPr lang="sv-SE" baseline="0" dirty="0"/>
              <a:t> studies. Point </a:t>
            </a:r>
            <a:r>
              <a:rPr lang="sv-SE" baseline="0" dirty="0" err="1"/>
              <a:t>out</a:t>
            </a:r>
            <a:r>
              <a:rPr lang="sv-SE" baseline="0" dirty="0"/>
              <a:t> </a:t>
            </a:r>
            <a:r>
              <a:rPr lang="sv-SE" baseline="0" dirty="0" err="1"/>
              <a:t>that</a:t>
            </a:r>
            <a:r>
              <a:rPr lang="sv-SE" baseline="0" dirty="0"/>
              <a:t> it is not a </a:t>
            </a:r>
            <a:r>
              <a:rPr lang="sv-SE" baseline="0" dirty="0" err="1"/>
              <a:t>good</a:t>
            </a:r>
            <a:r>
              <a:rPr lang="sv-SE" baseline="0" dirty="0"/>
              <a:t> </a:t>
            </a:r>
            <a:r>
              <a:rPr lang="sv-SE" baseline="0" dirty="0" err="1"/>
              <a:t>idea</a:t>
            </a:r>
            <a:r>
              <a:rPr lang="sv-SE" baseline="0" dirty="0"/>
              <a:t> to </a:t>
            </a:r>
            <a:r>
              <a:rPr lang="sv-SE" baseline="0" dirty="0" err="1"/>
              <a:t>skip</a:t>
            </a:r>
            <a:r>
              <a:rPr lang="sv-SE" baseline="0" dirty="0"/>
              <a:t> the </a:t>
            </a:r>
            <a:r>
              <a:rPr lang="sv-SE" baseline="0" dirty="0" err="1"/>
              <a:t>first</a:t>
            </a:r>
            <a:r>
              <a:rPr lang="sv-SE" baseline="0" dirty="0"/>
              <a:t> </a:t>
            </a:r>
            <a:r>
              <a:rPr lang="sv-SE" baseline="0" dirty="0" err="1"/>
              <a:t>exam</a:t>
            </a:r>
            <a:r>
              <a:rPr lang="sv-SE" baseline="0" dirty="0"/>
              <a:t> and </a:t>
            </a:r>
            <a:r>
              <a:rPr lang="sv-SE" baseline="0" dirty="0" err="1"/>
              <a:t>only</a:t>
            </a:r>
            <a:r>
              <a:rPr lang="sv-SE" baseline="0" dirty="0"/>
              <a:t> </a:t>
            </a:r>
            <a:r>
              <a:rPr lang="sv-SE" baseline="0" dirty="0" err="1"/>
              <a:t>take</a:t>
            </a:r>
            <a:r>
              <a:rPr lang="sv-SE" baseline="0" dirty="0"/>
              <a:t> the re-examination, </a:t>
            </a:r>
            <a:r>
              <a:rPr lang="sv-SE" baseline="0" dirty="0" err="1"/>
              <a:t>since</a:t>
            </a:r>
            <a:r>
              <a:rPr lang="sv-SE" baseline="0" dirty="0"/>
              <a:t> a </a:t>
            </a:r>
            <a:r>
              <a:rPr lang="sv-SE" baseline="0" dirty="0" err="1"/>
              <a:t>passed</a:t>
            </a:r>
            <a:r>
              <a:rPr lang="sv-SE" baseline="0" dirty="0"/>
              <a:t> </a:t>
            </a:r>
            <a:r>
              <a:rPr lang="sv-SE" baseline="0" dirty="0" err="1"/>
              <a:t>exam</a:t>
            </a:r>
            <a:r>
              <a:rPr lang="sv-SE" baseline="0" dirty="0"/>
              <a:t> </a:t>
            </a:r>
            <a:r>
              <a:rPr lang="sv-SE" baseline="0" dirty="0" err="1"/>
              <a:t>might</a:t>
            </a:r>
            <a:r>
              <a:rPr lang="sv-SE" baseline="0" dirty="0"/>
              <a:t> be </a:t>
            </a:r>
            <a:r>
              <a:rPr lang="sv-SE" baseline="0" dirty="0" err="1"/>
              <a:t>needed</a:t>
            </a:r>
            <a:r>
              <a:rPr lang="sv-SE" baseline="0" dirty="0"/>
              <a:t> to be </a:t>
            </a:r>
            <a:r>
              <a:rPr lang="sv-SE" baseline="0" dirty="0" err="1"/>
              <a:t>allowed</a:t>
            </a:r>
            <a:r>
              <a:rPr lang="sv-SE" baseline="0" dirty="0"/>
              <a:t> to start the </a:t>
            </a:r>
            <a:r>
              <a:rPr lang="sv-SE" baseline="0" dirty="0" err="1"/>
              <a:t>next</a:t>
            </a:r>
            <a:r>
              <a:rPr lang="sv-SE" baseline="0" dirty="0"/>
              <a:t> </a:t>
            </a:r>
            <a:r>
              <a:rPr lang="sv-SE" baseline="0" dirty="0" err="1"/>
              <a:t>course</a:t>
            </a:r>
            <a:r>
              <a:rPr lang="sv-SE" baseline="0" dirty="0"/>
              <a:t>. </a:t>
            </a:r>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10</a:t>
            </a:fld>
            <a:endParaRPr lang="sv-SE"/>
          </a:p>
        </p:txBody>
      </p:sp>
    </p:spTree>
    <p:extLst>
      <p:ext uri="{BB962C8B-B14F-4D97-AF65-F5344CB8AC3E}">
        <p14:creationId xmlns:p14="http://schemas.microsoft.com/office/powerpoint/2010/main" val="539528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err="1"/>
              <a:t>Failed</a:t>
            </a:r>
            <a:r>
              <a:rPr lang="sv-SE" b="1" dirty="0"/>
              <a:t> examinations</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indent="0"/>
            <a:r>
              <a:rPr lang="en-US" dirty="0"/>
              <a:t>… can lead to you not fulfilling the prerequisites for the next course and cannot study further.</a:t>
            </a:r>
          </a:p>
          <a:p>
            <a:pPr marL="0" indent="0"/>
            <a:endParaRPr lang="en-US" dirty="0"/>
          </a:p>
          <a:p>
            <a:pPr marL="0" indent="0"/>
            <a:r>
              <a:rPr lang="en-US" dirty="0"/>
              <a:t>… may involve problems with Visa, the Swedish Migration Agency or CSN as they are required for study performance.</a:t>
            </a:r>
          </a:p>
          <a:p>
            <a:pPr marL="0" indent="0"/>
            <a:endParaRPr lang="en-US" dirty="0"/>
          </a:p>
          <a:p>
            <a:pPr marL="0" indent="0"/>
            <a:r>
              <a:rPr lang="en-US" dirty="0"/>
              <a:t>Do not delay too long with re-examination as the course structure may change to the next academic year.</a:t>
            </a:r>
          </a:p>
        </p:txBody>
      </p:sp>
      <p:sp>
        <p:nvSpPr>
          <p:cNvPr id="4" name="Platshållare för bildnummer 3"/>
          <p:cNvSpPr>
            <a:spLocks noGrp="1"/>
          </p:cNvSpPr>
          <p:nvPr>
            <p:ph type="sldNum" sz="quarter" idx="10"/>
          </p:nvPr>
        </p:nvSpPr>
        <p:spPr/>
        <p:txBody>
          <a:bodyPr/>
          <a:lstStyle/>
          <a:p>
            <a:fld id="{80B96618-DCD8-4754-B0DF-254AC6747191}" type="slidenum">
              <a:rPr lang="sv-SE" smtClean="0"/>
              <a:t>11</a:t>
            </a:fld>
            <a:endParaRPr lang="sv-SE"/>
          </a:p>
        </p:txBody>
      </p:sp>
    </p:spTree>
    <p:extLst>
      <p:ext uri="{BB962C8B-B14F-4D97-AF65-F5344CB8AC3E}">
        <p14:creationId xmlns:p14="http://schemas.microsoft.com/office/powerpoint/2010/main" val="890107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Infocenter is one of the university's hubs where students can turn for information and service.</a:t>
            </a:r>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12</a:t>
            </a:fld>
            <a:endParaRPr lang="sv-SE"/>
          </a:p>
        </p:txBody>
      </p:sp>
    </p:spTree>
    <p:extLst>
      <p:ext uri="{BB962C8B-B14F-4D97-AF65-F5344CB8AC3E}">
        <p14:creationId xmlns:p14="http://schemas.microsoft.com/office/powerpoint/2010/main" val="3344089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Infocenter is one of the university's hubs where students can turn for information and service.</a:t>
            </a:r>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13</a:t>
            </a:fld>
            <a:endParaRPr lang="sv-SE"/>
          </a:p>
        </p:txBody>
      </p:sp>
    </p:spTree>
    <p:extLst>
      <p:ext uri="{BB962C8B-B14F-4D97-AF65-F5344CB8AC3E}">
        <p14:creationId xmlns:p14="http://schemas.microsoft.com/office/powerpoint/2010/main" val="3429733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Course </a:t>
            </a:r>
            <a:r>
              <a:rPr lang="sv-SE" b="1" dirty="0" err="1"/>
              <a:t>evaluations</a:t>
            </a:r>
            <a:endParaRPr lang="sv-SE" b="1" dirty="0"/>
          </a:p>
          <a:p>
            <a:endParaRPr lang="sv-SE" dirty="0"/>
          </a:p>
          <a:p>
            <a:r>
              <a:rPr lang="sv-SE" dirty="0" err="1"/>
              <a:t>After</a:t>
            </a:r>
            <a:r>
              <a:rPr lang="sv-SE" dirty="0"/>
              <a:t> </a:t>
            </a:r>
            <a:r>
              <a:rPr lang="sv-SE" dirty="0" err="1"/>
              <a:t>each</a:t>
            </a:r>
            <a:r>
              <a:rPr lang="sv-SE" baseline="0" dirty="0"/>
              <a:t> and </a:t>
            </a:r>
            <a:r>
              <a:rPr lang="sv-SE" baseline="0" dirty="0" err="1"/>
              <a:t>every</a:t>
            </a:r>
            <a:r>
              <a:rPr lang="sv-SE" baseline="0" dirty="0"/>
              <a:t> </a:t>
            </a:r>
            <a:r>
              <a:rPr lang="sv-SE" baseline="0" dirty="0" err="1"/>
              <a:t>completed</a:t>
            </a:r>
            <a:r>
              <a:rPr lang="sv-SE" baseline="0" dirty="0"/>
              <a:t> </a:t>
            </a:r>
            <a:r>
              <a:rPr lang="sv-SE" baseline="0" dirty="0" err="1"/>
              <a:t>course</a:t>
            </a:r>
            <a:r>
              <a:rPr lang="sv-SE" baseline="0" dirty="0"/>
              <a:t>, students </a:t>
            </a:r>
            <a:r>
              <a:rPr lang="sv-SE" baseline="0" dirty="0" err="1"/>
              <a:t>fill</a:t>
            </a:r>
            <a:r>
              <a:rPr lang="sv-SE" baseline="0" dirty="0"/>
              <a:t> </a:t>
            </a:r>
            <a:r>
              <a:rPr lang="sv-SE" baseline="0" dirty="0" err="1"/>
              <a:t>out</a:t>
            </a:r>
            <a:r>
              <a:rPr lang="sv-SE" baseline="0" dirty="0"/>
              <a:t> a digital </a:t>
            </a:r>
            <a:r>
              <a:rPr lang="sv-SE" baseline="0" dirty="0" err="1"/>
              <a:t>course</a:t>
            </a:r>
            <a:r>
              <a:rPr lang="sv-SE" baseline="0" dirty="0"/>
              <a:t> </a:t>
            </a:r>
            <a:r>
              <a:rPr lang="sv-SE" baseline="0" dirty="0" err="1"/>
              <a:t>evaluation</a:t>
            </a:r>
            <a:r>
              <a:rPr lang="sv-SE" baseline="0" dirty="0"/>
              <a:t>. Stress the </a:t>
            </a:r>
            <a:r>
              <a:rPr lang="sv-SE" baseline="0" dirty="0" err="1"/>
              <a:t>importance</a:t>
            </a:r>
            <a:r>
              <a:rPr lang="sv-SE" baseline="0" dirty="0"/>
              <a:t> </a:t>
            </a:r>
            <a:r>
              <a:rPr lang="sv-SE" baseline="0" dirty="0" err="1"/>
              <a:t>of</a:t>
            </a:r>
            <a:r>
              <a:rPr lang="sv-SE" baseline="0" dirty="0"/>
              <a:t> </a:t>
            </a:r>
            <a:r>
              <a:rPr lang="sv-SE" baseline="0" dirty="0" err="1"/>
              <a:t>this</a:t>
            </a:r>
            <a:r>
              <a:rPr lang="sv-SE" baseline="0" dirty="0"/>
              <a:t> </a:t>
            </a:r>
            <a:r>
              <a:rPr lang="sv-SE" baseline="0" dirty="0" err="1"/>
              <a:t>tool</a:t>
            </a:r>
            <a:r>
              <a:rPr lang="sv-SE" baseline="0" dirty="0"/>
              <a:t>!</a:t>
            </a:r>
            <a:endParaRPr lang="sv-SE" dirty="0"/>
          </a:p>
          <a:p>
            <a:endParaRPr lang="sv-SE" dirty="0"/>
          </a:p>
          <a:p>
            <a:r>
              <a:rPr lang="sv-SE" baseline="0" dirty="0"/>
              <a:t>Students </a:t>
            </a:r>
            <a:r>
              <a:rPr lang="sv-SE" baseline="0" dirty="0" err="1"/>
              <a:t>can</a:t>
            </a:r>
            <a:r>
              <a:rPr lang="sv-SE" baseline="0" dirty="0"/>
              <a:t> access prior </a:t>
            </a:r>
            <a:r>
              <a:rPr lang="sv-SE" baseline="0" dirty="0" err="1"/>
              <a:t>course</a:t>
            </a:r>
            <a:r>
              <a:rPr lang="sv-SE" baseline="0" dirty="0"/>
              <a:t> </a:t>
            </a:r>
            <a:r>
              <a:rPr lang="sv-SE" baseline="0" dirty="0" err="1"/>
              <a:t>evaluations</a:t>
            </a:r>
            <a:r>
              <a:rPr lang="sv-SE" baseline="0" dirty="0"/>
              <a:t>, via mailing arkiv@lnu.se . By </a:t>
            </a:r>
            <a:r>
              <a:rPr lang="sv-SE" baseline="0" dirty="0" err="1"/>
              <a:t>doing</a:t>
            </a:r>
            <a:r>
              <a:rPr lang="sv-SE" baseline="0" dirty="0"/>
              <a:t> so, </a:t>
            </a:r>
            <a:r>
              <a:rPr lang="sv-SE" baseline="0" dirty="0" err="1"/>
              <a:t>they</a:t>
            </a:r>
            <a:r>
              <a:rPr lang="sv-SE" baseline="0" dirty="0"/>
              <a:t> </a:t>
            </a:r>
            <a:r>
              <a:rPr lang="sv-SE" baseline="0" dirty="0" err="1"/>
              <a:t>will</a:t>
            </a:r>
            <a:r>
              <a:rPr lang="sv-SE" baseline="0" dirty="0"/>
              <a:t> </a:t>
            </a:r>
            <a:r>
              <a:rPr lang="sv-SE" baseline="0" dirty="0" err="1"/>
              <a:t>receive</a:t>
            </a:r>
            <a:r>
              <a:rPr lang="sv-SE" baseline="0" dirty="0"/>
              <a:t> a </a:t>
            </a:r>
            <a:r>
              <a:rPr lang="sv-SE" baseline="0" dirty="0" err="1"/>
              <a:t>compilation</a:t>
            </a:r>
            <a:r>
              <a:rPr lang="sv-SE" baseline="0" dirty="0"/>
              <a:t> in a </a:t>
            </a:r>
            <a:r>
              <a:rPr lang="sv-SE" baseline="0" dirty="0" err="1"/>
              <a:t>pdf</a:t>
            </a:r>
            <a:r>
              <a:rPr lang="sv-SE" baseline="0" dirty="0"/>
              <a:t> format. </a:t>
            </a:r>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14</a:t>
            </a:fld>
            <a:endParaRPr lang="sv-SE"/>
          </a:p>
        </p:txBody>
      </p:sp>
    </p:spTree>
    <p:extLst>
      <p:ext uri="{BB962C8B-B14F-4D97-AF65-F5344CB8AC3E}">
        <p14:creationId xmlns:p14="http://schemas.microsoft.com/office/powerpoint/2010/main" val="430464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Apply</a:t>
            </a:r>
            <a:r>
              <a:rPr lang="sv-SE" b="1" dirty="0"/>
              <a:t> for </a:t>
            </a:r>
            <a:r>
              <a:rPr lang="sv-SE" b="1" dirty="0" err="1"/>
              <a:t>your</a:t>
            </a:r>
            <a:r>
              <a:rPr lang="sv-SE" b="1" dirty="0"/>
              <a:t> </a:t>
            </a:r>
            <a:r>
              <a:rPr lang="sv-SE" b="1" dirty="0" err="1"/>
              <a:t>porgramme</a:t>
            </a:r>
            <a:r>
              <a:rPr lang="sv-SE" b="1" dirty="0"/>
              <a:t> </a:t>
            </a:r>
            <a:r>
              <a:rPr lang="sv-SE" b="1" dirty="0" err="1"/>
              <a:t>courses</a:t>
            </a:r>
            <a:endParaRPr lang="sv-SE" b="1" dirty="0"/>
          </a:p>
          <a:p>
            <a:endParaRPr lang="sv-SE" b="0" baseline="0" dirty="0"/>
          </a:p>
          <a:p>
            <a:r>
              <a:rPr lang="sv-SE" b="0" baseline="0" dirty="0"/>
              <a:t>As a student </a:t>
            </a:r>
            <a:r>
              <a:rPr lang="sv-SE" b="0" baseline="0" dirty="0" err="1"/>
              <a:t>you</a:t>
            </a:r>
            <a:r>
              <a:rPr lang="sv-SE" b="0" baseline="0" dirty="0"/>
              <a:t> </a:t>
            </a:r>
            <a:r>
              <a:rPr lang="sv-SE" b="0" baseline="0" dirty="0" err="1"/>
              <a:t>need</a:t>
            </a:r>
            <a:r>
              <a:rPr lang="sv-SE" b="0" baseline="0" dirty="0"/>
              <a:t> to </a:t>
            </a:r>
            <a:r>
              <a:rPr lang="sv-SE" b="0" baseline="0" dirty="0" err="1"/>
              <a:t>apply</a:t>
            </a:r>
            <a:r>
              <a:rPr lang="sv-SE" b="0" baseline="0" dirty="0"/>
              <a:t> for the </a:t>
            </a:r>
            <a:r>
              <a:rPr lang="sv-SE" b="0" baseline="0" dirty="0" err="1"/>
              <a:t>courses</a:t>
            </a:r>
            <a:r>
              <a:rPr lang="sv-SE" b="0" baseline="0" dirty="0"/>
              <a:t> in the </a:t>
            </a:r>
            <a:r>
              <a:rPr lang="sv-SE" b="0" baseline="0" dirty="0" err="1"/>
              <a:t>upcoming</a:t>
            </a:r>
            <a:r>
              <a:rPr lang="sv-SE" b="0" baseline="0" dirty="0"/>
              <a:t> semester and </a:t>
            </a:r>
            <a:r>
              <a:rPr lang="sv-SE" b="0" baseline="0" dirty="0" err="1"/>
              <a:t>this</a:t>
            </a:r>
            <a:r>
              <a:rPr lang="sv-SE" b="0" baseline="0" dirty="0"/>
              <a:t> is </a:t>
            </a:r>
            <a:r>
              <a:rPr lang="sv-SE" b="0" baseline="0" dirty="0" err="1"/>
              <a:t>done</a:t>
            </a:r>
            <a:r>
              <a:rPr lang="sv-SE" b="0" baseline="0" dirty="0"/>
              <a:t> via antagning.se/universityadminssions.se just as </a:t>
            </a:r>
            <a:r>
              <a:rPr lang="sv-SE" b="0" baseline="0" dirty="0" err="1"/>
              <a:t>when</a:t>
            </a:r>
            <a:r>
              <a:rPr lang="sv-SE" b="0" baseline="0" dirty="0"/>
              <a:t> </a:t>
            </a:r>
            <a:r>
              <a:rPr lang="sv-SE" b="0" baseline="0" dirty="0" err="1"/>
              <a:t>they</a:t>
            </a:r>
            <a:r>
              <a:rPr lang="sv-SE" b="0" baseline="0" dirty="0"/>
              <a:t> </a:t>
            </a:r>
            <a:r>
              <a:rPr lang="sv-SE" b="0" baseline="0" dirty="0" err="1"/>
              <a:t>applied</a:t>
            </a:r>
            <a:r>
              <a:rPr lang="sv-SE" b="0" baseline="0" dirty="0"/>
              <a:t> for </a:t>
            </a:r>
            <a:r>
              <a:rPr lang="sv-SE" b="0" baseline="0" dirty="0" err="1"/>
              <a:t>their</a:t>
            </a:r>
            <a:r>
              <a:rPr lang="sv-SE" b="0" baseline="0" dirty="0"/>
              <a:t> </a:t>
            </a:r>
            <a:r>
              <a:rPr lang="sv-SE" b="0" baseline="0" dirty="0" err="1"/>
              <a:t>programme</a:t>
            </a:r>
            <a:r>
              <a:rPr lang="sv-SE" b="0" baseline="0" dirty="0"/>
              <a:t>.</a:t>
            </a:r>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15</a:t>
            </a:fld>
            <a:endParaRPr lang="sv-SE"/>
          </a:p>
        </p:txBody>
      </p:sp>
    </p:spTree>
    <p:extLst>
      <p:ext uri="{BB962C8B-B14F-4D97-AF65-F5344CB8AC3E}">
        <p14:creationId xmlns:p14="http://schemas.microsoft.com/office/powerpoint/2010/main" val="352840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16</a:t>
            </a:fld>
            <a:endParaRPr lang="sv-SE"/>
          </a:p>
        </p:txBody>
      </p:sp>
    </p:spTree>
    <p:extLst>
      <p:ext uri="{BB962C8B-B14F-4D97-AF65-F5344CB8AC3E}">
        <p14:creationId xmlns:p14="http://schemas.microsoft.com/office/powerpoint/2010/main" val="641600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a:t>
            </a:r>
            <a:r>
              <a:rPr lang="sv-SE" baseline="0" dirty="0"/>
              <a:t> du har frågor kan du kontakta den utbildningsadministratör som är kopplad till din institution. </a:t>
            </a:r>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17</a:t>
            </a:fld>
            <a:endParaRPr lang="sv-SE"/>
          </a:p>
        </p:txBody>
      </p:sp>
    </p:spTree>
    <p:extLst>
      <p:ext uri="{BB962C8B-B14F-4D97-AF65-F5344CB8AC3E}">
        <p14:creationId xmlns:p14="http://schemas.microsoft.com/office/powerpoint/2010/main" val="3722866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a:t>
            </a:r>
            <a:r>
              <a:rPr lang="sv-SE" baseline="0" dirty="0"/>
              <a:t> du har frågor kan du kontakta den utbildningsadministratör som är kopplad till din institution. </a:t>
            </a:r>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18</a:t>
            </a:fld>
            <a:endParaRPr lang="sv-SE"/>
          </a:p>
        </p:txBody>
      </p:sp>
    </p:spTree>
    <p:extLst>
      <p:ext uri="{BB962C8B-B14F-4D97-AF65-F5344CB8AC3E}">
        <p14:creationId xmlns:p14="http://schemas.microsoft.com/office/powerpoint/2010/main" val="1239214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a:t>
            </a:r>
            <a:r>
              <a:rPr lang="sv-SE" baseline="0" dirty="0"/>
              <a:t> du har frågor kan du kontakta den utbildningsadministratör som är kopplad till din institution. </a:t>
            </a:r>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19</a:t>
            </a:fld>
            <a:endParaRPr lang="sv-SE"/>
          </a:p>
        </p:txBody>
      </p:sp>
    </p:spTree>
    <p:extLst>
      <p:ext uri="{BB962C8B-B14F-4D97-AF65-F5344CB8AC3E}">
        <p14:creationId xmlns:p14="http://schemas.microsoft.com/office/powerpoint/2010/main" val="4241778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Student at </a:t>
            </a:r>
            <a:r>
              <a:rPr lang="en-US" b="1" dirty="0"/>
              <a:t>Faculty of Health and Life Sciences</a:t>
            </a:r>
          </a:p>
          <a:p>
            <a:endParaRPr lang="sv-SE" dirty="0"/>
          </a:p>
          <a:p>
            <a:r>
              <a:rPr lang="sv-SE" dirty="0" err="1"/>
              <a:t>Checklist</a:t>
            </a:r>
            <a:r>
              <a:rPr lang="sv-SE" baseline="0" dirty="0"/>
              <a:t> for new students</a:t>
            </a:r>
            <a:r>
              <a:rPr lang="sv-SE" dirty="0"/>
              <a:t>: </a:t>
            </a:r>
            <a:r>
              <a:rPr lang="sv-SE" dirty="0">
                <a:hlinkClick r:id="rId3"/>
              </a:rPr>
              <a:t>https://lnu.se/en/student/new-student/</a:t>
            </a:r>
            <a:endParaRPr lang="sv-SE" dirty="0"/>
          </a:p>
          <a:p>
            <a:endParaRPr lang="sv-SE" dirty="0"/>
          </a:p>
          <a:p>
            <a:r>
              <a:rPr lang="sv-SE" baseline="0" dirty="0"/>
              <a:t>The </a:t>
            </a:r>
            <a:r>
              <a:rPr lang="sv-SE" baseline="0" dirty="0" err="1"/>
              <a:t>following</a:t>
            </a:r>
            <a:r>
              <a:rPr lang="sv-SE" baseline="0" dirty="0"/>
              <a:t> information is </a:t>
            </a:r>
            <a:r>
              <a:rPr lang="sv-SE" baseline="0" dirty="0" err="1"/>
              <a:t>available</a:t>
            </a:r>
            <a:r>
              <a:rPr lang="sv-SE" baseline="0" dirty="0"/>
              <a:t> via </a:t>
            </a:r>
            <a:r>
              <a:rPr lang="sv-SE" baseline="0" dirty="0" err="1"/>
              <a:t>this</a:t>
            </a:r>
            <a:r>
              <a:rPr lang="sv-SE" baseline="0" dirty="0"/>
              <a:t> </a:t>
            </a:r>
            <a:r>
              <a:rPr lang="sv-SE" baseline="0" dirty="0" err="1"/>
              <a:t>link</a:t>
            </a:r>
            <a:r>
              <a:rPr lang="sv-SE" baseline="0" dirty="0"/>
              <a:t>:</a:t>
            </a:r>
          </a:p>
          <a:p>
            <a:pPr marL="171450" indent="-171450">
              <a:buFont typeface="Arial" panose="020B0604020202020204" pitchFamily="34" charset="0"/>
              <a:buChar char="•"/>
            </a:pPr>
            <a:r>
              <a:rPr lang="sv-SE" baseline="0" dirty="0" err="1"/>
              <a:t>Obtaining</a:t>
            </a:r>
            <a:r>
              <a:rPr lang="sv-SE" baseline="0" dirty="0"/>
              <a:t> a student </a:t>
            </a:r>
            <a:r>
              <a:rPr lang="sv-SE" baseline="0" dirty="0" err="1"/>
              <a:t>account</a:t>
            </a:r>
            <a:endParaRPr lang="sv-SE" baseline="0" dirty="0"/>
          </a:p>
          <a:p>
            <a:pPr marL="171450" indent="-171450">
              <a:buFont typeface="Arial" panose="020B0604020202020204" pitchFamily="34" charset="0"/>
              <a:buChar char="•"/>
            </a:pPr>
            <a:r>
              <a:rPr lang="sv-SE" baseline="0" dirty="0" err="1"/>
              <a:t>Registration</a:t>
            </a:r>
            <a:r>
              <a:rPr lang="sv-SE" baseline="0" dirty="0"/>
              <a:t> – is </a:t>
            </a:r>
            <a:r>
              <a:rPr lang="sv-SE" baseline="0" dirty="0" err="1"/>
              <a:t>possible</a:t>
            </a:r>
            <a:r>
              <a:rPr lang="sv-SE" baseline="0" dirty="0"/>
              <a:t> </a:t>
            </a:r>
            <a:r>
              <a:rPr lang="sv-SE" baseline="0" dirty="0" err="1"/>
              <a:t>one</a:t>
            </a:r>
            <a:r>
              <a:rPr lang="sv-SE" baseline="0" dirty="0"/>
              <a:t> </a:t>
            </a:r>
            <a:r>
              <a:rPr lang="sv-SE" baseline="0" dirty="0" err="1"/>
              <a:t>week</a:t>
            </a:r>
            <a:r>
              <a:rPr lang="sv-SE" baseline="0" dirty="0"/>
              <a:t> </a:t>
            </a:r>
            <a:r>
              <a:rPr lang="sv-SE" baseline="0" dirty="0" err="1"/>
              <a:t>before</a:t>
            </a:r>
            <a:r>
              <a:rPr lang="sv-SE" baseline="0" dirty="0"/>
              <a:t> the </a:t>
            </a:r>
            <a:r>
              <a:rPr lang="sv-SE" baseline="0" dirty="0" err="1"/>
              <a:t>course</a:t>
            </a:r>
            <a:r>
              <a:rPr lang="sv-SE" baseline="0" dirty="0"/>
              <a:t> starts, must </a:t>
            </a:r>
            <a:r>
              <a:rPr lang="sv-SE" baseline="0" dirty="0" err="1"/>
              <a:t>have</a:t>
            </a:r>
            <a:r>
              <a:rPr lang="sv-SE" baseline="0" dirty="0"/>
              <a:t> student </a:t>
            </a:r>
            <a:r>
              <a:rPr lang="sv-SE" baseline="0" dirty="0" err="1"/>
              <a:t>account</a:t>
            </a:r>
            <a:r>
              <a:rPr lang="sv-SE" baseline="0" dirty="0"/>
              <a:t> to be </a:t>
            </a:r>
            <a:r>
              <a:rPr lang="sv-SE" baseline="0" dirty="0" err="1"/>
              <a:t>able</a:t>
            </a:r>
            <a:r>
              <a:rPr lang="sv-SE" baseline="0" dirty="0"/>
              <a:t> to register. </a:t>
            </a:r>
            <a:r>
              <a:rPr lang="sv-SE" baseline="0" dirty="0" err="1"/>
              <a:t>Any</a:t>
            </a:r>
            <a:r>
              <a:rPr lang="sv-SE" baseline="0" dirty="0"/>
              <a:t> </a:t>
            </a:r>
            <a:r>
              <a:rPr lang="sv-SE" baseline="0" dirty="0" err="1"/>
              <a:t>issues</a:t>
            </a:r>
            <a:r>
              <a:rPr lang="sv-SE" baseline="0" dirty="0"/>
              <a:t>, ask students to </a:t>
            </a:r>
            <a:r>
              <a:rPr lang="sv-SE" baseline="0" dirty="0" err="1"/>
              <a:t>contact</a:t>
            </a:r>
            <a:r>
              <a:rPr lang="sv-SE" baseline="0" dirty="0"/>
              <a:t> the </a:t>
            </a:r>
            <a:r>
              <a:rPr lang="sv-SE" baseline="0" dirty="0" err="1"/>
              <a:t>education</a:t>
            </a:r>
            <a:r>
              <a:rPr lang="sv-SE" baseline="0" dirty="0"/>
              <a:t> administration at FHL. On the </a:t>
            </a:r>
            <a:r>
              <a:rPr lang="sv-SE" baseline="0" dirty="0" err="1"/>
              <a:t>next</a:t>
            </a:r>
            <a:r>
              <a:rPr lang="sv-SE" baseline="0" dirty="0"/>
              <a:t> </a:t>
            </a:r>
            <a:r>
              <a:rPr lang="sv-SE" baseline="0" dirty="0" err="1"/>
              <a:t>slide</a:t>
            </a:r>
            <a:r>
              <a:rPr lang="sv-SE" baseline="0" dirty="0"/>
              <a:t>, </a:t>
            </a:r>
            <a:r>
              <a:rPr lang="sv-SE" baseline="0" dirty="0" err="1"/>
              <a:t>you</a:t>
            </a:r>
            <a:r>
              <a:rPr lang="sv-SE" baseline="0" dirty="0"/>
              <a:t> </a:t>
            </a:r>
            <a:r>
              <a:rPr lang="sv-SE" baseline="0" dirty="0" err="1"/>
              <a:t>can</a:t>
            </a:r>
            <a:r>
              <a:rPr lang="sv-SE" baseline="0" dirty="0"/>
              <a:t> show the students </a:t>
            </a:r>
            <a:r>
              <a:rPr lang="sv-SE" baseline="0" dirty="0" err="1"/>
              <a:t>where</a:t>
            </a:r>
            <a:r>
              <a:rPr lang="sv-SE" baseline="0" dirty="0"/>
              <a:t> to </a:t>
            </a:r>
            <a:r>
              <a:rPr lang="sv-SE" baseline="0" dirty="0" err="1"/>
              <a:t>click</a:t>
            </a:r>
            <a:r>
              <a:rPr lang="sv-SE" baseline="0" dirty="0"/>
              <a:t> to register.</a:t>
            </a:r>
          </a:p>
          <a:p>
            <a:pPr marL="171450" indent="-171450">
              <a:buFont typeface="Arial" panose="020B0604020202020204" pitchFamily="34" charset="0"/>
              <a:buChar char="•"/>
            </a:pPr>
            <a:endParaRPr lang="sv-SE" baseline="0" dirty="0"/>
          </a:p>
          <a:p>
            <a:r>
              <a:rPr lang="sv-SE" baseline="0" dirty="0" err="1"/>
              <a:t>Some</a:t>
            </a:r>
            <a:r>
              <a:rPr lang="sv-SE" baseline="0" dirty="0"/>
              <a:t> practical information like:</a:t>
            </a:r>
          </a:p>
          <a:p>
            <a:pPr marL="171450" indent="-171450">
              <a:buFont typeface="Arial" panose="020B0604020202020204" pitchFamily="34" charset="0"/>
              <a:buChar char="•"/>
            </a:pPr>
            <a:r>
              <a:rPr lang="sv-SE" baseline="0" dirty="0"/>
              <a:t>Student web</a:t>
            </a:r>
          </a:p>
          <a:p>
            <a:pPr marL="171450" indent="-171450">
              <a:buFont typeface="Arial" panose="020B0604020202020204" pitchFamily="34" charset="0"/>
              <a:buChar char="•"/>
            </a:pPr>
            <a:r>
              <a:rPr lang="sv-SE" baseline="0" dirty="0"/>
              <a:t>E-mail</a:t>
            </a:r>
          </a:p>
          <a:p>
            <a:pPr marL="171450" indent="-171450">
              <a:buFont typeface="Arial" panose="020B0604020202020204" pitchFamily="34" charset="0"/>
              <a:buChar char="•"/>
            </a:pPr>
            <a:r>
              <a:rPr lang="sv-SE" baseline="0" dirty="0"/>
              <a:t>Lnu-</a:t>
            </a:r>
            <a:r>
              <a:rPr lang="sv-SE" baseline="0" dirty="0" err="1"/>
              <a:t>app</a:t>
            </a:r>
            <a:endParaRPr lang="sv-SE" baseline="0" dirty="0"/>
          </a:p>
          <a:p>
            <a:pPr marL="171450" indent="-171450">
              <a:buFont typeface="Arial" panose="020B0604020202020204" pitchFamily="34" charset="0"/>
              <a:buChar char="•"/>
            </a:pPr>
            <a:r>
              <a:rPr lang="sv-SE" baseline="0" dirty="0" err="1"/>
              <a:t>Swipe</a:t>
            </a:r>
            <a:r>
              <a:rPr lang="sv-SE" baseline="0" dirty="0"/>
              <a:t> </a:t>
            </a:r>
            <a:r>
              <a:rPr lang="sv-SE" baseline="0" dirty="0" err="1"/>
              <a:t>card</a:t>
            </a:r>
            <a:r>
              <a:rPr lang="sv-SE" baseline="0" dirty="0"/>
              <a:t> </a:t>
            </a:r>
          </a:p>
          <a:p>
            <a:pPr marL="171450" indent="-171450">
              <a:buFont typeface="Arial" panose="020B0604020202020204" pitchFamily="34" charset="0"/>
              <a:buChar char="•"/>
            </a:pPr>
            <a:r>
              <a:rPr lang="sv-SE" baseline="0" dirty="0"/>
              <a:t>etc.</a:t>
            </a:r>
          </a:p>
          <a:p>
            <a:endParaRPr lang="sv-SE" dirty="0"/>
          </a:p>
        </p:txBody>
      </p:sp>
      <p:sp>
        <p:nvSpPr>
          <p:cNvPr id="4" name="Platshållare för bildnummer 3"/>
          <p:cNvSpPr>
            <a:spLocks noGrp="1"/>
          </p:cNvSpPr>
          <p:nvPr>
            <p:ph type="sldNum" sz="quarter" idx="10"/>
          </p:nvPr>
        </p:nvSpPr>
        <p:spPr/>
        <p:txBody>
          <a:bodyPr/>
          <a:lstStyle/>
          <a:p>
            <a:fld id="{D39C43F3-743B-4D4F-9DF7-8E39C0986991}" type="slidenum">
              <a:rPr lang="sv-SE" smtClean="0"/>
              <a:t>2</a:t>
            </a:fld>
            <a:endParaRPr lang="sv-SE"/>
          </a:p>
        </p:txBody>
      </p:sp>
    </p:spTree>
    <p:extLst>
      <p:ext uri="{BB962C8B-B14F-4D97-AF65-F5344CB8AC3E}">
        <p14:creationId xmlns:p14="http://schemas.microsoft.com/office/powerpoint/2010/main" val="4000819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a:t>
            </a:r>
            <a:r>
              <a:rPr lang="sv-SE" baseline="0" dirty="0"/>
              <a:t> du har frågor kan du kontakta den utbildningsadministratör som är kopplad till din institution. </a:t>
            </a:r>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20</a:t>
            </a:fld>
            <a:endParaRPr lang="sv-SE"/>
          </a:p>
        </p:txBody>
      </p:sp>
    </p:spTree>
    <p:extLst>
      <p:ext uri="{BB962C8B-B14F-4D97-AF65-F5344CB8AC3E}">
        <p14:creationId xmlns:p14="http://schemas.microsoft.com/office/powerpoint/2010/main" val="686438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r>
              <a:rPr lang="en-US" b="1" dirty="0" err="1"/>
              <a:t>Internationalisation</a:t>
            </a:r>
            <a:endParaRPr lang="en-US" b="1" dirty="0"/>
          </a:p>
          <a:p>
            <a:pPr marL="0" indent="0"/>
            <a:endParaRPr lang="en-US" dirty="0"/>
          </a:p>
          <a:p>
            <a:pPr marL="0" indent="0"/>
            <a:r>
              <a:rPr lang="en-US" dirty="0"/>
              <a:t>As a student at Linnaeus University, there are several opportunities for </a:t>
            </a:r>
            <a:r>
              <a:rPr lang="en-US" dirty="0" err="1"/>
              <a:t>internationalisation</a:t>
            </a:r>
            <a:r>
              <a:rPr lang="sv-SE" dirty="0"/>
              <a:t>: </a:t>
            </a:r>
            <a:r>
              <a:rPr lang="sv-SE" altLang="sv-SE" dirty="0" err="1"/>
              <a:t>exchange</a:t>
            </a:r>
            <a:r>
              <a:rPr lang="sv-SE" altLang="sv-SE" dirty="0"/>
              <a:t> </a:t>
            </a:r>
            <a:r>
              <a:rPr lang="sv-SE" altLang="sv-SE" dirty="0" err="1"/>
              <a:t>programmes</a:t>
            </a:r>
            <a:r>
              <a:rPr lang="sv-SE" altLang="sv-SE" dirty="0"/>
              <a:t>, internships and the </a:t>
            </a:r>
            <a:r>
              <a:rPr lang="sv-SE" altLang="sv-SE" dirty="0" err="1"/>
              <a:t>possibility</a:t>
            </a:r>
            <a:r>
              <a:rPr lang="sv-SE" altLang="sv-SE" dirty="0"/>
              <a:t> </a:t>
            </a:r>
            <a:r>
              <a:rPr lang="sv-SE" altLang="sv-SE" dirty="0" err="1"/>
              <a:t>of</a:t>
            </a:r>
            <a:r>
              <a:rPr lang="sv-SE" altLang="sv-SE" dirty="0"/>
              <a:t> </a:t>
            </a:r>
            <a:r>
              <a:rPr lang="sv-SE" altLang="sv-SE" dirty="0" err="1"/>
              <a:t>writing</a:t>
            </a:r>
            <a:r>
              <a:rPr lang="sv-SE" altLang="sv-SE" dirty="0"/>
              <a:t> </a:t>
            </a:r>
            <a:r>
              <a:rPr lang="sv-SE" altLang="sv-SE" dirty="0" err="1"/>
              <a:t>your</a:t>
            </a:r>
            <a:r>
              <a:rPr lang="sv-SE" altLang="sv-SE" dirty="0"/>
              <a:t>  </a:t>
            </a:r>
            <a:r>
              <a:rPr lang="sv-SE" altLang="sv-SE" dirty="0" err="1"/>
              <a:t>degree</a:t>
            </a:r>
            <a:r>
              <a:rPr lang="sv-SE" altLang="sv-SE" dirty="0"/>
              <a:t> </a:t>
            </a:r>
            <a:r>
              <a:rPr lang="sv-SE" altLang="sv-SE" dirty="0" err="1"/>
              <a:t>project</a:t>
            </a:r>
            <a:r>
              <a:rPr lang="sv-SE" altLang="sv-SE" dirty="0"/>
              <a:t> </a:t>
            </a:r>
            <a:r>
              <a:rPr lang="sv-SE" altLang="sv-SE" dirty="0" err="1"/>
              <a:t>abroad</a:t>
            </a:r>
            <a:r>
              <a:rPr lang="sv-SE" dirty="0"/>
              <a:t>.</a:t>
            </a:r>
            <a:endParaRPr lang="sv-SE" altLang="sv-SE" sz="800" b="1" dirty="0">
              <a:cs typeface="Tahoma" pitchFamily="34" charset="0"/>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Contact at FHL:</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Nadja Heinvall</a:t>
            </a:r>
            <a:endParaRPr lang="sv-SE" sz="1200" b="0" dirty="0"/>
          </a:p>
          <a:p>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21</a:t>
            </a:fld>
            <a:endParaRPr lang="sv-SE"/>
          </a:p>
        </p:txBody>
      </p:sp>
    </p:spTree>
    <p:extLst>
      <p:ext uri="{BB962C8B-B14F-4D97-AF65-F5344CB8AC3E}">
        <p14:creationId xmlns:p14="http://schemas.microsoft.com/office/powerpoint/2010/main" val="3767025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Career</a:t>
            </a:r>
            <a:r>
              <a:rPr lang="sv-SE" b="1" dirty="0"/>
              <a:t> counselling service</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The </a:t>
            </a:r>
            <a:r>
              <a:rPr lang="sv-SE" baseline="0" dirty="0" err="1"/>
              <a:t>link</a:t>
            </a:r>
            <a:r>
              <a:rPr lang="sv-SE" baseline="0" dirty="0"/>
              <a:t> in the </a:t>
            </a:r>
            <a:r>
              <a:rPr lang="sv-SE" baseline="0" dirty="0" err="1"/>
              <a:t>header</a:t>
            </a:r>
            <a:r>
              <a:rPr lang="sv-SE" baseline="0" dirty="0"/>
              <a:t> </a:t>
            </a:r>
            <a:r>
              <a:rPr lang="sv-SE" baseline="0" dirty="0" err="1"/>
              <a:t>directs</a:t>
            </a:r>
            <a:r>
              <a:rPr lang="sv-SE" baseline="0" dirty="0"/>
              <a:t> to the </a:t>
            </a:r>
            <a:r>
              <a:rPr lang="sv-SE" dirty="0" err="1"/>
              <a:t>Career</a:t>
            </a:r>
            <a:r>
              <a:rPr lang="sv-SE" dirty="0"/>
              <a:t> counselling service</a:t>
            </a:r>
          </a:p>
          <a:p>
            <a:endParaRPr lang="sv-SE" dirty="0"/>
          </a:p>
          <a:p>
            <a:r>
              <a:rPr lang="sv-SE" dirty="0" err="1"/>
              <a:t>Career</a:t>
            </a:r>
            <a:r>
              <a:rPr lang="sv-SE" baseline="0" dirty="0"/>
              <a:t> counselling service </a:t>
            </a:r>
            <a:r>
              <a:rPr lang="sv-SE" baseline="0" dirty="0" err="1"/>
              <a:t>arranges</a:t>
            </a:r>
            <a:r>
              <a:rPr lang="sv-SE" baseline="0" dirty="0"/>
              <a:t> different</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Lectures</a:t>
            </a:r>
            <a:r>
              <a:rPr lang="sv-SE" sz="1200" b="0" i="0" kern="1200" dirty="0">
                <a:solidFill>
                  <a:schemeClr val="tx1"/>
                </a:solidFill>
                <a:effectLst/>
                <a:latin typeface="+mn-lt"/>
                <a:ea typeface="+mn-ea"/>
                <a:cs typeface="+mn-cs"/>
              </a:rPr>
              <a:t>, workshops och events,</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such</a:t>
            </a:r>
            <a:r>
              <a:rPr lang="sv-SE" sz="1200" b="0" i="0" kern="1200" baseline="0" dirty="0">
                <a:solidFill>
                  <a:schemeClr val="tx1"/>
                </a:solidFill>
                <a:effectLst/>
                <a:latin typeface="+mn-lt"/>
                <a:ea typeface="+mn-ea"/>
                <a:cs typeface="+mn-cs"/>
              </a:rPr>
              <a:t> as:</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CV-</a:t>
            </a:r>
            <a:r>
              <a:rPr lang="sv-SE" sz="1200" b="0" i="0" kern="1200" dirty="0" err="1">
                <a:solidFill>
                  <a:schemeClr val="tx1"/>
                </a:solidFill>
                <a:effectLst/>
                <a:latin typeface="+mn-lt"/>
                <a:ea typeface="+mn-ea"/>
                <a:cs typeface="+mn-cs"/>
              </a:rPr>
              <a:t>writing</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help</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err="1">
                <a:solidFill>
                  <a:schemeClr val="tx1"/>
                </a:solidFill>
                <a:effectLst/>
                <a:latin typeface="+mn-lt"/>
                <a:ea typeface="+mn-ea"/>
                <a:cs typeface="+mn-cs"/>
              </a:rPr>
              <a:t>Career</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course</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err="1">
                <a:solidFill>
                  <a:schemeClr val="tx1"/>
                </a:solidFill>
                <a:effectLst/>
                <a:latin typeface="+mn-lt"/>
                <a:ea typeface="+mn-ea"/>
                <a:cs typeface="+mn-cs"/>
              </a:rPr>
              <a:t>Interview</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training</a:t>
            </a:r>
            <a:r>
              <a:rPr lang="sv-SE" sz="1200" b="0" i="0" kern="1200" baseline="0" dirty="0">
                <a:solidFill>
                  <a:schemeClr val="tx1"/>
                </a:solidFill>
                <a:effectLst/>
                <a:latin typeface="+mn-lt"/>
                <a:ea typeface="+mn-ea"/>
                <a:cs typeface="+mn-cs"/>
              </a:rPr>
              <a:t> and </a:t>
            </a:r>
            <a:r>
              <a:rPr lang="sv-SE" sz="1200" b="0" i="0" kern="1200" baseline="0" dirty="0" err="1">
                <a:solidFill>
                  <a:schemeClr val="tx1"/>
                </a:solidFill>
                <a:effectLst/>
                <a:latin typeface="+mn-lt"/>
                <a:ea typeface="+mn-ea"/>
                <a:cs typeface="+mn-cs"/>
              </a:rPr>
              <a:t>lectures</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err="1">
                <a:solidFill>
                  <a:schemeClr val="tx1"/>
                </a:solidFill>
                <a:effectLst/>
                <a:latin typeface="+mn-lt"/>
                <a:ea typeface="+mn-ea"/>
                <a:cs typeface="+mn-cs"/>
              </a:rPr>
              <a:t>Your</a:t>
            </a:r>
            <a:r>
              <a:rPr lang="sv-SE" sz="1200" b="0" i="0" kern="1200" baseline="0" dirty="0">
                <a:solidFill>
                  <a:schemeClr val="tx1"/>
                </a:solidFill>
                <a:effectLst/>
                <a:latin typeface="+mn-lt"/>
                <a:ea typeface="+mn-ea"/>
                <a:cs typeface="+mn-cs"/>
              </a:rPr>
              <a:t> personal </a:t>
            </a:r>
            <a:r>
              <a:rPr lang="sv-SE" sz="1200" b="0" i="0" kern="1200" baseline="0" dirty="0" err="1">
                <a:solidFill>
                  <a:schemeClr val="tx1"/>
                </a:solidFill>
                <a:effectLst/>
                <a:latin typeface="+mn-lt"/>
                <a:ea typeface="+mn-ea"/>
                <a:cs typeface="+mn-cs"/>
              </a:rPr>
              <a:t>trademark</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lecture</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LinkedIn – </a:t>
            </a:r>
            <a:r>
              <a:rPr lang="sv-SE" sz="1200" b="0" i="0" kern="1200" dirty="0" err="1">
                <a:solidFill>
                  <a:schemeClr val="tx1"/>
                </a:solidFill>
                <a:effectLst/>
                <a:latin typeface="+mn-lt"/>
                <a:ea typeface="+mn-ea"/>
                <a:cs typeface="+mn-cs"/>
              </a:rPr>
              <a:t>lecture</a:t>
            </a:r>
            <a:r>
              <a:rPr lang="sv-SE" sz="1200" b="0" i="0" kern="1200" dirty="0">
                <a:solidFill>
                  <a:schemeClr val="tx1"/>
                </a:solidFill>
                <a:effectLst/>
                <a:latin typeface="+mn-lt"/>
                <a:ea typeface="+mn-ea"/>
                <a:cs typeface="+mn-cs"/>
              </a:rPr>
              <a:t> and workshop</a:t>
            </a:r>
          </a:p>
          <a:p>
            <a:endParaRPr lang="sv-SE" dirty="0"/>
          </a:p>
          <a:p>
            <a:r>
              <a:rPr lang="sv-SE" dirty="0"/>
              <a:t>Students </a:t>
            </a:r>
            <a:r>
              <a:rPr lang="sv-SE" dirty="0" err="1"/>
              <a:t>also</a:t>
            </a:r>
            <a:r>
              <a:rPr lang="sv-SE" dirty="0"/>
              <a:t> </a:t>
            </a:r>
            <a:r>
              <a:rPr lang="sv-SE" dirty="0" err="1"/>
              <a:t>have</a:t>
            </a:r>
            <a:r>
              <a:rPr lang="sv-SE" dirty="0"/>
              <a:t> the </a:t>
            </a:r>
            <a:r>
              <a:rPr lang="sv-SE" dirty="0" err="1"/>
              <a:t>opportunity</a:t>
            </a:r>
            <a:r>
              <a:rPr lang="sv-SE" baseline="0" dirty="0"/>
              <a:t> to </a:t>
            </a:r>
            <a:r>
              <a:rPr lang="sv-SE" baseline="0" dirty="0" err="1"/>
              <a:t>meet</a:t>
            </a:r>
            <a:r>
              <a:rPr lang="sv-SE" baseline="0" dirty="0"/>
              <a:t> a </a:t>
            </a:r>
            <a:r>
              <a:rPr lang="sv-SE" baseline="0" dirty="0" err="1"/>
              <a:t>career</a:t>
            </a:r>
            <a:r>
              <a:rPr lang="sv-SE" baseline="0" dirty="0"/>
              <a:t> </a:t>
            </a:r>
            <a:r>
              <a:rPr lang="sv-SE" baseline="0" dirty="0" err="1"/>
              <a:t>counsellor</a:t>
            </a:r>
            <a:r>
              <a:rPr lang="sv-SE" baseline="0" dirty="0"/>
              <a:t>.</a:t>
            </a:r>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22</a:t>
            </a:fld>
            <a:endParaRPr lang="sv-SE"/>
          </a:p>
        </p:txBody>
      </p:sp>
    </p:spTree>
    <p:extLst>
      <p:ext uri="{BB962C8B-B14F-4D97-AF65-F5344CB8AC3E}">
        <p14:creationId xmlns:p14="http://schemas.microsoft.com/office/powerpoint/2010/main" val="1242050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dirty="0"/>
              <a:t>Learning support for </a:t>
            </a:r>
            <a:r>
              <a:rPr lang="sv-SE" b="1" baseline="0" dirty="0" err="1"/>
              <a:t>your</a:t>
            </a:r>
            <a:r>
              <a:rPr lang="sv-SE" b="1" baseline="0" dirty="0"/>
              <a:t>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a student and have some form of disability, it is possible for you to get pedagogical support during your studies. Examples of such help are, help taking notes, sign language interpreter or extended time at examination sittings. There is a</a:t>
            </a:r>
            <a:r>
              <a:rPr lang="en-US" baseline="0" dirty="0"/>
              <a:t> contact person for Kalmar and one for Växjö</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Read </a:t>
            </a:r>
            <a:r>
              <a:rPr lang="sv-SE" baseline="0" dirty="0" err="1"/>
              <a:t>more</a:t>
            </a:r>
            <a:r>
              <a:rPr lang="sv-SE" baseline="0" dirty="0"/>
              <a:t> </a:t>
            </a:r>
            <a:r>
              <a:rPr lang="sv-SE" baseline="0" dirty="0" err="1"/>
              <a:t>link</a:t>
            </a:r>
            <a:r>
              <a:rPr lang="sv-SE" baseline="0" dirty="0"/>
              <a:t> in </a:t>
            </a:r>
            <a:r>
              <a:rPr lang="sv-SE" baseline="0" dirty="0" err="1"/>
              <a:t>slide</a:t>
            </a:r>
            <a:endParaRPr lang="en-US" baseline="0" dirty="0"/>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23</a:t>
            </a:fld>
            <a:endParaRPr lang="sv-SE"/>
          </a:p>
        </p:txBody>
      </p:sp>
    </p:spTree>
    <p:extLst>
      <p:ext uri="{BB962C8B-B14F-4D97-AF65-F5344CB8AC3E}">
        <p14:creationId xmlns:p14="http://schemas.microsoft.com/office/powerpoint/2010/main" val="2078821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The University</a:t>
            </a:r>
            <a:r>
              <a:rPr lang="sv-SE" sz="1200" b="1" kern="1200" baseline="0" dirty="0">
                <a:solidFill>
                  <a:schemeClr val="tx1"/>
                </a:solidFill>
                <a:effectLst/>
                <a:latin typeface="+mn-lt"/>
                <a:ea typeface="+mn-ea"/>
                <a:cs typeface="+mn-cs"/>
              </a:rPr>
              <a:t> </a:t>
            </a:r>
            <a:r>
              <a:rPr lang="sv-SE" sz="1200" b="1" kern="1200" baseline="0" dirty="0" err="1">
                <a:solidFill>
                  <a:schemeClr val="tx1"/>
                </a:solidFill>
                <a:effectLst/>
                <a:latin typeface="+mn-lt"/>
                <a:ea typeface="+mn-ea"/>
                <a:cs typeface="+mn-cs"/>
              </a:rPr>
              <a:t>Library</a:t>
            </a:r>
            <a:r>
              <a:rPr lang="sv-SE" sz="1200" b="1" kern="1200" baseline="0" dirty="0">
                <a:solidFill>
                  <a:schemeClr val="tx1"/>
                </a:solidFill>
                <a:effectLst/>
                <a:latin typeface="+mn-lt"/>
                <a:ea typeface="+mn-ea"/>
                <a:cs typeface="+mn-cs"/>
              </a:rPr>
              <a:t> and </a:t>
            </a:r>
            <a:r>
              <a:rPr lang="sv-SE" sz="1200" b="1" kern="1200" baseline="0" dirty="0" err="1">
                <a:solidFill>
                  <a:schemeClr val="tx1"/>
                </a:solidFill>
                <a:effectLst/>
                <a:latin typeface="+mn-lt"/>
                <a:ea typeface="+mn-ea"/>
                <a:cs typeface="+mn-cs"/>
              </a:rPr>
              <a:t>Acacemic</a:t>
            </a:r>
            <a:r>
              <a:rPr lang="sv-SE" sz="1200" b="1" kern="1200" baseline="0" dirty="0">
                <a:solidFill>
                  <a:schemeClr val="tx1"/>
                </a:solidFill>
                <a:effectLst/>
                <a:latin typeface="+mn-lt"/>
                <a:ea typeface="+mn-ea"/>
                <a:cs typeface="+mn-cs"/>
              </a:rPr>
              <a:t> Support Centre</a:t>
            </a:r>
            <a:endParaRPr lang="sv-SE" sz="1200" b="1"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At</a:t>
            </a:r>
            <a:r>
              <a:rPr lang="sv-SE" sz="1200" kern="1200" baseline="0" dirty="0">
                <a:solidFill>
                  <a:schemeClr val="tx1"/>
                </a:solidFill>
                <a:effectLst/>
                <a:latin typeface="+mn-lt"/>
                <a:ea typeface="+mn-ea"/>
                <a:cs typeface="+mn-cs"/>
              </a:rPr>
              <a:t> the</a:t>
            </a:r>
            <a:r>
              <a:rPr lang="sv-SE" sz="1200" kern="1200" dirty="0">
                <a:solidFill>
                  <a:schemeClr val="tx1"/>
                </a:solidFill>
                <a:effectLst/>
                <a:latin typeface="+mn-lt"/>
                <a:ea typeface="+mn-ea"/>
                <a:cs typeface="+mn-cs"/>
              </a:rPr>
              <a:t> </a:t>
            </a:r>
            <a:r>
              <a:rPr lang="sv-SE" sz="1200" b="1" kern="1200" dirty="0" err="1">
                <a:solidFill>
                  <a:schemeClr val="tx1"/>
                </a:solidFill>
                <a:effectLst/>
                <a:latin typeface="+mn-lt"/>
                <a:ea typeface="+mn-ea"/>
                <a:cs typeface="+mn-cs"/>
              </a:rPr>
              <a:t>university</a:t>
            </a:r>
            <a:r>
              <a:rPr lang="sv-SE" sz="1200" b="1" kern="1200" baseline="0" dirty="0">
                <a:solidFill>
                  <a:schemeClr val="tx1"/>
                </a:solidFill>
                <a:effectLst/>
                <a:latin typeface="+mn-lt"/>
                <a:ea typeface="+mn-ea"/>
                <a:cs typeface="+mn-cs"/>
              </a:rPr>
              <a:t> </a:t>
            </a:r>
            <a:r>
              <a:rPr lang="sv-SE" sz="1200" b="1" kern="1200" baseline="0" dirty="0" err="1">
                <a:solidFill>
                  <a:schemeClr val="tx1"/>
                </a:solidFill>
                <a:effectLst/>
                <a:latin typeface="+mn-lt"/>
                <a:ea typeface="+mn-ea"/>
                <a:cs typeface="+mn-cs"/>
              </a:rPr>
              <a:t>library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are</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large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number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places</a:t>
            </a:r>
            <a:r>
              <a:rPr lang="sv-SE" sz="1200" kern="1200" baseline="0" dirty="0">
                <a:solidFill>
                  <a:schemeClr val="tx1"/>
                </a:solidFill>
                <a:effectLst/>
                <a:latin typeface="+mn-lt"/>
                <a:ea typeface="+mn-ea"/>
                <a:cs typeface="+mn-cs"/>
              </a:rPr>
              <a:t> and </a:t>
            </a:r>
            <a:r>
              <a:rPr lang="sv-SE" sz="1200" kern="1200" baseline="0" dirty="0" err="1">
                <a:solidFill>
                  <a:schemeClr val="tx1"/>
                </a:solidFill>
                <a:effectLst/>
                <a:latin typeface="+mn-lt"/>
                <a:ea typeface="+mn-ea"/>
                <a:cs typeface="+mn-cs"/>
              </a:rPr>
              <a:t>rooms</a:t>
            </a:r>
            <a:r>
              <a:rPr lang="sv-SE" sz="1200" kern="1200" baseline="0" dirty="0">
                <a:solidFill>
                  <a:schemeClr val="tx1"/>
                </a:solidFill>
                <a:effectLst/>
                <a:latin typeface="+mn-lt"/>
                <a:ea typeface="+mn-ea"/>
                <a:cs typeface="+mn-cs"/>
              </a:rPr>
              <a:t> to </a:t>
            </a:r>
            <a:r>
              <a:rPr lang="sv-SE" sz="1200" kern="1200" baseline="0" dirty="0" err="1">
                <a:solidFill>
                  <a:schemeClr val="tx1"/>
                </a:solidFill>
                <a:effectLst/>
                <a:latin typeface="+mn-lt"/>
                <a:ea typeface="+mn-ea"/>
                <a:cs typeface="+mn-cs"/>
              </a:rPr>
              <a:t>study</a:t>
            </a:r>
            <a:r>
              <a:rPr lang="sv-SE" sz="1200" kern="1200" baseline="0" dirty="0">
                <a:solidFill>
                  <a:schemeClr val="tx1"/>
                </a:solidFill>
                <a:effectLst/>
                <a:latin typeface="+mn-lt"/>
                <a:ea typeface="+mn-ea"/>
                <a:cs typeface="+mn-cs"/>
              </a:rPr>
              <a: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Some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rooms</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seats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available</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booking</a:t>
            </a:r>
            <a:r>
              <a:rPr lang="sv-SE" sz="1200" kern="1200" dirty="0">
                <a:solidFill>
                  <a:schemeClr val="tx1"/>
                </a:solidFill>
                <a:effectLst/>
                <a:latin typeface="+mn-lt"/>
                <a:ea typeface="+mn-ea"/>
                <a:cs typeface="+mn-cs"/>
              </a:rPr>
              <a:t> via the </a:t>
            </a:r>
            <a:r>
              <a:rPr lang="sv-SE" sz="1200" kern="1200" dirty="0" err="1">
                <a:solidFill>
                  <a:schemeClr val="tx1"/>
                </a:solidFill>
                <a:effectLst/>
                <a:latin typeface="+mn-lt"/>
                <a:ea typeface="+mn-ea"/>
                <a:cs typeface="+mn-cs"/>
              </a:rPr>
              <a:t>library’s</a:t>
            </a:r>
            <a:r>
              <a:rPr lang="sv-SE" sz="1200" kern="1200" dirty="0">
                <a:solidFill>
                  <a:schemeClr val="tx1"/>
                </a:solidFill>
                <a:effectLst/>
                <a:latin typeface="+mn-lt"/>
                <a:ea typeface="+mn-ea"/>
                <a:cs typeface="+mn-cs"/>
              </a:rPr>
              <a:t> web page lnu.se/</a:t>
            </a:r>
            <a:r>
              <a:rPr lang="sv-SE" sz="1200" kern="1200" dirty="0" err="1">
                <a:solidFill>
                  <a:schemeClr val="tx1"/>
                </a:solidFill>
                <a:effectLst/>
                <a:latin typeface="+mn-lt"/>
                <a:ea typeface="+mn-ea"/>
                <a:cs typeface="+mn-cs"/>
              </a:rPr>
              <a:t>ub</a:t>
            </a:r>
            <a:r>
              <a:rPr lang="sv-SE" sz="1200" kern="1200" dirty="0">
                <a:solidFill>
                  <a:schemeClr val="tx1"/>
                </a:solidFill>
                <a:effectLst/>
                <a:latin typeface="+mn-lt"/>
                <a:ea typeface="+mn-ea"/>
                <a:cs typeface="+mn-cs"/>
              </a:rPr>
              <a:t>. Contact info: </a:t>
            </a:r>
            <a:r>
              <a:rPr lang="sv-SE" sz="1200" u="sng" kern="1200" dirty="0">
                <a:solidFill>
                  <a:schemeClr val="tx1"/>
                </a:solidFill>
                <a:effectLst/>
                <a:latin typeface="+mn-lt"/>
                <a:ea typeface="+mn-ea"/>
                <a:cs typeface="+mn-cs"/>
                <a:hlinkClick r:id="rId3"/>
              </a:rPr>
              <a:t>ub@lnu.se</a:t>
            </a:r>
            <a:r>
              <a:rPr lang="sv-SE" sz="1200" kern="1200" dirty="0">
                <a:solidFill>
                  <a:schemeClr val="tx1"/>
                </a:solidFill>
                <a:effectLst/>
                <a:latin typeface="+mn-lt"/>
                <a:ea typeface="+mn-ea"/>
                <a:cs typeface="+mn-cs"/>
              </a:rPr>
              <a:t>.</a:t>
            </a:r>
            <a:r>
              <a:rPr lang="sv-SE" sz="1200" kern="1200" baseline="0" dirty="0">
                <a:solidFill>
                  <a:schemeClr val="tx1"/>
                </a:solidFill>
                <a:effectLst/>
                <a:latin typeface="+mn-lt"/>
                <a:ea typeface="+mn-ea"/>
                <a:cs typeface="+mn-cs"/>
              </a:rPr>
              <a:t> Contact the </a:t>
            </a:r>
            <a:r>
              <a:rPr lang="sv-SE" sz="1200" kern="1200" baseline="0" dirty="0" err="1">
                <a:solidFill>
                  <a:schemeClr val="tx1"/>
                </a:solidFill>
                <a:effectLst/>
                <a:latin typeface="+mn-lt"/>
                <a:ea typeface="+mn-ea"/>
                <a:cs typeface="+mn-cs"/>
              </a:rPr>
              <a:t>library</a:t>
            </a:r>
            <a:r>
              <a:rPr lang="sv-SE" sz="1200" kern="1200" baseline="0" dirty="0">
                <a:solidFill>
                  <a:schemeClr val="tx1"/>
                </a:solidFill>
                <a:effectLst/>
                <a:latin typeface="+mn-lt"/>
                <a:ea typeface="+mn-ea"/>
                <a:cs typeface="+mn-cs"/>
              </a:rPr>
              <a:t> for </a:t>
            </a:r>
            <a:r>
              <a:rPr lang="sv-SE" sz="1200" kern="1200" baseline="0" dirty="0" err="1">
                <a:solidFill>
                  <a:schemeClr val="tx1"/>
                </a:solidFill>
                <a:effectLst/>
                <a:latin typeface="+mn-lt"/>
                <a:ea typeface="+mn-ea"/>
                <a:cs typeface="+mn-cs"/>
              </a:rPr>
              <a:t>searching</a:t>
            </a:r>
            <a:r>
              <a:rPr lang="sv-SE" sz="1200" kern="1200" baseline="0" dirty="0">
                <a:solidFill>
                  <a:schemeClr val="tx1"/>
                </a:solidFill>
                <a:effectLst/>
                <a:latin typeface="+mn-lt"/>
                <a:ea typeface="+mn-ea"/>
                <a:cs typeface="+mn-cs"/>
              </a:rPr>
              <a:t> and </a:t>
            </a:r>
            <a:r>
              <a:rPr lang="sv-SE" sz="1200" kern="1200" baseline="0" dirty="0" err="1">
                <a:solidFill>
                  <a:schemeClr val="tx1"/>
                </a:solidFill>
                <a:effectLst/>
                <a:latin typeface="+mn-lt"/>
                <a:ea typeface="+mn-ea"/>
                <a:cs typeface="+mn-cs"/>
              </a:rPr>
              <a:t>writing</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assistance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link</a:t>
            </a:r>
            <a:r>
              <a:rPr lang="sv-SE" sz="1200" kern="1200" baseline="0" dirty="0">
                <a:solidFill>
                  <a:schemeClr val="tx1"/>
                </a:solidFill>
                <a:effectLst/>
                <a:latin typeface="+mn-lt"/>
                <a:ea typeface="+mn-ea"/>
                <a:cs typeface="+mn-cs"/>
              </a:rPr>
              <a:t> in </a:t>
            </a:r>
            <a:r>
              <a:rPr lang="sv-SE" sz="1200" kern="1200" baseline="0" dirty="0" err="1">
                <a:solidFill>
                  <a:schemeClr val="tx1"/>
                </a:solidFill>
                <a:effectLst/>
                <a:latin typeface="+mn-lt"/>
                <a:ea typeface="+mn-ea"/>
                <a:cs typeface="+mn-cs"/>
              </a:rPr>
              <a:t>slide</a:t>
            </a:r>
            <a:r>
              <a:rPr lang="sv-SE" sz="1200" kern="1200" baseline="0" dirty="0">
                <a:solidFill>
                  <a:schemeClr val="tx1"/>
                </a:solidFill>
                <a:effectLst/>
                <a:latin typeface="+mn-lt"/>
                <a:ea typeface="+mn-ea"/>
                <a:cs typeface="+mn-cs"/>
              </a:rPr>
              <a:t>).</a:t>
            </a:r>
            <a:endParaRPr lang="sv-SE" sz="1200" b="1" kern="1200" dirty="0">
              <a:solidFill>
                <a:schemeClr val="tx1"/>
              </a:solidFill>
              <a:effectLst/>
              <a:latin typeface="+mn-lt"/>
              <a:ea typeface="+mn-ea"/>
              <a:cs typeface="+mn-cs"/>
            </a:endParaRPr>
          </a:p>
          <a:p>
            <a:endParaRPr lang="sv-SE"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At </a:t>
            </a:r>
            <a:r>
              <a:rPr lang="sv-SE" sz="1200" b="1" i="0" kern="1200" dirty="0" err="1">
                <a:solidFill>
                  <a:schemeClr val="tx1"/>
                </a:solidFill>
                <a:effectLst/>
                <a:latin typeface="+mn-lt"/>
                <a:ea typeface="+mn-ea"/>
                <a:cs typeface="+mn-cs"/>
              </a:rPr>
              <a:t>Academic</a:t>
            </a:r>
            <a:r>
              <a:rPr lang="sv-SE" sz="1200" b="1" i="0" kern="1200" dirty="0">
                <a:solidFill>
                  <a:schemeClr val="tx1"/>
                </a:solidFill>
                <a:effectLst/>
                <a:latin typeface="+mn-lt"/>
                <a:ea typeface="+mn-ea"/>
                <a:cs typeface="+mn-cs"/>
              </a:rPr>
              <a:t> support </a:t>
            </a:r>
            <a:r>
              <a:rPr lang="sv-SE" sz="1200" b="1" i="0" kern="1200" dirty="0" err="1">
                <a:solidFill>
                  <a:schemeClr val="tx1"/>
                </a:solidFill>
                <a:effectLst/>
                <a:latin typeface="+mn-lt"/>
                <a:ea typeface="+mn-ea"/>
                <a:cs typeface="+mn-cs"/>
              </a:rPr>
              <a:t>centre</a:t>
            </a:r>
            <a:r>
              <a:rPr lang="sv-SE" sz="1200" b="1" i="0" kern="120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students</a:t>
            </a:r>
            <a:r>
              <a:rPr lang="sv-SE" sz="1200" b="0" i="0" kern="1200" baseline="0" dirty="0">
                <a:solidFill>
                  <a:schemeClr val="tx1"/>
                </a:solidFill>
                <a:effectLst/>
                <a:latin typeface="+mn-lt"/>
                <a:ea typeface="+mn-ea"/>
                <a:cs typeface="+mn-cs"/>
              </a:rPr>
              <a:t> at </a:t>
            </a:r>
            <a:r>
              <a:rPr lang="sv-SE" sz="1200" b="0" i="0" kern="1200" baseline="0" dirty="0" err="1">
                <a:solidFill>
                  <a:schemeClr val="tx1"/>
                </a:solidFill>
                <a:effectLst/>
                <a:latin typeface="+mn-lt"/>
                <a:ea typeface="+mn-ea"/>
                <a:cs typeface="+mn-cs"/>
              </a:rPr>
              <a:t>bachelor</a:t>
            </a:r>
            <a:r>
              <a:rPr lang="sv-SE" sz="1200" b="0" i="0" kern="1200" baseline="0" dirty="0">
                <a:solidFill>
                  <a:schemeClr val="tx1"/>
                </a:solidFill>
                <a:effectLst/>
                <a:latin typeface="+mn-lt"/>
                <a:ea typeface="+mn-ea"/>
                <a:cs typeface="+mn-cs"/>
              </a:rPr>
              <a:t> and master </a:t>
            </a:r>
            <a:r>
              <a:rPr lang="sv-SE" sz="1200" b="0" i="0" kern="1200" baseline="0" dirty="0" err="1">
                <a:solidFill>
                  <a:schemeClr val="tx1"/>
                </a:solidFill>
                <a:effectLst/>
                <a:latin typeface="+mn-lt"/>
                <a:ea typeface="+mn-ea"/>
                <a:cs typeface="+mn-cs"/>
              </a:rPr>
              <a:t>levels</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of</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study</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can</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receive</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guidance</a:t>
            </a:r>
            <a:r>
              <a:rPr lang="sv-SE" sz="1200" b="0" i="0" kern="1200" baseline="0" dirty="0">
                <a:solidFill>
                  <a:schemeClr val="tx1"/>
                </a:solidFill>
                <a:effectLst/>
                <a:latin typeface="+mn-lt"/>
                <a:ea typeface="+mn-ea"/>
                <a:cs typeface="+mn-cs"/>
              </a:rPr>
              <a:t> in </a:t>
            </a:r>
            <a:r>
              <a:rPr lang="sv-SE" sz="1200" b="0" i="0" kern="1200" baseline="0" dirty="0" err="1">
                <a:solidFill>
                  <a:schemeClr val="tx1"/>
                </a:solidFill>
                <a:effectLst/>
                <a:latin typeface="+mn-lt"/>
                <a:ea typeface="+mn-ea"/>
                <a:cs typeface="+mn-cs"/>
              </a:rPr>
              <a:t>academic</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writing</a:t>
            </a:r>
            <a:r>
              <a:rPr lang="sv-SE" sz="1200" b="0" i="0" kern="1200" baseline="0" dirty="0">
                <a:solidFill>
                  <a:schemeClr val="tx1"/>
                </a:solidFill>
                <a:effectLst/>
                <a:latin typeface="+mn-lt"/>
                <a:ea typeface="+mn-ea"/>
                <a:cs typeface="+mn-cs"/>
              </a:rPr>
              <a:t> and </a:t>
            </a:r>
            <a:r>
              <a:rPr lang="sv-SE" sz="1200" b="0" i="0" kern="1200" baseline="0" dirty="0" err="1">
                <a:solidFill>
                  <a:schemeClr val="tx1"/>
                </a:solidFill>
                <a:effectLst/>
                <a:latin typeface="+mn-lt"/>
                <a:ea typeface="+mn-ea"/>
                <a:cs typeface="+mn-cs"/>
              </a:rPr>
              <a:t>study</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techniques</a:t>
            </a:r>
            <a:r>
              <a:rPr lang="sv-SE" sz="1200" b="0" i="0" kern="1200" baseline="0" dirty="0">
                <a:solidFill>
                  <a:schemeClr val="tx1"/>
                </a:solidFill>
                <a:effectLst/>
                <a:latin typeface="+mn-lt"/>
                <a:ea typeface="+mn-ea"/>
                <a:cs typeface="+mn-cs"/>
              </a:rPr>
              <a:t>.</a:t>
            </a:r>
            <a:endParaRPr lang="sv-SE" sz="1200" b="0" kern="1200" dirty="0">
              <a:solidFill>
                <a:schemeClr val="tx1"/>
              </a:solidFill>
              <a:effectLst/>
              <a:latin typeface="+mn-lt"/>
              <a:ea typeface="+mn-ea"/>
              <a:cs typeface="+mn-cs"/>
            </a:endParaRPr>
          </a:p>
          <a:p>
            <a:endParaRPr lang="sv-SE" b="0" dirty="0"/>
          </a:p>
          <a:p>
            <a:r>
              <a:rPr lang="sv-SE" dirty="0"/>
              <a:t>Show and talk</a:t>
            </a:r>
            <a:r>
              <a:rPr lang="sv-SE" baseline="0" dirty="0"/>
              <a:t> </a:t>
            </a:r>
            <a:r>
              <a:rPr lang="sv-SE" baseline="0" dirty="0" err="1"/>
              <a:t>about</a:t>
            </a:r>
            <a:r>
              <a:rPr lang="sv-SE" baseline="0" dirty="0"/>
              <a:t> the </a:t>
            </a:r>
            <a:r>
              <a:rPr lang="sv-SE" baseline="0" dirty="0" err="1"/>
              <a:t>writng</a:t>
            </a:r>
            <a:r>
              <a:rPr lang="sv-SE" baseline="0" dirty="0"/>
              <a:t> guide </a:t>
            </a:r>
            <a:r>
              <a:rPr lang="sv-SE" baseline="0" dirty="0" err="1"/>
              <a:t>available</a:t>
            </a:r>
            <a:r>
              <a:rPr lang="sv-SE" baseline="0" dirty="0"/>
              <a:t> via the </a:t>
            </a:r>
            <a:r>
              <a:rPr lang="sv-SE" baseline="0" dirty="0" err="1"/>
              <a:t>library</a:t>
            </a:r>
            <a:r>
              <a:rPr lang="sv-SE" baseline="0" dirty="0"/>
              <a:t> (Link in </a:t>
            </a:r>
            <a:r>
              <a:rPr lang="sv-SE" baseline="0" dirty="0" err="1"/>
              <a:t>slide</a:t>
            </a:r>
            <a:r>
              <a:rPr lang="sv-SE" baseline="0" dirty="0"/>
              <a:t>), </a:t>
            </a:r>
            <a:r>
              <a:rPr lang="sv-SE" baseline="0" dirty="0" err="1"/>
              <a:t>availble</a:t>
            </a:r>
            <a:r>
              <a:rPr lang="sv-SE" baseline="0" dirty="0"/>
              <a:t> in </a:t>
            </a:r>
            <a:r>
              <a:rPr lang="sv-SE" baseline="0" dirty="0" err="1"/>
              <a:t>both</a:t>
            </a:r>
            <a:r>
              <a:rPr lang="sv-SE" baseline="0" dirty="0"/>
              <a:t> Swedish and English.</a:t>
            </a:r>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24</a:t>
            </a:fld>
            <a:endParaRPr lang="sv-SE"/>
          </a:p>
        </p:txBody>
      </p:sp>
    </p:spTree>
    <p:extLst>
      <p:ext uri="{BB962C8B-B14F-4D97-AF65-F5344CB8AC3E}">
        <p14:creationId xmlns:p14="http://schemas.microsoft.com/office/powerpoint/2010/main" val="174935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Student Welfare</a:t>
            </a:r>
            <a:r>
              <a:rPr lang="sv-SE" b="1" baseline="0" dirty="0"/>
              <a:t> Office</a:t>
            </a:r>
            <a:endParaRPr lang="sv-SE" b="1" dirty="0"/>
          </a:p>
          <a:p>
            <a:endParaRPr lang="sv-SE" dirty="0"/>
          </a:p>
          <a:p>
            <a:r>
              <a:rPr lang="sv-SE" dirty="0"/>
              <a:t>The Student</a:t>
            </a:r>
            <a:r>
              <a:rPr lang="sv-SE" baseline="0" dirty="0"/>
              <a:t> Welfare Office </a:t>
            </a:r>
            <a:r>
              <a:rPr lang="sv-SE" baseline="0" dirty="0" err="1"/>
              <a:t>organises</a:t>
            </a:r>
            <a:r>
              <a:rPr lang="sv-SE" baseline="0" dirty="0"/>
              <a:t> </a:t>
            </a:r>
            <a:r>
              <a:rPr lang="sv-SE" baseline="0" dirty="0" err="1"/>
              <a:t>several</a:t>
            </a:r>
            <a:r>
              <a:rPr lang="sv-SE" baseline="0" dirty="0"/>
              <a:t> different </a:t>
            </a:r>
            <a:r>
              <a:rPr lang="sv-SE" baseline="0" dirty="0" err="1"/>
              <a:t>classes</a:t>
            </a:r>
            <a:r>
              <a:rPr lang="sv-SE" baseline="0" dirty="0"/>
              <a:t> for students, </a:t>
            </a:r>
            <a:r>
              <a:rPr lang="sv-SE" baseline="0" dirty="0" err="1"/>
              <a:t>such</a:t>
            </a:r>
            <a:r>
              <a:rPr lang="sv-SE" baseline="0" dirty="0"/>
              <a:t> as:</a:t>
            </a:r>
            <a:endParaRPr lang="sv-SE" dirty="0"/>
          </a:p>
          <a:p>
            <a:pPr marL="171450" indent="-171450">
              <a:buFont typeface="Arial" panose="020B0604020202020204" pitchFamily="34" charset="0"/>
              <a:buChar char="•"/>
            </a:pPr>
            <a:r>
              <a:rPr lang="sv-SE" dirty="0"/>
              <a:t>The </a:t>
            </a:r>
            <a:r>
              <a:rPr lang="sv-SE" dirty="0" err="1"/>
              <a:t>power</a:t>
            </a:r>
            <a:r>
              <a:rPr lang="sv-SE" dirty="0"/>
              <a:t> </a:t>
            </a:r>
            <a:r>
              <a:rPr lang="sv-SE" dirty="0" err="1"/>
              <a:t>of</a:t>
            </a:r>
            <a:r>
              <a:rPr lang="sv-SE" dirty="0"/>
              <a:t> yoga</a:t>
            </a:r>
          </a:p>
          <a:p>
            <a:pPr marL="171450" indent="-171450">
              <a:buFont typeface="Arial" panose="020B0604020202020204" pitchFamily="34" charset="0"/>
              <a:buChar char="•"/>
            </a:pPr>
            <a:r>
              <a:rPr lang="sv-SE" dirty="0"/>
              <a:t>Våga</a:t>
            </a:r>
            <a:r>
              <a:rPr lang="sv-SE" baseline="0" dirty="0"/>
              <a:t> tala</a:t>
            </a:r>
          </a:p>
          <a:p>
            <a:pPr marL="171450" indent="-171450">
              <a:buFont typeface="Arial" panose="020B0604020202020204" pitchFamily="34" charset="0"/>
              <a:buChar char="•"/>
            </a:pPr>
            <a:r>
              <a:rPr lang="sv-SE" baseline="0" dirty="0" err="1"/>
              <a:t>Mindfulness</a:t>
            </a:r>
            <a:endParaRPr lang="sv-SE" baseline="0" dirty="0"/>
          </a:p>
          <a:p>
            <a:pPr marL="171450" indent="-171450">
              <a:buFont typeface="Arial" panose="020B0604020202020204" pitchFamily="34" charset="0"/>
              <a:buChar char="•"/>
            </a:pPr>
            <a:endParaRPr lang="sv-SE" baseline="0" dirty="0"/>
          </a:p>
          <a:p>
            <a:pPr marL="0" indent="0">
              <a:buFont typeface="Arial" panose="020B0604020202020204" pitchFamily="34" charset="0"/>
              <a:buNone/>
            </a:pPr>
            <a:r>
              <a:rPr lang="sv-SE" baseline="0" dirty="0" err="1"/>
              <a:t>More</a:t>
            </a:r>
            <a:r>
              <a:rPr lang="sv-SE" baseline="0" dirty="0"/>
              <a:t> information at: </a:t>
            </a:r>
            <a:r>
              <a:rPr lang="sv-SE" dirty="0">
                <a:hlinkClick r:id="rId3"/>
              </a:rPr>
              <a:t>https://lnu.se/en/student/service-and-support/student-welfare/</a:t>
            </a:r>
            <a:endParaRPr lang="sv-SE" baseline="0"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25</a:t>
            </a:fld>
            <a:endParaRPr lang="sv-SE"/>
          </a:p>
        </p:txBody>
      </p:sp>
    </p:spTree>
    <p:extLst>
      <p:ext uri="{BB962C8B-B14F-4D97-AF65-F5344CB8AC3E}">
        <p14:creationId xmlns:p14="http://schemas.microsoft.com/office/powerpoint/2010/main" val="3647645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Get </a:t>
            </a:r>
            <a:r>
              <a:rPr lang="sv-SE" b="1" dirty="0" err="1"/>
              <a:t>involved</a:t>
            </a:r>
            <a:r>
              <a:rPr lang="sv-SE" b="1" dirty="0"/>
              <a:t> in </a:t>
            </a:r>
            <a:r>
              <a:rPr lang="sv-SE" b="1" dirty="0" err="1"/>
              <a:t>your</a:t>
            </a:r>
            <a:r>
              <a:rPr lang="sv-SE" b="1" dirty="0"/>
              <a:t> studies</a:t>
            </a:r>
          </a:p>
          <a:p>
            <a:endParaRPr lang="sv-SE" dirty="0"/>
          </a:p>
          <a:p>
            <a:r>
              <a:rPr lang="sv-SE" dirty="0"/>
              <a:t>The student associations</a:t>
            </a:r>
            <a:r>
              <a:rPr lang="sv-SE" baseline="0" dirty="0"/>
              <a:t> </a:t>
            </a:r>
            <a:r>
              <a:rPr lang="sv-SE" baseline="0" dirty="0" err="1"/>
              <a:t>elect</a:t>
            </a:r>
            <a:r>
              <a:rPr lang="sv-SE" baseline="0" dirty="0"/>
              <a:t> student representatives from </a:t>
            </a:r>
            <a:r>
              <a:rPr lang="sv-SE" baseline="0" dirty="0" err="1"/>
              <a:t>every</a:t>
            </a:r>
            <a:r>
              <a:rPr lang="sv-SE" baseline="0" dirty="0"/>
              <a:t> </a:t>
            </a:r>
            <a:r>
              <a:rPr lang="sv-SE" baseline="0" dirty="0" err="1"/>
              <a:t>year</a:t>
            </a:r>
            <a:r>
              <a:rPr lang="sv-SE" baseline="0" dirty="0"/>
              <a:t>.</a:t>
            </a:r>
            <a:endParaRPr lang="sv-SE" dirty="0"/>
          </a:p>
          <a:p>
            <a:endParaRPr lang="sv-SE" dirty="0"/>
          </a:p>
          <a:p>
            <a:r>
              <a:rPr lang="sv-SE" dirty="0"/>
              <a:t>As a student, make sure</a:t>
            </a:r>
            <a:r>
              <a:rPr lang="sv-SE" baseline="0" dirty="0"/>
              <a:t> to ask for </a:t>
            </a:r>
            <a:r>
              <a:rPr lang="sv-SE" baseline="0" dirty="0" err="1"/>
              <a:t>when</a:t>
            </a:r>
            <a:r>
              <a:rPr lang="sv-SE" baseline="0" dirty="0"/>
              <a:t> the </a:t>
            </a:r>
            <a:r>
              <a:rPr lang="sv-SE" baseline="0" dirty="0" err="1"/>
              <a:t>course</a:t>
            </a:r>
            <a:r>
              <a:rPr lang="sv-SE" baseline="0" dirty="0"/>
              <a:t> </a:t>
            </a:r>
            <a:r>
              <a:rPr lang="sv-SE" baseline="0" dirty="0" err="1"/>
              <a:t>evaluation</a:t>
            </a:r>
            <a:r>
              <a:rPr lang="sv-SE" baseline="0" dirty="0"/>
              <a:t> </a:t>
            </a:r>
            <a:r>
              <a:rPr lang="sv-SE" baseline="0" dirty="0" err="1"/>
              <a:t>will</a:t>
            </a:r>
            <a:r>
              <a:rPr lang="sv-SE" baseline="0" dirty="0"/>
              <a:t> be sent </a:t>
            </a:r>
            <a:r>
              <a:rPr lang="sv-SE" baseline="0" dirty="0" err="1"/>
              <a:t>out</a:t>
            </a:r>
            <a:r>
              <a:rPr lang="sv-SE" baseline="0" dirty="0"/>
              <a:t>, and make sure to </a:t>
            </a:r>
            <a:r>
              <a:rPr lang="sv-SE" baseline="0" dirty="0" err="1"/>
              <a:t>complete</a:t>
            </a:r>
            <a:r>
              <a:rPr lang="sv-SE" baseline="0" dirty="0"/>
              <a:t> the </a:t>
            </a:r>
            <a:r>
              <a:rPr lang="sv-SE" baseline="0" dirty="0" err="1"/>
              <a:t>evaluation</a:t>
            </a:r>
            <a:r>
              <a:rPr lang="sv-SE" baseline="0" dirty="0"/>
              <a:t> survey.</a:t>
            </a:r>
          </a:p>
          <a:p>
            <a:endParaRPr lang="sv-SE" baseline="0" dirty="0"/>
          </a:p>
          <a:p>
            <a:r>
              <a:rPr lang="sv-SE" baseline="0" dirty="0"/>
              <a:t>Contact the </a:t>
            </a:r>
            <a:r>
              <a:rPr lang="sv-SE" baseline="0" dirty="0" err="1"/>
              <a:t>teacher</a:t>
            </a:r>
            <a:r>
              <a:rPr lang="sv-SE" baseline="0" dirty="0"/>
              <a:t> </a:t>
            </a:r>
            <a:r>
              <a:rPr lang="sv-SE" baseline="0" dirty="0" err="1"/>
              <a:t>directly</a:t>
            </a:r>
            <a:r>
              <a:rPr lang="sv-SE" baseline="0" dirty="0"/>
              <a:t> </a:t>
            </a:r>
            <a:r>
              <a:rPr lang="sv-SE" baseline="0" dirty="0" err="1"/>
              <a:t>if</a:t>
            </a:r>
            <a:r>
              <a:rPr lang="sv-SE" baseline="0" dirty="0"/>
              <a:t> </a:t>
            </a:r>
            <a:r>
              <a:rPr lang="sv-SE" baseline="0" dirty="0" err="1"/>
              <a:t>you</a:t>
            </a:r>
            <a:r>
              <a:rPr lang="sv-SE" baseline="0" dirty="0"/>
              <a:t> </a:t>
            </a:r>
            <a:r>
              <a:rPr lang="sv-SE" baseline="0" dirty="0" err="1"/>
              <a:t>experience</a:t>
            </a:r>
            <a:r>
              <a:rPr lang="sv-SE" baseline="0" dirty="0"/>
              <a:t> </a:t>
            </a:r>
            <a:r>
              <a:rPr lang="sv-SE" baseline="0" dirty="0" err="1"/>
              <a:t>any</a:t>
            </a:r>
            <a:r>
              <a:rPr lang="sv-SE" baseline="0" dirty="0"/>
              <a:t> </a:t>
            </a:r>
            <a:r>
              <a:rPr lang="sv-SE" baseline="0" dirty="0" err="1"/>
              <a:t>issues</a:t>
            </a:r>
            <a:r>
              <a:rPr lang="sv-SE" baseline="0" dirty="0"/>
              <a:t>. </a:t>
            </a:r>
            <a:r>
              <a:rPr lang="sv-SE" baseline="0" dirty="0" err="1"/>
              <a:t>Your</a:t>
            </a:r>
            <a:r>
              <a:rPr lang="sv-SE" baseline="0" dirty="0"/>
              <a:t> </a:t>
            </a:r>
            <a:r>
              <a:rPr lang="sv-SE" baseline="0" dirty="0" err="1"/>
              <a:t>programme</a:t>
            </a:r>
            <a:r>
              <a:rPr lang="sv-SE" baseline="0" dirty="0"/>
              <a:t> </a:t>
            </a:r>
            <a:r>
              <a:rPr lang="sv-SE" baseline="0" dirty="0" err="1"/>
              <a:t>coordinator</a:t>
            </a:r>
            <a:r>
              <a:rPr lang="sv-SE" baseline="0" dirty="0"/>
              <a:t> and the Student Union (Linnéstudenterna) </a:t>
            </a:r>
            <a:r>
              <a:rPr lang="sv-SE" baseline="0" dirty="0" err="1"/>
              <a:t>are</a:t>
            </a:r>
            <a:r>
              <a:rPr lang="sv-SE" baseline="0" dirty="0"/>
              <a:t> </a:t>
            </a:r>
            <a:r>
              <a:rPr lang="sv-SE" baseline="0" dirty="0" err="1"/>
              <a:t>also</a:t>
            </a:r>
            <a:r>
              <a:rPr lang="sv-SE" baseline="0" dirty="0"/>
              <a:t> </a:t>
            </a:r>
            <a:r>
              <a:rPr lang="sv-SE" baseline="0" dirty="0" err="1"/>
              <a:t>able</a:t>
            </a:r>
            <a:r>
              <a:rPr lang="sv-SE" baseline="0" dirty="0"/>
              <a:t> to </a:t>
            </a:r>
            <a:r>
              <a:rPr lang="sv-SE" baseline="0" dirty="0" err="1"/>
              <a:t>help</a:t>
            </a:r>
            <a:r>
              <a:rPr lang="sv-SE" baseline="0" dirty="0"/>
              <a:t>. </a:t>
            </a:r>
          </a:p>
        </p:txBody>
      </p:sp>
      <p:sp>
        <p:nvSpPr>
          <p:cNvPr id="4" name="Platshållare för bildnummer 3"/>
          <p:cNvSpPr>
            <a:spLocks noGrp="1"/>
          </p:cNvSpPr>
          <p:nvPr>
            <p:ph type="sldNum" sz="quarter" idx="10"/>
          </p:nvPr>
        </p:nvSpPr>
        <p:spPr/>
        <p:txBody>
          <a:bodyPr/>
          <a:lstStyle/>
          <a:p>
            <a:fld id="{80B96618-DCD8-4754-B0DF-254AC6747191}" type="slidenum">
              <a:rPr lang="sv-SE" smtClean="0"/>
              <a:t>26</a:t>
            </a:fld>
            <a:endParaRPr lang="sv-SE"/>
          </a:p>
        </p:txBody>
      </p:sp>
    </p:spTree>
    <p:extLst>
      <p:ext uri="{BB962C8B-B14F-4D97-AF65-F5344CB8AC3E}">
        <p14:creationId xmlns:p14="http://schemas.microsoft.com/office/powerpoint/2010/main" val="647026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dirty="0"/>
              <a:t>The journey of education</a:t>
            </a:r>
            <a:r>
              <a:rPr lang="sv-SE" b="1" dirty="0"/>
              <a:t> – </a:t>
            </a:r>
            <a:r>
              <a:rPr lang="en-US" sz="1200" b="1" i="1" dirty="0"/>
              <a:t>from upper secondary school through university to career!</a:t>
            </a:r>
          </a:p>
          <a:p>
            <a:endParaRPr lang="en-US" sz="1200" i="1" dirty="0"/>
          </a:p>
          <a:p>
            <a:pPr marL="171450" indent="-171450">
              <a:buFont typeface="Arial" panose="020B0604020202020204" pitchFamily="34" charset="0"/>
              <a:buChar char="•"/>
            </a:pPr>
            <a:r>
              <a:rPr lang="en-US" sz="1200" dirty="0"/>
              <a:t>Your attitude and ambition affects you and your surroundings  </a:t>
            </a:r>
          </a:p>
          <a:p>
            <a:pPr marL="171450" indent="-171450">
              <a:buFont typeface="Arial" panose="020B0604020202020204" pitchFamily="34" charset="0"/>
              <a:buChar char="•"/>
            </a:pPr>
            <a:r>
              <a:rPr lang="en-US" sz="1200" dirty="0"/>
              <a:t>Your responsibility!</a:t>
            </a:r>
          </a:p>
          <a:p>
            <a:pPr marL="171450" indent="-171450">
              <a:buFont typeface="Arial" panose="020B0604020202020204" pitchFamily="34" charset="0"/>
              <a:buChar char="•"/>
            </a:pPr>
            <a:r>
              <a:rPr lang="en-US" sz="1200" dirty="0"/>
              <a:t>Requirements and expectations of students and from students</a:t>
            </a:r>
          </a:p>
          <a:p>
            <a:pPr marL="171450" indent="-171450">
              <a:buFont typeface="Arial" panose="020B0604020202020204" pitchFamily="34" charset="0"/>
              <a:buChar char="•"/>
            </a:pPr>
            <a:r>
              <a:rPr lang="en-US" sz="1200" dirty="0"/>
              <a:t>Academic freedom</a:t>
            </a:r>
          </a:p>
          <a:p>
            <a:pPr marL="171450" indent="-171450">
              <a:buFont typeface="Arial" panose="020B0604020202020204" pitchFamily="34" charset="0"/>
              <a:buChar char="•"/>
            </a:pPr>
            <a:r>
              <a:rPr lang="en-US" sz="1200" dirty="0"/>
              <a:t>Scientific knowledge</a:t>
            </a:r>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27</a:t>
            </a:fld>
            <a:endParaRPr lang="sv-SE"/>
          </a:p>
        </p:txBody>
      </p:sp>
    </p:spTree>
    <p:extLst>
      <p:ext uri="{BB962C8B-B14F-4D97-AF65-F5344CB8AC3E}">
        <p14:creationId xmlns:p14="http://schemas.microsoft.com/office/powerpoint/2010/main" val="2269109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LNU’s</a:t>
            </a:r>
            <a:r>
              <a:rPr lang="sv-SE" b="1" dirty="0"/>
              <a:t> Alumni </a:t>
            </a:r>
            <a:r>
              <a:rPr lang="sv-SE" b="1" dirty="0" err="1"/>
              <a:t>Network</a:t>
            </a:r>
            <a:endParaRPr lang="sv-SE" b="1" dirty="0"/>
          </a:p>
          <a:p>
            <a:endParaRPr lang="sv-SE" dirty="0"/>
          </a:p>
          <a:p>
            <a:r>
              <a:rPr lang="sv-SE" dirty="0"/>
              <a:t>The</a:t>
            </a:r>
            <a:r>
              <a:rPr lang="sv-SE" baseline="0" dirty="0"/>
              <a:t> </a:t>
            </a:r>
            <a:r>
              <a:rPr lang="sv-SE" baseline="0" dirty="0" err="1"/>
              <a:t>link</a:t>
            </a:r>
            <a:r>
              <a:rPr lang="sv-SE" baseline="0" dirty="0"/>
              <a:t> in the </a:t>
            </a:r>
            <a:r>
              <a:rPr lang="sv-SE" baseline="0" dirty="0" err="1"/>
              <a:t>header</a:t>
            </a:r>
            <a:r>
              <a:rPr lang="sv-SE" baseline="0" dirty="0"/>
              <a:t> </a:t>
            </a:r>
            <a:r>
              <a:rPr lang="sv-SE" baseline="0" dirty="0" err="1"/>
              <a:t>directs</a:t>
            </a:r>
            <a:r>
              <a:rPr lang="sv-SE" baseline="0" dirty="0"/>
              <a:t> to a short information video (2,5 </a:t>
            </a:r>
            <a:r>
              <a:rPr lang="sv-SE" baseline="0" dirty="0" err="1"/>
              <a:t>minutes</a:t>
            </a:r>
            <a:r>
              <a:rPr lang="sv-SE" baseline="0" dirty="0"/>
              <a:t>) </a:t>
            </a:r>
            <a:r>
              <a:rPr lang="sv-SE" baseline="0" dirty="0" err="1"/>
              <a:t>explaining</a:t>
            </a:r>
            <a:r>
              <a:rPr lang="sv-SE" baseline="0" dirty="0"/>
              <a:t> </a:t>
            </a:r>
            <a:r>
              <a:rPr lang="sv-SE" baseline="0" dirty="0" err="1"/>
              <a:t>what</a:t>
            </a:r>
            <a:r>
              <a:rPr lang="sv-SE" baseline="0" dirty="0"/>
              <a:t> an alumni </a:t>
            </a:r>
            <a:r>
              <a:rPr lang="sv-SE" baseline="0" dirty="0" err="1"/>
              <a:t>network</a:t>
            </a:r>
            <a:r>
              <a:rPr lang="sv-SE" baseline="0" dirty="0"/>
              <a:t> is.</a:t>
            </a:r>
          </a:p>
          <a:p>
            <a:endParaRPr lang="sv-SE" baseline="0" dirty="0"/>
          </a:p>
          <a:p>
            <a:r>
              <a:rPr lang="sv-SE" dirty="0" err="1"/>
              <a:t>More</a:t>
            </a:r>
            <a:r>
              <a:rPr lang="sv-SE" dirty="0"/>
              <a:t> information </a:t>
            </a:r>
            <a:r>
              <a:rPr lang="sv-SE" dirty="0" err="1"/>
              <a:t>about</a:t>
            </a:r>
            <a:r>
              <a:rPr lang="sv-SE" dirty="0"/>
              <a:t> the alumni </a:t>
            </a:r>
            <a:r>
              <a:rPr lang="sv-SE" dirty="0" err="1"/>
              <a:t>network</a:t>
            </a:r>
            <a:r>
              <a:rPr lang="sv-SE" dirty="0"/>
              <a:t> </a:t>
            </a:r>
            <a:r>
              <a:rPr lang="sv-SE" dirty="0" err="1"/>
              <a:t>can</a:t>
            </a:r>
            <a:r>
              <a:rPr lang="sv-SE" dirty="0"/>
              <a:t> be </a:t>
            </a:r>
            <a:r>
              <a:rPr lang="sv-SE" dirty="0" err="1"/>
              <a:t>found</a:t>
            </a:r>
            <a:r>
              <a:rPr lang="sv-SE" dirty="0"/>
              <a:t> on</a:t>
            </a:r>
            <a:r>
              <a:rPr lang="sv-SE" baseline="0" dirty="0"/>
              <a:t> lnu.se, </a:t>
            </a:r>
            <a:r>
              <a:rPr lang="sv-SE" baseline="0" dirty="0" err="1"/>
              <a:t>where</a:t>
            </a:r>
            <a:r>
              <a:rPr lang="sv-SE" baseline="0" dirty="0"/>
              <a:t> </a:t>
            </a:r>
            <a:r>
              <a:rPr lang="sv-SE" baseline="0" dirty="0" err="1"/>
              <a:t>they</a:t>
            </a:r>
            <a:r>
              <a:rPr lang="sv-SE" baseline="0" dirty="0"/>
              <a:t> </a:t>
            </a:r>
            <a:r>
              <a:rPr lang="sv-SE" baseline="0" dirty="0" err="1"/>
              <a:t>can</a:t>
            </a:r>
            <a:r>
              <a:rPr lang="sv-SE" baseline="0" dirty="0"/>
              <a:t> </a:t>
            </a:r>
            <a:r>
              <a:rPr lang="sv-SE" baseline="0" dirty="0" err="1"/>
              <a:t>also</a:t>
            </a:r>
            <a:r>
              <a:rPr lang="sv-SE" baseline="0" dirty="0"/>
              <a:t> </a:t>
            </a:r>
            <a:r>
              <a:rPr lang="sv-SE" baseline="0" dirty="0" err="1"/>
              <a:t>join</a:t>
            </a:r>
            <a:r>
              <a:rPr lang="sv-SE" baseline="0" dirty="0"/>
              <a:t> the </a:t>
            </a:r>
            <a:r>
              <a:rPr lang="sv-SE" baseline="0" dirty="0" err="1"/>
              <a:t>network</a:t>
            </a:r>
            <a:r>
              <a:rPr lang="sv-SE" baseline="0" dirty="0"/>
              <a:t>. </a:t>
            </a:r>
            <a:endParaRPr lang="sv-SE" dirty="0"/>
          </a:p>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28</a:t>
            </a:fld>
            <a:endParaRPr lang="sv-SE"/>
          </a:p>
        </p:txBody>
      </p:sp>
    </p:spTree>
    <p:extLst>
      <p:ext uri="{BB962C8B-B14F-4D97-AF65-F5344CB8AC3E}">
        <p14:creationId xmlns:p14="http://schemas.microsoft.com/office/powerpoint/2010/main" val="3999271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Don’t</a:t>
            </a:r>
            <a:r>
              <a:rPr lang="sv-SE" dirty="0"/>
              <a:t> </a:t>
            </a:r>
            <a:r>
              <a:rPr lang="sv-SE" dirty="0" err="1"/>
              <a:t>forget</a:t>
            </a:r>
            <a:r>
              <a:rPr lang="sv-SE" dirty="0"/>
              <a:t> to </a:t>
            </a:r>
            <a:r>
              <a:rPr lang="sv-SE" dirty="0" err="1"/>
              <a:t>urge</a:t>
            </a:r>
            <a:r>
              <a:rPr lang="sv-SE" dirty="0"/>
              <a:t> the</a:t>
            </a:r>
            <a:r>
              <a:rPr lang="sv-SE" baseline="0" dirty="0"/>
              <a:t> students to register </a:t>
            </a:r>
            <a:r>
              <a:rPr lang="sv-SE" baseline="0" dirty="0" err="1"/>
              <a:t>today</a:t>
            </a:r>
            <a:r>
              <a:rPr lang="sv-SE" baseline="0" dirty="0"/>
              <a:t>.</a:t>
            </a:r>
            <a:endParaRPr lang="sv-SE" dirty="0"/>
          </a:p>
        </p:txBody>
      </p:sp>
      <p:sp>
        <p:nvSpPr>
          <p:cNvPr id="4" name="Platshållare för bildnummer 3"/>
          <p:cNvSpPr>
            <a:spLocks noGrp="1"/>
          </p:cNvSpPr>
          <p:nvPr>
            <p:ph type="sldNum" sz="quarter" idx="10"/>
          </p:nvPr>
        </p:nvSpPr>
        <p:spPr/>
        <p:txBody>
          <a:bodyPr/>
          <a:lstStyle/>
          <a:p>
            <a:fld id="{D39C43F3-743B-4D4F-9DF7-8E39C0986991}" type="slidenum">
              <a:rPr lang="sv-SE" smtClean="0"/>
              <a:t>29</a:t>
            </a:fld>
            <a:endParaRPr lang="sv-SE"/>
          </a:p>
        </p:txBody>
      </p:sp>
    </p:spTree>
    <p:extLst>
      <p:ext uri="{BB962C8B-B14F-4D97-AF65-F5344CB8AC3E}">
        <p14:creationId xmlns:p14="http://schemas.microsoft.com/office/powerpoint/2010/main" val="919968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Studentweb</a:t>
            </a:r>
          </a:p>
          <a:p>
            <a:endParaRPr lang="sv-SE" b="1" dirty="0"/>
          </a:p>
          <a:p>
            <a:r>
              <a:rPr lang="sv-SE" b="0" baseline="0" dirty="0" err="1"/>
              <a:t>This</a:t>
            </a:r>
            <a:r>
              <a:rPr lang="sv-SE" b="0" baseline="0" dirty="0"/>
              <a:t> is the </a:t>
            </a:r>
            <a:r>
              <a:rPr lang="sv-SE" b="0" baseline="0" dirty="0" err="1"/>
              <a:t>view</a:t>
            </a:r>
            <a:r>
              <a:rPr lang="sv-SE" b="0" baseline="0" dirty="0"/>
              <a:t> </a:t>
            </a:r>
            <a:r>
              <a:rPr lang="sv-SE" b="0" baseline="0" dirty="0" err="1"/>
              <a:t>when</a:t>
            </a:r>
            <a:r>
              <a:rPr lang="sv-SE" b="0" baseline="0" dirty="0"/>
              <a:t> the student is </a:t>
            </a:r>
            <a:r>
              <a:rPr lang="sv-SE" b="0" baseline="0" dirty="0" err="1"/>
              <a:t>logged</a:t>
            </a:r>
            <a:r>
              <a:rPr lang="sv-SE" b="0" baseline="0" dirty="0"/>
              <a:t> in to lnu.se/student, and </a:t>
            </a:r>
            <a:r>
              <a:rPr lang="sv-SE" b="0" baseline="0" dirty="0" err="1"/>
              <a:t>they</a:t>
            </a:r>
            <a:r>
              <a:rPr lang="sv-SE" b="0" baseline="0" dirty="0"/>
              <a:t> </a:t>
            </a:r>
            <a:r>
              <a:rPr lang="sv-SE" b="0" baseline="0" dirty="0" err="1"/>
              <a:t>will</a:t>
            </a:r>
            <a:r>
              <a:rPr lang="sv-SE" b="0" baseline="0" dirty="0"/>
              <a:t> be </a:t>
            </a:r>
            <a:r>
              <a:rPr lang="sv-SE" b="0" baseline="0" dirty="0" err="1"/>
              <a:t>able</a:t>
            </a:r>
            <a:r>
              <a:rPr lang="sv-SE" b="0" baseline="0" dirty="0"/>
              <a:t> to </a:t>
            </a:r>
            <a:r>
              <a:rPr lang="sv-SE" b="0" baseline="0" dirty="0" err="1"/>
              <a:t>find</a:t>
            </a:r>
            <a:r>
              <a:rPr lang="sv-SE" b="0" baseline="0" dirty="0"/>
              <a:t> the </a:t>
            </a:r>
            <a:r>
              <a:rPr lang="sv-SE" b="0" baseline="0" dirty="0" err="1"/>
              <a:t>following</a:t>
            </a:r>
            <a:r>
              <a:rPr lang="sv-SE" b="0" baseline="0" dirty="0"/>
              <a:t>:</a:t>
            </a:r>
          </a:p>
          <a:p>
            <a:pPr marL="171450" indent="-171450">
              <a:buFont typeface="Arial" panose="020B0604020202020204" pitchFamily="34" charset="0"/>
              <a:buChar char="•"/>
            </a:pPr>
            <a:r>
              <a:rPr lang="sv-SE" b="0" baseline="0" dirty="0"/>
              <a:t>My </a:t>
            </a:r>
            <a:r>
              <a:rPr lang="sv-SE" b="0" baseline="0" dirty="0" err="1"/>
              <a:t>timetable</a:t>
            </a:r>
            <a:endParaRPr lang="sv-SE" b="0" baseline="0" dirty="0"/>
          </a:p>
          <a:p>
            <a:pPr marL="171450" indent="-171450">
              <a:buFont typeface="Arial" panose="020B0604020202020204" pitchFamily="34" charset="0"/>
              <a:buChar char="•"/>
            </a:pPr>
            <a:r>
              <a:rPr lang="sv-SE" b="0" baseline="0" dirty="0"/>
              <a:t>My </a:t>
            </a:r>
            <a:r>
              <a:rPr lang="sv-SE" b="0" baseline="0" dirty="0" err="1"/>
              <a:t>courses</a:t>
            </a:r>
            <a:r>
              <a:rPr lang="sv-SE" b="0" baseline="0" dirty="0"/>
              <a:t> – </a:t>
            </a:r>
            <a:r>
              <a:rPr lang="sv-SE" b="0" baseline="0" dirty="0" err="1"/>
              <a:t>There</a:t>
            </a:r>
            <a:r>
              <a:rPr lang="sv-SE" b="0" baseline="0" dirty="0"/>
              <a:t> is a </a:t>
            </a:r>
            <a:r>
              <a:rPr lang="sv-SE" b="0" baseline="0" dirty="0" err="1"/>
              <a:t>direct</a:t>
            </a:r>
            <a:r>
              <a:rPr lang="sv-SE" b="0" baseline="0" dirty="0"/>
              <a:t> </a:t>
            </a:r>
            <a:r>
              <a:rPr lang="sv-SE" b="0" baseline="0" dirty="0" err="1"/>
              <a:t>link</a:t>
            </a:r>
            <a:r>
              <a:rPr lang="sv-SE" b="0" baseline="0" dirty="0"/>
              <a:t> to the </a:t>
            </a:r>
            <a:r>
              <a:rPr lang="sv-SE" b="0" baseline="0" dirty="0" err="1"/>
              <a:t>MyMoodle</a:t>
            </a:r>
            <a:r>
              <a:rPr lang="sv-SE" b="0" baseline="0" dirty="0"/>
              <a:t> </a:t>
            </a:r>
            <a:r>
              <a:rPr lang="sv-SE" b="0" baseline="0" dirty="0" err="1"/>
              <a:t>course</a:t>
            </a:r>
            <a:r>
              <a:rPr lang="sv-SE" b="0" baseline="0" dirty="0"/>
              <a:t> </a:t>
            </a:r>
            <a:r>
              <a:rPr lang="sv-SE" b="0" baseline="0" dirty="0" err="1"/>
              <a:t>room</a:t>
            </a:r>
            <a:r>
              <a:rPr lang="sv-SE" b="0" baseline="0" dirty="0"/>
              <a:t>. </a:t>
            </a:r>
            <a:r>
              <a:rPr lang="sv-SE" b="0" baseline="0" dirty="0" err="1"/>
              <a:t>When</a:t>
            </a:r>
            <a:r>
              <a:rPr lang="sv-SE" b="0" baseline="0" dirty="0"/>
              <a:t> the student is </a:t>
            </a:r>
            <a:r>
              <a:rPr lang="sv-SE" b="0" baseline="0" dirty="0" err="1"/>
              <a:t>registered</a:t>
            </a:r>
            <a:r>
              <a:rPr lang="sv-SE" b="0" baseline="0" dirty="0"/>
              <a:t> to the </a:t>
            </a:r>
            <a:r>
              <a:rPr lang="sv-SE" b="0" baseline="0" dirty="0" err="1"/>
              <a:t>course</a:t>
            </a:r>
            <a:r>
              <a:rPr lang="sv-SE" b="0" baseline="0" dirty="0"/>
              <a:t> it </a:t>
            </a:r>
            <a:r>
              <a:rPr lang="sv-SE" b="0" baseline="0" dirty="0" err="1"/>
              <a:t>will</a:t>
            </a:r>
            <a:r>
              <a:rPr lang="sv-SE" b="0" baseline="0" dirty="0"/>
              <a:t> be </a:t>
            </a:r>
            <a:r>
              <a:rPr lang="sv-SE" b="0" baseline="0" dirty="0" err="1"/>
              <a:t>visible</a:t>
            </a:r>
            <a:r>
              <a:rPr lang="sv-SE" b="0" baseline="0" dirty="0"/>
              <a:t> under My Courses.</a:t>
            </a:r>
          </a:p>
          <a:p>
            <a:endParaRPr lang="sv-SE" b="1" u="sng" baseline="0" dirty="0"/>
          </a:p>
          <a:p>
            <a:r>
              <a:rPr lang="sv-SE" b="1" u="sng" baseline="0" dirty="0"/>
              <a:t>My Ladok:</a:t>
            </a:r>
          </a:p>
          <a:p>
            <a:pPr marL="171450" indent="-171450">
              <a:buFont typeface="Arial" panose="020B0604020202020204" pitchFamily="34" charset="0"/>
              <a:buChar char="•"/>
            </a:pPr>
            <a:r>
              <a:rPr lang="sv-SE" b="0" baseline="0" dirty="0" err="1"/>
              <a:t>Registration</a:t>
            </a:r>
            <a:r>
              <a:rPr lang="sv-SE" b="0" baseline="0" dirty="0"/>
              <a:t> for </a:t>
            </a:r>
            <a:r>
              <a:rPr lang="sv-SE" b="0" baseline="0" dirty="0" err="1"/>
              <a:t>course</a:t>
            </a:r>
            <a:r>
              <a:rPr lang="sv-SE" b="0" baseline="0" dirty="0"/>
              <a:t> – </a:t>
            </a:r>
            <a:r>
              <a:rPr lang="sv-SE" b="0" baseline="0" dirty="0" err="1"/>
              <a:t>opens</a:t>
            </a:r>
            <a:r>
              <a:rPr lang="sv-SE" b="0" baseline="0" dirty="0"/>
              <a:t> </a:t>
            </a:r>
            <a:r>
              <a:rPr lang="sv-SE" b="0" baseline="0" dirty="0" err="1"/>
              <a:t>one</a:t>
            </a:r>
            <a:r>
              <a:rPr lang="sv-SE" b="0" baseline="0" dirty="0"/>
              <a:t> </a:t>
            </a:r>
            <a:r>
              <a:rPr lang="sv-SE" b="0" baseline="0" dirty="0" err="1"/>
              <a:t>week</a:t>
            </a:r>
            <a:r>
              <a:rPr lang="sv-SE" b="0" baseline="0" dirty="0"/>
              <a:t> </a:t>
            </a:r>
            <a:r>
              <a:rPr lang="sv-SE" b="0" baseline="0" dirty="0" err="1"/>
              <a:t>before</a:t>
            </a:r>
            <a:r>
              <a:rPr lang="sv-SE" b="0" baseline="0" dirty="0"/>
              <a:t> the </a:t>
            </a:r>
            <a:r>
              <a:rPr lang="sv-SE" b="0" baseline="0" dirty="0" err="1"/>
              <a:t>course</a:t>
            </a:r>
            <a:r>
              <a:rPr lang="sv-SE" b="0" baseline="0" dirty="0"/>
              <a:t> starts</a:t>
            </a:r>
          </a:p>
          <a:p>
            <a:pPr marL="171450" indent="-171450">
              <a:buFont typeface="Arial" panose="020B0604020202020204" pitchFamily="34" charset="0"/>
              <a:buChar char="•"/>
            </a:pPr>
            <a:r>
              <a:rPr lang="sv-SE" b="0" baseline="0" dirty="0" err="1"/>
              <a:t>View</a:t>
            </a:r>
            <a:r>
              <a:rPr lang="sv-SE" b="0" baseline="0" dirty="0"/>
              <a:t> my </a:t>
            </a:r>
            <a:r>
              <a:rPr lang="sv-SE" b="0" baseline="0" dirty="0" err="1"/>
              <a:t>results</a:t>
            </a:r>
            <a:endParaRPr lang="sv-SE" b="0" baseline="0" dirty="0"/>
          </a:p>
          <a:p>
            <a:pPr marL="171450" indent="-171450">
              <a:buFont typeface="Arial" panose="020B0604020202020204" pitchFamily="34" charset="0"/>
              <a:buChar char="•"/>
            </a:pPr>
            <a:r>
              <a:rPr lang="sv-SE" b="0" baseline="0" dirty="0" err="1"/>
              <a:t>Registration</a:t>
            </a:r>
            <a:r>
              <a:rPr lang="sv-SE" b="0" baseline="0" dirty="0"/>
              <a:t> for examinations, </a:t>
            </a:r>
            <a:r>
              <a:rPr lang="sv-SE" b="0" baseline="0" dirty="0" err="1"/>
              <a:t>exam</a:t>
            </a:r>
            <a:r>
              <a:rPr lang="sv-SE" b="0" baseline="0" dirty="0"/>
              <a:t> at alternative </a:t>
            </a:r>
            <a:r>
              <a:rPr lang="sv-SE" b="0" baseline="0" dirty="0" err="1"/>
              <a:t>location</a:t>
            </a:r>
            <a:endParaRPr lang="sv-SE" b="0" baseline="0" dirty="0"/>
          </a:p>
          <a:p>
            <a:pPr marL="171450" indent="-171450">
              <a:buFont typeface="Arial" panose="020B0604020202020204" pitchFamily="34" charset="0"/>
              <a:buChar char="•"/>
            </a:pPr>
            <a:r>
              <a:rPr lang="sv-SE" b="0" baseline="0" dirty="0"/>
              <a:t>Get </a:t>
            </a:r>
            <a:r>
              <a:rPr lang="sv-SE" b="0" baseline="0" dirty="0" err="1"/>
              <a:t>certificate</a:t>
            </a:r>
            <a:endParaRPr lang="sv-SE" b="0" baseline="0" dirty="0"/>
          </a:p>
          <a:p>
            <a:pPr marL="171450" indent="-171450">
              <a:buFont typeface="Arial" panose="020B0604020202020204" pitchFamily="34" charset="0"/>
              <a:buChar char="•"/>
            </a:pPr>
            <a:r>
              <a:rPr lang="sv-SE" b="0" baseline="0" dirty="0"/>
              <a:t>Etc. </a:t>
            </a:r>
          </a:p>
          <a:p>
            <a:endParaRPr lang="sv-SE" b="0" dirty="0"/>
          </a:p>
          <a:p>
            <a:r>
              <a:rPr lang="sv-SE" b="0" dirty="0" err="1"/>
              <a:t>When</a:t>
            </a:r>
            <a:r>
              <a:rPr lang="sv-SE" b="0" baseline="0" dirty="0"/>
              <a:t> </a:t>
            </a:r>
            <a:r>
              <a:rPr lang="sv-SE" b="0" baseline="0" dirty="0" err="1"/>
              <a:t>they</a:t>
            </a:r>
            <a:r>
              <a:rPr lang="sv-SE" b="0" baseline="0" dirty="0"/>
              <a:t> </a:t>
            </a:r>
            <a:r>
              <a:rPr lang="sv-SE" b="0" baseline="0" dirty="0" err="1"/>
              <a:t>are</a:t>
            </a:r>
            <a:r>
              <a:rPr lang="sv-SE" b="0" baseline="0" dirty="0"/>
              <a:t> </a:t>
            </a:r>
            <a:r>
              <a:rPr lang="sv-SE" b="0" baseline="0" dirty="0" err="1"/>
              <a:t>logged</a:t>
            </a:r>
            <a:r>
              <a:rPr lang="sv-SE" b="0" baseline="0" dirty="0"/>
              <a:t> in, </a:t>
            </a:r>
            <a:r>
              <a:rPr lang="sv-SE" b="0" baseline="0" dirty="0" err="1"/>
              <a:t>they</a:t>
            </a:r>
            <a:r>
              <a:rPr lang="sv-SE" b="0" baseline="0" dirty="0"/>
              <a:t> </a:t>
            </a:r>
            <a:r>
              <a:rPr lang="sv-SE" b="0" baseline="0" dirty="0" err="1"/>
              <a:t>can</a:t>
            </a:r>
            <a:r>
              <a:rPr lang="sv-SE" b="0" baseline="0" dirty="0"/>
              <a:t> </a:t>
            </a:r>
            <a:r>
              <a:rPr lang="sv-SE" b="0" baseline="0" dirty="0" err="1"/>
              <a:t>find</a:t>
            </a:r>
            <a:r>
              <a:rPr lang="sv-SE" b="0" baseline="0" dirty="0"/>
              <a:t> </a:t>
            </a:r>
            <a:r>
              <a:rPr lang="sv-SE" b="0" baseline="0" dirty="0" err="1"/>
              <a:t>important</a:t>
            </a:r>
            <a:r>
              <a:rPr lang="sv-SE" b="0" baseline="0" dirty="0"/>
              <a:t> information on the right hand </a:t>
            </a:r>
            <a:r>
              <a:rPr lang="sv-SE" b="0" baseline="0" dirty="0" err="1"/>
              <a:t>side</a:t>
            </a:r>
            <a:r>
              <a:rPr lang="sv-SE" b="0" baseline="0" dirty="0"/>
              <a:t> </a:t>
            </a:r>
            <a:r>
              <a:rPr lang="sv-SE" b="0" baseline="0" dirty="0" err="1"/>
              <a:t>of</a:t>
            </a:r>
            <a:r>
              <a:rPr lang="sv-SE" b="0" baseline="0" dirty="0"/>
              <a:t> the </a:t>
            </a:r>
            <a:r>
              <a:rPr lang="sv-SE" b="0" baseline="0" dirty="0" err="1"/>
              <a:t>screen</a:t>
            </a:r>
            <a:r>
              <a:rPr lang="sv-SE" b="0" baseline="0" dirty="0"/>
              <a:t>, </a:t>
            </a:r>
            <a:r>
              <a:rPr lang="sv-SE" b="0" baseline="0" dirty="0" err="1"/>
              <a:t>such</a:t>
            </a:r>
            <a:r>
              <a:rPr lang="sv-SE" b="0" baseline="0" dirty="0"/>
              <a:t> as:</a:t>
            </a:r>
          </a:p>
          <a:p>
            <a:r>
              <a:rPr lang="sv-SE" b="1" dirty="0" err="1"/>
              <a:t>During</a:t>
            </a:r>
            <a:r>
              <a:rPr lang="sv-SE" b="1" dirty="0"/>
              <a:t> </a:t>
            </a:r>
            <a:r>
              <a:rPr lang="sv-SE" b="1" dirty="0" err="1"/>
              <a:t>your</a:t>
            </a:r>
            <a:r>
              <a:rPr lang="sv-SE" b="1" dirty="0"/>
              <a:t> studies</a:t>
            </a:r>
            <a:r>
              <a:rPr lang="sv-SE" b="0" dirty="0"/>
              <a:t>:</a:t>
            </a:r>
            <a:r>
              <a:rPr lang="sv-SE" b="0" baseline="0" dirty="0"/>
              <a:t> </a:t>
            </a:r>
            <a:r>
              <a:rPr lang="sv-SE" b="0" baseline="0" dirty="0" err="1"/>
              <a:t>Registration</a:t>
            </a:r>
            <a:r>
              <a:rPr lang="sv-SE" b="0" baseline="0" dirty="0"/>
              <a:t>, </a:t>
            </a:r>
            <a:r>
              <a:rPr lang="sv-SE" b="0" baseline="0" dirty="0" err="1"/>
              <a:t>Timetables</a:t>
            </a:r>
            <a:r>
              <a:rPr lang="sv-SE" b="0" baseline="0" dirty="0"/>
              <a:t>, Course </a:t>
            </a:r>
            <a:r>
              <a:rPr lang="sv-SE" b="0" baseline="0" dirty="0" err="1"/>
              <a:t>syllbi</a:t>
            </a:r>
            <a:r>
              <a:rPr lang="sv-SE" b="0" baseline="0" dirty="0"/>
              <a:t>, IT support, </a:t>
            </a:r>
            <a:r>
              <a:rPr lang="sv-SE" b="0" baseline="0" dirty="0" err="1"/>
              <a:t>registration</a:t>
            </a:r>
            <a:r>
              <a:rPr lang="sv-SE" b="0" baseline="0" dirty="0"/>
              <a:t> for examination and </a:t>
            </a:r>
            <a:r>
              <a:rPr lang="sv-SE" b="0" baseline="0" dirty="0" err="1"/>
              <a:t>degree</a:t>
            </a:r>
            <a:r>
              <a:rPr lang="sv-SE" b="0" baseline="0" dirty="0"/>
              <a:t> </a:t>
            </a:r>
            <a:r>
              <a:rPr lang="sv-SE" b="0" baseline="0" dirty="0" err="1"/>
              <a:t>project</a:t>
            </a:r>
            <a:r>
              <a:rPr lang="sv-SE" b="0" baseline="0" dirty="0"/>
              <a:t> information</a:t>
            </a:r>
          </a:p>
          <a:p>
            <a:pPr marL="0" indent="0">
              <a:buFont typeface="Arial" panose="020B0604020202020204" pitchFamily="34" charset="0"/>
              <a:buNone/>
            </a:pPr>
            <a:r>
              <a:rPr lang="sv-SE" b="1" baseline="0" dirty="0"/>
              <a:t>International </a:t>
            </a:r>
            <a:r>
              <a:rPr lang="sv-SE" b="1" baseline="0" dirty="0" err="1"/>
              <a:t>possibilities</a:t>
            </a:r>
            <a:r>
              <a:rPr lang="sv-SE" b="1" baseline="0" dirty="0"/>
              <a:t>: </a:t>
            </a:r>
            <a:r>
              <a:rPr lang="sv-SE" b="0" baseline="0" dirty="0"/>
              <a:t>International Office, information </a:t>
            </a:r>
            <a:r>
              <a:rPr lang="sv-SE" b="0" baseline="0" dirty="0" err="1"/>
              <a:t>abour</a:t>
            </a:r>
            <a:r>
              <a:rPr lang="sv-SE" b="0" baseline="0" dirty="0"/>
              <a:t> </a:t>
            </a:r>
            <a:r>
              <a:rPr lang="sv-SE" b="0" baseline="0" dirty="0" err="1"/>
              <a:t>study</a:t>
            </a:r>
            <a:r>
              <a:rPr lang="sv-SE" b="0" baseline="0" dirty="0"/>
              <a:t> </a:t>
            </a:r>
            <a:r>
              <a:rPr lang="sv-SE" b="0" baseline="0" dirty="0" err="1"/>
              <a:t>abroad</a:t>
            </a:r>
            <a:endParaRPr lang="sv-SE" b="0" baseline="0" dirty="0"/>
          </a:p>
          <a:p>
            <a:pPr marL="0" indent="0">
              <a:buFont typeface="Arial" panose="020B0604020202020204" pitchFamily="34" charset="0"/>
              <a:buNone/>
            </a:pPr>
            <a:r>
              <a:rPr lang="sv-SE" b="1" baseline="0" dirty="0"/>
              <a:t>Job and </a:t>
            </a:r>
            <a:r>
              <a:rPr lang="sv-SE" b="1" baseline="0" dirty="0" err="1"/>
              <a:t>career</a:t>
            </a:r>
            <a:r>
              <a:rPr lang="sv-SE" b="1" baseline="0" dirty="0"/>
              <a:t>: </a:t>
            </a:r>
            <a:r>
              <a:rPr lang="sv-SE" b="0" baseline="0" dirty="0" err="1"/>
              <a:t>Activites</a:t>
            </a:r>
            <a:r>
              <a:rPr lang="sv-SE" b="0" baseline="0" dirty="0"/>
              <a:t>, </a:t>
            </a:r>
            <a:r>
              <a:rPr lang="sv-SE" b="0" baseline="0" dirty="0" err="1"/>
              <a:t>Mycarrer</a:t>
            </a:r>
            <a:r>
              <a:rPr lang="sv-SE" b="0" baseline="0" dirty="0"/>
              <a:t>, the </a:t>
            </a:r>
            <a:r>
              <a:rPr lang="sv-SE" b="0" baseline="0" dirty="0" err="1"/>
              <a:t>metor</a:t>
            </a:r>
            <a:r>
              <a:rPr lang="sv-SE" b="0" baseline="0" dirty="0"/>
              <a:t> </a:t>
            </a:r>
            <a:r>
              <a:rPr lang="sv-SE" b="0" baseline="0" dirty="0" err="1"/>
              <a:t>programme</a:t>
            </a:r>
            <a:r>
              <a:rPr lang="sv-SE" b="0" baseline="0" dirty="0"/>
              <a:t> etc.</a:t>
            </a:r>
          </a:p>
          <a:p>
            <a:pPr marL="0" indent="0">
              <a:buFont typeface="Arial" panose="020B0604020202020204" pitchFamily="34" charset="0"/>
              <a:buNone/>
            </a:pPr>
            <a:r>
              <a:rPr lang="sv-SE" b="1" baseline="0" dirty="0"/>
              <a:t>Service and support: </a:t>
            </a:r>
            <a:r>
              <a:rPr lang="sv-SE" b="0" baseline="0" dirty="0"/>
              <a:t>info center, </a:t>
            </a:r>
            <a:r>
              <a:rPr lang="sv-SE" b="0" baseline="0" dirty="0" err="1"/>
              <a:t>Technical</a:t>
            </a:r>
            <a:r>
              <a:rPr lang="sv-SE" b="0" baseline="0" dirty="0"/>
              <a:t> support, student services, etc. </a:t>
            </a:r>
          </a:p>
          <a:p>
            <a:pPr marL="0" indent="0">
              <a:buFont typeface="Arial" panose="020B0604020202020204" pitchFamily="34" charset="0"/>
              <a:buNone/>
            </a:pPr>
            <a:endParaRPr lang="sv-SE" b="0" baseline="0" dirty="0"/>
          </a:p>
          <a:p>
            <a:pPr marL="0" indent="0">
              <a:buFont typeface="Arial" panose="020B0604020202020204" pitchFamily="34" charset="0"/>
              <a:buNone/>
            </a:pPr>
            <a:r>
              <a:rPr lang="sv-SE" b="0" baseline="0" dirty="0" err="1"/>
              <a:t>While</a:t>
            </a:r>
            <a:r>
              <a:rPr lang="sv-SE" b="0" baseline="0" dirty="0"/>
              <a:t> </a:t>
            </a:r>
            <a:r>
              <a:rPr lang="sv-SE" b="0" baseline="0" dirty="0" err="1"/>
              <a:t>logged</a:t>
            </a:r>
            <a:r>
              <a:rPr lang="sv-SE" b="0" baseline="0" dirty="0"/>
              <a:t> in </a:t>
            </a:r>
            <a:r>
              <a:rPr lang="sv-SE" b="0" baseline="0" dirty="0" err="1"/>
              <a:t>they</a:t>
            </a:r>
            <a:r>
              <a:rPr lang="sv-SE" b="0" baseline="0" dirty="0"/>
              <a:t> </a:t>
            </a:r>
            <a:r>
              <a:rPr lang="sv-SE" b="0" baseline="0" dirty="0" err="1"/>
              <a:t>can</a:t>
            </a:r>
            <a:r>
              <a:rPr lang="sv-SE" b="0" baseline="0" dirty="0"/>
              <a:t> </a:t>
            </a:r>
            <a:r>
              <a:rPr lang="sv-SE" b="0" baseline="0" dirty="0" err="1"/>
              <a:t>also</a:t>
            </a:r>
            <a:r>
              <a:rPr lang="sv-SE" b="0" baseline="0" dirty="0"/>
              <a:t> </a:t>
            </a:r>
            <a:r>
              <a:rPr lang="sv-SE" b="0" baseline="0" dirty="0" err="1"/>
              <a:t>find</a:t>
            </a:r>
            <a:r>
              <a:rPr lang="sv-SE" b="0" baseline="0" dirty="0"/>
              <a:t> My student </a:t>
            </a:r>
            <a:r>
              <a:rPr lang="sv-SE" b="0" baseline="0" dirty="0" err="1"/>
              <a:t>news</a:t>
            </a:r>
            <a:r>
              <a:rPr lang="sv-SE" b="0" baseline="0" dirty="0"/>
              <a:t> and events, </a:t>
            </a:r>
            <a:r>
              <a:rPr lang="sv-SE" b="0" baseline="0" dirty="0" err="1"/>
              <a:t>where</a:t>
            </a:r>
            <a:r>
              <a:rPr lang="sv-SE" b="0" baseline="0" dirty="0"/>
              <a:t> information </a:t>
            </a:r>
            <a:r>
              <a:rPr lang="sv-SE" b="0" baseline="0" dirty="0" err="1"/>
              <a:t>regarding</a:t>
            </a:r>
            <a:r>
              <a:rPr lang="sv-SE" b="0" baseline="0" dirty="0"/>
              <a:t> </a:t>
            </a:r>
            <a:r>
              <a:rPr lang="sv-SE" b="0" baseline="0" dirty="0" err="1"/>
              <a:t>them</a:t>
            </a:r>
            <a:r>
              <a:rPr lang="sv-SE" b="0" baseline="0" dirty="0"/>
              <a:t> is </a:t>
            </a:r>
            <a:r>
              <a:rPr lang="sv-SE" b="0" baseline="0" dirty="0" err="1"/>
              <a:t>published</a:t>
            </a:r>
            <a:r>
              <a:rPr lang="sv-SE" b="0" baseline="0" dirty="0"/>
              <a:t>, </a:t>
            </a:r>
            <a:r>
              <a:rPr lang="sv-SE" b="0" baseline="0" dirty="0" err="1"/>
              <a:t>such</a:t>
            </a:r>
            <a:r>
              <a:rPr lang="sv-SE" b="0" baseline="0" dirty="0"/>
              <a:t> as </a:t>
            </a:r>
            <a:r>
              <a:rPr lang="sv-SE" b="0" baseline="0" dirty="0" err="1"/>
              <a:t>open</a:t>
            </a:r>
            <a:r>
              <a:rPr lang="sv-SE" b="0" baseline="0" dirty="0"/>
              <a:t> </a:t>
            </a:r>
            <a:r>
              <a:rPr lang="sv-SE" b="0" baseline="0" dirty="0" err="1"/>
              <a:t>lectures</a:t>
            </a:r>
            <a:r>
              <a:rPr lang="sv-SE" b="0" baseline="0" dirty="0"/>
              <a:t> or </a:t>
            </a:r>
            <a:r>
              <a:rPr lang="sv-SE" b="0" baseline="0" dirty="0" err="1"/>
              <a:t>reminders</a:t>
            </a:r>
            <a:r>
              <a:rPr lang="sv-SE" b="0" baseline="0" dirty="0"/>
              <a:t>.</a:t>
            </a:r>
          </a:p>
          <a:p>
            <a:pPr marL="0" indent="0">
              <a:buFont typeface="Arial" panose="020B0604020202020204" pitchFamily="34" charset="0"/>
              <a:buNone/>
            </a:pPr>
            <a:endParaRPr lang="sv-SE" b="0" baseline="0" dirty="0"/>
          </a:p>
          <a:p>
            <a:pPr marL="0" indent="0">
              <a:buFont typeface="Arial" panose="020B0604020202020204" pitchFamily="34" charset="0"/>
              <a:buNone/>
            </a:pPr>
            <a:endParaRPr lang="sv-SE" b="0" baseline="0" dirty="0"/>
          </a:p>
          <a:p>
            <a:endParaRPr lang="sv-SE" dirty="0"/>
          </a:p>
        </p:txBody>
      </p:sp>
      <p:sp>
        <p:nvSpPr>
          <p:cNvPr id="4" name="Platshållare för bildnummer 3"/>
          <p:cNvSpPr>
            <a:spLocks noGrp="1"/>
          </p:cNvSpPr>
          <p:nvPr>
            <p:ph type="sldNum" sz="quarter" idx="10"/>
          </p:nvPr>
        </p:nvSpPr>
        <p:spPr/>
        <p:txBody>
          <a:bodyPr/>
          <a:lstStyle/>
          <a:p>
            <a:fld id="{D39C43F3-743B-4D4F-9DF7-8E39C0986991}" type="slidenum">
              <a:rPr lang="sv-SE" smtClean="0"/>
              <a:t>3</a:t>
            </a:fld>
            <a:endParaRPr lang="sv-SE"/>
          </a:p>
        </p:txBody>
      </p:sp>
    </p:spTree>
    <p:extLst>
      <p:ext uri="{BB962C8B-B14F-4D97-AF65-F5344CB8AC3E}">
        <p14:creationId xmlns:p14="http://schemas.microsoft.com/office/powerpoint/2010/main" val="290880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defRPr/>
            </a:pPr>
            <a:r>
              <a:rPr lang="sv-SE" sz="1200" b="1" dirty="0" err="1"/>
              <a:t>Timetable</a:t>
            </a:r>
            <a:endParaRPr lang="sv-SE" sz="1200" b="1" dirty="0"/>
          </a:p>
          <a:p>
            <a:pPr marL="0" indent="0">
              <a:defRPr/>
            </a:pPr>
            <a:endParaRPr lang="sv-SE" sz="1200" dirty="0"/>
          </a:p>
          <a:p>
            <a:pPr marL="0" indent="0">
              <a:defRPr/>
            </a:pPr>
            <a:r>
              <a:rPr lang="sv-SE" sz="1200" dirty="0" err="1"/>
              <a:t>Once</a:t>
            </a:r>
            <a:r>
              <a:rPr lang="sv-SE" sz="1200" dirty="0"/>
              <a:t> the student is</a:t>
            </a:r>
            <a:r>
              <a:rPr lang="sv-SE" sz="1200" baseline="0" dirty="0"/>
              <a:t> </a:t>
            </a:r>
            <a:r>
              <a:rPr lang="sv-SE" sz="1200" baseline="0" dirty="0" err="1"/>
              <a:t>registered</a:t>
            </a:r>
            <a:r>
              <a:rPr lang="sv-SE" sz="1200" baseline="0" dirty="0"/>
              <a:t> to a </a:t>
            </a:r>
            <a:r>
              <a:rPr lang="sv-SE" sz="1200" baseline="0" dirty="0" err="1"/>
              <a:t>course</a:t>
            </a:r>
            <a:r>
              <a:rPr lang="sv-SE" sz="1200" baseline="0" dirty="0"/>
              <a:t>, </a:t>
            </a:r>
            <a:r>
              <a:rPr lang="sv-SE" sz="1200" baseline="0" dirty="0" err="1"/>
              <a:t>he</a:t>
            </a:r>
            <a:r>
              <a:rPr lang="sv-SE" sz="1200" baseline="0" dirty="0"/>
              <a:t> or </a:t>
            </a:r>
            <a:r>
              <a:rPr lang="sv-SE" sz="1200" baseline="0" dirty="0" err="1"/>
              <a:t>she</a:t>
            </a:r>
            <a:r>
              <a:rPr lang="sv-SE" sz="1200" baseline="0" dirty="0"/>
              <a:t> </a:t>
            </a:r>
            <a:r>
              <a:rPr lang="sv-SE" sz="1200" baseline="0" dirty="0" err="1"/>
              <a:t>can</a:t>
            </a:r>
            <a:r>
              <a:rPr lang="sv-SE" sz="1200" baseline="0" dirty="0"/>
              <a:t> access a </a:t>
            </a:r>
            <a:r>
              <a:rPr lang="sv-SE" sz="1200" baseline="0" dirty="0" err="1"/>
              <a:t>personalized</a:t>
            </a:r>
            <a:r>
              <a:rPr lang="sv-SE" sz="1200" baseline="0" dirty="0"/>
              <a:t> </a:t>
            </a:r>
            <a:r>
              <a:rPr lang="sv-SE" sz="1200" baseline="0" dirty="0" err="1"/>
              <a:t>timetable</a:t>
            </a:r>
            <a:r>
              <a:rPr lang="sv-SE" sz="1200" baseline="0" dirty="0"/>
              <a:t> via ”My full </a:t>
            </a:r>
            <a:r>
              <a:rPr lang="sv-SE" sz="1200" baseline="0" dirty="0" err="1"/>
              <a:t>timetable</a:t>
            </a:r>
            <a:r>
              <a:rPr lang="sv-SE" sz="1200" baseline="0" dirty="0"/>
              <a:t>. </a:t>
            </a:r>
            <a:r>
              <a:rPr lang="sv-SE" sz="1200" baseline="0" dirty="0" err="1"/>
              <a:t>Again</a:t>
            </a:r>
            <a:r>
              <a:rPr lang="sv-SE" sz="1200" baseline="0" dirty="0"/>
              <a:t>, the student must be </a:t>
            </a:r>
            <a:r>
              <a:rPr lang="sv-SE" sz="1200" baseline="0" dirty="0" err="1"/>
              <a:t>registered</a:t>
            </a:r>
            <a:r>
              <a:rPr lang="sv-SE" sz="1200" baseline="0" dirty="0"/>
              <a:t> in order to be </a:t>
            </a:r>
            <a:r>
              <a:rPr lang="sv-SE" sz="1200" baseline="0" dirty="0" err="1"/>
              <a:t>able</a:t>
            </a:r>
            <a:r>
              <a:rPr lang="sv-SE" sz="1200" baseline="0" dirty="0"/>
              <a:t> to access the </a:t>
            </a:r>
            <a:r>
              <a:rPr lang="sv-SE" sz="1200" baseline="0" dirty="0" err="1"/>
              <a:t>timetable</a:t>
            </a:r>
            <a:r>
              <a:rPr lang="sv-SE" sz="1200" baseline="0" dirty="0"/>
              <a:t> on lnu.se/student.</a:t>
            </a:r>
          </a:p>
          <a:p>
            <a:pPr marL="0" indent="0">
              <a:defRPr/>
            </a:pPr>
            <a:endParaRPr lang="sv-SE" sz="1200" baseline="0" dirty="0"/>
          </a:p>
          <a:p>
            <a:pPr marL="0" indent="0">
              <a:defRPr/>
            </a:pPr>
            <a:r>
              <a:rPr lang="sv-SE" sz="1200" baseline="0" dirty="0"/>
              <a:t>If a student </a:t>
            </a:r>
            <a:r>
              <a:rPr lang="sv-SE" sz="1200" baseline="0" dirty="0" err="1"/>
              <a:t>wants</a:t>
            </a:r>
            <a:r>
              <a:rPr lang="sv-SE" sz="1200" baseline="0" dirty="0"/>
              <a:t> to check a </a:t>
            </a:r>
            <a:r>
              <a:rPr lang="sv-SE" sz="1200" baseline="0" dirty="0" err="1"/>
              <a:t>course</a:t>
            </a:r>
            <a:r>
              <a:rPr lang="sv-SE" sz="1200" baseline="0" dirty="0"/>
              <a:t> </a:t>
            </a:r>
            <a:r>
              <a:rPr lang="sv-SE" sz="1200" baseline="0" dirty="0" err="1"/>
              <a:t>timetable</a:t>
            </a:r>
            <a:r>
              <a:rPr lang="sv-SE" sz="1200" baseline="0" dirty="0"/>
              <a:t> prior to the </a:t>
            </a:r>
            <a:r>
              <a:rPr lang="sv-SE" sz="1200" baseline="0" dirty="0" err="1"/>
              <a:t>registration</a:t>
            </a:r>
            <a:r>
              <a:rPr lang="sv-SE" sz="1200" baseline="0" dirty="0"/>
              <a:t> period </a:t>
            </a:r>
            <a:r>
              <a:rPr lang="sv-SE" sz="1200" baseline="0" dirty="0" err="1"/>
              <a:t>of</a:t>
            </a:r>
            <a:r>
              <a:rPr lang="sv-SE" sz="1200" baseline="0" dirty="0"/>
              <a:t> </a:t>
            </a:r>
            <a:r>
              <a:rPr lang="sv-SE" sz="1200" baseline="0" dirty="0" err="1"/>
              <a:t>said</a:t>
            </a:r>
            <a:r>
              <a:rPr lang="sv-SE" sz="1200" baseline="0" dirty="0"/>
              <a:t> </a:t>
            </a:r>
            <a:r>
              <a:rPr lang="sv-SE" sz="1200" baseline="0" dirty="0" err="1"/>
              <a:t>course</a:t>
            </a:r>
            <a:r>
              <a:rPr lang="sv-SE" sz="1200" baseline="0" dirty="0"/>
              <a:t>, </a:t>
            </a:r>
            <a:r>
              <a:rPr lang="sv-SE" sz="1200" baseline="0" dirty="0" err="1"/>
              <a:t>this</a:t>
            </a:r>
            <a:r>
              <a:rPr lang="sv-SE" sz="1200" baseline="0" dirty="0"/>
              <a:t> </a:t>
            </a:r>
            <a:r>
              <a:rPr lang="sv-SE" sz="1200" baseline="0" dirty="0" err="1"/>
              <a:t>can</a:t>
            </a:r>
            <a:r>
              <a:rPr lang="sv-SE" sz="1200" baseline="0" dirty="0"/>
              <a:t> be </a:t>
            </a:r>
            <a:r>
              <a:rPr lang="sv-SE" sz="1200" baseline="0" dirty="0" err="1"/>
              <a:t>done</a:t>
            </a:r>
            <a:r>
              <a:rPr lang="sv-SE" sz="1200" baseline="0" dirty="0"/>
              <a:t> via </a:t>
            </a:r>
            <a:r>
              <a:rPr lang="sv-SE" sz="1200" baseline="0" dirty="0" err="1"/>
              <a:t>TimeEdit</a:t>
            </a:r>
            <a:r>
              <a:rPr lang="sv-SE" sz="1200" baseline="0" dirty="0"/>
              <a:t>. </a:t>
            </a:r>
            <a:r>
              <a:rPr lang="sv-SE" sz="1200" baseline="0" dirty="0" err="1"/>
              <a:t>Beware</a:t>
            </a:r>
            <a:r>
              <a:rPr lang="sv-SE" sz="1200" baseline="0" dirty="0"/>
              <a:t> </a:t>
            </a:r>
            <a:r>
              <a:rPr lang="sv-SE" sz="1200" baseline="0" dirty="0" err="1"/>
              <a:t>that</a:t>
            </a:r>
            <a:r>
              <a:rPr lang="sv-SE" sz="1200" baseline="0" dirty="0"/>
              <a:t> </a:t>
            </a:r>
            <a:r>
              <a:rPr lang="sv-SE" sz="1200" baseline="0" dirty="0" err="1"/>
              <a:t>timetables</a:t>
            </a:r>
            <a:r>
              <a:rPr lang="sv-SE" sz="1200" baseline="0" dirty="0"/>
              <a:t> on </a:t>
            </a:r>
            <a:r>
              <a:rPr lang="sv-SE" sz="1200" baseline="0" dirty="0" err="1"/>
              <a:t>TimeEdit</a:t>
            </a:r>
            <a:r>
              <a:rPr lang="sv-SE" sz="1200" baseline="0" dirty="0"/>
              <a:t> </a:t>
            </a:r>
            <a:r>
              <a:rPr lang="sv-SE" sz="1200" baseline="0" dirty="0" err="1"/>
              <a:t>are</a:t>
            </a:r>
            <a:r>
              <a:rPr lang="sv-SE" sz="1200" baseline="0" dirty="0"/>
              <a:t> </a:t>
            </a:r>
            <a:r>
              <a:rPr lang="sv-SE" sz="1200" baseline="0" dirty="0" err="1"/>
              <a:t>usually</a:t>
            </a:r>
            <a:r>
              <a:rPr lang="sv-SE" sz="1200" baseline="0" dirty="0"/>
              <a:t> </a:t>
            </a:r>
            <a:r>
              <a:rPr lang="sv-SE" sz="1200" baseline="0" dirty="0" err="1"/>
              <a:t>published</a:t>
            </a:r>
            <a:r>
              <a:rPr lang="sv-SE" sz="1200" baseline="0" dirty="0"/>
              <a:t>, at the </a:t>
            </a:r>
            <a:r>
              <a:rPr lang="sv-SE" sz="1200" baseline="0" dirty="0" err="1"/>
              <a:t>earliest</a:t>
            </a:r>
            <a:r>
              <a:rPr lang="sv-SE" sz="1200" baseline="0" dirty="0"/>
              <a:t>, </a:t>
            </a:r>
            <a:r>
              <a:rPr lang="sv-SE" sz="1200" baseline="0" dirty="0" err="1"/>
              <a:t>one</a:t>
            </a:r>
            <a:r>
              <a:rPr lang="sv-SE" sz="1200" baseline="0" dirty="0"/>
              <a:t> </a:t>
            </a:r>
            <a:r>
              <a:rPr lang="sv-SE" sz="1200" baseline="0" dirty="0" err="1"/>
              <a:t>month</a:t>
            </a:r>
            <a:r>
              <a:rPr lang="sv-SE" sz="1200" baseline="0" dirty="0"/>
              <a:t> prior to </a:t>
            </a:r>
            <a:r>
              <a:rPr lang="sv-SE" sz="1200" baseline="0" dirty="0" err="1"/>
              <a:t>course</a:t>
            </a:r>
            <a:r>
              <a:rPr lang="sv-SE" sz="1200" baseline="0" dirty="0"/>
              <a:t> start.</a:t>
            </a:r>
            <a:endParaRPr lang="sv-SE" sz="1200" dirty="0"/>
          </a:p>
          <a:p>
            <a:endParaRPr lang="sv-SE" dirty="0"/>
          </a:p>
          <a:p>
            <a:endParaRPr lang="sv-SE" dirty="0"/>
          </a:p>
        </p:txBody>
      </p:sp>
      <p:sp>
        <p:nvSpPr>
          <p:cNvPr id="4" name="Platshållare för bildnummer 3"/>
          <p:cNvSpPr>
            <a:spLocks noGrp="1"/>
          </p:cNvSpPr>
          <p:nvPr>
            <p:ph type="sldNum" sz="quarter" idx="10"/>
          </p:nvPr>
        </p:nvSpPr>
        <p:spPr/>
        <p:txBody>
          <a:bodyPr/>
          <a:lstStyle/>
          <a:p>
            <a:fld id="{D39C43F3-743B-4D4F-9DF7-8E39C0986991}" type="slidenum">
              <a:rPr lang="sv-SE" smtClean="0"/>
              <a:t>4</a:t>
            </a:fld>
            <a:endParaRPr lang="sv-SE"/>
          </a:p>
        </p:txBody>
      </p:sp>
    </p:spTree>
    <p:extLst>
      <p:ext uri="{BB962C8B-B14F-4D97-AF65-F5344CB8AC3E}">
        <p14:creationId xmlns:p14="http://schemas.microsoft.com/office/powerpoint/2010/main" val="157397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Ladok </a:t>
            </a:r>
          </a:p>
          <a:p>
            <a:endParaRPr lang="sv-SE" b="1" dirty="0"/>
          </a:p>
          <a:p>
            <a:r>
              <a:rPr lang="sv-SE" b="1" dirty="0" err="1"/>
              <a:t>picture</a:t>
            </a:r>
            <a:r>
              <a:rPr lang="sv-SE" b="1" dirty="0"/>
              <a:t> </a:t>
            </a:r>
            <a:r>
              <a:rPr lang="sv-SE" b="1" dirty="0" err="1"/>
              <a:t>only</a:t>
            </a:r>
            <a:r>
              <a:rPr lang="sv-SE" b="1" dirty="0"/>
              <a:t> in Swedish, </a:t>
            </a:r>
            <a:r>
              <a:rPr lang="sv-SE" b="1" dirty="0" err="1"/>
              <a:t>but</a:t>
            </a:r>
            <a:r>
              <a:rPr lang="sv-SE" b="1" dirty="0"/>
              <a:t> it looks the same in English</a:t>
            </a:r>
          </a:p>
          <a:p>
            <a:br>
              <a:rPr lang="en-US" dirty="0"/>
            </a:br>
            <a:r>
              <a:rPr lang="en-US" b="0" i="0" dirty="0">
                <a:solidFill>
                  <a:srgbClr val="202124"/>
                </a:solidFill>
                <a:effectLst/>
                <a:latin typeface="arial" panose="020B0604020202020204" pitchFamily="34" charset="0"/>
              </a:rPr>
              <a:t>Students get here via the student web. This is how it looks on the home page with the menu expanded to the right. All current courses are shown here. In this example, a course that is open for registration and one that is not yet open for registration.</a:t>
            </a:r>
          </a:p>
          <a:p>
            <a:endParaRPr lang="en-US" b="0" i="0" dirty="0">
              <a:solidFill>
                <a:srgbClr val="202124"/>
              </a:solidFill>
              <a:effectLst/>
              <a:latin typeface="arial" panose="020B0604020202020204" pitchFamily="34" charset="0"/>
            </a:endParaRPr>
          </a:p>
          <a:p>
            <a:r>
              <a:rPr lang="en-US" dirty="0"/>
              <a:t>Under "My education" in the menu on the right, the student can access all courses, including not started and completed, TG etc. When a student has clicked on a course, they can also register and cancel</a:t>
            </a:r>
            <a:endParaRPr lang="sv-SE" dirty="0"/>
          </a:p>
          <a:p>
            <a:endParaRPr lang="sv-SE" b="0" baseline="0" dirty="0"/>
          </a:p>
          <a:p>
            <a:r>
              <a:rPr lang="sv-SE" b="0" baseline="0" dirty="0" err="1"/>
              <a:t>They</a:t>
            </a:r>
            <a:r>
              <a:rPr lang="sv-SE" b="0" baseline="0" dirty="0"/>
              <a:t> </a:t>
            </a:r>
            <a:r>
              <a:rPr lang="sv-SE" b="0" baseline="0" dirty="0" err="1"/>
              <a:t>can</a:t>
            </a:r>
            <a:r>
              <a:rPr lang="sv-SE" b="0" baseline="0" dirty="0"/>
              <a:t> do the </a:t>
            </a:r>
            <a:r>
              <a:rPr lang="sv-SE" b="0" baseline="0" dirty="0" err="1"/>
              <a:t>following</a:t>
            </a:r>
            <a:r>
              <a:rPr lang="sv-SE" b="0" baseline="0" dirty="0"/>
              <a:t>:</a:t>
            </a:r>
          </a:p>
          <a:p>
            <a:pPr marL="171450" indent="-171450">
              <a:buFont typeface="Arial" panose="020B0604020202020204" pitchFamily="34" charset="0"/>
              <a:buChar char="•"/>
            </a:pPr>
            <a:r>
              <a:rPr lang="sv-SE" b="0" baseline="0" dirty="0" err="1"/>
              <a:t>Registration</a:t>
            </a:r>
            <a:r>
              <a:rPr lang="sv-SE" b="0" baseline="0" dirty="0"/>
              <a:t> for </a:t>
            </a:r>
            <a:r>
              <a:rPr lang="sv-SE" b="0" baseline="0" dirty="0" err="1"/>
              <a:t>course</a:t>
            </a:r>
            <a:r>
              <a:rPr lang="sv-SE" b="0" baseline="0" dirty="0"/>
              <a:t> – </a:t>
            </a:r>
            <a:r>
              <a:rPr lang="sv-SE" b="0" baseline="0" dirty="0" err="1"/>
              <a:t>opens</a:t>
            </a:r>
            <a:r>
              <a:rPr lang="sv-SE" b="0" baseline="0" dirty="0"/>
              <a:t> </a:t>
            </a:r>
            <a:r>
              <a:rPr lang="sv-SE" b="0" baseline="0" dirty="0" err="1"/>
              <a:t>one</a:t>
            </a:r>
            <a:r>
              <a:rPr lang="sv-SE" b="0" baseline="0" dirty="0"/>
              <a:t> </a:t>
            </a:r>
            <a:r>
              <a:rPr lang="sv-SE" b="0" baseline="0" dirty="0" err="1"/>
              <a:t>week</a:t>
            </a:r>
            <a:r>
              <a:rPr lang="sv-SE" b="0" baseline="0" dirty="0"/>
              <a:t> </a:t>
            </a:r>
            <a:r>
              <a:rPr lang="sv-SE" b="0" baseline="0" dirty="0" err="1"/>
              <a:t>before</a:t>
            </a:r>
            <a:r>
              <a:rPr lang="sv-SE" b="0" baseline="0" dirty="0"/>
              <a:t> the </a:t>
            </a:r>
            <a:r>
              <a:rPr lang="sv-SE" b="0" baseline="0" dirty="0" err="1"/>
              <a:t>course</a:t>
            </a:r>
            <a:r>
              <a:rPr lang="sv-SE" b="0" baseline="0" dirty="0"/>
              <a:t> starts.</a:t>
            </a:r>
          </a:p>
          <a:p>
            <a:pPr marL="171450" indent="-171450">
              <a:buFont typeface="Arial" panose="020B0604020202020204" pitchFamily="34" charset="0"/>
              <a:buChar char="•"/>
            </a:pPr>
            <a:r>
              <a:rPr lang="sv-SE" b="0" baseline="0" dirty="0" err="1"/>
              <a:t>View</a:t>
            </a:r>
            <a:r>
              <a:rPr lang="sv-SE" b="0" baseline="0" dirty="0"/>
              <a:t> my </a:t>
            </a:r>
            <a:r>
              <a:rPr lang="sv-SE" b="0" baseline="0" dirty="0" err="1"/>
              <a:t>results</a:t>
            </a:r>
            <a:endParaRPr lang="sv-SE" b="0" baseline="0" dirty="0"/>
          </a:p>
          <a:p>
            <a:pPr marL="171450" indent="-171450">
              <a:buFont typeface="Arial" panose="020B0604020202020204" pitchFamily="34" charset="0"/>
              <a:buChar char="•"/>
            </a:pPr>
            <a:r>
              <a:rPr lang="sv-SE" b="0" baseline="0" dirty="0" err="1"/>
              <a:t>Registration</a:t>
            </a:r>
            <a:r>
              <a:rPr lang="sv-SE" b="0" baseline="0" dirty="0"/>
              <a:t> for examinations</a:t>
            </a:r>
          </a:p>
          <a:p>
            <a:pPr marL="171450" indent="-171450">
              <a:buFont typeface="Arial" panose="020B0604020202020204" pitchFamily="34" charset="0"/>
              <a:buChar char="•"/>
            </a:pPr>
            <a:r>
              <a:rPr lang="sv-SE" b="0" baseline="0" dirty="0"/>
              <a:t>Get </a:t>
            </a:r>
            <a:r>
              <a:rPr lang="sv-SE" b="0" baseline="0" dirty="0" err="1"/>
              <a:t>certificates</a:t>
            </a:r>
            <a:endParaRPr lang="sv-SE" b="0" baseline="0" dirty="0"/>
          </a:p>
          <a:p>
            <a:pPr marL="171450" indent="-171450">
              <a:buFont typeface="Arial" panose="020B0604020202020204" pitchFamily="34" charset="0"/>
              <a:buChar char="•"/>
            </a:pPr>
            <a:r>
              <a:rPr lang="sv-SE" b="0" baseline="0" dirty="0"/>
              <a:t>Etc. </a:t>
            </a:r>
          </a:p>
          <a:p>
            <a:endParaRPr lang="sv-SE" dirty="0"/>
          </a:p>
        </p:txBody>
      </p:sp>
      <p:sp>
        <p:nvSpPr>
          <p:cNvPr id="4" name="Platshållare för bildnummer 3"/>
          <p:cNvSpPr>
            <a:spLocks noGrp="1"/>
          </p:cNvSpPr>
          <p:nvPr>
            <p:ph type="sldNum" sz="quarter" idx="10"/>
          </p:nvPr>
        </p:nvSpPr>
        <p:spPr/>
        <p:txBody>
          <a:bodyPr/>
          <a:lstStyle/>
          <a:p>
            <a:fld id="{D39C43F3-743B-4D4F-9DF7-8E39C0986991}" type="slidenum">
              <a:rPr lang="sv-SE" smtClean="0"/>
              <a:t>5</a:t>
            </a:fld>
            <a:endParaRPr lang="sv-SE"/>
          </a:p>
        </p:txBody>
      </p:sp>
    </p:spTree>
    <p:extLst>
      <p:ext uri="{BB962C8B-B14F-4D97-AF65-F5344CB8AC3E}">
        <p14:creationId xmlns:p14="http://schemas.microsoft.com/office/powerpoint/2010/main" val="2679182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Exam</a:t>
            </a:r>
            <a:r>
              <a:rPr lang="sv-SE" b="1" baseline="0" dirty="0"/>
              <a:t> Schedule</a:t>
            </a:r>
          </a:p>
          <a:p>
            <a:endParaRPr lang="sv-SE" b="1" baseline="0" dirty="0"/>
          </a:p>
          <a:p>
            <a:r>
              <a:rPr lang="sv-SE" dirty="0"/>
              <a:t>Students</a:t>
            </a:r>
            <a:r>
              <a:rPr lang="sv-SE" baseline="0" dirty="0"/>
              <a:t> </a:t>
            </a:r>
            <a:r>
              <a:rPr lang="sv-SE" baseline="0" dirty="0" err="1"/>
              <a:t>can</a:t>
            </a:r>
            <a:r>
              <a:rPr lang="sv-SE" baseline="0" dirty="0"/>
              <a:t> </a:t>
            </a:r>
            <a:r>
              <a:rPr lang="sv-SE" baseline="0" dirty="0" err="1"/>
              <a:t>see</a:t>
            </a:r>
            <a:r>
              <a:rPr lang="sv-SE" baseline="0" dirty="0"/>
              <a:t> the </a:t>
            </a:r>
            <a:r>
              <a:rPr lang="sv-SE" baseline="0" dirty="0" err="1"/>
              <a:t>next</a:t>
            </a:r>
            <a:r>
              <a:rPr lang="sv-SE" baseline="0" dirty="0"/>
              <a:t> </a:t>
            </a:r>
            <a:r>
              <a:rPr lang="sv-SE" baseline="0" dirty="0" err="1"/>
              <a:t>opportunity</a:t>
            </a:r>
            <a:r>
              <a:rPr lang="sv-SE" baseline="0" dirty="0"/>
              <a:t> to </a:t>
            </a:r>
            <a:r>
              <a:rPr lang="sv-SE" baseline="0" dirty="0" err="1"/>
              <a:t>take</a:t>
            </a:r>
            <a:r>
              <a:rPr lang="sv-SE" baseline="0" dirty="0"/>
              <a:t> an </a:t>
            </a:r>
            <a:r>
              <a:rPr lang="sv-SE" baseline="0" dirty="0" err="1"/>
              <a:t>exam</a:t>
            </a:r>
            <a:r>
              <a:rPr lang="sv-SE" baseline="0" dirty="0"/>
              <a:t> by going to salstentamen.lnu.se (</a:t>
            </a:r>
            <a:r>
              <a:rPr lang="sv-SE" baseline="0" dirty="0" err="1"/>
              <a:t>link</a:t>
            </a:r>
            <a:r>
              <a:rPr lang="sv-SE" baseline="0" dirty="0"/>
              <a:t> in </a:t>
            </a:r>
            <a:r>
              <a:rPr lang="sv-SE" baseline="0" dirty="0" err="1"/>
              <a:t>picture</a:t>
            </a:r>
            <a:r>
              <a:rPr lang="sv-SE" baseline="0" dirty="0"/>
              <a:t>).</a:t>
            </a:r>
          </a:p>
          <a:p>
            <a:endParaRPr lang="sv-SE" baseline="0" dirty="0"/>
          </a:p>
          <a:p>
            <a:r>
              <a:rPr lang="sv-SE" baseline="0" dirty="0" err="1"/>
              <a:t>When</a:t>
            </a:r>
            <a:r>
              <a:rPr lang="sv-SE" baseline="0" dirty="0"/>
              <a:t> </a:t>
            </a:r>
            <a:r>
              <a:rPr lang="sv-SE" baseline="0" dirty="0" err="1"/>
              <a:t>searching</a:t>
            </a:r>
            <a:r>
              <a:rPr lang="sv-SE" baseline="0" dirty="0"/>
              <a:t>, make sure to </a:t>
            </a:r>
            <a:r>
              <a:rPr lang="sv-SE" baseline="0" dirty="0" err="1"/>
              <a:t>fill</a:t>
            </a:r>
            <a:r>
              <a:rPr lang="sv-SE" baseline="0" dirty="0"/>
              <a:t> in the </a:t>
            </a:r>
            <a:r>
              <a:rPr lang="sv-SE" baseline="0" dirty="0" err="1"/>
              <a:t>following</a:t>
            </a:r>
            <a:r>
              <a:rPr lang="sv-SE" baseline="0" dirty="0"/>
              <a:t>:</a:t>
            </a:r>
          </a:p>
          <a:p>
            <a:pPr marL="171450" indent="-171450">
              <a:buFont typeface="Arial" panose="020B0604020202020204" pitchFamily="34" charset="0"/>
              <a:buChar char="•"/>
            </a:pPr>
            <a:r>
              <a:rPr lang="sv-SE" baseline="0" dirty="0"/>
              <a:t>End (final </a:t>
            </a:r>
            <a:r>
              <a:rPr lang="sv-SE" baseline="0" dirty="0" err="1"/>
              <a:t>day</a:t>
            </a:r>
            <a:r>
              <a:rPr lang="sv-SE" baseline="0" dirty="0"/>
              <a:t> for </a:t>
            </a:r>
            <a:r>
              <a:rPr lang="sv-SE" baseline="0" dirty="0" err="1"/>
              <a:t>search</a:t>
            </a:r>
            <a:r>
              <a:rPr lang="sv-SE" baseline="0" dirty="0"/>
              <a:t> </a:t>
            </a:r>
            <a:r>
              <a:rPr lang="sv-SE" baseline="0" dirty="0" err="1"/>
              <a:t>query</a:t>
            </a:r>
            <a:r>
              <a:rPr lang="sv-SE" baseline="0" dirty="0"/>
              <a:t>)</a:t>
            </a:r>
          </a:p>
          <a:p>
            <a:pPr marL="171450" indent="-171450">
              <a:buFont typeface="Arial" panose="020B0604020202020204" pitchFamily="34" charset="0"/>
              <a:buChar char="•"/>
            </a:pPr>
            <a:r>
              <a:rPr lang="sv-SE" dirty="0"/>
              <a:t>Course </a:t>
            </a:r>
            <a:r>
              <a:rPr lang="sv-SE" dirty="0" err="1"/>
              <a:t>name</a:t>
            </a:r>
            <a:r>
              <a:rPr lang="sv-SE" dirty="0"/>
              <a:t> / </a:t>
            </a:r>
            <a:r>
              <a:rPr lang="sv-SE" dirty="0" err="1"/>
              <a:t>code</a:t>
            </a:r>
            <a:endParaRPr lang="sv-SE" baseline="0" dirty="0"/>
          </a:p>
          <a:p>
            <a:endParaRPr lang="sv-SE" baseline="0" dirty="0"/>
          </a:p>
          <a:p>
            <a:r>
              <a:rPr lang="sv-SE" baseline="0" dirty="0"/>
              <a:t>Under </a:t>
            </a:r>
            <a:r>
              <a:rPr lang="sv-SE" b="1" baseline="0" dirty="0"/>
              <a:t>Date</a:t>
            </a:r>
            <a:r>
              <a:rPr lang="sv-SE" baseline="0" dirty="0"/>
              <a:t> – the date </a:t>
            </a:r>
            <a:r>
              <a:rPr lang="sv-SE" baseline="0" dirty="0" err="1"/>
              <a:t>when</a:t>
            </a:r>
            <a:r>
              <a:rPr lang="sv-SE" baseline="0" dirty="0"/>
              <a:t> the </a:t>
            </a:r>
            <a:r>
              <a:rPr lang="sv-SE" baseline="0" dirty="0" err="1"/>
              <a:t>exam</a:t>
            </a:r>
            <a:r>
              <a:rPr lang="sv-SE" baseline="0" dirty="0"/>
              <a:t> is given</a:t>
            </a:r>
          </a:p>
          <a:p>
            <a:r>
              <a:rPr lang="sv-SE" baseline="0" dirty="0"/>
              <a:t>Under </a:t>
            </a:r>
            <a:r>
              <a:rPr lang="sv-SE" b="1" baseline="0" dirty="0" err="1"/>
              <a:t>Registration</a:t>
            </a:r>
            <a:r>
              <a:rPr lang="sv-SE" b="1" baseline="0" dirty="0"/>
              <a:t> period</a:t>
            </a:r>
            <a:r>
              <a:rPr lang="sv-SE" baseline="0" dirty="0"/>
              <a:t> – the dates </a:t>
            </a:r>
            <a:r>
              <a:rPr lang="sv-SE" baseline="0" dirty="0" err="1"/>
              <a:t>when</a:t>
            </a:r>
            <a:r>
              <a:rPr lang="sv-SE" baseline="0" dirty="0"/>
              <a:t> the </a:t>
            </a:r>
            <a:r>
              <a:rPr lang="sv-SE" baseline="0" dirty="0" err="1"/>
              <a:t>exam</a:t>
            </a:r>
            <a:r>
              <a:rPr lang="sv-SE" baseline="0" dirty="0"/>
              <a:t> is </a:t>
            </a:r>
            <a:r>
              <a:rPr lang="sv-SE" baseline="0" dirty="0" err="1"/>
              <a:t>open</a:t>
            </a:r>
            <a:r>
              <a:rPr lang="sv-SE" baseline="0" dirty="0"/>
              <a:t> for </a:t>
            </a:r>
            <a:r>
              <a:rPr lang="sv-SE" baseline="0" dirty="0" err="1"/>
              <a:t>registration</a:t>
            </a:r>
            <a:endParaRPr lang="sv-SE" baseline="0" dirty="0"/>
          </a:p>
          <a:p>
            <a:endParaRPr lang="sv-SE" baseline="0" dirty="0"/>
          </a:p>
          <a:p>
            <a:r>
              <a:rPr lang="sv-SE" baseline="0" dirty="0"/>
              <a:t>Note </a:t>
            </a:r>
            <a:r>
              <a:rPr lang="sv-SE" baseline="0" dirty="0" err="1"/>
              <a:t>that</a:t>
            </a:r>
            <a:r>
              <a:rPr lang="sv-SE" baseline="0" dirty="0"/>
              <a:t> the </a:t>
            </a:r>
            <a:r>
              <a:rPr lang="sv-SE" baseline="0" dirty="0" err="1"/>
              <a:t>registration</a:t>
            </a:r>
            <a:r>
              <a:rPr lang="sv-SE" baseline="0" dirty="0"/>
              <a:t> for an </a:t>
            </a:r>
            <a:r>
              <a:rPr lang="sv-SE" baseline="0" dirty="0" err="1"/>
              <a:t>exam</a:t>
            </a:r>
            <a:r>
              <a:rPr lang="sv-SE" baseline="0" dirty="0"/>
              <a:t> is not </a:t>
            </a:r>
            <a:r>
              <a:rPr lang="sv-SE" baseline="0" dirty="0" err="1"/>
              <a:t>made</a:t>
            </a:r>
            <a:r>
              <a:rPr lang="sv-SE" baseline="0" dirty="0"/>
              <a:t> </a:t>
            </a:r>
            <a:r>
              <a:rPr lang="sv-SE" baseline="0" dirty="0" err="1"/>
              <a:t>through</a:t>
            </a:r>
            <a:r>
              <a:rPr lang="sv-SE" baseline="0" dirty="0"/>
              <a:t> the </a:t>
            </a:r>
            <a:r>
              <a:rPr lang="sv-SE" baseline="0" dirty="0" err="1"/>
              <a:t>exam</a:t>
            </a:r>
            <a:r>
              <a:rPr lang="sv-SE" baseline="0" dirty="0"/>
              <a:t> </a:t>
            </a:r>
            <a:r>
              <a:rPr lang="sv-SE" baseline="0" dirty="0" err="1"/>
              <a:t>schedule</a:t>
            </a:r>
            <a:r>
              <a:rPr lang="sv-SE" baseline="0" dirty="0"/>
              <a:t>, </a:t>
            </a:r>
            <a:r>
              <a:rPr lang="sv-SE" baseline="0" dirty="0" err="1"/>
              <a:t>but</a:t>
            </a:r>
            <a:r>
              <a:rPr lang="sv-SE" baseline="0" dirty="0"/>
              <a:t> </a:t>
            </a:r>
            <a:r>
              <a:rPr lang="sv-SE" baseline="0" dirty="0" err="1"/>
              <a:t>through</a:t>
            </a:r>
            <a:r>
              <a:rPr lang="sv-SE" baseline="0" dirty="0"/>
              <a:t> Ladok, </a:t>
            </a:r>
            <a:r>
              <a:rPr lang="sv-SE" baseline="0" dirty="0" err="1"/>
              <a:t>accessed</a:t>
            </a:r>
            <a:r>
              <a:rPr lang="sv-SE" baseline="0" dirty="0"/>
              <a:t> via the student web.</a:t>
            </a:r>
          </a:p>
          <a:p>
            <a:endParaRPr lang="sv-SE" dirty="0"/>
          </a:p>
        </p:txBody>
      </p:sp>
      <p:sp>
        <p:nvSpPr>
          <p:cNvPr id="4" name="Platshållare för bildnummer 3"/>
          <p:cNvSpPr>
            <a:spLocks noGrp="1"/>
          </p:cNvSpPr>
          <p:nvPr>
            <p:ph type="sldNum" sz="quarter" idx="10"/>
          </p:nvPr>
        </p:nvSpPr>
        <p:spPr/>
        <p:txBody>
          <a:bodyPr/>
          <a:lstStyle/>
          <a:p>
            <a:fld id="{D39C43F3-743B-4D4F-9DF7-8E39C0986991}" type="slidenum">
              <a:rPr lang="sv-SE" smtClean="0"/>
              <a:t>6</a:t>
            </a:fld>
            <a:endParaRPr lang="sv-SE"/>
          </a:p>
        </p:txBody>
      </p:sp>
    </p:spTree>
    <p:extLst>
      <p:ext uri="{BB962C8B-B14F-4D97-AF65-F5344CB8AC3E}">
        <p14:creationId xmlns:p14="http://schemas.microsoft.com/office/powerpoint/2010/main" val="3650397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err="1">
                <a:solidFill>
                  <a:srgbClr val="FF0000"/>
                </a:solidFill>
              </a:rPr>
              <a:t>Add</a:t>
            </a:r>
            <a:r>
              <a:rPr lang="sv-SE" b="0" dirty="0">
                <a:solidFill>
                  <a:srgbClr val="FF0000"/>
                </a:solidFill>
              </a:rPr>
              <a:t> the </a:t>
            </a:r>
            <a:r>
              <a:rPr lang="sv-SE" b="0" dirty="0" err="1">
                <a:solidFill>
                  <a:srgbClr val="FF0000"/>
                </a:solidFill>
              </a:rPr>
              <a:t>link</a:t>
            </a:r>
            <a:r>
              <a:rPr lang="sv-SE" b="0" baseline="0" dirty="0">
                <a:solidFill>
                  <a:srgbClr val="FF0000"/>
                </a:solidFill>
              </a:rPr>
              <a:t> to </a:t>
            </a:r>
            <a:r>
              <a:rPr lang="sv-SE" b="0" baseline="0" dirty="0" err="1">
                <a:solidFill>
                  <a:srgbClr val="FF0000"/>
                </a:solidFill>
              </a:rPr>
              <a:t>your</a:t>
            </a:r>
            <a:r>
              <a:rPr lang="sv-SE" b="0" baseline="0" dirty="0">
                <a:solidFill>
                  <a:srgbClr val="FF0000"/>
                </a:solidFill>
              </a:rPr>
              <a:t> </a:t>
            </a:r>
            <a:r>
              <a:rPr lang="sv-SE" b="0" baseline="0" dirty="0" err="1">
                <a:solidFill>
                  <a:srgbClr val="FF0000"/>
                </a:solidFill>
              </a:rPr>
              <a:t>programme</a:t>
            </a:r>
            <a:r>
              <a:rPr lang="sv-SE" b="0" baseline="0" dirty="0">
                <a:solidFill>
                  <a:srgbClr val="FF0000"/>
                </a:solidFill>
              </a:rPr>
              <a:t> </a:t>
            </a:r>
            <a:r>
              <a:rPr lang="sv-SE" b="0" baseline="0" dirty="0" err="1">
                <a:solidFill>
                  <a:srgbClr val="FF0000"/>
                </a:solidFill>
              </a:rPr>
              <a:t>room</a:t>
            </a:r>
            <a:r>
              <a:rPr lang="sv-SE" b="0" baseline="0" dirty="0">
                <a:solidFill>
                  <a:srgbClr val="FF0000"/>
                </a:solidFill>
              </a:rPr>
              <a:t> at the </a:t>
            </a:r>
            <a:r>
              <a:rPr lang="sv-SE" b="0" baseline="0" dirty="0" err="1">
                <a:solidFill>
                  <a:srgbClr val="FF0000"/>
                </a:solidFill>
              </a:rPr>
              <a:t>first</a:t>
            </a:r>
            <a:r>
              <a:rPr lang="sv-SE" b="0" baseline="0" dirty="0">
                <a:solidFill>
                  <a:srgbClr val="FF0000"/>
                </a:solidFill>
              </a:rPr>
              <a:t> </a:t>
            </a:r>
            <a:r>
              <a:rPr lang="sv-SE" b="0" baseline="0" dirty="0" err="1">
                <a:solidFill>
                  <a:srgbClr val="FF0000"/>
                </a:solidFill>
              </a:rPr>
              <a:t>row</a:t>
            </a:r>
            <a:endParaRPr lang="sv-SE" b="0" baseline="0" dirty="0">
              <a:solidFill>
                <a:srgbClr val="FF0000"/>
              </a:solidFill>
            </a:endParaRPr>
          </a:p>
          <a:p>
            <a:r>
              <a:rPr lang="sv-SE" b="0" baseline="0" dirty="0" err="1">
                <a:solidFill>
                  <a:srgbClr val="FF0000"/>
                </a:solidFill>
              </a:rPr>
              <a:t>Add</a:t>
            </a:r>
            <a:r>
              <a:rPr lang="sv-SE" b="0" baseline="0" dirty="0">
                <a:solidFill>
                  <a:srgbClr val="FF0000"/>
                </a:solidFill>
              </a:rPr>
              <a:t> the </a:t>
            </a:r>
            <a:r>
              <a:rPr lang="sv-SE" b="0" baseline="0" dirty="0" err="1">
                <a:solidFill>
                  <a:srgbClr val="FF0000"/>
                </a:solidFill>
              </a:rPr>
              <a:t>link</a:t>
            </a:r>
            <a:r>
              <a:rPr lang="sv-SE" b="0" baseline="0" dirty="0">
                <a:solidFill>
                  <a:srgbClr val="FF0000"/>
                </a:solidFill>
              </a:rPr>
              <a:t> to the </a:t>
            </a:r>
            <a:r>
              <a:rPr lang="sv-SE" b="0" baseline="0" dirty="0" err="1">
                <a:solidFill>
                  <a:srgbClr val="FF0000"/>
                </a:solidFill>
              </a:rPr>
              <a:t>first</a:t>
            </a:r>
            <a:r>
              <a:rPr lang="sv-SE" b="0" baseline="0" dirty="0">
                <a:solidFill>
                  <a:srgbClr val="FF0000"/>
                </a:solidFill>
              </a:rPr>
              <a:t> </a:t>
            </a:r>
            <a:r>
              <a:rPr lang="sv-SE" b="0" baseline="0" dirty="0" err="1">
                <a:solidFill>
                  <a:srgbClr val="FF0000"/>
                </a:solidFill>
              </a:rPr>
              <a:t>course</a:t>
            </a:r>
            <a:r>
              <a:rPr lang="sv-SE" b="0" baseline="0" dirty="0">
                <a:solidFill>
                  <a:srgbClr val="FF0000"/>
                </a:solidFill>
              </a:rPr>
              <a:t> </a:t>
            </a:r>
            <a:r>
              <a:rPr lang="sv-SE" b="0" baseline="0" dirty="0" err="1">
                <a:solidFill>
                  <a:srgbClr val="FF0000"/>
                </a:solidFill>
              </a:rPr>
              <a:t>room</a:t>
            </a:r>
            <a:r>
              <a:rPr lang="sv-SE" b="0" baseline="0" dirty="0">
                <a:solidFill>
                  <a:srgbClr val="FF0000"/>
                </a:solidFill>
              </a:rPr>
              <a:t> at the second </a:t>
            </a:r>
            <a:r>
              <a:rPr lang="sv-SE" b="0" baseline="0" dirty="0" err="1">
                <a:solidFill>
                  <a:srgbClr val="FF0000"/>
                </a:solidFill>
              </a:rPr>
              <a:t>row</a:t>
            </a:r>
            <a:endParaRPr lang="sv-SE" b="0" baseline="0" dirty="0">
              <a:solidFill>
                <a:srgbClr val="FF0000"/>
              </a:solidFill>
            </a:endParaRPr>
          </a:p>
          <a:p>
            <a:endParaRPr lang="sv-SE" b="1" dirty="0"/>
          </a:p>
          <a:p>
            <a:r>
              <a:rPr lang="sv-SE" b="1" dirty="0" err="1"/>
              <a:t>Her</a:t>
            </a:r>
            <a:r>
              <a:rPr lang="sv-SE" b="1" baseline="0" dirty="0" err="1"/>
              <a:t>e</a:t>
            </a:r>
            <a:r>
              <a:rPr lang="sv-SE" b="1" baseline="0" dirty="0"/>
              <a:t> </a:t>
            </a:r>
            <a:r>
              <a:rPr lang="sv-SE" b="1" baseline="0" dirty="0" err="1"/>
              <a:t>you</a:t>
            </a:r>
            <a:r>
              <a:rPr lang="sv-SE" b="1" baseline="0" dirty="0"/>
              <a:t> </a:t>
            </a:r>
            <a:r>
              <a:rPr lang="sv-SE" b="1" baseline="0" dirty="0" err="1"/>
              <a:t>can</a:t>
            </a:r>
            <a:r>
              <a:rPr lang="sv-SE" b="1" baseline="0" dirty="0"/>
              <a:t> </a:t>
            </a:r>
            <a:r>
              <a:rPr lang="sv-SE" b="1" baseline="0" dirty="0" err="1"/>
              <a:t>find</a:t>
            </a:r>
            <a:r>
              <a:rPr lang="sv-SE" b="1" baseline="0" dirty="0"/>
              <a:t> student </a:t>
            </a:r>
            <a:r>
              <a:rPr lang="sv-SE" b="1" baseline="0" dirty="0" err="1"/>
              <a:t>related</a:t>
            </a:r>
            <a:r>
              <a:rPr lang="sv-SE" b="1" baseline="0" dirty="0"/>
              <a:t> information</a:t>
            </a:r>
            <a:endParaRPr lang="sv-SE" b="1" dirty="0"/>
          </a:p>
          <a:p>
            <a:endParaRPr lang="sv-SE" dirty="0"/>
          </a:p>
          <a:p>
            <a:r>
              <a:rPr lang="sv-SE" dirty="0"/>
              <a:t>LNU </a:t>
            </a:r>
            <a:r>
              <a:rPr lang="sv-SE" dirty="0" err="1"/>
              <a:t>uses</a:t>
            </a:r>
            <a:r>
              <a:rPr lang="sv-SE" dirty="0"/>
              <a:t> the </a:t>
            </a:r>
            <a:r>
              <a:rPr lang="sv-SE" dirty="0" err="1"/>
              <a:t>platform</a:t>
            </a:r>
            <a:r>
              <a:rPr lang="sv-SE" dirty="0"/>
              <a:t> </a:t>
            </a:r>
            <a:r>
              <a:rPr lang="sv-SE" dirty="0" err="1"/>
              <a:t>MyMoodle</a:t>
            </a:r>
            <a:r>
              <a:rPr lang="sv-SE" dirty="0"/>
              <a:t>, </a:t>
            </a:r>
            <a:r>
              <a:rPr lang="sv-SE" dirty="0" err="1"/>
              <a:t>which</a:t>
            </a:r>
            <a:r>
              <a:rPr lang="sv-SE" dirty="0"/>
              <a:t> is a digital </a:t>
            </a:r>
            <a:r>
              <a:rPr lang="sv-SE" dirty="0" err="1"/>
              <a:t>course</a:t>
            </a:r>
            <a:r>
              <a:rPr lang="sv-SE" dirty="0"/>
              <a:t>- and program </a:t>
            </a:r>
            <a:r>
              <a:rPr lang="sv-SE" dirty="0" err="1"/>
              <a:t>platform</a:t>
            </a:r>
            <a:r>
              <a:rPr lang="sv-SE" dirty="0"/>
              <a:t>. </a:t>
            </a:r>
          </a:p>
          <a:p>
            <a:endParaRPr lang="sv-SE" dirty="0"/>
          </a:p>
          <a:p>
            <a:r>
              <a:rPr lang="sv-SE" dirty="0" err="1"/>
              <a:t>Feel</a:t>
            </a:r>
            <a:r>
              <a:rPr lang="sv-SE" dirty="0"/>
              <a:t> </a:t>
            </a:r>
            <a:r>
              <a:rPr lang="sv-SE" dirty="0" err="1"/>
              <a:t>free</a:t>
            </a:r>
            <a:r>
              <a:rPr lang="sv-SE" dirty="0"/>
              <a:t> to present</a:t>
            </a:r>
            <a:r>
              <a:rPr lang="sv-SE" baseline="0" dirty="0"/>
              <a:t> the different </a:t>
            </a:r>
            <a:r>
              <a:rPr lang="sv-SE" baseline="0" dirty="0" err="1"/>
              <a:t>platforms</a:t>
            </a:r>
            <a:r>
              <a:rPr lang="sv-SE" baseline="0" dirty="0"/>
              <a:t> </a:t>
            </a:r>
            <a:r>
              <a:rPr lang="sv-SE" baseline="0" dirty="0" err="1"/>
              <a:t>of</a:t>
            </a:r>
            <a:r>
              <a:rPr lang="sv-SE" baseline="0" dirty="0"/>
              <a:t> </a:t>
            </a:r>
            <a:r>
              <a:rPr lang="sv-SE" baseline="0" dirty="0" err="1"/>
              <a:t>MYMoodle</a:t>
            </a:r>
            <a:r>
              <a:rPr lang="sv-SE" baseline="0" dirty="0"/>
              <a:t>:</a:t>
            </a:r>
          </a:p>
          <a:p>
            <a:pPr marL="171450" indent="-171450">
              <a:buFont typeface="Arial" panose="020B0604020202020204" pitchFamily="34" charset="0"/>
              <a:buChar char="•"/>
            </a:pPr>
            <a:r>
              <a:rPr lang="sv-SE" baseline="0" dirty="0" err="1"/>
              <a:t>Programme</a:t>
            </a:r>
            <a:endParaRPr lang="sv-SE" baseline="0" dirty="0"/>
          </a:p>
          <a:p>
            <a:pPr marL="171450" indent="-171450">
              <a:buFont typeface="Arial" panose="020B0604020202020204" pitchFamily="34" charset="0"/>
              <a:buChar char="•"/>
            </a:pPr>
            <a:r>
              <a:rPr lang="sv-SE" baseline="0" dirty="0"/>
              <a:t>Course</a:t>
            </a:r>
            <a:endParaRPr lang="sv-SE" dirty="0"/>
          </a:p>
          <a:p>
            <a:endParaRPr lang="sv-SE" dirty="0"/>
          </a:p>
        </p:txBody>
      </p:sp>
      <p:sp>
        <p:nvSpPr>
          <p:cNvPr id="4" name="Platshållare för bildnummer 3"/>
          <p:cNvSpPr>
            <a:spLocks noGrp="1"/>
          </p:cNvSpPr>
          <p:nvPr>
            <p:ph type="sldNum" sz="quarter" idx="10"/>
          </p:nvPr>
        </p:nvSpPr>
        <p:spPr/>
        <p:txBody>
          <a:bodyPr/>
          <a:lstStyle/>
          <a:p>
            <a:fld id="{D39C43F3-743B-4D4F-9DF7-8E39C0986991}" type="slidenum">
              <a:rPr lang="sv-SE" smtClean="0"/>
              <a:t>7</a:t>
            </a:fld>
            <a:endParaRPr lang="sv-SE"/>
          </a:p>
        </p:txBody>
      </p:sp>
    </p:spTree>
    <p:extLst>
      <p:ext uri="{BB962C8B-B14F-4D97-AF65-F5344CB8AC3E}">
        <p14:creationId xmlns:p14="http://schemas.microsoft.com/office/powerpoint/2010/main" val="2689512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Course and </a:t>
            </a:r>
            <a:r>
              <a:rPr lang="sv-SE" b="1" dirty="0" err="1"/>
              <a:t>programme</a:t>
            </a:r>
            <a:r>
              <a:rPr lang="sv-SE" b="1" dirty="0"/>
              <a:t> </a:t>
            </a:r>
            <a:r>
              <a:rPr lang="sv-SE" b="1" dirty="0" err="1"/>
              <a:t>syllabi</a:t>
            </a:r>
            <a:endParaRPr lang="sv-SE" b="1" dirty="0"/>
          </a:p>
          <a:p>
            <a:endParaRPr lang="sv-SE" dirty="0"/>
          </a:p>
          <a:p>
            <a:r>
              <a:rPr lang="sv-SE" dirty="0"/>
              <a:t>Show the students </a:t>
            </a:r>
            <a:r>
              <a:rPr lang="sv-SE" dirty="0" err="1"/>
              <a:t>where</a:t>
            </a:r>
            <a:r>
              <a:rPr lang="sv-SE" dirty="0"/>
              <a:t> to</a:t>
            </a:r>
            <a:r>
              <a:rPr lang="sv-SE" baseline="0" dirty="0"/>
              <a:t> </a:t>
            </a:r>
            <a:r>
              <a:rPr lang="sv-SE" baseline="0" dirty="0" err="1"/>
              <a:t>find</a:t>
            </a:r>
            <a:r>
              <a:rPr lang="sv-SE" baseline="0" dirty="0"/>
              <a:t> program- and </a:t>
            </a:r>
            <a:r>
              <a:rPr lang="sv-SE" baseline="0" dirty="0" err="1"/>
              <a:t>course</a:t>
            </a:r>
            <a:r>
              <a:rPr lang="sv-SE" baseline="0" dirty="0"/>
              <a:t> </a:t>
            </a:r>
            <a:r>
              <a:rPr lang="sv-SE" baseline="0" dirty="0" err="1"/>
              <a:t>syllabi</a:t>
            </a:r>
            <a:r>
              <a:rPr lang="sv-SE" baseline="0" dirty="0"/>
              <a:t>, </a:t>
            </a:r>
            <a:r>
              <a:rPr lang="sv-SE" baseline="0" dirty="0" err="1"/>
              <a:t>namely</a:t>
            </a:r>
            <a:r>
              <a:rPr lang="sv-SE" baseline="0" dirty="0"/>
              <a:t> via the </a:t>
            </a:r>
            <a:r>
              <a:rPr lang="sv-SE" baseline="0" dirty="0" err="1"/>
              <a:t>following</a:t>
            </a:r>
            <a:r>
              <a:rPr lang="sv-SE" baseline="0" dirty="0"/>
              <a:t> </a:t>
            </a:r>
            <a:r>
              <a:rPr lang="sv-SE" baseline="0" dirty="0" err="1"/>
              <a:t>link</a:t>
            </a:r>
            <a:r>
              <a:rPr lang="sv-SE" baseline="0" dirty="0"/>
              <a:t>:</a:t>
            </a:r>
          </a:p>
          <a:p>
            <a:r>
              <a:rPr lang="sv-SE" dirty="0"/>
              <a:t>https://lnu.se/en/education/during-your-studies/studentweb/course-and-programme-syllabi/</a:t>
            </a:r>
          </a:p>
          <a:p>
            <a:endParaRPr lang="sv-SE" dirty="0"/>
          </a:p>
          <a:p>
            <a:r>
              <a:rPr lang="sv-SE" dirty="0" err="1"/>
              <a:t>Important</a:t>
            </a:r>
            <a:r>
              <a:rPr lang="sv-SE" dirty="0"/>
              <a:t> to show</a:t>
            </a:r>
            <a:r>
              <a:rPr lang="sv-SE" baseline="0" dirty="0"/>
              <a:t> in the </a:t>
            </a:r>
            <a:r>
              <a:rPr lang="sv-SE" baseline="0" dirty="0" err="1"/>
              <a:t>course</a:t>
            </a:r>
            <a:r>
              <a:rPr lang="sv-SE" baseline="0" dirty="0"/>
              <a:t> </a:t>
            </a:r>
            <a:r>
              <a:rPr lang="sv-SE" baseline="0" dirty="0" err="1"/>
              <a:t>syllbus</a:t>
            </a:r>
            <a:r>
              <a:rPr lang="sv-SE" baseline="0" dirty="0"/>
              <a:t> is:</a:t>
            </a:r>
          </a:p>
          <a:p>
            <a:pPr marL="171450" indent="-171450">
              <a:buFont typeface="Arial" panose="020B0604020202020204" pitchFamily="34" charset="0"/>
              <a:buChar char="•"/>
            </a:pPr>
            <a:r>
              <a:rPr lang="en-US" dirty="0"/>
              <a:t>Prerequisites</a:t>
            </a:r>
            <a:r>
              <a:rPr lang="en-US" baseline="0" dirty="0"/>
              <a:t> - </a:t>
            </a:r>
            <a:r>
              <a:rPr lang="sv-SE" baseline="0" dirty="0" err="1"/>
              <a:t>Mention</a:t>
            </a:r>
            <a:r>
              <a:rPr lang="sv-SE" baseline="0" dirty="0"/>
              <a:t> </a:t>
            </a:r>
            <a:r>
              <a:rPr lang="sv-SE" baseline="0" dirty="0" err="1"/>
              <a:t>that</a:t>
            </a:r>
            <a:r>
              <a:rPr lang="sv-SE" baseline="0" dirty="0"/>
              <a:t> the </a:t>
            </a:r>
            <a:r>
              <a:rPr lang="sv-SE" baseline="0" dirty="0" err="1"/>
              <a:t>student’s</a:t>
            </a:r>
            <a:r>
              <a:rPr lang="sv-SE" baseline="0" dirty="0"/>
              <a:t> prior </a:t>
            </a:r>
            <a:r>
              <a:rPr lang="sv-SE" baseline="0" dirty="0" err="1"/>
              <a:t>courses</a:t>
            </a:r>
            <a:r>
              <a:rPr lang="sv-SE" baseline="0" dirty="0"/>
              <a:t> and </a:t>
            </a:r>
            <a:r>
              <a:rPr lang="sv-SE" baseline="0" dirty="0" err="1"/>
              <a:t>credits</a:t>
            </a:r>
            <a:r>
              <a:rPr lang="sv-SE" baseline="0" dirty="0"/>
              <a:t> </a:t>
            </a:r>
            <a:r>
              <a:rPr lang="sv-SE" baseline="0" dirty="0" err="1"/>
              <a:t>determine</a:t>
            </a:r>
            <a:r>
              <a:rPr lang="sv-SE" baseline="0" dirty="0"/>
              <a:t> </a:t>
            </a:r>
            <a:r>
              <a:rPr lang="sv-SE" baseline="0" dirty="0" err="1"/>
              <a:t>whether</a:t>
            </a:r>
            <a:r>
              <a:rPr lang="sv-SE" baseline="0" dirty="0"/>
              <a:t> or not the student is </a:t>
            </a:r>
            <a:r>
              <a:rPr lang="sv-SE" baseline="0" dirty="0" err="1"/>
              <a:t>eligible</a:t>
            </a:r>
            <a:r>
              <a:rPr lang="sv-SE" baseline="0" dirty="0"/>
              <a:t> for a </a:t>
            </a:r>
            <a:r>
              <a:rPr lang="sv-SE" baseline="0" dirty="0" err="1"/>
              <a:t>course</a:t>
            </a:r>
            <a:r>
              <a:rPr lang="sv-SE" baseline="0" dirty="0"/>
              <a:t> (show </a:t>
            </a:r>
            <a:r>
              <a:rPr lang="sv-SE" baseline="0" dirty="0" err="1"/>
              <a:t>where</a:t>
            </a:r>
            <a:r>
              <a:rPr lang="sv-SE" baseline="0" dirty="0"/>
              <a:t> in the </a:t>
            </a:r>
            <a:r>
              <a:rPr lang="sv-SE" baseline="0" dirty="0" err="1"/>
              <a:t>course</a:t>
            </a:r>
            <a:r>
              <a:rPr lang="sv-SE" baseline="0" dirty="0"/>
              <a:t> </a:t>
            </a:r>
            <a:r>
              <a:rPr lang="sv-SE" baseline="0" dirty="0" err="1"/>
              <a:t>syllabus</a:t>
            </a:r>
            <a:r>
              <a:rPr lang="sv-SE" baseline="0" dirty="0"/>
              <a:t> </a:t>
            </a:r>
            <a:r>
              <a:rPr lang="sv-SE" baseline="0" dirty="0" err="1"/>
              <a:t>this</a:t>
            </a:r>
            <a:r>
              <a:rPr lang="sv-SE" baseline="0" dirty="0"/>
              <a:t> is </a:t>
            </a:r>
            <a:r>
              <a:rPr lang="sv-SE" baseline="0" dirty="0" err="1"/>
              <a:t>mentioned</a:t>
            </a:r>
            <a:r>
              <a:rPr lang="sv-SE" baseline="0" dirty="0"/>
              <a:t>). In </a:t>
            </a:r>
            <a:r>
              <a:rPr lang="sv-SE" baseline="0" dirty="0" err="1"/>
              <a:t>other</a:t>
            </a:r>
            <a:r>
              <a:rPr lang="sv-SE" baseline="0" dirty="0"/>
              <a:t> </a:t>
            </a:r>
            <a:r>
              <a:rPr lang="sv-SE" baseline="0" dirty="0" err="1"/>
              <a:t>words</a:t>
            </a:r>
            <a:r>
              <a:rPr lang="sv-SE" baseline="0" dirty="0"/>
              <a:t>, a student </a:t>
            </a:r>
            <a:r>
              <a:rPr lang="sv-SE" baseline="0" dirty="0" err="1"/>
              <a:t>can</a:t>
            </a:r>
            <a:r>
              <a:rPr lang="sv-SE" baseline="0" dirty="0"/>
              <a:t> be </a:t>
            </a:r>
            <a:r>
              <a:rPr lang="sv-SE" baseline="0" dirty="0" err="1"/>
              <a:t>denied</a:t>
            </a:r>
            <a:r>
              <a:rPr lang="sv-SE" baseline="0" dirty="0"/>
              <a:t> access to a </a:t>
            </a:r>
            <a:r>
              <a:rPr lang="sv-SE" baseline="0" dirty="0" err="1"/>
              <a:t>course</a:t>
            </a:r>
            <a:r>
              <a:rPr lang="sv-SE" baseline="0" dirty="0"/>
              <a:t>, </a:t>
            </a:r>
            <a:r>
              <a:rPr lang="sv-SE" baseline="0" dirty="0" err="1"/>
              <a:t>if</a:t>
            </a:r>
            <a:r>
              <a:rPr lang="sv-SE" baseline="0" dirty="0"/>
              <a:t> </a:t>
            </a:r>
            <a:r>
              <a:rPr lang="sv-SE" baseline="0" dirty="0" err="1"/>
              <a:t>said</a:t>
            </a:r>
            <a:r>
              <a:rPr lang="sv-SE" baseline="0" dirty="0"/>
              <a:t> student </a:t>
            </a:r>
            <a:r>
              <a:rPr lang="sv-SE" baseline="0" dirty="0" err="1"/>
              <a:t>does</a:t>
            </a:r>
            <a:r>
              <a:rPr lang="sv-SE" baseline="0" dirty="0"/>
              <a:t> not </a:t>
            </a:r>
            <a:r>
              <a:rPr lang="sv-SE" baseline="0" dirty="0" err="1"/>
              <a:t>meet</a:t>
            </a:r>
            <a:r>
              <a:rPr lang="sv-SE" baseline="0" dirty="0"/>
              <a:t> the </a:t>
            </a:r>
            <a:r>
              <a:rPr lang="sv-SE" baseline="0" dirty="0" err="1"/>
              <a:t>requirements</a:t>
            </a:r>
            <a:r>
              <a:rPr lang="sv-SE" baseline="0" dirty="0"/>
              <a:t> and terms for </a:t>
            </a:r>
            <a:r>
              <a:rPr lang="sv-SE" baseline="0" dirty="0" err="1"/>
              <a:t>that</a:t>
            </a:r>
            <a:r>
              <a:rPr lang="sv-SE" baseline="0" dirty="0"/>
              <a:t> </a:t>
            </a:r>
            <a:r>
              <a:rPr lang="sv-SE" baseline="0" dirty="0" err="1"/>
              <a:t>course</a:t>
            </a:r>
            <a:r>
              <a:rPr lang="sv-SE" baseline="0" dirty="0"/>
              <a:t>. </a:t>
            </a:r>
          </a:p>
          <a:p>
            <a:pPr marL="171450" indent="-171450">
              <a:buFont typeface="Arial" panose="020B0604020202020204" pitchFamily="34" charset="0"/>
              <a:buChar char="•"/>
            </a:pPr>
            <a:r>
              <a:rPr lang="sv-SE" baseline="0" dirty="0" err="1"/>
              <a:t>Also</a:t>
            </a:r>
            <a:r>
              <a:rPr lang="sv-SE" baseline="0" dirty="0"/>
              <a:t>, make sure to show the students </a:t>
            </a:r>
            <a:r>
              <a:rPr lang="sv-SE" baseline="0" dirty="0" err="1"/>
              <a:t>where</a:t>
            </a:r>
            <a:r>
              <a:rPr lang="sv-SE" baseline="0" dirty="0"/>
              <a:t> to </a:t>
            </a:r>
            <a:r>
              <a:rPr lang="sv-SE" baseline="0" dirty="0" err="1"/>
              <a:t>find</a:t>
            </a:r>
            <a:r>
              <a:rPr lang="sv-SE" baseline="0" dirty="0"/>
              <a:t> the </a:t>
            </a:r>
            <a:r>
              <a:rPr lang="sv-SE" baseline="0" dirty="0" err="1"/>
              <a:t>course</a:t>
            </a:r>
            <a:r>
              <a:rPr lang="sv-SE" baseline="0" dirty="0"/>
              <a:t> </a:t>
            </a:r>
            <a:r>
              <a:rPr lang="sv-SE" baseline="0" dirty="0" err="1"/>
              <a:t>literature</a:t>
            </a:r>
            <a:r>
              <a:rPr lang="sv-SE" baseline="0" dirty="0"/>
              <a:t> in the </a:t>
            </a:r>
            <a:r>
              <a:rPr lang="sv-SE" baseline="0" dirty="0" err="1"/>
              <a:t>course</a:t>
            </a:r>
            <a:r>
              <a:rPr lang="sv-SE" baseline="0" dirty="0"/>
              <a:t> </a:t>
            </a:r>
            <a:r>
              <a:rPr lang="sv-SE" baseline="0" dirty="0" err="1"/>
              <a:t>syllabus</a:t>
            </a:r>
            <a:r>
              <a:rPr lang="sv-SE" baseline="0" dirty="0"/>
              <a:t>. </a:t>
            </a:r>
          </a:p>
          <a:p>
            <a:endParaRPr lang="sv-SE" dirty="0"/>
          </a:p>
        </p:txBody>
      </p:sp>
      <p:sp>
        <p:nvSpPr>
          <p:cNvPr id="4" name="Platshållare för bildnummer 3"/>
          <p:cNvSpPr>
            <a:spLocks noGrp="1"/>
          </p:cNvSpPr>
          <p:nvPr>
            <p:ph type="sldNum" sz="quarter" idx="10"/>
          </p:nvPr>
        </p:nvSpPr>
        <p:spPr/>
        <p:txBody>
          <a:bodyPr/>
          <a:lstStyle/>
          <a:p>
            <a:fld id="{D39C43F3-743B-4D4F-9DF7-8E39C0986991}" type="slidenum">
              <a:rPr lang="sv-SE" smtClean="0"/>
              <a:t>8</a:t>
            </a:fld>
            <a:endParaRPr lang="sv-SE"/>
          </a:p>
        </p:txBody>
      </p:sp>
    </p:spTree>
    <p:extLst>
      <p:ext uri="{BB962C8B-B14F-4D97-AF65-F5344CB8AC3E}">
        <p14:creationId xmlns:p14="http://schemas.microsoft.com/office/powerpoint/2010/main" val="3407180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baseline="0" dirty="0"/>
              <a:t>Course examination</a:t>
            </a:r>
          </a:p>
          <a:p>
            <a:endParaRPr lang="sv-SE" baseline="0" dirty="0"/>
          </a:p>
          <a:p>
            <a:r>
              <a:rPr lang="sv-SE" baseline="0" dirty="0"/>
              <a:t>List the different </a:t>
            </a:r>
            <a:r>
              <a:rPr lang="sv-SE" baseline="0" dirty="0" err="1"/>
              <a:t>types</a:t>
            </a:r>
            <a:r>
              <a:rPr lang="sv-SE" baseline="0" dirty="0"/>
              <a:t> </a:t>
            </a:r>
            <a:r>
              <a:rPr lang="sv-SE" baseline="0" dirty="0" err="1"/>
              <a:t>of</a:t>
            </a:r>
            <a:r>
              <a:rPr lang="sv-SE" baseline="0" dirty="0"/>
              <a:t> </a:t>
            </a:r>
            <a:r>
              <a:rPr lang="sv-SE" baseline="0" dirty="0" err="1"/>
              <a:t>course</a:t>
            </a:r>
            <a:r>
              <a:rPr lang="sv-SE" baseline="0" dirty="0"/>
              <a:t> examination, </a:t>
            </a:r>
            <a:r>
              <a:rPr lang="sv-SE" baseline="0" dirty="0" err="1"/>
              <a:t>such</a:t>
            </a:r>
            <a:r>
              <a:rPr lang="sv-SE" baseline="0" dirty="0"/>
              <a:t> as:</a:t>
            </a:r>
          </a:p>
          <a:p>
            <a:pPr marL="171450" indent="-171450">
              <a:buFont typeface="Arial" panose="020B0604020202020204" pitchFamily="34" charset="0"/>
              <a:buChar char="•"/>
            </a:pPr>
            <a:r>
              <a:rPr lang="sv-SE" baseline="0" dirty="0" err="1"/>
              <a:t>Written</a:t>
            </a:r>
            <a:r>
              <a:rPr lang="sv-SE" baseline="0" dirty="0"/>
              <a:t> </a:t>
            </a:r>
            <a:r>
              <a:rPr lang="sv-SE" baseline="0" dirty="0" err="1"/>
              <a:t>exam</a:t>
            </a:r>
            <a:r>
              <a:rPr lang="sv-SE" baseline="0" dirty="0"/>
              <a:t>, </a:t>
            </a:r>
          </a:p>
          <a:p>
            <a:pPr marL="171450" indent="-171450">
              <a:buFont typeface="Arial" panose="020B0604020202020204" pitchFamily="34" charset="0"/>
              <a:buChar char="•"/>
            </a:pPr>
            <a:r>
              <a:rPr lang="sv-SE" baseline="0" dirty="0" err="1"/>
              <a:t>Take-home</a:t>
            </a:r>
            <a:r>
              <a:rPr lang="sv-SE" baseline="0" dirty="0"/>
              <a:t> examination,</a:t>
            </a:r>
          </a:p>
          <a:p>
            <a:pPr marL="171450" indent="-171450">
              <a:buFont typeface="Arial" panose="020B0604020202020204" pitchFamily="34" charset="0"/>
              <a:buChar char="•"/>
            </a:pPr>
            <a:r>
              <a:rPr lang="sv-SE" baseline="0" dirty="0" err="1"/>
              <a:t>Written</a:t>
            </a:r>
            <a:r>
              <a:rPr lang="sv-SE" baseline="0" dirty="0"/>
              <a:t> </a:t>
            </a:r>
            <a:r>
              <a:rPr lang="sv-SE" baseline="0" dirty="0" err="1"/>
              <a:t>assignment</a:t>
            </a:r>
            <a:r>
              <a:rPr lang="sv-SE" baseline="0" dirty="0"/>
              <a:t>, </a:t>
            </a:r>
          </a:p>
          <a:p>
            <a:pPr marL="171450" indent="-171450">
              <a:buFont typeface="Arial" panose="020B0604020202020204" pitchFamily="34" charset="0"/>
              <a:buChar char="•"/>
            </a:pPr>
            <a:r>
              <a:rPr lang="sv-SE" baseline="0" dirty="0" err="1"/>
              <a:t>Quiz</a:t>
            </a:r>
            <a:r>
              <a:rPr lang="sv-SE" baseline="0" dirty="0"/>
              <a:t>, </a:t>
            </a:r>
          </a:p>
          <a:p>
            <a:pPr marL="171450" indent="-171450">
              <a:buFont typeface="Arial" panose="020B0604020202020204" pitchFamily="34" charset="0"/>
              <a:buChar char="•"/>
            </a:pPr>
            <a:r>
              <a:rPr lang="sv-SE" baseline="0" dirty="0"/>
              <a:t>Digital </a:t>
            </a:r>
            <a:r>
              <a:rPr lang="sv-SE" baseline="0" dirty="0" err="1"/>
              <a:t>exam</a:t>
            </a:r>
            <a:r>
              <a:rPr lang="sv-SE" baseline="0" dirty="0"/>
              <a:t>, </a:t>
            </a:r>
          </a:p>
          <a:p>
            <a:pPr marL="171450" indent="-171450">
              <a:buFont typeface="Arial" panose="020B0604020202020204" pitchFamily="34" charset="0"/>
              <a:buChar char="•"/>
            </a:pPr>
            <a:r>
              <a:rPr lang="sv-SE" baseline="0" dirty="0"/>
              <a:t>Case,</a:t>
            </a:r>
          </a:p>
          <a:p>
            <a:pPr marL="171450" indent="-171450">
              <a:buFont typeface="Arial" panose="020B0604020202020204" pitchFamily="34" charset="0"/>
              <a:buChar char="•"/>
            </a:pPr>
            <a:r>
              <a:rPr lang="sv-SE" baseline="0" dirty="0"/>
              <a:t>etc.</a:t>
            </a:r>
          </a:p>
          <a:p>
            <a:endParaRPr lang="sv-SE" baseline="0" dirty="0"/>
          </a:p>
          <a:p>
            <a:pPr marL="0" indent="0">
              <a:buFont typeface="Arial" panose="020B0604020202020204" pitchFamily="34" charset="0"/>
              <a:buNone/>
            </a:pPr>
            <a:r>
              <a:rPr lang="sv-SE" baseline="0" dirty="0" err="1"/>
              <a:t>Feel</a:t>
            </a:r>
            <a:r>
              <a:rPr lang="sv-SE" baseline="0" dirty="0"/>
              <a:t> </a:t>
            </a:r>
            <a:r>
              <a:rPr lang="sv-SE" baseline="0" dirty="0" err="1"/>
              <a:t>free</a:t>
            </a:r>
            <a:r>
              <a:rPr lang="sv-SE" baseline="0" dirty="0"/>
              <a:t> to make an </a:t>
            </a:r>
            <a:r>
              <a:rPr lang="sv-SE" baseline="0" dirty="0" err="1"/>
              <a:t>example</a:t>
            </a:r>
            <a:r>
              <a:rPr lang="sv-SE" baseline="0" dirty="0"/>
              <a:t> </a:t>
            </a:r>
            <a:r>
              <a:rPr lang="sv-SE" baseline="0" dirty="0" err="1"/>
              <a:t>of</a:t>
            </a:r>
            <a:r>
              <a:rPr lang="sv-SE" baseline="0" dirty="0"/>
              <a:t> the </a:t>
            </a:r>
            <a:r>
              <a:rPr lang="sv-SE" baseline="0" dirty="0" err="1"/>
              <a:t>first</a:t>
            </a:r>
            <a:r>
              <a:rPr lang="sv-SE" baseline="0" dirty="0"/>
              <a:t> </a:t>
            </a:r>
            <a:r>
              <a:rPr lang="sv-SE" baseline="0" dirty="0" err="1"/>
              <a:t>course</a:t>
            </a:r>
            <a:r>
              <a:rPr lang="sv-SE" baseline="0" dirty="0"/>
              <a:t> and </a:t>
            </a:r>
            <a:r>
              <a:rPr lang="sv-SE" baseline="0" dirty="0" err="1"/>
              <a:t>its</a:t>
            </a:r>
            <a:r>
              <a:rPr lang="sv-SE" baseline="0" dirty="0"/>
              <a:t> forms </a:t>
            </a:r>
            <a:r>
              <a:rPr lang="sv-SE" baseline="0" dirty="0" err="1"/>
              <a:t>of</a:t>
            </a:r>
            <a:r>
              <a:rPr lang="sv-SE" baseline="0" dirty="0"/>
              <a:t> examinations and present </a:t>
            </a:r>
            <a:r>
              <a:rPr lang="sv-SE" baseline="0" dirty="0" err="1"/>
              <a:t>its</a:t>
            </a:r>
            <a:r>
              <a:rPr lang="sv-SE" baseline="0" dirty="0"/>
              <a:t> </a:t>
            </a:r>
            <a:r>
              <a:rPr lang="sv-SE" baseline="0" dirty="0" err="1"/>
              <a:t>course</a:t>
            </a:r>
            <a:r>
              <a:rPr lang="sv-SE" baseline="0" dirty="0"/>
              <a:t> </a:t>
            </a:r>
            <a:r>
              <a:rPr lang="sv-SE" baseline="0" dirty="0" err="1"/>
              <a:t>syllabus</a:t>
            </a:r>
            <a:r>
              <a:rPr lang="sv-SE" baseline="0" dirty="0"/>
              <a:t>.</a:t>
            </a:r>
          </a:p>
          <a:p>
            <a:pPr marL="0" indent="0">
              <a:buFont typeface="Arial" panose="020B0604020202020204" pitchFamily="34" charset="0"/>
              <a:buNone/>
            </a:pPr>
            <a:endParaRPr lang="sv-S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aseline="0" dirty="0" err="1"/>
              <a:t>Important</a:t>
            </a:r>
            <a:r>
              <a:rPr lang="sv-SE" baseline="0" dirty="0"/>
              <a:t> to </a:t>
            </a:r>
            <a:r>
              <a:rPr lang="sv-SE" baseline="0" dirty="0" err="1"/>
              <a:t>mention</a:t>
            </a:r>
            <a:r>
              <a:rPr lang="sv-SE" baseline="0" dirty="0"/>
              <a:t> is: </a:t>
            </a:r>
            <a:r>
              <a:rPr lang="sv-SE" dirty="0"/>
              <a:t>If </a:t>
            </a:r>
            <a:r>
              <a:rPr lang="sv-SE" dirty="0" err="1"/>
              <a:t>you</a:t>
            </a:r>
            <a:r>
              <a:rPr lang="sv-SE" dirty="0"/>
              <a:t> </a:t>
            </a:r>
            <a:r>
              <a:rPr lang="sv-SE" dirty="0" err="1"/>
              <a:t>recived</a:t>
            </a:r>
            <a:r>
              <a:rPr lang="sv-SE" dirty="0"/>
              <a:t> a </a:t>
            </a:r>
            <a:r>
              <a:rPr lang="sv-SE" dirty="0" err="1"/>
              <a:t>passing</a:t>
            </a:r>
            <a:r>
              <a:rPr lang="sv-SE" dirty="0"/>
              <a:t> </a:t>
            </a:r>
            <a:r>
              <a:rPr lang="sv-SE" dirty="0" err="1"/>
              <a:t>grade</a:t>
            </a:r>
            <a:r>
              <a:rPr lang="sv-SE" dirty="0"/>
              <a:t> </a:t>
            </a:r>
            <a:r>
              <a:rPr lang="sv-SE" dirty="0" err="1"/>
              <a:t>you</a:t>
            </a:r>
            <a:r>
              <a:rPr lang="sv-SE" dirty="0"/>
              <a:t> </a:t>
            </a:r>
            <a:r>
              <a:rPr lang="sv-SE" dirty="0" err="1"/>
              <a:t>cannot</a:t>
            </a:r>
            <a:r>
              <a:rPr lang="sv-SE" dirty="0"/>
              <a:t> </a:t>
            </a:r>
            <a:r>
              <a:rPr lang="sv-SE" dirty="0" err="1"/>
              <a:t>retake</a:t>
            </a:r>
            <a:r>
              <a:rPr lang="sv-SE" dirty="0"/>
              <a:t> the same examination in order to </a:t>
            </a:r>
            <a:r>
              <a:rPr lang="sv-SE" dirty="0" err="1"/>
              <a:t>obtain</a:t>
            </a:r>
            <a:r>
              <a:rPr lang="sv-SE" dirty="0"/>
              <a:t> a </a:t>
            </a:r>
            <a:r>
              <a:rPr lang="sv-SE" dirty="0" err="1"/>
              <a:t>higher</a:t>
            </a:r>
            <a:r>
              <a:rPr lang="sv-SE" dirty="0"/>
              <a:t> </a:t>
            </a:r>
            <a:r>
              <a:rPr lang="sv-SE" dirty="0" err="1"/>
              <a:t>grade</a:t>
            </a:r>
            <a:r>
              <a:rPr lang="sv-SE" dirty="0"/>
              <a:t>.</a:t>
            </a:r>
            <a:endParaRPr lang="en-GB" dirty="0"/>
          </a:p>
        </p:txBody>
      </p:sp>
      <p:sp>
        <p:nvSpPr>
          <p:cNvPr id="4" name="Platshållare för bildnummer 3"/>
          <p:cNvSpPr>
            <a:spLocks noGrp="1"/>
          </p:cNvSpPr>
          <p:nvPr>
            <p:ph type="sldNum" sz="quarter" idx="10"/>
          </p:nvPr>
        </p:nvSpPr>
        <p:spPr/>
        <p:txBody>
          <a:bodyPr/>
          <a:lstStyle/>
          <a:p>
            <a:fld id="{D39C43F3-743B-4D4F-9DF7-8E39C0986991}" type="slidenum">
              <a:rPr lang="sv-SE" smtClean="0"/>
              <a:t>9</a:t>
            </a:fld>
            <a:endParaRPr lang="sv-SE"/>
          </a:p>
        </p:txBody>
      </p:sp>
    </p:spTree>
    <p:extLst>
      <p:ext uri="{BB962C8B-B14F-4D97-AF65-F5344CB8AC3E}">
        <p14:creationId xmlns:p14="http://schemas.microsoft.com/office/powerpoint/2010/main" val="3512676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rgbClr val="FFF500"/>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AF4879B-87C9-4FA2-9530-386AC529C8AA}"/>
              </a:ext>
            </a:extLst>
          </p:cNvPr>
          <p:cNvCxnSpPr/>
          <p:nvPr/>
        </p:nvCxnSpPr>
        <p:spPr>
          <a:xfrm>
            <a:off x="714375" y="6072188"/>
            <a:ext cx="7643813" cy="1587"/>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sp>
        <p:nvSpPr>
          <p:cNvPr id="100355" name="Title Placeholder 1">
            <a:extLst>
              <a:ext uri="{FF2B5EF4-FFF2-40B4-BE49-F238E27FC236}">
                <a16:creationId xmlns:a16="http://schemas.microsoft.com/office/drawing/2014/main" id="{4A8FBF8A-AA2D-463E-8841-D9939C51AD1F}"/>
              </a:ext>
            </a:extLst>
          </p:cNvPr>
          <p:cNvSpPr>
            <a:spLocks noGrp="1"/>
          </p:cNvSpPr>
          <p:nvPr>
            <p:ph type="ctrTitle"/>
          </p:nvPr>
        </p:nvSpPr>
        <p:spPr>
          <a:xfrm>
            <a:off x="685800" y="1449388"/>
            <a:ext cx="7772400" cy="2151062"/>
          </a:xfrm>
        </p:spPr>
        <p:txBody>
          <a:bodyPr/>
          <a:lstStyle>
            <a:lvl1pPr>
              <a:lnSpc>
                <a:spcPts val="7500"/>
              </a:lnSpc>
              <a:defRPr sz="7500"/>
            </a:lvl1pPr>
          </a:lstStyle>
          <a:p>
            <a:pPr lvl="0"/>
            <a:r>
              <a:rPr lang="sv-SE" altLang="sv-SE" noProof="0"/>
              <a:t>Klicka här för att ändra format</a:t>
            </a:r>
            <a:endParaRPr lang="en-US" altLang="sv-SE" noProof="0"/>
          </a:p>
        </p:txBody>
      </p:sp>
      <p:sp>
        <p:nvSpPr>
          <p:cNvPr id="100356" name="Text Placeholder 2">
            <a:extLst>
              <a:ext uri="{FF2B5EF4-FFF2-40B4-BE49-F238E27FC236}">
                <a16:creationId xmlns:a16="http://schemas.microsoft.com/office/drawing/2014/main" id="{5884EBCC-7C9F-44B8-AE2F-645153C93E96}"/>
              </a:ext>
            </a:extLst>
          </p:cNvPr>
          <p:cNvSpPr>
            <a:spLocks noGrp="1"/>
          </p:cNvSpPr>
          <p:nvPr>
            <p:ph type="subTitle" idx="1"/>
          </p:nvPr>
        </p:nvSpPr>
        <p:spPr>
          <a:xfrm>
            <a:off x="1371600" y="3886200"/>
            <a:ext cx="6400800" cy="1752600"/>
          </a:xfrm>
        </p:spPr>
        <p:txBody>
          <a:bodyPr/>
          <a:lstStyle>
            <a:lvl1pPr marL="0" indent="0" algn="ctr">
              <a:defRPr/>
            </a:lvl1pPr>
          </a:lstStyle>
          <a:p>
            <a:pPr lvl="0"/>
            <a:r>
              <a:rPr lang="sv-SE" altLang="sv-SE" noProof="0"/>
              <a:t>Klicka om du vill redigera mall för underrubrikformat</a:t>
            </a:r>
            <a:endParaRPr lang="en-US" altLang="sv-SE" noProof="0"/>
          </a:p>
        </p:txBody>
      </p:sp>
      <p:pic>
        <p:nvPicPr>
          <p:cNvPr id="100358" name="Picture 6" descr="090323_Lnu_Symbol">
            <a:extLst>
              <a:ext uri="{FF2B5EF4-FFF2-40B4-BE49-F238E27FC236}">
                <a16:creationId xmlns:a16="http://schemas.microsoft.com/office/drawing/2014/main" id="{C6014469-BE08-46EE-81D6-EC2D2EB0491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128000" y="6207125"/>
            <a:ext cx="24923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3" name="Picture 11" descr="090323_Lnu_Wordmark_Eng_transparent">
            <a:extLst>
              <a:ext uri="{FF2B5EF4-FFF2-40B4-BE49-F238E27FC236}">
                <a16:creationId xmlns:a16="http://schemas.microsoft.com/office/drawing/2014/main" id="{0C033BF3-42CC-49B2-8341-43F51354D68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17550" y="6300788"/>
            <a:ext cx="2643188" cy="303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DD4CFF5-0117-40A0-8EBD-31548996803D}"/>
              </a:ext>
            </a:extLst>
          </p:cNvPr>
          <p:cNvSpPr>
            <a:spLocks noGrp="1"/>
          </p:cNvSpPr>
          <p:nvPr>
            <p:ph type="title"/>
          </p:nvPr>
        </p:nvSpPr>
        <p:spPr/>
        <p:txBody>
          <a:bodyPr/>
          <a:lstStyle/>
          <a:p>
            <a:r>
              <a:rPr lang="sv-SE"/>
              <a:t>Klicka här för att ändra format</a:t>
            </a:r>
          </a:p>
        </p:txBody>
      </p:sp>
      <p:sp>
        <p:nvSpPr>
          <p:cNvPr id="3" name="Platshållare för lodrät text 2">
            <a:extLst>
              <a:ext uri="{FF2B5EF4-FFF2-40B4-BE49-F238E27FC236}">
                <a16:creationId xmlns:a16="http://schemas.microsoft.com/office/drawing/2014/main" id="{246CDEC2-B8FD-4CA0-AAD2-EE07B1AFB9DF}"/>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58036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83523ACB-B506-4EA0-92C8-83AB484A8670}"/>
              </a:ext>
            </a:extLst>
          </p:cNvPr>
          <p:cNvSpPr>
            <a:spLocks noGrp="1"/>
          </p:cNvSpPr>
          <p:nvPr>
            <p:ph type="title" orient="vert"/>
          </p:nvPr>
        </p:nvSpPr>
        <p:spPr>
          <a:xfrm>
            <a:off x="6450013" y="806450"/>
            <a:ext cx="1914525" cy="5200650"/>
          </a:xfrm>
        </p:spPr>
        <p:txBody>
          <a:bodyPr vert="eaVert"/>
          <a:lstStyle/>
          <a:p>
            <a:r>
              <a:rPr lang="sv-SE"/>
              <a:t>Klicka här för att ändra format</a:t>
            </a:r>
          </a:p>
        </p:txBody>
      </p:sp>
      <p:sp>
        <p:nvSpPr>
          <p:cNvPr id="3" name="Platshållare för lodrät text 2">
            <a:extLst>
              <a:ext uri="{FF2B5EF4-FFF2-40B4-BE49-F238E27FC236}">
                <a16:creationId xmlns:a16="http://schemas.microsoft.com/office/drawing/2014/main" id="{5D1FCB85-5C1F-4622-A5C1-21F2C676E74C}"/>
              </a:ext>
            </a:extLst>
          </p:cNvPr>
          <p:cNvSpPr>
            <a:spLocks noGrp="1"/>
          </p:cNvSpPr>
          <p:nvPr>
            <p:ph type="body" orient="vert" idx="1"/>
          </p:nvPr>
        </p:nvSpPr>
        <p:spPr>
          <a:xfrm>
            <a:off x="704850" y="806450"/>
            <a:ext cx="5592763" cy="5200650"/>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994875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vslut">
    <p:bg>
      <p:bgPr>
        <a:solidFill>
          <a:srgbClr val="FFF500"/>
        </a:solidFill>
        <a:effectLst/>
      </p:bgPr>
    </p:bg>
    <p:spTree>
      <p:nvGrpSpPr>
        <p:cNvPr id="1" name=""/>
        <p:cNvGrpSpPr/>
        <p:nvPr/>
      </p:nvGrpSpPr>
      <p:grpSpPr>
        <a:xfrm>
          <a:off x="0" y="0"/>
          <a:ext cx="0" cy="0"/>
          <a:chOff x="0" y="0"/>
          <a:chExt cx="0" cy="0"/>
        </a:xfrm>
      </p:grpSpPr>
      <p:pic>
        <p:nvPicPr>
          <p:cNvPr id="7" name="Content Placeholder 9" descr="090323_Lnu-se.png">
            <a:extLst>
              <a:ext uri="{FF2B5EF4-FFF2-40B4-BE49-F238E27FC236}">
                <a16:creationId xmlns:a16="http://schemas.microsoft.com/office/drawing/2014/main" id="{8E27A641-B131-4C63-A81E-DC913C8B07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536887" y="4713549"/>
            <a:ext cx="2070228" cy="561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12" descr="090323_Lnu_Symbol.png">
            <a:extLst>
              <a:ext uri="{FF2B5EF4-FFF2-40B4-BE49-F238E27FC236}">
                <a16:creationId xmlns:a16="http://schemas.microsoft.com/office/drawing/2014/main" id="{C9DD35D5-3D8F-4BD5-83B7-05715F123E8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523565" y="1448780"/>
            <a:ext cx="2096872" cy="277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957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rgbClr val="FFF500"/>
        </a:solidFill>
        <a:effectLst/>
      </p:bgPr>
    </p:bg>
    <p:spTree>
      <p:nvGrpSpPr>
        <p:cNvPr id="1" name=""/>
        <p:cNvGrpSpPr/>
        <p:nvPr/>
      </p:nvGrpSpPr>
      <p:grpSpPr>
        <a:xfrm>
          <a:off x="0" y="0"/>
          <a:ext cx="0" cy="0"/>
          <a:chOff x="0" y="0"/>
          <a:chExt cx="0" cy="0"/>
        </a:xfrm>
      </p:grpSpPr>
      <p:sp>
        <p:nvSpPr>
          <p:cNvPr id="100355" name="Title Placeholder 1">
            <a:extLst>
              <a:ext uri="{FF2B5EF4-FFF2-40B4-BE49-F238E27FC236}">
                <a16:creationId xmlns:a16="http://schemas.microsoft.com/office/drawing/2014/main" id="{4A8FBF8A-AA2D-463E-8841-D9939C51AD1F}"/>
              </a:ext>
            </a:extLst>
          </p:cNvPr>
          <p:cNvSpPr>
            <a:spLocks noGrp="1"/>
          </p:cNvSpPr>
          <p:nvPr>
            <p:ph type="ctrTitle"/>
          </p:nvPr>
        </p:nvSpPr>
        <p:spPr>
          <a:xfrm>
            <a:off x="685800" y="1449388"/>
            <a:ext cx="7772400" cy="2151062"/>
          </a:xfrm>
        </p:spPr>
        <p:txBody>
          <a:bodyPr/>
          <a:lstStyle>
            <a:lvl1pPr>
              <a:lnSpc>
                <a:spcPts val="7500"/>
              </a:lnSpc>
              <a:defRPr sz="7500"/>
            </a:lvl1pPr>
          </a:lstStyle>
          <a:p>
            <a:pPr lvl="0"/>
            <a:r>
              <a:rPr lang="en-US" altLang="sv-SE" noProof="0"/>
              <a:t>Click to edit Master title style</a:t>
            </a:r>
          </a:p>
        </p:txBody>
      </p:sp>
      <p:sp>
        <p:nvSpPr>
          <p:cNvPr id="100356" name="Text Placeholder 2">
            <a:extLst>
              <a:ext uri="{FF2B5EF4-FFF2-40B4-BE49-F238E27FC236}">
                <a16:creationId xmlns:a16="http://schemas.microsoft.com/office/drawing/2014/main" id="{5884EBCC-7C9F-44B8-AE2F-645153C93E96}"/>
              </a:ext>
            </a:extLst>
          </p:cNvPr>
          <p:cNvSpPr>
            <a:spLocks noGrp="1"/>
          </p:cNvSpPr>
          <p:nvPr>
            <p:ph type="subTitle" idx="1"/>
          </p:nvPr>
        </p:nvSpPr>
        <p:spPr>
          <a:xfrm>
            <a:off x="1371600" y="3886200"/>
            <a:ext cx="6400800" cy="1752600"/>
          </a:xfrm>
        </p:spPr>
        <p:txBody>
          <a:bodyPr/>
          <a:lstStyle>
            <a:lvl1pPr marL="0" indent="0" algn="ctr">
              <a:defRPr/>
            </a:lvl1pPr>
          </a:lstStyle>
          <a:p>
            <a:pPr lvl="0"/>
            <a:r>
              <a:rPr lang="en-US" altLang="sv-SE" noProof="0"/>
              <a:t>Click to edit Master subtitle style</a:t>
            </a:r>
          </a:p>
        </p:txBody>
      </p:sp>
    </p:spTree>
    <p:extLst>
      <p:ext uri="{BB962C8B-B14F-4D97-AF65-F5344CB8AC3E}">
        <p14:creationId xmlns:p14="http://schemas.microsoft.com/office/powerpoint/2010/main" val="396674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B5DD2E-5033-480D-9C30-DE94F611888E}"/>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861C41CD-E730-4E4A-8E9A-4D1796FCF531}"/>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B2F64F9-AE8E-4E4A-9C38-9C318126361F}"/>
              </a:ext>
            </a:extLst>
          </p:cNvPr>
          <p:cNvSpPr>
            <a:spLocks noGrp="1"/>
          </p:cNvSpPr>
          <p:nvPr>
            <p:ph type="dt" sz="half" idx="10"/>
          </p:nvPr>
        </p:nvSpPr>
        <p:spPr/>
        <p:txBody>
          <a:bodyPr/>
          <a:lstStyle/>
          <a:p>
            <a:fld id="{44259AB9-3A8A-4DBA-A8D0-746D6C262974}" type="datetimeFigureOut">
              <a:rPr lang="sv-SE" smtClean="0"/>
              <a:pPr/>
              <a:t>2023-07-06</a:t>
            </a:fld>
            <a:endParaRPr lang="sv-SE" dirty="0"/>
          </a:p>
        </p:txBody>
      </p:sp>
      <p:sp>
        <p:nvSpPr>
          <p:cNvPr id="5" name="Platshållare för sidfot 4">
            <a:extLst>
              <a:ext uri="{FF2B5EF4-FFF2-40B4-BE49-F238E27FC236}">
                <a16:creationId xmlns:a16="http://schemas.microsoft.com/office/drawing/2014/main" id="{9EBCEE08-FBA5-4D70-A348-B2B520323FE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F44B822-4195-4C1E-80AB-718D17F13483}"/>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3956992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5E2E4EC-D1D4-4041-A937-2382F6D943B3}"/>
              </a:ext>
            </a:extLst>
          </p:cNvPr>
          <p:cNvSpPr>
            <a:spLocks noGrp="1"/>
          </p:cNvSpPr>
          <p:nvPr>
            <p:ph type="title"/>
          </p:nvPr>
        </p:nvSpPr>
        <p:spPr>
          <a:xfrm>
            <a:off x="623888" y="1709738"/>
            <a:ext cx="7886700" cy="2852737"/>
          </a:xfrm>
        </p:spPr>
        <p:txBody>
          <a:bodyPr anchor="b"/>
          <a:lstStyle>
            <a:lvl1pPr>
              <a:defRPr sz="6000"/>
            </a:lvl1pPr>
          </a:lstStyle>
          <a:p>
            <a:r>
              <a:rPr lang="sv-SE"/>
              <a:t>Klicka här för att ändra format</a:t>
            </a:r>
          </a:p>
        </p:txBody>
      </p:sp>
      <p:sp>
        <p:nvSpPr>
          <p:cNvPr id="3" name="Platshållare för text 2">
            <a:extLst>
              <a:ext uri="{FF2B5EF4-FFF2-40B4-BE49-F238E27FC236}">
                <a16:creationId xmlns:a16="http://schemas.microsoft.com/office/drawing/2014/main" id="{958ACA07-0A35-4BDC-B21B-D6BAE564ABF0}"/>
              </a:ext>
            </a:extLst>
          </p:cNvPr>
          <p:cNvSpPr>
            <a:spLocks noGrp="1"/>
          </p:cNvSpPr>
          <p:nvPr>
            <p:ph type="body" idx="1"/>
          </p:nvPr>
        </p:nvSpPr>
        <p:spPr>
          <a:xfrm>
            <a:off x="623888" y="4589463"/>
            <a:ext cx="7886700" cy="162984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v-SE"/>
              <a:t>Redigera format för bakgrundstext</a:t>
            </a:r>
          </a:p>
        </p:txBody>
      </p:sp>
      <p:sp>
        <p:nvSpPr>
          <p:cNvPr id="4" name="Platshållare för datum 3">
            <a:extLst>
              <a:ext uri="{FF2B5EF4-FFF2-40B4-BE49-F238E27FC236}">
                <a16:creationId xmlns:a16="http://schemas.microsoft.com/office/drawing/2014/main" id="{82F550D5-CC16-4215-B482-8F11D4FCACC8}"/>
              </a:ext>
            </a:extLst>
          </p:cNvPr>
          <p:cNvSpPr>
            <a:spLocks noGrp="1"/>
          </p:cNvSpPr>
          <p:nvPr>
            <p:ph type="dt" sz="half" idx="10"/>
          </p:nvPr>
        </p:nvSpPr>
        <p:spPr/>
        <p:txBody>
          <a:bodyPr/>
          <a:lstStyle/>
          <a:p>
            <a:fld id="{44259AB9-3A8A-4DBA-A8D0-746D6C262974}" type="datetimeFigureOut">
              <a:rPr lang="sv-SE" smtClean="0"/>
              <a:pPr/>
              <a:t>2023-07-06</a:t>
            </a:fld>
            <a:endParaRPr lang="sv-SE" dirty="0"/>
          </a:p>
        </p:txBody>
      </p:sp>
      <p:sp>
        <p:nvSpPr>
          <p:cNvPr id="5" name="Platshållare för sidfot 4">
            <a:extLst>
              <a:ext uri="{FF2B5EF4-FFF2-40B4-BE49-F238E27FC236}">
                <a16:creationId xmlns:a16="http://schemas.microsoft.com/office/drawing/2014/main" id="{5025A13E-25BC-4ACF-BA2F-66FB431010C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E06637E-EBFF-44B4-9824-0AAA45A9DBEB}"/>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1620554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C5B488-4A4B-4AC5-BB0F-DC30CFD2F522}"/>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A14137EF-C3EC-4351-8780-DE0BEDA4D02F}"/>
              </a:ext>
            </a:extLst>
          </p:cNvPr>
          <p:cNvSpPr>
            <a:spLocks noGrp="1"/>
          </p:cNvSpPr>
          <p:nvPr>
            <p:ph sz="half" idx="1"/>
          </p:nvPr>
        </p:nvSpPr>
        <p:spPr>
          <a:xfrm>
            <a:off x="706438" y="1651000"/>
            <a:ext cx="3752850" cy="45683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3CD6A05D-B906-461F-B405-88F8782E6921}"/>
              </a:ext>
            </a:extLst>
          </p:cNvPr>
          <p:cNvSpPr>
            <a:spLocks noGrp="1"/>
          </p:cNvSpPr>
          <p:nvPr>
            <p:ph sz="half" idx="2"/>
          </p:nvPr>
        </p:nvSpPr>
        <p:spPr>
          <a:xfrm>
            <a:off x="4611688" y="1651000"/>
            <a:ext cx="3752850" cy="45683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2A9751D-3FCD-4B6F-B824-C798AD51559E}"/>
              </a:ext>
            </a:extLst>
          </p:cNvPr>
          <p:cNvSpPr>
            <a:spLocks noGrp="1"/>
          </p:cNvSpPr>
          <p:nvPr>
            <p:ph type="dt" sz="half" idx="10"/>
          </p:nvPr>
        </p:nvSpPr>
        <p:spPr/>
        <p:txBody>
          <a:bodyPr/>
          <a:lstStyle/>
          <a:p>
            <a:fld id="{44259AB9-3A8A-4DBA-A8D0-746D6C262974}" type="datetimeFigureOut">
              <a:rPr lang="sv-SE" smtClean="0"/>
              <a:pPr/>
              <a:t>2023-07-06</a:t>
            </a:fld>
            <a:endParaRPr lang="sv-SE" dirty="0"/>
          </a:p>
        </p:txBody>
      </p:sp>
      <p:sp>
        <p:nvSpPr>
          <p:cNvPr id="6" name="Platshållare för sidfot 5">
            <a:extLst>
              <a:ext uri="{FF2B5EF4-FFF2-40B4-BE49-F238E27FC236}">
                <a16:creationId xmlns:a16="http://schemas.microsoft.com/office/drawing/2014/main" id="{C4041E30-4D20-4D29-BA73-846FA1046FDB}"/>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780FDA5-94E2-4746-80AD-8ED8A3DB6A31}"/>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23630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121783-EDA5-4481-8FCB-B435150FD6E7}"/>
              </a:ext>
            </a:extLst>
          </p:cNvPr>
          <p:cNvSpPr>
            <a:spLocks noGrp="1"/>
          </p:cNvSpPr>
          <p:nvPr>
            <p:ph type="title"/>
          </p:nvPr>
        </p:nvSpPr>
        <p:spPr>
          <a:xfrm>
            <a:off x="630238" y="365125"/>
            <a:ext cx="7886700" cy="1325563"/>
          </a:xfrm>
        </p:spPr>
        <p:txBody>
          <a:bodyPr/>
          <a:lstStyle/>
          <a:p>
            <a:r>
              <a:rPr lang="sv-SE"/>
              <a:t>Klicka här för att ändra format</a:t>
            </a:r>
          </a:p>
        </p:txBody>
      </p:sp>
      <p:sp>
        <p:nvSpPr>
          <p:cNvPr id="3" name="Platshållare för text 2">
            <a:extLst>
              <a:ext uri="{FF2B5EF4-FFF2-40B4-BE49-F238E27FC236}">
                <a16:creationId xmlns:a16="http://schemas.microsoft.com/office/drawing/2014/main" id="{15B2ED43-4F0A-4525-BF86-D82205ADE6E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BD96DDE1-0EA0-441F-885F-2ED8EA334455}"/>
              </a:ext>
            </a:extLst>
          </p:cNvPr>
          <p:cNvSpPr>
            <a:spLocks noGrp="1"/>
          </p:cNvSpPr>
          <p:nvPr>
            <p:ph sz="half" idx="2"/>
          </p:nvPr>
        </p:nvSpPr>
        <p:spPr>
          <a:xfrm>
            <a:off x="630238" y="2505075"/>
            <a:ext cx="3868737" cy="371423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90AB50AD-CC21-4D5F-BA43-3525C0B06D2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6B834F09-34CA-454C-A91B-5DD749714B8D}"/>
              </a:ext>
            </a:extLst>
          </p:cNvPr>
          <p:cNvSpPr>
            <a:spLocks noGrp="1"/>
          </p:cNvSpPr>
          <p:nvPr>
            <p:ph sz="quarter" idx="4"/>
          </p:nvPr>
        </p:nvSpPr>
        <p:spPr>
          <a:xfrm>
            <a:off x="4629150" y="2505075"/>
            <a:ext cx="3887788" cy="371423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EDB85BA5-79A8-46AE-BB6A-E7C6A9E970E9}"/>
              </a:ext>
            </a:extLst>
          </p:cNvPr>
          <p:cNvSpPr>
            <a:spLocks noGrp="1"/>
          </p:cNvSpPr>
          <p:nvPr>
            <p:ph type="dt" sz="half" idx="10"/>
          </p:nvPr>
        </p:nvSpPr>
        <p:spPr/>
        <p:txBody>
          <a:bodyPr/>
          <a:lstStyle/>
          <a:p>
            <a:fld id="{44259AB9-3A8A-4DBA-A8D0-746D6C262974}" type="datetimeFigureOut">
              <a:rPr lang="sv-SE" smtClean="0"/>
              <a:pPr/>
              <a:t>2023-07-06</a:t>
            </a:fld>
            <a:endParaRPr lang="sv-SE" dirty="0"/>
          </a:p>
        </p:txBody>
      </p:sp>
      <p:sp>
        <p:nvSpPr>
          <p:cNvPr id="8" name="Platshållare för sidfot 7">
            <a:extLst>
              <a:ext uri="{FF2B5EF4-FFF2-40B4-BE49-F238E27FC236}">
                <a16:creationId xmlns:a16="http://schemas.microsoft.com/office/drawing/2014/main" id="{1BF6E536-68D4-41FC-921F-C758A81877D1}"/>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24893A74-D285-4133-8BF5-1EE05980C969}"/>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3536520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1B95B2-9A78-4F1D-A3DC-E5EE028F075C}"/>
              </a:ext>
            </a:extLst>
          </p:cNvPr>
          <p:cNvSpPr>
            <a:spLocks noGrp="1"/>
          </p:cNvSpPr>
          <p:nvPr>
            <p:ph type="title"/>
          </p:nvPr>
        </p:nvSpPr>
        <p:spPr/>
        <p:txBody>
          <a:bodyPr/>
          <a:lstStyle/>
          <a:p>
            <a:r>
              <a:rPr lang="sv-SE"/>
              <a:t>Klicka här för att ändra format</a:t>
            </a:r>
          </a:p>
        </p:txBody>
      </p:sp>
      <p:sp>
        <p:nvSpPr>
          <p:cNvPr id="3" name="Platshållare för datum 2">
            <a:extLst>
              <a:ext uri="{FF2B5EF4-FFF2-40B4-BE49-F238E27FC236}">
                <a16:creationId xmlns:a16="http://schemas.microsoft.com/office/drawing/2014/main" id="{C7C2FA53-CDD6-4739-8AA2-91D6073B42B8}"/>
              </a:ext>
            </a:extLst>
          </p:cNvPr>
          <p:cNvSpPr>
            <a:spLocks noGrp="1"/>
          </p:cNvSpPr>
          <p:nvPr>
            <p:ph type="dt" sz="half" idx="10"/>
          </p:nvPr>
        </p:nvSpPr>
        <p:spPr/>
        <p:txBody>
          <a:bodyPr/>
          <a:lstStyle/>
          <a:p>
            <a:fld id="{44259AB9-3A8A-4DBA-A8D0-746D6C262974}" type="datetimeFigureOut">
              <a:rPr lang="sv-SE" smtClean="0"/>
              <a:pPr/>
              <a:t>2023-07-06</a:t>
            </a:fld>
            <a:endParaRPr lang="sv-SE" dirty="0"/>
          </a:p>
        </p:txBody>
      </p:sp>
      <p:sp>
        <p:nvSpPr>
          <p:cNvPr id="4" name="Platshållare för sidfot 3">
            <a:extLst>
              <a:ext uri="{FF2B5EF4-FFF2-40B4-BE49-F238E27FC236}">
                <a16:creationId xmlns:a16="http://schemas.microsoft.com/office/drawing/2014/main" id="{7D0020B0-A7B3-43AD-A21C-0019F8586D0E}"/>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2C132738-7316-4EC8-924B-026FBC47CAAE}"/>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620518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1FE6686-3756-4F42-9E4C-290557678345}"/>
              </a:ext>
            </a:extLst>
          </p:cNvPr>
          <p:cNvSpPr>
            <a:spLocks noGrp="1"/>
          </p:cNvSpPr>
          <p:nvPr>
            <p:ph type="dt" sz="half" idx="10"/>
          </p:nvPr>
        </p:nvSpPr>
        <p:spPr/>
        <p:txBody>
          <a:bodyPr/>
          <a:lstStyle/>
          <a:p>
            <a:fld id="{44259AB9-3A8A-4DBA-A8D0-746D6C262974}" type="datetimeFigureOut">
              <a:rPr lang="sv-SE" smtClean="0"/>
              <a:pPr/>
              <a:t>2023-07-06</a:t>
            </a:fld>
            <a:endParaRPr lang="sv-SE" dirty="0"/>
          </a:p>
        </p:txBody>
      </p:sp>
      <p:sp>
        <p:nvSpPr>
          <p:cNvPr id="3" name="Platshållare för sidfot 2">
            <a:extLst>
              <a:ext uri="{FF2B5EF4-FFF2-40B4-BE49-F238E27FC236}">
                <a16:creationId xmlns:a16="http://schemas.microsoft.com/office/drawing/2014/main" id="{58F1B44A-5A9B-4F8F-A883-B8123793577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579FB60-D273-45FD-BA33-435E27C9E8C3}"/>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1256586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B5DD2E-5033-480D-9C30-DE94F611888E}"/>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861C41CD-E730-4E4A-8E9A-4D1796FCF531}"/>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B2F64F9-AE8E-4E4A-9C38-9C318126361F}"/>
              </a:ext>
            </a:extLst>
          </p:cNvPr>
          <p:cNvSpPr>
            <a:spLocks noGrp="1"/>
          </p:cNvSpPr>
          <p:nvPr>
            <p:ph type="dt" sz="half" idx="10"/>
          </p:nvPr>
        </p:nvSpPr>
        <p:spPr/>
        <p:txBody>
          <a:bodyPr/>
          <a:lstStyle/>
          <a:p>
            <a:fld id="{44259AB9-3A8A-4DBA-A8D0-746D6C262974}" type="datetimeFigureOut">
              <a:rPr lang="sv-SE" smtClean="0"/>
              <a:pPr/>
              <a:t>2023-07-06</a:t>
            </a:fld>
            <a:endParaRPr lang="sv-SE" dirty="0"/>
          </a:p>
        </p:txBody>
      </p:sp>
      <p:sp>
        <p:nvSpPr>
          <p:cNvPr id="5" name="Platshållare för sidfot 4">
            <a:extLst>
              <a:ext uri="{FF2B5EF4-FFF2-40B4-BE49-F238E27FC236}">
                <a16:creationId xmlns:a16="http://schemas.microsoft.com/office/drawing/2014/main" id="{9EBCEE08-FBA5-4D70-A348-B2B520323FE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F44B822-4195-4C1E-80AB-718D17F13483}"/>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2287275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CDA271-325B-4EFF-8C23-81F098C60A12}"/>
              </a:ext>
            </a:extLst>
          </p:cNvPr>
          <p:cNvSpPr>
            <a:spLocks noGrp="1"/>
          </p:cNvSpPr>
          <p:nvPr>
            <p:ph type="title"/>
          </p:nvPr>
        </p:nvSpPr>
        <p:spPr>
          <a:xfrm>
            <a:off x="630238" y="457200"/>
            <a:ext cx="2949575" cy="1600200"/>
          </a:xfrm>
        </p:spPr>
        <p:txBody>
          <a:bodyPr anchor="b"/>
          <a:lstStyle>
            <a:lvl1pPr>
              <a:defRPr sz="3200"/>
            </a:lvl1pPr>
          </a:lstStyle>
          <a:p>
            <a:r>
              <a:rPr lang="sv-SE"/>
              <a:t>Klicka här för att ändra format</a:t>
            </a:r>
          </a:p>
        </p:txBody>
      </p:sp>
      <p:sp>
        <p:nvSpPr>
          <p:cNvPr id="3" name="Platshållare för innehåll 2">
            <a:extLst>
              <a:ext uri="{FF2B5EF4-FFF2-40B4-BE49-F238E27FC236}">
                <a16:creationId xmlns:a16="http://schemas.microsoft.com/office/drawing/2014/main" id="{1BBB679C-C57E-4F61-999C-C8C20E8185B5}"/>
              </a:ext>
            </a:extLst>
          </p:cNvPr>
          <p:cNvSpPr>
            <a:spLocks noGrp="1"/>
          </p:cNvSpPr>
          <p:nvPr>
            <p:ph idx="1"/>
          </p:nvPr>
        </p:nvSpPr>
        <p:spPr>
          <a:xfrm>
            <a:off x="3887788" y="987425"/>
            <a:ext cx="4629150" cy="5231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3A768C22-BB1C-4419-A419-ECF075274D7B}"/>
              </a:ext>
            </a:extLst>
          </p:cNvPr>
          <p:cNvSpPr>
            <a:spLocks noGrp="1"/>
          </p:cNvSpPr>
          <p:nvPr>
            <p:ph type="body" sz="half" idx="2"/>
          </p:nvPr>
        </p:nvSpPr>
        <p:spPr>
          <a:xfrm>
            <a:off x="630238" y="2057400"/>
            <a:ext cx="2949575" cy="416191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930C963B-E924-47A2-9899-2172B89FE385}"/>
              </a:ext>
            </a:extLst>
          </p:cNvPr>
          <p:cNvSpPr>
            <a:spLocks noGrp="1"/>
          </p:cNvSpPr>
          <p:nvPr>
            <p:ph type="dt" sz="half" idx="10"/>
          </p:nvPr>
        </p:nvSpPr>
        <p:spPr/>
        <p:txBody>
          <a:bodyPr/>
          <a:lstStyle/>
          <a:p>
            <a:fld id="{44259AB9-3A8A-4DBA-A8D0-746D6C262974}" type="datetimeFigureOut">
              <a:rPr lang="sv-SE" smtClean="0"/>
              <a:pPr/>
              <a:t>2023-07-06</a:t>
            </a:fld>
            <a:endParaRPr lang="sv-SE" dirty="0"/>
          </a:p>
        </p:txBody>
      </p:sp>
      <p:sp>
        <p:nvSpPr>
          <p:cNvPr id="6" name="Platshållare för sidfot 5">
            <a:extLst>
              <a:ext uri="{FF2B5EF4-FFF2-40B4-BE49-F238E27FC236}">
                <a16:creationId xmlns:a16="http://schemas.microsoft.com/office/drawing/2014/main" id="{748F3EC3-6591-4425-825A-DA05B27AB24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268467B-57E6-48B6-BDF5-552543C040BE}"/>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1363533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9931CA-0FF8-4E57-A326-AB790B1D7B3C}"/>
              </a:ext>
            </a:extLst>
          </p:cNvPr>
          <p:cNvSpPr>
            <a:spLocks noGrp="1"/>
          </p:cNvSpPr>
          <p:nvPr>
            <p:ph type="title"/>
          </p:nvPr>
        </p:nvSpPr>
        <p:spPr>
          <a:xfrm>
            <a:off x="630238" y="457200"/>
            <a:ext cx="2949575" cy="1600200"/>
          </a:xfrm>
        </p:spPr>
        <p:txBody>
          <a:bodyPr anchor="b"/>
          <a:lstStyle>
            <a:lvl1pPr>
              <a:defRPr sz="3200"/>
            </a:lvl1pPr>
          </a:lstStyle>
          <a:p>
            <a:r>
              <a:rPr lang="sv-SE"/>
              <a:t>Klicka här för att ändra format</a:t>
            </a:r>
          </a:p>
        </p:txBody>
      </p:sp>
      <p:sp>
        <p:nvSpPr>
          <p:cNvPr id="3" name="Platshållare för bild 2">
            <a:extLst>
              <a:ext uri="{FF2B5EF4-FFF2-40B4-BE49-F238E27FC236}">
                <a16:creationId xmlns:a16="http://schemas.microsoft.com/office/drawing/2014/main" id="{782DE0DB-8C53-40C9-AD68-42C49AD5F9AD}"/>
              </a:ext>
            </a:extLst>
          </p:cNvPr>
          <p:cNvSpPr>
            <a:spLocks noGrp="1"/>
          </p:cNvSpPr>
          <p:nvPr>
            <p:ph type="pic" idx="1"/>
          </p:nvPr>
        </p:nvSpPr>
        <p:spPr>
          <a:xfrm>
            <a:off x="3887788" y="987425"/>
            <a:ext cx="4629150" cy="523188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2D0E00B3-6BF2-41BA-8138-0677D8B6215C}"/>
              </a:ext>
            </a:extLst>
          </p:cNvPr>
          <p:cNvSpPr>
            <a:spLocks noGrp="1"/>
          </p:cNvSpPr>
          <p:nvPr>
            <p:ph type="body" sz="half" idx="2"/>
          </p:nvPr>
        </p:nvSpPr>
        <p:spPr>
          <a:xfrm>
            <a:off x="630238" y="2057400"/>
            <a:ext cx="2949575" cy="416191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30EC4CED-3DC3-4726-B937-DB756D4DDF42}"/>
              </a:ext>
            </a:extLst>
          </p:cNvPr>
          <p:cNvSpPr>
            <a:spLocks noGrp="1"/>
          </p:cNvSpPr>
          <p:nvPr>
            <p:ph type="dt" sz="half" idx="10"/>
          </p:nvPr>
        </p:nvSpPr>
        <p:spPr/>
        <p:txBody>
          <a:bodyPr/>
          <a:lstStyle/>
          <a:p>
            <a:fld id="{44259AB9-3A8A-4DBA-A8D0-746D6C262974}" type="datetimeFigureOut">
              <a:rPr lang="sv-SE" smtClean="0"/>
              <a:pPr/>
              <a:t>2023-07-06</a:t>
            </a:fld>
            <a:endParaRPr lang="sv-SE" dirty="0"/>
          </a:p>
        </p:txBody>
      </p:sp>
      <p:sp>
        <p:nvSpPr>
          <p:cNvPr id="6" name="Platshållare för sidfot 5">
            <a:extLst>
              <a:ext uri="{FF2B5EF4-FFF2-40B4-BE49-F238E27FC236}">
                <a16:creationId xmlns:a16="http://schemas.microsoft.com/office/drawing/2014/main" id="{7B54C9CB-32CA-47E1-B8FB-3E20C22467B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1E24CFA-5311-49A5-91BF-3D17CA9253CD}"/>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774396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DD4CFF5-0117-40A0-8EBD-31548996803D}"/>
              </a:ext>
            </a:extLst>
          </p:cNvPr>
          <p:cNvSpPr>
            <a:spLocks noGrp="1"/>
          </p:cNvSpPr>
          <p:nvPr>
            <p:ph type="title"/>
          </p:nvPr>
        </p:nvSpPr>
        <p:spPr/>
        <p:txBody>
          <a:bodyPr/>
          <a:lstStyle/>
          <a:p>
            <a:r>
              <a:rPr lang="sv-SE"/>
              <a:t>Klicka här för att ändra format</a:t>
            </a:r>
          </a:p>
        </p:txBody>
      </p:sp>
      <p:sp>
        <p:nvSpPr>
          <p:cNvPr id="3" name="Platshållare för lodrät text 2">
            <a:extLst>
              <a:ext uri="{FF2B5EF4-FFF2-40B4-BE49-F238E27FC236}">
                <a16:creationId xmlns:a16="http://schemas.microsoft.com/office/drawing/2014/main" id="{246CDEC2-B8FD-4CA0-AAD2-EE07B1AFB9DF}"/>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35762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83523ACB-B506-4EA0-92C8-83AB484A8670}"/>
              </a:ext>
            </a:extLst>
          </p:cNvPr>
          <p:cNvSpPr>
            <a:spLocks noGrp="1"/>
          </p:cNvSpPr>
          <p:nvPr>
            <p:ph type="title" orient="vert"/>
          </p:nvPr>
        </p:nvSpPr>
        <p:spPr>
          <a:xfrm>
            <a:off x="6450013" y="806450"/>
            <a:ext cx="1914525" cy="5200650"/>
          </a:xfrm>
        </p:spPr>
        <p:txBody>
          <a:bodyPr vert="eaVert"/>
          <a:lstStyle/>
          <a:p>
            <a:r>
              <a:rPr lang="sv-SE"/>
              <a:t>Klicka här för att ändra format</a:t>
            </a:r>
          </a:p>
        </p:txBody>
      </p:sp>
      <p:sp>
        <p:nvSpPr>
          <p:cNvPr id="3" name="Platshållare för lodrät text 2">
            <a:extLst>
              <a:ext uri="{FF2B5EF4-FFF2-40B4-BE49-F238E27FC236}">
                <a16:creationId xmlns:a16="http://schemas.microsoft.com/office/drawing/2014/main" id="{5D1FCB85-5C1F-4622-A5C1-21F2C676E74C}"/>
              </a:ext>
            </a:extLst>
          </p:cNvPr>
          <p:cNvSpPr>
            <a:spLocks noGrp="1"/>
          </p:cNvSpPr>
          <p:nvPr>
            <p:ph type="body" orient="vert" idx="1"/>
          </p:nvPr>
        </p:nvSpPr>
        <p:spPr>
          <a:xfrm>
            <a:off x="704850" y="806450"/>
            <a:ext cx="5592763" cy="5200650"/>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751644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5E2E4EC-D1D4-4041-A937-2382F6D943B3}"/>
              </a:ext>
            </a:extLst>
          </p:cNvPr>
          <p:cNvSpPr>
            <a:spLocks noGrp="1"/>
          </p:cNvSpPr>
          <p:nvPr>
            <p:ph type="title"/>
          </p:nvPr>
        </p:nvSpPr>
        <p:spPr>
          <a:xfrm>
            <a:off x="623888" y="1709738"/>
            <a:ext cx="7886700" cy="2852737"/>
          </a:xfrm>
        </p:spPr>
        <p:txBody>
          <a:bodyPr anchor="b"/>
          <a:lstStyle>
            <a:lvl1pPr>
              <a:defRPr sz="6000"/>
            </a:lvl1pPr>
          </a:lstStyle>
          <a:p>
            <a:r>
              <a:rPr lang="sv-SE"/>
              <a:t>Klicka här för att ändra format</a:t>
            </a:r>
          </a:p>
        </p:txBody>
      </p:sp>
      <p:sp>
        <p:nvSpPr>
          <p:cNvPr id="3" name="Platshållare för text 2">
            <a:extLst>
              <a:ext uri="{FF2B5EF4-FFF2-40B4-BE49-F238E27FC236}">
                <a16:creationId xmlns:a16="http://schemas.microsoft.com/office/drawing/2014/main" id="{958ACA07-0A35-4BDC-B21B-D6BAE564ABF0}"/>
              </a:ext>
            </a:extLst>
          </p:cNvPr>
          <p:cNvSpPr>
            <a:spLocks noGrp="1"/>
          </p:cNvSpPr>
          <p:nvPr>
            <p:ph type="body" idx="1"/>
          </p:nvPr>
        </p:nvSpPr>
        <p:spPr>
          <a:xfrm>
            <a:off x="623888" y="4589463"/>
            <a:ext cx="7886700" cy="117979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v-SE"/>
              <a:t>Redigera format för bakgrundstext</a:t>
            </a:r>
          </a:p>
        </p:txBody>
      </p:sp>
      <p:sp>
        <p:nvSpPr>
          <p:cNvPr id="4" name="Platshållare för datum 3">
            <a:extLst>
              <a:ext uri="{FF2B5EF4-FFF2-40B4-BE49-F238E27FC236}">
                <a16:creationId xmlns:a16="http://schemas.microsoft.com/office/drawing/2014/main" id="{82F550D5-CC16-4215-B482-8F11D4FCACC8}"/>
              </a:ext>
            </a:extLst>
          </p:cNvPr>
          <p:cNvSpPr>
            <a:spLocks noGrp="1"/>
          </p:cNvSpPr>
          <p:nvPr>
            <p:ph type="dt" sz="half" idx="10"/>
          </p:nvPr>
        </p:nvSpPr>
        <p:spPr/>
        <p:txBody>
          <a:bodyPr/>
          <a:lstStyle/>
          <a:p>
            <a:fld id="{44259AB9-3A8A-4DBA-A8D0-746D6C262974}" type="datetimeFigureOut">
              <a:rPr lang="sv-SE" smtClean="0"/>
              <a:pPr/>
              <a:t>2023-07-06</a:t>
            </a:fld>
            <a:endParaRPr lang="sv-SE" dirty="0"/>
          </a:p>
        </p:txBody>
      </p:sp>
      <p:sp>
        <p:nvSpPr>
          <p:cNvPr id="5" name="Platshållare för sidfot 4">
            <a:extLst>
              <a:ext uri="{FF2B5EF4-FFF2-40B4-BE49-F238E27FC236}">
                <a16:creationId xmlns:a16="http://schemas.microsoft.com/office/drawing/2014/main" id="{5025A13E-25BC-4ACF-BA2F-66FB431010C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E06637E-EBFF-44B4-9824-0AAA45A9DBEB}"/>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2329480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C5B488-4A4B-4AC5-BB0F-DC30CFD2F522}"/>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A14137EF-C3EC-4351-8780-DE0BEDA4D02F}"/>
              </a:ext>
            </a:extLst>
          </p:cNvPr>
          <p:cNvSpPr>
            <a:spLocks noGrp="1"/>
          </p:cNvSpPr>
          <p:nvPr>
            <p:ph sz="half" idx="1"/>
          </p:nvPr>
        </p:nvSpPr>
        <p:spPr>
          <a:xfrm>
            <a:off x="706438" y="1651000"/>
            <a:ext cx="3752850" cy="411826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3CD6A05D-B906-461F-B405-88F8782E6921}"/>
              </a:ext>
            </a:extLst>
          </p:cNvPr>
          <p:cNvSpPr>
            <a:spLocks noGrp="1"/>
          </p:cNvSpPr>
          <p:nvPr>
            <p:ph sz="half" idx="2"/>
          </p:nvPr>
        </p:nvSpPr>
        <p:spPr>
          <a:xfrm>
            <a:off x="4611688" y="1651000"/>
            <a:ext cx="3752850" cy="411826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2A9751D-3FCD-4B6F-B824-C798AD51559E}"/>
              </a:ext>
            </a:extLst>
          </p:cNvPr>
          <p:cNvSpPr>
            <a:spLocks noGrp="1"/>
          </p:cNvSpPr>
          <p:nvPr>
            <p:ph type="dt" sz="half" idx="10"/>
          </p:nvPr>
        </p:nvSpPr>
        <p:spPr/>
        <p:txBody>
          <a:bodyPr/>
          <a:lstStyle/>
          <a:p>
            <a:fld id="{44259AB9-3A8A-4DBA-A8D0-746D6C262974}" type="datetimeFigureOut">
              <a:rPr lang="sv-SE" smtClean="0"/>
              <a:pPr/>
              <a:t>2023-07-06</a:t>
            </a:fld>
            <a:endParaRPr lang="sv-SE" dirty="0"/>
          </a:p>
        </p:txBody>
      </p:sp>
      <p:sp>
        <p:nvSpPr>
          <p:cNvPr id="6" name="Platshållare för sidfot 5">
            <a:extLst>
              <a:ext uri="{FF2B5EF4-FFF2-40B4-BE49-F238E27FC236}">
                <a16:creationId xmlns:a16="http://schemas.microsoft.com/office/drawing/2014/main" id="{C4041E30-4D20-4D29-BA73-846FA1046FDB}"/>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780FDA5-94E2-4746-80AD-8ED8A3DB6A31}"/>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2864317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121783-EDA5-4481-8FCB-B435150FD6E7}"/>
              </a:ext>
            </a:extLst>
          </p:cNvPr>
          <p:cNvSpPr>
            <a:spLocks noGrp="1"/>
          </p:cNvSpPr>
          <p:nvPr>
            <p:ph type="title"/>
          </p:nvPr>
        </p:nvSpPr>
        <p:spPr>
          <a:xfrm>
            <a:off x="630238" y="365125"/>
            <a:ext cx="7886700" cy="1325563"/>
          </a:xfrm>
        </p:spPr>
        <p:txBody>
          <a:bodyPr/>
          <a:lstStyle/>
          <a:p>
            <a:r>
              <a:rPr lang="sv-SE"/>
              <a:t>Klicka här för att ändra format</a:t>
            </a:r>
          </a:p>
        </p:txBody>
      </p:sp>
      <p:sp>
        <p:nvSpPr>
          <p:cNvPr id="3" name="Platshållare för text 2">
            <a:extLst>
              <a:ext uri="{FF2B5EF4-FFF2-40B4-BE49-F238E27FC236}">
                <a16:creationId xmlns:a16="http://schemas.microsoft.com/office/drawing/2014/main" id="{15B2ED43-4F0A-4525-BF86-D82205ADE6E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BD96DDE1-0EA0-441F-885F-2ED8EA334455}"/>
              </a:ext>
            </a:extLst>
          </p:cNvPr>
          <p:cNvSpPr>
            <a:spLocks noGrp="1"/>
          </p:cNvSpPr>
          <p:nvPr>
            <p:ph sz="half" idx="2"/>
          </p:nvPr>
        </p:nvSpPr>
        <p:spPr>
          <a:xfrm>
            <a:off x="630238" y="2505075"/>
            <a:ext cx="3868737" cy="32641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90AB50AD-CC21-4D5F-BA43-3525C0B06D2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6B834F09-34CA-454C-A91B-5DD749714B8D}"/>
              </a:ext>
            </a:extLst>
          </p:cNvPr>
          <p:cNvSpPr>
            <a:spLocks noGrp="1"/>
          </p:cNvSpPr>
          <p:nvPr>
            <p:ph sz="quarter" idx="4"/>
          </p:nvPr>
        </p:nvSpPr>
        <p:spPr>
          <a:xfrm>
            <a:off x="4629150" y="2505075"/>
            <a:ext cx="3887788" cy="32641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EDB85BA5-79A8-46AE-BB6A-E7C6A9E970E9}"/>
              </a:ext>
            </a:extLst>
          </p:cNvPr>
          <p:cNvSpPr>
            <a:spLocks noGrp="1"/>
          </p:cNvSpPr>
          <p:nvPr>
            <p:ph type="dt" sz="half" idx="10"/>
          </p:nvPr>
        </p:nvSpPr>
        <p:spPr/>
        <p:txBody>
          <a:bodyPr/>
          <a:lstStyle/>
          <a:p>
            <a:fld id="{44259AB9-3A8A-4DBA-A8D0-746D6C262974}" type="datetimeFigureOut">
              <a:rPr lang="sv-SE" smtClean="0"/>
              <a:pPr/>
              <a:t>2023-07-06</a:t>
            </a:fld>
            <a:endParaRPr lang="sv-SE" dirty="0"/>
          </a:p>
        </p:txBody>
      </p:sp>
      <p:sp>
        <p:nvSpPr>
          <p:cNvPr id="8" name="Platshållare för sidfot 7">
            <a:extLst>
              <a:ext uri="{FF2B5EF4-FFF2-40B4-BE49-F238E27FC236}">
                <a16:creationId xmlns:a16="http://schemas.microsoft.com/office/drawing/2014/main" id="{1BF6E536-68D4-41FC-921F-C758A81877D1}"/>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24893A74-D285-4133-8BF5-1EE05980C969}"/>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747187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1B95B2-9A78-4F1D-A3DC-E5EE028F075C}"/>
              </a:ext>
            </a:extLst>
          </p:cNvPr>
          <p:cNvSpPr>
            <a:spLocks noGrp="1"/>
          </p:cNvSpPr>
          <p:nvPr>
            <p:ph type="title"/>
          </p:nvPr>
        </p:nvSpPr>
        <p:spPr/>
        <p:txBody>
          <a:bodyPr/>
          <a:lstStyle/>
          <a:p>
            <a:r>
              <a:rPr lang="sv-SE"/>
              <a:t>Klicka här för att ändra format</a:t>
            </a:r>
          </a:p>
        </p:txBody>
      </p:sp>
      <p:sp>
        <p:nvSpPr>
          <p:cNvPr id="3" name="Platshållare för datum 2">
            <a:extLst>
              <a:ext uri="{FF2B5EF4-FFF2-40B4-BE49-F238E27FC236}">
                <a16:creationId xmlns:a16="http://schemas.microsoft.com/office/drawing/2014/main" id="{C7C2FA53-CDD6-4739-8AA2-91D6073B42B8}"/>
              </a:ext>
            </a:extLst>
          </p:cNvPr>
          <p:cNvSpPr>
            <a:spLocks noGrp="1"/>
          </p:cNvSpPr>
          <p:nvPr>
            <p:ph type="dt" sz="half" idx="10"/>
          </p:nvPr>
        </p:nvSpPr>
        <p:spPr/>
        <p:txBody>
          <a:bodyPr/>
          <a:lstStyle/>
          <a:p>
            <a:fld id="{44259AB9-3A8A-4DBA-A8D0-746D6C262974}" type="datetimeFigureOut">
              <a:rPr lang="sv-SE" smtClean="0"/>
              <a:pPr/>
              <a:t>2023-07-06</a:t>
            </a:fld>
            <a:endParaRPr lang="sv-SE" dirty="0"/>
          </a:p>
        </p:txBody>
      </p:sp>
      <p:sp>
        <p:nvSpPr>
          <p:cNvPr id="4" name="Platshållare för sidfot 3">
            <a:extLst>
              <a:ext uri="{FF2B5EF4-FFF2-40B4-BE49-F238E27FC236}">
                <a16:creationId xmlns:a16="http://schemas.microsoft.com/office/drawing/2014/main" id="{7D0020B0-A7B3-43AD-A21C-0019F8586D0E}"/>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2C132738-7316-4EC8-924B-026FBC47CAAE}"/>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292084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1FE6686-3756-4F42-9E4C-290557678345}"/>
              </a:ext>
            </a:extLst>
          </p:cNvPr>
          <p:cNvSpPr>
            <a:spLocks noGrp="1"/>
          </p:cNvSpPr>
          <p:nvPr>
            <p:ph type="dt" sz="half" idx="10"/>
          </p:nvPr>
        </p:nvSpPr>
        <p:spPr/>
        <p:txBody>
          <a:bodyPr/>
          <a:lstStyle/>
          <a:p>
            <a:fld id="{44259AB9-3A8A-4DBA-A8D0-746D6C262974}" type="datetimeFigureOut">
              <a:rPr lang="sv-SE" smtClean="0"/>
              <a:pPr/>
              <a:t>2023-07-06</a:t>
            </a:fld>
            <a:endParaRPr lang="sv-SE" dirty="0"/>
          </a:p>
        </p:txBody>
      </p:sp>
      <p:sp>
        <p:nvSpPr>
          <p:cNvPr id="3" name="Platshållare för sidfot 2">
            <a:extLst>
              <a:ext uri="{FF2B5EF4-FFF2-40B4-BE49-F238E27FC236}">
                <a16:creationId xmlns:a16="http://schemas.microsoft.com/office/drawing/2014/main" id="{58F1B44A-5A9B-4F8F-A883-B8123793577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579FB60-D273-45FD-BA33-435E27C9E8C3}"/>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4012497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CDA271-325B-4EFF-8C23-81F098C60A12}"/>
              </a:ext>
            </a:extLst>
          </p:cNvPr>
          <p:cNvSpPr>
            <a:spLocks noGrp="1"/>
          </p:cNvSpPr>
          <p:nvPr>
            <p:ph type="title"/>
          </p:nvPr>
        </p:nvSpPr>
        <p:spPr>
          <a:xfrm>
            <a:off x="630238" y="457200"/>
            <a:ext cx="2949575" cy="1600200"/>
          </a:xfrm>
        </p:spPr>
        <p:txBody>
          <a:bodyPr anchor="b"/>
          <a:lstStyle>
            <a:lvl1pPr>
              <a:defRPr sz="3200"/>
            </a:lvl1pPr>
          </a:lstStyle>
          <a:p>
            <a:r>
              <a:rPr lang="sv-SE"/>
              <a:t>Klicka här för att ändra format</a:t>
            </a:r>
          </a:p>
        </p:txBody>
      </p:sp>
      <p:sp>
        <p:nvSpPr>
          <p:cNvPr id="3" name="Platshållare för innehåll 2">
            <a:extLst>
              <a:ext uri="{FF2B5EF4-FFF2-40B4-BE49-F238E27FC236}">
                <a16:creationId xmlns:a16="http://schemas.microsoft.com/office/drawing/2014/main" id="{1BBB679C-C57E-4F61-999C-C8C20E8185B5}"/>
              </a:ext>
            </a:extLst>
          </p:cNvPr>
          <p:cNvSpPr>
            <a:spLocks noGrp="1"/>
          </p:cNvSpPr>
          <p:nvPr>
            <p:ph idx="1"/>
          </p:nvPr>
        </p:nvSpPr>
        <p:spPr>
          <a:xfrm>
            <a:off x="3887788" y="987425"/>
            <a:ext cx="4629150" cy="4781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3A768C22-BB1C-4419-A419-ECF075274D7B}"/>
              </a:ext>
            </a:extLst>
          </p:cNvPr>
          <p:cNvSpPr>
            <a:spLocks noGrp="1"/>
          </p:cNvSpPr>
          <p:nvPr>
            <p:ph type="body" sz="half" idx="2"/>
          </p:nvPr>
        </p:nvSpPr>
        <p:spPr>
          <a:xfrm>
            <a:off x="630238" y="2057400"/>
            <a:ext cx="2949575" cy="37118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930C963B-E924-47A2-9899-2172B89FE385}"/>
              </a:ext>
            </a:extLst>
          </p:cNvPr>
          <p:cNvSpPr>
            <a:spLocks noGrp="1"/>
          </p:cNvSpPr>
          <p:nvPr>
            <p:ph type="dt" sz="half" idx="10"/>
          </p:nvPr>
        </p:nvSpPr>
        <p:spPr/>
        <p:txBody>
          <a:bodyPr/>
          <a:lstStyle/>
          <a:p>
            <a:fld id="{44259AB9-3A8A-4DBA-A8D0-746D6C262974}" type="datetimeFigureOut">
              <a:rPr lang="sv-SE" smtClean="0"/>
              <a:pPr/>
              <a:t>2023-07-06</a:t>
            </a:fld>
            <a:endParaRPr lang="sv-SE" dirty="0"/>
          </a:p>
        </p:txBody>
      </p:sp>
      <p:sp>
        <p:nvSpPr>
          <p:cNvPr id="6" name="Platshållare för sidfot 5">
            <a:extLst>
              <a:ext uri="{FF2B5EF4-FFF2-40B4-BE49-F238E27FC236}">
                <a16:creationId xmlns:a16="http://schemas.microsoft.com/office/drawing/2014/main" id="{748F3EC3-6591-4425-825A-DA05B27AB24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268467B-57E6-48B6-BDF5-552543C040BE}"/>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4153059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9931CA-0FF8-4E57-A326-AB790B1D7B3C}"/>
              </a:ext>
            </a:extLst>
          </p:cNvPr>
          <p:cNvSpPr>
            <a:spLocks noGrp="1"/>
          </p:cNvSpPr>
          <p:nvPr>
            <p:ph type="title"/>
          </p:nvPr>
        </p:nvSpPr>
        <p:spPr>
          <a:xfrm>
            <a:off x="630238" y="457200"/>
            <a:ext cx="2949575" cy="1600200"/>
          </a:xfrm>
        </p:spPr>
        <p:txBody>
          <a:bodyPr anchor="b"/>
          <a:lstStyle>
            <a:lvl1pPr>
              <a:defRPr sz="3200"/>
            </a:lvl1pPr>
          </a:lstStyle>
          <a:p>
            <a:r>
              <a:rPr lang="sv-SE"/>
              <a:t>Klicka här för att ändra format</a:t>
            </a:r>
          </a:p>
        </p:txBody>
      </p:sp>
      <p:sp>
        <p:nvSpPr>
          <p:cNvPr id="3" name="Platshållare för bild 2">
            <a:extLst>
              <a:ext uri="{FF2B5EF4-FFF2-40B4-BE49-F238E27FC236}">
                <a16:creationId xmlns:a16="http://schemas.microsoft.com/office/drawing/2014/main" id="{782DE0DB-8C53-40C9-AD68-42C49AD5F9AD}"/>
              </a:ext>
            </a:extLst>
          </p:cNvPr>
          <p:cNvSpPr>
            <a:spLocks noGrp="1"/>
          </p:cNvSpPr>
          <p:nvPr>
            <p:ph type="pic" idx="1"/>
          </p:nvPr>
        </p:nvSpPr>
        <p:spPr>
          <a:xfrm>
            <a:off x="3887788" y="987425"/>
            <a:ext cx="4629150" cy="478183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2D0E00B3-6BF2-41BA-8138-0677D8B6215C}"/>
              </a:ext>
            </a:extLst>
          </p:cNvPr>
          <p:cNvSpPr>
            <a:spLocks noGrp="1"/>
          </p:cNvSpPr>
          <p:nvPr>
            <p:ph type="body" sz="half" idx="2"/>
          </p:nvPr>
        </p:nvSpPr>
        <p:spPr>
          <a:xfrm>
            <a:off x="630238" y="2057400"/>
            <a:ext cx="2949575" cy="37118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30EC4CED-3DC3-4726-B937-DB756D4DDF42}"/>
              </a:ext>
            </a:extLst>
          </p:cNvPr>
          <p:cNvSpPr>
            <a:spLocks noGrp="1"/>
          </p:cNvSpPr>
          <p:nvPr>
            <p:ph type="dt" sz="half" idx="10"/>
          </p:nvPr>
        </p:nvSpPr>
        <p:spPr/>
        <p:txBody>
          <a:bodyPr/>
          <a:lstStyle/>
          <a:p>
            <a:fld id="{44259AB9-3A8A-4DBA-A8D0-746D6C262974}" type="datetimeFigureOut">
              <a:rPr lang="sv-SE" smtClean="0"/>
              <a:pPr/>
              <a:t>2023-07-06</a:t>
            </a:fld>
            <a:endParaRPr lang="sv-SE" dirty="0"/>
          </a:p>
        </p:txBody>
      </p:sp>
      <p:sp>
        <p:nvSpPr>
          <p:cNvPr id="6" name="Platshållare för sidfot 5">
            <a:extLst>
              <a:ext uri="{FF2B5EF4-FFF2-40B4-BE49-F238E27FC236}">
                <a16:creationId xmlns:a16="http://schemas.microsoft.com/office/drawing/2014/main" id="{7B54C9CB-32CA-47E1-B8FB-3E20C22467B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1E24CFA-5311-49A5-91BF-3D17CA9253CD}"/>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458623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51B8CE0-C072-4666-BDFE-2AF9482AE2EC}"/>
              </a:ext>
            </a:extLst>
          </p:cNvPr>
          <p:cNvCxnSpPr/>
          <p:nvPr/>
        </p:nvCxnSpPr>
        <p:spPr>
          <a:xfrm>
            <a:off x="714375" y="6072188"/>
            <a:ext cx="7643813" cy="1587"/>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sp>
        <p:nvSpPr>
          <p:cNvPr id="97283" name="Title Placeholder 1">
            <a:extLst>
              <a:ext uri="{FF2B5EF4-FFF2-40B4-BE49-F238E27FC236}">
                <a16:creationId xmlns:a16="http://schemas.microsoft.com/office/drawing/2014/main" id="{7B2C1375-E133-4667-881B-F12D20FB4084}"/>
              </a:ext>
            </a:extLst>
          </p:cNvPr>
          <p:cNvSpPr>
            <a:spLocks noGrp="1"/>
          </p:cNvSpPr>
          <p:nvPr>
            <p:ph type="title"/>
          </p:nvPr>
        </p:nvSpPr>
        <p:spPr bwMode="auto">
          <a:xfrm>
            <a:off x="704850" y="806450"/>
            <a:ext cx="76454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formatet för bakgrundsrubriken</a:t>
            </a:r>
            <a:endParaRPr lang="en-US" altLang="sv-SE"/>
          </a:p>
        </p:txBody>
      </p:sp>
      <p:sp>
        <p:nvSpPr>
          <p:cNvPr id="97284" name="Text Placeholder 2">
            <a:extLst>
              <a:ext uri="{FF2B5EF4-FFF2-40B4-BE49-F238E27FC236}">
                <a16:creationId xmlns:a16="http://schemas.microsoft.com/office/drawing/2014/main" id="{E7FF8AE3-D6F8-46A6-9679-9FBEA2CA16B8}"/>
              </a:ext>
            </a:extLst>
          </p:cNvPr>
          <p:cNvSpPr>
            <a:spLocks noGrp="1"/>
          </p:cNvSpPr>
          <p:nvPr>
            <p:ph type="body" idx="1"/>
          </p:nvPr>
        </p:nvSpPr>
        <p:spPr bwMode="auto">
          <a:xfrm>
            <a:off x="706438" y="1651000"/>
            <a:ext cx="7658100" cy="411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endParaRPr lang="en-US" altLang="sv-SE"/>
          </a:p>
        </p:txBody>
      </p:sp>
      <p:pic>
        <p:nvPicPr>
          <p:cNvPr id="97286" name="Picture 6" descr="090323_Lnu_Symbol">
            <a:extLst>
              <a:ext uri="{FF2B5EF4-FFF2-40B4-BE49-F238E27FC236}">
                <a16:creationId xmlns:a16="http://schemas.microsoft.com/office/drawing/2014/main" id="{E1446981-1BDE-43B8-B5A7-85BC57B03D3D}"/>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8128000" y="6207125"/>
            <a:ext cx="24923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1" name="Picture 11" descr="090323_Lnu_Wordmark_Eng_transparent">
            <a:extLst>
              <a:ext uri="{FF2B5EF4-FFF2-40B4-BE49-F238E27FC236}">
                <a16:creationId xmlns:a16="http://schemas.microsoft.com/office/drawing/2014/main" id="{2602EFC7-D716-45F2-8B3E-0ACA6665AA06}"/>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717550" y="6300788"/>
            <a:ext cx="2643188" cy="303212"/>
          </a:xfrm>
          <a:prstGeom prst="rect">
            <a:avLst/>
          </a:prstGeom>
          <a:noFill/>
          <a:extLst>
            <a:ext uri="{909E8E84-426E-40DD-AFC4-6F175D3DCCD1}">
              <a14:hiddenFill xmlns:a14="http://schemas.microsoft.com/office/drawing/2010/main">
                <a:solidFill>
                  <a:srgbClr val="FFFFFF"/>
                </a:solidFill>
              </a14:hiddenFill>
            </a:ext>
          </a:extLst>
        </p:spPr>
      </p:pic>
      <p:sp>
        <p:nvSpPr>
          <p:cNvPr id="2" name="Platshållare för datum 1">
            <a:extLst>
              <a:ext uri="{FF2B5EF4-FFF2-40B4-BE49-F238E27FC236}">
                <a16:creationId xmlns:a16="http://schemas.microsoft.com/office/drawing/2014/main" id="{8C782AAF-F61D-4ACF-AEEE-FDB4ADEE7691}"/>
              </a:ext>
            </a:extLst>
          </p:cNvPr>
          <p:cNvSpPr>
            <a:spLocks noGrp="1"/>
          </p:cNvSpPr>
          <p:nvPr>
            <p:ph type="dt" sz="half" idx="2"/>
          </p:nvPr>
        </p:nvSpPr>
        <p:spPr>
          <a:xfrm>
            <a:off x="714374" y="5769260"/>
            <a:ext cx="1971675" cy="31503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44259AB9-3A8A-4DBA-A8D0-746D6C262974}" type="datetimeFigureOut">
              <a:rPr lang="sv-SE" smtClean="0"/>
              <a:pPr/>
              <a:t>2023-07-06</a:t>
            </a:fld>
            <a:endParaRPr lang="sv-SE" dirty="0"/>
          </a:p>
        </p:txBody>
      </p:sp>
      <p:sp>
        <p:nvSpPr>
          <p:cNvPr id="3" name="Platshållare för sidfot 2">
            <a:extLst>
              <a:ext uri="{FF2B5EF4-FFF2-40B4-BE49-F238E27FC236}">
                <a16:creationId xmlns:a16="http://schemas.microsoft.com/office/drawing/2014/main" id="{A5C326BD-7D8E-4048-BDC3-67E24E665C55}"/>
              </a:ext>
            </a:extLst>
          </p:cNvPr>
          <p:cNvSpPr>
            <a:spLocks noGrp="1"/>
          </p:cNvSpPr>
          <p:nvPr>
            <p:ph type="ftr" sz="quarter" idx="3"/>
          </p:nvPr>
        </p:nvSpPr>
        <p:spPr>
          <a:xfrm>
            <a:off x="3028950" y="5769260"/>
            <a:ext cx="3086100" cy="31503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sv-SE"/>
          </a:p>
        </p:txBody>
      </p:sp>
      <p:sp>
        <p:nvSpPr>
          <p:cNvPr id="4" name="Platshållare för bildnummer 3">
            <a:extLst>
              <a:ext uri="{FF2B5EF4-FFF2-40B4-BE49-F238E27FC236}">
                <a16:creationId xmlns:a16="http://schemas.microsoft.com/office/drawing/2014/main" id="{B67E55B5-DDAD-43B4-A2DE-574218D5103C}"/>
              </a:ext>
            </a:extLst>
          </p:cNvPr>
          <p:cNvSpPr>
            <a:spLocks noGrp="1"/>
          </p:cNvSpPr>
          <p:nvPr>
            <p:ph type="sldNum" sz="quarter" idx="4"/>
          </p:nvPr>
        </p:nvSpPr>
        <p:spPr>
          <a:xfrm>
            <a:off x="6457950" y="5769260"/>
            <a:ext cx="1906588" cy="31503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5F55F4C1-B0BB-4676-B97B-3664123F272F}"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rtl="0" eaLnBrk="1" fontAlgn="base" hangingPunct="1">
        <a:lnSpc>
          <a:spcPts val="2700"/>
        </a:lnSpc>
        <a:spcBef>
          <a:spcPct val="0"/>
        </a:spcBef>
        <a:spcAft>
          <a:spcPct val="0"/>
        </a:spcAft>
        <a:defRPr sz="27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p:titleStyle>
    <p:bodyStyle>
      <a:lvl1pPr marL="342900" indent="-342900" algn="l" rtl="0" eaLnBrk="1" fontAlgn="base" hangingPunct="1">
        <a:spcBef>
          <a:spcPct val="20000"/>
        </a:spcBef>
        <a:spcAft>
          <a:spcPct val="0"/>
        </a:spcAft>
        <a:buFont typeface="Arial" panose="020B0604020202020204" pitchFamily="34" charset="0"/>
        <a:defRPr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7283" name="Title Placeholder 1">
            <a:extLst>
              <a:ext uri="{FF2B5EF4-FFF2-40B4-BE49-F238E27FC236}">
                <a16:creationId xmlns:a16="http://schemas.microsoft.com/office/drawing/2014/main" id="{7B2C1375-E133-4667-881B-F12D20FB4084}"/>
              </a:ext>
            </a:extLst>
          </p:cNvPr>
          <p:cNvSpPr>
            <a:spLocks noGrp="1"/>
          </p:cNvSpPr>
          <p:nvPr>
            <p:ph type="title"/>
          </p:nvPr>
        </p:nvSpPr>
        <p:spPr bwMode="auto">
          <a:xfrm>
            <a:off x="704850" y="806450"/>
            <a:ext cx="76454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sv-SE"/>
              <a:t>Click to edit Master title style</a:t>
            </a:r>
          </a:p>
        </p:txBody>
      </p:sp>
      <p:sp>
        <p:nvSpPr>
          <p:cNvPr id="97284" name="Text Placeholder 2">
            <a:extLst>
              <a:ext uri="{FF2B5EF4-FFF2-40B4-BE49-F238E27FC236}">
                <a16:creationId xmlns:a16="http://schemas.microsoft.com/office/drawing/2014/main" id="{E7FF8AE3-D6F8-46A6-9679-9FBEA2CA16B8}"/>
              </a:ext>
            </a:extLst>
          </p:cNvPr>
          <p:cNvSpPr>
            <a:spLocks noGrp="1"/>
          </p:cNvSpPr>
          <p:nvPr>
            <p:ph type="body" idx="1"/>
          </p:nvPr>
        </p:nvSpPr>
        <p:spPr bwMode="auto">
          <a:xfrm>
            <a:off x="706438" y="1651000"/>
            <a:ext cx="7658100" cy="456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sv-SE"/>
              <a:t>Click to edit Master text styles</a:t>
            </a:r>
          </a:p>
          <a:p>
            <a:pPr lvl="1"/>
            <a:r>
              <a:rPr lang="en-US" altLang="sv-SE"/>
              <a:t>Second level</a:t>
            </a:r>
          </a:p>
          <a:p>
            <a:pPr lvl="2"/>
            <a:r>
              <a:rPr lang="en-US" altLang="sv-SE"/>
              <a:t>Third level</a:t>
            </a:r>
          </a:p>
          <a:p>
            <a:pPr lvl="3"/>
            <a:r>
              <a:rPr lang="en-US" altLang="sv-SE"/>
              <a:t>Fourth level</a:t>
            </a:r>
          </a:p>
          <a:p>
            <a:pPr lvl="4"/>
            <a:r>
              <a:rPr lang="en-US" altLang="sv-SE"/>
              <a:t>Fifth level</a:t>
            </a:r>
          </a:p>
        </p:txBody>
      </p:sp>
      <p:sp>
        <p:nvSpPr>
          <p:cNvPr id="2" name="Platshållare för datum 1">
            <a:extLst>
              <a:ext uri="{FF2B5EF4-FFF2-40B4-BE49-F238E27FC236}">
                <a16:creationId xmlns:a16="http://schemas.microsoft.com/office/drawing/2014/main" id="{8C782AAF-F61D-4ACF-AEEE-FDB4ADEE7691}"/>
              </a:ext>
            </a:extLst>
          </p:cNvPr>
          <p:cNvSpPr>
            <a:spLocks noGrp="1"/>
          </p:cNvSpPr>
          <p:nvPr>
            <p:ph type="dt" sz="half" idx="2"/>
          </p:nvPr>
        </p:nvSpPr>
        <p:spPr>
          <a:xfrm>
            <a:off x="714374" y="6219310"/>
            <a:ext cx="1971675" cy="31503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44259AB9-3A8A-4DBA-A8D0-746D6C262974}" type="datetimeFigureOut">
              <a:rPr lang="sv-SE" smtClean="0"/>
              <a:pPr/>
              <a:t>2023-07-06</a:t>
            </a:fld>
            <a:endParaRPr lang="sv-SE" dirty="0"/>
          </a:p>
        </p:txBody>
      </p:sp>
      <p:sp>
        <p:nvSpPr>
          <p:cNvPr id="3" name="Platshållare för sidfot 2">
            <a:extLst>
              <a:ext uri="{FF2B5EF4-FFF2-40B4-BE49-F238E27FC236}">
                <a16:creationId xmlns:a16="http://schemas.microsoft.com/office/drawing/2014/main" id="{A5C326BD-7D8E-4048-BDC3-67E24E665C55}"/>
              </a:ext>
            </a:extLst>
          </p:cNvPr>
          <p:cNvSpPr>
            <a:spLocks noGrp="1"/>
          </p:cNvSpPr>
          <p:nvPr>
            <p:ph type="ftr" sz="quarter" idx="3"/>
          </p:nvPr>
        </p:nvSpPr>
        <p:spPr>
          <a:xfrm>
            <a:off x="3028950" y="6219310"/>
            <a:ext cx="3086100" cy="31503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sv-SE"/>
          </a:p>
        </p:txBody>
      </p:sp>
      <p:sp>
        <p:nvSpPr>
          <p:cNvPr id="4" name="Platshållare för bildnummer 3">
            <a:extLst>
              <a:ext uri="{FF2B5EF4-FFF2-40B4-BE49-F238E27FC236}">
                <a16:creationId xmlns:a16="http://schemas.microsoft.com/office/drawing/2014/main" id="{B67E55B5-DDAD-43B4-A2DE-574218D5103C}"/>
              </a:ext>
            </a:extLst>
          </p:cNvPr>
          <p:cNvSpPr>
            <a:spLocks noGrp="1"/>
          </p:cNvSpPr>
          <p:nvPr>
            <p:ph type="sldNum" sz="quarter" idx="4"/>
          </p:nvPr>
        </p:nvSpPr>
        <p:spPr>
          <a:xfrm>
            <a:off x="6457950" y="6219310"/>
            <a:ext cx="1906588" cy="31503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5F55F4C1-B0BB-4676-B97B-3664123F272F}" type="slidenum">
              <a:rPr lang="sv-SE" smtClean="0"/>
              <a:pPr/>
              <a:t>‹#›</a:t>
            </a:fld>
            <a:endParaRPr lang="sv-SE" dirty="0"/>
          </a:p>
        </p:txBody>
      </p:sp>
    </p:spTree>
    <p:extLst>
      <p:ext uri="{BB962C8B-B14F-4D97-AF65-F5344CB8AC3E}">
        <p14:creationId xmlns:p14="http://schemas.microsoft.com/office/powerpoint/2010/main" val="238656492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rtl="0" eaLnBrk="0" fontAlgn="base" hangingPunct="0">
        <a:lnSpc>
          <a:spcPts val="2700"/>
        </a:lnSpc>
        <a:spcBef>
          <a:spcPct val="0"/>
        </a:spcBef>
        <a:spcAft>
          <a:spcPct val="0"/>
        </a:spcAft>
        <a:defRPr sz="2700" kern="1200">
          <a:solidFill>
            <a:schemeClr val="tx1"/>
          </a:solidFill>
          <a:latin typeface="+mj-lt"/>
          <a:ea typeface="+mj-ea"/>
          <a:cs typeface="+mj-cs"/>
        </a:defRPr>
      </a:lvl1pPr>
      <a:lvl2pPr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defRPr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salstentamen.lnu.se/en/schedul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arkiv@lnu.s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hyperlink" Target="https://www.universityadmissions.se/intl/star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mailto:admisson@lnu.s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lnu.se/en/student/new-studen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mailto:nadja.heinvall@lnu.s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lnu.se/en/student/job-and-career/karriarvagledning/" TargetMode="External"/><Relationship Id="rId5" Type="http://schemas.openxmlformats.org/officeDocument/2006/relationships/hyperlink" Target="mailto:fanny.elheim@lnu.se" TargetMode="External"/><Relationship Id="rId4" Type="http://schemas.openxmlformats.org/officeDocument/2006/relationships/hyperlink" Target="mailto:anna.kagestad@lnu.s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hyperlink" Target="mailto:mari.ericsson@lnu.s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mailto:petter.andersson@lnu.se" TargetMode="External"/><Relationship Id="rId5" Type="http://schemas.openxmlformats.org/officeDocument/2006/relationships/hyperlink" Target="mailto:mathilda.karlsson.alden@lnu.se" TargetMode="External"/><Relationship Id="rId4" Type="http://schemas.openxmlformats.org/officeDocument/2006/relationships/hyperlink" Target="https://lnu.se/en/student/service-and-support/studying-with-disability/"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hyperlink" Target="http://refero.lnu.se/english/"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lnu.se/en/library/Writing-and-referencing/academic-support-centre/" TargetMode="External"/><Relationship Id="rId5" Type="http://schemas.openxmlformats.org/officeDocument/2006/relationships/hyperlink" Target="http://writingguide.se/resources/lnu-resources/" TargetMode="External"/><Relationship Id="rId4" Type="http://schemas.openxmlformats.org/officeDocument/2006/relationships/hyperlink" Target="https://lnu.se/en/librar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lnu.se/en/student/service-and-support/student-welfar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lnu.se/en/student/alumni/"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cloud.timeedit.net/lnu/web/schema2/"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salstentamen.lnu.se/en/schedul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lnu.se/en/student/during-your-studies/course-and-programme-syllab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CA158B-1E8F-4660-8F06-7CCFB17CBFED}"/>
              </a:ext>
            </a:extLst>
          </p:cNvPr>
          <p:cNvSpPr>
            <a:spLocks noGrp="1"/>
          </p:cNvSpPr>
          <p:nvPr>
            <p:ph type="ctrTitle"/>
          </p:nvPr>
        </p:nvSpPr>
        <p:spPr/>
        <p:txBody>
          <a:bodyPr/>
          <a:lstStyle/>
          <a:p>
            <a:endParaRPr lang="sv-SE"/>
          </a:p>
        </p:txBody>
      </p:sp>
      <p:sp>
        <p:nvSpPr>
          <p:cNvPr id="3" name="Underrubrik 2">
            <a:extLst>
              <a:ext uri="{FF2B5EF4-FFF2-40B4-BE49-F238E27FC236}">
                <a16:creationId xmlns:a16="http://schemas.microsoft.com/office/drawing/2014/main" id="{B405B10C-6C79-485E-8B81-4456587182EE}"/>
              </a:ext>
            </a:extLst>
          </p:cNvPr>
          <p:cNvSpPr>
            <a:spLocks noGrp="1"/>
          </p:cNvSpPr>
          <p:nvPr>
            <p:ph type="subTitle" idx="1"/>
          </p:nvPr>
        </p:nvSpPr>
        <p:spPr/>
        <p:txBody>
          <a:bodyPr/>
          <a:lstStyle/>
          <a:p>
            <a:endParaRPr lang="sv-SE"/>
          </a:p>
        </p:txBody>
      </p:sp>
      <p:pic>
        <p:nvPicPr>
          <p:cNvPr id="4" name="Bildobjekt 3"/>
          <p:cNvPicPr>
            <a:picLocks noChangeAspect="1"/>
          </p:cNvPicPr>
          <p:nvPr/>
        </p:nvPicPr>
        <p:blipFill rotWithShape="1">
          <a:blip r:embed="rId3" cstate="hqprint">
            <a:extLst>
              <a:ext uri="{28A0092B-C50C-407E-A947-70E740481C1C}">
                <a14:useLocalDpi xmlns:a14="http://schemas.microsoft.com/office/drawing/2010/main" val="0"/>
              </a:ext>
            </a:extLst>
          </a:blip>
          <a:srcRect l="849" b="1076"/>
          <a:stretch/>
        </p:blipFill>
        <p:spPr>
          <a:xfrm>
            <a:off x="-36512" y="-9445"/>
            <a:ext cx="9180512" cy="6102742"/>
          </a:xfrm>
          <a:prstGeom prst="rect">
            <a:avLst/>
          </a:prstGeom>
        </p:spPr>
      </p:pic>
      <p:sp>
        <p:nvSpPr>
          <p:cNvPr id="5" name="Rektangel 4"/>
          <p:cNvSpPr/>
          <p:nvPr/>
        </p:nvSpPr>
        <p:spPr bwMode="auto">
          <a:xfrm>
            <a:off x="1076108" y="1412776"/>
            <a:ext cx="4648020" cy="1872208"/>
          </a:xfrm>
          <a:prstGeom prst="rect">
            <a:avLst/>
          </a:prstGeom>
          <a:solidFill>
            <a:srgbClr val="FFE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6" name="Rubrik 1">
            <a:extLst>
              <a:ext uri="{FF2B5EF4-FFF2-40B4-BE49-F238E27FC236}">
                <a16:creationId xmlns:a16="http://schemas.microsoft.com/office/drawing/2014/main" id="{C93A35C3-0593-4372-AF76-D492062B11E3}"/>
              </a:ext>
            </a:extLst>
          </p:cNvPr>
          <p:cNvSpPr txBox="1">
            <a:spLocks/>
          </p:cNvSpPr>
          <p:nvPr/>
        </p:nvSpPr>
        <p:spPr bwMode="auto">
          <a:xfrm>
            <a:off x="1396640" y="1582805"/>
            <a:ext cx="3751423" cy="59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7500"/>
              </a:lnSpc>
              <a:spcBef>
                <a:spcPct val="0"/>
              </a:spcBef>
              <a:spcAft>
                <a:spcPct val="0"/>
              </a:spcAft>
              <a:defRPr sz="75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pPr>
              <a:lnSpc>
                <a:spcPct val="100000"/>
              </a:lnSpc>
            </a:pPr>
            <a:r>
              <a:rPr lang="sv-SE" sz="3200" dirty="0" err="1">
                <a:ea typeface="ＭＳ Ｐゴシック" panose="020B0600070205080204" pitchFamily="34" charset="-128"/>
              </a:rPr>
              <a:t>Welcome</a:t>
            </a:r>
            <a:r>
              <a:rPr lang="sv-SE" sz="3200" dirty="0">
                <a:ea typeface="ＭＳ Ｐゴシック" panose="020B0600070205080204" pitchFamily="34" charset="-128"/>
              </a:rPr>
              <a:t> </a:t>
            </a:r>
            <a:r>
              <a:rPr lang="sv-SE" sz="1900" dirty="0">
                <a:ea typeface="ＭＳ Ｐゴシック" panose="020B0600070205080204" pitchFamily="34" charset="-128"/>
              </a:rPr>
              <a:t>to the</a:t>
            </a:r>
            <a:br>
              <a:rPr lang="sv-SE" sz="1900" dirty="0">
                <a:ea typeface="ＭＳ Ｐゴシック" panose="020B0600070205080204" pitchFamily="34" charset="-128"/>
              </a:rPr>
            </a:br>
            <a:endParaRPr lang="sv-SE" sz="1900" dirty="0">
              <a:ea typeface="ＭＳ Ｐゴシック" panose="020B0600070205080204" pitchFamily="34" charset="-128"/>
            </a:endParaRPr>
          </a:p>
          <a:p>
            <a:pPr>
              <a:lnSpc>
                <a:spcPct val="100000"/>
              </a:lnSpc>
            </a:pPr>
            <a:br>
              <a:rPr lang="sv-SE" sz="2600" dirty="0">
                <a:ea typeface="ＭＳ Ｐゴシック" panose="020B0600070205080204" pitchFamily="34" charset="-128"/>
              </a:rPr>
            </a:br>
            <a:endParaRPr lang="sv-SE" sz="2600" dirty="0">
              <a:ea typeface="ＭＳ Ｐゴシック" panose="020B0600070205080204" pitchFamily="34" charset="-128"/>
            </a:endParaRPr>
          </a:p>
        </p:txBody>
      </p:sp>
      <p:sp>
        <p:nvSpPr>
          <p:cNvPr id="7" name="Rubrik 1">
            <a:extLst>
              <a:ext uri="{FF2B5EF4-FFF2-40B4-BE49-F238E27FC236}">
                <a16:creationId xmlns:a16="http://schemas.microsoft.com/office/drawing/2014/main" id="{C93A35C3-0593-4372-AF76-D492062B11E3}"/>
              </a:ext>
            </a:extLst>
          </p:cNvPr>
          <p:cNvSpPr txBox="1">
            <a:spLocks/>
          </p:cNvSpPr>
          <p:nvPr/>
        </p:nvSpPr>
        <p:spPr bwMode="auto">
          <a:xfrm>
            <a:off x="1396640" y="2161402"/>
            <a:ext cx="4183471" cy="36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7500"/>
              </a:lnSpc>
              <a:spcBef>
                <a:spcPct val="0"/>
              </a:spcBef>
              <a:spcAft>
                <a:spcPct val="0"/>
              </a:spcAft>
              <a:defRPr sz="75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pPr>
              <a:lnSpc>
                <a:spcPct val="100000"/>
              </a:lnSpc>
            </a:pPr>
            <a:r>
              <a:rPr lang="en-US" sz="1900" i="1" dirty="0">
                <a:ea typeface="ＭＳ Ｐゴシック" panose="020B0600070205080204" pitchFamily="34" charset="-128"/>
              </a:rPr>
              <a:t>Faculty of Health and Life Sciences</a:t>
            </a:r>
            <a:endParaRPr lang="sv-SE" sz="2600" dirty="0">
              <a:ea typeface="ＭＳ Ｐゴシック" panose="020B0600070205080204" pitchFamily="34" charset="-128"/>
            </a:endParaRPr>
          </a:p>
        </p:txBody>
      </p:sp>
      <p:sp>
        <p:nvSpPr>
          <p:cNvPr id="8" name="Rubrik 1">
            <a:extLst>
              <a:ext uri="{FF2B5EF4-FFF2-40B4-BE49-F238E27FC236}">
                <a16:creationId xmlns:a16="http://schemas.microsoft.com/office/drawing/2014/main" id="{C93A35C3-0593-4372-AF76-D492062B11E3}"/>
              </a:ext>
            </a:extLst>
          </p:cNvPr>
          <p:cNvSpPr txBox="1">
            <a:spLocks/>
          </p:cNvSpPr>
          <p:nvPr/>
        </p:nvSpPr>
        <p:spPr bwMode="auto">
          <a:xfrm>
            <a:off x="1396640" y="2577079"/>
            <a:ext cx="3967447" cy="36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7500"/>
              </a:lnSpc>
              <a:spcBef>
                <a:spcPct val="0"/>
              </a:spcBef>
              <a:spcAft>
                <a:spcPct val="0"/>
              </a:spcAft>
              <a:defRPr sz="75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pPr>
              <a:lnSpc>
                <a:spcPct val="100000"/>
              </a:lnSpc>
            </a:pPr>
            <a:r>
              <a:rPr lang="sv-SE" sz="1900" dirty="0">
                <a:ea typeface="ＭＳ Ｐゴシック" panose="020B0600070205080204" pitchFamily="34" charset="-128"/>
              </a:rPr>
              <a:t>at </a:t>
            </a:r>
            <a:r>
              <a:rPr lang="sv-SE" sz="1900" dirty="0" err="1">
                <a:ea typeface="ＭＳ Ｐゴシック" panose="020B0600070205080204" pitchFamily="34" charset="-128"/>
              </a:rPr>
              <a:t>Linnaeus</a:t>
            </a:r>
            <a:r>
              <a:rPr lang="sv-SE" sz="1900" dirty="0">
                <a:ea typeface="ＭＳ Ｐゴシック" panose="020B0600070205080204" pitchFamily="34" charset="-128"/>
              </a:rPr>
              <a:t> University </a:t>
            </a:r>
            <a:endParaRPr lang="sv-SE" sz="2600" dirty="0">
              <a:ea typeface="ＭＳ Ｐゴシック" panose="020B0600070205080204" pitchFamily="34" charset="-128"/>
            </a:endParaRPr>
          </a:p>
        </p:txBody>
      </p:sp>
      <p:sp>
        <p:nvSpPr>
          <p:cNvPr id="9" name="Rektangel 8"/>
          <p:cNvSpPr/>
          <p:nvPr/>
        </p:nvSpPr>
        <p:spPr bwMode="auto">
          <a:xfrm>
            <a:off x="1076108" y="3364156"/>
            <a:ext cx="2919828" cy="499425"/>
          </a:xfrm>
          <a:prstGeom prst="rect">
            <a:avLst/>
          </a:prstGeom>
          <a:solidFill>
            <a:srgbClr val="FFE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 name="Underrubrik 2">
            <a:extLst>
              <a:ext uri="{FF2B5EF4-FFF2-40B4-BE49-F238E27FC236}">
                <a16:creationId xmlns:a16="http://schemas.microsoft.com/office/drawing/2014/main" id="{499EB56F-5B8A-429F-B249-FE7E19DD2C8B}"/>
              </a:ext>
            </a:extLst>
          </p:cNvPr>
          <p:cNvSpPr txBox="1">
            <a:spLocks/>
          </p:cNvSpPr>
          <p:nvPr/>
        </p:nvSpPr>
        <p:spPr bwMode="auto">
          <a:xfrm>
            <a:off x="1396640" y="3364156"/>
            <a:ext cx="2447648" cy="49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rtl="0" eaLnBrk="1" fontAlgn="base" hangingPunct="1">
              <a:spcBef>
                <a:spcPct val="20000"/>
              </a:spcBef>
              <a:spcAft>
                <a:spcPct val="0"/>
              </a:spcAft>
              <a:buFont typeface="Arial" panose="020B0604020202020204" pitchFamily="34" charset="0"/>
              <a:defRPr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sv-SE" sz="1600" i="1" dirty="0" err="1"/>
              <a:t>Programme</a:t>
            </a:r>
            <a:r>
              <a:rPr lang="sv-SE" sz="1600" i="1" dirty="0">
                <a:solidFill>
                  <a:srgbClr val="FF0000"/>
                </a:solidFill>
              </a:rPr>
              <a:t> </a:t>
            </a:r>
          </a:p>
        </p:txBody>
      </p:sp>
      <p:sp>
        <p:nvSpPr>
          <p:cNvPr id="11" name="Rektangel 10"/>
          <p:cNvSpPr/>
          <p:nvPr/>
        </p:nvSpPr>
        <p:spPr bwMode="auto">
          <a:xfrm>
            <a:off x="1076108" y="3945779"/>
            <a:ext cx="1559936" cy="495574"/>
          </a:xfrm>
          <a:prstGeom prst="rect">
            <a:avLst/>
          </a:prstGeom>
          <a:solidFill>
            <a:srgbClr val="FFE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2" name="Underrubrik 2">
            <a:extLst>
              <a:ext uri="{FF2B5EF4-FFF2-40B4-BE49-F238E27FC236}">
                <a16:creationId xmlns:a16="http://schemas.microsoft.com/office/drawing/2014/main" id="{499EB56F-5B8A-429F-B249-FE7E19DD2C8B}"/>
              </a:ext>
            </a:extLst>
          </p:cNvPr>
          <p:cNvSpPr txBox="1">
            <a:spLocks/>
          </p:cNvSpPr>
          <p:nvPr/>
        </p:nvSpPr>
        <p:spPr bwMode="auto">
          <a:xfrm>
            <a:off x="1396640" y="3944266"/>
            <a:ext cx="943112" cy="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rtl="0" eaLnBrk="1" fontAlgn="base" hangingPunct="1">
              <a:spcBef>
                <a:spcPct val="20000"/>
              </a:spcBef>
              <a:spcAft>
                <a:spcPct val="0"/>
              </a:spcAft>
              <a:buFont typeface="Arial" panose="020B0604020202020204" pitchFamily="34" charset="0"/>
              <a:defRPr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sv-SE" sz="1600" i="1" dirty="0"/>
              <a:t>Period</a:t>
            </a:r>
          </a:p>
        </p:txBody>
      </p:sp>
    </p:spTree>
    <p:extLst>
      <p:ext uri="{BB962C8B-B14F-4D97-AF65-F5344CB8AC3E}">
        <p14:creationId xmlns:p14="http://schemas.microsoft.com/office/powerpoint/2010/main" val="3118169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6" name="Rektangel 5"/>
          <p:cNvSpPr/>
          <p:nvPr/>
        </p:nvSpPr>
        <p:spPr bwMode="auto">
          <a:xfrm>
            <a:off x="2339752" y="1268760"/>
            <a:ext cx="5580113" cy="352839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 name="Rubrik 1"/>
          <p:cNvSpPr>
            <a:spLocks noGrp="1"/>
          </p:cNvSpPr>
          <p:nvPr>
            <p:ph type="title"/>
          </p:nvPr>
        </p:nvSpPr>
        <p:spPr>
          <a:xfrm>
            <a:off x="2627784" y="1556792"/>
            <a:ext cx="5112568" cy="472381"/>
          </a:xfrm>
        </p:spPr>
        <p:txBody>
          <a:bodyPr/>
          <a:lstStyle/>
          <a:p>
            <a:r>
              <a:rPr lang="sv-SE" sz="2800" dirty="0" err="1"/>
              <a:t>Written</a:t>
            </a:r>
            <a:r>
              <a:rPr lang="sv-SE" sz="2800" dirty="0"/>
              <a:t> </a:t>
            </a:r>
            <a:r>
              <a:rPr lang="sv-SE" sz="2800" dirty="0" err="1"/>
              <a:t>classroom</a:t>
            </a:r>
            <a:r>
              <a:rPr lang="sv-SE" sz="2800" dirty="0"/>
              <a:t> examination</a:t>
            </a:r>
            <a:endParaRPr lang="sv-SE" dirty="0"/>
          </a:p>
        </p:txBody>
      </p:sp>
      <p:sp>
        <p:nvSpPr>
          <p:cNvPr id="7" name="Platshållare för innehåll 3"/>
          <p:cNvSpPr>
            <a:spLocks noGrp="1"/>
          </p:cNvSpPr>
          <p:nvPr>
            <p:ph idx="1"/>
          </p:nvPr>
        </p:nvSpPr>
        <p:spPr>
          <a:xfrm>
            <a:off x="2627784" y="2060848"/>
            <a:ext cx="5040560" cy="2664296"/>
          </a:xfrm>
        </p:spPr>
        <p:txBody>
          <a:bodyPr/>
          <a:lstStyle/>
          <a:p>
            <a:pPr marL="0" indent="0"/>
            <a:r>
              <a:rPr lang="sv-SE" dirty="0"/>
              <a:t>It is </a:t>
            </a:r>
            <a:r>
              <a:rPr lang="sv-SE" dirty="0" err="1"/>
              <a:t>compulsory</a:t>
            </a:r>
            <a:r>
              <a:rPr lang="sv-SE" dirty="0"/>
              <a:t> to </a:t>
            </a:r>
            <a:r>
              <a:rPr lang="sv-SE" dirty="0" err="1"/>
              <a:t>sign</a:t>
            </a:r>
            <a:r>
              <a:rPr lang="sv-SE" dirty="0"/>
              <a:t> </a:t>
            </a:r>
            <a:r>
              <a:rPr lang="sv-SE" dirty="0" err="1"/>
              <a:t>up</a:t>
            </a:r>
            <a:r>
              <a:rPr lang="sv-SE" dirty="0"/>
              <a:t> for </a:t>
            </a:r>
            <a:r>
              <a:rPr lang="sv-SE" dirty="0" err="1"/>
              <a:t>written</a:t>
            </a:r>
            <a:r>
              <a:rPr lang="sv-SE" dirty="0"/>
              <a:t> </a:t>
            </a:r>
            <a:r>
              <a:rPr lang="sv-SE" dirty="0" err="1"/>
              <a:t>exams</a:t>
            </a:r>
            <a:r>
              <a:rPr lang="sv-SE" dirty="0"/>
              <a:t>.</a:t>
            </a:r>
          </a:p>
          <a:p>
            <a:pPr marL="0" indent="0"/>
            <a:endParaRPr lang="sv-SE" sz="800" dirty="0"/>
          </a:p>
          <a:p>
            <a:pPr marL="0" indent="0"/>
            <a:r>
              <a:rPr lang="sv-SE" dirty="0"/>
              <a:t>Late </a:t>
            </a:r>
            <a:r>
              <a:rPr lang="sv-SE" dirty="0" err="1"/>
              <a:t>sign-up</a:t>
            </a:r>
            <a:r>
              <a:rPr lang="sv-SE" dirty="0"/>
              <a:t> is </a:t>
            </a:r>
            <a:r>
              <a:rPr lang="sv-SE" b="1" dirty="0"/>
              <a:t>not</a:t>
            </a:r>
            <a:r>
              <a:rPr lang="sv-SE" dirty="0"/>
              <a:t> </a:t>
            </a:r>
            <a:r>
              <a:rPr lang="sv-SE" dirty="0" err="1"/>
              <a:t>possible</a:t>
            </a:r>
            <a:r>
              <a:rPr lang="sv-SE" dirty="0"/>
              <a:t>. </a:t>
            </a:r>
            <a:br>
              <a:rPr lang="sv-SE" dirty="0"/>
            </a:br>
            <a:endParaRPr lang="sv-SE" sz="800" dirty="0"/>
          </a:p>
          <a:p>
            <a:pPr marL="0" indent="0"/>
            <a:r>
              <a:rPr lang="en-US" dirty="0"/>
              <a:t>A valid ID </a:t>
            </a:r>
            <a:r>
              <a:rPr lang="en-US" b="1" dirty="0"/>
              <a:t>must</a:t>
            </a:r>
            <a:r>
              <a:rPr lang="en-US" dirty="0"/>
              <a:t> be presented for a written classroom exam in order </a:t>
            </a:r>
            <a:r>
              <a:rPr lang="en-US" b="1" dirty="0"/>
              <a:t>to have the right to write the examination</a:t>
            </a:r>
            <a:r>
              <a:rPr lang="en-US" dirty="0"/>
              <a:t>.</a:t>
            </a:r>
            <a:endParaRPr lang="sv-SE" dirty="0"/>
          </a:p>
          <a:p>
            <a:pPr marL="0" indent="0"/>
            <a:endParaRPr lang="sv-SE" sz="800" b="1" dirty="0"/>
          </a:p>
          <a:p>
            <a:pPr marL="0" indent="0"/>
            <a:endParaRPr lang="sv-SE" sz="800" dirty="0"/>
          </a:p>
          <a:p>
            <a:pPr marL="0" indent="0"/>
            <a:r>
              <a:rPr lang="sv-SE" dirty="0"/>
              <a:t>Plan </a:t>
            </a:r>
            <a:r>
              <a:rPr lang="sv-SE" dirty="0" err="1"/>
              <a:t>your</a:t>
            </a:r>
            <a:r>
              <a:rPr lang="sv-SE" dirty="0"/>
              <a:t> studies – </a:t>
            </a:r>
            <a:r>
              <a:rPr lang="sv-SE" dirty="0" err="1"/>
              <a:t>see</a:t>
            </a:r>
            <a:r>
              <a:rPr lang="sv-SE" dirty="0"/>
              <a:t> </a:t>
            </a:r>
            <a:r>
              <a:rPr lang="sv-SE" dirty="0" err="1">
                <a:hlinkClick r:id="rId4"/>
              </a:rPr>
              <a:t>Exam</a:t>
            </a:r>
            <a:r>
              <a:rPr lang="sv-SE" dirty="0">
                <a:hlinkClick r:id="rId4"/>
              </a:rPr>
              <a:t> Schedule</a:t>
            </a:r>
            <a:endParaRPr lang="sv-SE" dirty="0"/>
          </a:p>
        </p:txBody>
      </p:sp>
    </p:spTree>
    <p:extLst>
      <p:ext uri="{BB962C8B-B14F-4D97-AF65-F5344CB8AC3E}">
        <p14:creationId xmlns:p14="http://schemas.microsoft.com/office/powerpoint/2010/main" val="1569665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520" y="0"/>
            <a:ext cx="9446084" cy="6123945"/>
          </a:xfrm>
          <a:prstGeom prst="rect">
            <a:avLst/>
          </a:prstGeom>
        </p:spPr>
      </p:pic>
      <p:sp>
        <p:nvSpPr>
          <p:cNvPr id="6" name="Rektangel 5"/>
          <p:cNvSpPr/>
          <p:nvPr/>
        </p:nvSpPr>
        <p:spPr bwMode="auto">
          <a:xfrm>
            <a:off x="2339752" y="1268760"/>
            <a:ext cx="5580113" cy="424847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 name="Rubrik 1"/>
          <p:cNvSpPr>
            <a:spLocks noGrp="1"/>
          </p:cNvSpPr>
          <p:nvPr>
            <p:ph type="title"/>
          </p:nvPr>
        </p:nvSpPr>
        <p:spPr>
          <a:xfrm>
            <a:off x="2627784" y="1556792"/>
            <a:ext cx="5112568" cy="472381"/>
          </a:xfrm>
        </p:spPr>
        <p:txBody>
          <a:bodyPr/>
          <a:lstStyle/>
          <a:p>
            <a:r>
              <a:rPr lang="sv-SE" sz="2800" dirty="0" err="1"/>
              <a:t>Failed</a:t>
            </a:r>
            <a:r>
              <a:rPr lang="sv-SE" sz="2800" dirty="0"/>
              <a:t> examinations…</a:t>
            </a:r>
            <a:endParaRPr lang="sv-SE" dirty="0"/>
          </a:p>
        </p:txBody>
      </p:sp>
      <p:sp>
        <p:nvSpPr>
          <p:cNvPr id="7" name="Platshållare för innehåll 3"/>
          <p:cNvSpPr>
            <a:spLocks noGrp="1"/>
          </p:cNvSpPr>
          <p:nvPr>
            <p:ph idx="1"/>
          </p:nvPr>
        </p:nvSpPr>
        <p:spPr>
          <a:xfrm>
            <a:off x="2627784" y="2060848"/>
            <a:ext cx="5040560" cy="3240360"/>
          </a:xfrm>
        </p:spPr>
        <p:txBody>
          <a:bodyPr/>
          <a:lstStyle/>
          <a:p>
            <a:pPr marL="0" indent="0"/>
            <a:r>
              <a:rPr lang="en-US" dirty="0"/>
              <a:t>… can lead to you not fulfilling the prerequisites for the next course and cannot study further.</a:t>
            </a:r>
          </a:p>
          <a:p>
            <a:pPr marL="0" indent="0"/>
            <a:endParaRPr lang="en-US" dirty="0"/>
          </a:p>
          <a:p>
            <a:pPr marL="0" indent="0"/>
            <a:r>
              <a:rPr lang="en-US" dirty="0"/>
              <a:t>… may involve problems with Visa, the Swedish Migration Agency or CSN as they are required for study performance.</a:t>
            </a:r>
          </a:p>
          <a:p>
            <a:pPr marL="0" indent="0"/>
            <a:endParaRPr lang="en-US" dirty="0"/>
          </a:p>
          <a:p>
            <a:pPr marL="0" indent="0"/>
            <a:r>
              <a:rPr lang="en-US" dirty="0"/>
              <a:t>Do not delay too long with re-examination as the course structure may change to the next academic year.</a:t>
            </a:r>
          </a:p>
          <a:p>
            <a:pPr marL="0" indent="0"/>
            <a:endParaRPr lang="sv-SE" sz="2200" dirty="0"/>
          </a:p>
        </p:txBody>
      </p:sp>
    </p:spTree>
    <p:extLst>
      <p:ext uri="{BB962C8B-B14F-4D97-AF65-F5344CB8AC3E}">
        <p14:creationId xmlns:p14="http://schemas.microsoft.com/office/powerpoint/2010/main" val="15953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6102334"/>
          </a:xfrm>
          <a:prstGeom prst="rect">
            <a:avLst/>
          </a:prstGeom>
        </p:spPr>
      </p:pic>
      <p:sp>
        <p:nvSpPr>
          <p:cNvPr id="6" name="Rektangel 5"/>
          <p:cNvSpPr/>
          <p:nvPr/>
        </p:nvSpPr>
        <p:spPr bwMode="auto">
          <a:xfrm>
            <a:off x="1475656" y="818919"/>
            <a:ext cx="5256584" cy="441028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 name="Rubrik 1"/>
          <p:cNvSpPr>
            <a:spLocks noGrp="1"/>
          </p:cNvSpPr>
          <p:nvPr>
            <p:ph type="title"/>
          </p:nvPr>
        </p:nvSpPr>
        <p:spPr>
          <a:xfrm>
            <a:off x="1835696" y="1052736"/>
            <a:ext cx="5112568" cy="755650"/>
          </a:xfrm>
        </p:spPr>
        <p:txBody>
          <a:bodyPr/>
          <a:lstStyle/>
          <a:p>
            <a:r>
              <a:rPr lang="sv-SE" sz="2800" dirty="0"/>
              <a:t>Infocenter – Kalmar</a:t>
            </a:r>
            <a:endParaRPr lang="sv-SE" dirty="0"/>
          </a:p>
        </p:txBody>
      </p:sp>
      <p:sp>
        <p:nvSpPr>
          <p:cNvPr id="7" name="Platshållare för innehåll 3"/>
          <p:cNvSpPr>
            <a:spLocks noGrp="1"/>
          </p:cNvSpPr>
          <p:nvPr>
            <p:ph idx="1"/>
          </p:nvPr>
        </p:nvSpPr>
        <p:spPr>
          <a:xfrm>
            <a:off x="1841625" y="1628800"/>
            <a:ext cx="5688632" cy="3456384"/>
          </a:xfrm>
        </p:spPr>
        <p:txBody>
          <a:bodyPr/>
          <a:lstStyle/>
          <a:p>
            <a:pPr marL="0" indent="0">
              <a:defRPr/>
            </a:pPr>
            <a:r>
              <a:rPr lang="sv-SE" dirty="0" err="1"/>
              <a:t>Building</a:t>
            </a:r>
            <a:r>
              <a:rPr lang="sv-SE" dirty="0"/>
              <a:t> Stella, </a:t>
            </a:r>
            <a:r>
              <a:rPr lang="sv-SE" dirty="0" err="1"/>
              <a:t>main</a:t>
            </a:r>
            <a:r>
              <a:rPr lang="sv-SE" dirty="0"/>
              <a:t> </a:t>
            </a:r>
            <a:r>
              <a:rPr lang="sv-SE" dirty="0" err="1"/>
              <a:t>entrance</a:t>
            </a:r>
            <a:br>
              <a:rPr lang="sv-SE" dirty="0"/>
            </a:br>
            <a:endParaRPr lang="sv-SE" dirty="0"/>
          </a:p>
          <a:p>
            <a:pPr marL="0" indent="0">
              <a:defRPr/>
            </a:pPr>
            <a:r>
              <a:rPr lang="sv-SE" i="1" dirty="0" err="1"/>
              <a:t>Opening</a:t>
            </a:r>
            <a:r>
              <a:rPr lang="sv-SE" i="1" dirty="0"/>
              <a:t> </a:t>
            </a:r>
            <a:r>
              <a:rPr lang="sv-SE" i="1" dirty="0" err="1"/>
              <a:t>hours</a:t>
            </a:r>
            <a:r>
              <a:rPr lang="sv-SE" i="1" dirty="0"/>
              <a:t>: </a:t>
            </a:r>
          </a:p>
          <a:p>
            <a:pPr marL="0" indent="0">
              <a:defRPr/>
            </a:pPr>
            <a:r>
              <a:rPr lang="sv-SE" dirty="0" err="1"/>
              <a:t>Monday</a:t>
            </a:r>
            <a:r>
              <a:rPr lang="sv-SE" dirty="0"/>
              <a:t> – </a:t>
            </a:r>
            <a:r>
              <a:rPr lang="sv-SE" dirty="0" err="1"/>
              <a:t>Friday</a:t>
            </a:r>
            <a:r>
              <a:rPr lang="sv-SE" dirty="0"/>
              <a:t> </a:t>
            </a:r>
          </a:p>
          <a:p>
            <a:pPr marL="0" indent="0">
              <a:defRPr/>
            </a:pPr>
            <a:r>
              <a:rPr lang="sv-SE" dirty="0"/>
              <a:t>08.00 - 16.00</a:t>
            </a:r>
          </a:p>
          <a:p>
            <a:pPr marL="0" indent="0">
              <a:defRPr/>
            </a:pPr>
            <a:endParaRPr lang="sv-SE" dirty="0">
              <a:solidFill>
                <a:srgbClr val="FF0000"/>
              </a:solidFill>
            </a:endParaRPr>
          </a:p>
          <a:p>
            <a:pPr marL="285750" indent="-285750">
              <a:buFont typeface="Arial" panose="020B0604020202020204" pitchFamily="34" charset="0"/>
              <a:buChar char="•"/>
              <a:defRPr/>
            </a:pPr>
            <a:r>
              <a:rPr lang="sv-SE" dirty="0"/>
              <a:t>Hand </a:t>
            </a:r>
            <a:r>
              <a:rPr lang="sv-SE" dirty="0" err="1"/>
              <a:t>out</a:t>
            </a:r>
            <a:r>
              <a:rPr lang="sv-SE" dirty="0"/>
              <a:t> </a:t>
            </a:r>
            <a:r>
              <a:rPr lang="sv-SE" dirty="0" err="1"/>
              <a:t>exams</a:t>
            </a:r>
            <a:r>
              <a:rPr lang="sv-SE" dirty="0"/>
              <a:t> for students in Kalmar </a:t>
            </a:r>
          </a:p>
          <a:p>
            <a:pPr marL="285750" indent="-285750">
              <a:buFont typeface="Arial" panose="020B0604020202020204" pitchFamily="34" charset="0"/>
              <a:buChar char="•"/>
              <a:defRPr/>
            </a:pPr>
            <a:r>
              <a:rPr lang="sv-SE" dirty="0"/>
              <a:t>General </a:t>
            </a:r>
            <a:r>
              <a:rPr lang="sv-SE" dirty="0" err="1"/>
              <a:t>questions</a:t>
            </a:r>
            <a:endParaRPr lang="sv-SE" dirty="0"/>
          </a:p>
          <a:p>
            <a:pPr marL="0" indent="0">
              <a:defRPr/>
            </a:pPr>
            <a:endParaRPr lang="sv-SE" dirty="0"/>
          </a:p>
          <a:p>
            <a:pPr marL="0" indent="0">
              <a:defRPr/>
            </a:pPr>
            <a:r>
              <a:rPr lang="sv-SE" i="1" dirty="0"/>
              <a:t>Bring a valid ID!</a:t>
            </a:r>
          </a:p>
        </p:txBody>
      </p:sp>
    </p:spTree>
    <p:extLst>
      <p:ext uri="{BB962C8B-B14F-4D97-AF65-F5344CB8AC3E}">
        <p14:creationId xmlns:p14="http://schemas.microsoft.com/office/powerpoint/2010/main" val="1677935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3167"/>
            <a:ext cx="9144000" cy="6096000"/>
          </a:xfrm>
          <a:prstGeom prst="rect">
            <a:avLst/>
          </a:prstGeom>
        </p:spPr>
      </p:pic>
      <p:sp>
        <p:nvSpPr>
          <p:cNvPr id="6" name="Rektangel 5"/>
          <p:cNvSpPr/>
          <p:nvPr/>
        </p:nvSpPr>
        <p:spPr bwMode="auto">
          <a:xfrm>
            <a:off x="1475656" y="818919"/>
            <a:ext cx="5256584" cy="441028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 name="Rubrik 1"/>
          <p:cNvSpPr>
            <a:spLocks noGrp="1"/>
          </p:cNvSpPr>
          <p:nvPr>
            <p:ph type="title"/>
          </p:nvPr>
        </p:nvSpPr>
        <p:spPr>
          <a:xfrm>
            <a:off x="1835696" y="1052736"/>
            <a:ext cx="5112568" cy="755650"/>
          </a:xfrm>
        </p:spPr>
        <p:txBody>
          <a:bodyPr/>
          <a:lstStyle/>
          <a:p>
            <a:r>
              <a:rPr lang="sv-SE" sz="2800" dirty="0"/>
              <a:t>Infocenter – Växjö</a:t>
            </a:r>
            <a:endParaRPr lang="sv-SE" dirty="0"/>
          </a:p>
        </p:txBody>
      </p:sp>
      <p:sp>
        <p:nvSpPr>
          <p:cNvPr id="7" name="Platshållare för innehåll 3"/>
          <p:cNvSpPr>
            <a:spLocks noGrp="1"/>
          </p:cNvSpPr>
          <p:nvPr>
            <p:ph idx="1"/>
          </p:nvPr>
        </p:nvSpPr>
        <p:spPr>
          <a:xfrm>
            <a:off x="1841625" y="1628800"/>
            <a:ext cx="4458567" cy="3456384"/>
          </a:xfrm>
        </p:spPr>
        <p:txBody>
          <a:bodyPr/>
          <a:lstStyle/>
          <a:p>
            <a:pPr marL="0" indent="0">
              <a:defRPr/>
            </a:pPr>
            <a:r>
              <a:rPr lang="sv-SE" dirty="0"/>
              <a:t>Main </a:t>
            </a:r>
            <a:r>
              <a:rPr lang="sv-SE" dirty="0" err="1"/>
              <a:t>entrance</a:t>
            </a:r>
            <a:r>
              <a:rPr lang="sv-SE" dirty="0"/>
              <a:t> </a:t>
            </a:r>
            <a:r>
              <a:rPr lang="sv-SE" dirty="0" err="1"/>
              <a:t>building</a:t>
            </a:r>
            <a:r>
              <a:rPr lang="sv-SE" dirty="0"/>
              <a:t> H</a:t>
            </a:r>
            <a:br>
              <a:rPr lang="sv-SE" dirty="0"/>
            </a:br>
            <a:endParaRPr lang="sv-SE" dirty="0"/>
          </a:p>
          <a:p>
            <a:pPr marL="0" indent="0">
              <a:defRPr/>
            </a:pPr>
            <a:r>
              <a:rPr lang="sv-SE" i="1" dirty="0" err="1"/>
              <a:t>Opening</a:t>
            </a:r>
            <a:r>
              <a:rPr lang="sv-SE" i="1" dirty="0"/>
              <a:t> </a:t>
            </a:r>
            <a:r>
              <a:rPr lang="sv-SE" i="1" dirty="0" err="1"/>
              <a:t>hours</a:t>
            </a:r>
            <a:r>
              <a:rPr lang="sv-SE" i="1" dirty="0"/>
              <a:t>: </a:t>
            </a:r>
          </a:p>
          <a:p>
            <a:pPr marL="0" indent="0">
              <a:defRPr/>
            </a:pPr>
            <a:r>
              <a:rPr lang="sv-SE" dirty="0" err="1"/>
              <a:t>Monday</a:t>
            </a:r>
            <a:r>
              <a:rPr lang="sv-SE" dirty="0"/>
              <a:t> – </a:t>
            </a:r>
            <a:r>
              <a:rPr lang="sv-SE" dirty="0" err="1"/>
              <a:t>Friday</a:t>
            </a:r>
            <a:r>
              <a:rPr lang="sv-SE" dirty="0"/>
              <a:t> </a:t>
            </a:r>
          </a:p>
          <a:p>
            <a:pPr marL="0" indent="0">
              <a:defRPr/>
            </a:pPr>
            <a:r>
              <a:rPr lang="sv-SE" dirty="0"/>
              <a:t>08.00-16.00</a:t>
            </a:r>
          </a:p>
          <a:p>
            <a:pPr marL="0" indent="0">
              <a:defRPr/>
            </a:pPr>
            <a:endParaRPr lang="sv-SE" dirty="0">
              <a:solidFill>
                <a:srgbClr val="FF0000"/>
              </a:solidFill>
            </a:endParaRPr>
          </a:p>
          <a:p>
            <a:pPr marL="0" indent="0">
              <a:defRPr/>
            </a:pPr>
            <a:r>
              <a:rPr lang="en-US" dirty="0"/>
              <a:t>Students can turn for information and service at Infocenter.</a:t>
            </a:r>
            <a:endParaRPr lang="sv-SE" dirty="0"/>
          </a:p>
        </p:txBody>
      </p:sp>
    </p:spTree>
    <p:extLst>
      <p:ext uri="{BB962C8B-B14F-4D97-AF65-F5344CB8AC3E}">
        <p14:creationId xmlns:p14="http://schemas.microsoft.com/office/powerpoint/2010/main" val="3210650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89674" y="860155"/>
            <a:ext cx="4818429" cy="714421"/>
          </a:xfrm>
        </p:spPr>
        <p:txBody>
          <a:bodyPr/>
          <a:lstStyle/>
          <a:p>
            <a:r>
              <a:rPr lang="sv-SE" sz="2800" dirty="0"/>
              <a:t>Course </a:t>
            </a:r>
            <a:r>
              <a:rPr lang="sv-SE" sz="2800" dirty="0" err="1"/>
              <a:t>evaluations</a:t>
            </a:r>
            <a:endParaRPr lang="sv-SE" dirty="0"/>
          </a:p>
        </p:txBody>
      </p:sp>
      <p:sp>
        <p:nvSpPr>
          <p:cNvPr id="7" name="Platshållare för innehåll 3"/>
          <p:cNvSpPr>
            <a:spLocks noGrp="1"/>
          </p:cNvSpPr>
          <p:nvPr>
            <p:ph idx="1"/>
          </p:nvPr>
        </p:nvSpPr>
        <p:spPr>
          <a:xfrm>
            <a:off x="689674" y="1574576"/>
            <a:ext cx="5040560" cy="2916324"/>
          </a:xfrm>
        </p:spPr>
        <p:txBody>
          <a:bodyPr/>
          <a:lstStyle/>
          <a:p>
            <a:pPr marL="0" indent="0"/>
            <a:r>
              <a:rPr lang="sv-SE" dirty="0" err="1"/>
              <a:t>After</a:t>
            </a:r>
            <a:r>
              <a:rPr lang="sv-SE" dirty="0"/>
              <a:t> </a:t>
            </a:r>
            <a:r>
              <a:rPr lang="sv-SE" dirty="0" err="1"/>
              <a:t>each</a:t>
            </a:r>
            <a:r>
              <a:rPr lang="sv-SE" dirty="0"/>
              <a:t> </a:t>
            </a:r>
            <a:r>
              <a:rPr lang="sv-SE" dirty="0" err="1"/>
              <a:t>completed</a:t>
            </a:r>
            <a:r>
              <a:rPr lang="sv-SE" dirty="0"/>
              <a:t> </a:t>
            </a:r>
            <a:r>
              <a:rPr lang="sv-SE" dirty="0" err="1"/>
              <a:t>course</a:t>
            </a:r>
            <a:r>
              <a:rPr lang="sv-SE" dirty="0"/>
              <a:t> – </a:t>
            </a:r>
            <a:r>
              <a:rPr lang="sv-SE" dirty="0" err="1"/>
              <a:t>please</a:t>
            </a:r>
            <a:r>
              <a:rPr lang="sv-SE" dirty="0"/>
              <a:t> </a:t>
            </a:r>
            <a:r>
              <a:rPr lang="sv-SE" dirty="0" err="1"/>
              <a:t>fill</a:t>
            </a:r>
            <a:r>
              <a:rPr lang="sv-SE" dirty="0"/>
              <a:t> </a:t>
            </a:r>
            <a:r>
              <a:rPr lang="sv-SE" dirty="0" err="1"/>
              <a:t>out</a:t>
            </a:r>
            <a:r>
              <a:rPr lang="sv-SE" dirty="0"/>
              <a:t> the </a:t>
            </a:r>
            <a:r>
              <a:rPr lang="sv-SE" dirty="0" err="1"/>
              <a:t>course</a:t>
            </a:r>
            <a:r>
              <a:rPr lang="sv-SE" dirty="0"/>
              <a:t> </a:t>
            </a:r>
            <a:r>
              <a:rPr lang="sv-SE" dirty="0" err="1"/>
              <a:t>evaluation</a:t>
            </a:r>
            <a:r>
              <a:rPr lang="sv-SE" dirty="0"/>
              <a:t>!</a:t>
            </a:r>
            <a:br>
              <a:rPr lang="sv-SE" dirty="0"/>
            </a:br>
            <a:br>
              <a:rPr lang="sv-SE" dirty="0"/>
            </a:br>
            <a:r>
              <a:rPr lang="en-US" dirty="0"/>
              <a:t>The course evaluation is your chance to influence, comment and contribute to good course quality</a:t>
            </a:r>
            <a:br>
              <a:rPr lang="en-US" dirty="0"/>
            </a:br>
            <a:endParaRPr lang="en-US" dirty="0"/>
          </a:p>
          <a:p>
            <a:pPr marL="0" indent="0"/>
            <a:r>
              <a:rPr lang="sv-SE" dirty="0"/>
              <a:t>If </a:t>
            </a:r>
            <a:r>
              <a:rPr lang="sv-SE" dirty="0" err="1"/>
              <a:t>you</a:t>
            </a:r>
            <a:r>
              <a:rPr lang="sv-SE" dirty="0"/>
              <a:t> </a:t>
            </a:r>
            <a:r>
              <a:rPr lang="sv-SE" dirty="0" err="1"/>
              <a:t>want</a:t>
            </a:r>
            <a:r>
              <a:rPr lang="sv-SE" dirty="0"/>
              <a:t> to </a:t>
            </a:r>
            <a:r>
              <a:rPr lang="sv-SE" dirty="0" err="1"/>
              <a:t>take</a:t>
            </a:r>
            <a:r>
              <a:rPr lang="sv-SE" dirty="0"/>
              <a:t> part </a:t>
            </a:r>
            <a:r>
              <a:rPr lang="sv-SE" dirty="0" err="1"/>
              <a:t>of</a:t>
            </a:r>
            <a:r>
              <a:rPr lang="sv-SE" dirty="0"/>
              <a:t> </a:t>
            </a:r>
            <a:r>
              <a:rPr lang="sv-SE" dirty="0" err="1"/>
              <a:t>previous</a:t>
            </a:r>
            <a:r>
              <a:rPr lang="sv-SE" dirty="0"/>
              <a:t> </a:t>
            </a:r>
            <a:r>
              <a:rPr lang="sv-SE" dirty="0" err="1"/>
              <a:t>course</a:t>
            </a:r>
            <a:r>
              <a:rPr lang="sv-SE" dirty="0"/>
              <a:t> </a:t>
            </a:r>
            <a:r>
              <a:rPr lang="sv-SE" dirty="0" err="1"/>
              <a:t>evaluations</a:t>
            </a:r>
            <a:r>
              <a:rPr lang="sv-SE" dirty="0"/>
              <a:t>, </a:t>
            </a:r>
            <a:r>
              <a:rPr lang="sv-SE" dirty="0" err="1"/>
              <a:t>you</a:t>
            </a:r>
            <a:r>
              <a:rPr lang="sv-SE" dirty="0"/>
              <a:t> </a:t>
            </a:r>
            <a:r>
              <a:rPr lang="sv-SE" dirty="0" err="1"/>
              <a:t>can</a:t>
            </a:r>
            <a:r>
              <a:rPr lang="sv-SE" dirty="0"/>
              <a:t> order </a:t>
            </a:r>
            <a:r>
              <a:rPr lang="sv-SE" dirty="0" err="1"/>
              <a:t>them</a:t>
            </a:r>
            <a:r>
              <a:rPr lang="sv-SE" dirty="0"/>
              <a:t> by: </a:t>
            </a:r>
            <a:r>
              <a:rPr lang="sv-SE" dirty="0">
                <a:solidFill>
                  <a:srgbClr val="FF0000"/>
                </a:solidFill>
                <a:hlinkClick r:id="rId3"/>
              </a:rPr>
              <a:t>arkiv@lnu.se</a:t>
            </a:r>
            <a:endParaRPr lang="sv-SE" dirty="0"/>
          </a:p>
          <a:p>
            <a:endParaRPr lang="sv-SE" sz="2200" dirty="0"/>
          </a:p>
        </p:txBody>
      </p:sp>
      <p:pic>
        <p:nvPicPr>
          <p:cNvPr id="8" name="Bildobjekt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0" y="860155"/>
            <a:ext cx="1828800" cy="3657600"/>
          </a:xfrm>
          <a:prstGeom prst="rect">
            <a:avLst/>
          </a:prstGeom>
        </p:spPr>
      </p:pic>
    </p:spTree>
    <p:extLst>
      <p:ext uri="{BB962C8B-B14F-4D97-AF65-F5344CB8AC3E}">
        <p14:creationId xmlns:p14="http://schemas.microsoft.com/office/powerpoint/2010/main" val="3483604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7424" y="898903"/>
            <a:ext cx="7652825" cy="765468"/>
          </a:xfrm>
        </p:spPr>
        <p:txBody>
          <a:bodyPr/>
          <a:lstStyle/>
          <a:p>
            <a:r>
              <a:rPr lang="sv-SE" sz="2800" dirty="0" err="1"/>
              <a:t>Apply</a:t>
            </a:r>
            <a:r>
              <a:rPr lang="sv-SE" sz="2800" dirty="0"/>
              <a:t> for </a:t>
            </a:r>
            <a:r>
              <a:rPr lang="sv-SE" sz="2800" dirty="0" err="1"/>
              <a:t>your</a:t>
            </a:r>
            <a:r>
              <a:rPr lang="sv-SE" sz="2800" dirty="0"/>
              <a:t> </a:t>
            </a:r>
            <a:r>
              <a:rPr lang="sv-SE" sz="2800" dirty="0" err="1"/>
              <a:t>programme</a:t>
            </a:r>
            <a:r>
              <a:rPr lang="sv-SE" sz="2800" dirty="0"/>
              <a:t> </a:t>
            </a:r>
            <a:r>
              <a:rPr lang="sv-SE" sz="2800" dirty="0" err="1"/>
              <a:t>courses</a:t>
            </a:r>
            <a:endParaRPr lang="sv-SE" sz="2800" dirty="0"/>
          </a:p>
        </p:txBody>
      </p:sp>
      <p:sp>
        <p:nvSpPr>
          <p:cNvPr id="7" name="Rectangle 2"/>
          <p:cNvSpPr txBox="1">
            <a:spLocks noChangeArrowheads="1"/>
          </p:cNvSpPr>
          <p:nvPr/>
        </p:nvSpPr>
        <p:spPr bwMode="auto">
          <a:xfrm>
            <a:off x="698174" y="1556792"/>
            <a:ext cx="4947270" cy="44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800" dirty="0" err="1"/>
              <a:t>Applications</a:t>
            </a:r>
            <a:r>
              <a:rPr lang="sv-SE" sz="1800" dirty="0"/>
              <a:t> for </a:t>
            </a:r>
            <a:r>
              <a:rPr lang="sv-SE" sz="1800" dirty="0" err="1"/>
              <a:t>next</a:t>
            </a:r>
            <a:r>
              <a:rPr lang="sv-SE" sz="1800" dirty="0"/>
              <a:t> </a:t>
            </a:r>
            <a:r>
              <a:rPr lang="sv-SE" sz="1800" dirty="0" err="1"/>
              <a:t>semester’s</a:t>
            </a:r>
            <a:r>
              <a:rPr lang="sv-SE" sz="1800" dirty="0"/>
              <a:t> </a:t>
            </a:r>
            <a:r>
              <a:rPr lang="sv-SE" sz="1800" dirty="0" err="1"/>
              <a:t>courses</a:t>
            </a:r>
            <a:r>
              <a:rPr lang="sv-SE" sz="1800" dirty="0"/>
              <a:t> </a:t>
            </a:r>
            <a:r>
              <a:rPr lang="sv-SE" sz="1800" dirty="0" err="1"/>
              <a:t>are</a:t>
            </a:r>
            <a:r>
              <a:rPr lang="sv-SE" sz="1800" dirty="0"/>
              <a:t> </a:t>
            </a:r>
            <a:r>
              <a:rPr lang="sv-SE" sz="1800" dirty="0" err="1"/>
              <a:t>made</a:t>
            </a:r>
            <a:r>
              <a:rPr lang="sv-SE" sz="1800" dirty="0"/>
              <a:t> </a:t>
            </a:r>
            <a:r>
              <a:rPr lang="sv-SE" sz="1800" dirty="0" err="1"/>
              <a:t>through</a:t>
            </a:r>
            <a:r>
              <a:rPr lang="sv-SE" sz="1800" dirty="0"/>
              <a:t> </a:t>
            </a:r>
            <a:r>
              <a:rPr lang="sv-SE" sz="1800" dirty="0">
                <a:hlinkClick r:id="rId3"/>
              </a:rPr>
              <a:t>www.universityadmissions.se</a:t>
            </a:r>
            <a:r>
              <a:rPr lang="sv-SE" sz="1800" dirty="0"/>
              <a:t> </a:t>
            </a:r>
          </a:p>
          <a:p>
            <a:r>
              <a:rPr lang="sv-SE" sz="1800" dirty="0"/>
              <a:t>Y</a:t>
            </a:r>
            <a:r>
              <a:rPr lang="en-US" sz="1800" dirty="0" err="1"/>
              <a:t>ou</a:t>
            </a:r>
            <a:r>
              <a:rPr lang="en-US" sz="1800" dirty="0"/>
              <a:t> will receive information regarding whether or not you need to apply for courses within your particular </a:t>
            </a:r>
            <a:r>
              <a:rPr lang="en-US" sz="1800" dirty="0" err="1"/>
              <a:t>programme</a:t>
            </a:r>
            <a:r>
              <a:rPr lang="en-US" sz="1800" dirty="0"/>
              <a:t>.</a:t>
            </a:r>
            <a:br>
              <a:rPr lang="sv-SE" sz="1800" dirty="0"/>
            </a:br>
            <a:endParaRPr lang="sv-SE" sz="1800" dirty="0"/>
          </a:p>
          <a:p>
            <a:r>
              <a:rPr lang="sv-SE" sz="1800" i="1" dirty="0" err="1"/>
              <a:t>Application</a:t>
            </a:r>
            <a:r>
              <a:rPr lang="sv-SE" sz="1800" i="1" dirty="0"/>
              <a:t> period is </a:t>
            </a:r>
            <a:r>
              <a:rPr lang="sv-SE" sz="1800" i="1" dirty="0" err="1"/>
              <a:t>open</a:t>
            </a:r>
            <a:r>
              <a:rPr lang="sv-SE" sz="1800" i="1" dirty="0"/>
              <a:t>: </a:t>
            </a:r>
            <a:br>
              <a:rPr lang="sv-SE" sz="1800" i="1" dirty="0"/>
            </a:br>
            <a:r>
              <a:rPr lang="sv-SE" sz="1800" dirty="0" err="1"/>
              <a:t>October</a:t>
            </a:r>
            <a:r>
              <a:rPr lang="sv-SE" sz="1800" dirty="0"/>
              <a:t> 1-15 for Spring semester</a:t>
            </a:r>
          </a:p>
          <a:p>
            <a:r>
              <a:rPr lang="sv-SE" sz="1800" dirty="0"/>
              <a:t>April 1- 15 for </a:t>
            </a:r>
            <a:r>
              <a:rPr lang="sv-SE" sz="1800" dirty="0" err="1"/>
              <a:t>Autumn</a:t>
            </a:r>
            <a:r>
              <a:rPr lang="sv-SE" sz="1800" dirty="0"/>
              <a:t> semester</a:t>
            </a:r>
          </a:p>
          <a:p>
            <a:endParaRPr lang="sv-SE" sz="1800" dirty="0"/>
          </a:p>
          <a:p>
            <a:r>
              <a:rPr lang="sv-SE" sz="1800" dirty="0" err="1"/>
              <a:t>Application</a:t>
            </a:r>
            <a:r>
              <a:rPr lang="sv-SE" sz="1800" dirty="0"/>
              <a:t> problem? Contact </a:t>
            </a:r>
            <a:r>
              <a:rPr lang="sv-SE" sz="1800" dirty="0">
                <a:hlinkClick r:id="rId4"/>
              </a:rPr>
              <a:t>admisson@lnu.se</a:t>
            </a:r>
            <a:r>
              <a:rPr lang="sv-SE" sz="1800" dirty="0"/>
              <a:t> </a:t>
            </a:r>
          </a:p>
          <a:p>
            <a:endParaRPr lang="sv-SE" sz="1800" dirty="0"/>
          </a:p>
          <a:p>
            <a:endParaRPr lang="sv-SE" sz="1800" dirty="0"/>
          </a:p>
          <a:p>
            <a:br>
              <a:rPr lang="sv-SE" sz="1800" dirty="0"/>
            </a:br>
            <a:endParaRPr lang="sv-SE" sz="1800" dirty="0"/>
          </a:p>
          <a:p>
            <a:endParaRPr lang="sv-SE" sz="1800" dirty="0"/>
          </a:p>
        </p:txBody>
      </p:sp>
      <p:pic>
        <p:nvPicPr>
          <p:cNvPr id="3" name="Bildobjekt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40152" y="1640767"/>
            <a:ext cx="2892248" cy="2860614"/>
          </a:xfrm>
          <a:prstGeom prst="rect">
            <a:avLst/>
          </a:prstGeom>
        </p:spPr>
      </p:pic>
    </p:spTree>
    <p:extLst>
      <p:ext uri="{BB962C8B-B14F-4D97-AF65-F5344CB8AC3E}">
        <p14:creationId xmlns:p14="http://schemas.microsoft.com/office/powerpoint/2010/main" val="2504091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Hardcover-böcke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62"/>
            <a:ext cx="9180022" cy="6120014"/>
          </a:xfrm>
          <a:prstGeom prst="rect">
            <a:avLst/>
          </a:prstGeom>
        </p:spPr>
      </p:pic>
      <p:sp>
        <p:nvSpPr>
          <p:cNvPr id="5" name="textruta 4">
            <a:extLst>
              <a:ext uri="{FF2B5EF4-FFF2-40B4-BE49-F238E27FC236}">
                <a16:creationId xmlns:a16="http://schemas.microsoft.com/office/drawing/2014/main" id="{6DB4ABB6-09EB-F60E-1C03-2E98550FA6E0}"/>
              </a:ext>
            </a:extLst>
          </p:cNvPr>
          <p:cNvSpPr txBox="1"/>
          <p:nvPr/>
        </p:nvSpPr>
        <p:spPr>
          <a:xfrm>
            <a:off x="308645" y="865441"/>
            <a:ext cx="8424936" cy="4536504"/>
          </a:xfrm>
          <a:prstGeom prst="rect">
            <a:avLst/>
          </a:prstGeom>
          <a:solidFill>
            <a:schemeClr val="bg1"/>
          </a:solidFill>
        </p:spPr>
        <p:txBody>
          <a:bodyPr wrap="square" rtlCol="0">
            <a:spAutoFit/>
          </a:bodyPr>
          <a:lstStyle/>
          <a:p>
            <a:endParaRPr lang="sv-SE" dirty="0">
              <a:latin typeface="+mn-lt"/>
            </a:endParaRPr>
          </a:p>
        </p:txBody>
      </p:sp>
      <p:sp>
        <p:nvSpPr>
          <p:cNvPr id="11" name="Rubrik 10">
            <a:extLst>
              <a:ext uri="{FF2B5EF4-FFF2-40B4-BE49-F238E27FC236}">
                <a16:creationId xmlns:a16="http://schemas.microsoft.com/office/drawing/2014/main" id="{04D7537A-D641-7C23-5151-B2057E95C9A6}"/>
              </a:ext>
            </a:extLst>
          </p:cNvPr>
          <p:cNvSpPr>
            <a:spLocks noGrp="1"/>
          </p:cNvSpPr>
          <p:nvPr>
            <p:ph type="title"/>
          </p:nvPr>
        </p:nvSpPr>
        <p:spPr>
          <a:xfrm>
            <a:off x="312093" y="300181"/>
            <a:ext cx="8424936" cy="436881"/>
          </a:xfrm>
          <a:solidFill>
            <a:schemeClr val="bg1"/>
          </a:solidFill>
        </p:spPr>
        <p:txBody>
          <a:bodyPr/>
          <a:lstStyle/>
          <a:p>
            <a:r>
              <a:rPr lang="sv-SE" sz="2400" dirty="0" err="1"/>
              <a:t>Operational</a:t>
            </a:r>
            <a:r>
              <a:rPr lang="sv-SE" sz="2400" dirty="0"/>
              <a:t> support at the </a:t>
            </a:r>
            <a:r>
              <a:rPr lang="en-US" sz="2400" dirty="0">
                <a:ea typeface="ＭＳ Ｐゴシック" panose="020B0600070205080204" pitchFamily="34" charset="-128"/>
              </a:rPr>
              <a:t>Faculty of Health and Life Sciences</a:t>
            </a:r>
            <a:br>
              <a:rPr lang="sv-SE" sz="3200" dirty="0">
                <a:ea typeface="ＭＳ Ｐゴシック" panose="020B0600070205080204" pitchFamily="34" charset="-128"/>
              </a:rPr>
            </a:br>
            <a:endParaRPr lang="sv-SE" sz="2400" dirty="0"/>
          </a:p>
        </p:txBody>
      </p:sp>
      <p:sp>
        <p:nvSpPr>
          <p:cNvPr id="14" name="object 2">
            <a:extLst>
              <a:ext uri="{FF2B5EF4-FFF2-40B4-BE49-F238E27FC236}">
                <a16:creationId xmlns:a16="http://schemas.microsoft.com/office/drawing/2014/main" id="{A753F474-1551-75DF-C746-247366AD7987}"/>
              </a:ext>
            </a:extLst>
          </p:cNvPr>
          <p:cNvSpPr txBox="1">
            <a:spLocks/>
          </p:cNvSpPr>
          <p:nvPr/>
        </p:nvSpPr>
        <p:spPr bwMode="auto">
          <a:xfrm>
            <a:off x="562939" y="1024007"/>
            <a:ext cx="6889381" cy="42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t" anchorCtr="0" compatLnSpc="1">
            <a:prstTxWarp prst="textNoShape">
              <a:avLst/>
            </a:prstTxWarp>
            <a:spAutoFit/>
          </a:bodyPr>
          <a:lstStyle>
            <a:lvl1pPr algn="l" rtl="0" eaLnBrk="1" fontAlgn="base" hangingPunct="1">
              <a:lnSpc>
                <a:spcPts val="2700"/>
              </a:lnSpc>
              <a:spcBef>
                <a:spcPct val="0"/>
              </a:spcBef>
              <a:spcAft>
                <a:spcPct val="0"/>
              </a:spcAft>
              <a:defRPr sz="27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pPr marL="12700">
              <a:lnSpc>
                <a:spcPct val="100000"/>
              </a:lnSpc>
              <a:spcBef>
                <a:spcPts val="100"/>
              </a:spcBef>
            </a:pPr>
            <a:r>
              <a:rPr lang="en-US" b="1" dirty="0">
                <a:latin typeface="Times New Roman"/>
                <a:cs typeface="Times New Roman"/>
              </a:rPr>
              <a:t>Department of Biology and Environment</a:t>
            </a:r>
            <a:endParaRPr lang="sv-SE" dirty="0">
              <a:latin typeface="Times New Roman"/>
              <a:cs typeface="Times New Roman"/>
            </a:endParaRPr>
          </a:p>
        </p:txBody>
      </p:sp>
      <p:graphicFrame>
        <p:nvGraphicFramePr>
          <p:cNvPr id="15" name="object 4">
            <a:extLst>
              <a:ext uri="{FF2B5EF4-FFF2-40B4-BE49-F238E27FC236}">
                <a16:creationId xmlns:a16="http://schemas.microsoft.com/office/drawing/2014/main" id="{A2B4297C-8685-A9F8-FF85-01DCD9C15497}"/>
              </a:ext>
            </a:extLst>
          </p:cNvPr>
          <p:cNvGraphicFramePr>
            <a:graphicFrameLocks noGrp="1"/>
          </p:cNvGraphicFramePr>
          <p:nvPr>
            <p:extLst>
              <p:ext uri="{D42A27DB-BD31-4B8C-83A1-F6EECF244321}">
                <p14:modId xmlns:p14="http://schemas.microsoft.com/office/powerpoint/2010/main" val="2076995111"/>
              </p:ext>
            </p:extLst>
          </p:nvPr>
        </p:nvGraphicFramePr>
        <p:xfrm>
          <a:off x="562939" y="1512039"/>
          <a:ext cx="8041509" cy="1918970"/>
        </p:xfrm>
        <a:graphic>
          <a:graphicData uri="http://schemas.openxmlformats.org/drawingml/2006/table">
            <a:tbl>
              <a:tblPr firstRow="1" bandRow="1">
                <a:tableStyleId>{2D5ABB26-0587-4C30-8999-92F81FD0307C}</a:tableStyleId>
              </a:tblPr>
              <a:tblGrid>
                <a:gridCol w="3933143">
                  <a:extLst>
                    <a:ext uri="{9D8B030D-6E8A-4147-A177-3AD203B41FA5}">
                      <a16:colId xmlns:a16="http://schemas.microsoft.com/office/drawing/2014/main" val="20000"/>
                    </a:ext>
                  </a:extLst>
                </a:gridCol>
                <a:gridCol w="4108366">
                  <a:extLst>
                    <a:ext uri="{9D8B030D-6E8A-4147-A177-3AD203B41FA5}">
                      <a16:colId xmlns:a16="http://schemas.microsoft.com/office/drawing/2014/main" val="20001"/>
                    </a:ext>
                  </a:extLst>
                </a:gridCol>
              </a:tblGrid>
              <a:tr h="377190">
                <a:tc>
                  <a:txBody>
                    <a:bodyPr/>
                    <a:lstStyle/>
                    <a:p>
                      <a:pPr marL="91440">
                        <a:lnSpc>
                          <a:spcPct val="100000"/>
                        </a:lnSpc>
                        <a:spcBef>
                          <a:spcPts val="340"/>
                        </a:spcBef>
                      </a:pPr>
                      <a:r>
                        <a:rPr sz="1400" b="1" spc="-10" dirty="0">
                          <a:solidFill>
                            <a:srgbClr val="FFFFFF"/>
                          </a:solidFill>
                          <a:latin typeface="Times New Roman"/>
                          <a:cs typeface="Times New Roman"/>
                        </a:rPr>
                        <a:t>Program</a:t>
                      </a:r>
                      <a:endParaRPr sz="1400" dirty="0">
                        <a:latin typeface="Times New Roman"/>
                        <a:cs typeface="Times New Roman"/>
                      </a:endParaRPr>
                    </a:p>
                  </a:txBody>
                  <a:tcPr marL="0" marR="0" marT="43180" marB="0">
                    <a:solidFill>
                      <a:srgbClr val="000000"/>
                    </a:solidFill>
                  </a:tcPr>
                </a:tc>
                <a:tc>
                  <a:txBody>
                    <a:bodyPr/>
                    <a:lstStyle/>
                    <a:p>
                      <a:pPr marL="177165">
                        <a:lnSpc>
                          <a:spcPct val="100000"/>
                        </a:lnSpc>
                        <a:spcBef>
                          <a:spcPts val="340"/>
                        </a:spcBef>
                      </a:pPr>
                      <a:r>
                        <a:rPr lang="sv-SE" sz="1400" b="1" spc="-10" dirty="0" err="1">
                          <a:solidFill>
                            <a:srgbClr val="FFFFFF"/>
                          </a:solidFill>
                          <a:latin typeface="Times New Roman"/>
                          <a:cs typeface="Times New Roman"/>
                        </a:rPr>
                        <a:t>Operational</a:t>
                      </a:r>
                      <a:r>
                        <a:rPr lang="sv-SE" sz="1400" b="1" spc="-10" dirty="0">
                          <a:solidFill>
                            <a:srgbClr val="FFFFFF"/>
                          </a:solidFill>
                          <a:latin typeface="Times New Roman"/>
                          <a:cs typeface="Times New Roman"/>
                        </a:rPr>
                        <a:t> support </a:t>
                      </a:r>
                      <a:endParaRPr sz="1400" dirty="0">
                        <a:latin typeface="Times New Roman"/>
                        <a:cs typeface="Times New Roman"/>
                      </a:endParaRPr>
                    </a:p>
                  </a:txBody>
                  <a:tcPr marL="0" marR="0" marT="43180" marB="0">
                    <a:solidFill>
                      <a:srgbClr val="000000"/>
                    </a:solidFill>
                  </a:tcPr>
                </a:tc>
                <a:extLst>
                  <a:ext uri="{0D108BD9-81ED-4DB2-BD59-A6C34878D82A}">
                    <a16:rowId xmlns:a16="http://schemas.microsoft.com/office/drawing/2014/main" val="10000"/>
                  </a:ext>
                </a:extLst>
              </a:tr>
              <a:tr h="457200">
                <a:tc>
                  <a:txBody>
                    <a:bodyPr/>
                    <a:lstStyle/>
                    <a:p>
                      <a:pPr marL="90805">
                        <a:lnSpc>
                          <a:spcPct val="100000"/>
                        </a:lnSpc>
                        <a:spcBef>
                          <a:spcPts val="325"/>
                        </a:spcBef>
                      </a:pPr>
                      <a:r>
                        <a:rPr lang="en-US" sz="1200" b="1" dirty="0">
                          <a:latin typeface="+mn-lt"/>
                          <a:cs typeface="Times New Roman"/>
                        </a:rPr>
                        <a:t>Environmental Science and Sustainability, Master </a:t>
                      </a:r>
                      <a:r>
                        <a:rPr lang="en-US" sz="1200" b="1" dirty="0" err="1">
                          <a:latin typeface="+mn-lt"/>
                          <a:cs typeface="Times New Roman"/>
                        </a:rPr>
                        <a:t>Programme</a:t>
                      </a:r>
                      <a:endParaRPr lang="en-US" sz="1200" b="1" dirty="0">
                        <a:latin typeface="+mn-lt"/>
                        <a:cs typeface="Times New Roman"/>
                      </a:endParaRPr>
                    </a:p>
                    <a:p>
                      <a:pPr marL="90805">
                        <a:lnSpc>
                          <a:spcPct val="100000"/>
                        </a:lnSpc>
                        <a:spcBef>
                          <a:spcPts val="325"/>
                        </a:spcBef>
                      </a:pPr>
                      <a:r>
                        <a:rPr lang="sv-SE" sz="1200" dirty="0">
                          <a:latin typeface="+mn-lt"/>
                          <a:cs typeface="Times New Roman"/>
                        </a:rPr>
                        <a:t>Program </a:t>
                      </a:r>
                      <a:r>
                        <a:rPr lang="sv-SE" sz="1200" dirty="0" err="1">
                          <a:latin typeface="+mn-lt"/>
                          <a:cs typeface="Times New Roman"/>
                        </a:rPr>
                        <a:t>coordinator</a:t>
                      </a:r>
                      <a:r>
                        <a:rPr sz="1200" dirty="0">
                          <a:latin typeface="Times New Roman"/>
                          <a:cs typeface="Times New Roman"/>
                        </a:rPr>
                        <a:t>:</a:t>
                      </a:r>
                      <a:r>
                        <a:rPr sz="1200" spc="10" dirty="0">
                          <a:latin typeface="Times New Roman"/>
                          <a:cs typeface="Times New Roman"/>
                        </a:rPr>
                        <a:t> </a:t>
                      </a:r>
                      <a:r>
                        <a:rPr sz="1200" dirty="0">
                          <a:latin typeface="Times New Roman"/>
                          <a:cs typeface="Times New Roman"/>
                        </a:rPr>
                        <a:t>Henrik</a:t>
                      </a:r>
                      <a:r>
                        <a:rPr sz="1200" spc="-15" dirty="0">
                          <a:latin typeface="Times New Roman"/>
                          <a:cs typeface="Times New Roman"/>
                        </a:rPr>
                        <a:t> </a:t>
                      </a:r>
                      <a:r>
                        <a:rPr sz="1200" spc="-10" dirty="0">
                          <a:latin typeface="Times New Roman"/>
                          <a:cs typeface="Times New Roman"/>
                        </a:rPr>
                        <a:t>Drake</a:t>
                      </a:r>
                      <a:endParaRPr sz="1200" dirty="0">
                        <a:latin typeface="Times New Roman"/>
                        <a:cs typeface="Times New Roman"/>
                      </a:endParaRPr>
                    </a:p>
                  </a:txBody>
                  <a:tcPr marL="0" marR="0" marT="41275" marB="0">
                    <a:lnL w="6350">
                      <a:solidFill>
                        <a:srgbClr val="000000"/>
                      </a:solidFill>
                      <a:prstDash val="solid"/>
                    </a:lnL>
                    <a:lnB w="6350">
                      <a:solidFill>
                        <a:srgbClr val="000000"/>
                      </a:solidFill>
                      <a:prstDash val="solid"/>
                    </a:lnB>
                  </a:tcPr>
                </a:tc>
                <a:tc>
                  <a:txBody>
                    <a:bodyPr/>
                    <a:lstStyle/>
                    <a:p>
                      <a:pPr marL="177165" marR="1466215">
                        <a:lnSpc>
                          <a:spcPct val="100000"/>
                        </a:lnSpc>
                        <a:spcBef>
                          <a:spcPts val="325"/>
                        </a:spcBef>
                      </a:pPr>
                      <a:r>
                        <a:rPr lang="sv-SE" sz="1200" dirty="0">
                          <a:latin typeface="Times New Roman"/>
                          <a:cs typeface="Times New Roman"/>
                        </a:rPr>
                        <a:t>S</a:t>
                      </a:r>
                      <a:r>
                        <a:rPr lang="sv-SE" sz="1200" dirty="0">
                          <a:latin typeface="+mn-lt"/>
                          <a:cs typeface="Times New Roman"/>
                        </a:rPr>
                        <a:t>tudent </a:t>
                      </a:r>
                      <a:r>
                        <a:rPr lang="sv-SE" sz="1200" dirty="0" err="1">
                          <a:latin typeface="+mn-lt"/>
                          <a:cs typeface="Times New Roman"/>
                        </a:rPr>
                        <a:t>counselor</a:t>
                      </a:r>
                      <a:r>
                        <a:rPr sz="1200" dirty="0">
                          <a:latin typeface="Times New Roman"/>
                          <a:cs typeface="Times New Roman"/>
                        </a:rPr>
                        <a:t>:</a:t>
                      </a:r>
                      <a:r>
                        <a:rPr sz="1200" spc="-40" dirty="0">
                          <a:latin typeface="Times New Roman"/>
                          <a:cs typeface="Times New Roman"/>
                        </a:rPr>
                        <a:t> </a:t>
                      </a:r>
                      <a:r>
                        <a:rPr lang="sv-SE" sz="1200" spc="-40" dirty="0">
                          <a:latin typeface="Times New Roman"/>
                          <a:cs typeface="Times New Roman"/>
                        </a:rPr>
                        <a:t>Josefin Almén Olsson</a:t>
                      </a:r>
                      <a:r>
                        <a:rPr sz="1200" spc="-10" dirty="0">
                          <a:latin typeface="Times New Roman"/>
                          <a:cs typeface="Times New Roman"/>
                        </a:rPr>
                        <a:t> </a:t>
                      </a:r>
                      <a:r>
                        <a:rPr lang="sv-SE" sz="1200" dirty="0" err="1">
                          <a:latin typeface="Times New Roman"/>
                          <a:cs typeface="Times New Roman"/>
                        </a:rPr>
                        <a:t>Education</a:t>
                      </a:r>
                      <a:r>
                        <a:rPr lang="sv-SE" sz="1200" dirty="0">
                          <a:latin typeface="Times New Roman"/>
                          <a:cs typeface="Times New Roman"/>
                        </a:rPr>
                        <a:t> </a:t>
                      </a:r>
                      <a:r>
                        <a:rPr lang="sv-SE" sz="1200" dirty="0"/>
                        <a:t>administrator</a:t>
                      </a:r>
                      <a:r>
                        <a:rPr sz="1200" dirty="0">
                          <a:latin typeface="Times New Roman"/>
                          <a:cs typeface="Times New Roman"/>
                        </a:rPr>
                        <a:t>:</a:t>
                      </a:r>
                      <a:r>
                        <a:rPr sz="1200" spc="15" dirty="0">
                          <a:latin typeface="Times New Roman"/>
                          <a:cs typeface="Times New Roman"/>
                        </a:rPr>
                        <a:t> </a:t>
                      </a:r>
                      <a:r>
                        <a:rPr sz="1200" dirty="0">
                          <a:latin typeface="Times New Roman"/>
                          <a:cs typeface="Times New Roman"/>
                        </a:rPr>
                        <a:t>John</a:t>
                      </a:r>
                      <a:r>
                        <a:rPr sz="1200" spc="-25" dirty="0">
                          <a:latin typeface="Times New Roman"/>
                          <a:cs typeface="Times New Roman"/>
                        </a:rPr>
                        <a:t> </a:t>
                      </a:r>
                      <a:r>
                        <a:rPr sz="1200" spc="-10" dirty="0">
                          <a:latin typeface="Times New Roman"/>
                          <a:cs typeface="Times New Roman"/>
                        </a:rPr>
                        <a:t>Ohlson</a:t>
                      </a:r>
                      <a:endParaRPr sz="1200" dirty="0">
                        <a:latin typeface="Times New Roman"/>
                        <a:cs typeface="Times New Roman"/>
                      </a:endParaRPr>
                    </a:p>
                  </a:txBody>
                  <a:tcPr marL="0" marR="0" marT="41275" marB="0">
                    <a:lnR w="6350">
                      <a:solidFill>
                        <a:srgbClr val="000000"/>
                      </a:solidFill>
                      <a:prstDash val="solid"/>
                    </a:lnR>
                    <a:lnB w="6350">
                      <a:solidFill>
                        <a:srgbClr val="000000"/>
                      </a:solidFill>
                      <a:prstDash val="solid"/>
                    </a:lnB>
                  </a:tcPr>
                </a:tc>
                <a:extLst>
                  <a:ext uri="{0D108BD9-81ED-4DB2-BD59-A6C34878D82A}">
                    <a16:rowId xmlns:a16="http://schemas.microsoft.com/office/drawing/2014/main" val="10006"/>
                  </a:ext>
                </a:extLst>
              </a:tr>
              <a:tr h="456565">
                <a:tc>
                  <a:txBody>
                    <a:bodyPr/>
                    <a:lstStyle/>
                    <a:p>
                      <a:pPr marL="90805">
                        <a:lnSpc>
                          <a:spcPct val="100000"/>
                        </a:lnSpc>
                        <a:spcBef>
                          <a:spcPts val="325"/>
                        </a:spcBef>
                      </a:pPr>
                      <a:r>
                        <a:rPr lang="sv-SE" sz="1200" b="1" dirty="0" err="1">
                          <a:latin typeface="+mn-lt"/>
                          <a:cs typeface="Times New Roman"/>
                        </a:rPr>
                        <a:t>Aquatic</a:t>
                      </a:r>
                      <a:r>
                        <a:rPr lang="sv-SE" sz="1200" b="1" dirty="0">
                          <a:latin typeface="+mn-lt"/>
                          <a:cs typeface="Times New Roman"/>
                        </a:rPr>
                        <a:t> </a:t>
                      </a:r>
                      <a:r>
                        <a:rPr lang="sv-SE" sz="1200" b="1" dirty="0" err="1">
                          <a:latin typeface="+mn-lt"/>
                          <a:cs typeface="Times New Roman"/>
                        </a:rPr>
                        <a:t>Ecology</a:t>
                      </a:r>
                      <a:r>
                        <a:rPr lang="sv-SE" sz="1200" b="1" dirty="0">
                          <a:latin typeface="+mn-lt"/>
                          <a:cs typeface="Times New Roman"/>
                        </a:rPr>
                        <a:t>, Master </a:t>
                      </a:r>
                      <a:r>
                        <a:rPr lang="sv-SE" sz="1200" b="1" dirty="0" err="1">
                          <a:latin typeface="+mn-lt"/>
                          <a:cs typeface="Times New Roman"/>
                        </a:rPr>
                        <a:t>Programme</a:t>
                      </a:r>
                      <a:endParaRPr sz="1200" b="1" dirty="0">
                        <a:latin typeface="Times New Roman"/>
                        <a:cs typeface="Times New Roman"/>
                      </a:endParaRPr>
                    </a:p>
                    <a:p>
                      <a:pPr marL="91440">
                        <a:lnSpc>
                          <a:spcPct val="100000"/>
                        </a:lnSpc>
                      </a:pPr>
                      <a:r>
                        <a:rPr lang="sv-SE" sz="1200" dirty="0">
                          <a:latin typeface="+mn-lt"/>
                          <a:cs typeface="Times New Roman"/>
                        </a:rPr>
                        <a:t>Program </a:t>
                      </a:r>
                      <a:r>
                        <a:rPr lang="sv-SE" sz="1200" dirty="0" err="1">
                          <a:latin typeface="+mn-lt"/>
                          <a:cs typeface="Times New Roman"/>
                        </a:rPr>
                        <a:t>coordinator</a:t>
                      </a:r>
                      <a:r>
                        <a:rPr lang="sv-SE" sz="1200" dirty="0">
                          <a:latin typeface="+mn-lt"/>
                          <a:cs typeface="Times New Roman"/>
                        </a:rPr>
                        <a:t>:</a:t>
                      </a:r>
                      <a:r>
                        <a:rPr lang="sv-SE" sz="1200" spc="10" dirty="0">
                          <a:latin typeface="+mn-lt"/>
                          <a:cs typeface="Times New Roman"/>
                        </a:rPr>
                        <a:t> </a:t>
                      </a:r>
                      <a:r>
                        <a:rPr lang="sv-SE" sz="1200" spc="10" dirty="0">
                          <a:latin typeface="Times New Roman"/>
                          <a:cs typeface="Times New Roman"/>
                        </a:rPr>
                        <a:t>Elin Lindehoff</a:t>
                      </a:r>
                      <a:endParaRPr sz="1200" dirty="0">
                        <a:latin typeface="Times New Roman"/>
                        <a:cs typeface="Times New Roman"/>
                      </a:endParaRPr>
                    </a:p>
                  </a:txBody>
                  <a:tcPr marL="0" marR="0" marT="41275" marB="0">
                    <a:lnL w="6350">
                      <a:solidFill>
                        <a:srgbClr val="000000"/>
                      </a:solidFill>
                      <a:prstDash val="solid"/>
                    </a:lnL>
                    <a:lnT w="6350">
                      <a:solidFill>
                        <a:srgbClr val="000000"/>
                      </a:solidFill>
                      <a:prstDash val="solid"/>
                    </a:lnT>
                    <a:lnB w="6350">
                      <a:solidFill>
                        <a:srgbClr val="000000"/>
                      </a:solidFill>
                      <a:prstDash val="solid"/>
                    </a:lnB>
                  </a:tcPr>
                </a:tc>
                <a:tc>
                  <a:txBody>
                    <a:bodyPr/>
                    <a:lstStyle/>
                    <a:p>
                      <a:pPr marL="177165" marR="1466215">
                        <a:lnSpc>
                          <a:spcPct val="100000"/>
                        </a:lnSpc>
                        <a:spcBef>
                          <a:spcPts val="325"/>
                        </a:spcBef>
                      </a:pPr>
                      <a:r>
                        <a:rPr lang="sv-SE" sz="1200" dirty="0">
                          <a:latin typeface="+mn-lt"/>
                          <a:cs typeface="Times New Roman"/>
                        </a:rPr>
                        <a:t>Student </a:t>
                      </a:r>
                      <a:r>
                        <a:rPr lang="sv-SE" sz="1200" dirty="0" err="1">
                          <a:latin typeface="+mn-lt"/>
                          <a:cs typeface="Times New Roman"/>
                        </a:rPr>
                        <a:t>counselor</a:t>
                      </a:r>
                      <a:r>
                        <a:rPr sz="1200" dirty="0">
                          <a:latin typeface="Times New Roman"/>
                          <a:cs typeface="Times New Roman"/>
                        </a:rPr>
                        <a:t>:</a:t>
                      </a:r>
                      <a:r>
                        <a:rPr sz="1200" spc="-40" dirty="0">
                          <a:latin typeface="Times New Roman"/>
                          <a:cs typeface="Times New Roman"/>
                        </a:rPr>
                        <a:t> </a:t>
                      </a:r>
                      <a:r>
                        <a:rPr lang="sv-SE" sz="1200" spc="-40" dirty="0">
                          <a:latin typeface="Times New Roman"/>
                          <a:cs typeface="Times New Roman"/>
                        </a:rPr>
                        <a:t>Josefin Almén Olsson</a:t>
                      </a:r>
                      <a:r>
                        <a:rPr lang="sv-SE" sz="1200" spc="-10" dirty="0">
                          <a:latin typeface="Times New Roman"/>
                          <a:cs typeface="Times New Roman"/>
                        </a:rPr>
                        <a:t> </a:t>
                      </a:r>
                      <a:r>
                        <a:rPr lang="sv-SE" sz="1200" dirty="0" err="1">
                          <a:latin typeface="+mn-lt"/>
                          <a:cs typeface="Times New Roman"/>
                        </a:rPr>
                        <a:t>Education</a:t>
                      </a:r>
                      <a:r>
                        <a:rPr lang="sv-SE" sz="1200" dirty="0">
                          <a:latin typeface="+mn-lt"/>
                          <a:cs typeface="Times New Roman"/>
                        </a:rPr>
                        <a:t> </a:t>
                      </a:r>
                      <a:r>
                        <a:rPr lang="sv-SE" sz="1200" dirty="0"/>
                        <a:t>administrator</a:t>
                      </a:r>
                      <a:r>
                        <a:rPr sz="1200" dirty="0">
                          <a:latin typeface="Times New Roman"/>
                          <a:cs typeface="Times New Roman"/>
                        </a:rPr>
                        <a:t>:</a:t>
                      </a:r>
                      <a:r>
                        <a:rPr sz="1200" spc="15" dirty="0">
                          <a:latin typeface="Times New Roman"/>
                          <a:cs typeface="Times New Roman"/>
                        </a:rPr>
                        <a:t> </a:t>
                      </a:r>
                      <a:r>
                        <a:rPr sz="1200" dirty="0">
                          <a:latin typeface="Times New Roman"/>
                          <a:cs typeface="Times New Roman"/>
                        </a:rPr>
                        <a:t>John</a:t>
                      </a:r>
                      <a:r>
                        <a:rPr sz="1200" spc="-25" dirty="0">
                          <a:latin typeface="Times New Roman"/>
                          <a:cs typeface="Times New Roman"/>
                        </a:rPr>
                        <a:t> </a:t>
                      </a:r>
                      <a:r>
                        <a:rPr sz="1200" spc="-10" dirty="0">
                          <a:latin typeface="Times New Roman"/>
                          <a:cs typeface="Times New Roman"/>
                        </a:rPr>
                        <a:t>Ohlson</a:t>
                      </a:r>
                      <a:endParaRPr sz="1200" dirty="0">
                        <a:latin typeface="Times New Roman"/>
                        <a:cs typeface="Times New Roman"/>
                      </a:endParaRPr>
                    </a:p>
                  </a:txBody>
                  <a:tcPr marL="0" marR="0" marT="41275" marB="0">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457200">
                <a:tc>
                  <a:txBody>
                    <a:bodyPr/>
                    <a:lstStyle/>
                    <a:p>
                      <a:pPr marL="90805">
                        <a:lnSpc>
                          <a:spcPct val="100000"/>
                        </a:lnSpc>
                        <a:spcBef>
                          <a:spcPts val="320"/>
                        </a:spcBef>
                      </a:pPr>
                      <a:r>
                        <a:rPr sz="1200" b="1" dirty="0">
                          <a:latin typeface="Times New Roman"/>
                          <a:cs typeface="Times New Roman"/>
                        </a:rPr>
                        <a:t>Evolutionär</a:t>
                      </a:r>
                      <a:r>
                        <a:rPr sz="1200" b="1" spc="-35" dirty="0">
                          <a:latin typeface="Times New Roman"/>
                          <a:cs typeface="Times New Roman"/>
                        </a:rPr>
                        <a:t> </a:t>
                      </a:r>
                      <a:r>
                        <a:rPr sz="1200" b="1" dirty="0">
                          <a:latin typeface="Times New Roman"/>
                          <a:cs typeface="Times New Roman"/>
                        </a:rPr>
                        <a:t>ekologi,</a:t>
                      </a:r>
                      <a:r>
                        <a:rPr sz="1200" b="1" spc="-5" dirty="0">
                          <a:latin typeface="Times New Roman"/>
                          <a:cs typeface="Times New Roman"/>
                        </a:rPr>
                        <a:t> </a:t>
                      </a:r>
                      <a:r>
                        <a:rPr sz="1200" b="1" spc="-10" dirty="0">
                          <a:latin typeface="Times New Roman"/>
                          <a:cs typeface="Times New Roman"/>
                        </a:rPr>
                        <a:t>masterprogram</a:t>
                      </a:r>
                      <a:endParaRPr sz="1200" dirty="0">
                        <a:latin typeface="Times New Roman"/>
                        <a:cs typeface="Times New Roman"/>
                      </a:endParaRPr>
                    </a:p>
                    <a:p>
                      <a:pPr marL="90805">
                        <a:lnSpc>
                          <a:spcPct val="100000"/>
                        </a:lnSpc>
                      </a:pPr>
                      <a:r>
                        <a:rPr lang="sv-SE" sz="1200" dirty="0">
                          <a:latin typeface="+mn-lt"/>
                          <a:cs typeface="Times New Roman"/>
                        </a:rPr>
                        <a:t>Program </a:t>
                      </a:r>
                      <a:r>
                        <a:rPr lang="sv-SE" sz="1200" dirty="0" err="1">
                          <a:latin typeface="+mn-lt"/>
                          <a:cs typeface="Times New Roman"/>
                        </a:rPr>
                        <a:t>coordinator</a:t>
                      </a:r>
                      <a:r>
                        <a:rPr sz="1200" dirty="0">
                          <a:latin typeface="Times New Roman"/>
                          <a:cs typeface="Times New Roman"/>
                        </a:rPr>
                        <a:t>:</a:t>
                      </a:r>
                      <a:r>
                        <a:rPr sz="1200" spc="10" dirty="0">
                          <a:latin typeface="Times New Roman"/>
                          <a:cs typeface="Times New Roman"/>
                        </a:rPr>
                        <a:t> </a:t>
                      </a:r>
                      <a:r>
                        <a:rPr lang="sv-SE" sz="1200" spc="10" dirty="0">
                          <a:latin typeface="Times New Roman"/>
                          <a:cs typeface="Times New Roman"/>
                        </a:rPr>
                        <a:t>Elin Lindehoff</a:t>
                      </a:r>
                      <a:endParaRPr sz="1200" dirty="0">
                        <a:latin typeface="Times New Roman"/>
                        <a:cs typeface="Times New Roman"/>
                      </a:endParaRPr>
                    </a:p>
                  </a:txBody>
                  <a:tcPr marL="0" marR="0" marT="40640" marB="0">
                    <a:lnL w="6350">
                      <a:solidFill>
                        <a:srgbClr val="000000"/>
                      </a:solidFill>
                      <a:prstDash val="solid"/>
                    </a:lnL>
                    <a:lnT w="6350">
                      <a:solidFill>
                        <a:srgbClr val="000000"/>
                      </a:solidFill>
                      <a:prstDash val="solid"/>
                    </a:lnT>
                    <a:lnB w="6350">
                      <a:solidFill>
                        <a:srgbClr val="000000"/>
                      </a:solidFill>
                      <a:prstDash val="solid"/>
                    </a:lnB>
                  </a:tcPr>
                </a:tc>
                <a:tc>
                  <a:txBody>
                    <a:bodyPr/>
                    <a:lstStyle/>
                    <a:p>
                      <a:pPr marL="177165" marR="1466215">
                        <a:lnSpc>
                          <a:spcPct val="100000"/>
                        </a:lnSpc>
                        <a:spcBef>
                          <a:spcPts val="320"/>
                        </a:spcBef>
                      </a:pPr>
                      <a:r>
                        <a:rPr lang="sv-SE" sz="1200" dirty="0">
                          <a:latin typeface="+mn-lt"/>
                          <a:cs typeface="Times New Roman"/>
                        </a:rPr>
                        <a:t>Student </a:t>
                      </a:r>
                      <a:r>
                        <a:rPr lang="sv-SE" sz="1200" dirty="0" err="1">
                          <a:latin typeface="+mn-lt"/>
                          <a:cs typeface="Times New Roman"/>
                        </a:rPr>
                        <a:t>counselor</a:t>
                      </a:r>
                      <a:r>
                        <a:rPr lang="sv-SE" sz="1200" dirty="0">
                          <a:latin typeface="+mn-lt"/>
                          <a:cs typeface="Times New Roman"/>
                        </a:rPr>
                        <a:t>:</a:t>
                      </a:r>
                      <a:r>
                        <a:rPr sz="1200" spc="-40" dirty="0">
                          <a:latin typeface="Times New Roman"/>
                          <a:cs typeface="Times New Roman"/>
                        </a:rPr>
                        <a:t> </a:t>
                      </a:r>
                      <a:r>
                        <a:rPr lang="sv-SE" sz="1200" spc="-40" dirty="0">
                          <a:latin typeface="Times New Roman"/>
                          <a:cs typeface="Times New Roman"/>
                        </a:rPr>
                        <a:t>Josefin Almén Olsson</a:t>
                      </a:r>
                      <a:r>
                        <a:rPr lang="sv-SE" sz="1200" spc="-10" dirty="0">
                          <a:latin typeface="Times New Roman"/>
                          <a:cs typeface="Times New Roman"/>
                        </a:rPr>
                        <a:t> </a:t>
                      </a:r>
                      <a:r>
                        <a:rPr lang="sv-SE" sz="1200" dirty="0" err="1">
                          <a:latin typeface="+mn-lt"/>
                          <a:cs typeface="Times New Roman"/>
                        </a:rPr>
                        <a:t>Education</a:t>
                      </a:r>
                      <a:r>
                        <a:rPr lang="sv-SE" sz="1200" dirty="0">
                          <a:latin typeface="+mn-lt"/>
                          <a:cs typeface="Times New Roman"/>
                        </a:rPr>
                        <a:t> </a:t>
                      </a:r>
                      <a:r>
                        <a:rPr lang="sv-SE" sz="1200" dirty="0"/>
                        <a:t>administrator</a:t>
                      </a:r>
                      <a:r>
                        <a:rPr sz="1200" dirty="0">
                          <a:latin typeface="Times New Roman"/>
                          <a:cs typeface="Times New Roman"/>
                        </a:rPr>
                        <a:t>:</a:t>
                      </a:r>
                      <a:r>
                        <a:rPr sz="1200" spc="15" dirty="0">
                          <a:latin typeface="Times New Roman"/>
                          <a:cs typeface="Times New Roman"/>
                        </a:rPr>
                        <a:t> </a:t>
                      </a:r>
                      <a:r>
                        <a:rPr sz="1200" dirty="0">
                          <a:latin typeface="Times New Roman"/>
                          <a:cs typeface="Times New Roman"/>
                        </a:rPr>
                        <a:t>John</a:t>
                      </a:r>
                      <a:r>
                        <a:rPr sz="1200" spc="-25" dirty="0">
                          <a:latin typeface="Times New Roman"/>
                          <a:cs typeface="Times New Roman"/>
                        </a:rPr>
                        <a:t> </a:t>
                      </a:r>
                      <a:r>
                        <a:rPr sz="1200" spc="-10" dirty="0">
                          <a:latin typeface="Times New Roman"/>
                          <a:cs typeface="Times New Roman"/>
                        </a:rPr>
                        <a:t>Ohlson</a:t>
                      </a:r>
                      <a:endParaRPr sz="1200" dirty="0">
                        <a:latin typeface="Times New Roman"/>
                        <a:cs typeface="Times New Roman"/>
                      </a:endParaRPr>
                    </a:p>
                  </a:txBody>
                  <a:tcPr marL="0" marR="0" marT="40640" marB="0">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75296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Hardcover-böcke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2400"/>
            <a:ext cx="9180022" cy="6120014"/>
          </a:xfrm>
          <a:prstGeom prst="rect">
            <a:avLst/>
          </a:prstGeom>
        </p:spPr>
      </p:pic>
      <p:sp>
        <p:nvSpPr>
          <p:cNvPr id="5" name="textruta 4">
            <a:extLst>
              <a:ext uri="{FF2B5EF4-FFF2-40B4-BE49-F238E27FC236}">
                <a16:creationId xmlns:a16="http://schemas.microsoft.com/office/drawing/2014/main" id="{6DB4ABB6-09EB-F60E-1C03-2E98550FA6E0}"/>
              </a:ext>
            </a:extLst>
          </p:cNvPr>
          <p:cNvSpPr txBox="1"/>
          <p:nvPr/>
        </p:nvSpPr>
        <p:spPr>
          <a:xfrm>
            <a:off x="294655" y="908720"/>
            <a:ext cx="8424936" cy="4536504"/>
          </a:xfrm>
          <a:prstGeom prst="rect">
            <a:avLst/>
          </a:prstGeom>
          <a:solidFill>
            <a:schemeClr val="bg1"/>
          </a:solidFill>
        </p:spPr>
        <p:txBody>
          <a:bodyPr wrap="square" rtlCol="0">
            <a:spAutoFit/>
          </a:bodyPr>
          <a:lstStyle/>
          <a:p>
            <a:endParaRPr lang="sv-SE" dirty="0">
              <a:latin typeface="+mn-lt"/>
            </a:endParaRPr>
          </a:p>
        </p:txBody>
      </p:sp>
      <p:sp>
        <p:nvSpPr>
          <p:cNvPr id="2" name="object 2">
            <a:extLst>
              <a:ext uri="{FF2B5EF4-FFF2-40B4-BE49-F238E27FC236}">
                <a16:creationId xmlns:a16="http://schemas.microsoft.com/office/drawing/2014/main" id="{7D1573C8-BEB2-74CC-47FA-6EF2DEBBB8FD}"/>
              </a:ext>
            </a:extLst>
          </p:cNvPr>
          <p:cNvSpPr txBox="1">
            <a:spLocks/>
          </p:cNvSpPr>
          <p:nvPr/>
        </p:nvSpPr>
        <p:spPr bwMode="auto">
          <a:xfrm>
            <a:off x="539552" y="1131796"/>
            <a:ext cx="6912768" cy="42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t" anchorCtr="0" compatLnSpc="1">
            <a:prstTxWarp prst="textNoShape">
              <a:avLst/>
            </a:prstTxWarp>
            <a:spAutoFit/>
          </a:bodyPr>
          <a:lstStyle>
            <a:lvl1pPr algn="l" rtl="0" eaLnBrk="1" fontAlgn="base" hangingPunct="1">
              <a:lnSpc>
                <a:spcPts val="2700"/>
              </a:lnSpc>
              <a:spcBef>
                <a:spcPct val="0"/>
              </a:spcBef>
              <a:spcAft>
                <a:spcPct val="0"/>
              </a:spcAft>
              <a:defRPr sz="27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pPr marL="12700">
              <a:lnSpc>
                <a:spcPct val="100000"/>
              </a:lnSpc>
              <a:spcBef>
                <a:spcPts val="100"/>
              </a:spcBef>
            </a:pPr>
            <a:r>
              <a:rPr lang="en-US" b="1" dirty="0">
                <a:latin typeface="Times New Roman"/>
                <a:cs typeface="Times New Roman"/>
              </a:rPr>
              <a:t>Department of Chemistry and Biomedicine </a:t>
            </a:r>
            <a:endParaRPr lang="sv-SE" dirty="0">
              <a:latin typeface="Times New Roman"/>
              <a:cs typeface="Times New Roman"/>
            </a:endParaRPr>
          </a:p>
        </p:txBody>
      </p:sp>
      <p:graphicFrame>
        <p:nvGraphicFramePr>
          <p:cNvPr id="4" name="object 4">
            <a:extLst>
              <a:ext uri="{FF2B5EF4-FFF2-40B4-BE49-F238E27FC236}">
                <a16:creationId xmlns:a16="http://schemas.microsoft.com/office/drawing/2014/main" id="{B991031B-0AC8-E573-F4D1-A4953C7EF62A}"/>
              </a:ext>
            </a:extLst>
          </p:cNvPr>
          <p:cNvGraphicFramePr>
            <a:graphicFrameLocks noGrp="1"/>
          </p:cNvGraphicFramePr>
          <p:nvPr>
            <p:extLst>
              <p:ext uri="{D42A27DB-BD31-4B8C-83A1-F6EECF244321}">
                <p14:modId xmlns:p14="http://schemas.microsoft.com/office/powerpoint/2010/main" val="1786150705"/>
              </p:ext>
            </p:extLst>
          </p:nvPr>
        </p:nvGraphicFramePr>
        <p:xfrm>
          <a:off x="539552" y="1721076"/>
          <a:ext cx="7898130" cy="1291590"/>
        </p:xfrm>
        <a:graphic>
          <a:graphicData uri="http://schemas.openxmlformats.org/drawingml/2006/table">
            <a:tbl>
              <a:tblPr firstRow="1" bandRow="1">
                <a:tableStyleId>{2D5ABB26-0587-4C30-8999-92F81FD0307C}</a:tableStyleId>
              </a:tblPr>
              <a:tblGrid>
                <a:gridCol w="3931285">
                  <a:extLst>
                    <a:ext uri="{9D8B030D-6E8A-4147-A177-3AD203B41FA5}">
                      <a16:colId xmlns:a16="http://schemas.microsoft.com/office/drawing/2014/main" val="20000"/>
                    </a:ext>
                  </a:extLst>
                </a:gridCol>
                <a:gridCol w="3966845">
                  <a:extLst>
                    <a:ext uri="{9D8B030D-6E8A-4147-A177-3AD203B41FA5}">
                      <a16:colId xmlns:a16="http://schemas.microsoft.com/office/drawing/2014/main" val="20001"/>
                    </a:ext>
                  </a:extLst>
                </a:gridCol>
              </a:tblGrid>
              <a:tr h="377190">
                <a:tc>
                  <a:txBody>
                    <a:bodyPr/>
                    <a:lstStyle/>
                    <a:p>
                      <a:pPr marL="91440">
                        <a:lnSpc>
                          <a:spcPct val="100000"/>
                        </a:lnSpc>
                        <a:spcBef>
                          <a:spcPts val="340"/>
                        </a:spcBef>
                      </a:pPr>
                      <a:r>
                        <a:rPr sz="1400" b="1" spc="-10" dirty="0">
                          <a:solidFill>
                            <a:srgbClr val="FFFFFF"/>
                          </a:solidFill>
                          <a:latin typeface="Times New Roman"/>
                          <a:cs typeface="Times New Roman"/>
                        </a:rPr>
                        <a:t>Program</a:t>
                      </a:r>
                      <a:endParaRPr sz="1400" dirty="0">
                        <a:latin typeface="Times New Roman"/>
                        <a:cs typeface="Times New Roman"/>
                      </a:endParaRPr>
                    </a:p>
                  </a:txBody>
                  <a:tcPr marL="0" marR="0" marT="43180" marB="0">
                    <a:solidFill>
                      <a:srgbClr val="000000"/>
                    </a:solidFill>
                  </a:tcPr>
                </a:tc>
                <a:tc>
                  <a:txBody>
                    <a:bodyPr/>
                    <a:lstStyle/>
                    <a:p>
                      <a:pPr marL="109220" marR="0" lvl="0" indent="0" algn="l" defTabSz="914400" rtl="0" eaLnBrk="1" fontAlgn="auto" latinLnBrk="0" hangingPunct="1">
                        <a:lnSpc>
                          <a:spcPct val="100000"/>
                        </a:lnSpc>
                        <a:spcBef>
                          <a:spcPts val="340"/>
                        </a:spcBef>
                        <a:spcAft>
                          <a:spcPts val="0"/>
                        </a:spcAft>
                        <a:buClrTx/>
                        <a:buSzTx/>
                        <a:buFontTx/>
                        <a:buNone/>
                        <a:tabLst/>
                        <a:defRPr/>
                      </a:pPr>
                      <a:r>
                        <a:rPr lang="sv-SE" sz="1400" b="1" spc="-10" dirty="0" err="1">
                          <a:solidFill>
                            <a:srgbClr val="FFFFFF"/>
                          </a:solidFill>
                          <a:latin typeface="+mn-lt"/>
                          <a:cs typeface="Times New Roman"/>
                        </a:rPr>
                        <a:t>Operational</a:t>
                      </a:r>
                      <a:r>
                        <a:rPr lang="sv-SE" sz="1400" b="1" spc="-10" dirty="0">
                          <a:solidFill>
                            <a:srgbClr val="FFFFFF"/>
                          </a:solidFill>
                          <a:latin typeface="+mn-lt"/>
                          <a:cs typeface="Times New Roman"/>
                        </a:rPr>
                        <a:t> support </a:t>
                      </a:r>
                      <a:endParaRPr lang="sv-SE" sz="1400" dirty="0">
                        <a:latin typeface="+mn-lt"/>
                        <a:cs typeface="Times New Roman"/>
                      </a:endParaRPr>
                    </a:p>
                  </a:txBody>
                  <a:tcPr marL="0" marR="0" marT="43180" marB="0">
                    <a:solidFill>
                      <a:srgbClr val="000000"/>
                    </a:solidFill>
                  </a:tcPr>
                </a:tc>
                <a:extLst>
                  <a:ext uri="{0D108BD9-81ED-4DB2-BD59-A6C34878D82A}">
                    <a16:rowId xmlns:a16="http://schemas.microsoft.com/office/drawing/2014/main" val="10000"/>
                  </a:ext>
                </a:extLst>
              </a:tr>
              <a:tr h="457200">
                <a:tc>
                  <a:txBody>
                    <a:bodyPr/>
                    <a:lstStyle/>
                    <a:p>
                      <a:pPr marL="91440">
                        <a:lnSpc>
                          <a:spcPct val="100000"/>
                        </a:lnSpc>
                        <a:spcBef>
                          <a:spcPts val="320"/>
                        </a:spcBef>
                      </a:pPr>
                      <a:r>
                        <a:rPr lang="en-US" sz="1200" b="1" dirty="0">
                          <a:latin typeface="+mn-lt"/>
                          <a:cs typeface="Times New Roman"/>
                        </a:rPr>
                        <a:t>Chemistry, Master </a:t>
                      </a:r>
                      <a:r>
                        <a:rPr lang="en-US" sz="1200" b="1" dirty="0" err="1">
                          <a:latin typeface="+mn-lt"/>
                          <a:cs typeface="Times New Roman"/>
                        </a:rPr>
                        <a:t>Programme</a:t>
                      </a:r>
                      <a:r>
                        <a:rPr lang="en-US" sz="1200" b="1" dirty="0">
                          <a:latin typeface="+mn-lt"/>
                          <a:cs typeface="Times New Roman"/>
                        </a:rPr>
                        <a:t>, 60 credits</a:t>
                      </a:r>
                    </a:p>
                    <a:p>
                      <a:pPr marL="91440">
                        <a:lnSpc>
                          <a:spcPct val="100000"/>
                        </a:lnSpc>
                        <a:spcBef>
                          <a:spcPts val="320"/>
                        </a:spcBef>
                      </a:pPr>
                      <a:r>
                        <a:rPr sz="1200" dirty="0">
                          <a:latin typeface="Times New Roman"/>
                          <a:cs typeface="Times New Roman"/>
                        </a:rPr>
                        <a:t>Program</a:t>
                      </a:r>
                      <a:r>
                        <a:rPr lang="sv-SE" sz="1200" dirty="0">
                          <a:latin typeface="Times New Roman"/>
                          <a:cs typeface="Times New Roman"/>
                        </a:rPr>
                        <a:t> </a:t>
                      </a:r>
                      <a:r>
                        <a:rPr lang="sv-SE" sz="1200" dirty="0" err="1">
                          <a:latin typeface="Times New Roman"/>
                          <a:cs typeface="Times New Roman"/>
                        </a:rPr>
                        <a:t>coordinator</a:t>
                      </a:r>
                      <a:r>
                        <a:rPr sz="1200" dirty="0">
                          <a:latin typeface="Times New Roman"/>
                          <a:cs typeface="Times New Roman"/>
                        </a:rPr>
                        <a:t>: Ian </a:t>
                      </a:r>
                      <a:r>
                        <a:rPr sz="1200" spc="-10" dirty="0">
                          <a:latin typeface="Times New Roman"/>
                          <a:cs typeface="Times New Roman"/>
                        </a:rPr>
                        <a:t>Nicholls</a:t>
                      </a:r>
                      <a:endParaRPr sz="1200" dirty="0">
                        <a:latin typeface="Times New Roman"/>
                        <a:cs typeface="Times New Roman"/>
                      </a:endParaRPr>
                    </a:p>
                  </a:txBody>
                  <a:tcPr marL="0" marR="0" marT="40640" marB="0">
                    <a:lnL w="6350">
                      <a:solidFill>
                        <a:srgbClr val="000000"/>
                      </a:solidFill>
                      <a:prstDash val="solid"/>
                    </a:lnL>
                    <a:lnB w="6350">
                      <a:solidFill>
                        <a:srgbClr val="000000"/>
                      </a:solidFill>
                      <a:prstDash val="solid"/>
                    </a:lnB>
                  </a:tcPr>
                </a:tc>
                <a:tc>
                  <a:txBody>
                    <a:bodyPr/>
                    <a:lstStyle/>
                    <a:p>
                      <a:pPr marL="109220" marR="433070">
                        <a:lnSpc>
                          <a:spcPct val="100000"/>
                        </a:lnSpc>
                        <a:spcBef>
                          <a:spcPts val="320"/>
                        </a:spcBef>
                      </a:pPr>
                      <a:r>
                        <a:rPr lang="sv-SE" sz="1200" dirty="0">
                          <a:latin typeface="+mn-lt"/>
                          <a:cs typeface="Times New Roman"/>
                        </a:rPr>
                        <a:t>Student </a:t>
                      </a:r>
                      <a:r>
                        <a:rPr lang="sv-SE" sz="1200" dirty="0" err="1">
                          <a:latin typeface="+mn-lt"/>
                          <a:cs typeface="Times New Roman"/>
                        </a:rPr>
                        <a:t>counselor</a:t>
                      </a:r>
                      <a:r>
                        <a:rPr sz="1200" dirty="0">
                          <a:latin typeface="Times New Roman"/>
                          <a:cs typeface="Times New Roman"/>
                        </a:rPr>
                        <a:t>:</a:t>
                      </a:r>
                      <a:r>
                        <a:rPr sz="1200" spc="-40" dirty="0">
                          <a:latin typeface="Times New Roman"/>
                          <a:cs typeface="Times New Roman"/>
                        </a:rPr>
                        <a:t> </a:t>
                      </a:r>
                      <a:r>
                        <a:rPr lang="sv-SE" sz="1200" spc="-40" dirty="0">
                          <a:latin typeface="Times New Roman"/>
                          <a:cs typeface="Times New Roman"/>
                        </a:rPr>
                        <a:t>Josefin Almén Olsson</a:t>
                      </a:r>
                    </a:p>
                    <a:p>
                      <a:pPr marL="109220" marR="433070">
                        <a:lnSpc>
                          <a:spcPct val="100000"/>
                        </a:lnSpc>
                        <a:spcBef>
                          <a:spcPts val="320"/>
                        </a:spcBef>
                      </a:pPr>
                      <a:r>
                        <a:rPr lang="sv-SE" sz="1200" spc="-10" dirty="0">
                          <a:latin typeface="Times New Roman"/>
                          <a:cs typeface="Times New Roman"/>
                        </a:rPr>
                        <a:t> </a:t>
                      </a:r>
                      <a:r>
                        <a:rPr lang="sv-SE" sz="1200" dirty="0" err="1">
                          <a:latin typeface="+mn-lt"/>
                          <a:cs typeface="Times New Roman"/>
                        </a:rPr>
                        <a:t>Education</a:t>
                      </a:r>
                      <a:r>
                        <a:rPr lang="sv-SE" sz="1200" dirty="0">
                          <a:latin typeface="+mn-lt"/>
                          <a:cs typeface="Times New Roman"/>
                        </a:rPr>
                        <a:t> </a:t>
                      </a:r>
                      <a:r>
                        <a:rPr lang="sv-SE" sz="1200" dirty="0"/>
                        <a:t>administrator</a:t>
                      </a:r>
                      <a:r>
                        <a:rPr sz="1200" spc="20" dirty="0">
                          <a:latin typeface="Times New Roman"/>
                          <a:cs typeface="Times New Roman"/>
                        </a:rPr>
                        <a:t> </a:t>
                      </a:r>
                      <a:r>
                        <a:rPr sz="1200" dirty="0">
                          <a:latin typeface="Times New Roman"/>
                          <a:cs typeface="Times New Roman"/>
                        </a:rPr>
                        <a:t>John</a:t>
                      </a:r>
                      <a:r>
                        <a:rPr sz="1200" spc="-20" dirty="0">
                          <a:latin typeface="Times New Roman"/>
                          <a:cs typeface="Times New Roman"/>
                        </a:rPr>
                        <a:t> </a:t>
                      </a:r>
                      <a:r>
                        <a:rPr sz="1200" dirty="0">
                          <a:latin typeface="Times New Roman"/>
                          <a:cs typeface="Times New Roman"/>
                        </a:rPr>
                        <a:t>Ohlson</a:t>
                      </a:r>
                      <a:r>
                        <a:rPr lang="sv-SE" sz="1200" dirty="0">
                          <a:latin typeface="Times New Roman"/>
                          <a:cs typeface="Times New Roman"/>
                        </a:rPr>
                        <a:t> </a:t>
                      </a:r>
                      <a:endParaRPr sz="1200" dirty="0">
                        <a:highlight>
                          <a:srgbClr val="FFFF00"/>
                        </a:highlight>
                        <a:latin typeface="Times New Roman"/>
                        <a:cs typeface="Times New Roman"/>
                      </a:endParaRPr>
                    </a:p>
                  </a:txBody>
                  <a:tcPr marL="0" marR="0" marT="40640" marB="0">
                    <a:lnR w="6350">
                      <a:solidFill>
                        <a:srgbClr val="000000"/>
                      </a:solidFill>
                      <a:prstDash val="solid"/>
                    </a:lnR>
                    <a:lnB w="6350">
                      <a:solidFill>
                        <a:srgbClr val="000000"/>
                      </a:solidFill>
                      <a:prstDash val="solid"/>
                    </a:lnB>
                  </a:tcPr>
                </a:tc>
                <a:extLst>
                  <a:ext uri="{0D108BD9-81ED-4DB2-BD59-A6C34878D82A}">
                    <a16:rowId xmlns:a16="http://schemas.microsoft.com/office/drawing/2014/main" val="10005"/>
                  </a:ext>
                </a:extLst>
              </a:tr>
              <a:tr h="457200">
                <a:tc>
                  <a:txBody>
                    <a:bodyPr/>
                    <a:lstStyle/>
                    <a:p>
                      <a:pPr marL="91440">
                        <a:lnSpc>
                          <a:spcPct val="100000"/>
                        </a:lnSpc>
                        <a:spcBef>
                          <a:spcPts val="320"/>
                        </a:spcBef>
                      </a:pPr>
                      <a:r>
                        <a:rPr lang="en-US" sz="1200" b="1" dirty="0">
                          <a:latin typeface="+mn-lt"/>
                          <a:cs typeface="Times New Roman"/>
                        </a:rPr>
                        <a:t>Chemistry, Master </a:t>
                      </a:r>
                      <a:r>
                        <a:rPr lang="en-US" sz="1200" b="1" dirty="0" err="1">
                          <a:latin typeface="+mn-lt"/>
                          <a:cs typeface="Times New Roman"/>
                        </a:rPr>
                        <a:t>Programme</a:t>
                      </a:r>
                      <a:r>
                        <a:rPr lang="en-US" sz="1200" b="1" dirty="0">
                          <a:latin typeface="+mn-lt"/>
                          <a:cs typeface="Times New Roman"/>
                        </a:rPr>
                        <a:t>, 120 credits</a:t>
                      </a:r>
                    </a:p>
                    <a:p>
                      <a:pPr marL="91440">
                        <a:lnSpc>
                          <a:spcPct val="100000"/>
                        </a:lnSpc>
                        <a:spcBef>
                          <a:spcPts val="320"/>
                        </a:spcBef>
                      </a:pPr>
                      <a:r>
                        <a:rPr lang="sv-SE" sz="1200" dirty="0">
                          <a:latin typeface="+mn-lt"/>
                          <a:cs typeface="Times New Roman"/>
                        </a:rPr>
                        <a:t>Program </a:t>
                      </a:r>
                      <a:r>
                        <a:rPr lang="sv-SE" sz="1200" dirty="0" err="1">
                          <a:latin typeface="+mn-lt"/>
                          <a:cs typeface="Times New Roman"/>
                        </a:rPr>
                        <a:t>coordinator</a:t>
                      </a:r>
                      <a:r>
                        <a:rPr lang="sv-SE" sz="1200" dirty="0">
                          <a:latin typeface="+mn-lt"/>
                          <a:cs typeface="Times New Roman"/>
                        </a:rPr>
                        <a:t>: Ian </a:t>
                      </a:r>
                      <a:r>
                        <a:rPr lang="sv-SE" sz="1200" spc="-10" dirty="0">
                          <a:latin typeface="+mn-lt"/>
                          <a:cs typeface="Times New Roman"/>
                        </a:rPr>
                        <a:t>Nicholls</a:t>
                      </a:r>
                      <a:endParaRPr lang="sv-SE" sz="1200" dirty="0">
                        <a:latin typeface="+mn-lt"/>
                        <a:cs typeface="Times New Roman"/>
                      </a:endParaRPr>
                    </a:p>
                  </a:txBody>
                  <a:tcPr marL="0" marR="0" marT="40640" marB="0">
                    <a:lnL w="6350">
                      <a:solidFill>
                        <a:srgbClr val="000000"/>
                      </a:solidFill>
                      <a:prstDash val="solid"/>
                    </a:lnL>
                    <a:lnT w="6350">
                      <a:solidFill>
                        <a:srgbClr val="000000"/>
                      </a:solidFill>
                      <a:prstDash val="solid"/>
                    </a:lnT>
                    <a:lnB w="6350">
                      <a:solidFill>
                        <a:srgbClr val="000000"/>
                      </a:solidFill>
                      <a:prstDash val="solid"/>
                    </a:lnB>
                  </a:tcPr>
                </a:tc>
                <a:tc>
                  <a:txBody>
                    <a:bodyPr/>
                    <a:lstStyle/>
                    <a:p>
                      <a:pPr marL="109220" marR="433070">
                        <a:lnSpc>
                          <a:spcPct val="100000"/>
                        </a:lnSpc>
                        <a:spcBef>
                          <a:spcPts val="320"/>
                        </a:spcBef>
                      </a:pPr>
                      <a:r>
                        <a:rPr lang="en-US" sz="1200" dirty="0">
                          <a:latin typeface="+mn-lt"/>
                          <a:cs typeface="Times New Roman"/>
                        </a:rPr>
                        <a:t>Student counselor:</a:t>
                      </a:r>
                      <a:r>
                        <a:rPr lang="en-US" sz="1200" spc="-40" dirty="0">
                          <a:latin typeface="+mn-lt"/>
                          <a:cs typeface="Times New Roman"/>
                        </a:rPr>
                        <a:t> Josefin Almén Olsson</a:t>
                      </a:r>
                    </a:p>
                    <a:p>
                      <a:pPr marL="109220" marR="433070">
                        <a:lnSpc>
                          <a:spcPct val="100000"/>
                        </a:lnSpc>
                        <a:spcBef>
                          <a:spcPts val="320"/>
                        </a:spcBef>
                      </a:pPr>
                      <a:r>
                        <a:rPr lang="en-US" sz="1200" spc="-10" dirty="0">
                          <a:latin typeface="+mn-lt"/>
                          <a:cs typeface="Times New Roman"/>
                        </a:rPr>
                        <a:t> </a:t>
                      </a:r>
                      <a:r>
                        <a:rPr lang="en-US" sz="1200" dirty="0">
                          <a:latin typeface="+mn-lt"/>
                          <a:cs typeface="Times New Roman"/>
                        </a:rPr>
                        <a:t>Education </a:t>
                      </a:r>
                      <a:r>
                        <a:rPr lang="en-US" sz="1200" dirty="0"/>
                        <a:t>administrator</a:t>
                      </a:r>
                      <a:r>
                        <a:rPr lang="en-US" sz="1200" spc="20" dirty="0">
                          <a:latin typeface="+mn-lt"/>
                          <a:cs typeface="Times New Roman"/>
                        </a:rPr>
                        <a:t> </a:t>
                      </a:r>
                      <a:r>
                        <a:rPr lang="en-US" sz="1200" dirty="0">
                          <a:latin typeface="+mn-lt"/>
                          <a:cs typeface="Times New Roman"/>
                        </a:rPr>
                        <a:t>John</a:t>
                      </a:r>
                      <a:r>
                        <a:rPr lang="en-US" sz="1200" spc="-20" dirty="0">
                          <a:latin typeface="+mn-lt"/>
                          <a:cs typeface="Times New Roman"/>
                        </a:rPr>
                        <a:t> </a:t>
                      </a:r>
                      <a:r>
                        <a:rPr lang="en-US" sz="1200" dirty="0">
                          <a:latin typeface="+mn-lt"/>
                          <a:cs typeface="Times New Roman"/>
                        </a:rPr>
                        <a:t>Ohlson </a:t>
                      </a:r>
                      <a:endParaRPr lang="en-US" sz="1200" dirty="0">
                        <a:highlight>
                          <a:srgbClr val="FFFF00"/>
                        </a:highlight>
                        <a:latin typeface="+mn-lt"/>
                        <a:cs typeface="Times New Roman"/>
                      </a:endParaRPr>
                    </a:p>
                  </a:txBody>
                  <a:tcPr marL="0" marR="0" marT="40640" marB="0">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bl>
          </a:graphicData>
        </a:graphic>
      </p:graphicFrame>
      <p:sp>
        <p:nvSpPr>
          <p:cNvPr id="6" name="Rubrik 10">
            <a:extLst>
              <a:ext uri="{FF2B5EF4-FFF2-40B4-BE49-F238E27FC236}">
                <a16:creationId xmlns:a16="http://schemas.microsoft.com/office/drawing/2014/main" id="{B071B841-DA01-E58E-885E-AD2B72B2B5BF}"/>
              </a:ext>
            </a:extLst>
          </p:cNvPr>
          <p:cNvSpPr>
            <a:spLocks noGrp="1"/>
          </p:cNvSpPr>
          <p:nvPr>
            <p:ph type="title"/>
          </p:nvPr>
        </p:nvSpPr>
        <p:spPr>
          <a:xfrm>
            <a:off x="294655" y="343505"/>
            <a:ext cx="8424936" cy="436881"/>
          </a:xfrm>
          <a:solidFill>
            <a:schemeClr val="bg1"/>
          </a:solidFill>
        </p:spPr>
        <p:txBody>
          <a:bodyPr/>
          <a:lstStyle/>
          <a:p>
            <a:r>
              <a:rPr lang="sv-SE" sz="2400" dirty="0" err="1"/>
              <a:t>Operational</a:t>
            </a:r>
            <a:r>
              <a:rPr lang="sv-SE" sz="2400" dirty="0"/>
              <a:t> support at the </a:t>
            </a:r>
            <a:r>
              <a:rPr lang="en-US" sz="2400" dirty="0">
                <a:ea typeface="ＭＳ Ｐゴシック" panose="020B0600070205080204" pitchFamily="34" charset="-128"/>
              </a:rPr>
              <a:t>Faculty of Health and Life Sciences</a:t>
            </a:r>
            <a:br>
              <a:rPr lang="sv-SE" sz="3200" dirty="0">
                <a:ea typeface="ＭＳ Ｐゴシック" panose="020B0600070205080204" pitchFamily="34" charset="-128"/>
              </a:rPr>
            </a:br>
            <a:endParaRPr lang="sv-SE" sz="2400" dirty="0"/>
          </a:p>
        </p:txBody>
      </p:sp>
    </p:spTree>
    <p:extLst>
      <p:ext uri="{BB962C8B-B14F-4D97-AF65-F5344CB8AC3E}">
        <p14:creationId xmlns:p14="http://schemas.microsoft.com/office/powerpoint/2010/main" val="233595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Hardcover-böcke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2400"/>
            <a:ext cx="9180022" cy="6120014"/>
          </a:xfrm>
          <a:prstGeom prst="rect">
            <a:avLst/>
          </a:prstGeom>
        </p:spPr>
      </p:pic>
      <p:sp>
        <p:nvSpPr>
          <p:cNvPr id="5" name="textruta 4">
            <a:extLst>
              <a:ext uri="{FF2B5EF4-FFF2-40B4-BE49-F238E27FC236}">
                <a16:creationId xmlns:a16="http://schemas.microsoft.com/office/drawing/2014/main" id="{6DB4ABB6-09EB-F60E-1C03-2E98550FA6E0}"/>
              </a:ext>
            </a:extLst>
          </p:cNvPr>
          <p:cNvSpPr txBox="1"/>
          <p:nvPr/>
        </p:nvSpPr>
        <p:spPr>
          <a:xfrm>
            <a:off x="251520" y="1124744"/>
            <a:ext cx="8424936" cy="4536504"/>
          </a:xfrm>
          <a:prstGeom prst="rect">
            <a:avLst/>
          </a:prstGeom>
          <a:solidFill>
            <a:schemeClr val="bg1"/>
          </a:solidFill>
        </p:spPr>
        <p:txBody>
          <a:bodyPr wrap="square" rtlCol="0">
            <a:spAutoFit/>
          </a:bodyPr>
          <a:lstStyle/>
          <a:p>
            <a:endParaRPr lang="sv-SE" dirty="0">
              <a:latin typeface="+mn-lt"/>
            </a:endParaRPr>
          </a:p>
        </p:txBody>
      </p:sp>
      <p:sp>
        <p:nvSpPr>
          <p:cNvPr id="2" name="object 2">
            <a:extLst>
              <a:ext uri="{FF2B5EF4-FFF2-40B4-BE49-F238E27FC236}">
                <a16:creationId xmlns:a16="http://schemas.microsoft.com/office/drawing/2014/main" id="{C7A2D755-9489-1427-2A9F-07BAF87EFE33}"/>
              </a:ext>
            </a:extLst>
          </p:cNvPr>
          <p:cNvSpPr txBox="1">
            <a:spLocks/>
          </p:cNvSpPr>
          <p:nvPr/>
        </p:nvSpPr>
        <p:spPr bwMode="auto">
          <a:xfrm>
            <a:off x="395536" y="1268760"/>
            <a:ext cx="6984776" cy="42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t" anchorCtr="0" compatLnSpc="1">
            <a:prstTxWarp prst="textNoShape">
              <a:avLst/>
            </a:prstTxWarp>
            <a:spAutoFit/>
          </a:bodyPr>
          <a:lstStyle>
            <a:lvl1pPr algn="l" rtl="0" eaLnBrk="1" fontAlgn="base" hangingPunct="1">
              <a:lnSpc>
                <a:spcPts val="2700"/>
              </a:lnSpc>
              <a:spcBef>
                <a:spcPct val="0"/>
              </a:spcBef>
              <a:spcAft>
                <a:spcPct val="0"/>
              </a:spcAft>
              <a:defRPr sz="27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pPr marL="12700">
              <a:lnSpc>
                <a:spcPct val="100000"/>
              </a:lnSpc>
              <a:spcBef>
                <a:spcPts val="100"/>
              </a:spcBef>
            </a:pPr>
            <a:r>
              <a:rPr lang="sv-SE" b="1" dirty="0">
                <a:latin typeface="Times New Roman"/>
                <a:cs typeface="Times New Roman"/>
              </a:rPr>
              <a:t>Departement </a:t>
            </a:r>
            <a:r>
              <a:rPr lang="sv-SE" b="1" dirty="0" err="1">
                <a:latin typeface="Times New Roman"/>
                <a:cs typeface="Times New Roman"/>
              </a:rPr>
              <a:t>of</a:t>
            </a:r>
            <a:r>
              <a:rPr lang="sv-SE" b="1" dirty="0">
                <a:latin typeface="Times New Roman"/>
                <a:cs typeface="Times New Roman"/>
              </a:rPr>
              <a:t> Medicine and </a:t>
            </a:r>
            <a:r>
              <a:rPr lang="sv-SE" b="1" dirty="0" err="1">
                <a:latin typeface="Times New Roman"/>
                <a:cs typeface="Times New Roman"/>
              </a:rPr>
              <a:t>Optometry</a:t>
            </a:r>
            <a:endParaRPr lang="sv-SE" dirty="0">
              <a:latin typeface="Times New Roman"/>
              <a:cs typeface="Times New Roman"/>
            </a:endParaRPr>
          </a:p>
        </p:txBody>
      </p:sp>
      <p:graphicFrame>
        <p:nvGraphicFramePr>
          <p:cNvPr id="4" name="object 4">
            <a:extLst>
              <a:ext uri="{FF2B5EF4-FFF2-40B4-BE49-F238E27FC236}">
                <a16:creationId xmlns:a16="http://schemas.microsoft.com/office/drawing/2014/main" id="{A9A0E123-C93A-290C-B996-606F056A3942}"/>
              </a:ext>
            </a:extLst>
          </p:cNvPr>
          <p:cNvGraphicFramePr>
            <a:graphicFrameLocks noGrp="1"/>
          </p:cNvGraphicFramePr>
          <p:nvPr>
            <p:extLst>
              <p:ext uri="{D42A27DB-BD31-4B8C-83A1-F6EECF244321}">
                <p14:modId xmlns:p14="http://schemas.microsoft.com/office/powerpoint/2010/main" val="770890924"/>
              </p:ext>
            </p:extLst>
          </p:nvPr>
        </p:nvGraphicFramePr>
        <p:xfrm>
          <a:off x="395536" y="1800991"/>
          <a:ext cx="7897494" cy="2121990"/>
        </p:xfrm>
        <a:graphic>
          <a:graphicData uri="http://schemas.openxmlformats.org/drawingml/2006/table">
            <a:tbl>
              <a:tblPr firstRow="1" bandRow="1">
                <a:tableStyleId>{2D5ABB26-0587-4C30-8999-92F81FD0307C}</a:tableStyleId>
              </a:tblPr>
              <a:tblGrid>
                <a:gridCol w="3945890">
                  <a:extLst>
                    <a:ext uri="{9D8B030D-6E8A-4147-A177-3AD203B41FA5}">
                      <a16:colId xmlns:a16="http://schemas.microsoft.com/office/drawing/2014/main" val="20000"/>
                    </a:ext>
                  </a:extLst>
                </a:gridCol>
                <a:gridCol w="3951604">
                  <a:extLst>
                    <a:ext uri="{9D8B030D-6E8A-4147-A177-3AD203B41FA5}">
                      <a16:colId xmlns:a16="http://schemas.microsoft.com/office/drawing/2014/main" val="20001"/>
                    </a:ext>
                  </a:extLst>
                </a:gridCol>
              </a:tblGrid>
              <a:tr h="377190">
                <a:tc>
                  <a:txBody>
                    <a:bodyPr/>
                    <a:lstStyle/>
                    <a:p>
                      <a:pPr marL="91440">
                        <a:lnSpc>
                          <a:spcPct val="100000"/>
                        </a:lnSpc>
                        <a:spcBef>
                          <a:spcPts val="340"/>
                        </a:spcBef>
                      </a:pPr>
                      <a:r>
                        <a:rPr sz="1400" b="1" spc="-10" dirty="0">
                          <a:solidFill>
                            <a:srgbClr val="FFFFFF"/>
                          </a:solidFill>
                          <a:latin typeface="Times New Roman"/>
                          <a:cs typeface="Times New Roman"/>
                        </a:rPr>
                        <a:t>Program</a:t>
                      </a:r>
                      <a:endParaRPr sz="1400" dirty="0">
                        <a:latin typeface="Times New Roman"/>
                        <a:cs typeface="Times New Roman"/>
                      </a:endParaRPr>
                    </a:p>
                  </a:txBody>
                  <a:tcPr marL="0" marR="0" marT="43180" marB="0">
                    <a:solidFill>
                      <a:srgbClr val="000000"/>
                    </a:solidFill>
                  </a:tcPr>
                </a:tc>
                <a:tc>
                  <a:txBody>
                    <a:bodyPr/>
                    <a:lstStyle/>
                    <a:p>
                      <a:pPr marL="93980" marR="0" lvl="0" indent="0" algn="l" defTabSz="914400" rtl="0" eaLnBrk="1" fontAlgn="auto" latinLnBrk="0" hangingPunct="1">
                        <a:lnSpc>
                          <a:spcPct val="100000"/>
                        </a:lnSpc>
                        <a:spcBef>
                          <a:spcPts val="340"/>
                        </a:spcBef>
                        <a:spcAft>
                          <a:spcPts val="0"/>
                        </a:spcAft>
                        <a:buClrTx/>
                        <a:buSzTx/>
                        <a:buFontTx/>
                        <a:buNone/>
                        <a:tabLst/>
                        <a:defRPr/>
                      </a:pPr>
                      <a:r>
                        <a:rPr lang="sv-SE" sz="1400" b="1" spc="-10" dirty="0" err="1">
                          <a:solidFill>
                            <a:srgbClr val="FFFFFF"/>
                          </a:solidFill>
                          <a:latin typeface="+mn-lt"/>
                          <a:cs typeface="Times New Roman"/>
                        </a:rPr>
                        <a:t>Operational</a:t>
                      </a:r>
                      <a:r>
                        <a:rPr lang="sv-SE" sz="1400" b="1" spc="-10" dirty="0">
                          <a:solidFill>
                            <a:srgbClr val="FFFFFF"/>
                          </a:solidFill>
                          <a:latin typeface="+mn-lt"/>
                          <a:cs typeface="Times New Roman"/>
                        </a:rPr>
                        <a:t> support </a:t>
                      </a:r>
                      <a:endParaRPr lang="sv-SE" sz="1400" dirty="0">
                        <a:latin typeface="+mn-lt"/>
                        <a:cs typeface="Times New Roman"/>
                      </a:endParaRPr>
                    </a:p>
                  </a:txBody>
                  <a:tcPr marL="0" marR="0" marT="43180" marB="0">
                    <a:solidFill>
                      <a:srgbClr val="000000"/>
                    </a:solidFill>
                  </a:tcPr>
                </a:tc>
                <a:extLst>
                  <a:ext uri="{0D108BD9-81ED-4DB2-BD59-A6C34878D82A}">
                    <a16:rowId xmlns:a16="http://schemas.microsoft.com/office/drawing/2014/main" val="10000"/>
                  </a:ext>
                </a:extLst>
              </a:tr>
              <a:tr h="457200">
                <a:tc>
                  <a:txBody>
                    <a:bodyPr/>
                    <a:lstStyle/>
                    <a:p>
                      <a:pPr marL="90805">
                        <a:lnSpc>
                          <a:spcPct val="100000"/>
                        </a:lnSpc>
                        <a:spcBef>
                          <a:spcPts val="320"/>
                        </a:spcBef>
                      </a:pPr>
                      <a:r>
                        <a:rPr lang="en-US" sz="1200" b="1" kern="1200" spc="-10" dirty="0">
                          <a:solidFill>
                            <a:schemeClr val="tx1"/>
                          </a:solidFill>
                          <a:latin typeface="Times New Roman"/>
                          <a:ea typeface="+mn-ea"/>
                          <a:cs typeface="Times New Roman"/>
                        </a:rPr>
                        <a:t>Master </a:t>
                      </a:r>
                      <a:r>
                        <a:rPr lang="en-US" sz="1200" b="1" kern="1200" spc="-10" dirty="0" err="1">
                          <a:solidFill>
                            <a:schemeClr val="tx1"/>
                          </a:solidFill>
                          <a:latin typeface="Times New Roman"/>
                          <a:ea typeface="+mn-ea"/>
                          <a:cs typeface="Times New Roman"/>
                        </a:rPr>
                        <a:t>Programme</a:t>
                      </a:r>
                      <a:r>
                        <a:rPr lang="en-US" sz="1200" b="1" kern="1200" spc="-10" dirty="0">
                          <a:solidFill>
                            <a:schemeClr val="tx1"/>
                          </a:solidFill>
                          <a:latin typeface="Times New Roman"/>
                          <a:ea typeface="+mn-ea"/>
                          <a:cs typeface="Times New Roman"/>
                        </a:rPr>
                        <a:t> in eHealth, 60 credits</a:t>
                      </a:r>
                      <a:endParaRPr sz="1200" b="1" kern="1200" spc="-10" dirty="0">
                        <a:solidFill>
                          <a:schemeClr val="tx1"/>
                        </a:solidFill>
                        <a:latin typeface="Times New Roman"/>
                        <a:ea typeface="+mn-ea"/>
                        <a:cs typeface="Times New Roman"/>
                      </a:endParaRPr>
                    </a:p>
                    <a:p>
                      <a:pPr marL="90805">
                        <a:lnSpc>
                          <a:spcPct val="100000"/>
                        </a:lnSpc>
                        <a:spcBef>
                          <a:spcPts val="5"/>
                        </a:spcBef>
                      </a:pPr>
                      <a:r>
                        <a:rPr lang="sv-SE" sz="1200" dirty="0">
                          <a:latin typeface="Times New Roman"/>
                          <a:cs typeface="Times New Roman"/>
                        </a:rPr>
                        <a:t>Program </a:t>
                      </a:r>
                      <a:r>
                        <a:rPr lang="sv-SE" sz="1200" dirty="0" err="1">
                          <a:latin typeface="Times New Roman"/>
                          <a:cs typeface="Times New Roman"/>
                        </a:rPr>
                        <a:t>coordinator</a:t>
                      </a:r>
                      <a:r>
                        <a:rPr sz="1200" dirty="0">
                          <a:latin typeface="Times New Roman"/>
                          <a:cs typeface="Times New Roman"/>
                        </a:rPr>
                        <a:t>:</a:t>
                      </a:r>
                      <a:r>
                        <a:rPr sz="1200" spc="10" dirty="0">
                          <a:latin typeface="Times New Roman"/>
                          <a:cs typeface="Times New Roman"/>
                        </a:rPr>
                        <a:t> </a:t>
                      </a:r>
                      <a:r>
                        <a:rPr sz="1200" dirty="0">
                          <a:latin typeface="Times New Roman"/>
                          <a:cs typeface="Times New Roman"/>
                        </a:rPr>
                        <a:t>Patrick</a:t>
                      </a:r>
                      <a:r>
                        <a:rPr sz="1200" spc="-15" dirty="0">
                          <a:latin typeface="Times New Roman"/>
                          <a:cs typeface="Times New Roman"/>
                        </a:rPr>
                        <a:t> </a:t>
                      </a:r>
                      <a:r>
                        <a:rPr sz="1200" spc="-10" dirty="0">
                          <a:latin typeface="Times New Roman"/>
                          <a:cs typeface="Times New Roman"/>
                        </a:rPr>
                        <a:t>Bergman</a:t>
                      </a:r>
                      <a:endParaRPr sz="1200" dirty="0">
                        <a:latin typeface="Times New Roman"/>
                        <a:cs typeface="Times New Roman"/>
                      </a:endParaRPr>
                    </a:p>
                  </a:txBody>
                  <a:tcPr marL="0" marR="0" marT="40640" marB="0">
                    <a:lnL w="6350">
                      <a:solidFill>
                        <a:srgbClr val="000000"/>
                      </a:solidFill>
                      <a:prstDash val="solid"/>
                    </a:lnL>
                    <a:lnB w="6350" cap="flat" cmpd="sng" algn="ctr">
                      <a:solidFill>
                        <a:srgbClr val="000000"/>
                      </a:solidFill>
                      <a:prstDash val="solid"/>
                      <a:round/>
                      <a:headEnd type="none" w="med" len="med"/>
                      <a:tailEnd type="none" w="med" len="med"/>
                    </a:lnB>
                  </a:tcPr>
                </a:tc>
                <a:tc>
                  <a:txBody>
                    <a:bodyPr/>
                    <a:lstStyle/>
                    <a:p>
                      <a:pPr marL="109220" marR="433070">
                        <a:lnSpc>
                          <a:spcPct val="100000"/>
                        </a:lnSpc>
                        <a:spcBef>
                          <a:spcPts val="320"/>
                        </a:spcBef>
                      </a:pPr>
                      <a:r>
                        <a:rPr lang="en-US" sz="1200" dirty="0">
                          <a:latin typeface="+mn-lt"/>
                          <a:cs typeface="Times New Roman"/>
                        </a:rPr>
                        <a:t>Student counselor:</a:t>
                      </a:r>
                      <a:r>
                        <a:rPr lang="en-US" sz="1200" spc="-40" dirty="0">
                          <a:latin typeface="+mn-lt"/>
                          <a:cs typeface="Times New Roman"/>
                        </a:rPr>
                        <a:t> Josefin Almén Olsson</a:t>
                      </a:r>
                    </a:p>
                    <a:p>
                      <a:pPr marL="109220" marR="433070">
                        <a:lnSpc>
                          <a:spcPct val="100000"/>
                        </a:lnSpc>
                        <a:spcBef>
                          <a:spcPts val="320"/>
                        </a:spcBef>
                      </a:pPr>
                      <a:r>
                        <a:rPr lang="en-US" sz="1200" dirty="0">
                          <a:latin typeface="+mn-lt"/>
                          <a:cs typeface="Times New Roman"/>
                        </a:rPr>
                        <a:t>Education </a:t>
                      </a:r>
                      <a:r>
                        <a:rPr lang="en-US" sz="1200" dirty="0"/>
                        <a:t>administrator</a:t>
                      </a:r>
                      <a:r>
                        <a:rPr lang="en-US" sz="1200" spc="20" dirty="0">
                          <a:latin typeface="+mn-lt"/>
                          <a:cs typeface="Times New Roman"/>
                        </a:rPr>
                        <a:t>: Caroline Bengtsson </a:t>
                      </a:r>
                      <a:endParaRPr lang="en-US" sz="1200" dirty="0">
                        <a:highlight>
                          <a:srgbClr val="FFFF00"/>
                        </a:highlight>
                        <a:latin typeface="+mn-lt"/>
                        <a:cs typeface="Times New Roman"/>
                      </a:endParaRPr>
                    </a:p>
                  </a:txBody>
                  <a:tcPr marL="0" marR="0" marT="40640" marB="0">
                    <a:lnR w="6350">
                      <a:solidFill>
                        <a:srgbClr val="000000"/>
                      </a:solidFill>
                      <a:prstDash val="soli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77340">
                <a:tc>
                  <a:txBody>
                    <a:bodyPr/>
                    <a:lstStyle/>
                    <a:p>
                      <a:pPr marL="90805">
                        <a:lnSpc>
                          <a:spcPct val="100000"/>
                        </a:lnSpc>
                        <a:spcBef>
                          <a:spcPts val="320"/>
                        </a:spcBef>
                      </a:pPr>
                      <a:r>
                        <a:rPr lang="en-US" sz="1200" b="1" kern="1200" spc="-10" dirty="0">
                          <a:solidFill>
                            <a:schemeClr val="tx1"/>
                          </a:solidFill>
                          <a:latin typeface="+mn-lt"/>
                          <a:ea typeface="+mn-ea"/>
                          <a:cs typeface="Times New Roman"/>
                        </a:rPr>
                        <a:t>Master </a:t>
                      </a:r>
                      <a:r>
                        <a:rPr lang="en-US" sz="1200" b="1" kern="1200" spc="-10" dirty="0" err="1">
                          <a:solidFill>
                            <a:schemeClr val="tx1"/>
                          </a:solidFill>
                          <a:latin typeface="+mn-lt"/>
                          <a:ea typeface="+mn-ea"/>
                          <a:cs typeface="Times New Roman"/>
                        </a:rPr>
                        <a:t>Programme</a:t>
                      </a:r>
                      <a:r>
                        <a:rPr lang="en-US" sz="1200" b="1" kern="1200" spc="-10" dirty="0">
                          <a:solidFill>
                            <a:schemeClr val="tx1"/>
                          </a:solidFill>
                          <a:latin typeface="+mn-lt"/>
                          <a:ea typeface="+mn-ea"/>
                          <a:cs typeface="Times New Roman"/>
                        </a:rPr>
                        <a:t> in eHealth, 120 credits</a:t>
                      </a:r>
                    </a:p>
                    <a:p>
                      <a:pPr marL="90805">
                        <a:lnSpc>
                          <a:spcPct val="100000"/>
                        </a:lnSpc>
                        <a:spcBef>
                          <a:spcPts val="5"/>
                        </a:spcBef>
                      </a:pPr>
                      <a:r>
                        <a:rPr lang="en-US" sz="1200" dirty="0">
                          <a:latin typeface="+mn-lt"/>
                          <a:cs typeface="Times New Roman"/>
                        </a:rPr>
                        <a:t>Program coordinator:</a:t>
                      </a:r>
                      <a:r>
                        <a:rPr lang="en-US" sz="1200" spc="10" dirty="0">
                          <a:latin typeface="+mn-lt"/>
                          <a:cs typeface="Times New Roman"/>
                        </a:rPr>
                        <a:t> </a:t>
                      </a:r>
                      <a:r>
                        <a:rPr lang="en-US" sz="1200" dirty="0">
                          <a:latin typeface="+mn-lt"/>
                          <a:cs typeface="Times New Roman"/>
                        </a:rPr>
                        <a:t>Patrick</a:t>
                      </a:r>
                      <a:r>
                        <a:rPr lang="en-US" sz="1200" spc="-15" dirty="0">
                          <a:latin typeface="+mn-lt"/>
                          <a:cs typeface="Times New Roman"/>
                        </a:rPr>
                        <a:t> </a:t>
                      </a:r>
                      <a:r>
                        <a:rPr lang="en-US" sz="1200" spc="-10" dirty="0">
                          <a:latin typeface="+mn-lt"/>
                          <a:cs typeface="Times New Roman"/>
                        </a:rPr>
                        <a:t>Bergman</a:t>
                      </a:r>
                      <a:endParaRPr lang="en-US" sz="1200" dirty="0">
                        <a:latin typeface="+mn-lt"/>
                        <a:cs typeface="Times New Roman"/>
                      </a:endParaRPr>
                    </a:p>
                  </a:txBody>
                  <a:tcPr marL="0" marR="0" marT="40640" marB="0">
                    <a:lnL w="6350">
                      <a:solidFill>
                        <a:srgbClr val="000000"/>
                      </a:solidFill>
                      <a:prstDash val="solid"/>
                    </a:lnL>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109220" marR="433070">
                        <a:lnSpc>
                          <a:spcPct val="100000"/>
                        </a:lnSpc>
                        <a:spcBef>
                          <a:spcPts val="320"/>
                        </a:spcBef>
                      </a:pPr>
                      <a:r>
                        <a:rPr lang="en-US" sz="1200" dirty="0">
                          <a:latin typeface="+mn-lt"/>
                          <a:cs typeface="Times New Roman"/>
                        </a:rPr>
                        <a:t>Student counselor:</a:t>
                      </a:r>
                      <a:r>
                        <a:rPr lang="en-US" sz="1200" spc="-40" dirty="0">
                          <a:latin typeface="+mn-lt"/>
                          <a:cs typeface="Times New Roman"/>
                        </a:rPr>
                        <a:t> Josefin Almén Olsson</a:t>
                      </a:r>
                    </a:p>
                    <a:p>
                      <a:pPr marL="109220" marR="433070">
                        <a:lnSpc>
                          <a:spcPct val="100000"/>
                        </a:lnSpc>
                        <a:spcBef>
                          <a:spcPts val="320"/>
                        </a:spcBef>
                      </a:pPr>
                      <a:r>
                        <a:rPr lang="en-US" sz="1200" dirty="0">
                          <a:latin typeface="+mn-lt"/>
                          <a:cs typeface="Times New Roman"/>
                        </a:rPr>
                        <a:t>Education </a:t>
                      </a:r>
                      <a:r>
                        <a:rPr lang="en-US" sz="1200" dirty="0"/>
                        <a:t>administrator</a:t>
                      </a:r>
                      <a:r>
                        <a:rPr lang="en-US" sz="1200" spc="20" dirty="0">
                          <a:latin typeface="+mn-lt"/>
                          <a:cs typeface="Times New Roman"/>
                        </a:rPr>
                        <a:t>: Caroline Bengtsson </a:t>
                      </a:r>
                      <a:endParaRPr lang="en-US" sz="1200" dirty="0">
                        <a:highlight>
                          <a:srgbClr val="FFFF00"/>
                        </a:highlight>
                        <a:latin typeface="+mn-lt"/>
                        <a:cs typeface="Times New Roman"/>
                      </a:endParaRPr>
                    </a:p>
                  </a:txBody>
                  <a:tcPr marL="0" marR="0" marT="40640" marB="0">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28916">
                <a:tc>
                  <a:txBody>
                    <a:bodyPr/>
                    <a:lstStyle/>
                    <a:p>
                      <a:pPr marL="90805">
                        <a:lnSpc>
                          <a:spcPct val="100000"/>
                        </a:lnSpc>
                        <a:spcBef>
                          <a:spcPts val="320"/>
                        </a:spcBef>
                      </a:pPr>
                      <a:r>
                        <a:rPr lang="en-US" sz="1200" b="1" dirty="0">
                          <a:latin typeface="+mn-lt"/>
                          <a:cs typeface="Times New Roman"/>
                        </a:rPr>
                        <a:t>Optometry and Vision Science, master </a:t>
                      </a:r>
                      <a:r>
                        <a:rPr lang="en-US" sz="1200" b="1" dirty="0" err="1">
                          <a:latin typeface="+mn-lt"/>
                          <a:cs typeface="Times New Roman"/>
                        </a:rPr>
                        <a:t>programme</a:t>
                      </a:r>
                      <a:r>
                        <a:rPr lang="en-US" sz="1200" b="1" dirty="0">
                          <a:latin typeface="+mn-lt"/>
                          <a:cs typeface="Times New Roman"/>
                        </a:rPr>
                        <a:t>, 120 credits</a:t>
                      </a:r>
                    </a:p>
                    <a:p>
                      <a:pPr marL="90805">
                        <a:lnSpc>
                          <a:spcPct val="100000"/>
                        </a:lnSpc>
                        <a:spcBef>
                          <a:spcPts val="320"/>
                        </a:spcBef>
                      </a:pPr>
                      <a:r>
                        <a:rPr lang="sv-SE" sz="1200" dirty="0">
                          <a:latin typeface="Times New Roman"/>
                          <a:cs typeface="Times New Roman"/>
                        </a:rPr>
                        <a:t>Program </a:t>
                      </a:r>
                      <a:r>
                        <a:rPr lang="sv-SE" sz="1200" dirty="0" err="1">
                          <a:latin typeface="Times New Roman"/>
                          <a:cs typeface="Times New Roman"/>
                        </a:rPr>
                        <a:t>coordinator</a:t>
                      </a:r>
                      <a:r>
                        <a:rPr sz="1200" dirty="0">
                          <a:latin typeface="Times New Roman"/>
                          <a:cs typeface="Times New Roman"/>
                        </a:rPr>
                        <a:t>:</a:t>
                      </a:r>
                      <a:r>
                        <a:rPr sz="1200" spc="10" dirty="0">
                          <a:latin typeface="Times New Roman"/>
                          <a:cs typeface="Times New Roman"/>
                        </a:rPr>
                        <a:t> </a:t>
                      </a:r>
                      <a:r>
                        <a:rPr lang="sv-SE" sz="1200" dirty="0">
                          <a:latin typeface="Times New Roman"/>
                          <a:cs typeface="Times New Roman"/>
                        </a:rPr>
                        <a:t>António</a:t>
                      </a:r>
                      <a:r>
                        <a:rPr lang="sv-SE" sz="1200" spc="-45" dirty="0">
                          <a:latin typeface="Times New Roman"/>
                          <a:cs typeface="Times New Roman"/>
                        </a:rPr>
                        <a:t> </a:t>
                      </a:r>
                      <a:r>
                        <a:rPr lang="sv-SE" sz="1200" dirty="0">
                          <a:latin typeface="Times New Roman"/>
                          <a:cs typeface="Times New Roman"/>
                        </a:rPr>
                        <a:t>Filipe</a:t>
                      </a:r>
                      <a:r>
                        <a:rPr lang="sv-SE" sz="1200" spc="-50" dirty="0">
                          <a:latin typeface="Times New Roman"/>
                          <a:cs typeface="Times New Roman"/>
                        </a:rPr>
                        <a:t> </a:t>
                      </a:r>
                      <a:r>
                        <a:rPr lang="sv-SE" sz="1200" dirty="0">
                          <a:latin typeface="Times New Roman"/>
                          <a:cs typeface="Times New Roman"/>
                        </a:rPr>
                        <a:t>Teixeira</a:t>
                      </a:r>
                      <a:r>
                        <a:rPr lang="sv-SE" sz="1200" spc="-25" dirty="0">
                          <a:latin typeface="Times New Roman"/>
                          <a:cs typeface="Times New Roman"/>
                        </a:rPr>
                        <a:t> </a:t>
                      </a:r>
                      <a:r>
                        <a:rPr lang="sv-SE" sz="1200" spc="-10" dirty="0">
                          <a:latin typeface="Times New Roman"/>
                          <a:cs typeface="Times New Roman"/>
                        </a:rPr>
                        <a:t>Macedo </a:t>
                      </a:r>
                    </a:p>
                    <a:p>
                      <a:pPr marL="90805">
                        <a:lnSpc>
                          <a:spcPct val="100000"/>
                        </a:lnSpc>
                        <a:spcBef>
                          <a:spcPts val="5"/>
                        </a:spcBef>
                      </a:pPr>
                      <a:r>
                        <a:rPr lang="sv-SE" sz="1200" spc="-10" dirty="0">
                          <a:latin typeface="Times New Roman"/>
                          <a:cs typeface="Times New Roman"/>
                        </a:rPr>
                        <a:t>&amp; Pelsin Demir</a:t>
                      </a:r>
                      <a:endParaRPr sz="1200" dirty="0">
                        <a:latin typeface="Times New Roman"/>
                        <a:cs typeface="Times New Roman"/>
                      </a:endParaRPr>
                    </a:p>
                  </a:txBody>
                  <a:tcPr marL="0" marR="0" marT="40640" marB="0">
                    <a:lnL w="6350">
                      <a:solidFill>
                        <a:srgbClr val="000000"/>
                      </a:solidFill>
                      <a:prstDash val="solid"/>
                    </a:lnL>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109220" marR="433070">
                        <a:lnSpc>
                          <a:spcPct val="100000"/>
                        </a:lnSpc>
                        <a:spcBef>
                          <a:spcPts val="320"/>
                        </a:spcBef>
                      </a:pPr>
                      <a:br>
                        <a:rPr lang="en-US" sz="1200" dirty="0">
                          <a:latin typeface="+mn-lt"/>
                          <a:cs typeface="Times New Roman"/>
                        </a:rPr>
                      </a:br>
                      <a:br>
                        <a:rPr lang="en-US" sz="1200" dirty="0">
                          <a:latin typeface="+mn-lt"/>
                          <a:cs typeface="Times New Roman"/>
                        </a:rPr>
                      </a:br>
                      <a:r>
                        <a:rPr lang="en-US" sz="1200" dirty="0">
                          <a:latin typeface="+mn-lt"/>
                          <a:cs typeface="Times New Roman"/>
                        </a:rPr>
                        <a:t>Student counselor:</a:t>
                      </a:r>
                      <a:r>
                        <a:rPr lang="en-US" sz="1200" spc="-40" dirty="0">
                          <a:latin typeface="+mn-lt"/>
                          <a:cs typeface="Times New Roman"/>
                        </a:rPr>
                        <a:t> Josefin Almén Olsson</a:t>
                      </a:r>
                    </a:p>
                    <a:p>
                      <a:pPr marL="109220" marR="433070">
                        <a:lnSpc>
                          <a:spcPct val="100000"/>
                        </a:lnSpc>
                        <a:spcBef>
                          <a:spcPts val="320"/>
                        </a:spcBef>
                      </a:pPr>
                      <a:r>
                        <a:rPr lang="en-US" sz="1200" dirty="0">
                          <a:latin typeface="+mn-lt"/>
                          <a:cs typeface="Times New Roman"/>
                        </a:rPr>
                        <a:t>Education </a:t>
                      </a:r>
                      <a:r>
                        <a:rPr lang="en-US" sz="1200" dirty="0"/>
                        <a:t>administrator</a:t>
                      </a:r>
                      <a:r>
                        <a:rPr lang="en-US" sz="1200" spc="20" dirty="0">
                          <a:latin typeface="+mn-lt"/>
                          <a:cs typeface="Times New Roman"/>
                        </a:rPr>
                        <a:t>: Caroline Bengtsson </a:t>
                      </a:r>
                      <a:endParaRPr lang="en-US" sz="1200" dirty="0">
                        <a:highlight>
                          <a:srgbClr val="FFFF00"/>
                        </a:highlight>
                        <a:latin typeface="+mn-lt"/>
                        <a:cs typeface="Times New Roman"/>
                      </a:endParaRPr>
                    </a:p>
                  </a:txBody>
                  <a:tcPr marL="0" marR="0" marT="40640" marB="0">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10005"/>
                  </a:ext>
                </a:extLst>
              </a:tr>
            </a:tbl>
          </a:graphicData>
        </a:graphic>
      </p:graphicFrame>
      <p:sp>
        <p:nvSpPr>
          <p:cNvPr id="6" name="Rubrik 10">
            <a:extLst>
              <a:ext uri="{FF2B5EF4-FFF2-40B4-BE49-F238E27FC236}">
                <a16:creationId xmlns:a16="http://schemas.microsoft.com/office/drawing/2014/main" id="{9301D0E8-6D06-60BB-4CB1-00A6ACEC70DF}"/>
              </a:ext>
            </a:extLst>
          </p:cNvPr>
          <p:cNvSpPr>
            <a:spLocks noGrp="1"/>
          </p:cNvSpPr>
          <p:nvPr>
            <p:ph type="title"/>
          </p:nvPr>
        </p:nvSpPr>
        <p:spPr>
          <a:xfrm>
            <a:off x="312093" y="300181"/>
            <a:ext cx="8424936" cy="436881"/>
          </a:xfrm>
          <a:solidFill>
            <a:schemeClr val="bg1"/>
          </a:solidFill>
        </p:spPr>
        <p:txBody>
          <a:bodyPr/>
          <a:lstStyle/>
          <a:p>
            <a:r>
              <a:rPr lang="sv-SE" sz="2400" dirty="0" err="1"/>
              <a:t>Operational</a:t>
            </a:r>
            <a:r>
              <a:rPr lang="sv-SE" sz="2400" dirty="0"/>
              <a:t> support at the </a:t>
            </a:r>
            <a:r>
              <a:rPr lang="en-US" sz="2400" dirty="0">
                <a:ea typeface="ＭＳ Ｐゴシック" panose="020B0600070205080204" pitchFamily="34" charset="-128"/>
              </a:rPr>
              <a:t>Faculty of Health and Life Sciences</a:t>
            </a:r>
            <a:br>
              <a:rPr lang="sv-SE" sz="3200" dirty="0">
                <a:ea typeface="ＭＳ Ｐゴシック" panose="020B0600070205080204" pitchFamily="34" charset="-128"/>
              </a:rPr>
            </a:br>
            <a:endParaRPr lang="sv-SE" sz="2400" dirty="0"/>
          </a:p>
        </p:txBody>
      </p:sp>
    </p:spTree>
    <p:extLst>
      <p:ext uri="{BB962C8B-B14F-4D97-AF65-F5344CB8AC3E}">
        <p14:creationId xmlns:p14="http://schemas.microsoft.com/office/powerpoint/2010/main" val="3925603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Hardcover-böcke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78118"/>
            <a:ext cx="9180022" cy="6120014"/>
          </a:xfrm>
          <a:prstGeom prst="rect">
            <a:avLst/>
          </a:prstGeom>
        </p:spPr>
      </p:pic>
      <p:sp>
        <p:nvSpPr>
          <p:cNvPr id="5" name="textruta 4">
            <a:extLst>
              <a:ext uri="{FF2B5EF4-FFF2-40B4-BE49-F238E27FC236}">
                <a16:creationId xmlns:a16="http://schemas.microsoft.com/office/drawing/2014/main" id="{6DB4ABB6-09EB-F60E-1C03-2E98550FA6E0}"/>
              </a:ext>
            </a:extLst>
          </p:cNvPr>
          <p:cNvSpPr txBox="1"/>
          <p:nvPr/>
        </p:nvSpPr>
        <p:spPr>
          <a:xfrm>
            <a:off x="294655" y="1124744"/>
            <a:ext cx="8424936" cy="4536504"/>
          </a:xfrm>
          <a:prstGeom prst="rect">
            <a:avLst/>
          </a:prstGeom>
          <a:solidFill>
            <a:schemeClr val="bg1"/>
          </a:solidFill>
        </p:spPr>
        <p:txBody>
          <a:bodyPr wrap="square" rtlCol="0">
            <a:spAutoFit/>
          </a:bodyPr>
          <a:lstStyle/>
          <a:p>
            <a:endParaRPr lang="sv-SE" dirty="0">
              <a:latin typeface="+mn-lt"/>
            </a:endParaRPr>
          </a:p>
        </p:txBody>
      </p:sp>
      <p:sp>
        <p:nvSpPr>
          <p:cNvPr id="2" name="object 2">
            <a:extLst>
              <a:ext uri="{FF2B5EF4-FFF2-40B4-BE49-F238E27FC236}">
                <a16:creationId xmlns:a16="http://schemas.microsoft.com/office/drawing/2014/main" id="{6C520579-18BB-D237-3F98-E6439C44B796}"/>
              </a:ext>
            </a:extLst>
          </p:cNvPr>
          <p:cNvSpPr txBox="1">
            <a:spLocks/>
          </p:cNvSpPr>
          <p:nvPr/>
        </p:nvSpPr>
        <p:spPr bwMode="auto">
          <a:xfrm>
            <a:off x="467544" y="1259868"/>
            <a:ext cx="3908425" cy="43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t" anchorCtr="0" compatLnSpc="1">
            <a:prstTxWarp prst="textNoShape">
              <a:avLst/>
            </a:prstTxWarp>
            <a:spAutoFit/>
          </a:bodyPr>
          <a:lstStyle>
            <a:lvl1pPr algn="l" rtl="0" eaLnBrk="1" fontAlgn="base" hangingPunct="1">
              <a:lnSpc>
                <a:spcPts val="2700"/>
              </a:lnSpc>
              <a:spcBef>
                <a:spcPct val="0"/>
              </a:spcBef>
              <a:spcAft>
                <a:spcPct val="0"/>
              </a:spcAft>
              <a:defRPr sz="27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pPr marL="12700">
              <a:lnSpc>
                <a:spcPct val="100000"/>
              </a:lnSpc>
              <a:spcBef>
                <a:spcPts val="100"/>
              </a:spcBef>
            </a:pPr>
            <a:r>
              <a:rPr lang="sv-SE" b="1">
                <a:latin typeface="Times New Roman"/>
                <a:cs typeface="Times New Roman"/>
              </a:rPr>
              <a:t>Institutionen</a:t>
            </a:r>
            <a:r>
              <a:rPr lang="sv-SE" b="1" spc="-25">
                <a:latin typeface="Times New Roman"/>
                <a:cs typeface="Times New Roman"/>
              </a:rPr>
              <a:t> </a:t>
            </a:r>
            <a:r>
              <a:rPr lang="sv-SE" b="1">
                <a:latin typeface="Times New Roman"/>
                <a:cs typeface="Times New Roman"/>
              </a:rPr>
              <a:t>för</a:t>
            </a:r>
            <a:r>
              <a:rPr lang="sv-SE" b="1" spc="-55">
                <a:latin typeface="Times New Roman"/>
                <a:cs typeface="Times New Roman"/>
              </a:rPr>
              <a:t> </a:t>
            </a:r>
            <a:r>
              <a:rPr lang="sv-SE" b="1" spc="-10">
                <a:latin typeface="Times New Roman"/>
                <a:cs typeface="Times New Roman"/>
              </a:rPr>
              <a:t>psykologi</a:t>
            </a:r>
            <a:endParaRPr lang="sv-SE" dirty="0">
              <a:latin typeface="Times New Roman"/>
              <a:cs typeface="Times New Roman"/>
            </a:endParaRPr>
          </a:p>
        </p:txBody>
      </p:sp>
      <p:graphicFrame>
        <p:nvGraphicFramePr>
          <p:cNvPr id="4" name="object 4">
            <a:extLst>
              <a:ext uri="{FF2B5EF4-FFF2-40B4-BE49-F238E27FC236}">
                <a16:creationId xmlns:a16="http://schemas.microsoft.com/office/drawing/2014/main" id="{41CA5022-EC28-AF11-9B79-6D4EB20A58A5}"/>
              </a:ext>
            </a:extLst>
          </p:cNvPr>
          <p:cNvGraphicFramePr>
            <a:graphicFrameLocks noGrp="1"/>
          </p:cNvGraphicFramePr>
          <p:nvPr>
            <p:extLst>
              <p:ext uri="{D42A27DB-BD31-4B8C-83A1-F6EECF244321}">
                <p14:modId xmlns:p14="http://schemas.microsoft.com/office/powerpoint/2010/main" val="2833846822"/>
              </p:ext>
            </p:extLst>
          </p:nvPr>
        </p:nvGraphicFramePr>
        <p:xfrm>
          <a:off x="467544" y="1838249"/>
          <a:ext cx="7898765" cy="1001395"/>
        </p:xfrm>
        <a:graphic>
          <a:graphicData uri="http://schemas.openxmlformats.org/drawingml/2006/table">
            <a:tbl>
              <a:tblPr firstRow="1" bandRow="1">
                <a:tableStyleId>{2D5ABB26-0587-4C30-8999-92F81FD0307C}</a:tableStyleId>
              </a:tblPr>
              <a:tblGrid>
                <a:gridCol w="4116070">
                  <a:extLst>
                    <a:ext uri="{9D8B030D-6E8A-4147-A177-3AD203B41FA5}">
                      <a16:colId xmlns:a16="http://schemas.microsoft.com/office/drawing/2014/main" val="20000"/>
                    </a:ext>
                  </a:extLst>
                </a:gridCol>
                <a:gridCol w="3782695">
                  <a:extLst>
                    <a:ext uri="{9D8B030D-6E8A-4147-A177-3AD203B41FA5}">
                      <a16:colId xmlns:a16="http://schemas.microsoft.com/office/drawing/2014/main" val="20001"/>
                    </a:ext>
                  </a:extLst>
                </a:gridCol>
              </a:tblGrid>
              <a:tr h="377190">
                <a:tc>
                  <a:txBody>
                    <a:bodyPr/>
                    <a:lstStyle/>
                    <a:p>
                      <a:pPr marL="91440">
                        <a:lnSpc>
                          <a:spcPct val="100000"/>
                        </a:lnSpc>
                        <a:spcBef>
                          <a:spcPts val="340"/>
                        </a:spcBef>
                      </a:pPr>
                      <a:r>
                        <a:rPr sz="1400" b="1" spc="-10" dirty="0">
                          <a:solidFill>
                            <a:srgbClr val="FFFFFF"/>
                          </a:solidFill>
                          <a:latin typeface="Times New Roman"/>
                          <a:cs typeface="Times New Roman"/>
                        </a:rPr>
                        <a:t>Program</a:t>
                      </a:r>
                      <a:endParaRPr sz="1400" dirty="0">
                        <a:latin typeface="Times New Roman"/>
                        <a:cs typeface="Times New Roman"/>
                      </a:endParaRPr>
                    </a:p>
                  </a:txBody>
                  <a:tcPr marL="0" marR="0" marT="43180" marB="0">
                    <a:solidFill>
                      <a:srgbClr val="000000"/>
                    </a:solidFill>
                  </a:tcPr>
                </a:tc>
                <a:tc>
                  <a:txBody>
                    <a:bodyPr/>
                    <a:lstStyle/>
                    <a:p>
                      <a:pPr marL="130175" marR="0" lvl="0" indent="0" algn="l" defTabSz="914400" rtl="0" eaLnBrk="1" fontAlgn="auto" latinLnBrk="0" hangingPunct="1">
                        <a:lnSpc>
                          <a:spcPct val="100000"/>
                        </a:lnSpc>
                        <a:spcBef>
                          <a:spcPts val="340"/>
                        </a:spcBef>
                        <a:spcAft>
                          <a:spcPts val="0"/>
                        </a:spcAft>
                        <a:buClrTx/>
                        <a:buSzTx/>
                        <a:buFontTx/>
                        <a:buNone/>
                        <a:tabLst/>
                        <a:defRPr/>
                      </a:pPr>
                      <a:r>
                        <a:rPr lang="sv-SE" sz="1400" b="1" spc="-10" dirty="0" err="1">
                          <a:solidFill>
                            <a:srgbClr val="FFFFFF"/>
                          </a:solidFill>
                          <a:latin typeface="+mn-lt"/>
                          <a:cs typeface="Times New Roman"/>
                        </a:rPr>
                        <a:t>Operational</a:t>
                      </a:r>
                      <a:r>
                        <a:rPr lang="sv-SE" sz="1400" b="1" spc="-10" dirty="0">
                          <a:solidFill>
                            <a:srgbClr val="FFFFFF"/>
                          </a:solidFill>
                          <a:latin typeface="+mn-lt"/>
                          <a:cs typeface="Times New Roman"/>
                        </a:rPr>
                        <a:t> support </a:t>
                      </a:r>
                      <a:endParaRPr lang="sv-SE" sz="1400" dirty="0">
                        <a:latin typeface="+mn-lt"/>
                        <a:cs typeface="Times New Roman"/>
                      </a:endParaRPr>
                    </a:p>
                  </a:txBody>
                  <a:tcPr marL="0" marR="0" marT="43180" marB="0">
                    <a:solidFill>
                      <a:srgbClr val="000000"/>
                    </a:solidFill>
                  </a:tcPr>
                </a:tc>
                <a:extLst>
                  <a:ext uri="{0D108BD9-81ED-4DB2-BD59-A6C34878D82A}">
                    <a16:rowId xmlns:a16="http://schemas.microsoft.com/office/drawing/2014/main" val="10000"/>
                  </a:ext>
                </a:extLst>
              </a:tr>
              <a:tr h="457200">
                <a:tc>
                  <a:txBody>
                    <a:bodyPr/>
                    <a:lstStyle/>
                    <a:p>
                      <a:pPr marL="91440">
                        <a:lnSpc>
                          <a:spcPct val="100000"/>
                        </a:lnSpc>
                        <a:spcBef>
                          <a:spcPts val="295"/>
                        </a:spcBef>
                      </a:pPr>
                      <a:r>
                        <a:rPr lang="en-US" sz="1200" b="1" kern="1200" spc="-10" dirty="0">
                          <a:solidFill>
                            <a:schemeClr val="tx1"/>
                          </a:solidFill>
                          <a:latin typeface="Times New Roman"/>
                          <a:ea typeface="+mn-ea"/>
                          <a:cs typeface="Times New Roman"/>
                        </a:rPr>
                        <a:t>Psychology, Work and Organizational Psychology, Master </a:t>
                      </a:r>
                      <a:r>
                        <a:rPr lang="en-US" sz="1200" b="1" kern="1200" spc="-10" dirty="0" err="1">
                          <a:solidFill>
                            <a:schemeClr val="tx1"/>
                          </a:solidFill>
                          <a:latin typeface="Times New Roman"/>
                          <a:ea typeface="+mn-ea"/>
                          <a:cs typeface="Times New Roman"/>
                        </a:rPr>
                        <a:t>Programme</a:t>
                      </a:r>
                      <a:r>
                        <a:rPr lang="en-US" sz="1200" b="1" kern="1200" spc="-10" dirty="0">
                          <a:solidFill>
                            <a:schemeClr val="tx1"/>
                          </a:solidFill>
                          <a:latin typeface="Times New Roman"/>
                          <a:ea typeface="+mn-ea"/>
                          <a:cs typeface="Times New Roman"/>
                        </a:rPr>
                        <a:t>, 120 credits</a:t>
                      </a:r>
                    </a:p>
                    <a:p>
                      <a:pPr marL="91440">
                        <a:lnSpc>
                          <a:spcPct val="100000"/>
                        </a:lnSpc>
                        <a:spcBef>
                          <a:spcPts val="295"/>
                        </a:spcBef>
                      </a:pPr>
                      <a:r>
                        <a:rPr lang="sv-SE" sz="1200" dirty="0">
                          <a:latin typeface="Times New Roman"/>
                          <a:cs typeface="Times New Roman"/>
                        </a:rPr>
                        <a:t>Program </a:t>
                      </a:r>
                      <a:r>
                        <a:rPr lang="sv-SE" sz="1200" dirty="0" err="1">
                          <a:latin typeface="Times New Roman"/>
                          <a:cs typeface="Times New Roman"/>
                        </a:rPr>
                        <a:t>coordinator</a:t>
                      </a:r>
                      <a:r>
                        <a:rPr sz="1200" dirty="0">
                          <a:latin typeface="Times New Roman"/>
                          <a:cs typeface="Times New Roman"/>
                        </a:rPr>
                        <a:t>:</a:t>
                      </a:r>
                      <a:r>
                        <a:rPr sz="1200" spc="15" dirty="0">
                          <a:latin typeface="Times New Roman"/>
                          <a:cs typeface="Times New Roman"/>
                        </a:rPr>
                        <a:t> </a:t>
                      </a:r>
                      <a:r>
                        <a:rPr lang="sv-SE" sz="1200" spc="15" dirty="0">
                          <a:latin typeface="Times New Roman"/>
                          <a:cs typeface="Times New Roman"/>
                        </a:rPr>
                        <a:t>Rickard Carlsson</a:t>
                      </a:r>
                      <a:endParaRPr sz="1200" dirty="0">
                        <a:latin typeface="Times New Roman"/>
                        <a:cs typeface="Times New Roman"/>
                      </a:endParaRPr>
                    </a:p>
                  </a:txBody>
                  <a:tcPr marL="0" marR="0" marT="37465" marB="0">
                    <a:lnL w="6350">
                      <a:solidFill>
                        <a:srgbClr val="000000"/>
                      </a:solidFill>
                      <a:prstDash val="solid"/>
                    </a:lnL>
                    <a:lnB w="6350">
                      <a:solidFill>
                        <a:srgbClr val="000000"/>
                      </a:solidFill>
                      <a:prstDash val="solid"/>
                    </a:lnB>
                  </a:tcPr>
                </a:tc>
                <a:tc>
                  <a:txBody>
                    <a:bodyPr/>
                    <a:lstStyle/>
                    <a:p>
                      <a:pPr marL="130810" marR="912494">
                        <a:lnSpc>
                          <a:spcPct val="100000"/>
                        </a:lnSpc>
                        <a:spcBef>
                          <a:spcPts val="295"/>
                        </a:spcBef>
                      </a:pPr>
                      <a:r>
                        <a:rPr lang="en-US" sz="1200" dirty="0">
                          <a:latin typeface="+mn-lt"/>
                          <a:cs typeface="Times New Roman"/>
                        </a:rPr>
                        <a:t>Student counselor</a:t>
                      </a:r>
                      <a:r>
                        <a:rPr sz="1200" dirty="0">
                          <a:latin typeface="Times New Roman"/>
                          <a:cs typeface="Times New Roman"/>
                        </a:rPr>
                        <a:t>:</a:t>
                      </a:r>
                      <a:r>
                        <a:rPr sz="1200" spc="10" dirty="0">
                          <a:latin typeface="Times New Roman"/>
                          <a:cs typeface="Times New Roman"/>
                        </a:rPr>
                        <a:t> </a:t>
                      </a:r>
                      <a:r>
                        <a:rPr sz="1200" dirty="0">
                          <a:latin typeface="Times New Roman"/>
                          <a:cs typeface="Times New Roman"/>
                        </a:rPr>
                        <a:t>Ingrid </a:t>
                      </a:r>
                      <a:r>
                        <a:rPr sz="1200" spc="-10" dirty="0">
                          <a:latin typeface="Times New Roman"/>
                          <a:cs typeface="Times New Roman"/>
                        </a:rPr>
                        <a:t>Bonnevier </a:t>
                      </a:r>
                      <a:r>
                        <a:rPr lang="en-US" sz="1200" dirty="0">
                          <a:latin typeface="+mn-lt"/>
                          <a:cs typeface="Times New Roman"/>
                        </a:rPr>
                        <a:t>Education </a:t>
                      </a:r>
                      <a:r>
                        <a:rPr lang="en-US" sz="1200" dirty="0"/>
                        <a:t>administrator</a:t>
                      </a:r>
                      <a:r>
                        <a:rPr sz="1200" dirty="0">
                          <a:latin typeface="Times New Roman"/>
                          <a:cs typeface="Times New Roman"/>
                        </a:rPr>
                        <a:t>: </a:t>
                      </a:r>
                      <a:r>
                        <a:rPr lang="sv-SE" sz="1200" dirty="0">
                          <a:latin typeface="Times New Roman"/>
                          <a:cs typeface="Times New Roman"/>
                        </a:rPr>
                        <a:t>Ida Årestedt</a:t>
                      </a:r>
                      <a:endParaRPr sz="1200" dirty="0">
                        <a:latin typeface="Times New Roman"/>
                        <a:cs typeface="Times New Roman"/>
                      </a:endParaRPr>
                    </a:p>
                  </a:txBody>
                  <a:tcPr marL="0" marR="0" marT="37465" marB="0">
                    <a:lnR w="6350">
                      <a:solidFill>
                        <a:srgbClr val="000000"/>
                      </a:solidFill>
                      <a:prstDash val="solid"/>
                    </a:lnR>
                    <a:lnB w="6350">
                      <a:solidFill>
                        <a:srgbClr val="000000"/>
                      </a:solidFill>
                      <a:prstDash val="solid"/>
                    </a:lnB>
                  </a:tcPr>
                </a:tc>
                <a:extLst>
                  <a:ext uri="{0D108BD9-81ED-4DB2-BD59-A6C34878D82A}">
                    <a16:rowId xmlns:a16="http://schemas.microsoft.com/office/drawing/2014/main" val="10002"/>
                  </a:ext>
                </a:extLst>
              </a:tr>
            </a:tbl>
          </a:graphicData>
        </a:graphic>
      </p:graphicFrame>
      <p:sp>
        <p:nvSpPr>
          <p:cNvPr id="8" name="Rubrik 10">
            <a:extLst>
              <a:ext uri="{FF2B5EF4-FFF2-40B4-BE49-F238E27FC236}">
                <a16:creationId xmlns:a16="http://schemas.microsoft.com/office/drawing/2014/main" id="{DDC18AB6-0FA7-5061-80AE-C0D4F112E78F}"/>
              </a:ext>
            </a:extLst>
          </p:cNvPr>
          <p:cNvSpPr>
            <a:spLocks noGrp="1"/>
          </p:cNvSpPr>
          <p:nvPr>
            <p:ph type="title"/>
          </p:nvPr>
        </p:nvSpPr>
        <p:spPr>
          <a:xfrm>
            <a:off x="294655" y="343505"/>
            <a:ext cx="8424936" cy="436881"/>
          </a:xfrm>
          <a:solidFill>
            <a:schemeClr val="bg1"/>
          </a:solidFill>
        </p:spPr>
        <p:txBody>
          <a:bodyPr/>
          <a:lstStyle/>
          <a:p>
            <a:r>
              <a:rPr lang="sv-SE" sz="2400" dirty="0" err="1"/>
              <a:t>Operational</a:t>
            </a:r>
            <a:r>
              <a:rPr lang="sv-SE" sz="2400" dirty="0"/>
              <a:t> support at the </a:t>
            </a:r>
            <a:r>
              <a:rPr lang="en-US" sz="2400" dirty="0">
                <a:ea typeface="ＭＳ Ｐゴシック" panose="020B0600070205080204" pitchFamily="34" charset="-128"/>
              </a:rPr>
              <a:t>Faculty of Health and Life Sciences</a:t>
            </a:r>
            <a:br>
              <a:rPr lang="sv-SE" sz="3200" dirty="0">
                <a:ea typeface="ＭＳ Ｐゴシック" panose="020B0600070205080204" pitchFamily="34" charset="-128"/>
              </a:rPr>
            </a:br>
            <a:endParaRPr lang="sv-SE" sz="2400" dirty="0"/>
          </a:p>
        </p:txBody>
      </p:sp>
    </p:spTree>
    <p:extLst>
      <p:ext uri="{BB962C8B-B14F-4D97-AF65-F5344CB8AC3E}">
        <p14:creationId xmlns:p14="http://schemas.microsoft.com/office/powerpoint/2010/main" val="3786424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BA513A-0866-4942-8729-C6BA55F58897}"/>
              </a:ext>
            </a:extLst>
          </p:cNvPr>
          <p:cNvSpPr>
            <a:spLocks noGrp="1"/>
          </p:cNvSpPr>
          <p:nvPr>
            <p:ph type="title"/>
          </p:nvPr>
        </p:nvSpPr>
        <p:spPr/>
        <p:txBody>
          <a:bodyPr/>
          <a:lstStyle/>
          <a:p>
            <a:endParaRPr lang="sv-SE"/>
          </a:p>
        </p:txBody>
      </p:sp>
      <p:sp>
        <p:nvSpPr>
          <p:cNvPr id="16" name="Content Placeholder 15"/>
          <p:cNvSpPr>
            <a:spLocks noGrp="1"/>
          </p:cNvSpPr>
          <p:nvPr>
            <p:ph idx="1"/>
          </p:nvPr>
        </p:nvSpPr>
        <p:spPr/>
        <p:txBody>
          <a:bodyPr/>
          <a:lstStyle/>
          <a:p>
            <a:endParaRPr lang="en-US" dirty="0"/>
          </a:p>
        </p:txBody>
      </p:sp>
      <p:pic>
        <p:nvPicPr>
          <p:cNvPr id="4" name="Bildobjekt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6089984"/>
          </a:xfrm>
          <a:prstGeom prst="rect">
            <a:avLst/>
          </a:prstGeom>
        </p:spPr>
      </p:pic>
      <p:sp>
        <p:nvSpPr>
          <p:cNvPr id="5" name="Rektangel 4"/>
          <p:cNvSpPr/>
          <p:nvPr/>
        </p:nvSpPr>
        <p:spPr bwMode="auto">
          <a:xfrm>
            <a:off x="1118073" y="1294131"/>
            <a:ext cx="4246016" cy="2160240"/>
          </a:xfrm>
          <a:prstGeom prst="rect">
            <a:avLst/>
          </a:prstGeom>
          <a:solidFill>
            <a:srgbClr val="FFE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6" name="Platshållare för innehåll 2"/>
          <p:cNvSpPr txBox="1">
            <a:spLocks/>
          </p:cNvSpPr>
          <p:nvPr/>
        </p:nvSpPr>
        <p:spPr bwMode="auto">
          <a:xfrm>
            <a:off x="1350716" y="2700782"/>
            <a:ext cx="3780730" cy="55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defRPr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hlinkClick r:id="rId4"/>
              </a:rPr>
              <a:t>https://lnu.se/en/student/new-student/</a:t>
            </a:r>
            <a:endParaRPr lang="sv-SE" dirty="0"/>
          </a:p>
          <a:p>
            <a:endParaRPr lang="sv-SE" dirty="0"/>
          </a:p>
        </p:txBody>
      </p:sp>
      <p:sp>
        <p:nvSpPr>
          <p:cNvPr id="7" name="Rubrik 1"/>
          <p:cNvSpPr txBox="1">
            <a:spLocks/>
          </p:cNvSpPr>
          <p:nvPr/>
        </p:nvSpPr>
        <p:spPr bwMode="auto">
          <a:xfrm>
            <a:off x="1295326" y="1996427"/>
            <a:ext cx="4068762" cy="37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r>
              <a:rPr lang="sv-SE" sz="2800" dirty="0" err="1"/>
              <a:t>Checklist</a:t>
            </a:r>
            <a:r>
              <a:rPr lang="sv-SE" sz="2800" dirty="0"/>
              <a:t> for new students</a:t>
            </a:r>
            <a:br>
              <a:rPr lang="sv-SE" sz="2400" dirty="0"/>
            </a:br>
            <a:endParaRPr lang="sv-SE" dirty="0"/>
          </a:p>
        </p:txBody>
      </p:sp>
      <p:pic>
        <p:nvPicPr>
          <p:cNvPr id="8" name="Bildobjekt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03648" y="843456"/>
            <a:ext cx="1280173" cy="945582"/>
          </a:xfrm>
          <a:prstGeom prst="rect">
            <a:avLst/>
          </a:prstGeom>
        </p:spPr>
      </p:pic>
    </p:spTree>
    <p:extLst>
      <p:ext uri="{BB962C8B-B14F-4D97-AF65-F5344CB8AC3E}">
        <p14:creationId xmlns:p14="http://schemas.microsoft.com/office/powerpoint/2010/main" val="3671460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Hardcover-böcke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2400"/>
            <a:ext cx="9180022" cy="6120014"/>
          </a:xfrm>
          <a:prstGeom prst="rect">
            <a:avLst/>
          </a:prstGeom>
        </p:spPr>
      </p:pic>
      <p:sp>
        <p:nvSpPr>
          <p:cNvPr id="5" name="textruta 4">
            <a:extLst>
              <a:ext uri="{FF2B5EF4-FFF2-40B4-BE49-F238E27FC236}">
                <a16:creationId xmlns:a16="http://schemas.microsoft.com/office/drawing/2014/main" id="{6DB4ABB6-09EB-F60E-1C03-2E98550FA6E0}"/>
              </a:ext>
            </a:extLst>
          </p:cNvPr>
          <p:cNvSpPr txBox="1"/>
          <p:nvPr/>
        </p:nvSpPr>
        <p:spPr>
          <a:xfrm>
            <a:off x="294655" y="1124744"/>
            <a:ext cx="8424936" cy="4536504"/>
          </a:xfrm>
          <a:prstGeom prst="rect">
            <a:avLst/>
          </a:prstGeom>
          <a:solidFill>
            <a:schemeClr val="bg1"/>
          </a:solidFill>
        </p:spPr>
        <p:txBody>
          <a:bodyPr wrap="square" rtlCol="0">
            <a:spAutoFit/>
          </a:bodyPr>
          <a:lstStyle/>
          <a:p>
            <a:endParaRPr lang="sv-SE" dirty="0">
              <a:latin typeface="+mn-lt"/>
            </a:endParaRPr>
          </a:p>
        </p:txBody>
      </p:sp>
      <p:sp>
        <p:nvSpPr>
          <p:cNvPr id="2" name="object 2">
            <a:extLst>
              <a:ext uri="{FF2B5EF4-FFF2-40B4-BE49-F238E27FC236}">
                <a16:creationId xmlns:a16="http://schemas.microsoft.com/office/drawing/2014/main" id="{BCBCA1C5-72A9-F0FD-1987-6ECE7704BD99}"/>
              </a:ext>
            </a:extLst>
          </p:cNvPr>
          <p:cNvSpPr txBox="1">
            <a:spLocks/>
          </p:cNvSpPr>
          <p:nvPr/>
        </p:nvSpPr>
        <p:spPr bwMode="auto">
          <a:xfrm>
            <a:off x="561446" y="1187860"/>
            <a:ext cx="7250914" cy="42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t" anchorCtr="0" compatLnSpc="1">
            <a:prstTxWarp prst="textNoShape">
              <a:avLst/>
            </a:prstTxWarp>
            <a:spAutoFit/>
          </a:bodyPr>
          <a:lstStyle>
            <a:lvl1pPr algn="l" rtl="0" eaLnBrk="1" fontAlgn="base" hangingPunct="1">
              <a:lnSpc>
                <a:spcPts val="2700"/>
              </a:lnSpc>
              <a:spcBef>
                <a:spcPct val="0"/>
              </a:spcBef>
              <a:spcAft>
                <a:spcPct val="0"/>
              </a:spcAft>
              <a:defRPr sz="27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pPr marL="12700">
              <a:lnSpc>
                <a:spcPct val="100000"/>
              </a:lnSpc>
              <a:spcBef>
                <a:spcPts val="100"/>
              </a:spcBef>
            </a:pPr>
            <a:r>
              <a:rPr lang="en-US" b="1" dirty="0">
                <a:latin typeface="Times New Roman"/>
                <a:cs typeface="Times New Roman"/>
              </a:rPr>
              <a:t>Department of Health and Caring Sciences</a:t>
            </a:r>
            <a:endParaRPr lang="sv-SE" dirty="0">
              <a:latin typeface="Times New Roman"/>
              <a:cs typeface="Times New Roman"/>
            </a:endParaRPr>
          </a:p>
        </p:txBody>
      </p:sp>
      <p:graphicFrame>
        <p:nvGraphicFramePr>
          <p:cNvPr id="4" name="object 4">
            <a:extLst>
              <a:ext uri="{FF2B5EF4-FFF2-40B4-BE49-F238E27FC236}">
                <a16:creationId xmlns:a16="http://schemas.microsoft.com/office/drawing/2014/main" id="{4E3823C3-1C2E-76FA-EFC3-A47304D9CCAB}"/>
              </a:ext>
            </a:extLst>
          </p:cNvPr>
          <p:cNvGraphicFramePr>
            <a:graphicFrameLocks noGrp="1"/>
          </p:cNvGraphicFramePr>
          <p:nvPr>
            <p:extLst>
              <p:ext uri="{D42A27DB-BD31-4B8C-83A1-F6EECF244321}">
                <p14:modId xmlns:p14="http://schemas.microsoft.com/office/powerpoint/2010/main" val="882457376"/>
              </p:ext>
            </p:extLst>
          </p:nvPr>
        </p:nvGraphicFramePr>
        <p:xfrm>
          <a:off x="556781" y="1721260"/>
          <a:ext cx="7975659" cy="835186"/>
        </p:xfrm>
        <a:graphic>
          <a:graphicData uri="http://schemas.openxmlformats.org/drawingml/2006/table">
            <a:tbl>
              <a:tblPr firstRow="1" bandRow="1">
                <a:tableStyleId>{2D5ABB26-0587-4C30-8999-92F81FD0307C}</a:tableStyleId>
              </a:tblPr>
              <a:tblGrid>
                <a:gridCol w="3860859">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7550">
                <a:tc>
                  <a:txBody>
                    <a:bodyPr/>
                    <a:lstStyle/>
                    <a:p>
                      <a:pPr marL="91440">
                        <a:lnSpc>
                          <a:spcPct val="100000"/>
                        </a:lnSpc>
                        <a:spcBef>
                          <a:spcPts val="340"/>
                        </a:spcBef>
                      </a:pPr>
                      <a:r>
                        <a:rPr sz="1400" b="1" spc="-10" dirty="0">
                          <a:solidFill>
                            <a:srgbClr val="FFFFFF"/>
                          </a:solidFill>
                          <a:latin typeface="Times New Roman"/>
                          <a:cs typeface="Times New Roman"/>
                        </a:rPr>
                        <a:t>Program</a:t>
                      </a:r>
                      <a:endParaRPr sz="1400" dirty="0">
                        <a:latin typeface="Times New Roman"/>
                        <a:cs typeface="Times New Roman"/>
                      </a:endParaRPr>
                    </a:p>
                  </a:txBody>
                  <a:tcPr marL="0" marR="0" marT="43180" marB="0">
                    <a:solidFill>
                      <a:srgbClr val="000000"/>
                    </a:solidFill>
                  </a:tcPr>
                </a:tc>
                <a:tc>
                  <a:txBody>
                    <a:bodyPr/>
                    <a:lstStyle/>
                    <a:p>
                      <a:pPr marL="266700" marR="0" lvl="0" indent="0" algn="l" defTabSz="914400" rtl="0" eaLnBrk="1" fontAlgn="auto" latinLnBrk="0" hangingPunct="1">
                        <a:lnSpc>
                          <a:spcPct val="100000"/>
                        </a:lnSpc>
                        <a:spcBef>
                          <a:spcPts val="340"/>
                        </a:spcBef>
                        <a:spcAft>
                          <a:spcPts val="0"/>
                        </a:spcAft>
                        <a:buClrTx/>
                        <a:buSzTx/>
                        <a:buFontTx/>
                        <a:buNone/>
                        <a:tabLst/>
                        <a:defRPr/>
                      </a:pPr>
                      <a:r>
                        <a:rPr lang="sv-SE" sz="1400" b="1" spc="-10" dirty="0" err="1">
                          <a:solidFill>
                            <a:srgbClr val="FFFFFF"/>
                          </a:solidFill>
                          <a:latin typeface="+mn-lt"/>
                          <a:cs typeface="Times New Roman"/>
                        </a:rPr>
                        <a:t>Operational</a:t>
                      </a:r>
                      <a:r>
                        <a:rPr lang="sv-SE" sz="1400" b="1" spc="-10" dirty="0">
                          <a:solidFill>
                            <a:srgbClr val="FFFFFF"/>
                          </a:solidFill>
                          <a:latin typeface="+mn-lt"/>
                          <a:cs typeface="Times New Roman"/>
                        </a:rPr>
                        <a:t> support </a:t>
                      </a:r>
                      <a:endParaRPr lang="sv-SE" sz="1400" dirty="0">
                        <a:latin typeface="+mn-lt"/>
                        <a:cs typeface="Times New Roman"/>
                      </a:endParaRPr>
                    </a:p>
                  </a:txBody>
                  <a:tcPr marL="0" marR="0" marT="43180" marB="0">
                    <a:solidFill>
                      <a:srgbClr val="000000"/>
                    </a:solidFill>
                  </a:tcPr>
                </a:tc>
                <a:extLst>
                  <a:ext uri="{0D108BD9-81ED-4DB2-BD59-A6C34878D82A}">
                    <a16:rowId xmlns:a16="http://schemas.microsoft.com/office/drawing/2014/main" val="10000"/>
                  </a:ext>
                </a:extLst>
              </a:tr>
              <a:tr h="457636">
                <a:tc>
                  <a:txBody>
                    <a:bodyPr/>
                    <a:lstStyle/>
                    <a:p>
                      <a:pPr marL="91440">
                        <a:lnSpc>
                          <a:spcPct val="100000"/>
                        </a:lnSpc>
                        <a:spcBef>
                          <a:spcPts val="320"/>
                        </a:spcBef>
                      </a:pPr>
                      <a:r>
                        <a:rPr lang="en-US" sz="1200" b="1" spc="-10" dirty="0">
                          <a:latin typeface="+mn-lt"/>
                          <a:cs typeface="Times New Roman"/>
                        </a:rPr>
                        <a:t>Health Science, Master </a:t>
                      </a:r>
                      <a:r>
                        <a:rPr lang="en-US" sz="1200" b="1" spc="-10" dirty="0" err="1">
                          <a:latin typeface="+mn-lt"/>
                          <a:cs typeface="Times New Roman"/>
                        </a:rPr>
                        <a:t>Programme</a:t>
                      </a:r>
                      <a:r>
                        <a:rPr lang="en-US" sz="1200" b="1" spc="-10" dirty="0">
                          <a:latin typeface="+mn-lt"/>
                          <a:cs typeface="Times New Roman"/>
                        </a:rPr>
                        <a:t>, 120 credits </a:t>
                      </a:r>
                    </a:p>
                    <a:p>
                      <a:pPr marL="91440">
                        <a:lnSpc>
                          <a:spcPct val="100000"/>
                        </a:lnSpc>
                        <a:spcBef>
                          <a:spcPts val="320"/>
                        </a:spcBef>
                      </a:pPr>
                      <a:r>
                        <a:rPr lang="sv-SE" sz="1200" dirty="0">
                          <a:latin typeface="Times New Roman"/>
                          <a:cs typeface="Times New Roman"/>
                        </a:rPr>
                        <a:t>Program </a:t>
                      </a:r>
                      <a:r>
                        <a:rPr lang="sv-SE" sz="1200" dirty="0" err="1">
                          <a:latin typeface="Times New Roman"/>
                          <a:cs typeface="Times New Roman"/>
                        </a:rPr>
                        <a:t>coordinators</a:t>
                      </a:r>
                      <a:r>
                        <a:rPr sz="1200" dirty="0">
                          <a:latin typeface="Times New Roman"/>
                          <a:cs typeface="Times New Roman"/>
                        </a:rPr>
                        <a:t>:</a:t>
                      </a:r>
                      <a:r>
                        <a:rPr sz="1200" spc="10" dirty="0">
                          <a:latin typeface="Times New Roman"/>
                          <a:cs typeface="Times New Roman"/>
                        </a:rPr>
                        <a:t> </a:t>
                      </a:r>
                      <a:r>
                        <a:rPr lang="sv-SE" sz="1200" dirty="0">
                          <a:latin typeface="Times New Roman"/>
                          <a:cs typeface="Times New Roman"/>
                        </a:rPr>
                        <a:t>Kristina</a:t>
                      </a:r>
                      <a:r>
                        <a:rPr lang="sv-SE" sz="1200" spc="-35" dirty="0">
                          <a:latin typeface="Times New Roman"/>
                          <a:cs typeface="Times New Roman"/>
                        </a:rPr>
                        <a:t> </a:t>
                      </a:r>
                      <a:r>
                        <a:rPr lang="sv-SE" sz="1200" dirty="0">
                          <a:latin typeface="Times New Roman"/>
                          <a:cs typeface="Times New Roman"/>
                        </a:rPr>
                        <a:t>Tryselius &amp;</a:t>
                      </a:r>
                      <a:r>
                        <a:rPr lang="sv-SE" sz="1200" spc="-30" dirty="0">
                          <a:latin typeface="Times New Roman"/>
                          <a:cs typeface="Times New Roman"/>
                        </a:rPr>
                        <a:t> </a:t>
                      </a:r>
                      <a:r>
                        <a:rPr lang="sv-SE" sz="1200" dirty="0">
                          <a:latin typeface="Times New Roman"/>
                          <a:cs typeface="Times New Roman"/>
                        </a:rPr>
                        <a:t>Sofia</a:t>
                      </a:r>
                      <a:r>
                        <a:rPr lang="sv-SE" sz="1200" spc="-25" dirty="0">
                          <a:latin typeface="Times New Roman"/>
                          <a:cs typeface="Times New Roman"/>
                        </a:rPr>
                        <a:t> </a:t>
                      </a:r>
                      <a:r>
                        <a:rPr lang="sv-SE" sz="1200" spc="-10" dirty="0" err="1">
                          <a:latin typeface="Times New Roman"/>
                          <a:cs typeface="Times New Roman"/>
                        </a:rPr>
                        <a:t>Backåberg</a:t>
                      </a:r>
                      <a:endParaRPr sz="1200" dirty="0">
                        <a:latin typeface="Times New Roman"/>
                        <a:cs typeface="Times New Roman"/>
                      </a:endParaRPr>
                    </a:p>
                  </a:txBody>
                  <a:tcPr marL="0" marR="0" marT="40640" marB="0">
                    <a:lnL w="6350">
                      <a:solidFill>
                        <a:srgbClr val="000000"/>
                      </a:solidFill>
                      <a:prstDash val="solid"/>
                    </a:lnL>
                    <a:lnB w="6350">
                      <a:solidFill>
                        <a:srgbClr val="000000"/>
                      </a:solidFill>
                      <a:prstDash val="solid"/>
                    </a:lnB>
                  </a:tcPr>
                </a:tc>
                <a:tc>
                  <a:txBody>
                    <a:bodyPr/>
                    <a:lstStyle/>
                    <a:p>
                      <a:pPr marL="266700" marR="1167130">
                        <a:lnSpc>
                          <a:spcPct val="100000"/>
                        </a:lnSpc>
                        <a:spcBef>
                          <a:spcPts val="320"/>
                        </a:spcBef>
                      </a:pPr>
                      <a:r>
                        <a:rPr lang="en-US" sz="1200" dirty="0">
                          <a:latin typeface="+mn-lt"/>
                          <a:cs typeface="Times New Roman"/>
                        </a:rPr>
                        <a:t>Student counselor</a:t>
                      </a:r>
                      <a:r>
                        <a:rPr sz="1200" dirty="0">
                          <a:latin typeface="Times New Roman"/>
                          <a:cs typeface="Times New Roman"/>
                        </a:rPr>
                        <a:t>:</a:t>
                      </a:r>
                      <a:r>
                        <a:rPr sz="1200" spc="30" dirty="0">
                          <a:latin typeface="Times New Roman"/>
                          <a:cs typeface="Times New Roman"/>
                        </a:rPr>
                        <a:t> </a:t>
                      </a:r>
                      <a:r>
                        <a:rPr sz="1200" dirty="0">
                          <a:latin typeface="Times New Roman"/>
                          <a:cs typeface="Times New Roman"/>
                        </a:rPr>
                        <a:t>Martina</a:t>
                      </a:r>
                      <a:r>
                        <a:rPr sz="1200" spc="-10" dirty="0">
                          <a:latin typeface="Times New Roman"/>
                          <a:cs typeface="Times New Roman"/>
                        </a:rPr>
                        <a:t> Holmsten </a:t>
                      </a:r>
                      <a:r>
                        <a:rPr lang="en-US" sz="1200" dirty="0">
                          <a:latin typeface="+mn-lt"/>
                          <a:cs typeface="Times New Roman"/>
                        </a:rPr>
                        <a:t>Education </a:t>
                      </a:r>
                      <a:r>
                        <a:rPr lang="en-US" sz="1200" dirty="0"/>
                        <a:t>administrator</a:t>
                      </a:r>
                      <a:r>
                        <a:rPr sz="1200" dirty="0">
                          <a:latin typeface="Times New Roman"/>
                          <a:cs typeface="Times New Roman"/>
                        </a:rPr>
                        <a:t>: </a:t>
                      </a:r>
                      <a:r>
                        <a:rPr lang="sv-SE" sz="1200" dirty="0">
                          <a:latin typeface="Times New Roman"/>
                          <a:cs typeface="Times New Roman"/>
                        </a:rPr>
                        <a:t>Nadja Heinvall</a:t>
                      </a:r>
                      <a:endParaRPr sz="1200" dirty="0">
                        <a:latin typeface="Times New Roman"/>
                        <a:cs typeface="Times New Roman"/>
                      </a:endParaRPr>
                    </a:p>
                  </a:txBody>
                  <a:tcPr marL="0" marR="0" marT="40640" marB="0">
                    <a:lnR w="6350">
                      <a:solidFill>
                        <a:srgbClr val="000000"/>
                      </a:solidFill>
                      <a:prstDash val="solid"/>
                    </a:lnR>
                    <a:lnB w="6350">
                      <a:solidFill>
                        <a:srgbClr val="000000"/>
                      </a:solidFill>
                      <a:prstDash val="solid"/>
                    </a:lnB>
                  </a:tcPr>
                </a:tc>
                <a:extLst>
                  <a:ext uri="{0D108BD9-81ED-4DB2-BD59-A6C34878D82A}">
                    <a16:rowId xmlns:a16="http://schemas.microsoft.com/office/drawing/2014/main" val="10003"/>
                  </a:ext>
                </a:extLst>
              </a:tr>
            </a:tbl>
          </a:graphicData>
        </a:graphic>
      </p:graphicFrame>
      <p:sp>
        <p:nvSpPr>
          <p:cNvPr id="6" name="Rubrik 10">
            <a:extLst>
              <a:ext uri="{FF2B5EF4-FFF2-40B4-BE49-F238E27FC236}">
                <a16:creationId xmlns:a16="http://schemas.microsoft.com/office/drawing/2014/main" id="{B8FCD2E5-3A2D-10E2-4E98-81CFA4AC6181}"/>
              </a:ext>
            </a:extLst>
          </p:cNvPr>
          <p:cNvSpPr>
            <a:spLocks noGrp="1"/>
          </p:cNvSpPr>
          <p:nvPr>
            <p:ph type="title"/>
          </p:nvPr>
        </p:nvSpPr>
        <p:spPr>
          <a:xfrm>
            <a:off x="294655" y="343505"/>
            <a:ext cx="8424936" cy="436881"/>
          </a:xfrm>
          <a:solidFill>
            <a:schemeClr val="bg1"/>
          </a:solidFill>
        </p:spPr>
        <p:txBody>
          <a:bodyPr/>
          <a:lstStyle/>
          <a:p>
            <a:r>
              <a:rPr lang="sv-SE" sz="2400" dirty="0" err="1"/>
              <a:t>Operational</a:t>
            </a:r>
            <a:r>
              <a:rPr lang="sv-SE" sz="2400" dirty="0"/>
              <a:t> support at the </a:t>
            </a:r>
            <a:r>
              <a:rPr lang="en-US" sz="2400" dirty="0">
                <a:ea typeface="ＭＳ Ｐゴシック" panose="020B0600070205080204" pitchFamily="34" charset="-128"/>
              </a:rPr>
              <a:t>Faculty of Health and Life Sciences</a:t>
            </a:r>
            <a:br>
              <a:rPr lang="sv-SE" sz="3200" dirty="0">
                <a:ea typeface="ＭＳ Ｐゴシック" panose="020B0600070205080204" pitchFamily="34" charset="-128"/>
              </a:rPr>
            </a:br>
            <a:endParaRPr lang="sv-SE" sz="2400" dirty="0"/>
          </a:p>
        </p:txBody>
      </p:sp>
    </p:spTree>
    <p:extLst>
      <p:ext uri="{BB962C8B-B14F-4D97-AF65-F5344CB8AC3E}">
        <p14:creationId xmlns:p14="http://schemas.microsoft.com/office/powerpoint/2010/main" val="5522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hqprint">
            <a:lum bright="70000" contrast="-70000"/>
            <a:extLst>
              <a:ext uri="{28A0092B-C50C-407E-A947-70E740481C1C}">
                <a14:useLocalDpi xmlns:a14="http://schemas.microsoft.com/office/drawing/2010/main" val="0"/>
              </a:ext>
            </a:extLst>
          </a:blip>
          <a:stretch>
            <a:fillRect/>
          </a:stretch>
        </p:blipFill>
        <p:spPr>
          <a:xfrm>
            <a:off x="0" y="0"/>
            <a:ext cx="9144000" cy="6102684"/>
          </a:xfrm>
          <a:prstGeom prst="rect">
            <a:avLst/>
          </a:prstGeom>
        </p:spPr>
      </p:pic>
      <p:sp>
        <p:nvSpPr>
          <p:cNvPr id="2" name="Rubrik 1"/>
          <p:cNvSpPr>
            <a:spLocks noGrp="1"/>
          </p:cNvSpPr>
          <p:nvPr>
            <p:ph type="title"/>
          </p:nvPr>
        </p:nvSpPr>
        <p:spPr>
          <a:xfrm>
            <a:off x="712922" y="945397"/>
            <a:ext cx="7681778" cy="807874"/>
          </a:xfrm>
        </p:spPr>
        <p:txBody>
          <a:bodyPr/>
          <a:lstStyle/>
          <a:p>
            <a:r>
              <a:rPr lang="sv-SE" sz="2800" dirty="0" err="1"/>
              <a:t>Internationalisation</a:t>
            </a:r>
            <a:endParaRPr lang="sv-SE" dirty="0"/>
          </a:p>
        </p:txBody>
      </p:sp>
      <p:sp>
        <p:nvSpPr>
          <p:cNvPr id="5" name="Rectangle 3"/>
          <p:cNvSpPr txBox="1">
            <a:spLocks noChangeArrowheads="1"/>
          </p:cNvSpPr>
          <p:nvPr/>
        </p:nvSpPr>
        <p:spPr>
          <a:xfrm>
            <a:off x="712922" y="1753271"/>
            <a:ext cx="7395542" cy="2991438"/>
          </a:xfrm>
          <a:prstGeom prst="rect">
            <a:avLst/>
          </a:prstGeom>
        </p:spPr>
        <p:txBody>
          <a:bodyPr/>
          <a:lstStyle>
            <a:lvl1pPr marL="342900" indent="-342900" algn="l" rtl="0" eaLnBrk="1" fontAlgn="base" hangingPunct="1">
              <a:spcBef>
                <a:spcPct val="20000"/>
              </a:spcBef>
              <a:spcAft>
                <a:spcPct val="0"/>
              </a:spcAft>
              <a:buFont typeface="Arial" panose="020B0604020202020204" pitchFamily="34" charset="0"/>
              <a:defRPr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t>As a student at Linnaeus University, there are several opportunities for </a:t>
            </a:r>
            <a:r>
              <a:rPr lang="en-US" dirty="0" err="1"/>
              <a:t>internationalisation</a:t>
            </a:r>
            <a:r>
              <a:rPr lang="en-US" dirty="0"/>
              <a:t>: exchange </a:t>
            </a:r>
            <a:r>
              <a:rPr lang="en-US" dirty="0" err="1"/>
              <a:t>programmes</a:t>
            </a:r>
            <a:r>
              <a:rPr lang="en-US" dirty="0"/>
              <a:t>, internships and the possibility of writing your  degree project abroad.</a:t>
            </a:r>
          </a:p>
          <a:p>
            <a:pPr marL="0" indent="0"/>
            <a:endParaRPr lang="sv-SE" dirty="0"/>
          </a:p>
          <a:p>
            <a:pPr marL="0" indent="0"/>
            <a:r>
              <a:rPr lang="sv-SE" dirty="0"/>
              <a:t>For </a:t>
            </a:r>
            <a:r>
              <a:rPr lang="sv-SE" dirty="0" err="1"/>
              <a:t>more</a:t>
            </a:r>
            <a:r>
              <a:rPr lang="sv-SE" dirty="0"/>
              <a:t> information, </a:t>
            </a:r>
            <a:r>
              <a:rPr lang="sv-SE" dirty="0" err="1"/>
              <a:t>contact</a:t>
            </a:r>
            <a:r>
              <a:rPr lang="sv-SE" dirty="0"/>
              <a:t>: </a:t>
            </a:r>
          </a:p>
        </p:txBody>
      </p:sp>
      <p:sp>
        <p:nvSpPr>
          <p:cNvPr id="7" name="Rectangle 2"/>
          <p:cNvSpPr txBox="1">
            <a:spLocks noChangeArrowheads="1"/>
          </p:cNvSpPr>
          <p:nvPr/>
        </p:nvSpPr>
        <p:spPr bwMode="auto">
          <a:xfrm>
            <a:off x="712922" y="3276896"/>
            <a:ext cx="3643054" cy="230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nSpc>
                <a:spcPct val="100000"/>
              </a:lnSpc>
            </a:pPr>
            <a:r>
              <a:rPr lang="sv-SE" sz="1400" b="1" dirty="0"/>
              <a:t>Nadja Heinvall</a:t>
            </a:r>
          </a:p>
          <a:p>
            <a:pPr>
              <a:lnSpc>
                <a:spcPct val="100000"/>
              </a:lnSpc>
            </a:pPr>
            <a:r>
              <a:rPr lang="sv-SE" sz="1400" i="1" dirty="0"/>
              <a:t>International </a:t>
            </a:r>
            <a:r>
              <a:rPr lang="sv-SE" sz="1400" i="1" dirty="0" err="1"/>
              <a:t>coordinator</a:t>
            </a:r>
            <a:r>
              <a:rPr lang="sv-SE" sz="1400" i="1" dirty="0"/>
              <a:t> for student </a:t>
            </a:r>
            <a:r>
              <a:rPr lang="sv-SE" sz="1400" i="1" dirty="0" err="1"/>
              <a:t>mobility</a:t>
            </a:r>
            <a:r>
              <a:rPr lang="sv-SE" sz="1400" i="1" dirty="0"/>
              <a:t> </a:t>
            </a:r>
            <a:r>
              <a:rPr lang="sv-SE" sz="1400" dirty="0">
                <a:hlinkClick r:id="rId4"/>
              </a:rPr>
              <a:t>nadja.heinvall@lnu.se</a:t>
            </a:r>
            <a:r>
              <a:rPr lang="sv-SE" sz="1400" dirty="0"/>
              <a:t> </a:t>
            </a:r>
            <a:endParaRPr lang="sv-SE" sz="1400" b="1" dirty="0"/>
          </a:p>
          <a:p>
            <a:pPr>
              <a:lnSpc>
                <a:spcPct val="100000"/>
              </a:lnSpc>
            </a:pPr>
            <a:endParaRPr lang="sv-SE" sz="1400" b="1" dirty="0"/>
          </a:p>
        </p:txBody>
      </p:sp>
    </p:spTree>
    <p:extLst>
      <p:ext uri="{BB962C8B-B14F-4D97-AF65-F5344CB8AC3E}">
        <p14:creationId xmlns:p14="http://schemas.microsoft.com/office/powerpoint/2010/main" val="3668724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rotWithShape="1">
          <a:blip r:embed="rId3" cstate="hqprint">
            <a:extLst>
              <a:ext uri="{28A0092B-C50C-407E-A947-70E740481C1C}">
                <a14:useLocalDpi xmlns:a14="http://schemas.microsoft.com/office/drawing/2010/main" val="0"/>
              </a:ext>
            </a:extLst>
          </a:blip>
          <a:srcRect r="21378" b="6905"/>
          <a:stretch/>
        </p:blipFill>
        <p:spPr>
          <a:xfrm>
            <a:off x="-32778" y="-315416"/>
            <a:ext cx="9213290" cy="6419589"/>
          </a:xfrm>
          <a:prstGeom prst="rect">
            <a:avLst/>
          </a:prstGeom>
        </p:spPr>
      </p:pic>
      <p:sp>
        <p:nvSpPr>
          <p:cNvPr id="2" name="Rubrik 1"/>
          <p:cNvSpPr>
            <a:spLocks noGrp="1"/>
          </p:cNvSpPr>
          <p:nvPr>
            <p:ph type="title"/>
          </p:nvPr>
        </p:nvSpPr>
        <p:spPr>
          <a:xfrm>
            <a:off x="712922" y="557939"/>
            <a:ext cx="7688054" cy="770158"/>
          </a:xfrm>
        </p:spPr>
        <p:txBody>
          <a:bodyPr/>
          <a:lstStyle/>
          <a:p>
            <a:r>
              <a:rPr lang="sv-SE" sz="2800" dirty="0" err="1"/>
              <a:t>Career</a:t>
            </a:r>
            <a:r>
              <a:rPr lang="sv-SE" sz="2800" dirty="0"/>
              <a:t> </a:t>
            </a:r>
            <a:r>
              <a:rPr lang="sv-SE" sz="2800" dirty="0" err="1"/>
              <a:t>counselling</a:t>
            </a:r>
            <a:r>
              <a:rPr lang="sv-SE" sz="2800" dirty="0"/>
              <a:t> service</a:t>
            </a:r>
            <a:endParaRPr lang="sv-SE" dirty="0"/>
          </a:p>
        </p:txBody>
      </p:sp>
      <p:sp>
        <p:nvSpPr>
          <p:cNvPr id="7" name="Rectangle 2"/>
          <p:cNvSpPr txBox="1">
            <a:spLocks noChangeArrowheads="1"/>
          </p:cNvSpPr>
          <p:nvPr/>
        </p:nvSpPr>
        <p:spPr bwMode="auto">
          <a:xfrm>
            <a:off x="730440" y="1196752"/>
            <a:ext cx="4962276" cy="438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marL="0" indent="0"/>
            <a:r>
              <a:rPr lang="en-US" sz="1800" dirty="0"/>
              <a:t>Do you need help starting up your job search process? Contact us! </a:t>
            </a:r>
          </a:p>
          <a:p>
            <a:pPr marL="0" indent="0"/>
            <a:br>
              <a:rPr lang="en-US" sz="1800" dirty="0"/>
            </a:br>
            <a:r>
              <a:rPr lang="sv-SE" sz="1500" b="1" dirty="0"/>
              <a:t>Anna Kågestad </a:t>
            </a:r>
            <a:r>
              <a:rPr lang="sv-SE" sz="1500" dirty="0"/>
              <a:t>(Kalmar)</a:t>
            </a:r>
          </a:p>
          <a:p>
            <a:pPr>
              <a:lnSpc>
                <a:spcPct val="100000"/>
              </a:lnSpc>
            </a:pPr>
            <a:r>
              <a:rPr lang="sv-SE" sz="1500" i="1" dirty="0" err="1"/>
              <a:t>Career</a:t>
            </a:r>
            <a:r>
              <a:rPr lang="sv-SE" sz="1500" i="1" dirty="0"/>
              <a:t> </a:t>
            </a:r>
            <a:r>
              <a:rPr lang="sv-SE" sz="1500" i="1" dirty="0" err="1"/>
              <a:t>Counsellor</a:t>
            </a:r>
            <a:r>
              <a:rPr lang="sv-SE" sz="1500" dirty="0"/>
              <a:t> </a:t>
            </a:r>
            <a:br>
              <a:rPr lang="sv-SE" sz="1500" dirty="0"/>
            </a:br>
            <a:r>
              <a:rPr lang="sv-SE" sz="1500" dirty="0">
                <a:hlinkClick r:id="rId4"/>
              </a:rPr>
              <a:t>anna.kagestad@lnu.se</a:t>
            </a:r>
            <a:r>
              <a:rPr lang="sv-SE" sz="1500" dirty="0"/>
              <a:t> </a:t>
            </a:r>
            <a:br>
              <a:rPr lang="sv-SE" sz="1500" dirty="0"/>
            </a:br>
            <a:endParaRPr lang="sv-SE" sz="1500" dirty="0"/>
          </a:p>
          <a:p>
            <a:pPr>
              <a:lnSpc>
                <a:spcPct val="100000"/>
              </a:lnSpc>
            </a:pPr>
            <a:r>
              <a:rPr lang="sv-SE" sz="1500" b="1" dirty="0"/>
              <a:t>Fanny </a:t>
            </a:r>
            <a:r>
              <a:rPr lang="sv-SE" sz="1500" b="1" dirty="0" err="1"/>
              <a:t>Elheim</a:t>
            </a:r>
            <a:r>
              <a:rPr lang="sv-SE" sz="1500" b="1" dirty="0"/>
              <a:t> </a:t>
            </a:r>
            <a:r>
              <a:rPr lang="sv-SE" sz="1500" dirty="0"/>
              <a:t>(Växjö)</a:t>
            </a:r>
          </a:p>
          <a:p>
            <a:pPr>
              <a:lnSpc>
                <a:spcPct val="100000"/>
              </a:lnSpc>
            </a:pPr>
            <a:r>
              <a:rPr lang="sv-SE" sz="1500" i="1" dirty="0" err="1"/>
              <a:t>Career</a:t>
            </a:r>
            <a:r>
              <a:rPr lang="sv-SE" sz="1500" i="1" dirty="0"/>
              <a:t> </a:t>
            </a:r>
            <a:r>
              <a:rPr lang="sv-SE" sz="1500" i="1" dirty="0" err="1"/>
              <a:t>Counsellor</a:t>
            </a:r>
            <a:r>
              <a:rPr lang="sv-SE" sz="1500" dirty="0"/>
              <a:t> </a:t>
            </a:r>
          </a:p>
          <a:p>
            <a:pPr>
              <a:lnSpc>
                <a:spcPct val="100000"/>
              </a:lnSpc>
            </a:pPr>
            <a:r>
              <a:rPr lang="sv-SE" sz="1500" dirty="0">
                <a:hlinkClick r:id="rId5"/>
              </a:rPr>
              <a:t>fanny.elheim@lnu.se</a:t>
            </a:r>
            <a:r>
              <a:rPr lang="sv-SE" sz="1500" dirty="0"/>
              <a:t> </a:t>
            </a:r>
          </a:p>
          <a:p>
            <a:pPr>
              <a:lnSpc>
                <a:spcPct val="100000"/>
              </a:lnSpc>
            </a:pPr>
            <a:endParaRPr lang="sv-SE" sz="1500" dirty="0"/>
          </a:p>
          <a:p>
            <a:pPr>
              <a:lnSpc>
                <a:spcPct val="100000"/>
              </a:lnSpc>
            </a:pPr>
            <a:endParaRPr lang="sv-SE" sz="1800" dirty="0"/>
          </a:p>
          <a:p>
            <a:pPr>
              <a:lnSpc>
                <a:spcPct val="100000"/>
              </a:lnSpc>
            </a:pPr>
            <a:r>
              <a:rPr lang="sv-SE" sz="1800" dirty="0" err="1"/>
              <a:t>More</a:t>
            </a:r>
            <a:r>
              <a:rPr lang="sv-SE" sz="1800" dirty="0"/>
              <a:t> information at: </a:t>
            </a:r>
            <a:r>
              <a:rPr lang="sv-SE" sz="1800" dirty="0">
                <a:hlinkClick r:id="rId6"/>
              </a:rPr>
              <a:t>lnu.se</a:t>
            </a:r>
            <a:endParaRPr lang="sv-SE" sz="1800" dirty="0"/>
          </a:p>
        </p:txBody>
      </p:sp>
    </p:spTree>
    <p:extLst>
      <p:ext uri="{BB962C8B-B14F-4D97-AF65-F5344CB8AC3E}">
        <p14:creationId xmlns:p14="http://schemas.microsoft.com/office/powerpoint/2010/main" val="2764338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lasögon"/>
          <p:cNvPicPr>
            <a:picLocks noChangeAspect="1" noChangeArrowheads="1"/>
          </p:cNvPicPr>
          <p:nvPr/>
        </p:nvPicPr>
        <p:blipFill rotWithShape="1">
          <a:blip r:embed="rId3">
            <a:extLst>
              <a:ext uri="{28A0092B-C50C-407E-A947-70E740481C1C}">
                <a14:useLocalDpi xmlns:a14="http://schemas.microsoft.com/office/drawing/2010/main" val="0"/>
              </a:ext>
            </a:extLst>
          </a:blip>
          <a:srcRect l="14924" r="11606"/>
          <a:stretch/>
        </p:blipFill>
        <p:spPr bwMode="auto">
          <a:xfrm>
            <a:off x="-36512" y="0"/>
            <a:ext cx="9217024" cy="6103071"/>
          </a:xfrm>
          <a:prstGeom prst="rect">
            <a:avLst/>
          </a:prstGeom>
          <a:noFill/>
          <a:extLst>
            <a:ext uri="{909E8E84-426E-40DD-AFC4-6F175D3DCCD1}">
              <a14:hiddenFill xmlns:a14="http://schemas.microsoft.com/office/drawing/2010/main">
                <a:solidFill>
                  <a:srgbClr val="FFFFFF"/>
                </a:solidFill>
              </a14:hiddenFill>
            </a:ext>
          </a:extLst>
        </p:spPr>
      </p:pic>
      <p:sp>
        <p:nvSpPr>
          <p:cNvPr id="8" name="Rektangel 7"/>
          <p:cNvSpPr/>
          <p:nvPr/>
        </p:nvSpPr>
        <p:spPr bwMode="auto">
          <a:xfrm>
            <a:off x="683568" y="464035"/>
            <a:ext cx="7776864" cy="540365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 name="Rubrik 1"/>
          <p:cNvSpPr>
            <a:spLocks noGrp="1"/>
          </p:cNvSpPr>
          <p:nvPr>
            <p:ph type="title"/>
          </p:nvPr>
        </p:nvSpPr>
        <p:spPr>
          <a:xfrm>
            <a:off x="1005897" y="692696"/>
            <a:ext cx="7645400" cy="755650"/>
          </a:xfrm>
        </p:spPr>
        <p:txBody>
          <a:bodyPr/>
          <a:lstStyle/>
          <a:p>
            <a:r>
              <a:rPr lang="en-US" sz="2800" dirty="0"/>
              <a:t>Learning support for your studies</a:t>
            </a:r>
            <a:endParaRPr lang="sv-SE" dirty="0"/>
          </a:p>
        </p:txBody>
      </p:sp>
      <p:sp>
        <p:nvSpPr>
          <p:cNvPr id="7" name="Rectangle 2"/>
          <p:cNvSpPr txBox="1">
            <a:spLocks noChangeArrowheads="1"/>
          </p:cNvSpPr>
          <p:nvPr/>
        </p:nvSpPr>
        <p:spPr bwMode="auto">
          <a:xfrm>
            <a:off x="1005897" y="1246545"/>
            <a:ext cx="7166503" cy="46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nSpc>
                <a:spcPct val="100000"/>
              </a:lnSpc>
            </a:pPr>
            <a:r>
              <a:rPr lang="en-US" sz="1600" dirty="0"/>
              <a:t>If you are a student and have some form of disability, it is possible for you to get pedagogical support during your studies. Examples of such help are, help taking notes, sign language interpreter or extended time at examination sittings.</a:t>
            </a:r>
          </a:p>
          <a:p>
            <a:pPr>
              <a:lnSpc>
                <a:spcPct val="100000"/>
              </a:lnSpc>
            </a:pPr>
            <a:endParaRPr lang="sv-SE" sz="1600" dirty="0"/>
          </a:p>
          <a:p>
            <a:pPr>
              <a:lnSpc>
                <a:spcPct val="100000"/>
              </a:lnSpc>
            </a:pPr>
            <a:r>
              <a:rPr lang="sv-SE" sz="1600" dirty="0"/>
              <a:t>Contact </a:t>
            </a:r>
            <a:r>
              <a:rPr lang="sv-SE" sz="1600" dirty="0" err="1"/>
              <a:t>us</a:t>
            </a:r>
            <a:r>
              <a:rPr lang="sv-SE" sz="1600" dirty="0"/>
              <a:t> or read </a:t>
            </a:r>
            <a:r>
              <a:rPr lang="sv-SE" sz="1600" dirty="0" err="1"/>
              <a:t>more</a:t>
            </a:r>
            <a:r>
              <a:rPr lang="sv-SE" sz="1600" dirty="0"/>
              <a:t> at: </a:t>
            </a:r>
            <a:r>
              <a:rPr lang="sv-SE" sz="1600" dirty="0">
                <a:hlinkClick r:id="rId4"/>
              </a:rPr>
              <a:t>Lnu.se</a:t>
            </a:r>
            <a:endParaRPr lang="sv-SE" sz="1600" dirty="0"/>
          </a:p>
          <a:p>
            <a:pPr>
              <a:lnSpc>
                <a:spcPct val="100000"/>
              </a:lnSpc>
            </a:pPr>
            <a:endParaRPr lang="sv-SE" sz="1600" b="1" dirty="0"/>
          </a:p>
          <a:p>
            <a:pPr>
              <a:lnSpc>
                <a:spcPct val="100000"/>
              </a:lnSpc>
            </a:pPr>
            <a:r>
              <a:rPr lang="sv-SE" sz="1200" b="1" dirty="0"/>
              <a:t>Mathilda Karlsson Aldén </a:t>
            </a:r>
            <a:r>
              <a:rPr lang="sv-SE" sz="1200" dirty="0"/>
              <a:t>(distansutbildningar och FHL)</a:t>
            </a:r>
            <a:endParaRPr lang="sv-SE" sz="1200" b="1" dirty="0"/>
          </a:p>
          <a:p>
            <a:pPr>
              <a:lnSpc>
                <a:spcPct val="100000"/>
              </a:lnSpc>
            </a:pPr>
            <a:r>
              <a:rPr lang="sv-SE" sz="1200" i="1" dirty="0" err="1"/>
              <a:t>Coordinator</a:t>
            </a:r>
            <a:r>
              <a:rPr lang="sv-SE" sz="1200" dirty="0"/>
              <a:t> </a:t>
            </a:r>
          </a:p>
          <a:p>
            <a:pPr>
              <a:lnSpc>
                <a:spcPct val="100000"/>
              </a:lnSpc>
            </a:pPr>
            <a:r>
              <a:rPr lang="sv-SE" sz="1200" dirty="0">
                <a:hlinkClick r:id="rId5"/>
              </a:rPr>
              <a:t>mathilda.karlsson.alden@lnu.se</a:t>
            </a:r>
            <a:r>
              <a:rPr lang="sv-SE" sz="1200" dirty="0"/>
              <a:t> </a:t>
            </a:r>
            <a:endParaRPr lang="sv-SE" sz="1600" dirty="0"/>
          </a:p>
          <a:p>
            <a:pPr>
              <a:lnSpc>
                <a:spcPct val="100000"/>
              </a:lnSpc>
            </a:pPr>
            <a:endParaRPr lang="sv-SE" sz="1600" dirty="0"/>
          </a:p>
          <a:p>
            <a:pPr>
              <a:lnSpc>
                <a:spcPct val="100000"/>
              </a:lnSpc>
            </a:pPr>
            <a:r>
              <a:rPr lang="sv-SE" sz="1400" b="1" dirty="0"/>
              <a:t>Petter Andersson </a:t>
            </a:r>
            <a:r>
              <a:rPr lang="sv-SE" sz="1400" dirty="0"/>
              <a:t>(Kalmar)</a:t>
            </a:r>
            <a:br>
              <a:rPr lang="sv-SE" sz="1400" b="1" dirty="0"/>
            </a:br>
            <a:r>
              <a:rPr lang="sv-SE" sz="1400" i="1" dirty="0" err="1"/>
              <a:t>Coordinator</a:t>
            </a:r>
            <a:br>
              <a:rPr lang="sv-SE" sz="1400" dirty="0"/>
            </a:br>
            <a:r>
              <a:rPr lang="sv-SE" sz="1400" dirty="0">
                <a:hlinkClick r:id="rId6"/>
              </a:rPr>
              <a:t>petter.andersson@lnu.se</a:t>
            </a:r>
            <a:endParaRPr lang="sv-SE" sz="1400" dirty="0"/>
          </a:p>
          <a:p>
            <a:pPr>
              <a:lnSpc>
                <a:spcPct val="100000"/>
              </a:lnSpc>
            </a:pPr>
            <a:endParaRPr lang="sv-SE" sz="1400" dirty="0"/>
          </a:p>
          <a:p>
            <a:pPr>
              <a:lnSpc>
                <a:spcPct val="100000"/>
              </a:lnSpc>
            </a:pPr>
            <a:r>
              <a:rPr lang="sv-SE" sz="1400" b="1" dirty="0"/>
              <a:t>Mari Ericsson </a:t>
            </a:r>
            <a:r>
              <a:rPr lang="sv-SE" sz="1400" dirty="0"/>
              <a:t>(Växjö)</a:t>
            </a:r>
            <a:endParaRPr lang="sv-SE" sz="1400" b="1" dirty="0"/>
          </a:p>
          <a:p>
            <a:pPr>
              <a:lnSpc>
                <a:spcPct val="100000"/>
              </a:lnSpc>
            </a:pPr>
            <a:r>
              <a:rPr lang="sv-SE" sz="1400" i="1" dirty="0" err="1"/>
              <a:t>Coordinator</a:t>
            </a:r>
            <a:r>
              <a:rPr lang="sv-SE" sz="1400" dirty="0"/>
              <a:t> </a:t>
            </a:r>
          </a:p>
          <a:p>
            <a:pPr>
              <a:lnSpc>
                <a:spcPct val="100000"/>
              </a:lnSpc>
            </a:pPr>
            <a:r>
              <a:rPr lang="sv-SE" sz="1400" b="0" i="0" u="sng" dirty="0">
                <a:effectLst/>
                <a:latin typeface="Neue Helvetica"/>
                <a:hlinkClick r:id="rId7"/>
              </a:rPr>
              <a:t>mari.ericsson@lnu.se</a:t>
            </a:r>
            <a:endParaRPr lang="sv-SE" sz="1400" dirty="0"/>
          </a:p>
          <a:p>
            <a:pPr>
              <a:lnSpc>
                <a:spcPct val="100000"/>
              </a:lnSpc>
            </a:pPr>
            <a:endParaRPr lang="sv-SE" sz="1600" dirty="0"/>
          </a:p>
          <a:p>
            <a:pPr>
              <a:lnSpc>
                <a:spcPct val="100000"/>
              </a:lnSpc>
            </a:pPr>
            <a:endParaRPr lang="sv-SE" sz="1600" dirty="0"/>
          </a:p>
          <a:p>
            <a:pPr>
              <a:lnSpc>
                <a:spcPct val="100000"/>
              </a:lnSpc>
            </a:pPr>
            <a:endParaRPr lang="sv-SE" sz="1400" dirty="0"/>
          </a:p>
          <a:p>
            <a:pPr>
              <a:lnSpc>
                <a:spcPct val="100000"/>
              </a:lnSpc>
            </a:pPr>
            <a:endParaRPr lang="sv-SE" sz="1400" dirty="0"/>
          </a:p>
          <a:p>
            <a:pPr>
              <a:lnSpc>
                <a:spcPct val="100000"/>
              </a:lnSpc>
            </a:pPr>
            <a:endParaRPr lang="sv-SE" sz="1500" dirty="0"/>
          </a:p>
        </p:txBody>
      </p:sp>
    </p:spTree>
    <p:extLst>
      <p:ext uri="{BB962C8B-B14F-4D97-AF65-F5344CB8AC3E}">
        <p14:creationId xmlns:p14="http://schemas.microsoft.com/office/powerpoint/2010/main" val="3367939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6" name="Rektangel 5"/>
          <p:cNvSpPr/>
          <p:nvPr/>
        </p:nvSpPr>
        <p:spPr bwMode="auto">
          <a:xfrm>
            <a:off x="740855" y="1072568"/>
            <a:ext cx="7776864" cy="41566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 name="Rubrik 1"/>
          <p:cNvSpPr>
            <a:spLocks noGrp="1"/>
          </p:cNvSpPr>
          <p:nvPr>
            <p:ph type="title"/>
          </p:nvPr>
        </p:nvSpPr>
        <p:spPr>
          <a:xfrm>
            <a:off x="930820" y="1322983"/>
            <a:ext cx="7645400" cy="755650"/>
          </a:xfrm>
        </p:spPr>
        <p:txBody>
          <a:bodyPr/>
          <a:lstStyle/>
          <a:p>
            <a:r>
              <a:rPr lang="en-US" dirty="0"/>
              <a:t>The University Library and Academic Support Centre</a:t>
            </a:r>
            <a:endParaRPr lang="sv-SE" dirty="0"/>
          </a:p>
        </p:txBody>
      </p:sp>
      <p:sp>
        <p:nvSpPr>
          <p:cNvPr id="7" name="Rectangle 2"/>
          <p:cNvSpPr txBox="1">
            <a:spLocks noChangeArrowheads="1"/>
          </p:cNvSpPr>
          <p:nvPr/>
        </p:nvSpPr>
        <p:spPr bwMode="auto">
          <a:xfrm>
            <a:off x="946548" y="1916832"/>
            <a:ext cx="7369868" cy="288032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marL="0" indent="0"/>
            <a:r>
              <a:rPr lang="sv-SE" sz="1800" dirty="0" err="1"/>
              <a:t>Search</a:t>
            </a:r>
            <a:r>
              <a:rPr lang="sv-SE" sz="1800" dirty="0"/>
              <a:t> and </a:t>
            </a:r>
            <a:r>
              <a:rPr lang="sv-SE" sz="1800" dirty="0" err="1"/>
              <a:t>writing</a:t>
            </a:r>
            <a:r>
              <a:rPr lang="sv-SE" sz="1800" dirty="0"/>
              <a:t> </a:t>
            </a:r>
            <a:r>
              <a:rPr lang="sv-SE" sz="1800" dirty="0" err="1"/>
              <a:t>assistance</a:t>
            </a:r>
            <a:r>
              <a:rPr lang="sv-SE" sz="1800" dirty="0"/>
              <a:t> is </a:t>
            </a:r>
            <a:r>
              <a:rPr lang="sv-SE" sz="1800" dirty="0" err="1"/>
              <a:t>available</a:t>
            </a:r>
            <a:r>
              <a:rPr lang="sv-SE" sz="1800" dirty="0"/>
              <a:t> at </a:t>
            </a:r>
            <a:r>
              <a:rPr lang="sv-SE" sz="1800" dirty="0">
                <a:hlinkClick r:id="rId4"/>
              </a:rPr>
              <a:t>the University </a:t>
            </a:r>
            <a:r>
              <a:rPr lang="sv-SE" sz="1800" dirty="0" err="1">
                <a:hlinkClick r:id="rId4"/>
              </a:rPr>
              <a:t>Library</a:t>
            </a:r>
            <a:r>
              <a:rPr lang="sv-SE" sz="1800" dirty="0">
                <a:hlinkClick r:id="rId4"/>
              </a:rPr>
              <a:t> </a:t>
            </a:r>
            <a:r>
              <a:rPr lang="sv-SE" sz="1800" dirty="0"/>
              <a:t>and </a:t>
            </a:r>
            <a:r>
              <a:rPr lang="sv-SE" sz="1800" dirty="0" err="1"/>
              <a:t>through</a:t>
            </a:r>
            <a:r>
              <a:rPr lang="sv-SE" sz="1800" dirty="0"/>
              <a:t> the </a:t>
            </a:r>
            <a:r>
              <a:rPr lang="sv-SE" sz="1800" dirty="0" err="1">
                <a:hlinkClick r:id="rId5"/>
              </a:rPr>
              <a:t>writing</a:t>
            </a:r>
            <a:r>
              <a:rPr lang="sv-SE" sz="1800" dirty="0">
                <a:hlinkClick r:id="rId5"/>
              </a:rPr>
              <a:t> guide</a:t>
            </a:r>
            <a:r>
              <a:rPr lang="sv-SE" sz="1800" dirty="0"/>
              <a:t>.</a:t>
            </a:r>
          </a:p>
          <a:p>
            <a:pPr marL="0" indent="0"/>
            <a:br>
              <a:rPr lang="sv-SE" sz="1800" dirty="0"/>
            </a:br>
            <a:r>
              <a:rPr lang="en-GB" sz="1800" dirty="0"/>
              <a:t>At the </a:t>
            </a:r>
            <a:r>
              <a:rPr lang="sv-SE" sz="1800" dirty="0" err="1">
                <a:hlinkClick r:id="rId6"/>
              </a:rPr>
              <a:t>Academic</a:t>
            </a:r>
            <a:r>
              <a:rPr lang="sv-SE" sz="1800" dirty="0">
                <a:hlinkClick r:id="rId6"/>
              </a:rPr>
              <a:t> Support Centre</a:t>
            </a:r>
            <a:r>
              <a:rPr lang="sv-SE" sz="1800" dirty="0"/>
              <a:t>  </a:t>
            </a:r>
            <a:r>
              <a:rPr lang="sv-SE" sz="1800" dirty="0" err="1"/>
              <a:t>you</a:t>
            </a:r>
            <a:r>
              <a:rPr lang="sv-SE" sz="1800" dirty="0"/>
              <a:t> </a:t>
            </a:r>
            <a:r>
              <a:rPr lang="sv-SE" sz="1800" dirty="0" err="1"/>
              <a:t>can</a:t>
            </a:r>
            <a:r>
              <a:rPr lang="sv-SE" sz="1800" dirty="0"/>
              <a:t> get support </a:t>
            </a:r>
            <a:r>
              <a:rPr lang="sv-SE" sz="1800" dirty="0" err="1"/>
              <a:t>with</a:t>
            </a:r>
            <a:r>
              <a:rPr lang="sv-SE" sz="1800" dirty="0"/>
              <a:t> </a:t>
            </a:r>
            <a:r>
              <a:rPr lang="sv-SE" sz="1800" dirty="0" err="1"/>
              <a:t>your</a:t>
            </a:r>
            <a:r>
              <a:rPr lang="sv-SE" sz="1800" dirty="0"/>
              <a:t> </a:t>
            </a:r>
            <a:r>
              <a:rPr lang="sv-SE" sz="1800" dirty="0" err="1"/>
              <a:t>academic</a:t>
            </a:r>
            <a:r>
              <a:rPr lang="sv-SE" sz="1800" dirty="0"/>
              <a:t> </a:t>
            </a:r>
            <a:r>
              <a:rPr lang="sv-SE" sz="1800" dirty="0" err="1"/>
              <a:t>writing</a:t>
            </a:r>
            <a:r>
              <a:rPr lang="sv-SE" sz="1800" dirty="0"/>
              <a:t> as </a:t>
            </a:r>
            <a:r>
              <a:rPr lang="sv-SE" sz="1800" dirty="0" err="1"/>
              <a:t>well</a:t>
            </a:r>
            <a:r>
              <a:rPr lang="sv-SE" sz="1800" dirty="0"/>
              <a:t> as </a:t>
            </a:r>
            <a:r>
              <a:rPr lang="sv-SE" sz="1800" dirty="0" err="1"/>
              <a:t>help</a:t>
            </a:r>
            <a:r>
              <a:rPr lang="sv-SE" sz="1800" dirty="0"/>
              <a:t> </a:t>
            </a:r>
            <a:r>
              <a:rPr lang="sv-SE" sz="1800" dirty="0" err="1"/>
              <a:t>with</a:t>
            </a:r>
            <a:r>
              <a:rPr lang="sv-SE" sz="1800" dirty="0"/>
              <a:t> </a:t>
            </a:r>
            <a:r>
              <a:rPr lang="sv-SE" sz="1800" dirty="0" err="1"/>
              <a:t>study</a:t>
            </a:r>
            <a:r>
              <a:rPr lang="sv-SE" sz="1800" dirty="0"/>
              <a:t> </a:t>
            </a:r>
            <a:r>
              <a:rPr lang="sv-SE" sz="1800" dirty="0" err="1"/>
              <a:t>techniques</a:t>
            </a:r>
            <a:r>
              <a:rPr lang="sv-SE" sz="1800" dirty="0"/>
              <a:t>.</a:t>
            </a:r>
          </a:p>
          <a:p>
            <a:pPr marL="0" indent="0"/>
            <a:br>
              <a:rPr lang="sv-SE" sz="1800" dirty="0"/>
            </a:br>
            <a:r>
              <a:rPr lang="sv-SE" sz="1800" dirty="0"/>
              <a:t>Read </a:t>
            </a:r>
            <a:r>
              <a:rPr lang="sv-SE" sz="1800" i="1" dirty="0" err="1">
                <a:hlinkClick r:id="rId7"/>
              </a:rPr>
              <a:t>Refero</a:t>
            </a:r>
            <a:r>
              <a:rPr lang="sv-SE" sz="1800" i="1" dirty="0">
                <a:hlinkClick r:id="rId7"/>
              </a:rPr>
              <a:t> – the anti-</a:t>
            </a:r>
            <a:r>
              <a:rPr lang="sv-SE" sz="1800" i="1" dirty="0" err="1">
                <a:hlinkClick r:id="rId7"/>
              </a:rPr>
              <a:t>plagiarism</a:t>
            </a:r>
            <a:r>
              <a:rPr lang="sv-SE" sz="1800" i="1" dirty="0">
                <a:hlinkClick r:id="rId7"/>
              </a:rPr>
              <a:t> </a:t>
            </a:r>
            <a:r>
              <a:rPr lang="sv-SE" sz="1800" i="1" dirty="0" err="1">
                <a:hlinkClick r:id="rId7"/>
              </a:rPr>
              <a:t>Tutorial</a:t>
            </a:r>
            <a:r>
              <a:rPr lang="sv-SE" sz="1800" dirty="0"/>
              <a:t> a web-</a:t>
            </a:r>
            <a:r>
              <a:rPr lang="sv-SE" sz="1800" dirty="0" err="1"/>
              <a:t>based</a:t>
            </a:r>
            <a:r>
              <a:rPr lang="sv-SE" sz="1800" dirty="0"/>
              <a:t> </a:t>
            </a:r>
            <a:r>
              <a:rPr lang="sv-SE" sz="1800" dirty="0" err="1"/>
              <a:t>textbook</a:t>
            </a:r>
            <a:r>
              <a:rPr lang="sv-SE" sz="1800" dirty="0"/>
              <a:t> </a:t>
            </a:r>
            <a:r>
              <a:rPr lang="sv-SE" sz="1800" dirty="0" err="1"/>
              <a:t>that</a:t>
            </a:r>
            <a:r>
              <a:rPr lang="sv-SE" sz="1800" dirty="0"/>
              <a:t> shows </a:t>
            </a:r>
            <a:r>
              <a:rPr lang="sv-SE" sz="1800" dirty="0" err="1"/>
              <a:t>you</a:t>
            </a:r>
            <a:r>
              <a:rPr lang="sv-SE" sz="1800" dirty="0"/>
              <a:t> </a:t>
            </a:r>
            <a:r>
              <a:rPr lang="sv-SE" sz="1800" dirty="0" err="1"/>
              <a:t>how</a:t>
            </a:r>
            <a:r>
              <a:rPr lang="sv-SE" sz="1800" dirty="0"/>
              <a:t> </a:t>
            </a:r>
            <a:r>
              <a:rPr lang="sv-SE" sz="1800" dirty="0" err="1"/>
              <a:t>you</a:t>
            </a:r>
            <a:r>
              <a:rPr lang="sv-SE" sz="1800" dirty="0"/>
              <a:t> </a:t>
            </a:r>
            <a:r>
              <a:rPr lang="sv-SE" sz="1800" dirty="0" err="1"/>
              <a:t>properly</a:t>
            </a:r>
            <a:r>
              <a:rPr lang="sv-SE" sz="1800" dirty="0"/>
              <a:t> </a:t>
            </a:r>
            <a:r>
              <a:rPr lang="sv-SE" sz="1800" dirty="0" err="1"/>
              <a:t>use</a:t>
            </a:r>
            <a:r>
              <a:rPr lang="sv-SE" sz="1800" dirty="0"/>
              <a:t> </a:t>
            </a:r>
            <a:r>
              <a:rPr lang="sv-SE" sz="1800" dirty="0" err="1"/>
              <a:t>others</a:t>
            </a:r>
            <a:r>
              <a:rPr lang="sv-SE" sz="1800" dirty="0"/>
              <a:t>’ texts in </a:t>
            </a:r>
            <a:r>
              <a:rPr lang="sv-SE" sz="1800" dirty="0" err="1"/>
              <a:t>your</a:t>
            </a:r>
            <a:r>
              <a:rPr lang="sv-SE" sz="1800" dirty="0"/>
              <a:t> </a:t>
            </a:r>
            <a:r>
              <a:rPr lang="sv-SE" sz="1800" dirty="0" err="1"/>
              <a:t>academic</a:t>
            </a:r>
            <a:r>
              <a:rPr lang="sv-SE" sz="1800" dirty="0"/>
              <a:t> </a:t>
            </a:r>
            <a:r>
              <a:rPr lang="sv-SE" sz="1800" dirty="0" err="1"/>
              <a:t>writing</a:t>
            </a:r>
            <a:r>
              <a:rPr lang="sv-SE" sz="1800" dirty="0"/>
              <a:t>.</a:t>
            </a:r>
          </a:p>
          <a:p>
            <a:pPr>
              <a:lnSpc>
                <a:spcPct val="100000"/>
              </a:lnSpc>
            </a:pPr>
            <a:endParaRPr lang="sv-SE" sz="1800" dirty="0"/>
          </a:p>
          <a:p>
            <a:pPr>
              <a:lnSpc>
                <a:spcPct val="100000"/>
              </a:lnSpc>
            </a:pPr>
            <a:endParaRPr lang="sv-SE" sz="1800" dirty="0"/>
          </a:p>
          <a:p>
            <a:pPr>
              <a:lnSpc>
                <a:spcPct val="100000"/>
              </a:lnSpc>
            </a:pPr>
            <a:endParaRPr lang="sv-SE" sz="1500" dirty="0"/>
          </a:p>
          <a:p>
            <a:pPr>
              <a:lnSpc>
                <a:spcPct val="100000"/>
              </a:lnSpc>
            </a:pPr>
            <a:endParaRPr lang="sv-SE" sz="1500" dirty="0"/>
          </a:p>
          <a:p>
            <a:pPr>
              <a:lnSpc>
                <a:spcPct val="100000"/>
              </a:lnSpc>
            </a:pPr>
            <a:endParaRPr lang="sv-SE" sz="1500" dirty="0"/>
          </a:p>
        </p:txBody>
      </p:sp>
    </p:spTree>
    <p:extLst>
      <p:ext uri="{BB962C8B-B14F-4D97-AF65-F5344CB8AC3E}">
        <p14:creationId xmlns:p14="http://schemas.microsoft.com/office/powerpoint/2010/main" val="3263107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71400"/>
            <a:ext cx="9144000" cy="6285347"/>
          </a:xfrm>
          <a:prstGeom prst="rect">
            <a:avLst/>
          </a:prstGeom>
        </p:spPr>
      </p:pic>
      <p:sp>
        <p:nvSpPr>
          <p:cNvPr id="8" name="Rektangel 7"/>
          <p:cNvSpPr/>
          <p:nvPr/>
        </p:nvSpPr>
        <p:spPr bwMode="auto">
          <a:xfrm>
            <a:off x="827584" y="836712"/>
            <a:ext cx="5184576" cy="302433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 name="Rubrik 1"/>
          <p:cNvSpPr>
            <a:spLocks noGrp="1"/>
          </p:cNvSpPr>
          <p:nvPr>
            <p:ph type="title"/>
          </p:nvPr>
        </p:nvSpPr>
        <p:spPr>
          <a:xfrm>
            <a:off x="1115616" y="1052736"/>
            <a:ext cx="7645400" cy="755650"/>
          </a:xfrm>
        </p:spPr>
        <p:txBody>
          <a:bodyPr/>
          <a:lstStyle/>
          <a:p>
            <a:r>
              <a:rPr lang="sv-SE" sz="2800" dirty="0"/>
              <a:t>Student Welfare Office</a:t>
            </a:r>
            <a:endParaRPr lang="sv-SE" dirty="0"/>
          </a:p>
        </p:txBody>
      </p:sp>
      <p:sp>
        <p:nvSpPr>
          <p:cNvPr id="7" name="Rectangle 2"/>
          <p:cNvSpPr txBox="1">
            <a:spLocks noChangeArrowheads="1"/>
          </p:cNvSpPr>
          <p:nvPr/>
        </p:nvSpPr>
        <p:spPr bwMode="auto">
          <a:xfrm>
            <a:off x="1134716" y="1653525"/>
            <a:ext cx="4570312" cy="1403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nSpc>
                <a:spcPct val="100000"/>
              </a:lnSpc>
            </a:pPr>
            <a:r>
              <a:rPr lang="en-US" sz="1800" dirty="0"/>
              <a:t>The Student Welfare Office is available to students of Linnaeus University in both Kalmar and Växjö. Student Welfare Office takes a preventative approach to lifestyle issues and provides counselling and coaching. </a:t>
            </a:r>
          </a:p>
          <a:p>
            <a:pPr>
              <a:lnSpc>
                <a:spcPct val="100000"/>
              </a:lnSpc>
            </a:pPr>
            <a:endParaRPr lang="sv-SE" sz="1800" dirty="0"/>
          </a:p>
          <a:p>
            <a:pPr>
              <a:lnSpc>
                <a:spcPct val="100000"/>
              </a:lnSpc>
            </a:pPr>
            <a:r>
              <a:rPr lang="sv-SE" sz="1800" dirty="0" err="1"/>
              <a:t>More</a:t>
            </a:r>
            <a:r>
              <a:rPr lang="sv-SE" sz="1800" dirty="0"/>
              <a:t> information at </a:t>
            </a:r>
            <a:r>
              <a:rPr lang="sv-SE" sz="1800" dirty="0">
                <a:hlinkClick r:id="rId4"/>
              </a:rPr>
              <a:t>Lnu.se</a:t>
            </a:r>
            <a:endParaRPr lang="sv-SE" sz="1800" dirty="0"/>
          </a:p>
          <a:p>
            <a:pPr>
              <a:lnSpc>
                <a:spcPct val="100000"/>
              </a:lnSpc>
            </a:pPr>
            <a:endParaRPr lang="sv-SE" sz="1800" dirty="0"/>
          </a:p>
          <a:p>
            <a:pPr>
              <a:lnSpc>
                <a:spcPct val="100000"/>
              </a:lnSpc>
            </a:pPr>
            <a:endParaRPr lang="sv-SE" sz="1500" dirty="0"/>
          </a:p>
          <a:p>
            <a:pPr>
              <a:lnSpc>
                <a:spcPct val="100000"/>
              </a:lnSpc>
            </a:pPr>
            <a:endParaRPr lang="sv-SE" sz="1500" dirty="0"/>
          </a:p>
          <a:p>
            <a:pPr>
              <a:lnSpc>
                <a:spcPct val="100000"/>
              </a:lnSpc>
            </a:pPr>
            <a:endParaRPr lang="sv-SE" sz="1500" dirty="0"/>
          </a:p>
        </p:txBody>
      </p:sp>
    </p:spTree>
    <p:extLst>
      <p:ext uri="{BB962C8B-B14F-4D97-AF65-F5344CB8AC3E}">
        <p14:creationId xmlns:p14="http://schemas.microsoft.com/office/powerpoint/2010/main" val="423661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rotWithShape="1">
          <a:blip r:embed="rId3" cstate="hqprint">
            <a:extLst>
              <a:ext uri="{28A0092B-C50C-407E-A947-70E740481C1C}">
                <a14:useLocalDpi xmlns:a14="http://schemas.microsoft.com/office/drawing/2010/main" val="0"/>
              </a:ext>
            </a:extLst>
          </a:blip>
          <a:srcRect l="1308" r="3493"/>
          <a:stretch/>
        </p:blipFill>
        <p:spPr>
          <a:xfrm>
            <a:off x="-26523" y="-5910"/>
            <a:ext cx="9303109" cy="6131800"/>
          </a:xfrm>
          <a:prstGeom prst="rect">
            <a:avLst/>
          </a:prstGeom>
        </p:spPr>
      </p:pic>
      <p:sp>
        <p:nvSpPr>
          <p:cNvPr id="6" name="Rektangel 5"/>
          <p:cNvSpPr/>
          <p:nvPr/>
        </p:nvSpPr>
        <p:spPr bwMode="auto">
          <a:xfrm>
            <a:off x="827584" y="836713"/>
            <a:ext cx="5184576" cy="324035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 name="Rubrik 1"/>
          <p:cNvSpPr>
            <a:spLocks noGrp="1"/>
          </p:cNvSpPr>
          <p:nvPr>
            <p:ph type="title"/>
          </p:nvPr>
        </p:nvSpPr>
        <p:spPr>
          <a:xfrm>
            <a:off x="1115616" y="1124744"/>
            <a:ext cx="7645400" cy="755650"/>
          </a:xfrm>
        </p:spPr>
        <p:txBody>
          <a:bodyPr/>
          <a:lstStyle/>
          <a:p>
            <a:r>
              <a:rPr lang="sv-SE" sz="2800" dirty="0"/>
              <a:t>Get </a:t>
            </a:r>
            <a:r>
              <a:rPr lang="sv-SE" sz="2800" dirty="0" err="1"/>
              <a:t>involved</a:t>
            </a:r>
            <a:r>
              <a:rPr lang="sv-SE" sz="2800" dirty="0"/>
              <a:t> in </a:t>
            </a:r>
            <a:r>
              <a:rPr lang="sv-SE" sz="2800" dirty="0" err="1"/>
              <a:t>your</a:t>
            </a:r>
            <a:r>
              <a:rPr lang="sv-SE" sz="2800" dirty="0"/>
              <a:t> studies</a:t>
            </a:r>
            <a:endParaRPr lang="sv-SE" dirty="0"/>
          </a:p>
        </p:txBody>
      </p:sp>
      <p:sp>
        <p:nvSpPr>
          <p:cNvPr id="7" name="Rectangle 2"/>
          <p:cNvSpPr txBox="1">
            <a:spLocks noChangeArrowheads="1"/>
          </p:cNvSpPr>
          <p:nvPr/>
        </p:nvSpPr>
        <p:spPr bwMode="auto">
          <a:xfrm>
            <a:off x="1115616" y="1606893"/>
            <a:ext cx="3562200"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nSpc>
                <a:spcPct val="150000"/>
              </a:lnSpc>
            </a:pPr>
            <a:r>
              <a:rPr lang="sv-SE" sz="1800" dirty="0" err="1"/>
              <a:t>Programme</a:t>
            </a:r>
            <a:r>
              <a:rPr lang="sv-SE" sz="1800" dirty="0"/>
              <a:t> council </a:t>
            </a:r>
          </a:p>
          <a:p>
            <a:pPr>
              <a:lnSpc>
                <a:spcPct val="150000"/>
              </a:lnSpc>
            </a:pPr>
            <a:r>
              <a:rPr lang="sv-SE" sz="1800" dirty="0"/>
              <a:t>Linnéstudenterna</a:t>
            </a:r>
          </a:p>
          <a:p>
            <a:pPr>
              <a:lnSpc>
                <a:spcPct val="150000"/>
              </a:lnSpc>
            </a:pPr>
            <a:r>
              <a:rPr lang="sv-SE" sz="1800" dirty="0"/>
              <a:t>Student associations</a:t>
            </a:r>
          </a:p>
          <a:p>
            <a:pPr>
              <a:lnSpc>
                <a:spcPct val="150000"/>
              </a:lnSpc>
            </a:pPr>
            <a:r>
              <a:rPr lang="sv-SE" sz="1800" dirty="0"/>
              <a:t>Course </a:t>
            </a:r>
            <a:r>
              <a:rPr lang="sv-SE" sz="1800" dirty="0" err="1"/>
              <a:t>evaluations</a:t>
            </a:r>
            <a:endParaRPr lang="sv-SE" sz="1800" dirty="0"/>
          </a:p>
          <a:p>
            <a:pPr>
              <a:lnSpc>
                <a:spcPct val="150000"/>
              </a:lnSpc>
            </a:pPr>
            <a:r>
              <a:rPr lang="sv-SE" sz="1800" dirty="0" err="1"/>
              <a:t>Linnébarometern</a:t>
            </a:r>
            <a:endParaRPr lang="sv-SE" sz="1800" dirty="0"/>
          </a:p>
          <a:p>
            <a:pPr>
              <a:lnSpc>
                <a:spcPct val="100000"/>
              </a:lnSpc>
            </a:pPr>
            <a:endParaRPr lang="sv-SE" sz="1800" dirty="0"/>
          </a:p>
          <a:p>
            <a:pPr>
              <a:lnSpc>
                <a:spcPct val="100000"/>
              </a:lnSpc>
            </a:pPr>
            <a:endParaRPr lang="sv-SE" sz="1500" dirty="0"/>
          </a:p>
          <a:p>
            <a:pPr>
              <a:lnSpc>
                <a:spcPct val="100000"/>
              </a:lnSpc>
            </a:pPr>
            <a:endParaRPr lang="sv-SE" sz="1500" dirty="0"/>
          </a:p>
          <a:p>
            <a:pPr>
              <a:lnSpc>
                <a:spcPct val="100000"/>
              </a:lnSpc>
            </a:pPr>
            <a:endParaRPr lang="sv-SE" sz="1500" dirty="0"/>
          </a:p>
        </p:txBody>
      </p:sp>
    </p:spTree>
    <p:extLst>
      <p:ext uri="{BB962C8B-B14F-4D97-AF65-F5344CB8AC3E}">
        <p14:creationId xmlns:p14="http://schemas.microsoft.com/office/powerpoint/2010/main" val="535907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Lång exponering för lampor på väg mellan berg och stjärn natt himmel"/>
          <p:cNvPicPr>
            <a:picLocks noChangeAspect="1"/>
          </p:cNvPicPr>
          <p:nvPr/>
        </p:nvPicPr>
        <p:blipFill>
          <a:blip r:embed="rId3">
            <a:extLst>
              <a:ext uri="{28A0092B-C50C-407E-A947-70E740481C1C}">
                <a14:useLocalDpi xmlns:a14="http://schemas.microsoft.com/office/drawing/2010/main" val="0"/>
              </a:ext>
            </a:extLst>
          </a:blip>
          <a:srcRect t="1162" b="1162"/>
          <a:stretch/>
        </p:blipFill>
        <p:spPr>
          <a:xfrm>
            <a:off x="-108520" y="0"/>
            <a:ext cx="9361040" cy="6108859"/>
          </a:xfrm>
          <a:prstGeom prst="rect">
            <a:avLst/>
          </a:prstGeom>
        </p:spPr>
      </p:pic>
      <p:sp>
        <p:nvSpPr>
          <p:cNvPr id="10" name="Rektangel 9"/>
          <p:cNvSpPr/>
          <p:nvPr/>
        </p:nvSpPr>
        <p:spPr bwMode="auto">
          <a:xfrm>
            <a:off x="1403648" y="908721"/>
            <a:ext cx="6264696" cy="3672407"/>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 name="Rubrik 1"/>
          <p:cNvSpPr>
            <a:spLocks noGrp="1"/>
          </p:cNvSpPr>
          <p:nvPr>
            <p:ph type="title"/>
          </p:nvPr>
        </p:nvSpPr>
        <p:spPr>
          <a:xfrm>
            <a:off x="1691680" y="1203632"/>
            <a:ext cx="7645400" cy="755650"/>
          </a:xfrm>
        </p:spPr>
        <p:txBody>
          <a:bodyPr/>
          <a:lstStyle/>
          <a:p>
            <a:r>
              <a:rPr lang="en-US" sz="2800" dirty="0"/>
              <a:t>The journey of education</a:t>
            </a:r>
            <a:r>
              <a:rPr lang="sv-SE" sz="2800" dirty="0"/>
              <a:t>  </a:t>
            </a:r>
            <a:br>
              <a:rPr lang="sv-SE" sz="2800" dirty="0"/>
            </a:br>
            <a:r>
              <a:rPr lang="en-US" sz="1800" i="1" dirty="0"/>
              <a:t>From upper secondary school through university to career!</a:t>
            </a:r>
            <a:endParaRPr lang="sv-SE" sz="1800" i="1" dirty="0"/>
          </a:p>
        </p:txBody>
      </p:sp>
      <p:sp>
        <p:nvSpPr>
          <p:cNvPr id="7" name="Rectangle 2"/>
          <p:cNvSpPr txBox="1">
            <a:spLocks noChangeArrowheads="1"/>
          </p:cNvSpPr>
          <p:nvPr/>
        </p:nvSpPr>
        <p:spPr bwMode="auto">
          <a:xfrm>
            <a:off x="1691680" y="2133234"/>
            <a:ext cx="6336704" cy="244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nSpc>
                <a:spcPct val="150000"/>
              </a:lnSpc>
            </a:pPr>
            <a:r>
              <a:rPr lang="en-US" sz="1800" dirty="0"/>
              <a:t>Your attitude and ambition affects you and your surroundings  </a:t>
            </a:r>
          </a:p>
          <a:p>
            <a:pPr>
              <a:lnSpc>
                <a:spcPct val="150000"/>
              </a:lnSpc>
            </a:pPr>
            <a:r>
              <a:rPr lang="en-US" sz="1800" dirty="0"/>
              <a:t>Your responsibility!</a:t>
            </a:r>
          </a:p>
          <a:p>
            <a:pPr>
              <a:lnSpc>
                <a:spcPct val="150000"/>
              </a:lnSpc>
            </a:pPr>
            <a:r>
              <a:rPr lang="en-US" sz="1800" dirty="0"/>
              <a:t>Requirements and expectations of students and from students</a:t>
            </a:r>
          </a:p>
          <a:p>
            <a:pPr>
              <a:lnSpc>
                <a:spcPct val="150000"/>
              </a:lnSpc>
            </a:pPr>
            <a:r>
              <a:rPr lang="en-US" sz="1800" dirty="0"/>
              <a:t>Academic freedom</a:t>
            </a:r>
          </a:p>
          <a:p>
            <a:pPr>
              <a:lnSpc>
                <a:spcPct val="150000"/>
              </a:lnSpc>
            </a:pPr>
            <a:r>
              <a:rPr lang="en-US" sz="1800" dirty="0"/>
              <a:t>Scientific knowledge</a:t>
            </a:r>
          </a:p>
          <a:p>
            <a:pPr>
              <a:lnSpc>
                <a:spcPct val="100000"/>
              </a:lnSpc>
            </a:pPr>
            <a:endParaRPr lang="sv-SE" sz="1800" dirty="0"/>
          </a:p>
          <a:p>
            <a:pPr>
              <a:lnSpc>
                <a:spcPct val="100000"/>
              </a:lnSpc>
            </a:pPr>
            <a:endParaRPr lang="sv-SE" sz="1500" dirty="0"/>
          </a:p>
          <a:p>
            <a:pPr>
              <a:lnSpc>
                <a:spcPct val="100000"/>
              </a:lnSpc>
            </a:pPr>
            <a:endParaRPr lang="sv-SE" sz="1500" dirty="0"/>
          </a:p>
          <a:p>
            <a:pPr>
              <a:lnSpc>
                <a:spcPct val="100000"/>
              </a:lnSpc>
            </a:pPr>
            <a:endParaRPr lang="sv-SE" sz="1500" dirty="0"/>
          </a:p>
        </p:txBody>
      </p:sp>
    </p:spTree>
    <p:extLst>
      <p:ext uri="{BB962C8B-B14F-4D97-AF65-F5344CB8AC3E}">
        <p14:creationId xmlns:p14="http://schemas.microsoft.com/office/powerpoint/2010/main" val="3604529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6102739"/>
          </a:xfrm>
          <a:prstGeom prst="rect">
            <a:avLst/>
          </a:prstGeom>
        </p:spPr>
      </p:pic>
      <p:sp>
        <p:nvSpPr>
          <p:cNvPr id="11" name="Rektangel 10"/>
          <p:cNvSpPr/>
          <p:nvPr/>
        </p:nvSpPr>
        <p:spPr bwMode="auto">
          <a:xfrm>
            <a:off x="1511658" y="927121"/>
            <a:ext cx="6120681" cy="424849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 name="Rubrik 1"/>
          <p:cNvSpPr>
            <a:spLocks noGrp="1"/>
          </p:cNvSpPr>
          <p:nvPr>
            <p:ph type="title"/>
          </p:nvPr>
        </p:nvSpPr>
        <p:spPr>
          <a:xfrm>
            <a:off x="1781682" y="1133014"/>
            <a:ext cx="6264696" cy="586219"/>
          </a:xfrm>
        </p:spPr>
        <p:txBody>
          <a:bodyPr/>
          <a:lstStyle/>
          <a:p>
            <a:r>
              <a:rPr lang="sv-SE" sz="2800" dirty="0" err="1"/>
              <a:t>LNU’s</a:t>
            </a:r>
            <a:r>
              <a:rPr lang="sv-SE" sz="2800" dirty="0"/>
              <a:t> Alumni </a:t>
            </a:r>
            <a:r>
              <a:rPr lang="sv-SE" sz="2800" dirty="0" err="1"/>
              <a:t>Network</a:t>
            </a:r>
            <a:endParaRPr lang="sv-SE" i="1" dirty="0"/>
          </a:p>
        </p:txBody>
      </p:sp>
      <p:sp>
        <p:nvSpPr>
          <p:cNvPr id="7" name="Rectangle 2"/>
          <p:cNvSpPr txBox="1">
            <a:spLocks noChangeArrowheads="1"/>
          </p:cNvSpPr>
          <p:nvPr/>
        </p:nvSpPr>
        <p:spPr bwMode="auto">
          <a:xfrm>
            <a:off x="1763688" y="1719233"/>
            <a:ext cx="5741777"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nSpc>
                <a:spcPct val="100000"/>
              </a:lnSpc>
            </a:pPr>
            <a:r>
              <a:rPr lang="en-US" sz="1800" dirty="0"/>
              <a:t>Your work-related experiences are important to us and our students.</a:t>
            </a:r>
          </a:p>
          <a:p>
            <a:pPr>
              <a:lnSpc>
                <a:spcPct val="100000"/>
              </a:lnSpc>
            </a:pPr>
            <a:endParaRPr lang="en-US" sz="1800" dirty="0"/>
          </a:p>
          <a:p>
            <a:pPr>
              <a:lnSpc>
                <a:spcPct val="100000"/>
              </a:lnSpc>
            </a:pPr>
            <a:r>
              <a:rPr lang="en-US" sz="1800" dirty="0"/>
              <a:t>As an alumnus, you can contribute to your former study </a:t>
            </a:r>
            <a:r>
              <a:rPr lang="en-US" sz="1800" dirty="0" err="1"/>
              <a:t>programme</a:t>
            </a:r>
            <a:r>
              <a:rPr lang="en-US" sz="1800" dirty="0"/>
              <a:t>.</a:t>
            </a:r>
          </a:p>
          <a:p>
            <a:pPr>
              <a:lnSpc>
                <a:spcPct val="100000"/>
              </a:lnSpc>
            </a:pPr>
            <a:endParaRPr lang="en-US" sz="1800" dirty="0"/>
          </a:p>
          <a:p>
            <a:pPr>
              <a:lnSpc>
                <a:spcPct val="100000"/>
              </a:lnSpc>
            </a:pPr>
            <a:r>
              <a:rPr lang="en-US" sz="1800" dirty="0"/>
              <a:t>For instance, we have alumni who </a:t>
            </a:r>
            <a:r>
              <a:rPr lang="en-US" sz="1800" dirty="0" err="1"/>
              <a:t>lectur</a:t>
            </a:r>
            <a:r>
              <a:rPr lang="en-US" sz="1800" dirty="0"/>
              <a:t> or have companies that are available as case companies for different project.</a:t>
            </a:r>
          </a:p>
          <a:p>
            <a:pPr>
              <a:lnSpc>
                <a:spcPct val="100000"/>
              </a:lnSpc>
            </a:pPr>
            <a:endParaRPr lang="en-US" sz="1800" dirty="0"/>
          </a:p>
          <a:p>
            <a:pPr>
              <a:lnSpc>
                <a:spcPct val="100000"/>
              </a:lnSpc>
            </a:pPr>
            <a:r>
              <a:rPr lang="en-US" sz="1800" dirty="0"/>
              <a:t>If you are interested in becoming an alumnus in the future, please contact us, more information at </a:t>
            </a:r>
            <a:r>
              <a:rPr lang="en-US" sz="1800" dirty="0">
                <a:hlinkClick r:id="rId4"/>
              </a:rPr>
              <a:t>lnu.se</a:t>
            </a:r>
            <a:r>
              <a:rPr lang="en-US" sz="1800" dirty="0"/>
              <a:t>.</a:t>
            </a:r>
          </a:p>
          <a:p>
            <a:pPr>
              <a:lnSpc>
                <a:spcPct val="100000"/>
              </a:lnSpc>
            </a:pPr>
            <a:endParaRPr lang="sv-SE" sz="1800" dirty="0"/>
          </a:p>
          <a:p>
            <a:pPr>
              <a:lnSpc>
                <a:spcPct val="100000"/>
              </a:lnSpc>
            </a:pPr>
            <a:endParaRPr lang="sv-SE" sz="1200" dirty="0"/>
          </a:p>
          <a:p>
            <a:pPr>
              <a:lnSpc>
                <a:spcPct val="100000"/>
              </a:lnSpc>
            </a:pPr>
            <a:endParaRPr lang="sv-SE" sz="1200" dirty="0"/>
          </a:p>
          <a:p>
            <a:pPr>
              <a:lnSpc>
                <a:spcPct val="100000"/>
              </a:lnSpc>
            </a:pPr>
            <a:endParaRPr lang="sv-SE" sz="1200" dirty="0"/>
          </a:p>
          <a:p>
            <a:pPr>
              <a:lnSpc>
                <a:spcPct val="100000"/>
              </a:lnSpc>
            </a:pPr>
            <a:endParaRPr lang="sv-SE" sz="1200" dirty="0"/>
          </a:p>
        </p:txBody>
      </p:sp>
    </p:spTree>
    <p:extLst>
      <p:ext uri="{BB962C8B-B14F-4D97-AF65-F5344CB8AC3E}">
        <p14:creationId xmlns:p14="http://schemas.microsoft.com/office/powerpoint/2010/main" val="510372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75" y="0"/>
            <a:ext cx="9144000" cy="6127988"/>
          </a:xfrm>
          <a:prstGeom prst="rect">
            <a:avLst/>
          </a:prstGeom>
        </p:spPr>
      </p:pic>
      <p:sp>
        <p:nvSpPr>
          <p:cNvPr id="6" name="Rektangel 5"/>
          <p:cNvSpPr/>
          <p:nvPr/>
        </p:nvSpPr>
        <p:spPr bwMode="auto">
          <a:xfrm>
            <a:off x="971600" y="987665"/>
            <a:ext cx="6480720" cy="23901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 name="Rubrik 2"/>
          <p:cNvSpPr>
            <a:spLocks noGrp="1"/>
          </p:cNvSpPr>
          <p:nvPr>
            <p:ph type="title"/>
          </p:nvPr>
        </p:nvSpPr>
        <p:spPr>
          <a:xfrm>
            <a:off x="1115616" y="1138618"/>
            <a:ext cx="5904656" cy="2088232"/>
          </a:xfrm>
        </p:spPr>
        <p:txBody>
          <a:bodyPr/>
          <a:lstStyle/>
          <a:p>
            <a:pPr>
              <a:lnSpc>
                <a:spcPct val="100000"/>
              </a:lnSpc>
            </a:pPr>
            <a:r>
              <a:rPr lang="sv-SE" sz="2800" kern="0" dirty="0" err="1"/>
              <a:t>Warm</a:t>
            </a:r>
            <a:r>
              <a:rPr lang="sv-SE" sz="2800" kern="0" dirty="0"/>
              <a:t> </a:t>
            </a:r>
            <a:r>
              <a:rPr lang="sv-SE" sz="2800" kern="0" dirty="0" err="1"/>
              <a:t>welcome</a:t>
            </a:r>
            <a:r>
              <a:rPr lang="sv-SE" sz="2800" kern="0" dirty="0"/>
              <a:t> to the </a:t>
            </a:r>
            <a:br>
              <a:rPr lang="sv-SE" sz="2800" kern="0" dirty="0">
                <a:latin typeface="+mn-lt"/>
                <a:ea typeface="+mn-ea"/>
                <a:cs typeface="+mn-cs"/>
              </a:rPr>
            </a:br>
            <a:r>
              <a:rPr lang="en-US" sz="2800" dirty="0"/>
              <a:t>Faculty of Health and Life Sciences!</a:t>
            </a:r>
            <a:endParaRPr lang="sv-SE" sz="2800" kern="0" dirty="0">
              <a:latin typeface="+mn-lt"/>
              <a:ea typeface="+mn-ea"/>
              <a:cs typeface="+mn-cs"/>
            </a:endParaRPr>
          </a:p>
        </p:txBody>
      </p:sp>
      <p:sp>
        <p:nvSpPr>
          <p:cNvPr id="10" name="Platshållare för innehåll 2"/>
          <p:cNvSpPr>
            <a:spLocks noGrp="1"/>
          </p:cNvSpPr>
          <p:nvPr>
            <p:ph idx="1"/>
          </p:nvPr>
        </p:nvSpPr>
        <p:spPr>
          <a:xfrm>
            <a:off x="1125365" y="2276872"/>
            <a:ext cx="7513004" cy="576064"/>
          </a:xfrm>
        </p:spPr>
        <p:txBody>
          <a:bodyPr/>
          <a:lstStyle/>
          <a:p>
            <a:pPr marL="0" indent="0">
              <a:lnSpc>
                <a:spcPct val="150000"/>
              </a:lnSpc>
            </a:pPr>
            <a:r>
              <a:rPr lang="en-US" i="1" dirty="0"/>
              <a:t>Don't forget to register for the first course today!</a:t>
            </a:r>
          </a:p>
        </p:txBody>
      </p:sp>
    </p:spTree>
    <p:extLst>
      <p:ext uri="{BB962C8B-B14F-4D97-AF65-F5344CB8AC3E}">
        <p14:creationId xmlns:p14="http://schemas.microsoft.com/office/powerpoint/2010/main" val="4136512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3">
            <a:extLst>
              <a:ext uri="{28A0092B-C50C-407E-A947-70E740481C1C}">
                <a14:useLocalDpi xmlns:a14="http://schemas.microsoft.com/office/drawing/2010/main" val="0"/>
              </a:ext>
            </a:extLst>
          </a:blip>
          <a:srcRect r="5540"/>
          <a:stretch/>
        </p:blipFill>
        <p:spPr>
          <a:xfrm>
            <a:off x="1953309" y="1312647"/>
            <a:ext cx="5787043" cy="4735830"/>
          </a:xfrm>
          <a:prstGeom prst="rect">
            <a:avLst/>
          </a:prstGeom>
        </p:spPr>
      </p:pic>
      <p:sp>
        <p:nvSpPr>
          <p:cNvPr id="4" name="Rubrik 1"/>
          <p:cNvSpPr>
            <a:spLocks noGrp="1"/>
          </p:cNvSpPr>
          <p:nvPr>
            <p:ph type="title"/>
          </p:nvPr>
        </p:nvSpPr>
        <p:spPr>
          <a:xfrm>
            <a:off x="300991" y="704952"/>
            <a:ext cx="7593029" cy="786817"/>
          </a:xfrm>
        </p:spPr>
        <p:txBody>
          <a:bodyPr/>
          <a:lstStyle/>
          <a:p>
            <a:r>
              <a:rPr lang="sv-SE" sz="2800" dirty="0"/>
              <a:t>Studentweb</a:t>
            </a:r>
            <a:endParaRPr lang="sv-SE" dirty="0"/>
          </a:p>
        </p:txBody>
      </p:sp>
      <p:sp>
        <p:nvSpPr>
          <p:cNvPr id="6" name="Rektangel 5"/>
          <p:cNvSpPr/>
          <p:nvPr/>
        </p:nvSpPr>
        <p:spPr bwMode="auto">
          <a:xfrm>
            <a:off x="2203324" y="1547572"/>
            <a:ext cx="1512168" cy="365778"/>
          </a:xfrm>
          <a:prstGeom prst="rect">
            <a:avLst/>
          </a:prstGeom>
          <a:solidFill>
            <a:schemeClr val="accent1">
              <a:alpha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solidFill>
                <a:schemeClr val="tx1"/>
              </a:solidFill>
              <a:effectLst/>
              <a:latin typeface="Arial" panose="020B0604020202020204" pitchFamily="34" charset="0"/>
              <a:cs typeface="Arial" panose="020B0604020202020204" pitchFamily="34" charset="0"/>
            </a:endParaRPr>
          </a:p>
        </p:txBody>
      </p:sp>
      <p:sp>
        <p:nvSpPr>
          <p:cNvPr id="7" name="textruta 6"/>
          <p:cNvSpPr txBox="1"/>
          <p:nvPr/>
        </p:nvSpPr>
        <p:spPr>
          <a:xfrm>
            <a:off x="2503714" y="2050818"/>
            <a:ext cx="775207" cy="184666"/>
          </a:xfrm>
          <a:prstGeom prst="rect">
            <a:avLst/>
          </a:prstGeom>
          <a:noFill/>
        </p:spPr>
        <p:txBody>
          <a:bodyPr wrap="square" rtlCol="0">
            <a:spAutoFit/>
          </a:bodyPr>
          <a:lstStyle/>
          <a:p>
            <a:r>
              <a:rPr lang="sv-SE" sz="600" dirty="0">
                <a:latin typeface="+mj-lt"/>
              </a:rPr>
              <a:t>*</a:t>
            </a:r>
            <a:r>
              <a:rPr lang="sv-SE" sz="600" dirty="0" err="1">
                <a:latin typeface="+mj-lt"/>
              </a:rPr>
              <a:t>Name</a:t>
            </a:r>
            <a:r>
              <a:rPr lang="sv-SE" sz="600" dirty="0">
                <a:latin typeface="+mj-lt"/>
              </a:rPr>
              <a:t>*</a:t>
            </a:r>
          </a:p>
        </p:txBody>
      </p:sp>
      <p:sp>
        <p:nvSpPr>
          <p:cNvPr id="8" name="Rektangel 7"/>
          <p:cNvSpPr/>
          <p:nvPr/>
        </p:nvSpPr>
        <p:spPr bwMode="auto">
          <a:xfrm>
            <a:off x="2203324" y="2581705"/>
            <a:ext cx="1023084" cy="251048"/>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cxnSp>
        <p:nvCxnSpPr>
          <p:cNvPr id="9" name="Rak pilkoppling 8"/>
          <p:cNvCxnSpPr/>
          <p:nvPr/>
        </p:nvCxnSpPr>
        <p:spPr bwMode="auto">
          <a:xfrm>
            <a:off x="1489514" y="2562233"/>
            <a:ext cx="585346" cy="86468"/>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ruta 9"/>
          <p:cNvSpPr txBox="1"/>
          <p:nvPr/>
        </p:nvSpPr>
        <p:spPr>
          <a:xfrm>
            <a:off x="170525" y="3389684"/>
            <a:ext cx="1692188" cy="1277273"/>
          </a:xfrm>
          <a:prstGeom prst="rect">
            <a:avLst/>
          </a:prstGeom>
          <a:noFill/>
        </p:spPr>
        <p:txBody>
          <a:bodyPr wrap="square" rtlCol="0">
            <a:spAutoFit/>
          </a:bodyPr>
          <a:lstStyle/>
          <a:p>
            <a:r>
              <a:rPr lang="sv-SE" sz="1100" u="sng" dirty="0" err="1">
                <a:latin typeface="+mj-lt"/>
              </a:rPr>
              <a:t>Click</a:t>
            </a:r>
            <a:r>
              <a:rPr lang="sv-SE" sz="1100" u="sng" dirty="0">
                <a:latin typeface="+mj-lt"/>
              </a:rPr>
              <a:t> on the </a:t>
            </a:r>
            <a:r>
              <a:rPr lang="sv-SE" sz="1100" u="sng" dirty="0" err="1">
                <a:latin typeface="+mj-lt"/>
              </a:rPr>
              <a:t>course</a:t>
            </a:r>
            <a:r>
              <a:rPr lang="sv-SE" sz="1100" u="sng" dirty="0">
                <a:latin typeface="+mj-lt"/>
              </a:rPr>
              <a:t>:</a:t>
            </a:r>
          </a:p>
          <a:p>
            <a:pPr marL="171450" indent="-171450">
              <a:buFont typeface="Arial" panose="020B0604020202020204" pitchFamily="34" charset="0"/>
              <a:buChar char="•"/>
            </a:pPr>
            <a:r>
              <a:rPr lang="en-US" sz="1100" dirty="0">
                <a:latin typeface="+mj-lt"/>
              </a:rPr>
              <a:t>Link to course room on </a:t>
            </a:r>
            <a:r>
              <a:rPr lang="en-US" sz="1100" dirty="0" err="1">
                <a:latin typeface="+mj-lt"/>
              </a:rPr>
              <a:t>MyMoodle</a:t>
            </a:r>
            <a:endParaRPr lang="en-US" sz="1100" dirty="0">
              <a:latin typeface="+mj-lt"/>
            </a:endParaRPr>
          </a:p>
          <a:p>
            <a:pPr marL="171450" indent="-171450">
              <a:buFont typeface="Arial" panose="020B0604020202020204" pitchFamily="34" charset="0"/>
              <a:buChar char="•"/>
            </a:pPr>
            <a:r>
              <a:rPr lang="en-US" sz="1100" dirty="0">
                <a:latin typeface="+mj-lt"/>
              </a:rPr>
              <a:t>Link to course syllabus</a:t>
            </a:r>
          </a:p>
          <a:p>
            <a:pPr marL="171450" indent="-171450">
              <a:buFont typeface="Arial" panose="020B0604020202020204" pitchFamily="34" charset="0"/>
              <a:buChar char="•"/>
            </a:pPr>
            <a:r>
              <a:rPr lang="en-US" sz="1100" dirty="0">
                <a:latin typeface="+mj-lt"/>
              </a:rPr>
              <a:t>Information about registration period for examination</a:t>
            </a:r>
          </a:p>
        </p:txBody>
      </p:sp>
      <p:cxnSp>
        <p:nvCxnSpPr>
          <p:cNvPr id="11" name="Rak pilkoppling 10"/>
          <p:cNvCxnSpPr/>
          <p:nvPr/>
        </p:nvCxnSpPr>
        <p:spPr bwMode="auto">
          <a:xfrm>
            <a:off x="1567439" y="4175556"/>
            <a:ext cx="524670" cy="7801"/>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ruta 11"/>
          <p:cNvSpPr txBox="1"/>
          <p:nvPr/>
        </p:nvSpPr>
        <p:spPr>
          <a:xfrm>
            <a:off x="2481025" y="4368904"/>
            <a:ext cx="2095502" cy="430887"/>
          </a:xfrm>
          <a:prstGeom prst="rect">
            <a:avLst/>
          </a:prstGeom>
          <a:noFill/>
        </p:spPr>
        <p:txBody>
          <a:bodyPr wrap="square" rtlCol="0">
            <a:spAutoFit/>
          </a:bodyPr>
          <a:lstStyle/>
          <a:p>
            <a:r>
              <a:rPr lang="sv-SE" sz="1100" dirty="0">
                <a:latin typeface="+mj-lt"/>
              </a:rPr>
              <a:t>*</a:t>
            </a:r>
            <a:r>
              <a:rPr lang="sv-SE" sz="1100" dirty="0" err="1">
                <a:latin typeface="+mj-lt"/>
              </a:rPr>
              <a:t>When</a:t>
            </a:r>
            <a:r>
              <a:rPr lang="sv-SE" sz="1100" dirty="0">
                <a:latin typeface="+mj-lt"/>
              </a:rPr>
              <a:t> </a:t>
            </a:r>
            <a:r>
              <a:rPr lang="sv-SE" sz="1100" dirty="0" err="1">
                <a:latin typeface="+mj-lt"/>
              </a:rPr>
              <a:t>you</a:t>
            </a:r>
            <a:r>
              <a:rPr lang="sv-SE" sz="1100" dirty="0">
                <a:latin typeface="+mj-lt"/>
              </a:rPr>
              <a:t> </a:t>
            </a:r>
            <a:r>
              <a:rPr lang="sv-SE" sz="1100" dirty="0" err="1">
                <a:latin typeface="+mj-lt"/>
              </a:rPr>
              <a:t>are</a:t>
            </a:r>
            <a:r>
              <a:rPr lang="sv-SE" sz="1100" dirty="0">
                <a:latin typeface="+mj-lt"/>
              </a:rPr>
              <a:t> </a:t>
            </a:r>
            <a:r>
              <a:rPr lang="sv-SE" sz="1100" dirty="0" err="1">
                <a:latin typeface="+mj-lt"/>
              </a:rPr>
              <a:t>registered</a:t>
            </a:r>
            <a:r>
              <a:rPr lang="sv-SE" sz="1100" dirty="0">
                <a:latin typeface="+mj-lt"/>
              </a:rPr>
              <a:t> to a </a:t>
            </a:r>
            <a:r>
              <a:rPr lang="sv-SE" sz="1100" dirty="0" err="1">
                <a:latin typeface="+mj-lt"/>
              </a:rPr>
              <a:t>course</a:t>
            </a:r>
            <a:r>
              <a:rPr lang="sv-SE" sz="1100" dirty="0">
                <a:latin typeface="+mj-lt"/>
              </a:rPr>
              <a:t> it </a:t>
            </a:r>
            <a:r>
              <a:rPr lang="en-US" sz="1100" dirty="0">
                <a:latin typeface="+mj-lt"/>
              </a:rPr>
              <a:t>will be visible here</a:t>
            </a:r>
            <a:r>
              <a:rPr lang="sv-SE" sz="1100" dirty="0">
                <a:latin typeface="+mj-lt"/>
              </a:rPr>
              <a:t>*</a:t>
            </a:r>
          </a:p>
        </p:txBody>
      </p:sp>
      <p:sp>
        <p:nvSpPr>
          <p:cNvPr id="13" name="textruta 12"/>
          <p:cNvSpPr txBox="1"/>
          <p:nvPr/>
        </p:nvSpPr>
        <p:spPr>
          <a:xfrm>
            <a:off x="7842268" y="1551549"/>
            <a:ext cx="1291559" cy="600164"/>
          </a:xfrm>
          <a:prstGeom prst="rect">
            <a:avLst/>
          </a:prstGeom>
          <a:noFill/>
        </p:spPr>
        <p:txBody>
          <a:bodyPr wrap="square" rtlCol="0">
            <a:spAutoFit/>
          </a:bodyPr>
          <a:lstStyle/>
          <a:p>
            <a:r>
              <a:rPr lang="sv-SE" sz="1100" dirty="0" err="1">
                <a:latin typeface="+mj-lt"/>
              </a:rPr>
              <a:t>Important</a:t>
            </a:r>
            <a:r>
              <a:rPr lang="sv-SE" sz="1100" dirty="0">
                <a:latin typeface="+mj-lt"/>
              </a:rPr>
              <a:t> information </a:t>
            </a:r>
            <a:r>
              <a:rPr lang="sv-SE" sz="1100" dirty="0" err="1">
                <a:latin typeface="+mj-lt"/>
              </a:rPr>
              <a:t>during</a:t>
            </a:r>
            <a:r>
              <a:rPr lang="sv-SE" sz="1100" dirty="0">
                <a:latin typeface="+mj-lt"/>
              </a:rPr>
              <a:t> </a:t>
            </a:r>
            <a:r>
              <a:rPr lang="sv-SE" sz="1100" dirty="0" err="1">
                <a:latin typeface="+mj-lt"/>
              </a:rPr>
              <a:t>your</a:t>
            </a:r>
            <a:r>
              <a:rPr lang="sv-SE" sz="1100" dirty="0">
                <a:latin typeface="+mj-lt"/>
              </a:rPr>
              <a:t> studies</a:t>
            </a:r>
          </a:p>
        </p:txBody>
      </p:sp>
      <p:cxnSp>
        <p:nvCxnSpPr>
          <p:cNvPr id="14" name="Rak pilkoppling 13"/>
          <p:cNvCxnSpPr/>
          <p:nvPr/>
        </p:nvCxnSpPr>
        <p:spPr bwMode="auto">
          <a:xfrm flipH="1">
            <a:off x="7754783" y="2235484"/>
            <a:ext cx="453470" cy="528462"/>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ruta 14"/>
          <p:cNvSpPr txBox="1"/>
          <p:nvPr/>
        </p:nvSpPr>
        <p:spPr>
          <a:xfrm>
            <a:off x="7693101" y="4910587"/>
            <a:ext cx="1464945" cy="430887"/>
          </a:xfrm>
          <a:prstGeom prst="rect">
            <a:avLst/>
          </a:prstGeom>
          <a:noFill/>
        </p:spPr>
        <p:txBody>
          <a:bodyPr wrap="square" rtlCol="0">
            <a:spAutoFit/>
          </a:bodyPr>
          <a:lstStyle/>
          <a:p>
            <a:r>
              <a:rPr lang="sv-SE" sz="1100" u="sng" dirty="0">
                <a:latin typeface="+mj-lt"/>
              </a:rPr>
              <a:t>Book </a:t>
            </a:r>
            <a:r>
              <a:rPr lang="sv-SE" sz="1100" u="sng" dirty="0" err="1">
                <a:latin typeface="+mj-lt"/>
              </a:rPr>
              <a:t>group</a:t>
            </a:r>
            <a:r>
              <a:rPr lang="sv-SE" sz="1100" u="sng" dirty="0">
                <a:latin typeface="+mj-lt"/>
              </a:rPr>
              <a:t> </a:t>
            </a:r>
            <a:r>
              <a:rPr lang="sv-SE" sz="1100" u="sng" dirty="0" err="1">
                <a:latin typeface="+mj-lt"/>
              </a:rPr>
              <a:t>rooms</a:t>
            </a:r>
            <a:r>
              <a:rPr lang="sv-SE" sz="1100" dirty="0">
                <a:latin typeface="+mj-lt"/>
              </a:rPr>
              <a:t> in </a:t>
            </a:r>
            <a:r>
              <a:rPr lang="sv-SE" sz="1100" dirty="0" err="1">
                <a:latin typeface="+mj-lt"/>
              </a:rPr>
              <a:t>TimeEdit</a:t>
            </a:r>
            <a:endParaRPr lang="sv-SE" sz="1100" dirty="0">
              <a:latin typeface="+mj-lt"/>
            </a:endParaRPr>
          </a:p>
        </p:txBody>
      </p:sp>
      <p:sp>
        <p:nvSpPr>
          <p:cNvPr id="16" name="Rektangel 15"/>
          <p:cNvSpPr/>
          <p:nvPr/>
        </p:nvSpPr>
        <p:spPr bwMode="auto">
          <a:xfrm>
            <a:off x="2120704" y="3284984"/>
            <a:ext cx="2883344" cy="2494565"/>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7" name="Rektangel 16"/>
          <p:cNvSpPr/>
          <p:nvPr/>
        </p:nvSpPr>
        <p:spPr bwMode="auto">
          <a:xfrm>
            <a:off x="6449917" y="2706420"/>
            <a:ext cx="1252353" cy="105079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8" name="Rektangel 17"/>
          <p:cNvSpPr/>
          <p:nvPr/>
        </p:nvSpPr>
        <p:spPr bwMode="auto">
          <a:xfrm>
            <a:off x="5060788" y="3877343"/>
            <a:ext cx="1238860" cy="612074"/>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9" name="Rektangel 18"/>
          <p:cNvSpPr/>
          <p:nvPr/>
        </p:nvSpPr>
        <p:spPr bwMode="auto">
          <a:xfrm>
            <a:off x="5058197" y="3609731"/>
            <a:ext cx="1241451" cy="228839"/>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20" name="Rektangel 19"/>
          <p:cNvSpPr/>
          <p:nvPr/>
        </p:nvSpPr>
        <p:spPr bwMode="auto">
          <a:xfrm>
            <a:off x="5039543" y="5842173"/>
            <a:ext cx="1260105" cy="69964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22" name="textruta 21"/>
          <p:cNvSpPr txBox="1"/>
          <p:nvPr/>
        </p:nvSpPr>
        <p:spPr>
          <a:xfrm>
            <a:off x="5066851" y="5875174"/>
            <a:ext cx="1089325" cy="707886"/>
          </a:xfrm>
          <a:prstGeom prst="rect">
            <a:avLst/>
          </a:prstGeom>
          <a:noFill/>
        </p:spPr>
        <p:txBody>
          <a:bodyPr wrap="square" rtlCol="0">
            <a:spAutoFit/>
          </a:bodyPr>
          <a:lstStyle/>
          <a:p>
            <a:r>
              <a:rPr lang="sv-SE" sz="800" u="sng" dirty="0">
                <a:latin typeface="+mj-lt"/>
              </a:rPr>
              <a:t>My student </a:t>
            </a:r>
            <a:r>
              <a:rPr lang="sv-SE" sz="800" u="sng" dirty="0" err="1">
                <a:latin typeface="+mj-lt"/>
              </a:rPr>
              <a:t>news</a:t>
            </a:r>
            <a:endParaRPr lang="sv-SE" sz="800" u="sng" dirty="0">
              <a:latin typeface="+mj-lt"/>
            </a:endParaRPr>
          </a:p>
          <a:p>
            <a:r>
              <a:rPr lang="sv-SE" sz="800" dirty="0" err="1">
                <a:latin typeface="+mj-lt"/>
              </a:rPr>
              <a:t>Latest</a:t>
            </a:r>
            <a:r>
              <a:rPr lang="sv-SE" sz="800" dirty="0">
                <a:latin typeface="+mj-lt"/>
              </a:rPr>
              <a:t> </a:t>
            </a:r>
            <a:r>
              <a:rPr lang="sv-SE" sz="800" dirty="0" err="1">
                <a:latin typeface="+mj-lt"/>
              </a:rPr>
              <a:t>news</a:t>
            </a:r>
            <a:endParaRPr lang="sv-SE" sz="800" dirty="0">
              <a:latin typeface="+mj-lt"/>
            </a:endParaRPr>
          </a:p>
          <a:p>
            <a:endParaRPr lang="sv-SE" sz="800" dirty="0">
              <a:latin typeface="+mj-lt"/>
            </a:endParaRPr>
          </a:p>
          <a:p>
            <a:r>
              <a:rPr lang="sv-SE" sz="800" u="sng" dirty="0">
                <a:latin typeface="+mj-lt"/>
              </a:rPr>
              <a:t>Student events</a:t>
            </a:r>
          </a:p>
          <a:p>
            <a:r>
              <a:rPr lang="sv-SE" sz="800" dirty="0" err="1">
                <a:latin typeface="+mj-lt"/>
              </a:rPr>
              <a:t>Latest</a:t>
            </a:r>
            <a:r>
              <a:rPr lang="sv-SE" sz="800" dirty="0">
                <a:latin typeface="+mj-lt"/>
              </a:rPr>
              <a:t> events</a:t>
            </a:r>
          </a:p>
        </p:txBody>
      </p:sp>
      <p:cxnSp>
        <p:nvCxnSpPr>
          <p:cNvPr id="24" name="Rak pilkoppling 23"/>
          <p:cNvCxnSpPr/>
          <p:nvPr/>
        </p:nvCxnSpPr>
        <p:spPr bwMode="auto">
          <a:xfrm flipH="1" flipV="1">
            <a:off x="6399068" y="4203584"/>
            <a:ext cx="1303202" cy="37475"/>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ruta 24"/>
          <p:cNvSpPr txBox="1"/>
          <p:nvPr/>
        </p:nvSpPr>
        <p:spPr>
          <a:xfrm>
            <a:off x="3160226" y="969678"/>
            <a:ext cx="1447453" cy="261610"/>
          </a:xfrm>
          <a:prstGeom prst="rect">
            <a:avLst/>
          </a:prstGeom>
          <a:noFill/>
        </p:spPr>
        <p:txBody>
          <a:bodyPr wrap="square" rtlCol="0">
            <a:spAutoFit/>
          </a:bodyPr>
          <a:lstStyle/>
          <a:p>
            <a:r>
              <a:rPr lang="sv-SE" sz="1100" u="sng" dirty="0">
                <a:latin typeface="+mj-lt"/>
              </a:rPr>
              <a:t>Log in </a:t>
            </a:r>
            <a:endParaRPr lang="sv-SE" sz="1100" dirty="0">
              <a:latin typeface="+mj-lt"/>
            </a:endParaRPr>
          </a:p>
        </p:txBody>
      </p:sp>
      <p:sp>
        <p:nvSpPr>
          <p:cNvPr id="26" name="Rektangel 25"/>
          <p:cNvSpPr/>
          <p:nvPr/>
        </p:nvSpPr>
        <p:spPr bwMode="auto">
          <a:xfrm>
            <a:off x="2227204" y="1292062"/>
            <a:ext cx="553021" cy="14522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cxnSp>
        <p:nvCxnSpPr>
          <p:cNvPr id="27" name="Rak pilkoppling 26"/>
          <p:cNvCxnSpPr/>
          <p:nvPr/>
        </p:nvCxnSpPr>
        <p:spPr bwMode="auto">
          <a:xfrm flipH="1">
            <a:off x="2843382" y="1151460"/>
            <a:ext cx="368324" cy="159657"/>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ruta 27"/>
          <p:cNvSpPr txBox="1"/>
          <p:nvPr/>
        </p:nvSpPr>
        <p:spPr>
          <a:xfrm>
            <a:off x="7754783" y="3706196"/>
            <a:ext cx="1393356" cy="1107996"/>
          </a:xfrm>
          <a:prstGeom prst="rect">
            <a:avLst/>
          </a:prstGeom>
          <a:noFill/>
        </p:spPr>
        <p:txBody>
          <a:bodyPr wrap="square" rtlCol="0">
            <a:spAutoFit/>
          </a:bodyPr>
          <a:lstStyle/>
          <a:p>
            <a:r>
              <a:rPr lang="sv-SE" sz="1100" u="sng" dirty="0">
                <a:latin typeface="+mj-lt"/>
              </a:rPr>
              <a:t>Ladok</a:t>
            </a:r>
          </a:p>
          <a:p>
            <a:pPr marL="171450" indent="-171450">
              <a:buFont typeface="Arial" panose="020B0604020202020204" pitchFamily="34" charset="0"/>
              <a:buChar char="•"/>
            </a:pPr>
            <a:r>
              <a:rPr lang="en-US" sz="1100" dirty="0">
                <a:latin typeface="+mj-lt"/>
              </a:rPr>
              <a:t>Registration</a:t>
            </a:r>
          </a:p>
          <a:p>
            <a:pPr marL="171450" indent="-171450">
              <a:buFont typeface="Arial" panose="020B0604020202020204" pitchFamily="34" charset="0"/>
              <a:buChar char="•"/>
            </a:pPr>
            <a:r>
              <a:rPr lang="en-US" sz="1100" dirty="0">
                <a:latin typeface="+mj-lt"/>
              </a:rPr>
              <a:t>Results</a:t>
            </a:r>
          </a:p>
          <a:p>
            <a:pPr marL="171450" indent="-171450">
              <a:buFont typeface="Arial" panose="020B0604020202020204" pitchFamily="34" charset="0"/>
              <a:buChar char="•"/>
            </a:pPr>
            <a:r>
              <a:rPr lang="en-US" sz="1100" dirty="0">
                <a:latin typeface="+mj-lt"/>
              </a:rPr>
              <a:t>Sign up for examination</a:t>
            </a:r>
          </a:p>
          <a:p>
            <a:pPr marL="171450" indent="-171450">
              <a:buFont typeface="Arial" panose="020B0604020202020204" pitchFamily="34" charset="0"/>
              <a:buChar char="•"/>
            </a:pPr>
            <a:r>
              <a:rPr lang="en-US" sz="1100" dirty="0">
                <a:latin typeface="+mj-lt"/>
              </a:rPr>
              <a:t>Certificates</a:t>
            </a:r>
          </a:p>
        </p:txBody>
      </p:sp>
      <p:sp>
        <p:nvSpPr>
          <p:cNvPr id="29" name="Rektangel 28"/>
          <p:cNvSpPr/>
          <p:nvPr/>
        </p:nvSpPr>
        <p:spPr bwMode="auto">
          <a:xfrm>
            <a:off x="5053520" y="4539429"/>
            <a:ext cx="1254621" cy="512586"/>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cxnSp>
        <p:nvCxnSpPr>
          <p:cNvPr id="30" name="Rak pilkoppling 29"/>
          <p:cNvCxnSpPr/>
          <p:nvPr/>
        </p:nvCxnSpPr>
        <p:spPr bwMode="auto">
          <a:xfrm flipH="1" flipV="1">
            <a:off x="6380610" y="4733989"/>
            <a:ext cx="1243184" cy="331002"/>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ruta 31"/>
          <p:cNvSpPr txBox="1"/>
          <p:nvPr/>
        </p:nvSpPr>
        <p:spPr>
          <a:xfrm>
            <a:off x="170525" y="1950844"/>
            <a:ext cx="1447453" cy="938719"/>
          </a:xfrm>
          <a:prstGeom prst="rect">
            <a:avLst/>
          </a:prstGeom>
          <a:noFill/>
        </p:spPr>
        <p:txBody>
          <a:bodyPr wrap="square" rtlCol="0">
            <a:spAutoFit/>
          </a:bodyPr>
          <a:lstStyle/>
          <a:p>
            <a:r>
              <a:rPr lang="sv-SE" sz="1100" u="sng" dirty="0">
                <a:latin typeface="+mj-lt"/>
              </a:rPr>
              <a:t>My </a:t>
            </a:r>
            <a:r>
              <a:rPr lang="sv-SE" sz="1100" u="sng" dirty="0" err="1">
                <a:latin typeface="+mj-lt"/>
              </a:rPr>
              <a:t>timetable</a:t>
            </a:r>
            <a:endParaRPr lang="sv-SE" sz="1100" u="sng" dirty="0">
              <a:latin typeface="+mj-lt"/>
            </a:endParaRPr>
          </a:p>
          <a:p>
            <a:r>
              <a:rPr lang="en-US" sz="1100" dirty="0">
                <a:latin typeface="+mj-lt"/>
              </a:rPr>
              <a:t>When you are registered on a course, you will find your schedule here</a:t>
            </a:r>
          </a:p>
        </p:txBody>
      </p:sp>
    </p:spTree>
    <p:extLst>
      <p:ext uri="{BB962C8B-B14F-4D97-AF65-F5344CB8AC3E}">
        <p14:creationId xmlns:p14="http://schemas.microsoft.com/office/powerpoint/2010/main" val="20623733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502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p:cNvSpPr>
            <a:spLocks noGrp="1"/>
          </p:cNvSpPr>
          <p:nvPr>
            <p:ph type="title"/>
          </p:nvPr>
        </p:nvSpPr>
        <p:spPr>
          <a:xfrm>
            <a:off x="712922" y="812823"/>
            <a:ext cx="7476371" cy="755650"/>
          </a:xfrm>
        </p:spPr>
        <p:txBody>
          <a:bodyPr/>
          <a:lstStyle/>
          <a:p>
            <a:r>
              <a:rPr lang="sv-SE" sz="2800" dirty="0" err="1"/>
              <a:t>Timetable</a:t>
            </a:r>
            <a:endParaRPr lang="sv-SE" dirty="0"/>
          </a:p>
        </p:txBody>
      </p:sp>
      <p:sp>
        <p:nvSpPr>
          <p:cNvPr id="6" name="Rektangel 5"/>
          <p:cNvSpPr/>
          <p:nvPr/>
        </p:nvSpPr>
        <p:spPr>
          <a:xfrm>
            <a:off x="757002" y="1625926"/>
            <a:ext cx="2232248" cy="1477328"/>
          </a:xfrm>
          <a:prstGeom prst="rect">
            <a:avLst/>
          </a:prstGeom>
        </p:spPr>
        <p:txBody>
          <a:bodyPr wrap="square">
            <a:spAutoFit/>
          </a:bodyPr>
          <a:lstStyle/>
          <a:p>
            <a:r>
              <a:rPr lang="en-US" kern="0" dirty="0">
                <a:latin typeface="+mn-lt"/>
              </a:rPr>
              <a:t>Before you are registered to a course, you can find your timetable </a:t>
            </a:r>
            <a:r>
              <a:rPr lang="sv-SE" kern="0" dirty="0">
                <a:latin typeface="+mn-lt"/>
              </a:rPr>
              <a:t>via </a:t>
            </a:r>
            <a:r>
              <a:rPr lang="sv-SE" kern="0" dirty="0">
                <a:latin typeface="+mn-lt"/>
                <a:hlinkClick r:id="rId3"/>
              </a:rPr>
              <a:t>TimeEdit</a:t>
            </a:r>
            <a:endParaRPr lang="sv-SE" kern="0" dirty="0">
              <a:latin typeface="+mn-lt"/>
            </a:endParaRPr>
          </a:p>
        </p:txBody>
      </p:sp>
      <p:pic>
        <p:nvPicPr>
          <p:cNvPr id="7" name="Bildobjekt 6"/>
          <p:cNvPicPr>
            <a:picLocks noChangeAspect="1"/>
          </p:cNvPicPr>
          <p:nvPr/>
        </p:nvPicPr>
        <p:blipFill rotWithShape="1">
          <a:blip r:embed="rId4">
            <a:extLst>
              <a:ext uri="{28A0092B-C50C-407E-A947-70E740481C1C}">
                <a14:useLocalDpi xmlns:a14="http://schemas.microsoft.com/office/drawing/2010/main" val="0"/>
              </a:ext>
            </a:extLst>
          </a:blip>
          <a:srcRect l="33862" t="14839" r="3926" b="10970"/>
          <a:stretch/>
        </p:blipFill>
        <p:spPr>
          <a:xfrm>
            <a:off x="3203848" y="620688"/>
            <a:ext cx="5287709" cy="4015917"/>
          </a:xfrm>
          <a:prstGeom prst="rect">
            <a:avLst/>
          </a:prstGeom>
        </p:spPr>
      </p:pic>
    </p:spTree>
    <p:extLst>
      <p:ext uri="{BB962C8B-B14F-4D97-AF65-F5344CB8AC3E}">
        <p14:creationId xmlns:p14="http://schemas.microsoft.com/office/powerpoint/2010/main" val="2407250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p:cNvSpPr>
            <a:spLocks noGrp="1"/>
          </p:cNvSpPr>
          <p:nvPr>
            <p:ph type="title"/>
          </p:nvPr>
        </p:nvSpPr>
        <p:spPr>
          <a:xfrm>
            <a:off x="689675" y="836712"/>
            <a:ext cx="7685503" cy="755650"/>
          </a:xfrm>
        </p:spPr>
        <p:txBody>
          <a:bodyPr/>
          <a:lstStyle/>
          <a:p>
            <a:r>
              <a:rPr lang="sv-SE" sz="2800" dirty="0"/>
              <a:t>Ladok</a:t>
            </a:r>
            <a:br>
              <a:rPr lang="sv-SE" sz="2800" dirty="0"/>
            </a:br>
            <a:r>
              <a:rPr lang="en-US" sz="1800" dirty="0"/>
              <a:t>Results, Certificates and sign up for examinations</a:t>
            </a:r>
          </a:p>
        </p:txBody>
      </p:sp>
      <p:sp>
        <p:nvSpPr>
          <p:cNvPr id="6" name="Rektangel 5"/>
          <p:cNvSpPr/>
          <p:nvPr/>
        </p:nvSpPr>
        <p:spPr bwMode="auto">
          <a:xfrm>
            <a:off x="706120" y="2868269"/>
            <a:ext cx="2539766" cy="344708"/>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7" name="Rektangel 6"/>
          <p:cNvSpPr/>
          <p:nvPr/>
        </p:nvSpPr>
        <p:spPr bwMode="auto">
          <a:xfrm>
            <a:off x="3275857" y="2868269"/>
            <a:ext cx="2520279" cy="344708"/>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8" name="Rektangel 7"/>
          <p:cNvSpPr/>
          <p:nvPr/>
        </p:nvSpPr>
        <p:spPr bwMode="auto">
          <a:xfrm>
            <a:off x="5832788" y="2868270"/>
            <a:ext cx="2483628" cy="344708"/>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9" name="Rektangel 8"/>
          <p:cNvSpPr/>
          <p:nvPr/>
        </p:nvSpPr>
        <p:spPr bwMode="auto">
          <a:xfrm>
            <a:off x="2843808" y="2276872"/>
            <a:ext cx="648072" cy="36004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pic>
        <p:nvPicPr>
          <p:cNvPr id="2" name="Picture 5">
            <a:extLst>
              <a:ext uri="{FF2B5EF4-FFF2-40B4-BE49-F238E27FC236}">
                <a16:creationId xmlns:a16="http://schemas.microsoft.com/office/drawing/2014/main" id="{0F39D518-B198-1052-55D5-3E125505D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956" y="1640799"/>
            <a:ext cx="8031499" cy="423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958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844824"/>
            <a:ext cx="8311896" cy="2781605"/>
          </a:xfrm>
          <a:prstGeom prst="rect">
            <a:avLst/>
          </a:prstGeom>
        </p:spPr>
      </p:pic>
      <p:sp>
        <p:nvSpPr>
          <p:cNvPr id="5" name="Rektangel 4"/>
          <p:cNvSpPr/>
          <p:nvPr/>
        </p:nvSpPr>
        <p:spPr bwMode="auto">
          <a:xfrm rot="791310">
            <a:off x="5769630" y="1017079"/>
            <a:ext cx="2898532" cy="733945"/>
          </a:xfrm>
          <a:prstGeom prst="rect">
            <a:avLst/>
          </a:prstGeom>
          <a:solidFill>
            <a:srgbClr val="FFE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solidFill>
                <a:schemeClr val="tx1"/>
              </a:solidFill>
              <a:effectLst/>
              <a:latin typeface="Arial" panose="020B0604020202020204" pitchFamily="34" charset="0"/>
              <a:cs typeface="Arial" panose="020B0604020202020204" pitchFamily="34" charset="0"/>
            </a:endParaRPr>
          </a:p>
        </p:txBody>
      </p:sp>
      <p:sp>
        <p:nvSpPr>
          <p:cNvPr id="6" name="Rektangel 5"/>
          <p:cNvSpPr/>
          <p:nvPr/>
        </p:nvSpPr>
        <p:spPr bwMode="auto">
          <a:xfrm>
            <a:off x="728811" y="2780927"/>
            <a:ext cx="2619053" cy="642523"/>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9" name="textruta 8"/>
          <p:cNvSpPr txBox="1"/>
          <p:nvPr/>
        </p:nvSpPr>
        <p:spPr>
          <a:xfrm rot="818078">
            <a:off x="5920096" y="1153218"/>
            <a:ext cx="2872474" cy="461665"/>
          </a:xfrm>
          <a:prstGeom prst="rect">
            <a:avLst/>
          </a:prstGeom>
          <a:noFill/>
        </p:spPr>
        <p:txBody>
          <a:bodyPr wrap="square" rtlCol="0">
            <a:spAutoFit/>
          </a:bodyPr>
          <a:lstStyle/>
          <a:p>
            <a:r>
              <a:rPr lang="sv-SE" sz="2400" u="sng" dirty="0">
                <a:latin typeface="+mj-lt"/>
                <a:hlinkClick r:id="rId4"/>
              </a:rPr>
              <a:t>salstentamen.lnu.se</a:t>
            </a:r>
            <a:endParaRPr lang="sv-SE" sz="2400" dirty="0">
              <a:latin typeface="+mj-lt"/>
            </a:endParaRPr>
          </a:p>
        </p:txBody>
      </p:sp>
      <p:sp>
        <p:nvSpPr>
          <p:cNvPr id="10" name="Rubrik 1"/>
          <p:cNvSpPr>
            <a:spLocks noGrp="1"/>
          </p:cNvSpPr>
          <p:nvPr>
            <p:ph type="title"/>
          </p:nvPr>
        </p:nvSpPr>
        <p:spPr>
          <a:xfrm>
            <a:off x="728420" y="867904"/>
            <a:ext cx="7646758" cy="724457"/>
          </a:xfrm>
        </p:spPr>
        <p:txBody>
          <a:bodyPr/>
          <a:lstStyle/>
          <a:p>
            <a:r>
              <a:rPr lang="sv-SE" sz="2800" dirty="0" err="1"/>
              <a:t>Exam</a:t>
            </a:r>
            <a:r>
              <a:rPr lang="sv-SE" sz="2800" dirty="0"/>
              <a:t> Schedule</a:t>
            </a:r>
            <a:endParaRPr lang="sv-SE" sz="1800" dirty="0"/>
          </a:p>
        </p:txBody>
      </p:sp>
      <p:sp>
        <p:nvSpPr>
          <p:cNvPr id="7" name="Rektangel 6"/>
          <p:cNvSpPr/>
          <p:nvPr/>
        </p:nvSpPr>
        <p:spPr bwMode="auto">
          <a:xfrm>
            <a:off x="3430208" y="2850160"/>
            <a:ext cx="1296144" cy="504056"/>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8" name="Rektangel 7"/>
          <p:cNvSpPr/>
          <p:nvPr/>
        </p:nvSpPr>
        <p:spPr bwMode="auto">
          <a:xfrm>
            <a:off x="7236296" y="3645024"/>
            <a:ext cx="1375976" cy="28803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860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a:p>
        </p:txBody>
      </p:sp>
      <p:pic>
        <p:nvPicPr>
          <p:cNvPr id="4" name="Bildobjekt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5" name="Rektangel 4"/>
          <p:cNvSpPr/>
          <p:nvPr/>
        </p:nvSpPr>
        <p:spPr bwMode="auto">
          <a:xfrm>
            <a:off x="2555776" y="1052735"/>
            <a:ext cx="5328592" cy="216024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6" name="Rubrik 1"/>
          <p:cNvSpPr txBox="1">
            <a:spLocks/>
          </p:cNvSpPr>
          <p:nvPr/>
        </p:nvSpPr>
        <p:spPr bwMode="auto">
          <a:xfrm>
            <a:off x="2699792" y="1380665"/>
            <a:ext cx="5184576"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r>
              <a:rPr lang="sv-SE" sz="2800" dirty="0"/>
              <a:t>The </a:t>
            </a:r>
            <a:r>
              <a:rPr lang="sv-SE" sz="2800" dirty="0" err="1"/>
              <a:t>learning</a:t>
            </a:r>
            <a:r>
              <a:rPr lang="sv-SE" sz="2800" dirty="0"/>
              <a:t> </a:t>
            </a:r>
            <a:r>
              <a:rPr lang="sv-SE" sz="2800" dirty="0" err="1"/>
              <a:t>platform</a:t>
            </a:r>
            <a:r>
              <a:rPr lang="sv-SE" sz="2800" dirty="0"/>
              <a:t> </a:t>
            </a:r>
            <a:r>
              <a:rPr lang="sv-SE" sz="2800" dirty="0" err="1"/>
              <a:t>MyMoodle</a:t>
            </a:r>
            <a:endParaRPr lang="sv-SE" sz="2800" dirty="0"/>
          </a:p>
        </p:txBody>
      </p:sp>
      <p:sp>
        <p:nvSpPr>
          <p:cNvPr id="7" name="textruta 6"/>
          <p:cNvSpPr txBox="1"/>
          <p:nvPr/>
        </p:nvSpPr>
        <p:spPr>
          <a:xfrm>
            <a:off x="2339752" y="2193910"/>
            <a:ext cx="3926606" cy="646331"/>
          </a:xfrm>
          <a:prstGeom prst="rect">
            <a:avLst/>
          </a:prstGeom>
          <a:noFill/>
        </p:spPr>
        <p:txBody>
          <a:bodyPr wrap="square" rtlCol="0">
            <a:spAutoFit/>
          </a:bodyPr>
          <a:lstStyle/>
          <a:p>
            <a:pPr lvl="1"/>
            <a:r>
              <a:rPr lang="sv-SE" kern="0" dirty="0" err="1">
                <a:latin typeface="+mn-lt"/>
              </a:rPr>
              <a:t>Programme</a:t>
            </a:r>
            <a:r>
              <a:rPr lang="sv-SE" kern="0" dirty="0">
                <a:latin typeface="+mn-lt"/>
              </a:rPr>
              <a:t> </a:t>
            </a:r>
            <a:r>
              <a:rPr lang="sv-SE" kern="0" dirty="0" err="1">
                <a:latin typeface="+mn-lt"/>
              </a:rPr>
              <a:t>room</a:t>
            </a:r>
            <a:r>
              <a:rPr lang="sv-SE" kern="0" dirty="0">
                <a:latin typeface="+mn-lt"/>
              </a:rPr>
              <a:t> : </a:t>
            </a:r>
            <a:r>
              <a:rPr lang="sv-SE" i="1" kern="0" dirty="0" err="1">
                <a:latin typeface="+mn-lt"/>
              </a:rPr>
              <a:t>add</a:t>
            </a:r>
            <a:r>
              <a:rPr lang="sv-SE" i="1" kern="0" dirty="0">
                <a:latin typeface="+mn-lt"/>
              </a:rPr>
              <a:t> </a:t>
            </a:r>
            <a:r>
              <a:rPr lang="sv-SE" i="1" kern="0" dirty="0" err="1">
                <a:latin typeface="+mn-lt"/>
              </a:rPr>
              <a:t>link</a:t>
            </a:r>
            <a:endParaRPr lang="sv-SE" i="1" kern="0" dirty="0">
              <a:latin typeface="+mn-lt"/>
            </a:endParaRPr>
          </a:p>
          <a:p>
            <a:pPr lvl="1"/>
            <a:r>
              <a:rPr lang="sv-SE" kern="0" dirty="0">
                <a:latin typeface="+mn-lt"/>
              </a:rPr>
              <a:t>Course </a:t>
            </a:r>
            <a:r>
              <a:rPr lang="sv-SE" kern="0" dirty="0" err="1">
                <a:latin typeface="+mn-lt"/>
              </a:rPr>
              <a:t>room</a:t>
            </a:r>
            <a:r>
              <a:rPr lang="sv-SE" kern="0" dirty="0">
                <a:latin typeface="+mn-lt"/>
              </a:rPr>
              <a:t> : </a:t>
            </a:r>
            <a:r>
              <a:rPr lang="sv-SE" i="1" kern="0" dirty="0" err="1">
                <a:latin typeface="+mn-lt"/>
              </a:rPr>
              <a:t>add</a:t>
            </a:r>
            <a:r>
              <a:rPr lang="sv-SE" i="1" kern="0" dirty="0">
                <a:latin typeface="+mn-lt"/>
              </a:rPr>
              <a:t> </a:t>
            </a:r>
            <a:r>
              <a:rPr lang="sv-SE" i="1" kern="0" dirty="0" err="1">
                <a:latin typeface="+mn-lt"/>
              </a:rPr>
              <a:t>link</a:t>
            </a:r>
            <a:endParaRPr lang="sv-SE" i="1" kern="0" dirty="0">
              <a:latin typeface="+mn-lt"/>
            </a:endParaRPr>
          </a:p>
        </p:txBody>
      </p:sp>
    </p:spTree>
    <p:extLst>
      <p:ext uri="{BB962C8B-B14F-4D97-AF65-F5344CB8AC3E}">
        <p14:creationId xmlns:p14="http://schemas.microsoft.com/office/powerpoint/2010/main" val="101644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a:p>
        </p:txBody>
      </p:sp>
      <p:pic>
        <p:nvPicPr>
          <p:cNvPr id="4" name="Picture 2" descr="https://lnu.se/imagevault/publishedmedia/4v3ie4fh5rlyw9jcywhg/DSC_4435.jpg"/>
          <p:cNvPicPr>
            <a:picLocks noChangeAspect="1" noChangeArrowheads="1"/>
          </p:cNvPicPr>
          <p:nvPr/>
        </p:nvPicPr>
        <p:blipFill rotWithShape="1">
          <a:blip r:embed="rId3">
            <a:extLst>
              <a:ext uri="{28A0092B-C50C-407E-A947-70E740481C1C}">
                <a14:useLocalDpi xmlns:a14="http://schemas.microsoft.com/office/drawing/2010/main" val="0"/>
              </a:ext>
            </a:extLst>
          </a:blip>
          <a:srcRect l="6284" r="19459"/>
          <a:stretch/>
        </p:blipFill>
        <p:spPr bwMode="auto">
          <a:xfrm>
            <a:off x="-108521" y="0"/>
            <a:ext cx="9361041" cy="6132698"/>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bwMode="auto">
          <a:xfrm>
            <a:off x="2269287" y="836712"/>
            <a:ext cx="5616624" cy="410445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6" name="Rubrik 1"/>
          <p:cNvSpPr txBox="1">
            <a:spLocks/>
          </p:cNvSpPr>
          <p:nvPr/>
        </p:nvSpPr>
        <p:spPr bwMode="auto">
          <a:xfrm>
            <a:off x="2610073" y="1196752"/>
            <a:ext cx="525259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r>
              <a:rPr lang="sv-SE" sz="2800" dirty="0">
                <a:hlinkClick r:id="rId4"/>
              </a:rPr>
              <a:t>Course and </a:t>
            </a:r>
            <a:r>
              <a:rPr lang="sv-SE" sz="2800" dirty="0" err="1">
                <a:hlinkClick r:id="rId4"/>
              </a:rPr>
              <a:t>programme</a:t>
            </a:r>
            <a:r>
              <a:rPr lang="sv-SE" sz="2800" dirty="0">
                <a:hlinkClick r:id="rId4"/>
              </a:rPr>
              <a:t> </a:t>
            </a:r>
            <a:r>
              <a:rPr lang="sv-SE" sz="2800" dirty="0" err="1">
                <a:hlinkClick r:id="rId4"/>
              </a:rPr>
              <a:t>syllabi</a:t>
            </a:r>
            <a:endParaRPr lang="sv-SE" dirty="0"/>
          </a:p>
        </p:txBody>
      </p:sp>
      <p:sp>
        <p:nvSpPr>
          <p:cNvPr id="7" name="Rectangle 3"/>
          <p:cNvSpPr txBox="1">
            <a:spLocks noChangeArrowheads="1"/>
          </p:cNvSpPr>
          <p:nvPr/>
        </p:nvSpPr>
        <p:spPr bwMode="auto">
          <a:xfrm>
            <a:off x="2621040" y="1801644"/>
            <a:ext cx="5112568" cy="299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defRPr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defRPr/>
            </a:pPr>
            <a:r>
              <a:rPr lang="sv-SE" dirty="0"/>
              <a:t>The </a:t>
            </a:r>
            <a:r>
              <a:rPr lang="sv-SE" dirty="0" err="1"/>
              <a:t>programme</a:t>
            </a:r>
            <a:r>
              <a:rPr lang="sv-SE" dirty="0"/>
              <a:t> </a:t>
            </a:r>
            <a:r>
              <a:rPr lang="sv-SE" dirty="0" err="1"/>
              <a:t>syllabus</a:t>
            </a:r>
            <a:r>
              <a:rPr lang="sv-SE" dirty="0"/>
              <a:t> </a:t>
            </a:r>
            <a:r>
              <a:rPr lang="sv-SE" dirty="0" err="1"/>
              <a:t>governs</a:t>
            </a:r>
            <a:r>
              <a:rPr lang="sv-SE" dirty="0"/>
              <a:t> a </a:t>
            </a:r>
            <a:r>
              <a:rPr lang="sv-SE" dirty="0" err="1"/>
              <a:t>programme’s</a:t>
            </a:r>
            <a:r>
              <a:rPr lang="sv-SE" dirty="0"/>
              <a:t> </a:t>
            </a:r>
            <a:r>
              <a:rPr lang="sv-SE" dirty="0" err="1"/>
              <a:t>objectives</a:t>
            </a:r>
            <a:r>
              <a:rPr lang="sv-SE" dirty="0"/>
              <a:t>, </a:t>
            </a:r>
            <a:r>
              <a:rPr lang="sv-SE" dirty="0" err="1"/>
              <a:t>structure</a:t>
            </a:r>
            <a:r>
              <a:rPr lang="sv-SE" dirty="0"/>
              <a:t>, </a:t>
            </a:r>
            <a:r>
              <a:rPr lang="sv-SE" dirty="0" err="1"/>
              <a:t>content</a:t>
            </a:r>
            <a:r>
              <a:rPr lang="sv-SE" dirty="0"/>
              <a:t> and </a:t>
            </a:r>
            <a:r>
              <a:rPr lang="sv-SE" dirty="0" err="1"/>
              <a:t>degree</a:t>
            </a:r>
            <a:r>
              <a:rPr lang="sv-SE" dirty="0"/>
              <a:t>.</a:t>
            </a:r>
            <a:br>
              <a:rPr lang="sv-SE" dirty="0"/>
            </a:br>
            <a:br>
              <a:rPr lang="sv-SE" dirty="0"/>
            </a:br>
            <a:r>
              <a:rPr lang="en-US" dirty="0"/>
              <a:t>The course syllabus governs the learning objectives, content, examination, literature etc. of the respective course. It always specifies what prerequisites must be met to be eligible to register for the course.</a:t>
            </a:r>
          </a:p>
          <a:p>
            <a:pPr marL="0" indent="0">
              <a:defRPr/>
            </a:pPr>
            <a:br>
              <a:rPr lang="sv-SE" dirty="0"/>
            </a:br>
            <a:r>
              <a:rPr lang="en-US" dirty="0"/>
              <a:t>Always read through the course syllabus prior to each new course.</a:t>
            </a:r>
          </a:p>
          <a:p>
            <a:pPr marL="0" indent="0">
              <a:defRPr/>
            </a:pPr>
            <a:endParaRPr lang="sv-SE" sz="2200" dirty="0"/>
          </a:p>
        </p:txBody>
      </p:sp>
    </p:spTree>
    <p:extLst>
      <p:ext uri="{BB962C8B-B14F-4D97-AF65-F5344CB8AC3E}">
        <p14:creationId xmlns:p14="http://schemas.microsoft.com/office/powerpoint/2010/main" val="137276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a:p>
        </p:txBody>
      </p:sp>
      <p:pic>
        <p:nvPicPr>
          <p:cNvPr id="4" name="Bildobjekt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5" name="Rektangel 4"/>
          <p:cNvSpPr/>
          <p:nvPr/>
        </p:nvSpPr>
        <p:spPr bwMode="auto">
          <a:xfrm>
            <a:off x="1185620" y="1115878"/>
            <a:ext cx="5739700" cy="38403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6" name="Rubrik 1"/>
          <p:cNvSpPr txBox="1">
            <a:spLocks/>
          </p:cNvSpPr>
          <p:nvPr/>
        </p:nvSpPr>
        <p:spPr bwMode="auto">
          <a:xfrm>
            <a:off x="1434770" y="1412776"/>
            <a:ext cx="5181850" cy="7556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r>
              <a:rPr lang="sv-SE" sz="2800" dirty="0"/>
              <a:t>Course examination</a:t>
            </a:r>
            <a:br>
              <a:rPr lang="sv-SE" sz="2400" dirty="0"/>
            </a:br>
            <a:endParaRPr lang="sv-SE" dirty="0"/>
          </a:p>
        </p:txBody>
      </p:sp>
      <p:sp>
        <p:nvSpPr>
          <p:cNvPr id="7" name="Rectangle 3"/>
          <p:cNvSpPr txBox="1">
            <a:spLocks noChangeArrowheads="1"/>
          </p:cNvSpPr>
          <p:nvPr/>
        </p:nvSpPr>
        <p:spPr bwMode="auto">
          <a:xfrm>
            <a:off x="1488716" y="1988840"/>
            <a:ext cx="5112568" cy="252941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defRPr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defRPr/>
            </a:pPr>
            <a:r>
              <a:rPr lang="sv-SE" dirty="0" err="1"/>
              <a:t>There</a:t>
            </a:r>
            <a:r>
              <a:rPr lang="sv-SE" dirty="0"/>
              <a:t> </a:t>
            </a:r>
            <a:r>
              <a:rPr lang="sv-SE" dirty="0" err="1"/>
              <a:t>are</a:t>
            </a:r>
            <a:r>
              <a:rPr lang="sv-SE" dirty="0"/>
              <a:t> different </a:t>
            </a:r>
            <a:r>
              <a:rPr lang="sv-SE" dirty="0" err="1"/>
              <a:t>types</a:t>
            </a:r>
            <a:r>
              <a:rPr lang="sv-SE" dirty="0"/>
              <a:t> </a:t>
            </a:r>
            <a:r>
              <a:rPr lang="sv-SE" dirty="0" err="1"/>
              <a:t>of</a:t>
            </a:r>
            <a:r>
              <a:rPr lang="sv-SE" dirty="0"/>
              <a:t> examination, for </a:t>
            </a:r>
            <a:r>
              <a:rPr lang="sv-SE" dirty="0" err="1"/>
              <a:t>example</a:t>
            </a:r>
            <a:r>
              <a:rPr lang="sv-SE" dirty="0"/>
              <a:t> </a:t>
            </a:r>
            <a:r>
              <a:rPr lang="sv-SE" dirty="0" err="1"/>
              <a:t>written</a:t>
            </a:r>
            <a:r>
              <a:rPr lang="sv-SE" dirty="0"/>
              <a:t> </a:t>
            </a:r>
            <a:r>
              <a:rPr lang="sv-SE" dirty="0" err="1"/>
              <a:t>exams</a:t>
            </a:r>
            <a:r>
              <a:rPr lang="sv-SE" dirty="0"/>
              <a:t>, digital </a:t>
            </a:r>
            <a:r>
              <a:rPr lang="sv-SE" dirty="0" err="1"/>
              <a:t>exams</a:t>
            </a:r>
            <a:r>
              <a:rPr lang="sv-SE" dirty="0"/>
              <a:t>, </a:t>
            </a:r>
            <a:r>
              <a:rPr lang="sv-SE" dirty="0" err="1"/>
              <a:t>written</a:t>
            </a:r>
            <a:r>
              <a:rPr lang="sv-SE" dirty="0"/>
              <a:t> </a:t>
            </a:r>
            <a:r>
              <a:rPr lang="sv-SE" dirty="0" err="1"/>
              <a:t>assignments</a:t>
            </a:r>
            <a:r>
              <a:rPr lang="sv-SE" dirty="0"/>
              <a:t> and </a:t>
            </a:r>
            <a:r>
              <a:rPr lang="sv-SE" dirty="0" err="1"/>
              <a:t>seminars</a:t>
            </a:r>
            <a:r>
              <a:rPr lang="sv-SE" dirty="0"/>
              <a:t>.</a:t>
            </a:r>
            <a:br>
              <a:rPr lang="sv-SE" dirty="0"/>
            </a:br>
            <a:br>
              <a:rPr lang="sv-SE" dirty="0"/>
            </a:br>
            <a:r>
              <a:rPr lang="en-US" dirty="0"/>
              <a:t>The responsible course coordinator informs about how the course is assessed. </a:t>
            </a:r>
            <a:r>
              <a:rPr lang="sv-SE" dirty="0" err="1"/>
              <a:t>This</a:t>
            </a:r>
            <a:r>
              <a:rPr lang="sv-SE" dirty="0"/>
              <a:t> is </a:t>
            </a:r>
            <a:r>
              <a:rPr lang="sv-SE" dirty="0" err="1"/>
              <a:t>also</a:t>
            </a:r>
            <a:r>
              <a:rPr lang="sv-SE" dirty="0"/>
              <a:t> </a:t>
            </a:r>
            <a:r>
              <a:rPr lang="sv-SE" dirty="0" err="1"/>
              <a:t>stated</a:t>
            </a:r>
            <a:r>
              <a:rPr lang="sv-SE" dirty="0"/>
              <a:t> in the </a:t>
            </a:r>
            <a:r>
              <a:rPr lang="sv-SE" dirty="0" err="1"/>
              <a:t>course</a:t>
            </a:r>
            <a:r>
              <a:rPr lang="sv-SE" dirty="0"/>
              <a:t> </a:t>
            </a:r>
            <a:r>
              <a:rPr lang="sv-SE" dirty="0" err="1"/>
              <a:t>syllabus</a:t>
            </a:r>
            <a:r>
              <a:rPr lang="sv-SE" dirty="0"/>
              <a:t>.</a:t>
            </a:r>
            <a:br>
              <a:rPr lang="sv-SE" dirty="0"/>
            </a:br>
            <a:br>
              <a:rPr lang="sv-SE" dirty="0"/>
            </a:br>
            <a:r>
              <a:rPr lang="sv-SE" dirty="0"/>
              <a:t>If </a:t>
            </a:r>
            <a:r>
              <a:rPr lang="sv-SE" dirty="0" err="1"/>
              <a:t>you</a:t>
            </a:r>
            <a:r>
              <a:rPr lang="sv-SE" dirty="0"/>
              <a:t> </a:t>
            </a:r>
            <a:r>
              <a:rPr lang="sv-SE" dirty="0" err="1"/>
              <a:t>recived</a:t>
            </a:r>
            <a:r>
              <a:rPr lang="sv-SE" dirty="0"/>
              <a:t> a </a:t>
            </a:r>
            <a:r>
              <a:rPr lang="sv-SE" dirty="0" err="1"/>
              <a:t>passing</a:t>
            </a:r>
            <a:r>
              <a:rPr lang="sv-SE" dirty="0"/>
              <a:t> </a:t>
            </a:r>
            <a:r>
              <a:rPr lang="sv-SE" dirty="0" err="1"/>
              <a:t>grade</a:t>
            </a:r>
            <a:r>
              <a:rPr lang="sv-SE" dirty="0"/>
              <a:t> </a:t>
            </a:r>
            <a:r>
              <a:rPr lang="sv-SE" dirty="0" err="1"/>
              <a:t>you</a:t>
            </a:r>
            <a:r>
              <a:rPr lang="sv-SE" dirty="0"/>
              <a:t> </a:t>
            </a:r>
            <a:r>
              <a:rPr lang="sv-SE" dirty="0" err="1"/>
              <a:t>cannot</a:t>
            </a:r>
            <a:r>
              <a:rPr lang="sv-SE" dirty="0"/>
              <a:t> </a:t>
            </a:r>
            <a:r>
              <a:rPr lang="sv-SE" dirty="0" err="1"/>
              <a:t>retake</a:t>
            </a:r>
            <a:r>
              <a:rPr lang="sv-SE" dirty="0"/>
              <a:t> the same examination in order to </a:t>
            </a:r>
            <a:r>
              <a:rPr lang="sv-SE" dirty="0" err="1"/>
              <a:t>obtain</a:t>
            </a:r>
            <a:r>
              <a:rPr lang="sv-SE" dirty="0"/>
              <a:t> a </a:t>
            </a:r>
            <a:r>
              <a:rPr lang="sv-SE" dirty="0" err="1"/>
              <a:t>higher</a:t>
            </a:r>
            <a:r>
              <a:rPr lang="sv-SE" dirty="0"/>
              <a:t> </a:t>
            </a:r>
            <a:r>
              <a:rPr lang="sv-SE" dirty="0" err="1"/>
              <a:t>grade</a:t>
            </a:r>
            <a:r>
              <a:rPr lang="sv-SE" dirty="0"/>
              <a:t>.</a:t>
            </a:r>
            <a:endParaRPr lang="en-GB" dirty="0"/>
          </a:p>
          <a:p>
            <a:pPr marL="0" indent="0"/>
            <a:endParaRPr lang="sv-SE" sz="2200" dirty="0"/>
          </a:p>
          <a:p>
            <a:pPr marL="0" indent="0"/>
            <a:endParaRPr lang="sv-SE" sz="2200" dirty="0"/>
          </a:p>
          <a:p>
            <a:pPr marL="0" indent="0">
              <a:defRPr/>
            </a:pPr>
            <a:endParaRPr lang="sv-SE" sz="2200" dirty="0"/>
          </a:p>
        </p:txBody>
      </p:sp>
    </p:spTree>
    <p:extLst>
      <p:ext uri="{BB962C8B-B14F-4D97-AF65-F5344CB8AC3E}">
        <p14:creationId xmlns:p14="http://schemas.microsoft.com/office/powerpoint/2010/main" val="137175162"/>
      </p:ext>
    </p:extLst>
  </p:cSld>
  <p:clrMapOvr>
    <a:masterClrMapping/>
  </p:clrMapOvr>
</p:sld>
</file>

<file path=ppt/theme/theme1.xml><?xml version="1.0" encoding="utf-8"?>
<a:theme xmlns:a="http://schemas.openxmlformats.org/drawingml/2006/main" name="Linnéuniversitetet">
  <a:themeElements>
    <a:clrScheme name="Småland">
      <a:dk1>
        <a:sysClr val="windowText" lastClr="000000"/>
      </a:dk1>
      <a:lt1>
        <a:sysClr val="window" lastClr="FFFFFF"/>
      </a:lt1>
      <a:dk2>
        <a:srgbClr val="747474"/>
      </a:dk2>
      <a:lt2>
        <a:srgbClr val="FFFFFF"/>
      </a:lt2>
      <a:accent1>
        <a:srgbClr val="FFE000"/>
      </a:accent1>
      <a:accent2>
        <a:srgbClr val="B71234"/>
      </a:accent2>
      <a:accent3>
        <a:srgbClr val="557630"/>
      </a:accent3>
      <a:accent4>
        <a:srgbClr val="006983"/>
      </a:accent4>
      <a:accent5>
        <a:srgbClr val="928B81"/>
      </a:accent5>
      <a:accent6>
        <a:srgbClr val="C55E9B"/>
      </a:accent6>
      <a:hlink>
        <a:srgbClr val="0000FF"/>
      </a:hlink>
      <a:folHlink>
        <a:srgbClr val="800080"/>
      </a:folHlink>
    </a:clrScheme>
    <a:fontScheme name="Linnéuniversitete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altLang="sv-S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altLang="sv-S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txDef>
      <a:spPr>
        <a:noFill/>
      </a:spPr>
      <a:bodyPr wrap="none" rtlCol="0">
        <a:spAutoFit/>
      </a:bodyPr>
      <a:lstStyle>
        <a:defPPr>
          <a:defRPr dirty="0" err="1" smtClean="0">
            <a:latin typeface="+mn-lt"/>
          </a:defRPr>
        </a:defPPr>
      </a:lstStyle>
    </a:tx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nu_eng_v4.potx" id="{F2570272-7520-42B1-A99E-EF049EE8ADF2}" vid="{530D2AF3-9859-4903-927F-FCB7094921D6}"/>
    </a:ext>
  </a:extLst>
</a:theme>
</file>

<file path=ppt/theme/theme2.xml><?xml version="1.0" encoding="utf-8"?>
<a:theme xmlns:a="http://schemas.openxmlformats.org/drawingml/2006/main" name="Utan logotyp">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altLang="sv-S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altLang="sv-S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nu_eng_v4.potx" id="{F2570272-7520-42B1-A99E-EF049EE8ADF2}" vid="{33656E93-0137-48E6-ACAA-E268AFD74E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lnu_eng</Template>
  <TotalTime>586</TotalTime>
  <Words>3154</Words>
  <Application>Microsoft Office PowerPoint</Application>
  <PresentationFormat>Bildspel på skärmen (4:3)</PresentationFormat>
  <Paragraphs>436</Paragraphs>
  <Slides>30</Slides>
  <Notes>29</Notes>
  <HiddenSlides>0</HiddenSlides>
  <MMClips>0</MMClips>
  <ScaleCrop>false</ScaleCrop>
  <HeadingPairs>
    <vt:vector size="6" baseType="variant">
      <vt:variant>
        <vt:lpstr>Använt teckensnitt</vt:lpstr>
      </vt:variant>
      <vt:variant>
        <vt:i4>6</vt:i4>
      </vt:variant>
      <vt:variant>
        <vt:lpstr>Tema</vt:lpstr>
      </vt:variant>
      <vt:variant>
        <vt:i4>2</vt:i4>
      </vt:variant>
      <vt:variant>
        <vt:lpstr>Bildrubriker</vt:lpstr>
      </vt:variant>
      <vt:variant>
        <vt:i4>30</vt:i4>
      </vt:variant>
    </vt:vector>
  </HeadingPairs>
  <TitlesOfParts>
    <vt:vector size="38" baseType="lpstr">
      <vt:lpstr>Arial</vt:lpstr>
      <vt:lpstr>Arial</vt:lpstr>
      <vt:lpstr>Calibri</vt:lpstr>
      <vt:lpstr>Neue Helvetica</vt:lpstr>
      <vt:lpstr>Times New Roman</vt:lpstr>
      <vt:lpstr>Wingdings</vt:lpstr>
      <vt:lpstr>Linnéuniversitetet</vt:lpstr>
      <vt:lpstr>Utan logotyp</vt:lpstr>
      <vt:lpstr>PowerPoint-presentation</vt:lpstr>
      <vt:lpstr>PowerPoint-presentation</vt:lpstr>
      <vt:lpstr>Studentweb</vt:lpstr>
      <vt:lpstr>Timetable</vt:lpstr>
      <vt:lpstr>Ladok Results, Certificates and sign up for examinations</vt:lpstr>
      <vt:lpstr>Exam Schedule</vt:lpstr>
      <vt:lpstr>PowerPoint-presentation</vt:lpstr>
      <vt:lpstr>PowerPoint-presentation</vt:lpstr>
      <vt:lpstr>PowerPoint-presentation</vt:lpstr>
      <vt:lpstr>Written classroom examination</vt:lpstr>
      <vt:lpstr>Failed examinations…</vt:lpstr>
      <vt:lpstr>Infocenter – Kalmar</vt:lpstr>
      <vt:lpstr>Infocenter – Växjö</vt:lpstr>
      <vt:lpstr>Course evaluations</vt:lpstr>
      <vt:lpstr>Apply for your programme courses</vt:lpstr>
      <vt:lpstr>Operational support at the Faculty of Health and Life Sciences </vt:lpstr>
      <vt:lpstr>Operational support at the Faculty of Health and Life Sciences </vt:lpstr>
      <vt:lpstr>Operational support at the Faculty of Health and Life Sciences </vt:lpstr>
      <vt:lpstr>Operational support at the Faculty of Health and Life Sciences </vt:lpstr>
      <vt:lpstr>Operational support at the Faculty of Health and Life Sciences </vt:lpstr>
      <vt:lpstr>Internationalisation</vt:lpstr>
      <vt:lpstr>Career counselling service</vt:lpstr>
      <vt:lpstr>Learning support for your studies</vt:lpstr>
      <vt:lpstr>The University Library and Academic Support Centre</vt:lpstr>
      <vt:lpstr>Student Welfare Office</vt:lpstr>
      <vt:lpstr>Get involved in your studies</vt:lpstr>
      <vt:lpstr>The journey of education   From upper secondary school through university to career!</vt:lpstr>
      <vt:lpstr>LNU’s Alumni Network</vt:lpstr>
      <vt:lpstr>Warm welcome to the  Faculty of Health and Life Sciences!</vt:lpstr>
      <vt:lpstr>PowerPoint-presentation</vt:lpstr>
    </vt:vector>
  </TitlesOfParts>
  <Company>Linnaeus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Sandra Hedberg</dc:creator>
  <cp:lastModifiedBy>Jenny Jonesjö</cp:lastModifiedBy>
  <cp:revision>57</cp:revision>
  <dcterms:created xsi:type="dcterms:W3CDTF">2020-08-14T12:35:13Z</dcterms:created>
  <dcterms:modified xsi:type="dcterms:W3CDTF">2023-07-06T08:54:47Z</dcterms:modified>
  <cp:version>1</cp:version>
</cp:coreProperties>
</file>