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3"/>
  </p:notesMasterIdLst>
  <p:sldIdLst>
    <p:sldId id="256" r:id="rId5"/>
    <p:sldId id="317" r:id="rId6"/>
    <p:sldId id="265" r:id="rId7"/>
    <p:sldId id="281" r:id="rId8"/>
    <p:sldId id="276" r:id="rId9"/>
    <p:sldId id="275" r:id="rId10"/>
    <p:sldId id="278" r:id="rId11"/>
    <p:sldId id="282" r:id="rId12"/>
    <p:sldId id="325" r:id="rId13"/>
    <p:sldId id="285" r:id="rId14"/>
    <p:sldId id="287" r:id="rId15"/>
    <p:sldId id="288" r:id="rId16"/>
    <p:sldId id="289" r:id="rId17"/>
    <p:sldId id="290" r:id="rId18"/>
    <p:sldId id="291" r:id="rId19"/>
    <p:sldId id="292" r:id="rId20"/>
    <p:sldId id="294" r:id="rId21"/>
    <p:sldId id="295" r:id="rId22"/>
    <p:sldId id="272" r:id="rId23"/>
    <p:sldId id="307" r:id="rId24"/>
    <p:sldId id="324" r:id="rId25"/>
    <p:sldId id="327" r:id="rId26"/>
    <p:sldId id="329" r:id="rId27"/>
    <p:sldId id="310" r:id="rId28"/>
    <p:sldId id="330" r:id="rId29"/>
    <p:sldId id="312" r:id="rId30"/>
    <p:sldId id="313" r:id="rId31"/>
    <p:sldId id="328" r:id="rId32"/>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2326"/>
    <a:srgbClr val="FFFFFF"/>
    <a:srgbClr val="FFE000"/>
    <a:srgbClr val="F1F1F1"/>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5B206E-2266-4C04-BA20-240219E71906}" v="8" dt="2026-03-10T09:39:01.378"/>
  </p1510:revLst>
</p1510:revInfo>
</file>

<file path=ppt/tableStyles.xml><?xml version="1.0" encoding="utf-8"?>
<a:tblStyleLst xmlns:a="http://schemas.openxmlformats.org/drawingml/2006/main" def="{5C22544A-7EE6-4342-B048-85BDC9FD1C3A}">
  <a:tblStyle styleId="{3C2FFA5D-87B4-456A-9821-1D502468CF0F}" styleName="Format med tema 1 - dekorfärg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Inget format, inget rutnä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Inget format, tabellrutnä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just forma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just format 1 - Dekorfärg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E9639D4-E3E2-4D34-9284-5A2195B3D0D7}" styleName="Ljust forma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llanmörkt forma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llanmörkt format 2 - Dekorfär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Format med tema 1 - dekorfärg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12C8C85-51F0-491E-9774-3900AFEF0FD7}" styleName="Ljust format 2 - Dekorfärg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8A107856-5554-42FB-B03E-39F5DBC370BA}" styleName="Mellanmörkt format 4 - Dekorfärg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E8B1032C-EA38-4F05-BA0D-38AFFFC7BED3}" styleName="Ljust format 3 - Dekorfärg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8D230F3-CF80-4859-8CE7-A43EE81993B5}" styleName="Ljust format 1 - Dekorfärg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7AC3CCA-C797-4891-BE02-D94E43425B78}" styleName="Mellanmörkt format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093" autoAdjust="0"/>
  </p:normalViewPr>
  <p:slideViewPr>
    <p:cSldViewPr snapToGrid="0">
      <p:cViewPr varScale="1">
        <p:scale>
          <a:sx n="57" d="100"/>
          <a:sy n="57" d="100"/>
        </p:scale>
        <p:origin x="1651"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A39D7A-72F2-499E-B2B3-BAB6FD14E02D}" type="datetimeFigureOut">
              <a:rPr lang="sv-SE" smtClean="0"/>
              <a:t>2026-05-28</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B3D07D-E43F-4D0B-B338-4E9217603F66}" type="slidenum">
              <a:rPr lang="sv-SE" smtClean="0"/>
              <a:t>‹#›</a:t>
            </a:fld>
            <a:endParaRPr lang="sv-SE"/>
          </a:p>
        </p:txBody>
      </p:sp>
    </p:spTree>
    <p:extLst>
      <p:ext uri="{BB962C8B-B14F-4D97-AF65-F5344CB8AC3E}">
        <p14:creationId xmlns:p14="http://schemas.microsoft.com/office/powerpoint/2010/main" val="3581093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mailto:nadja.heinvall@lnu.s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mailto:ub@lnu.se"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lnu.se/student/ny-student/"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0CB3D07D-E43F-4D0B-B338-4E9217603F66}" type="slidenum">
              <a:rPr lang="sv-SE" smtClean="0"/>
              <a:t>1</a:t>
            </a:fld>
            <a:endParaRPr lang="sv-SE"/>
          </a:p>
        </p:txBody>
      </p:sp>
    </p:spTree>
    <p:extLst>
      <p:ext uri="{BB962C8B-B14F-4D97-AF65-F5344CB8AC3E}">
        <p14:creationId xmlns:p14="http://schemas.microsoft.com/office/powerpoint/2010/main" val="1915667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Kurs- och utbildningsplaner</a:t>
            </a:r>
          </a:p>
          <a:p>
            <a:endParaRPr lang="sv-SE"/>
          </a:p>
          <a:p>
            <a:r>
              <a:rPr lang="sv-SE"/>
              <a:t>Gå</a:t>
            </a:r>
            <a:r>
              <a:rPr lang="sv-SE" baseline="0"/>
              <a:t> igenom och visa var studenten kan hitta utbildningsplanen och kursplaner – de hittar den genom följande länk (finns på sidan):</a:t>
            </a:r>
          </a:p>
          <a:p>
            <a:r>
              <a:rPr lang="sv-SE" baseline="0"/>
              <a:t>https://lnu.se/student/under-studierna/kurs-och-utbildningsplaner/</a:t>
            </a:r>
          </a:p>
          <a:p>
            <a:endParaRPr lang="sv-SE" baseline="0"/>
          </a:p>
          <a:p>
            <a:r>
              <a:rPr lang="sv-SE" baseline="0"/>
              <a:t>Viktigt att visa i kursplanen är:</a:t>
            </a:r>
          </a:p>
          <a:p>
            <a:pPr marL="171450" indent="-171450">
              <a:buFont typeface="Arial" panose="020B0604020202020204" pitchFamily="34" charset="0"/>
              <a:buChar char="•"/>
            </a:pPr>
            <a:r>
              <a:rPr lang="sv-SE" baseline="0"/>
              <a:t>Förkunskapskrav - Gå igenom att det är förkunskapen i kursplanen som styr om studenten är behörig eller inte till kursen. Notera att om studenten inte uppfyller kraven kan hen alltså bli nekad till att påbörja en kurs.</a:t>
            </a:r>
          </a:p>
          <a:p>
            <a:pPr marL="171450" indent="-171450">
              <a:buFont typeface="Arial" panose="020B0604020202020204" pitchFamily="34" charset="0"/>
              <a:buChar char="•"/>
            </a:pPr>
            <a:r>
              <a:rPr lang="sv-SE" baseline="0"/>
              <a:t>Litteraturlistan – att den ligger sist i kursplanen – obs litteraturlistan kan ändras fram till 8 veckor innan kursstart, så det är inte en bra idé att köpa på sig all kurslitteratur året innan kursen ges.</a:t>
            </a:r>
          </a:p>
          <a:p>
            <a:endParaRPr lang="sv-SE"/>
          </a:p>
          <a:p>
            <a:endParaRPr lang="sv-SE"/>
          </a:p>
        </p:txBody>
      </p:sp>
      <p:sp>
        <p:nvSpPr>
          <p:cNvPr id="4" name="Platshållare för bildnummer 3"/>
          <p:cNvSpPr>
            <a:spLocks noGrp="1"/>
          </p:cNvSpPr>
          <p:nvPr>
            <p:ph type="sldNum" sz="quarter" idx="5"/>
          </p:nvPr>
        </p:nvSpPr>
        <p:spPr/>
        <p:txBody>
          <a:bodyPr/>
          <a:lstStyle/>
          <a:p>
            <a:fld id="{0CB3D07D-E43F-4D0B-B338-4E9217603F66}" type="slidenum">
              <a:rPr lang="sv-SE" smtClean="0"/>
              <a:t>10</a:t>
            </a:fld>
            <a:endParaRPr lang="sv-SE"/>
          </a:p>
        </p:txBody>
      </p:sp>
    </p:spTree>
    <p:extLst>
      <p:ext uri="{BB962C8B-B14F-4D97-AF65-F5344CB8AC3E}">
        <p14:creationId xmlns:p14="http://schemas.microsoft.com/office/powerpoint/2010/main" val="3283535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baseline="0"/>
              <a:t>Examination</a:t>
            </a:r>
          </a:p>
          <a:p>
            <a:endParaRPr lang="sv-SE" baseline="0"/>
          </a:p>
          <a:p>
            <a:r>
              <a:rPr lang="sv-SE" baseline="0"/>
              <a:t>Gå igenom de olika sätt som det finns att bli examinerad på så som:</a:t>
            </a:r>
          </a:p>
          <a:p>
            <a:pPr marL="171450" indent="-171450">
              <a:buFont typeface="Arial" panose="020B0604020202020204" pitchFamily="34" charset="0"/>
              <a:buChar char="•"/>
            </a:pPr>
            <a:r>
              <a:rPr lang="sv-SE" baseline="0"/>
              <a:t>Skriftlig tentamen, </a:t>
            </a:r>
          </a:p>
          <a:p>
            <a:pPr marL="171450" indent="-171450">
              <a:buFont typeface="Arial" panose="020B0604020202020204" pitchFamily="34" charset="0"/>
              <a:buChar char="•"/>
            </a:pPr>
            <a:r>
              <a:rPr lang="sv-SE" baseline="0"/>
              <a:t>hemtentamen, </a:t>
            </a:r>
          </a:p>
          <a:p>
            <a:pPr marL="171450" indent="-171450">
              <a:buFont typeface="Arial" panose="020B0604020202020204" pitchFamily="34" charset="0"/>
              <a:buChar char="•"/>
            </a:pPr>
            <a:r>
              <a:rPr lang="sv-SE" baseline="0"/>
              <a:t>inlämningsuppgift, </a:t>
            </a:r>
          </a:p>
          <a:p>
            <a:pPr marL="171450" indent="-171450">
              <a:buFont typeface="Arial" panose="020B0604020202020204" pitchFamily="34" charset="0"/>
              <a:buChar char="•"/>
            </a:pPr>
            <a:r>
              <a:rPr lang="sv-SE" baseline="0"/>
              <a:t>dugga, </a:t>
            </a:r>
          </a:p>
          <a:p>
            <a:pPr marL="171450" indent="-171450">
              <a:buFont typeface="Arial" panose="020B0604020202020204" pitchFamily="34" charset="0"/>
              <a:buChar char="•"/>
            </a:pPr>
            <a:r>
              <a:rPr lang="sv-SE" baseline="0"/>
              <a:t>digitala test, </a:t>
            </a:r>
          </a:p>
          <a:p>
            <a:pPr marL="171450" indent="-171450">
              <a:buFont typeface="Arial" panose="020B0604020202020204" pitchFamily="34" charset="0"/>
              <a:buChar char="•"/>
            </a:pPr>
            <a:r>
              <a:rPr lang="sv-SE" baseline="0" err="1"/>
              <a:t>case</a:t>
            </a:r>
            <a:r>
              <a:rPr lang="sv-SE" baseline="0"/>
              <a:t> </a:t>
            </a:r>
          </a:p>
          <a:p>
            <a:pPr marL="171450" indent="-171450">
              <a:buFont typeface="Arial" panose="020B0604020202020204" pitchFamily="34" charset="0"/>
              <a:buChar char="•"/>
            </a:pPr>
            <a:r>
              <a:rPr lang="sv-SE" baseline="0"/>
              <a:t>etc.</a:t>
            </a:r>
          </a:p>
          <a:p>
            <a:endParaRPr lang="sv-SE" baseline="0"/>
          </a:p>
          <a:p>
            <a:r>
              <a:rPr lang="sv-SE" baseline="0"/>
              <a:t>Gå gärna igenom första kursen hur den examineras och visa gärna kursplanen.</a:t>
            </a:r>
          </a:p>
          <a:p>
            <a:endParaRPr lang="sv-SE" baseline="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a:t>Viktigt att notera för studenten är att: </a:t>
            </a:r>
            <a:r>
              <a:rPr lang="sv-SE"/>
              <a:t>Om du fått ett godkänt betyg kan du inte göra samma examination igen för att få högre betyg.</a:t>
            </a:r>
          </a:p>
          <a:p>
            <a:endParaRPr lang="sv-SE"/>
          </a:p>
          <a:p>
            <a:endParaRPr lang="sv-SE"/>
          </a:p>
        </p:txBody>
      </p:sp>
      <p:sp>
        <p:nvSpPr>
          <p:cNvPr id="4" name="Platshållare för bildnummer 3"/>
          <p:cNvSpPr>
            <a:spLocks noGrp="1"/>
          </p:cNvSpPr>
          <p:nvPr>
            <p:ph type="sldNum" sz="quarter" idx="5"/>
          </p:nvPr>
        </p:nvSpPr>
        <p:spPr/>
        <p:txBody>
          <a:bodyPr/>
          <a:lstStyle/>
          <a:p>
            <a:fld id="{0CB3D07D-E43F-4D0B-B338-4E9217603F66}" type="slidenum">
              <a:rPr lang="sv-SE" smtClean="0"/>
              <a:t>11</a:t>
            </a:fld>
            <a:endParaRPr lang="sv-SE"/>
          </a:p>
        </p:txBody>
      </p:sp>
    </p:spTree>
    <p:extLst>
      <p:ext uri="{BB962C8B-B14F-4D97-AF65-F5344CB8AC3E}">
        <p14:creationId xmlns:p14="http://schemas.microsoft.com/office/powerpoint/2010/main" val="3974501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Skriftlig tentamen</a:t>
            </a:r>
          </a:p>
          <a:p>
            <a:endParaRPr lang="sv-SE"/>
          </a:p>
          <a:p>
            <a:r>
              <a:rPr lang="sv-SE"/>
              <a:t>Anmälan till skriftlig</a:t>
            </a:r>
            <a:r>
              <a:rPr lang="sv-SE" baseline="0"/>
              <a:t> tentamen är obligatoriskt och görs via studentwebben. </a:t>
            </a:r>
          </a:p>
          <a:p>
            <a:endParaRPr lang="sv-SE" baseline="0"/>
          </a:p>
          <a:p>
            <a:r>
              <a:rPr lang="sv-SE" baseline="0"/>
              <a:t>Notera att det inte går att efteranmäla sig till tentamen, att varken lärare eller utbildningsadministratör kan efteranmäla någon student till en skriftlig tentamen. </a:t>
            </a:r>
          </a:p>
          <a:p>
            <a:endParaRPr lang="sv-SE" baseline="0"/>
          </a:p>
          <a:p>
            <a:r>
              <a:rPr lang="sv-SE" baseline="0"/>
              <a:t>Visa tentamensschemat – länk finns på sidan. På detta sätt kan studenterna planera sina studier. Dock är det viktigt att poängtera att det inte är bra att hoppa över första tentamen och göra omtentamen istället. Eftersom tentamen kan vara avgörande för att få påbörja nästa kurs. </a:t>
            </a:r>
          </a:p>
          <a:p>
            <a:endParaRPr lang="sv-SE"/>
          </a:p>
          <a:p>
            <a:endParaRPr lang="sv-SE"/>
          </a:p>
        </p:txBody>
      </p:sp>
      <p:sp>
        <p:nvSpPr>
          <p:cNvPr id="4" name="Platshållare för bildnummer 3"/>
          <p:cNvSpPr>
            <a:spLocks noGrp="1"/>
          </p:cNvSpPr>
          <p:nvPr>
            <p:ph type="sldNum" sz="quarter" idx="5"/>
          </p:nvPr>
        </p:nvSpPr>
        <p:spPr/>
        <p:txBody>
          <a:bodyPr/>
          <a:lstStyle/>
          <a:p>
            <a:fld id="{0CB3D07D-E43F-4D0B-B338-4E9217603F66}" type="slidenum">
              <a:rPr lang="sv-SE" smtClean="0"/>
              <a:t>12</a:t>
            </a:fld>
            <a:endParaRPr lang="sv-SE"/>
          </a:p>
        </p:txBody>
      </p:sp>
    </p:spTree>
    <p:extLst>
      <p:ext uri="{BB962C8B-B14F-4D97-AF65-F5344CB8AC3E}">
        <p14:creationId xmlns:p14="http://schemas.microsoft.com/office/powerpoint/2010/main" val="7071159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Underkända examinationer…</a:t>
            </a:r>
          </a:p>
          <a:p>
            <a:endParaRPr lang="sv-SE"/>
          </a:p>
          <a:p>
            <a:r>
              <a:rPr lang="sv-SE"/>
              <a:t>Om studenten</a:t>
            </a:r>
            <a:r>
              <a:rPr lang="sv-SE" baseline="0"/>
              <a:t> får underkänt på tentamen kan det resultera i bland annat att hen inte uppfyller de förkunskapskrav till nästa kurs eller nästa termin. Det är därför viktigt att inte hoppa över första examinationstillfället och att de lägger ner 40 h eller den tiden de behöver för att klara examinationen.</a:t>
            </a:r>
          </a:p>
          <a:p>
            <a:endParaRPr lang="sv-SE" baseline="0"/>
          </a:p>
          <a:p>
            <a:r>
              <a:rPr lang="sv-SE" baseline="0"/>
              <a:t>CSN har även krav på studieprestation. Alla frågor ang. CSN hänvisas till CSN direkt. Ingen på Linnéuniversitetet arbetar med CSN-frågor.</a:t>
            </a:r>
          </a:p>
          <a:p>
            <a:endParaRPr lang="sv-SE" baseline="0"/>
          </a:p>
          <a:p>
            <a:r>
              <a:rPr lang="sv-SE" baseline="0"/>
              <a:t>Viktigt att poängtera att kursens examination kan ändras från år till år och det är därför viktigt att inte skjuta upp en tentamen.</a:t>
            </a:r>
            <a:endParaRPr lang="sv-SE"/>
          </a:p>
        </p:txBody>
      </p:sp>
      <p:sp>
        <p:nvSpPr>
          <p:cNvPr id="4" name="Platshållare för bildnummer 3"/>
          <p:cNvSpPr>
            <a:spLocks noGrp="1"/>
          </p:cNvSpPr>
          <p:nvPr>
            <p:ph type="sldNum" sz="quarter" idx="5"/>
          </p:nvPr>
        </p:nvSpPr>
        <p:spPr/>
        <p:txBody>
          <a:bodyPr/>
          <a:lstStyle/>
          <a:p>
            <a:fld id="{0CB3D07D-E43F-4D0B-B338-4E9217603F66}" type="slidenum">
              <a:rPr lang="sv-SE" smtClean="0"/>
              <a:t>13</a:t>
            </a:fld>
            <a:endParaRPr lang="sv-SE"/>
          </a:p>
        </p:txBody>
      </p:sp>
    </p:spTree>
    <p:extLst>
      <p:ext uri="{BB962C8B-B14F-4D97-AF65-F5344CB8AC3E}">
        <p14:creationId xmlns:p14="http://schemas.microsoft.com/office/powerpoint/2010/main" val="3041489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sz="1200" b="1"/>
              <a:t>Infocenter – Kalmar</a:t>
            </a:r>
            <a:endParaRPr lang="sv-SE" b="1" i="0">
              <a:solidFill>
                <a:srgbClr val="333333"/>
              </a:solidFill>
              <a:effectLst/>
              <a:latin typeface="Neue Helvetica"/>
            </a:endParaRPr>
          </a:p>
          <a:p>
            <a:pPr algn="l"/>
            <a:endParaRPr lang="sv-SE" b="0" i="0">
              <a:solidFill>
                <a:srgbClr val="333333"/>
              </a:solidFill>
              <a:effectLst/>
              <a:latin typeface="Neue Helvetica"/>
            </a:endParaRPr>
          </a:p>
          <a:p>
            <a:pPr algn="l"/>
            <a:r>
              <a:rPr lang="sv-SE" b="0" i="0">
                <a:solidFill>
                  <a:srgbClr val="333333"/>
                </a:solidFill>
                <a:effectLst/>
                <a:latin typeface="Neue Helvetica"/>
              </a:rPr>
              <a:t>Till Infocenter är du som student alltid välkommen för att få allmän information och service, vägbeskrivning och lotsning vidare i organisationen. </a:t>
            </a:r>
          </a:p>
          <a:p>
            <a:pPr algn="l"/>
            <a:endParaRPr lang="sv-SE" b="0" i="0">
              <a:solidFill>
                <a:srgbClr val="333333"/>
              </a:solidFill>
              <a:effectLst/>
              <a:latin typeface="Neue Helvetica"/>
            </a:endParaRPr>
          </a:p>
          <a:p>
            <a:pPr algn="l"/>
            <a:r>
              <a:rPr lang="sv-SE" b="0" i="0">
                <a:solidFill>
                  <a:srgbClr val="333333"/>
                </a:solidFill>
                <a:effectLst/>
                <a:latin typeface="Neue Helvetica"/>
              </a:rPr>
              <a:t>I Infocenter kan du även:</a:t>
            </a:r>
          </a:p>
          <a:p>
            <a:pPr algn="l"/>
            <a:endParaRPr lang="sv-SE" b="0" i="0">
              <a:solidFill>
                <a:srgbClr val="333333"/>
              </a:solidFill>
              <a:effectLst/>
              <a:latin typeface="Neue Helvetica"/>
            </a:endParaRPr>
          </a:p>
          <a:p>
            <a:pPr algn="l"/>
            <a:r>
              <a:rPr lang="sv-SE" b="0" i="0">
                <a:solidFill>
                  <a:srgbClr val="333333"/>
                </a:solidFill>
                <a:effectLst/>
                <a:latin typeface="Neue Helvetica"/>
              </a:rPr>
              <a:t>· få registreringsintyg som visar dina kursregistreringar</a:t>
            </a:r>
            <a:br>
              <a:rPr lang="sv-SE" b="0" i="0">
                <a:solidFill>
                  <a:srgbClr val="333333"/>
                </a:solidFill>
                <a:effectLst/>
                <a:latin typeface="Neue Helvetica"/>
              </a:rPr>
            </a:br>
            <a:r>
              <a:rPr lang="sv-SE" b="0" i="0">
                <a:solidFill>
                  <a:srgbClr val="333333"/>
                </a:solidFill>
                <a:effectLst/>
                <a:latin typeface="Neue Helvetica"/>
              </a:rPr>
              <a:t>· få studieintyg som visar dina avklarade kurser, poäng och betyg</a:t>
            </a:r>
            <a:br>
              <a:rPr lang="sv-SE" b="0" i="0">
                <a:solidFill>
                  <a:srgbClr val="333333"/>
                </a:solidFill>
                <a:effectLst/>
                <a:latin typeface="Neue Helvetica"/>
              </a:rPr>
            </a:br>
            <a:r>
              <a:rPr lang="sv-SE" b="0" i="0">
                <a:solidFill>
                  <a:srgbClr val="333333"/>
                </a:solidFill>
                <a:effectLst/>
                <a:latin typeface="Neue Helvetica"/>
              </a:rPr>
              <a:t>· köpa profilprodukter</a:t>
            </a:r>
            <a:br>
              <a:rPr lang="sv-SE" b="0" i="0">
                <a:solidFill>
                  <a:srgbClr val="333333"/>
                </a:solidFill>
                <a:effectLst/>
                <a:latin typeface="Neue Helvetica"/>
              </a:rPr>
            </a:br>
            <a:r>
              <a:rPr lang="sv-SE" b="0" i="0">
                <a:solidFill>
                  <a:srgbClr val="333333"/>
                </a:solidFill>
                <a:effectLst/>
                <a:latin typeface="Neue Helvetica"/>
              </a:rPr>
              <a:t>· fylla på dina utskriftskrediter</a:t>
            </a:r>
            <a:br>
              <a:rPr lang="sv-SE" b="0" i="0">
                <a:solidFill>
                  <a:srgbClr val="333333"/>
                </a:solidFill>
                <a:effectLst/>
                <a:latin typeface="Neue Helvetica"/>
              </a:rPr>
            </a:br>
            <a:r>
              <a:rPr lang="sv-SE" b="0" i="0">
                <a:solidFill>
                  <a:srgbClr val="333333"/>
                </a:solidFill>
                <a:effectLst/>
                <a:latin typeface="Neue Helvetica"/>
              </a:rPr>
              <a:t>· hämta ut ditt passerkort (om du angett Infocenter som leveransadress när du beställde kortet)</a:t>
            </a:r>
          </a:p>
          <a:p>
            <a:pPr algn="l"/>
            <a:endParaRPr lang="sv-SE" b="0" i="0">
              <a:solidFill>
                <a:srgbClr val="333333"/>
              </a:solidFill>
              <a:effectLst/>
              <a:latin typeface="Neue Helvetica"/>
            </a:endParaRPr>
          </a:p>
          <a:p>
            <a:pPr algn="l"/>
            <a:r>
              <a:rPr lang="sv-SE" b="0" i="0">
                <a:solidFill>
                  <a:srgbClr val="333333"/>
                </a:solidFill>
                <a:effectLst/>
                <a:latin typeface="Neue Helvetica"/>
              </a:rPr>
              <a:t>Infocenter tar även hand om upphittade värdesaker.</a:t>
            </a:r>
          </a:p>
        </p:txBody>
      </p:sp>
      <p:sp>
        <p:nvSpPr>
          <p:cNvPr id="4" name="Platshållare för bildnummer 3"/>
          <p:cNvSpPr>
            <a:spLocks noGrp="1"/>
          </p:cNvSpPr>
          <p:nvPr>
            <p:ph type="sldNum" sz="quarter" idx="5"/>
          </p:nvPr>
        </p:nvSpPr>
        <p:spPr/>
        <p:txBody>
          <a:bodyPr/>
          <a:lstStyle/>
          <a:p>
            <a:fld id="{0CB3D07D-E43F-4D0B-B338-4E9217603F66}" type="slidenum">
              <a:rPr lang="sv-SE" smtClean="0"/>
              <a:t>14</a:t>
            </a:fld>
            <a:endParaRPr lang="sv-SE"/>
          </a:p>
        </p:txBody>
      </p:sp>
    </p:spTree>
    <p:extLst>
      <p:ext uri="{BB962C8B-B14F-4D97-AF65-F5344CB8AC3E}">
        <p14:creationId xmlns:p14="http://schemas.microsoft.com/office/powerpoint/2010/main" val="28772638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sz="1200" b="1" dirty="0"/>
              <a:t>Infocenter – Växjö</a:t>
            </a:r>
          </a:p>
          <a:p>
            <a:pPr algn="l"/>
            <a:endParaRPr lang="sv-SE" b="0" i="0" dirty="0">
              <a:solidFill>
                <a:srgbClr val="333333"/>
              </a:solidFill>
              <a:effectLst/>
              <a:latin typeface="Neue Helvetica"/>
            </a:endParaRPr>
          </a:p>
          <a:p>
            <a:pPr algn="l"/>
            <a:r>
              <a:rPr lang="sv-SE" b="0" i="0" dirty="0">
                <a:solidFill>
                  <a:srgbClr val="333333"/>
                </a:solidFill>
                <a:effectLst/>
                <a:latin typeface="Neue Helvetica"/>
              </a:rPr>
              <a:t>Till Infocenter är du som student alltid välkommen för att få allmän information och service, vägbeskrivning och lotsning vidare i organisationen. I Infocenter kan du även:</a:t>
            </a:r>
          </a:p>
          <a:p>
            <a:pPr algn="l"/>
            <a:endParaRPr lang="sv-SE" b="0" i="0" dirty="0">
              <a:solidFill>
                <a:srgbClr val="333333"/>
              </a:solidFill>
              <a:effectLst/>
              <a:latin typeface="Neue Helvetica"/>
            </a:endParaRPr>
          </a:p>
          <a:p>
            <a:pPr algn="l"/>
            <a:r>
              <a:rPr lang="sv-SE" b="0" i="0" dirty="0">
                <a:solidFill>
                  <a:srgbClr val="333333"/>
                </a:solidFill>
                <a:effectLst/>
                <a:latin typeface="Neue Helvetica"/>
              </a:rPr>
              <a:t>· få registreringsintyg som visar dina kursregistreringar</a:t>
            </a:r>
            <a:br>
              <a:rPr lang="sv-SE" b="0" i="0" dirty="0">
                <a:solidFill>
                  <a:srgbClr val="333333"/>
                </a:solidFill>
                <a:effectLst/>
                <a:latin typeface="Neue Helvetica"/>
              </a:rPr>
            </a:br>
            <a:r>
              <a:rPr lang="sv-SE" b="0" i="0" dirty="0">
                <a:solidFill>
                  <a:srgbClr val="333333"/>
                </a:solidFill>
                <a:effectLst/>
                <a:latin typeface="Neue Helvetica"/>
              </a:rPr>
              <a:t>· få studieintyg som visar dina avklarade kurser, poäng och betyg</a:t>
            </a:r>
            <a:br>
              <a:rPr lang="sv-SE" b="0" i="0" dirty="0">
                <a:solidFill>
                  <a:srgbClr val="333333"/>
                </a:solidFill>
                <a:effectLst/>
                <a:latin typeface="Neue Helvetica"/>
              </a:rPr>
            </a:br>
            <a:r>
              <a:rPr lang="sv-SE" b="0" i="0" dirty="0">
                <a:solidFill>
                  <a:srgbClr val="333333"/>
                </a:solidFill>
                <a:effectLst/>
                <a:latin typeface="Neue Helvetica"/>
              </a:rPr>
              <a:t>· köpa profilprodukter</a:t>
            </a:r>
            <a:br>
              <a:rPr lang="sv-SE" b="0" i="0" dirty="0">
                <a:solidFill>
                  <a:srgbClr val="333333"/>
                </a:solidFill>
                <a:effectLst/>
                <a:latin typeface="Neue Helvetica"/>
              </a:rPr>
            </a:br>
            <a:r>
              <a:rPr lang="sv-SE" b="0" i="0" dirty="0">
                <a:solidFill>
                  <a:srgbClr val="333333"/>
                </a:solidFill>
                <a:effectLst/>
                <a:latin typeface="Neue Helvetica"/>
              </a:rPr>
              <a:t>· fylla på dina utskriftskrediter</a:t>
            </a:r>
            <a:br>
              <a:rPr lang="sv-SE" b="0" i="0" dirty="0">
                <a:solidFill>
                  <a:srgbClr val="333333"/>
                </a:solidFill>
                <a:effectLst/>
                <a:latin typeface="Neue Helvetica"/>
              </a:rPr>
            </a:br>
            <a:r>
              <a:rPr lang="sv-SE" b="0" i="0" dirty="0">
                <a:solidFill>
                  <a:srgbClr val="333333"/>
                </a:solidFill>
                <a:effectLst/>
                <a:latin typeface="Neue Helvetica"/>
              </a:rPr>
              <a:t>· hämta ut ditt passerkort (om du angett Infocenter som leveransadress när du beställde kortet)</a:t>
            </a:r>
          </a:p>
          <a:p>
            <a:pPr algn="l"/>
            <a:endParaRPr lang="sv-SE" b="0" i="0" dirty="0">
              <a:solidFill>
                <a:srgbClr val="333333"/>
              </a:solidFill>
              <a:effectLst/>
              <a:latin typeface="Neue Helvetica"/>
            </a:endParaRPr>
          </a:p>
          <a:p>
            <a:pPr algn="l"/>
            <a:r>
              <a:rPr lang="sv-SE" b="0" i="0" dirty="0">
                <a:solidFill>
                  <a:srgbClr val="333333"/>
                </a:solidFill>
                <a:effectLst/>
                <a:latin typeface="Neue Helvetica"/>
              </a:rPr>
              <a:t>Infocenter tar även hand om upphittade värdesaker.</a:t>
            </a:r>
          </a:p>
        </p:txBody>
      </p:sp>
      <p:sp>
        <p:nvSpPr>
          <p:cNvPr id="4" name="Platshållare för bildnummer 3"/>
          <p:cNvSpPr>
            <a:spLocks noGrp="1"/>
          </p:cNvSpPr>
          <p:nvPr>
            <p:ph type="sldNum" sz="quarter" idx="5"/>
          </p:nvPr>
        </p:nvSpPr>
        <p:spPr/>
        <p:txBody>
          <a:bodyPr/>
          <a:lstStyle/>
          <a:p>
            <a:fld id="{0CB3D07D-E43F-4D0B-B338-4E9217603F66}" type="slidenum">
              <a:rPr lang="sv-SE" smtClean="0"/>
              <a:t>15</a:t>
            </a:fld>
            <a:endParaRPr lang="sv-SE"/>
          </a:p>
        </p:txBody>
      </p:sp>
    </p:spTree>
    <p:extLst>
      <p:ext uri="{BB962C8B-B14F-4D97-AF65-F5344CB8AC3E}">
        <p14:creationId xmlns:p14="http://schemas.microsoft.com/office/powerpoint/2010/main" val="34792427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Kursvärdering</a:t>
            </a:r>
          </a:p>
          <a:p>
            <a:endParaRPr lang="sv-SE"/>
          </a:p>
          <a:p>
            <a:r>
              <a:rPr lang="sv-SE"/>
              <a:t>Studenten</a:t>
            </a:r>
            <a:r>
              <a:rPr lang="sv-SE" baseline="0"/>
              <a:t> fyller i en digital kursvärdering efter avslutad kurs. Det är viktigt att studenterna gör detta för att vi ska kunna utveckla och ha en hög kvalitet på våra kurser. </a:t>
            </a:r>
          </a:p>
          <a:p>
            <a:endParaRPr lang="sv-SE" baseline="0"/>
          </a:p>
          <a:p>
            <a:r>
              <a:rPr lang="sv-SE" baseline="0"/>
              <a:t>Om någon student är intresserad av tidigare sammanställningar av kursvärdering så går det bra att maila arkiv@lnu.se så få de en sammanställning i </a:t>
            </a:r>
            <a:r>
              <a:rPr lang="sv-SE" baseline="0" err="1"/>
              <a:t>pdf</a:t>
            </a:r>
            <a:r>
              <a:rPr lang="sv-SE" baseline="0"/>
              <a:t>.</a:t>
            </a:r>
            <a:endParaRPr lang="sv-SE"/>
          </a:p>
          <a:p>
            <a:endParaRPr lang="sv-SE"/>
          </a:p>
          <a:p>
            <a:endParaRPr lang="sv-SE"/>
          </a:p>
        </p:txBody>
      </p:sp>
      <p:sp>
        <p:nvSpPr>
          <p:cNvPr id="4" name="Platshållare för bildnummer 3"/>
          <p:cNvSpPr>
            <a:spLocks noGrp="1"/>
          </p:cNvSpPr>
          <p:nvPr>
            <p:ph type="sldNum" sz="quarter" idx="5"/>
          </p:nvPr>
        </p:nvSpPr>
        <p:spPr/>
        <p:txBody>
          <a:bodyPr/>
          <a:lstStyle/>
          <a:p>
            <a:fld id="{0CB3D07D-E43F-4D0B-B338-4E9217603F66}" type="slidenum">
              <a:rPr lang="sv-SE" smtClean="0"/>
              <a:t>16</a:t>
            </a:fld>
            <a:endParaRPr lang="sv-SE"/>
          </a:p>
        </p:txBody>
      </p:sp>
    </p:spTree>
    <p:extLst>
      <p:ext uri="{BB962C8B-B14F-4D97-AF65-F5344CB8AC3E}">
        <p14:creationId xmlns:p14="http://schemas.microsoft.com/office/powerpoint/2010/main" val="1942530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Sök kurs inom ditt program</a:t>
            </a:r>
          </a:p>
          <a:p>
            <a:endParaRPr lang="sv-SE" b="1"/>
          </a:p>
          <a:p>
            <a:r>
              <a:rPr lang="sv-SE" b="0" baseline="0"/>
              <a:t>Som student söker man bara kurser inför nästkommande termin och detta görs via antagning.se på samma sätt som de sökte till programmet. De kommer få information vilka kurser som gäller för dem. </a:t>
            </a:r>
            <a:endParaRPr lang="sv-SE"/>
          </a:p>
          <a:p>
            <a:endParaRPr lang="sv-SE"/>
          </a:p>
        </p:txBody>
      </p:sp>
      <p:sp>
        <p:nvSpPr>
          <p:cNvPr id="4" name="Platshållare för bildnummer 3"/>
          <p:cNvSpPr>
            <a:spLocks noGrp="1"/>
          </p:cNvSpPr>
          <p:nvPr>
            <p:ph type="sldNum" sz="quarter" idx="5"/>
          </p:nvPr>
        </p:nvSpPr>
        <p:spPr/>
        <p:txBody>
          <a:bodyPr/>
          <a:lstStyle/>
          <a:p>
            <a:fld id="{0CB3D07D-E43F-4D0B-B338-4E9217603F66}" type="slidenum">
              <a:rPr lang="sv-SE" smtClean="0"/>
              <a:t>17</a:t>
            </a:fld>
            <a:endParaRPr lang="sv-SE"/>
          </a:p>
        </p:txBody>
      </p:sp>
    </p:spTree>
    <p:extLst>
      <p:ext uri="{BB962C8B-B14F-4D97-AF65-F5344CB8AC3E}">
        <p14:creationId xmlns:p14="http://schemas.microsoft.com/office/powerpoint/2010/main" val="3011547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dirty="0"/>
              <a:t>Verksamhetsstöd vid Fakulteten för hälso- och livsvetenskap </a:t>
            </a:r>
            <a:endParaRPr lang="sv-SE" b="1" dirty="0"/>
          </a:p>
        </p:txBody>
      </p:sp>
      <p:sp>
        <p:nvSpPr>
          <p:cNvPr id="4" name="Platshållare för bildnummer 3"/>
          <p:cNvSpPr>
            <a:spLocks noGrp="1"/>
          </p:cNvSpPr>
          <p:nvPr>
            <p:ph type="sldNum" sz="quarter" idx="5"/>
          </p:nvPr>
        </p:nvSpPr>
        <p:spPr/>
        <p:txBody>
          <a:bodyPr/>
          <a:lstStyle/>
          <a:p>
            <a:fld id="{0CB3D07D-E43F-4D0B-B338-4E9217603F66}" type="slidenum">
              <a:rPr lang="sv-SE" smtClean="0"/>
              <a:t>18</a:t>
            </a:fld>
            <a:endParaRPr lang="sv-SE"/>
          </a:p>
        </p:txBody>
      </p:sp>
    </p:spTree>
    <p:extLst>
      <p:ext uri="{BB962C8B-B14F-4D97-AF65-F5344CB8AC3E}">
        <p14:creationId xmlns:p14="http://schemas.microsoft.com/office/powerpoint/2010/main" val="12353044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mn-lt"/>
                <a:ea typeface="+mn-ea"/>
                <a:cs typeface="+mn-cs"/>
              </a:rPr>
              <a:t>Internationalisering</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Som student vid Linnéuniversitetet finns det stora möjligheter till utbytesstudier. Utbytesstudier innebär att du genomför en termin eller ett läsår vid ett universitet som Linnéuniversitetet har utbytesavtal med. Det finns också möjlighet att göra praktik och skriva examensarbete utomlands.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Kontakt på FHL:</a:t>
            </a:r>
          </a:p>
          <a:p>
            <a:pPr>
              <a:lnSpc>
                <a:spcPct val="100000"/>
              </a:lnSpc>
            </a:pPr>
            <a:br>
              <a:rPr lang="sv-SE" sz="1200" b="1" dirty="0"/>
            </a:br>
            <a:r>
              <a:rPr lang="sv-SE" sz="1200" b="0" dirty="0"/>
              <a:t>Nadja Heinvall </a:t>
            </a:r>
            <a:br>
              <a:rPr lang="sv-SE" b="0" dirty="0"/>
            </a:br>
            <a:r>
              <a:rPr lang="sv-SE" b="0" i="1" dirty="0"/>
              <a:t>In</a:t>
            </a:r>
            <a:r>
              <a:rPr lang="sv-SE" sz="1200" b="0" i="1" dirty="0"/>
              <a:t>ternationaliseringssamordnare </a:t>
            </a:r>
            <a:br>
              <a:rPr lang="sv-SE" sz="1200" i="1" dirty="0"/>
            </a:br>
            <a:r>
              <a:rPr lang="sv-SE" sz="1200" dirty="0">
                <a:hlinkClick r:id="rId3"/>
              </a:rPr>
              <a:t>nadja.heinvall@lnu.se</a:t>
            </a:r>
            <a:r>
              <a:rPr lang="sv-SE" sz="1200" dirty="0"/>
              <a:t> </a:t>
            </a:r>
          </a:p>
          <a:p>
            <a:endParaRPr lang="sv-SE" dirty="0"/>
          </a:p>
        </p:txBody>
      </p:sp>
      <p:sp>
        <p:nvSpPr>
          <p:cNvPr id="4" name="Platshållare för bildnummer 3"/>
          <p:cNvSpPr>
            <a:spLocks noGrp="1"/>
          </p:cNvSpPr>
          <p:nvPr>
            <p:ph type="sldNum" sz="quarter" idx="5"/>
          </p:nvPr>
        </p:nvSpPr>
        <p:spPr/>
        <p:txBody>
          <a:bodyPr/>
          <a:lstStyle/>
          <a:p>
            <a:fld id="{0CB3D07D-E43F-4D0B-B338-4E9217603F66}" type="slidenum">
              <a:rPr lang="sv-SE" smtClean="0"/>
              <a:t>19</a:t>
            </a:fld>
            <a:endParaRPr lang="sv-SE"/>
          </a:p>
        </p:txBody>
      </p:sp>
    </p:spTree>
    <p:extLst>
      <p:ext uri="{BB962C8B-B14F-4D97-AF65-F5344CB8AC3E}">
        <p14:creationId xmlns:p14="http://schemas.microsoft.com/office/powerpoint/2010/main" val="2649941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Välkommen som</a:t>
            </a:r>
            <a:r>
              <a:rPr lang="sv-SE" b="1" baseline="0" dirty="0"/>
              <a:t> student på Fakulteten för hälso- och livsvetenskap vid Linnéuniversitetet</a:t>
            </a:r>
          </a:p>
          <a:p>
            <a:endParaRPr lang="sv-SE" b="0" baseline="0" dirty="0"/>
          </a:p>
          <a:p>
            <a:r>
              <a:rPr lang="sv-SE" b="0" baseline="0" dirty="0"/>
              <a:t>Fyll i program och termin</a:t>
            </a:r>
          </a:p>
          <a:p>
            <a:endParaRPr lang="sv-SE" b="0" baseline="0" dirty="0"/>
          </a:p>
          <a:p>
            <a:r>
              <a:rPr lang="sv-SE" b="0" baseline="0" dirty="0"/>
              <a:t>Lägg gärna ut </a:t>
            </a:r>
            <a:r>
              <a:rPr lang="sv-SE" b="0" baseline="0" dirty="0" err="1"/>
              <a:t>ppt</a:t>
            </a:r>
            <a:r>
              <a:rPr lang="sv-SE" b="0" baseline="0" dirty="0"/>
              <a:t> i programrummet på </a:t>
            </a:r>
            <a:r>
              <a:rPr lang="sv-SE" b="0" baseline="0" dirty="0" err="1"/>
              <a:t>Moodle</a:t>
            </a:r>
            <a:endParaRPr lang="sv-SE" b="0" dirty="0"/>
          </a:p>
          <a:p>
            <a:endParaRPr lang="sv-SE" dirty="0"/>
          </a:p>
          <a:p>
            <a:endParaRPr lang="sv-SE" dirty="0"/>
          </a:p>
        </p:txBody>
      </p:sp>
      <p:sp>
        <p:nvSpPr>
          <p:cNvPr id="4" name="Platshållare för bildnummer 3"/>
          <p:cNvSpPr>
            <a:spLocks noGrp="1"/>
          </p:cNvSpPr>
          <p:nvPr>
            <p:ph type="sldNum" sz="quarter" idx="5"/>
          </p:nvPr>
        </p:nvSpPr>
        <p:spPr/>
        <p:txBody>
          <a:bodyPr/>
          <a:lstStyle/>
          <a:p>
            <a:fld id="{0CB3D07D-E43F-4D0B-B338-4E9217603F66}" type="slidenum">
              <a:rPr lang="sv-SE" smtClean="0"/>
              <a:t>2</a:t>
            </a:fld>
            <a:endParaRPr lang="sv-SE"/>
          </a:p>
        </p:txBody>
      </p:sp>
    </p:spTree>
    <p:extLst>
      <p:ext uri="{BB962C8B-B14F-4D97-AF65-F5344CB8AC3E}">
        <p14:creationId xmlns:p14="http://schemas.microsoft.com/office/powerpoint/2010/main" val="30501237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Karriärvägledning – Lnu</a:t>
            </a:r>
            <a:r>
              <a:rPr lang="sv-SE" b="1" baseline="0" dirty="0"/>
              <a:t> Karriär</a:t>
            </a:r>
          </a:p>
          <a:p>
            <a:endParaRPr lang="sv-SE" baseline="0" dirty="0"/>
          </a:p>
          <a:p>
            <a:r>
              <a:rPr lang="sv-SE" baseline="0" dirty="0"/>
              <a:t>Länk i bilden till Lnu Karriär </a:t>
            </a:r>
          </a:p>
          <a:p>
            <a:endParaRPr lang="sv-SE" dirty="0"/>
          </a:p>
          <a:p>
            <a:pPr algn="l"/>
            <a:r>
              <a:rPr lang="sv-SE" b="0" i="0" dirty="0">
                <a:solidFill>
                  <a:srgbClr val="333333"/>
                </a:solidFill>
                <a:effectLst/>
                <a:latin typeface="Neue Helvetica"/>
              </a:rPr>
              <a:t>Detta gör karriärvägledningen: </a:t>
            </a:r>
          </a:p>
          <a:p>
            <a:pPr algn="l"/>
            <a:endParaRPr lang="sv-SE" b="0" i="0" dirty="0">
              <a:solidFill>
                <a:srgbClr val="333333"/>
              </a:solidFill>
              <a:effectLst/>
              <a:latin typeface="Neue Helvetica"/>
            </a:endParaRPr>
          </a:p>
          <a:p>
            <a:pPr marL="171450" indent="-171450" algn="l">
              <a:buFont typeface="Arial" panose="020B0604020202020204" pitchFamily="34" charset="0"/>
              <a:buChar char="•"/>
            </a:pPr>
            <a:r>
              <a:rPr lang="sv-SE" b="0" i="0" dirty="0">
                <a:solidFill>
                  <a:srgbClr val="333333"/>
                </a:solidFill>
                <a:effectLst/>
                <a:latin typeface="Neue Helvetica"/>
              </a:rPr>
              <a:t>Vägledning i att komma närmare dina mål vad gäller jobb och karriär.</a:t>
            </a:r>
          </a:p>
          <a:p>
            <a:pPr marL="171450" indent="-171450" algn="l">
              <a:buFont typeface="Arial" panose="020B0604020202020204" pitchFamily="34" charset="0"/>
              <a:buChar char="•"/>
            </a:pPr>
            <a:r>
              <a:rPr lang="sv-SE" b="0" i="0" dirty="0">
                <a:solidFill>
                  <a:srgbClr val="333333"/>
                </a:solidFill>
                <a:effectLst/>
                <a:latin typeface="Neue Helvetica"/>
              </a:rPr>
              <a:t>Feedback på ditt CV, Personliga brev och LinkedIn-profil.</a:t>
            </a:r>
          </a:p>
          <a:p>
            <a:pPr marL="171450" indent="-171450" algn="l">
              <a:buFont typeface="Arial" panose="020B0604020202020204" pitchFamily="34" charset="0"/>
              <a:buChar char="•"/>
            </a:pPr>
            <a:r>
              <a:rPr lang="sv-SE" b="0" i="0" dirty="0">
                <a:solidFill>
                  <a:srgbClr val="333333"/>
                </a:solidFill>
                <a:effectLst/>
                <a:latin typeface="Neue Helvetica"/>
              </a:rPr>
              <a:t>Information om hur du kan gå tillväga när du ska söka jobb eller praktikplats.</a:t>
            </a:r>
          </a:p>
          <a:p>
            <a:pPr marL="171450" indent="-171450" algn="l">
              <a:buFont typeface="Arial" panose="020B0604020202020204" pitchFamily="34" charset="0"/>
              <a:buChar char="•"/>
            </a:pPr>
            <a:r>
              <a:rPr lang="sv-SE" b="0" i="0" dirty="0">
                <a:solidFill>
                  <a:srgbClr val="333333"/>
                </a:solidFill>
                <a:effectLst/>
                <a:latin typeface="Neue Helvetica"/>
              </a:rPr>
              <a:t>Hjälp med att identifiera och inventera dina styrkor och kompetenser inför kommande arbetsliv. </a:t>
            </a:r>
          </a:p>
          <a:p>
            <a:pPr marL="171450" indent="-171450" algn="l">
              <a:buFont typeface="Arial" panose="020B0604020202020204" pitchFamily="34" charset="0"/>
              <a:buChar char="•"/>
            </a:pPr>
            <a:r>
              <a:rPr lang="sv-SE" b="0" i="0" dirty="0">
                <a:solidFill>
                  <a:srgbClr val="333333"/>
                </a:solidFill>
                <a:effectLst/>
                <a:latin typeface="Neue Helvetica"/>
              </a:rPr>
              <a:t>Information om Sveriges arbetsmarknad </a:t>
            </a:r>
          </a:p>
          <a:p>
            <a:endParaRPr lang="sv-SE" dirty="0"/>
          </a:p>
          <a:p>
            <a:endParaRPr lang="sv-SE" dirty="0"/>
          </a:p>
        </p:txBody>
      </p:sp>
      <p:sp>
        <p:nvSpPr>
          <p:cNvPr id="4" name="Platshållare för bildnummer 3"/>
          <p:cNvSpPr>
            <a:spLocks noGrp="1"/>
          </p:cNvSpPr>
          <p:nvPr>
            <p:ph type="sldNum" sz="quarter" idx="5"/>
          </p:nvPr>
        </p:nvSpPr>
        <p:spPr/>
        <p:txBody>
          <a:bodyPr/>
          <a:lstStyle/>
          <a:p>
            <a:fld id="{0CB3D07D-E43F-4D0B-B338-4E9217603F66}" type="slidenum">
              <a:rPr lang="sv-SE" smtClean="0"/>
              <a:t>20</a:t>
            </a:fld>
            <a:endParaRPr lang="sv-SE"/>
          </a:p>
        </p:txBody>
      </p:sp>
    </p:spTree>
    <p:extLst>
      <p:ext uri="{BB962C8B-B14F-4D97-AF65-F5344CB8AC3E}">
        <p14:creationId xmlns:p14="http://schemas.microsoft.com/office/powerpoint/2010/main" val="3653473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Studera med funktionsnedsättning</a:t>
            </a:r>
          </a:p>
          <a:p>
            <a:endParaRPr lang="sv-SE" b="1"/>
          </a:p>
          <a:p>
            <a:r>
              <a:rPr lang="sv-SE" sz="1200"/>
              <a:t>Om du är student och har en funktionsnedsättning finns det möjlighet att använda pedagogiskt stöd under studietiden. Exempel på detta är anteckningsstöd, teckenspråks- eller skrivtolk, anpassad/alternativ examination eller mentorstöd. Stödet är individuellt och planeras tillsammans med dig och din samordnare.</a:t>
            </a:r>
          </a:p>
          <a:p>
            <a:endParaRPr lang="sv-SE" sz="120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a:t>Länk i bilden för mer information om att studera med funktionsnedsättning.</a:t>
            </a:r>
            <a:endParaRPr lang="sv-SE"/>
          </a:p>
          <a:p>
            <a:endParaRPr lang="sv-SE"/>
          </a:p>
        </p:txBody>
      </p:sp>
      <p:sp>
        <p:nvSpPr>
          <p:cNvPr id="4" name="Platshållare för bildnummer 3"/>
          <p:cNvSpPr>
            <a:spLocks noGrp="1"/>
          </p:cNvSpPr>
          <p:nvPr>
            <p:ph type="sldNum" sz="quarter" idx="5"/>
          </p:nvPr>
        </p:nvSpPr>
        <p:spPr/>
        <p:txBody>
          <a:bodyPr/>
          <a:lstStyle/>
          <a:p>
            <a:fld id="{0CB3D07D-E43F-4D0B-B338-4E9217603F66}" type="slidenum">
              <a:rPr lang="sv-SE" smtClean="0"/>
              <a:t>21</a:t>
            </a:fld>
            <a:endParaRPr lang="sv-SE"/>
          </a:p>
        </p:txBody>
      </p:sp>
    </p:spTree>
    <p:extLst>
      <p:ext uri="{BB962C8B-B14F-4D97-AF65-F5344CB8AC3E}">
        <p14:creationId xmlns:p14="http://schemas.microsoft.com/office/powerpoint/2010/main" val="7828928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a:solidFill>
                  <a:schemeClr val="tx1"/>
                </a:solidFill>
                <a:effectLst/>
                <a:latin typeface="+mn-lt"/>
                <a:ea typeface="+mn-ea"/>
                <a:cs typeface="+mn-cs"/>
              </a:rPr>
              <a:t>Universitetsbibliotek</a:t>
            </a:r>
            <a:r>
              <a:rPr lang="sv-SE" sz="1200" b="1" kern="1200" baseline="0">
                <a:solidFill>
                  <a:schemeClr val="tx1"/>
                </a:solidFill>
                <a:effectLst/>
                <a:latin typeface="+mn-lt"/>
                <a:ea typeface="+mn-ea"/>
                <a:cs typeface="+mn-cs"/>
              </a:rPr>
              <a:t> (UB) och Studieverkstaden</a:t>
            </a:r>
            <a:endParaRPr lang="sv-SE" sz="1200" b="1" kern="1200">
              <a:solidFill>
                <a:schemeClr val="tx1"/>
              </a:solidFill>
              <a:effectLst/>
              <a:latin typeface="+mn-lt"/>
              <a:ea typeface="+mn-ea"/>
              <a:cs typeface="+mn-cs"/>
            </a:endParaRPr>
          </a:p>
          <a:p>
            <a:endParaRPr lang="sv-SE" sz="1200" kern="1200">
              <a:solidFill>
                <a:schemeClr val="tx1"/>
              </a:solidFill>
              <a:effectLst/>
              <a:latin typeface="+mn-lt"/>
              <a:ea typeface="+mn-ea"/>
              <a:cs typeface="+mn-cs"/>
            </a:endParaRPr>
          </a:p>
          <a:p>
            <a:r>
              <a:rPr lang="sv-SE" sz="1200" kern="1200">
                <a:solidFill>
                  <a:schemeClr val="tx1"/>
                </a:solidFill>
                <a:effectLst/>
                <a:latin typeface="+mn-lt"/>
                <a:ea typeface="+mn-ea"/>
                <a:cs typeface="+mn-cs"/>
              </a:rPr>
              <a:t>På </a:t>
            </a:r>
            <a:r>
              <a:rPr lang="sv-SE" sz="1200" b="1" kern="1200">
                <a:solidFill>
                  <a:schemeClr val="tx1"/>
                </a:solidFill>
                <a:effectLst/>
                <a:latin typeface="+mn-lt"/>
                <a:ea typeface="+mn-ea"/>
                <a:cs typeface="+mn-cs"/>
              </a:rPr>
              <a:t>universitetsbiblioteket</a:t>
            </a:r>
            <a:r>
              <a:rPr lang="sv-SE" sz="1200" kern="1200">
                <a:solidFill>
                  <a:schemeClr val="tx1"/>
                </a:solidFill>
                <a:effectLst/>
                <a:latin typeface="+mn-lt"/>
                <a:ea typeface="+mn-ea"/>
                <a:cs typeface="+mn-cs"/>
              </a:rPr>
              <a:t> finns ett stort antal studieplatser och grupprum. Några av grupparbetsrummen och studieplatserna är bokningsbara via UB:s hemsida lnu.se/</a:t>
            </a:r>
            <a:r>
              <a:rPr lang="sv-SE" sz="1200" kern="1200" err="1">
                <a:solidFill>
                  <a:schemeClr val="tx1"/>
                </a:solidFill>
                <a:effectLst/>
                <a:latin typeface="+mn-lt"/>
                <a:ea typeface="+mn-ea"/>
                <a:cs typeface="+mn-cs"/>
              </a:rPr>
              <a:t>ub</a:t>
            </a:r>
            <a:r>
              <a:rPr lang="sv-SE" sz="1200" kern="1200">
                <a:solidFill>
                  <a:schemeClr val="tx1"/>
                </a:solidFill>
                <a:effectLst/>
                <a:latin typeface="+mn-lt"/>
                <a:ea typeface="+mn-ea"/>
                <a:cs typeface="+mn-cs"/>
              </a:rPr>
              <a:t>. Du kan kontakta UB via </a:t>
            </a:r>
            <a:r>
              <a:rPr lang="sv-SE" sz="1200" u="sng" kern="1200">
                <a:solidFill>
                  <a:schemeClr val="tx1"/>
                </a:solidFill>
                <a:effectLst/>
                <a:latin typeface="+mn-lt"/>
                <a:ea typeface="+mn-ea"/>
                <a:cs typeface="+mn-cs"/>
                <a:hlinkClick r:id="rId3"/>
              </a:rPr>
              <a:t>ub@lnu.se</a:t>
            </a:r>
            <a:r>
              <a:rPr lang="sv-SE" sz="1200" kern="1200">
                <a:solidFill>
                  <a:schemeClr val="tx1"/>
                </a:solidFill>
                <a:effectLst/>
                <a:latin typeface="+mn-lt"/>
                <a:ea typeface="+mn-ea"/>
                <a:cs typeface="+mn-cs"/>
              </a:rPr>
              <a:t>.</a:t>
            </a:r>
            <a:r>
              <a:rPr lang="sv-SE" sz="1200" kern="1200" baseline="0">
                <a:solidFill>
                  <a:schemeClr val="tx1"/>
                </a:solidFill>
                <a:effectLst/>
                <a:latin typeface="+mn-lt"/>
                <a:ea typeface="+mn-ea"/>
                <a:cs typeface="+mn-cs"/>
              </a:rPr>
              <a:t> Studenter kan även få sök- och skrivhjälp på UB. (länk finns i bilden)</a:t>
            </a:r>
            <a:endParaRPr lang="sv-SE" sz="1200" b="1" kern="1200">
              <a:solidFill>
                <a:schemeClr val="tx1"/>
              </a:solidFill>
              <a:effectLst/>
              <a:latin typeface="+mn-lt"/>
              <a:ea typeface="+mn-ea"/>
              <a:cs typeface="+mn-cs"/>
            </a:endParaRPr>
          </a:p>
          <a:p>
            <a:endParaRPr lang="sv-SE" sz="1200" b="1" kern="120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sv-SE" sz="1200" b="0" i="0" kern="1200">
                <a:solidFill>
                  <a:schemeClr val="tx1"/>
                </a:solidFill>
                <a:effectLst/>
                <a:latin typeface="+mn-lt"/>
                <a:ea typeface="+mn-ea"/>
                <a:cs typeface="+mn-cs"/>
              </a:rPr>
              <a:t>På </a:t>
            </a:r>
            <a:r>
              <a:rPr lang="sv-SE" sz="1200" b="1" i="0" kern="1200">
                <a:solidFill>
                  <a:schemeClr val="tx1"/>
                </a:solidFill>
                <a:effectLst/>
                <a:latin typeface="+mn-lt"/>
                <a:ea typeface="+mn-ea"/>
                <a:cs typeface="+mn-cs"/>
              </a:rPr>
              <a:t>Studieverkstaden </a:t>
            </a:r>
            <a:r>
              <a:rPr lang="sv-SE" sz="1200" b="0" i="0" kern="1200">
                <a:solidFill>
                  <a:schemeClr val="tx1"/>
                </a:solidFill>
                <a:effectLst/>
                <a:latin typeface="+mn-lt"/>
                <a:ea typeface="+mn-ea"/>
                <a:cs typeface="+mn-cs"/>
              </a:rPr>
              <a:t>kan</a:t>
            </a:r>
            <a:r>
              <a:rPr lang="sv-SE" sz="1200" b="0" i="0" kern="1200" baseline="0">
                <a:solidFill>
                  <a:schemeClr val="tx1"/>
                </a:solidFill>
                <a:effectLst/>
                <a:latin typeface="+mn-lt"/>
                <a:ea typeface="+mn-ea"/>
                <a:cs typeface="+mn-cs"/>
              </a:rPr>
              <a:t> </a:t>
            </a:r>
            <a:r>
              <a:rPr lang="sv-SE" sz="1200" b="0" i="0" kern="1200">
                <a:solidFill>
                  <a:schemeClr val="tx1"/>
                </a:solidFill>
                <a:effectLst/>
                <a:latin typeface="+mn-lt"/>
                <a:ea typeface="+mn-ea"/>
                <a:cs typeface="+mn-cs"/>
              </a:rPr>
              <a:t>studenter på grund- och avancerad nivå få handledning i frågor som rör akademiskt skrivande och studieteknik, både på svenska och engelska.</a:t>
            </a:r>
            <a:endParaRPr lang="sv-SE" sz="1200" b="1" kern="1200">
              <a:solidFill>
                <a:schemeClr val="tx1"/>
              </a:solidFill>
              <a:effectLst/>
              <a:latin typeface="+mn-lt"/>
              <a:ea typeface="+mn-ea"/>
              <a:cs typeface="+mn-cs"/>
            </a:endParaRPr>
          </a:p>
          <a:p>
            <a:endParaRPr lang="sv-SE"/>
          </a:p>
          <a:p>
            <a:r>
              <a:rPr lang="sv-SE"/>
              <a:t>Visa</a:t>
            </a:r>
            <a:r>
              <a:rPr lang="sv-SE" baseline="0"/>
              <a:t> och prata om skrivguiden som finns via UB. (länk finns i bilden). Skrivguiden finns både på svenska och engelska.</a:t>
            </a:r>
          </a:p>
          <a:p>
            <a:endParaRPr lang="sv-SE"/>
          </a:p>
          <a:p>
            <a:endParaRPr lang="sv-SE"/>
          </a:p>
        </p:txBody>
      </p:sp>
      <p:sp>
        <p:nvSpPr>
          <p:cNvPr id="4" name="Platshållare för bildnummer 3"/>
          <p:cNvSpPr>
            <a:spLocks noGrp="1"/>
          </p:cNvSpPr>
          <p:nvPr>
            <p:ph type="sldNum" sz="quarter" idx="5"/>
          </p:nvPr>
        </p:nvSpPr>
        <p:spPr/>
        <p:txBody>
          <a:bodyPr/>
          <a:lstStyle/>
          <a:p>
            <a:fld id="{0CB3D07D-E43F-4D0B-B338-4E9217603F66}" type="slidenum">
              <a:rPr lang="sv-SE" smtClean="0"/>
              <a:t>22</a:t>
            </a:fld>
            <a:endParaRPr lang="sv-SE"/>
          </a:p>
        </p:txBody>
      </p:sp>
    </p:spTree>
    <p:extLst>
      <p:ext uri="{BB962C8B-B14F-4D97-AF65-F5344CB8AC3E}">
        <p14:creationId xmlns:p14="http://schemas.microsoft.com/office/powerpoint/2010/main" val="22269909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Studenthälsan</a:t>
            </a:r>
          </a:p>
          <a:p>
            <a:endParaRPr lang="sv-SE" dirty="0"/>
          </a:p>
          <a:p>
            <a:r>
              <a:rPr lang="sv-SE" dirty="0"/>
              <a:t>Studenthälsan ordnar en rad olika kurser för dig som är student, tex:</a:t>
            </a:r>
          </a:p>
          <a:p>
            <a:pPr marL="171450" indent="-171450">
              <a:buFont typeface="Arial" panose="020B0604020202020204" pitchFamily="34" charset="0"/>
              <a:buChar char="•"/>
            </a:pPr>
            <a:r>
              <a:rPr lang="sv-SE" dirty="0"/>
              <a:t>Yoga</a:t>
            </a:r>
          </a:p>
          <a:p>
            <a:pPr marL="171450" indent="-171450">
              <a:buFont typeface="Arial" panose="020B0604020202020204" pitchFamily="34" charset="0"/>
              <a:buChar char="•"/>
            </a:pPr>
            <a:r>
              <a:rPr lang="sv-SE" dirty="0" err="1"/>
              <a:t>Bootcamp</a:t>
            </a:r>
            <a:endParaRPr lang="sv-SE" baseline="0" dirty="0"/>
          </a:p>
          <a:p>
            <a:pPr marL="171450" indent="-171450">
              <a:buFont typeface="Arial" panose="020B0604020202020204" pitchFamily="34" charset="0"/>
              <a:buChar char="•"/>
            </a:pPr>
            <a:r>
              <a:rPr lang="sv-SE" baseline="0" dirty="0"/>
              <a:t>Kurs i </a:t>
            </a:r>
            <a:r>
              <a:rPr lang="sv-SE" baseline="0" dirty="0" err="1"/>
              <a:t>mindfulness</a:t>
            </a:r>
            <a:endParaRPr lang="sv-SE" baseline="0" dirty="0"/>
          </a:p>
          <a:p>
            <a:pPr marL="171450" indent="-171450">
              <a:buFont typeface="Arial" panose="020B0604020202020204" pitchFamily="34" charset="0"/>
              <a:buChar char="•"/>
            </a:pPr>
            <a:r>
              <a:rPr lang="sv-SE" baseline="0" dirty="0"/>
              <a:t>Sluta skjuta upp..</a:t>
            </a:r>
          </a:p>
          <a:p>
            <a:pPr marL="171450" indent="-171450">
              <a:buFont typeface="Arial" panose="020B0604020202020204" pitchFamily="34" charset="0"/>
              <a:buChar char="•"/>
            </a:pPr>
            <a:r>
              <a:rPr lang="sv-SE" baseline="0" dirty="0"/>
              <a:t>Våga tala</a:t>
            </a:r>
          </a:p>
          <a:p>
            <a:pPr marL="171450" indent="-171450">
              <a:buFont typeface="Arial" panose="020B0604020202020204" pitchFamily="34" charset="0"/>
              <a:buChar char="•"/>
            </a:pPr>
            <a:r>
              <a:rPr lang="sv-SE" baseline="0" dirty="0" err="1"/>
              <a:t>etc</a:t>
            </a:r>
            <a:endParaRPr lang="sv-SE" baseline="0" dirty="0"/>
          </a:p>
          <a:p>
            <a:pPr marL="0" indent="0">
              <a:buFont typeface="Arial" panose="020B0604020202020204" pitchFamily="34" charset="0"/>
              <a:buNone/>
            </a:pPr>
            <a:endParaRPr lang="sv-SE" baseline="0" dirty="0"/>
          </a:p>
          <a:p>
            <a:r>
              <a:rPr lang="sv-SE" baseline="0" dirty="0"/>
              <a:t>För kontaktuppgifter och mer information om studenthälsan, visa deras webbsida (länk i bilden) </a:t>
            </a:r>
            <a:r>
              <a:rPr lang="sv-SE" dirty="0"/>
              <a:t>https://lnu.se/utbildning/under-studierna/studenthalsan/</a:t>
            </a:r>
          </a:p>
          <a:p>
            <a:endParaRPr lang="sv-SE" dirty="0"/>
          </a:p>
          <a:p>
            <a:endParaRPr lang="sv-SE" dirty="0"/>
          </a:p>
        </p:txBody>
      </p:sp>
      <p:sp>
        <p:nvSpPr>
          <p:cNvPr id="4" name="Platshållare för bildnummer 3"/>
          <p:cNvSpPr>
            <a:spLocks noGrp="1"/>
          </p:cNvSpPr>
          <p:nvPr>
            <p:ph type="sldNum" sz="quarter" idx="5"/>
          </p:nvPr>
        </p:nvSpPr>
        <p:spPr/>
        <p:txBody>
          <a:bodyPr/>
          <a:lstStyle/>
          <a:p>
            <a:fld id="{0CB3D07D-E43F-4D0B-B338-4E9217603F66}" type="slidenum">
              <a:rPr lang="sv-SE" smtClean="0"/>
              <a:t>23</a:t>
            </a:fld>
            <a:endParaRPr lang="sv-SE"/>
          </a:p>
        </p:txBody>
      </p:sp>
    </p:spTree>
    <p:extLst>
      <p:ext uri="{BB962C8B-B14F-4D97-AF65-F5344CB8AC3E}">
        <p14:creationId xmlns:p14="http://schemas.microsoft.com/office/powerpoint/2010/main" val="25168973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Studentinflytande</a:t>
            </a:r>
          </a:p>
          <a:p>
            <a:endParaRPr lang="sv-SE"/>
          </a:p>
          <a:p>
            <a:r>
              <a:rPr lang="sv-SE"/>
              <a:t>Studentföreningarna utser studentrepresentanter till varje årskurs</a:t>
            </a:r>
          </a:p>
          <a:p>
            <a:endParaRPr lang="sv-SE"/>
          </a:p>
          <a:p>
            <a:r>
              <a:rPr lang="sv-SE"/>
              <a:t>Som student ska</a:t>
            </a:r>
            <a:r>
              <a:rPr lang="sv-SE" baseline="0"/>
              <a:t> du efterfråga vid varje kurs när kursvärderingen genomförs. Ta dig tid att fylla i kursvärderingen, den är viktig i vårt kvalitetsarbete.</a:t>
            </a:r>
          </a:p>
          <a:p>
            <a:endParaRPr lang="sv-SE" baseline="0"/>
          </a:p>
          <a:p>
            <a:r>
              <a:rPr lang="sv-SE" baseline="0"/>
              <a:t>Kontakta läraren direkt vid upplevda problem. Programansvarig och Linnéstudenterna kan också hjälpa till. </a:t>
            </a:r>
          </a:p>
          <a:p>
            <a:endParaRPr lang="sv-SE"/>
          </a:p>
          <a:p>
            <a:endParaRPr lang="sv-SE"/>
          </a:p>
        </p:txBody>
      </p:sp>
      <p:sp>
        <p:nvSpPr>
          <p:cNvPr id="4" name="Platshållare för bildnummer 3"/>
          <p:cNvSpPr>
            <a:spLocks noGrp="1"/>
          </p:cNvSpPr>
          <p:nvPr>
            <p:ph type="sldNum" sz="quarter" idx="5"/>
          </p:nvPr>
        </p:nvSpPr>
        <p:spPr/>
        <p:txBody>
          <a:bodyPr/>
          <a:lstStyle/>
          <a:p>
            <a:fld id="{0CB3D07D-E43F-4D0B-B338-4E9217603F66}" type="slidenum">
              <a:rPr lang="sv-SE" smtClean="0"/>
              <a:t>24</a:t>
            </a:fld>
            <a:endParaRPr lang="sv-SE"/>
          </a:p>
        </p:txBody>
      </p:sp>
    </p:spTree>
    <p:extLst>
      <p:ext uri="{BB962C8B-B14F-4D97-AF65-F5344CB8AC3E}">
        <p14:creationId xmlns:p14="http://schemas.microsoft.com/office/powerpoint/2010/main" val="39543358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Länk till </a:t>
            </a:r>
            <a:r>
              <a:rPr lang="sv-SE" dirty="0" err="1"/>
              <a:t>moodle</a:t>
            </a:r>
            <a:r>
              <a:rPr lang="sv-SE" dirty="0"/>
              <a:t>: https://moodle.lnu.se/course/view.php?id=68716</a:t>
            </a:r>
          </a:p>
          <a:p>
            <a:r>
              <a:rPr lang="sv-SE" dirty="0"/>
              <a:t>Länk till kåren: https://linnek.se/studentrepresentant/</a:t>
            </a:r>
          </a:p>
          <a:p>
            <a:r>
              <a:rPr lang="sv-SE" dirty="0"/>
              <a:t>Länk </a:t>
            </a:r>
            <a:r>
              <a:rPr lang="sv-SE"/>
              <a:t>till anmälningsblankett: https://docs.google.com/forms/d/e/1FAIpQLSe_8BciXUZewi5yGo3jC5ZYWNcIJbKffBTAPY3EpGrpJBLbsA/viewform </a:t>
            </a:r>
          </a:p>
        </p:txBody>
      </p:sp>
      <p:sp>
        <p:nvSpPr>
          <p:cNvPr id="4" name="Platshållare för bildnummer 3"/>
          <p:cNvSpPr>
            <a:spLocks noGrp="1"/>
          </p:cNvSpPr>
          <p:nvPr>
            <p:ph type="sldNum" sz="quarter" idx="5"/>
          </p:nvPr>
        </p:nvSpPr>
        <p:spPr/>
        <p:txBody>
          <a:bodyPr/>
          <a:lstStyle/>
          <a:p>
            <a:fld id="{0CB3D07D-E43F-4D0B-B338-4E9217603F66}" type="slidenum">
              <a:rPr lang="sv-SE" smtClean="0"/>
              <a:t>25</a:t>
            </a:fld>
            <a:endParaRPr lang="sv-SE"/>
          </a:p>
        </p:txBody>
      </p:sp>
    </p:spTree>
    <p:extLst>
      <p:ext uri="{BB962C8B-B14F-4D97-AF65-F5344CB8AC3E}">
        <p14:creationId xmlns:p14="http://schemas.microsoft.com/office/powerpoint/2010/main" val="34498948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Bildningsresan</a:t>
            </a:r>
            <a:r>
              <a:rPr lang="sv-SE" b="1" baseline="0"/>
              <a:t> – från gymnasium genom universitetet till arbetslivet!</a:t>
            </a:r>
          </a:p>
          <a:p>
            <a:endParaRPr lang="sv-SE" b="1" baseline="0"/>
          </a:p>
          <a:p>
            <a:pPr marL="171450" indent="-171450">
              <a:buFont typeface="Arial" panose="020B0604020202020204" pitchFamily="34" charset="0"/>
              <a:buChar char="•"/>
            </a:pPr>
            <a:r>
              <a:rPr lang="sv-SE" b="0"/>
              <a:t>Din inställning och ambition påverkar dig och din närmiljö  </a:t>
            </a:r>
          </a:p>
          <a:p>
            <a:pPr marL="171450" indent="-171450">
              <a:buFont typeface="Arial" panose="020B0604020202020204" pitchFamily="34" charset="0"/>
              <a:buChar char="•"/>
            </a:pPr>
            <a:r>
              <a:rPr lang="sv-SE" b="0"/>
              <a:t>Eget ansvar!</a:t>
            </a:r>
          </a:p>
          <a:p>
            <a:pPr marL="171450" indent="-171450">
              <a:buFont typeface="Arial" panose="020B0604020202020204" pitchFamily="34" charset="0"/>
              <a:buChar char="•"/>
            </a:pPr>
            <a:r>
              <a:rPr lang="sv-SE" b="0"/>
              <a:t>Krav och förväntningar på dig och från dig som student</a:t>
            </a:r>
          </a:p>
          <a:p>
            <a:pPr marL="171450" indent="-171450">
              <a:buFont typeface="Arial" panose="020B0604020202020204" pitchFamily="34" charset="0"/>
              <a:buChar char="•"/>
            </a:pPr>
            <a:r>
              <a:rPr lang="sv-SE" b="0"/>
              <a:t>Akademisk frihet</a:t>
            </a:r>
          </a:p>
          <a:p>
            <a:pPr marL="171450" indent="-171450">
              <a:buFont typeface="Arial" panose="020B0604020202020204" pitchFamily="34" charset="0"/>
              <a:buChar char="•"/>
            </a:pPr>
            <a:r>
              <a:rPr lang="sv-SE" b="0"/>
              <a:t>Vetenskapligt vetande</a:t>
            </a:r>
          </a:p>
          <a:p>
            <a:endParaRPr lang="sv-SE"/>
          </a:p>
          <a:p>
            <a:endParaRPr lang="sv-SE"/>
          </a:p>
        </p:txBody>
      </p:sp>
      <p:sp>
        <p:nvSpPr>
          <p:cNvPr id="4" name="Platshållare för bildnummer 3"/>
          <p:cNvSpPr>
            <a:spLocks noGrp="1"/>
          </p:cNvSpPr>
          <p:nvPr>
            <p:ph type="sldNum" sz="quarter" idx="5"/>
          </p:nvPr>
        </p:nvSpPr>
        <p:spPr/>
        <p:txBody>
          <a:bodyPr/>
          <a:lstStyle/>
          <a:p>
            <a:fld id="{0CB3D07D-E43F-4D0B-B338-4E9217603F66}" type="slidenum">
              <a:rPr lang="sv-SE" smtClean="0"/>
              <a:t>26</a:t>
            </a:fld>
            <a:endParaRPr lang="sv-SE"/>
          </a:p>
        </p:txBody>
      </p:sp>
    </p:spTree>
    <p:extLst>
      <p:ext uri="{BB962C8B-B14F-4D97-AF65-F5344CB8AC3E}">
        <p14:creationId xmlns:p14="http://schemas.microsoft.com/office/powerpoint/2010/main" val="12339785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i="0"/>
              <a:t>Bli alumn hos oss efter studierna</a:t>
            </a:r>
          </a:p>
          <a:p>
            <a:endParaRPr lang="sv-SE" sz="1200" b="1" i="0"/>
          </a:p>
          <a:p>
            <a:r>
              <a:rPr lang="sv-SE" b="0" i="0">
                <a:solidFill>
                  <a:srgbClr val="333333"/>
                </a:solidFill>
                <a:effectLst/>
                <a:latin typeface="Neue Helvetica"/>
              </a:rPr>
              <a:t>Du som pluggat hos oss är alumn från Linnéuniversitetet och är välkommen att signa upp dig i vårt alumnnätverk. </a:t>
            </a:r>
            <a:r>
              <a:rPr lang="sv-SE" b="0" i="0" err="1">
                <a:solidFill>
                  <a:srgbClr val="333333"/>
                </a:solidFill>
                <a:effectLst/>
                <a:latin typeface="Neue Helvetica"/>
              </a:rPr>
              <a:t>Alumnnverksamheten</a:t>
            </a:r>
            <a:r>
              <a:rPr lang="sv-SE" b="0" i="0">
                <a:solidFill>
                  <a:srgbClr val="333333"/>
                </a:solidFill>
                <a:effectLst/>
                <a:latin typeface="Neue Helvetica"/>
              </a:rPr>
              <a:t> hjälper dig att hålla kontakten med gamla studiekamrater och ger dig information om hur du fortfarande kan utvecklas tillsammans med Linnéuniversitetet.</a:t>
            </a:r>
            <a:endParaRPr lang="sv-SE" sz="1200" b="1" i="0"/>
          </a:p>
          <a:p>
            <a:endParaRPr lang="sv-SE" sz="1200" b="1" i="0"/>
          </a:p>
          <a:p>
            <a:pPr marL="0" marR="0" lvl="0" indent="0" algn="l" defTabSz="914400" rtl="0" eaLnBrk="1" fontAlgn="auto" latinLnBrk="0" hangingPunct="1">
              <a:lnSpc>
                <a:spcPct val="100000"/>
              </a:lnSpc>
              <a:spcBef>
                <a:spcPts val="0"/>
              </a:spcBef>
              <a:spcAft>
                <a:spcPts val="0"/>
              </a:spcAft>
              <a:buClrTx/>
              <a:buSzTx/>
              <a:buFontTx/>
              <a:buNone/>
              <a:tabLst/>
              <a:defRPr/>
            </a:pPr>
            <a:r>
              <a:rPr lang="sv-SE"/>
              <a:t>Mer information om alumnnätverket</a:t>
            </a:r>
            <a:r>
              <a:rPr lang="sv-SE" baseline="0"/>
              <a:t> finns i länken, där blir de även medlemmar. </a:t>
            </a:r>
            <a:endParaRPr lang="sv-SE"/>
          </a:p>
          <a:p>
            <a:endParaRPr lang="sv-SE"/>
          </a:p>
        </p:txBody>
      </p:sp>
      <p:sp>
        <p:nvSpPr>
          <p:cNvPr id="4" name="Platshållare för bildnummer 3"/>
          <p:cNvSpPr>
            <a:spLocks noGrp="1"/>
          </p:cNvSpPr>
          <p:nvPr>
            <p:ph type="sldNum" sz="quarter" idx="5"/>
          </p:nvPr>
        </p:nvSpPr>
        <p:spPr/>
        <p:txBody>
          <a:bodyPr/>
          <a:lstStyle/>
          <a:p>
            <a:fld id="{0CB3D07D-E43F-4D0B-B338-4E9217603F66}" type="slidenum">
              <a:rPr lang="sv-SE" smtClean="0"/>
              <a:t>27</a:t>
            </a:fld>
            <a:endParaRPr lang="sv-SE"/>
          </a:p>
        </p:txBody>
      </p:sp>
    </p:spTree>
    <p:extLst>
      <p:ext uri="{BB962C8B-B14F-4D97-AF65-F5344CB8AC3E}">
        <p14:creationId xmlns:p14="http://schemas.microsoft.com/office/powerpoint/2010/main" val="19777992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0CB3D07D-E43F-4D0B-B338-4E9217603F66}" type="slidenum">
              <a:rPr lang="sv-SE" smtClean="0"/>
              <a:t>28</a:t>
            </a:fld>
            <a:endParaRPr lang="sv-SE"/>
          </a:p>
        </p:txBody>
      </p:sp>
    </p:spTree>
    <p:extLst>
      <p:ext uri="{BB962C8B-B14F-4D97-AF65-F5344CB8AC3E}">
        <p14:creationId xmlns:p14="http://schemas.microsoft.com/office/powerpoint/2010/main" val="2172136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Checklista </a:t>
            </a:r>
            <a:r>
              <a:rPr lang="sv-SE" b="1" i="0" dirty="0">
                <a:effectLst/>
              </a:rPr>
              <a:t>– </a:t>
            </a:r>
            <a:r>
              <a:rPr lang="sv-SE" b="1" dirty="0"/>
              <a:t>ny student</a:t>
            </a:r>
          </a:p>
          <a:p>
            <a:endParaRPr lang="sv-S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hlinkClick r:id="rId3"/>
              </a:rPr>
              <a:t>lnu.se/student/ny-student/</a:t>
            </a:r>
            <a:br>
              <a:rPr lang="sv-SE" b="1" dirty="0"/>
            </a:br>
            <a:endParaRPr lang="sv-SE" b="1" dirty="0"/>
          </a:p>
          <a:p>
            <a:r>
              <a:rPr lang="sv-SE" dirty="0"/>
              <a:t>Följande</a:t>
            </a:r>
            <a:r>
              <a:rPr lang="sv-SE" baseline="0" dirty="0"/>
              <a:t> information hittar studenterna här:</a:t>
            </a:r>
          </a:p>
          <a:p>
            <a:endParaRPr lang="sv-SE" baseline="0" dirty="0"/>
          </a:p>
          <a:p>
            <a:pPr marL="171450" indent="-171450">
              <a:buFont typeface="Arial" panose="020B0604020202020204" pitchFamily="34" charset="0"/>
              <a:buChar char="•"/>
            </a:pPr>
            <a:r>
              <a:rPr lang="sv-SE" baseline="0" dirty="0"/>
              <a:t>Hämta studentkonto</a:t>
            </a:r>
          </a:p>
          <a:p>
            <a:pPr marL="171450" indent="-171450">
              <a:buFont typeface="Arial" panose="020B0604020202020204" pitchFamily="34" charset="0"/>
              <a:buChar char="•"/>
            </a:pPr>
            <a:r>
              <a:rPr lang="sv-SE" baseline="0" dirty="0"/>
              <a:t>Registrera sig – går att göra en vecka innan kursstart, studenten måste ha ett studentkonto för att kunna registrera sig. Har studenten problem att registrera sig, hänvisa till utbildningsadministrationen vid FHL. </a:t>
            </a:r>
          </a:p>
          <a:p>
            <a:pPr marL="171450" indent="-171450">
              <a:buFont typeface="Arial" panose="020B0604020202020204" pitchFamily="34" charset="0"/>
              <a:buChar char="•"/>
            </a:pPr>
            <a:endParaRPr lang="sv-SE" baseline="0" dirty="0"/>
          </a:p>
          <a:p>
            <a:r>
              <a:rPr lang="sv-SE" baseline="0" dirty="0"/>
              <a:t>Samt praktisk information som:</a:t>
            </a:r>
          </a:p>
          <a:p>
            <a:pPr marL="171450" indent="-171450">
              <a:buFont typeface="Arial" panose="020B0604020202020204" pitchFamily="34" charset="0"/>
              <a:buChar char="•"/>
            </a:pPr>
            <a:r>
              <a:rPr lang="sv-SE" baseline="0" dirty="0"/>
              <a:t>Studentwebben</a:t>
            </a:r>
          </a:p>
          <a:p>
            <a:pPr marL="171450" indent="-171450">
              <a:buFont typeface="Arial" panose="020B0604020202020204" pitchFamily="34" charset="0"/>
              <a:buChar char="•"/>
            </a:pPr>
            <a:r>
              <a:rPr lang="sv-SE" baseline="0" dirty="0"/>
              <a:t>E-post</a:t>
            </a:r>
          </a:p>
          <a:p>
            <a:pPr marL="171450" indent="-171450">
              <a:buFont typeface="Arial" panose="020B0604020202020204" pitchFamily="34" charset="0"/>
              <a:buChar char="•"/>
            </a:pPr>
            <a:r>
              <a:rPr lang="sv-SE" baseline="0" dirty="0"/>
              <a:t>Passerkort </a:t>
            </a:r>
          </a:p>
          <a:p>
            <a:pPr marL="171450" indent="-171450">
              <a:buFont typeface="Arial" panose="020B0604020202020204" pitchFamily="34" charset="0"/>
              <a:buChar char="•"/>
            </a:pPr>
            <a:r>
              <a:rPr lang="sv-SE" baseline="0" dirty="0" err="1"/>
              <a:t>Bibioteket</a:t>
            </a:r>
            <a:endParaRPr lang="sv-SE" baseline="0" dirty="0"/>
          </a:p>
          <a:p>
            <a:pPr marL="171450" indent="-171450">
              <a:buFont typeface="Arial" panose="020B0604020202020204" pitchFamily="34" charset="0"/>
              <a:buChar char="•"/>
            </a:pPr>
            <a:r>
              <a:rPr lang="sv-SE" baseline="0" dirty="0" err="1"/>
              <a:t>IT-support</a:t>
            </a:r>
            <a:endParaRPr lang="sv-SE" baseline="0" dirty="0"/>
          </a:p>
          <a:p>
            <a:pPr marL="171450" indent="-171450">
              <a:buFont typeface="Arial" panose="020B0604020202020204" pitchFamily="34" charset="0"/>
              <a:buChar char="•"/>
            </a:pPr>
            <a:r>
              <a:rPr lang="sv-SE" baseline="0" dirty="0"/>
              <a:t>etc.</a:t>
            </a:r>
          </a:p>
          <a:p>
            <a:endParaRPr lang="sv-SE" dirty="0"/>
          </a:p>
          <a:p>
            <a:endParaRPr lang="sv-SE" dirty="0"/>
          </a:p>
        </p:txBody>
      </p:sp>
      <p:sp>
        <p:nvSpPr>
          <p:cNvPr id="4" name="Platshållare för bildnummer 3"/>
          <p:cNvSpPr>
            <a:spLocks noGrp="1"/>
          </p:cNvSpPr>
          <p:nvPr>
            <p:ph type="sldNum" sz="quarter" idx="5"/>
          </p:nvPr>
        </p:nvSpPr>
        <p:spPr/>
        <p:txBody>
          <a:bodyPr/>
          <a:lstStyle/>
          <a:p>
            <a:fld id="{0CB3D07D-E43F-4D0B-B338-4E9217603F66}" type="slidenum">
              <a:rPr lang="sv-SE" smtClean="0"/>
              <a:t>3</a:t>
            </a:fld>
            <a:endParaRPr lang="sv-SE"/>
          </a:p>
        </p:txBody>
      </p:sp>
    </p:spTree>
    <p:extLst>
      <p:ext uri="{BB962C8B-B14F-4D97-AF65-F5344CB8AC3E}">
        <p14:creationId xmlns:p14="http://schemas.microsoft.com/office/powerpoint/2010/main" val="3112926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dirty="0"/>
              <a:t>Få hjälp direkt av vår nya </a:t>
            </a:r>
            <a:r>
              <a:rPr lang="sv-SE" sz="1200" b="1" dirty="0" err="1"/>
              <a:t>chatbot</a:t>
            </a:r>
            <a:r>
              <a:rPr lang="sv-SE" sz="1200" b="1" dirty="0"/>
              <a:t>!</a:t>
            </a:r>
            <a:endParaRPr lang="sv-SE" b="1" dirty="0"/>
          </a:p>
        </p:txBody>
      </p:sp>
      <p:sp>
        <p:nvSpPr>
          <p:cNvPr id="4" name="Platshållare för bildnummer 3"/>
          <p:cNvSpPr>
            <a:spLocks noGrp="1"/>
          </p:cNvSpPr>
          <p:nvPr>
            <p:ph type="sldNum" sz="quarter" idx="5"/>
          </p:nvPr>
        </p:nvSpPr>
        <p:spPr/>
        <p:txBody>
          <a:bodyPr/>
          <a:lstStyle/>
          <a:p>
            <a:fld id="{0CB3D07D-E43F-4D0B-B338-4E9217603F66}" type="slidenum">
              <a:rPr lang="sv-SE" smtClean="0"/>
              <a:t>4</a:t>
            </a:fld>
            <a:endParaRPr lang="sv-SE"/>
          </a:p>
        </p:txBody>
      </p:sp>
    </p:spTree>
    <p:extLst>
      <p:ext uri="{BB962C8B-B14F-4D97-AF65-F5344CB8AC3E}">
        <p14:creationId xmlns:p14="http://schemas.microsoft.com/office/powerpoint/2010/main" val="3796314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Studentwebben</a:t>
            </a:r>
          </a:p>
          <a:p>
            <a:endParaRPr lang="sv-SE" b="1" dirty="0"/>
          </a:p>
          <a:p>
            <a:r>
              <a:rPr lang="sv-SE" b="0" dirty="0"/>
              <a:t>I inloggat läge på lnu.se/student</a:t>
            </a:r>
            <a:r>
              <a:rPr lang="sv-SE" b="0" baseline="0" dirty="0"/>
              <a:t> så ser det ut såhär. Här hittar studenterna följande:</a:t>
            </a:r>
          </a:p>
          <a:p>
            <a:pPr marL="171450" indent="-171450">
              <a:buFont typeface="Arial" panose="020B0604020202020204" pitchFamily="34" charset="0"/>
              <a:buChar char="•"/>
            </a:pPr>
            <a:r>
              <a:rPr lang="sv-SE" b="0" baseline="0" dirty="0"/>
              <a:t>Mitt schema</a:t>
            </a:r>
          </a:p>
          <a:p>
            <a:pPr marL="171450" indent="-171450">
              <a:buFont typeface="Arial" panose="020B0604020202020204" pitchFamily="34" charset="0"/>
              <a:buChar char="•"/>
            </a:pPr>
            <a:r>
              <a:rPr lang="sv-SE" b="0" baseline="0" dirty="0"/>
              <a:t>Mina kurser – finns länk direkt till kursrummet på </a:t>
            </a:r>
            <a:r>
              <a:rPr lang="sv-SE" b="0" baseline="0" dirty="0" err="1"/>
              <a:t>Moodle</a:t>
            </a:r>
            <a:r>
              <a:rPr lang="sv-SE" b="0" baseline="0" dirty="0"/>
              <a:t>. När studenten är registrerad på kursen kommer den att dyka upp under mina kurser här på studentwebben</a:t>
            </a:r>
          </a:p>
          <a:p>
            <a:endParaRPr lang="sv-SE" b="1" u="sng" baseline="0" dirty="0"/>
          </a:p>
          <a:p>
            <a:r>
              <a:rPr lang="sv-SE" b="1" u="sng" baseline="0" dirty="0"/>
              <a:t>Mitt Ladok:</a:t>
            </a:r>
          </a:p>
          <a:p>
            <a:pPr marL="171450" indent="-171450">
              <a:buFont typeface="Arial" panose="020B0604020202020204" pitchFamily="34" charset="0"/>
              <a:buChar char="•"/>
            </a:pPr>
            <a:r>
              <a:rPr lang="sv-SE" b="0" baseline="0" dirty="0"/>
              <a:t>Registrera sig på kurs – öppnar en vecka innan kursstart</a:t>
            </a:r>
          </a:p>
          <a:p>
            <a:pPr marL="171450" indent="-171450">
              <a:buFont typeface="Arial" panose="020B0604020202020204" pitchFamily="34" charset="0"/>
              <a:buChar char="•"/>
            </a:pPr>
            <a:r>
              <a:rPr lang="sv-SE" b="0" baseline="0" dirty="0"/>
              <a:t>Se mina resultat</a:t>
            </a:r>
          </a:p>
          <a:p>
            <a:pPr marL="171450" indent="-171450">
              <a:buFont typeface="Arial" panose="020B0604020202020204" pitchFamily="34" charset="0"/>
              <a:buChar char="•"/>
            </a:pPr>
            <a:r>
              <a:rPr lang="sv-SE" b="0" baseline="0" dirty="0"/>
              <a:t>Anmäla sig till tentamen</a:t>
            </a:r>
          </a:p>
          <a:p>
            <a:pPr marL="171450" indent="-171450">
              <a:buFont typeface="Arial" panose="020B0604020202020204" pitchFamily="34" charset="0"/>
              <a:buChar char="•"/>
            </a:pPr>
            <a:r>
              <a:rPr lang="sv-SE" b="0" baseline="0" dirty="0"/>
              <a:t>Hämta intyg</a:t>
            </a:r>
          </a:p>
          <a:p>
            <a:pPr marL="171450" indent="-171450">
              <a:buFont typeface="Arial" panose="020B0604020202020204" pitchFamily="34" charset="0"/>
              <a:buChar char="•"/>
            </a:pPr>
            <a:r>
              <a:rPr lang="sv-SE" b="0" baseline="0" dirty="0"/>
              <a:t>Etc. </a:t>
            </a:r>
          </a:p>
          <a:p>
            <a:endParaRPr lang="sv-SE" b="0" dirty="0"/>
          </a:p>
          <a:p>
            <a:r>
              <a:rPr lang="sv-SE" b="0" dirty="0"/>
              <a:t>I menyn till höger: </a:t>
            </a:r>
          </a:p>
          <a:p>
            <a:r>
              <a:rPr lang="sv-SE" b="1" dirty="0"/>
              <a:t>Under studierna</a:t>
            </a:r>
            <a:r>
              <a:rPr lang="sv-SE" b="0" dirty="0"/>
              <a:t>:</a:t>
            </a:r>
            <a:r>
              <a:rPr lang="sv-SE" b="0" baseline="0" dirty="0"/>
              <a:t> Registrering, Schema, Kursplaner, IT-tjänster och support, Anmälan till tentamen &amp; tentamensschema och Examensarbete</a:t>
            </a:r>
          </a:p>
          <a:p>
            <a:pPr marL="0" indent="0">
              <a:buFont typeface="Arial" panose="020B0604020202020204" pitchFamily="34" charset="0"/>
              <a:buNone/>
            </a:pPr>
            <a:r>
              <a:rPr lang="sv-SE" b="1" baseline="0" dirty="0"/>
              <a:t>Internationella möjligheter: </a:t>
            </a:r>
            <a:r>
              <a:rPr lang="sv-SE" b="0" baseline="0" dirty="0"/>
              <a:t>Studera utomlands</a:t>
            </a:r>
          </a:p>
          <a:p>
            <a:pPr marL="0" indent="0">
              <a:buFont typeface="Arial" panose="020B0604020202020204" pitchFamily="34" charset="0"/>
              <a:buNone/>
            </a:pPr>
            <a:r>
              <a:rPr lang="sv-SE" b="1" baseline="0" dirty="0"/>
              <a:t>Karriärcenter: </a:t>
            </a:r>
            <a:r>
              <a:rPr lang="sv-SE" b="0" baseline="0" dirty="0"/>
              <a:t>Mentorsprogrammet, Aktiviteter, </a:t>
            </a:r>
            <a:r>
              <a:rPr lang="sv-SE" b="0" baseline="0" dirty="0" err="1"/>
              <a:t>Mycareer</a:t>
            </a:r>
            <a:r>
              <a:rPr lang="sv-SE" b="0" baseline="0" dirty="0"/>
              <a:t>, etc.</a:t>
            </a:r>
          </a:p>
          <a:p>
            <a:pPr marL="0" indent="0">
              <a:buFont typeface="Arial" panose="020B0604020202020204" pitchFamily="34" charset="0"/>
              <a:buNone/>
            </a:pPr>
            <a:r>
              <a:rPr lang="sv-SE" b="1" baseline="0" dirty="0"/>
              <a:t>Stöd och Service: </a:t>
            </a:r>
            <a:r>
              <a:rPr lang="sv-SE" b="0" baseline="0" dirty="0" err="1"/>
              <a:t>infocenter</a:t>
            </a:r>
            <a:r>
              <a:rPr lang="sv-SE" b="0" baseline="0" dirty="0"/>
              <a:t>, Teknisk support, studenttjänster, etc. </a:t>
            </a:r>
            <a:br>
              <a:rPr lang="sv-SE" b="0" baseline="0" dirty="0"/>
            </a:br>
            <a:r>
              <a:rPr lang="sv-SE" b="1" baseline="0" dirty="0"/>
              <a:t>Bli alumn efter studierna</a:t>
            </a:r>
            <a:r>
              <a:rPr lang="sv-SE" b="0" baseline="0" dirty="0"/>
              <a:t>: Berätta om din resa, Alumnundersökning etc.</a:t>
            </a:r>
          </a:p>
          <a:p>
            <a:pPr marL="0" indent="0">
              <a:buFont typeface="Arial" panose="020B0604020202020204" pitchFamily="34" charset="0"/>
              <a:buNone/>
            </a:pPr>
            <a:endParaRPr lang="sv-SE" b="0" baseline="0" dirty="0"/>
          </a:p>
          <a:p>
            <a:pPr marL="0" indent="0">
              <a:buFont typeface="Arial" panose="020B0604020202020204" pitchFamily="34" charset="0"/>
              <a:buNone/>
            </a:pPr>
            <a:r>
              <a:rPr lang="sv-SE" b="0" baseline="0" dirty="0"/>
              <a:t>I inloggat läge får de även upp </a:t>
            </a:r>
            <a:r>
              <a:rPr lang="sv-SE" b="1" baseline="0" dirty="0"/>
              <a:t>studentnyheter</a:t>
            </a:r>
            <a:r>
              <a:rPr lang="sv-SE" b="0" baseline="0" dirty="0"/>
              <a:t> och </a:t>
            </a:r>
            <a:r>
              <a:rPr lang="sv-SE" b="1" baseline="0" dirty="0"/>
              <a:t>studentkalender</a:t>
            </a:r>
            <a:r>
              <a:rPr lang="sv-SE" b="0" baseline="0" dirty="0"/>
              <a:t> – där publiceras information som rör dem. Det kan vara öppna föreläsningar, påminnelser etc.</a:t>
            </a:r>
          </a:p>
          <a:p>
            <a:pPr marL="0" indent="0">
              <a:buFont typeface="Arial" panose="020B0604020202020204" pitchFamily="34" charset="0"/>
              <a:buNone/>
            </a:pPr>
            <a:endParaRPr lang="sv-SE" b="0" baseline="0" dirty="0"/>
          </a:p>
          <a:p>
            <a:pPr marL="0" indent="0">
              <a:buFont typeface="Arial" panose="020B0604020202020204" pitchFamily="34" charset="0"/>
              <a:buNone/>
            </a:pPr>
            <a:r>
              <a:rPr lang="sv-SE" b="0" baseline="0" dirty="0"/>
              <a:t>Det finns även en länk till </a:t>
            </a:r>
            <a:r>
              <a:rPr lang="sv-SE" b="0" baseline="0" dirty="0" err="1"/>
              <a:t>TimeEdit</a:t>
            </a:r>
            <a:r>
              <a:rPr lang="sv-SE" b="0" baseline="0" dirty="0"/>
              <a:t> där studenterna kan </a:t>
            </a:r>
            <a:r>
              <a:rPr lang="sv-SE" b="1" baseline="0" dirty="0"/>
              <a:t>boka grupprum</a:t>
            </a:r>
            <a:r>
              <a:rPr lang="sv-SE" b="0" baseline="0" dirty="0"/>
              <a:t>. </a:t>
            </a:r>
          </a:p>
          <a:p>
            <a:endParaRPr lang="sv-SE" dirty="0"/>
          </a:p>
          <a:p>
            <a:endParaRPr lang="sv-SE" dirty="0"/>
          </a:p>
        </p:txBody>
      </p:sp>
      <p:sp>
        <p:nvSpPr>
          <p:cNvPr id="4" name="Platshållare för bildnummer 3"/>
          <p:cNvSpPr>
            <a:spLocks noGrp="1"/>
          </p:cNvSpPr>
          <p:nvPr>
            <p:ph type="sldNum" sz="quarter" idx="5"/>
          </p:nvPr>
        </p:nvSpPr>
        <p:spPr/>
        <p:txBody>
          <a:bodyPr/>
          <a:lstStyle/>
          <a:p>
            <a:fld id="{0CB3D07D-E43F-4D0B-B338-4E9217603F66}" type="slidenum">
              <a:rPr lang="sv-SE" smtClean="0"/>
              <a:t>5</a:t>
            </a:fld>
            <a:endParaRPr lang="sv-SE"/>
          </a:p>
        </p:txBody>
      </p:sp>
    </p:spTree>
    <p:extLst>
      <p:ext uri="{BB962C8B-B14F-4D97-AF65-F5344CB8AC3E}">
        <p14:creationId xmlns:p14="http://schemas.microsoft.com/office/powerpoint/2010/main" val="1695292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Schema</a:t>
            </a:r>
          </a:p>
          <a:p>
            <a:endParaRPr lang="sv-SE"/>
          </a:p>
          <a:p>
            <a:r>
              <a:rPr lang="sv-SE"/>
              <a:t>Om</a:t>
            </a:r>
            <a:r>
              <a:rPr lang="sv-SE" baseline="0"/>
              <a:t> studenter vill se schema från ex. föregående år så går detta att söka ut via </a:t>
            </a:r>
            <a:r>
              <a:rPr lang="sv-SE" baseline="0" err="1"/>
              <a:t>TimeEdit</a:t>
            </a:r>
            <a:r>
              <a:rPr lang="sv-SE" baseline="0"/>
              <a:t>. Länk finns på Studentwebben (föregående </a:t>
            </a:r>
            <a:r>
              <a:rPr lang="sv-SE" baseline="0" err="1"/>
              <a:t>slide</a:t>
            </a:r>
            <a:r>
              <a:rPr lang="sv-SE" baseline="0"/>
              <a:t>)</a:t>
            </a:r>
          </a:p>
          <a:p>
            <a:endParaRPr lang="sv-SE" baseline="0"/>
          </a:p>
          <a:p>
            <a:r>
              <a:rPr lang="sv-SE" baseline="0"/>
              <a:t>Observera att schema för aktuell kurs visas först 4 veckor innan kursstart. Och först när studenten är registrerad på kursen ser studenten sitt schema i inloggat läge i studentwebben (föregående </a:t>
            </a:r>
            <a:r>
              <a:rPr lang="sv-SE" baseline="0" err="1"/>
              <a:t>slide</a:t>
            </a:r>
            <a:r>
              <a:rPr lang="sv-SE" baseline="0"/>
              <a:t>).</a:t>
            </a:r>
          </a:p>
          <a:p>
            <a:endParaRPr lang="sv-SE"/>
          </a:p>
          <a:p>
            <a:endParaRPr lang="sv-SE"/>
          </a:p>
        </p:txBody>
      </p:sp>
      <p:sp>
        <p:nvSpPr>
          <p:cNvPr id="4" name="Platshållare för bildnummer 3"/>
          <p:cNvSpPr>
            <a:spLocks noGrp="1"/>
          </p:cNvSpPr>
          <p:nvPr>
            <p:ph type="sldNum" sz="quarter" idx="5"/>
          </p:nvPr>
        </p:nvSpPr>
        <p:spPr/>
        <p:txBody>
          <a:bodyPr/>
          <a:lstStyle/>
          <a:p>
            <a:fld id="{0CB3D07D-E43F-4D0B-B338-4E9217603F66}" type="slidenum">
              <a:rPr lang="sv-SE" smtClean="0"/>
              <a:t>6</a:t>
            </a:fld>
            <a:endParaRPr lang="sv-SE"/>
          </a:p>
        </p:txBody>
      </p:sp>
    </p:spTree>
    <p:extLst>
      <p:ext uri="{BB962C8B-B14F-4D97-AF65-F5344CB8AC3E}">
        <p14:creationId xmlns:p14="http://schemas.microsoft.com/office/powerpoint/2010/main" val="2218782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Ladok</a:t>
            </a:r>
          </a:p>
          <a:p>
            <a:endParaRPr lang="sv-SE" b="1"/>
          </a:p>
          <a:p>
            <a:r>
              <a:rPr lang="sv-SE" b="0"/>
              <a:t>Hit kommer studenterna</a:t>
            </a:r>
            <a:r>
              <a:rPr lang="sv-SE" b="0" baseline="0"/>
              <a:t> via studentwebben. </a:t>
            </a:r>
            <a:r>
              <a:rPr lang="sv-SE" sz="1200">
                <a:effectLst/>
                <a:latin typeface="Calibri" panose="020F0502020204030204" pitchFamily="34" charset="0"/>
                <a:ea typeface="Calibri" panose="020F0502020204030204" pitchFamily="34" charset="0"/>
              </a:rPr>
              <a:t>Så här ser det ut på startsidan med menyn utfälld till höger. Här visas alla aktuella kurser. I detta exempel en kurs som är öppen för registrering och en som ännu inte öppnat för registrering. </a:t>
            </a:r>
          </a:p>
          <a:p>
            <a:endParaRPr lang="sv-SE" sz="1200" b="0" baseline="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a:effectLst/>
                <a:latin typeface="Calibri" panose="020F0502020204030204" pitchFamily="34" charset="0"/>
                <a:ea typeface="Calibri" panose="020F0502020204030204" pitchFamily="34" charset="0"/>
              </a:rPr>
              <a:t>Under ”Min utbildning” i menyn till höger får studenten fram alla kurser, inklusive ej påbörjade och avklarade, TG mm.</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a:effectLst/>
                <a:latin typeface="Calibri" panose="020F0502020204030204" pitchFamily="34" charset="0"/>
                <a:ea typeface="Calibri" panose="020F0502020204030204" pitchFamily="34" charset="0"/>
              </a:rPr>
              <a:t>När student har klickat in på en kurs kan de även registrera sig och lämna återbud/avbrott.</a:t>
            </a:r>
          </a:p>
          <a:p>
            <a:endParaRPr lang="sv-SE" b="0" baseline="0"/>
          </a:p>
          <a:p>
            <a:endParaRPr lang="sv-SE" b="0" baseline="0"/>
          </a:p>
          <a:p>
            <a:r>
              <a:rPr lang="sv-SE" b="0" baseline="0"/>
              <a:t>I Ladok kan studenterna göra följande:</a:t>
            </a:r>
          </a:p>
          <a:p>
            <a:pPr marL="171450" indent="-171450">
              <a:buFont typeface="Arial" panose="020B0604020202020204" pitchFamily="34" charset="0"/>
              <a:buChar char="•"/>
            </a:pPr>
            <a:r>
              <a:rPr lang="sv-SE" b="0" baseline="0"/>
              <a:t>Registrera sig på kurs – öppnar en vecka innan kursstart, stänger kursstartsdagen</a:t>
            </a:r>
            <a:endParaRPr lang="sv-SE" b="0" i="1" baseline="0"/>
          </a:p>
          <a:p>
            <a:pPr marL="171450" indent="-171450">
              <a:buFont typeface="Arial" panose="020B0604020202020204" pitchFamily="34" charset="0"/>
              <a:buChar char="•"/>
            </a:pPr>
            <a:r>
              <a:rPr lang="sv-SE" b="0" baseline="0"/>
              <a:t>Se mina resultat</a:t>
            </a:r>
          </a:p>
          <a:p>
            <a:pPr marL="171450" indent="-171450">
              <a:buFont typeface="Arial" panose="020B0604020202020204" pitchFamily="34" charset="0"/>
              <a:buChar char="•"/>
            </a:pPr>
            <a:r>
              <a:rPr lang="sv-SE" b="0" baseline="0"/>
              <a:t>Anmäla sig till tentamen </a:t>
            </a:r>
            <a:endParaRPr lang="sv-SE" b="0" i="1" baseline="0"/>
          </a:p>
          <a:p>
            <a:pPr marL="171450" indent="-171450">
              <a:buFont typeface="Arial" panose="020B0604020202020204" pitchFamily="34" charset="0"/>
              <a:buChar char="•"/>
            </a:pPr>
            <a:r>
              <a:rPr lang="sv-SE" b="0" baseline="0"/>
              <a:t>Hämta intyg</a:t>
            </a:r>
          </a:p>
          <a:p>
            <a:pPr marL="171450" indent="-171450">
              <a:buFont typeface="Arial" panose="020B0604020202020204" pitchFamily="34" charset="0"/>
              <a:buChar char="•"/>
            </a:pPr>
            <a:r>
              <a:rPr lang="sv-SE" b="0" baseline="0"/>
              <a:t>Etc. </a:t>
            </a:r>
          </a:p>
          <a:p>
            <a:endParaRPr lang="sv-SE"/>
          </a:p>
          <a:p>
            <a:endParaRPr lang="sv-SE"/>
          </a:p>
        </p:txBody>
      </p:sp>
      <p:sp>
        <p:nvSpPr>
          <p:cNvPr id="4" name="Platshållare för bildnummer 3"/>
          <p:cNvSpPr>
            <a:spLocks noGrp="1"/>
          </p:cNvSpPr>
          <p:nvPr>
            <p:ph type="sldNum" sz="quarter" idx="5"/>
          </p:nvPr>
        </p:nvSpPr>
        <p:spPr/>
        <p:txBody>
          <a:bodyPr/>
          <a:lstStyle/>
          <a:p>
            <a:fld id="{0CB3D07D-E43F-4D0B-B338-4E9217603F66}" type="slidenum">
              <a:rPr lang="sv-SE" smtClean="0"/>
              <a:t>7</a:t>
            </a:fld>
            <a:endParaRPr lang="sv-SE"/>
          </a:p>
        </p:txBody>
      </p:sp>
    </p:spTree>
    <p:extLst>
      <p:ext uri="{BB962C8B-B14F-4D97-AF65-F5344CB8AC3E}">
        <p14:creationId xmlns:p14="http://schemas.microsoft.com/office/powerpoint/2010/main" val="3026194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Tentamens</a:t>
            </a:r>
            <a:r>
              <a:rPr lang="sv-SE" b="1" baseline="0" dirty="0"/>
              <a:t>schema</a:t>
            </a:r>
          </a:p>
          <a:p>
            <a:endParaRPr lang="sv-SE" dirty="0"/>
          </a:p>
          <a:p>
            <a:r>
              <a:rPr lang="sv-SE" dirty="0"/>
              <a:t>Studenter</a:t>
            </a:r>
            <a:r>
              <a:rPr lang="sv-SE" baseline="0" dirty="0"/>
              <a:t> kan i förtid se när nästkommande tentamen är genom att gå in via salstentamen.lnu.se (länk finns i bilden).</a:t>
            </a:r>
          </a:p>
          <a:p>
            <a:endParaRPr lang="sv-SE" baseline="0" dirty="0"/>
          </a:p>
          <a:p>
            <a:r>
              <a:rPr lang="sv-SE" baseline="0" dirty="0"/>
              <a:t>Viktigt är att man fyller i följande:</a:t>
            </a:r>
          </a:p>
          <a:p>
            <a:pPr marL="171450" indent="-171450">
              <a:buFont typeface="Arial" panose="020B0604020202020204" pitchFamily="34" charset="0"/>
              <a:buChar char="•"/>
            </a:pPr>
            <a:r>
              <a:rPr lang="sv-SE" baseline="0" dirty="0"/>
              <a:t>Slut (sluttid för sökningen)</a:t>
            </a:r>
          </a:p>
          <a:p>
            <a:pPr marL="171450" indent="-171450">
              <a:buFont typeface="Arial" panose="020B0604020202020204" pitchFamily="34" charset="0"/>
              <a:buChar char="•"/>
            </a:pPr>
            <a:r>
              <a:rPr lang="sv-SE" dirty="0"/>
              <a:t>Kursnamn</a:t>
            </a:r>
            <a:r>
              <a:rPr lang="sv-SE" baseline="0" dirty="0"/>
              <a:t> / kod</a:t>
            </a:r>
          </a:p>
          <a:p>
            <a:endParaRPr lang="sv-SE" baseline="0" dirty="0"/>
          </a:p>
          <a:p>
            <a:r>
              <a:rPr lang="sv-SE" baseline="0" dirty="0"/>
              <a:t>Under </a:t>
            </a:r>
            <a:r>
              <a:rPr lang="sv-SE" b="1" baseline="0" dirty="0"/>
              <a:t>Datum</a:t>
            </a:r>
            <a:r>
              <a:rPr lang="sv-SE" baseline="0" dirty="0"/>
              <a:t> – är det datum som tentamen ges</a:t>
            </a:r>
          </a:p>
          <a:p>
            <a:r>
              <a:rPr lang="sv-SE" baseline="0" dirty="0"/>
              <a:t>Under </a:t>
            </a:r>
            <a:r>
              <a:rPr lang="sv-SE" b="1" baseline="0" dirty="0" err="1"/>
              <a:t>Anm.period</a:t>
            </a:r>
            <a:r>
              <a:rPr lang="sv-SE" baseline="0" dirty="0"/>
              <a:t> är det datum som det är öppet för anmälan till tentamen</a:t>
            </a:r>
          </a:p>
          <a:p>
            <a:endParaRPr lang="sv-SE" baseline="0" dirty="0"/>
          </a:p>
          <a:p>
            <a:r>
              <a:rPr lang="sv-SE" baseline="0" dirty="0"/>
              <a:t>Obs. anmälan görs inte via tentamenschemat utan via Ladok, som studenten kommer åt via studentwebben.</a:t>
            </a:r>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0CB3D07D-E43F-4D0B-B338-4E9217603F66}" type="slidenum">
              <a:rPr lang="sv-SE" smtClean="0"/>
              <a:t>8</a:t>
            </a:fld>
            <a:endParaRPr lang="sv-SE"/>
          </a:p>
        </p:txBody>
      </p:sp>
    </p:spTree>
    <p:extLst>
      <p:ext uri="{BB962C8B-B14F-4D97-AF65-F5344CB8AC3E}">
        <p14:creationId xmlns:p14="http://schemas.microsoft.com/office/powerpoint/2010/main" val="855999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err="1"/>
              <a:t>Lärplattformen</a:t>
            </a:r>
            <a:r>
              <a:rPr lang="sv-SE" b="1" dirty="0"/>
              <a:t> </a:t>
            </a:r>
            <a:r>
              <a:rPr lang="sv-SE" b="1" dirty="0" err="1"/>
              <a:t>Moodle</a:t>
            </a:r>
            <a:endParaRPr lang="sv-SE" b="1" dirty="0"/>
          </a:p>
          <a:p>
            <a:endParaRPr lang="sv-SE" b="0" i="0" dirty="0">
              <a:solidFill>
                <a:srgbClr val="333333"/>
              </a:solidFill>
              <a:effectLst/>
              <a:latin typeface="Neue Helvetica"/>
            </a:endParaRPr>
          </a:p>
          <a:p>
            <a:r>
              <a:rPr lang="sv-SE" b="0" i="0" dirty="0" err="1">
                <a:solidFill>
                  <a:srgbClr val="333333"/>
                </a:solidFill>
                <a:effectLst/>
                <a:latin typeface="Neue Helvetica"/>
              </a:rPr>
              <a:t>Moodle</a:t>
            </a:r>
            <a:r>
              <a:rPr lang="sv-SE" b="0" i="0" dirty="0">
                <a:solidFill>
                  <a:srgbClr val="333333"/>
                </a:solidFill>
                <a:effectLst/>
                <a:latin typeface="Neue Helvetica"/>
              </a:rPr>
              <a:t> är </a:t>
            </a:r>
            <a:r>
              <a:rPr lang="sv-SE" b="0" i="0" dirty="0" err="1">
                <a:solidFill>
                  <a:srgbClr val="333333"/>
                </a:solidFill>
                <a:effectLst/>
                <a:latin typeface="Neue Helvetica"/>
              </a:rPr>
              <a:t>lärplattformen</a:t>
            </a:r>
            <a:r>
              <a:rPr lang="sv-SE" b="0" i="0" dirty="0">
                <a:solidFill>
                  <a:srgbClr val="333333"/>
                </a:solidFill>
                <a:effectLst/>
                <a:latin typeface="Neue Helvetica"/>
              </a:rPr>
              <a:t> som används på Linnéuniversitetet och är det digitala kursrummet där studenter och lärare möts på. Här hittar du verktyg för information, kommunikation och samarbete.</a:t>
            </a:r>
            <a:endParaRPr lang="sv-SE" b="0" dirty="0">
              <a:solidFill>
                <a:srgbClr val="FF0000"/>
              </a:solidFill>
            </a:endParaRPr>
          </a:p>
          <a:p>
            <a:endParaRPr lang="sv-SE" b="0" dirty="0">
              <a:solidFill>
                <a:srgbClr val="FF0000"/>
              </a:solidFill>
            </a:endParaRPr>
          </a:p>
          <a:p>
            <a:r>
              <a:rPr lang="sv-SE" b="0" dirty="0">
                <a:solidFill>
                  <a:srgbClr val="FF0000"/>
                </a:solidFill>
              </a:rPr>
              <a:t>Lägg in länk till ditt</a:t>
            </a:r>
            <a:r>
              <a:rPr lang="sv-SE" b="0" baseline="0" dirty="0">
                <a:solidFill>
                  <a:srgbClr val="FF0000"/>
                </a:solidFill>
              </a:rPr>
              <a:t> programrum </a:t>
            </a:r>
          </a:p>
          <a:p>
            <a:r>
              <a:rPr lang="sv-SE" b="0" baseline="0" dirty="0">
                <a:solidFill>
                  <a:srgbClr val="FF0000"/>
                </a:solidFill>
              </a:rPr>
              <a:t>Lägg in länk till första kursrummet</a:t>
            </a:r>
          </a:p>
          <a:p>
            <a:endParaRPr lang="sv-SE" b="0" baseline="0" dirty="0">
              <a:solidFill>
                <a:srgbClr val="FF0000"/>
              </a:solidFill>
            </a:endParaRPr>
          </a:p>
          <a:p>
            <a:r>
              <a:rPr lang="sv-SE" b="0" baseline="0" dirty="0">
                <a:solidFill>
                  <a:srgbClr val="FF0000"/>
                </a:solidFill>
              </a:rPr>
              <a:t>I presentationen finns en länk till </a:t>
            </a:r>
            <a:r>
              <a:rPr lang="sv-SE" b="0" baseline="0" dirty="0" err="1">
                <a:solidFill>
                  <a:srgbClr val="FF0000"/>
                </a:solidFill>
              </a:rPr>
              <a:t>FHL:s</a:t>
            </a:r>
            <a:r>
              <a:rPr lang="sv-SE" b="0" baseline="0" dirty="0">
                <a:solidFill>
                  <a:srgbClr val="FF0000"/>
                </a:solidFill>
              </a:rPr>
              <a:t> startsida i </a:t>
            </a:r>
            <a:r>
              <a:rPr lang="sv-SE" b="0" baseline="0" dirty="0" err="1">
                <a:solidFill>
                  <a:srgbClr val="FF0000"/>
                </a:solidFill>
              </a:rPr>
              <a:t>Moodle</a:t>
            </a:r>
            <a:r>
              <a:rPr lang="sv-SE" b="0" baseline="0" dirty="0">
                <a:solidFill>
                  <a:srgbClr val="FF0000"/>
                </a:solidFill>
              </a:rPr>
              <a:t> där användbar information finns för studenterna. </a:t>
            </a:r>
          </a:p>
          <a:p>
            <a:endParaRPr lang="sv-SE" b="1" dirty="0"/>
          </a:p>
          <a:p>
            <a:r>
              <a:rPr lang="sv-SE" b="1" dirty="0"/>
              <a:t>Information</a:t>
            </a:r>
            <a:r>
              <a:rPr lang="sv-SE" b="1" baseline="0" dirty="0"/>
              <a:t> till dig som student</a:t>
            </a:r>
          </a:p>
          <a:p>
            <a:endParaRPr lang="sv-SE" dirty="0"/>
          </a:p>
          <a:p>
            <a:r>
              <a:rPr lang="sv-SE" dirty="0" err="1"/>
              <a:t>Lärplattformen</a:t>
            </a:r>
            <a:r>
              <a:rPr lang="sv-SE" dirty="0"/>
              <a:t> </a:t>
            </a:r>
            <a:r>
              <a:rPr lang="sv-SE" dirty="0" err="1"/>
              <a:t>Moodle</a:t>
            </a:r>
            <a:r>
              <a:rPr lang="sv-SE" baseline="0" dirty="0"/>
              <a:t> används av LNU och är ett digitalt kurs- och programrum</a:t>
            </a:r>
          </a:p>
          <a:p>
            <a:endParaRPr lang="sv-SE" dirty="0"/>
          </a:p>
          <a:p>
            <a:r>
              <a:rPr lang="sv-SE" dirty="0"/>
              <a:t>Visa de olika rummen som</a:t>
            </a:r>
            <a:r>
              <a:rPr lang="sv-SE" baseline="0" dirty="0"/>
              <a:t> finns</a:t>
            </a:r>
            <a:r>
              <a:rPr lang="sv-SE" dirty="0"/>
              <a:t> i </a:t>
            </a:r>
            <a:r>
              <a:rPr lang="sv-SE" dirty="0" err="1"/>
              <a:t>Moodle</a:t>
            </a:r>
            <a:r>
              <a:rPr lang="sv-SE" dirty="0"/>
              <a:t>,</a:t>
            </a:r>
          </a:p>
          <a:p>
            <a:pPr marL="171450" indent="-171450">
              <a:buFont typeface="Arial" panose="020B0604020202020204" pitchFamily="34" charset="0"/>
              <a:buChar char="•"/>
            </a:pPr>
            <a:r>
              <a:rPr lang="sv-SE" dirty="0"/>
              <a:t>programrum </a:t>
            </a:r>
          </a:p>
          <a:p>
            <a:pPr marL="171450" indent="-171450">
              <a:buFont typeface="Arial" panose="020B0604020202020204" pitchFamily="34" charset="0"/>
              <a:buChar char="•"/>
            </a:pPr>
            <a:r>
              <a:rPr lang="sv-SE" dirty="0"/>
              <a:t>kursrum </a:t>
            </a:r>
          </a:p>
          <a:p>
            <a:endParaRPr lang="sv-SE" dirty="0"/>
          </a:p>
          <a:p>
            <a:endParaRPr lang="sv-SE" dirty="0"/>
          </a:p>
        </p:txBody>
      </p:sp>
      <p:sp>
        <p:nvSpPr>
          <p:cNvPr id="4" name="Platshållare för bildnummer 3"/>
          <p:cNvSpPr>
            <a:spLocks noGrp="1"/>
          </p:cNvSpPr>
          <p:nvPr>
            <p:ph type="sldNum" sz="quarter" idx="5"/>
          </p:nvPr>
        </p:nvSpPr>
        <p:spPr/>
        <p:txBody>
          <a:bodyPr/>
          <a:lstStyle/>
          <a:p>
            <a:fld id="{0CB3D07D-E43F-4D0B-B338-4E9217603F66}" type="slidenum">
              <a:rPr lang="sv-SE" smtClean="0"/>
              <a:t>9</a:t>
            </a:fld>
            <a:endParaRPr lang="sv-SE"/>
          </a:p>
        </p:txBody>
      </p:sp>
    </p:spTree>
    <p:extLst>
      <p:ext uri="{BB962C8B-B14F-4D97-AF65-F5344CB8AC3E}">
        <p14:creationId xmlns:p14="http://schemas.microsoft.com/office/powerpoint/2010/main" val="42813962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bild med logotyp">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D89E8A6-912F-4CCA-7D8A-76B2CCC10ACA}"/>
              </a:ext>
            </a:extLst>
          </p:cNvPr>
          <p:cNvSpPr/>
          <p:nvPr userDrawn="1"/>
        </p:nvSpPr>
        <p:spPr>
          <a:xfrm>
            <a:off x="7564856" y="4276725"/>
            <a:ext cx="1943100" cy="1943100"/>
          </a:xfrm>
          <a:prstGeom prst="ellipse">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SE"/>
          </a:p>
        </p:txBody>
      </p:sp>
      <p:sp>
        <p:nvSpPr>
          <p:cNvPr id="3" name="Oval 2">
            <a:extLst>
              <a:ext uri="{FF2B5EF4-FFF2-40B4-BE49-F238E27FC236}">
                <a16:creationId xmlns:a16="http://schemas.microsoft.com/office/drawing/2014/main" id="{406D0CCE-EDA6-882C-9EEF-203A66B126D5}"/>
              </a:ext>
            </a:extLst>
          </p:cNvPr>
          <p:cNvSpPr/>
          <p:nvPr userDrawn="1"/>
        </p:nvSpPr>
        <p:spPr>
          <a:xfrm>
            <a:off x="8536406" y="368300"/>
            <a:ext cx="3332748" cy="3332748"/>
          </a:xfrm>
          <a:prstGeom prst="ellipse">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SE"/>
          </a:p>
        </p:txBody>
      </p:sp>
      <p:sp>
        <p:nvSpPr>
          <p:cNvPr id="4" name="Oval 3">
            <a:extLst>
              <a:ext uri="{FF2B5EF4-FFF2-40B4-BE49-F238E27FC236}">
                <a16:creationId xmlns:a16="http://schemas.microsoft.com/office/drawing/2014/main" id="{6360C287-D04C-EBF5-3731-2C4627A3E7B3}"/>
              </a:ext>
            </a:extLst>
          </p:cNvPr>
          <p:cNvSpPr/>
          <p:nvPr userDrawn="1"/>
        </p:nvSpPr>
        <p:spPr>
          <a:xfrm>
            <a:off x="6247396" y="2234865"/>
            <a:ext cx="1194136" cy="1194136"/>
          </a:xfrm>
          <a:prstGeom prst="ellipse">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SE"/>
          </a:p>
        </p:txBody>
      </p:sp>
      <p:pic>
        <p:nvPicPr>
          <p:cNvPr id="6" name="Bild, Linnéuniversitetets logotyp" descr="Linnéuniversitetets logotyp">
            <a:extLst>
              <a:ext uri="{FF2B5EF4-FFF2-40B4-BE49-F238E27FC236}">
                <a16:creationId xmlns:a16="http://schemas.microsoft.com/office/drawing/2014/main" id="{ABB0D743-7386-580E-8121-5224E1CA771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996625" y="2533667"/>
            <a:ext cx="8198750" cy="1216082"/>
          </a:xfrm>
          <a:prstGeom prst="rect">
            <a:avLst/>
          </a:prstGeom>
        </p:spPr>
      </p:pic>
    </p:spTree>
    <p:extLst>
      <p:ext uri="{BB962C8B-B14F-4D97-AF65-F5344CB8AC3E}">
        <p14:creationId xmlns:p14="http://schemas.microsoft.com/office/powerpoint/2010/main" val="1906275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autoRev="1" fill="hold" grpId="0" nodeType="withEffect">
                                  <p:stCondLst>
                                    <p:cond delay="0"/>
                                  </p:stCondLst>
                                  <p:childTnLst>
                                    <p:animMotion origin="layout" path="M -0.01901 0.05625 L 0.01302 0.02338 " pathEditMode="relative" rAng="0" ptsTypes="AA">
                                      <p:cBhvr>
                                        <p:cTn id="6" dur="10000" fill="hold"/>
                                        <p:tgtEl>
                                          <p:spTgt spid="3"/>
                                        </p:tgtEl>
                                        <p:attrNameLst>
                                          <p:attrName>ppt_x</p:attrName>
                                          <p:attrName>ppt_y</p:attrName>
                                        </p:attrNameLst>
                                      </p:cBhvr>
                                      <p:rCtr x="1602" y="-1644"/>
                                    </p:animMotion>
                                  </p:childTnLst>
                                </p:cTn>
                              </p:par>
                              <p:par>
                                <p:cTn id="7" presetID="0" presetClass="path" presetSubtype="0" repeatCount="indefinite" accel="50000" decel="50000" autoRev="1" fill="hold" grpId="0" nodeType="withEffect">
                                  <p:stCondLst>
                                    <p:cond delay="0"/>
                                  </p:stCondLst>
                                  <p:childTnLst>
                                    <p:animMotion origin="layout" path="M 0.00612 -0.01158 L -0.01393 0.03241 " pathEditMode="relative" rAng="0" ptsTypes="AA">
                                      <p:cBhvr>
                                        <p:cTn id="8" dur="8000" fill="hold"/>
                                        <p:tgtEl>
                                          <p:spTgt spid="2"/>
                                        </p:tgtEl>
                                        <p:attrNameLst>
                                          <p:attrName>ppt_x</p:attrName>
                                          <p:attrName>ppt_y</p:attrName>
                                        </p:attrNameLst>
                                      </p:cBhvr>
                                      <p:rCtr x="-1003" y="2199"/>
                                    </p:animMotion>
                                  </p:childTnLst>
                                </p:cTn>
                              </p:par>
                              <p:par>
                                <p:cTn id="9" presetID="0" presetClass="path" presetSubtype="0" repeatCount="indefinite" accel="50000" decel="50000" autoRev="1" fill="hold" grpId="0" nodeType="withEffect">
                                  <p:stCondLst>
                                    <p:cond delay="0"/>
                                  </p:stCondLst>
                                  <p:childTnLst>
                                    <p:animMotion origin="layout" path="M -0.00469 -0.00694 L 0.01914 0.02732 " pathEditMode="relative" rAng="0" ptsTypes="AA">
                                      <p:cBhvr>
                                        <p:cTn id="10" dur="15000" fill="hold"/>
                                        <p:tgtEl>
                                          <p:spTgt spid="4"/>
                                        </p:tgtEl>
                                        <p:attrNameLst>
                                          <p:attrName>ppt_x</p:attrName>
                                          <p:attrName>ppt_y</p:attrName>
                                        </p:attrNameLst>
                                      </p:cBhvr>
                                      <p:rCtr x="1185" y="17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vsnittsrubrik+cirklar, Liljekonvalj">
    <p:bg>
      <p:bgPr>
        <a:solidFill>
          <a:schemeClr val="accent2"/>
        </a:solidFill>
        <a:effectLst/>
      </p:bgPr>
    </p:bg>
    <p:spTree>
      <p:nvGrpSpPr>
        <p:cNvPr id="1" name=""/>
        <p:cNvGrpSpPr/>
        <p:nvPr/>
      </p:nvGrpSpPr>
      <p:grpSpPr>
        <a:xfrm>
          <a:off x="0" y="0"/>
          <a:ext cx="0" cy="0"/>
          <a:chOff x="0" y="0"/>
          <a:chExt cx="0" cy="0"/>
        </a:xfrm>
      </p:grpSpPr>
      <p:sp>
        <p:nvSpPr>
          <p:cNvPr id="4" name="Cirkel 3">
            <a:extLst>
              <a:ext uri="{FF2B5EF4-FFF2-40B4-BE49-F238E27FC236}">
                <a16:creationId xmlns:a16="http://schemas.microsoft.com/office/drawing/2014/main" id="{45EFE7CA-807D-A3C7-EABC-472C3371C95E}"/>
              </a:ext>
              <a:ext uri="{C183D7F6-B498-43B3-948B-1728B52AA6E4}">
                <adec:decorative xmlns:adec="http://schemas.microsoft.com/office/drawing/2017/decorative" val="1"/>
              </a:ext>
            </a:extLst>
          </p:cNvPr>
          <p:cNvSpPr/>
          <p:nvPr userDrawn="1"/>
        </p:nvSpPr>
        <p:spPr>
          <a:xfrm>
            <a:off x="0" y="3301408"/>
            <a:ext cx="5415643" cy="3556592"/>
          </a:xfrm>
          <a:custGeom>
            <a:avLst/>
            <a:gdLst>
              <a:gd name="connsiteX0" fmla="*/ 2335682 w 5415643"/>
              <a:gd name="connsiteY0" fmla="*/ 0 h 3556592"/>
              <a:gd name="connsiteX1" fmla="*/ 5415643 w 5415643"/>
              <a:gd name="connsiteY1" fmla="*/ 3079961 h 3556592"/>
              <a:gd name="connsiteX2" fmla="*/ 5399742 w 5415643"/>
              <a:gd name="connsiteY2" fmla="*/ 3394869 h 3556592"/>
              <a:gd name="connsiteX3" fmla="*/ 5375060 w 5415643"/>
              <a:gd name="connsiteY3" fmla="*/ 3556592 h 3556592"/>
              <a:gd name="connsiteX4" fmla="*/ 0 w 5415643"/>
              <a:gd name="connsiteY4" fmla="*/ 3556592 h 3556592"/>
              <a:gd name="connsiteX5" fmla="*/ 0 w 5415643"/>
              <a:gd name="connsiteY5" fmla="*/ 1075747 h 3556592"/>
              <a:gd name="connsiteX6" fmla="*/ 157821 w 5415643"/>
              <a:gd name="connsiteY6" fmla="*/ 902100 h 3556592"/>
              <a:gd name="connsiteX7" fmla="*/ 2335682 w 5415643"/>
              <a:gd name="connsiteY7" fmla="*/ 0 h 355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5643" h="3556592">
                <a:moveTo>
                  <a:pt x="2335682" y="0"/>
                </a:moveTo>
                <a:cubicBezTo>
                  <a:pt x="4036697" y="0"/>
                  <a:pt x="5415643" y="1378946"/>
                  <a:pt x="5415643" y="3079961"/>
                </a:cubicBezTo>
                <a:cubicBezTo>
                  <a:pt x="5415643" y="3186275"/>
                  <a:pt x="5410257" y="3291330"/>
                  <a:pt x="5399742" y="3394869"/>
                </a:cubicBezTo>
                <a:lnTo>
                  <a:pt x="5375060" y="3556592"/>
                </a:lnTo>
                <a:lnTo>
                  <a:pt x="0" y="3556592"/>
                </a:lnTo>
                <a:lnTo>
                  <a:pt x="0" y="1075747"/>
                </a:lnTo>
                <a:lnTo>
                  <a:pt x="157821" y="902100"/>
                </a:lnTo>
                <a:cubicBezTo>
                  <a:pt x="715184" y="344737"/>
                  <a:pt x="1485175" y="0"/>
                  <a:pt x="2335682"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b="0" i="0">
              <a:latin typeface="Arial" panose="020B0604020202020204" pitchFamily="34" charset="0"/>
            </a:endParaRPr>
          </a:p>
        </p:txBody>
      </p:sp>
      <p:sp>
        <p:nvSpPr>
          <p:cNvPr id="5" name="Cirkel 2">
            <a:extLst>
              <a:ext uri="{FF2B5EF4-FFF2-40B4-BE49-F238E27FC236}">
                <a16:creationId xmlns:a16="http://schemas.microsoft.com/office/drawing/2014/main" id="{497B5DE0-C493-68B3-0347-C0AB92ECE7C1}"/>
              </a:ext>
              <a:ext uri="{C183D7F6-B498-43B3-948B-1728B52AA6E4}">
                <adec:decorative xmlns:adec="http://schemas.microsoft.com/office/drawing/2017/decorative" val="1"/>
              </a:ext>
            </a:extLst>
          </p:cNvPr>
          <p:cNvSpPr/>
          <p:nvPr userDrawn="1"/>
        </p:nvSpPr>
        <p:spPr>
          <a:xfrm>
            <a:off x="10475352" y="1650110"/>
            <a:ext cx="1716648" cy="2958196"/>
          </a:xfrm>
          <a:custGeom>
            <a:avLst/>
            <a:gdLst>
              <a:gd name="connsiteX0" fmla="*/ 1479098 w 1716648"/>
              <a:gd name="connsiteY0" fmla="*/ 0 h 2958196"/>
              <a:gd name="connsiteX1" fmla="*/ 1630327 w 1716648"/>
              <a:gd name="connsiteY1" fmla="*/ 7637 h 2958196"/>
              <a:gd name="connsiteX2" fmla="*/ 1716648 w 1716648"/>
              <a:gd name="connsiteY2" fmla="*/ 20811 h 2958196"/>
              <a:gd name="connsiteX3" fmla="*/ 1716648 w 1716648"/>
              <a:gd name="connsiteY3" fmla="*/ 2937386 h 2958196"/>
              <a:gd name="connsiteX4" fmla="*/ 1630327 w 1716648"/>
              <a:gd name="connsiteY4" fmla="*/ 2950560 h 2958196"/>
              <a:gd name="connsiteX5" fmla="*/ 1479098 w 1716648"/>
              <a:gd name="connsiteY5" fmla="*/ 2958196 h 2958196"/>
              <a:gd name="connsiteX6" fmla="*/ 0 w 1716648"/>
              <a:gd name="connsiteY6" fmla="*/ 1479098 h 2958196"/>
              <a:gd name="connsiteX7" fmla="*/ 1479098 w 1716648"/>
              <a:gd name="connsiteY7" fmla="*/ 0 h 295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648" h="2958196">
                <a:moveTo>
                  <a:pt x="1479098" y="0"/>
                </a:moveTo>
                <a:cubicBezTo>
                  <a:pt x="1530153" y="0"/>
                  <a:pt x="1580604" y="2587"/>
                  <a:pt x="1630327" y="7637"/>
                </a:cubicBezTo>
                <a:lnTo>
                  <a:pt x="1716648" y="20811"/>
                </a:lnTo>
                <a:lnTo>
                  <a:pt x="1716648" y="2937386"/>
                </a:lnTo>
                <a:lnTo>
                  <a:pt x="1630327" y="2950560"/>
                </a:lnTo>
                <a:cubicBezTo>
                  <a:pt x="1580604" y="2955609"/>
                  <a:pt x="1530153" y="2958196"/>
                  <a:pt x="1479098" y="2958196"/>
                </a:cubicBezTo>
                <a:cubicBezTo>
                  <a:pt x="662215" y="2958196"/>
                  <a:pt x="0" y="2295981"/>
                  <a:pt x="0" y="1479098"/>
                </a:cubicBezTo>
                <a:cubicBezTo>
                  <a:pt x="0" y="662215"/>
                  <a:pt x="662215" y="0"/>
                  <a:pt x="1479098"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b="0" i="0">
              <a:latin typeface="Arial" panose="020B0604020202020204" pitchFamily="34" charset="0"/>
            </a:endParaRPr>
          </a:p>
        </p:txBody>
      </p:sp>
      <p:sp>
        <p:nvSpPr>
          <p:cNvPr id="6" name="Cirkel 1">
            <a:extLst>
              <a:ext uri="{FF2B5EF4-FFF2-40B4-BE49-F238E27FC236}">
                <a16:creationId xmlns:a16="http://schemas.microsoft.com/office/drawing/2014/main" id="{0EA5472D-FD46-F6CF-CFDB-CBD673D704AB}"/>
              </a:ext>
              <a:ext uri="{C183D7F6-B498-43B3-948B-1728B52AA6E4}">
                <adec:decorative xmlns:adec="http://schemas.microsoft.com/office/drawing/2017/decorative" val="1"/>
              </a:ext>
            </a:extLst>
          </p:cNvPr>
          <p:cNvSpPr/>
          <p:nvPr userDrawn="1"/>
        </p:nvSpPr>
        <p:spPr>
          <a:xfrm>
            <a:off x="8614654" y="4392593"/>
            <a:ext cx="1616150" cy="161615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a:latin typeface="Arial" panose="020B0604020202020204" pitchFamily="34" charset="0"/>
            </a:endParaRPr>
          </a:p>
        </p:txBody>
      </p:sp>
      <p:sp>
        <p:nvSpPr>
          <p:cNvPr id="12" name="Platshållare för bildnummer">
            <a:extLst>
              <a:ext uri="{FF2B5EF4-FFF2-40B4-BE49-F238E27FC236}">
                <a16:creationId xmlns:a16="http://schemas.microsoft.com/office/drawing/2014/main" id="{0F7595AD-BEF6-6512-2D71-C24BA245ED7F}"/>
              </a:ext>
            </a:extLst>
          </p:cNvPr>
          <p:cNvSpPr>
            <a:spLocks noGrp="1"/>
          </p:cNvSpPr>
          <p:nvPr>
            <p:ph type="sldNum" sz="quarter" idx="12"/>
          </p:nvPr>
        </p:nvSpPr>
        <p:spPr/>
        <p:txBody>
          <a:bodyPr/>
          <a:lstStyle>
            <a:lvl1pPr>
              <a:defRPr>
                <a:solidFill>
                  <a:schemeClr val="tx1"/>
                </a:solidFill>
              </a:defRPr>
            </a:lvl1pPr>
          </a:lstStyle>
          <a:p>
            <a:fld id="{F230C492-A0B7-4E03-B69D-EF7B76CA7ADD}" type="slidenum">
              <a:rPr lang="sv-SE" smtClean="0"/>
              <a:pPr/>
              <a:t>‹#›</a:t>
            </a:fld>
            <a:endParaRPr lang="sv-SE"/>
          </a:p>
        </p:txBody>
      </p:sp>
      <p:sp>
        <p:nvSpPr>
          <p:cNvPr id="2" name="Rubrik">
            <a:extLst>
              <a:ext uri="{FF2B5EF4-FFF2-40B4-BE49-F238E27FC236}">
                <a16:creationId xmlns:a16="http://schemas.microsoft.com/office/drawing/2014/main" id="{65C5BD3A-9D83-1B8A-C902-532041E5F912}"/>
              </a:ext>
            </a:extLst>
          </p:cNvPr>
          <p:cNvSpPr>
            <a:spLocks noGrp="1"/>
          </p:cNvSpPr>
          <p:nvPr>
            <p:ph type="ctrTitle" hasCustomPrompt="1"/>
          </p:nvPr>
        </p:nvSpPr>
        <p:spPr>
          <a:xfrm>
            <a:off x="266400" y="1476000"/>
            <a:ext cx="11643684" cy="1852929"/>
          </a:xfrm>
          <a:noFill/>
        </p:spPr>
        <p:txBody>
          <a:bodyPr anchor="t" anchorCtr="0">
            <a:noAutofit/>
          </a:bodyPr>
          <a:lstStyle>
            <a:lvl1pPr algn="l">
              <a:defRPr sz="4400" b="1">
                <a:solidFill>
                  <a:schemeClr val="tx1"/>
                </a:solidFill>
              </a:defRPr>
            </a:lvl1pPr>
          </a:lstStyle>
          <a:p>
            <a:r>
              <a:rPr lang="sv-SE"/>
              <a:t>Avsnittsrubrik</a:t>
            </a:r>
          </a:p>
        </p:txBody>
      </p:sp>
      <p:pic>
        <p:nvPicPr>
          <p:cNvPr id="7" name="Bild, Linnéuniversitetets logotyp" descr="Linnéuniversitetets logotyp">
            <a:extLst>
              <a:ext uri="{FF2B5EF4-FFF2-40B4-BE49-F238E27FC236}">
                <a16:creationId xmlns:a16="http://schemas.microsoft.com/office/drawing/2014/main" id="{63CB8FB6-92CE-935E-7AE0-B3B6B1EC6F0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3063" y="364826"/>
            <a:ext cx="2206800" cy="327324"/>
          </a:xfrm>
          <a:prstGeom prst="rect">
            <a:avLst/>
          </a:prstGeom>
        </p:spPr>
      </p:pic>
    </p:spTree>
    <p:extLst>
      <p:ext uri="{BB962C8B-B14F-4D97-AF65-F5344CB8AC3E}">
        <p14:creationId xmlns:p14="http://schemas.microsoft.com/office/powerpoint/2010/main" val="3541328120"/>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vsnittsrubrik+cirklar, Sotakleja">
    <p:bg>
      <p:bgPr>
        <a:solidFill>
          <a:schemeClr val="accent6"/>
        </a:solidFill>
        <a:effectLst/>
      </p:bgPr>
    </p:bg>
    <p:spTree>
      <p:nvGrpSpPr>
        <p:cNvPr id="1" name=""/>
        <p:cNvGrpSpPr/>
        <p:nvPr/>
      </p:nvGrpSpPr>
      <p:grpSpPr>
        <a:xfrm>
          <a:off x="0" y="0"/>
          <a:ext cx="0" cy="0"/>
          <a:chOff x="0" y="0"/>
          <a:chExt cx="0" cy="0"/>
        </a:xfrm>
      </p:grpSpPr>
      <p:sp>
        <p:nvSpPr>
          <p:cNvPr id="4" name="Cirkel 3">
            <a:extLst>
              <a:ext uri="{FF2B5EF4-FFF2-40B4-BE49-F238E27FC236}">
                <a16:creationId xmlns:a16="http://schemas.microsoft.com/office/drawing/2014/main" id="{45EFE7CA-807D-A3C7-EABC-472C3371C95E}"/>
              </a:ext>
              <a:ext uri="{C183D7F6-B498-43B3-948B-1728B52AA6E4}">
                <adec:decorative xmlns:adec="http://schemas.microsoft.com/office/drawing/2017/decorative" val="1"/>
              </a:ext>
            </a:extLst>
          </p:cNvPr>
          <p:cNvSpPr/>
          <p:nvPr userDrawn="1"/>
        </p:nvSpPr>
        <p:spPr>
          <a:xfrm>
            <a:off x="0" y="3301408"/>
            <a:ext cx="5415643" cy="3556592"/>
          </a:xfrm>
          <a:custGeom>
            <a:avLst/>
            <a:gdLst>
              <a:gd name="connsiteX0" fmla="*/ 2335682 w 5415643"/>
              <a:gd name="connsiteY0" fmla="*/ 0 h 3556592"/>
              <a:gd name="connsiteX1" fmla="*/ 5415643 w 5415643"/>
              <a:gd name="connsiteY1" fmla="*/ 3079961 h 3556592"/>
              <a:gd name="connsiteX2" fmla="*/ 5399742 w 5415643"/>
              <a:gd name="connsiteY2" fmla="*/ 3394869 h 3556592"/>
              <a:gd name="connsiteX3" fmla="*/ 5375060 w 5415643"/>
              <a:gd name="connsiteY3" fmla="*/ 3556592 h 3556592"/>
              <a:gd name="connsiteX4" fmla="*/ 0 w 5415643"/>
              <a:gd name="connsiteY4" fmla="*/ 3556592 h 3556592"/>
              <a:gd name="connsiteX5" fmla="*/ 0 w 5415643"/>
              <a:gd name="connsiteY5" fmla="*/ 1075747 h 3556592"/>
              <a:gd name="connsiteX6" fmla="*/ 157821 w 5415643"/>
              <a:gd name="connsiteY6" fmla="*/ 902100 h 3556592"/>
              <a:gd name="connsiteX7" fmla="*/ 2335682 w 5415643"/>
              <a:gd name="connsiteY7" fmla="*/ 0 h 355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5643" h="3556592">
                <a:moveTo>
                  <a:pt x="2335682" y="0"/>
                </a:moveTo>
                <a:cubicBezTo>
                  <a:pt x="4036697" y="0"/>
                  <a:pt x="5415643" y="1378946"/>
                  <a:pt x="5415643" y="3079961"/>
                </a:cubicBezTo>
                <a:cubicBezTo>
                  <a:pt x="5415643" y="3186275"/>
                  <a:pt x="5410257" y="3291330"/>
                  <a:pt x="5399742" y="3394869"/>
                </a:cubicBezTo>
                <a:lnTo>
                  <a:pt x="5375060" y="3556592"/>
                </a:lnTo>
                <a:lnTo>
                  <a:pt x="0" y="3556592"/>
                </a:lnTo>
                <a:lnTo>
                  <a:pt x="0" y="1075747"/>
                </a:lnTo>
                <a:lnTo>
                  <a:pt x="157821" y="902100"/>
                </a:lnTo>
                <a:cubicBezTo>
                  <a:pt x="715184" y="344737"/>
                  <a:pt x="1485175" y="0"/>
                  <a:pt x="2335682"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b="0" i="0">
              <a:latin typeface="Arial" panose="020B0604020202020204" pitchFamily="34" charset="0"/>
            </a:endParaRPr>
          </a:p>
        </p:txBody>
      </p:sp>
      <p:sp>
        <p:nvSpPr>
          <p:cNvPr id="5" name="Cirkel 2">
            <a:extLst>
              <a:ext uri="{FF2B5EF4-FFF2-40B4-BE49-F238E27FC236}">
                <a16:creationId xmlns:a16="http://schemas.microsoft.com/office/drawing/2014/main" id="{497B5DE0-C493-68B3-0347-C0AB92ECE7C1}"/>
              </a:ext>
              <a:ext uri="{C183D7F6-B498-43B3-948B-1728B52AA6E4}">
                <adec:decorative xmlns:adec="http://schemas.microsoft.com/office/drawing/2017/decorative" val="1"/>
              </a:ext>
            </a:extLst>
          </p:cNvPr>
          <p:cNvSpPr/>
          <p:nvPr userDrawn="1"/>
        </p:nvSpPr>
        <p:spPr>
          <a:xfrm>
            <a:off x="10475352" y="1650110"/>
            <a:ext cx="1716648" cy="2958196"/>
          </a:xfrm>
          <a:custGeom>
            <a:avLst/>
            <a:gdLst>
              <a:gd name="connsiteX0" fmla="*/ 1479098 w 1716648"/>
              <a:gd name="connsiteY0" fmla="*/ 0 h 2958196"/>
              <a:gd name="connsiteX1" fmla="*/ 1630327 w 1716648"/>
              <a:gd name="connsiteY1" fmla="*/ 7637 h 2958196"/>
              <a:gd name="connsiteX2" fmla="*/ 1716648 w 1716648"/>
              <a:gd name="connsiteY2" fmla="*/ 20811 h 2958196"/>
              <a:gd name="connsiteX3" fmla="*/ 1716648 w 1716648"/>
              <a:gd name="connsiteY3" fmla="*/ 2937386 h 2958196"/>
              <a:gd name="connsiteX4" fmla="*/ 1630327 w 1716648"/>
              <a:gd name="connsiteY4" fmla="*/ 2950560 h 2958196"/>
              <a:gd name="connsiteX5" fmla="*/ 1479098 w 1716648"/>
              <a:gd name="connsiteY5" fmla="*/ 2958196 h 2958196"/>
              <a:gd name="connsiteX6" fmla="*/ 0 w 1716648"/>
              <a:gd name="connsiteY6" fmla="*/ 1479098 h 2958196"/>
              <a:gd name="connsiteX7" fmla="*/ 1479098 w 1716648"/>
              <a:gd name="connsiteY7" fmla="*/ 0 h 295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648" h="2958196">
                <a:moveTo>
                  <a:pt x="1479098" y="0"/>
                </a:moveTo>
                <a:cubicBezTo>
                  <a:pt x="1530153" y="0"/>
                  <a:pt x="1580604" y="2587"/>
                  <a:pt x="1630327" y="7637"/>
                </a:cubicBezTo>
                <a:lnTo>
                  <a:pt x="1716648" y="20811"/>
                </a:lnTo>
                <a:lnTo>
                  <a:pt x="1716648" y="2937386"/>
                </a:lnTo>
                <a:lnTo>
                  <a:pt x="1630327" y="2950560"/>
                </a:lnTo>
                <a:cubicBezTo>
                  <a:pt x="1580604" y="2955609"/>
                  <a:pt x="1530153" y="2958196"/>
                  <a:pt x="1479098" y="2958196"/>
                </a:cubicBezTo>
                <a:cubicBezTo>
                  <a:pt x="662215" y="2958196"/>
                  <a:pt x="0" y="2295981"/>
                  <a:pt x="0" y="1479098"/>
                </a:cubicBezTo>
                <a:cubicBezTo>
                  <a:pt x="0" y="662215"/>
                  <a:pt x="662215" y="0"/>
                  <a:pt x="1479098"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b="0" i="0">
              <a:latin typeface="Arial" panose="020B0604020202020204" pitchFamily="34" charset="0"/>
            </a:endParaRPr>
          </a:p>
        </p:txBody>
      </p:sp>
      <p:sp>
        <p:nvSpPr>
          <p:cNvPr id="6" name="Cirkel 1">
            <a:extLst>
              <a:ext uri="{FF2B5EF4-FFF2-40B4-BE49-F238E27FC236}">
                <a16:creationId xmlns:a16="http://schemas.microsoft.com/office/drawing/2014/main" id="{0EA5472D-FD46-F6CF-CFDB-CBD673D704AB}"/>
              </a:ext>
              <a:ext uri="{C183D7F6-B498-43B3-948B-1728B52AA6E4}">
                <adec:decorative xmlns:adec="http://schemas.microsoft.com/office/drawing/2017/decorative" val="1"/>
              </a:ext>
            </a:extLst>
          </p:cNvPr>
          <p:cNvSpPr/>
          <p:nvPr userDrawn="1"/>
        </p:nvSpPr>
        <p:spPr>
          <a:xfrm>
            <a:off x="8614654" y="4392593"/>
            <a:ext cx="1616150" cy="161615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a:latin typeface="Arial" panose="020B0604020202020204" pitchFamily="34" charset="0"/>
            </a:endParaRPr>
          </a:p>
        </p:txBody>
      </p:sp>
      <p:sp>
        <p:nvSpPr>
          <p:cNvPr id="12" name="Platshållare för bildnummer">
            <a:extLst>
              <a:ext uri="{FF2B5EF4-FFF2-40B4-BE49-F238E27FC236}">
                <a16:creationId xmlns:a16="http://schemas.microsoft.com/office/drawing/2014/main" id="{0F7595AD-BEF6-6512-2D71-C24BA245ED7F}"/>
              </a:ext>
            </a:extLst>
          </p:cNvPr>
          <p:cNvSpPr>
            <a:spLocks noGrp="1"/>
          </p:cNvSpPr>
          <p:nvPr>
            <p:ph type="sldNum" sz="quarter" idx="12"/>
          </p:nvPr>
        </p:nvSpPr>
        <p:spPr/>
        <p:txBody>
          <a:bodyPr/>
          <a:lstStyle>
            <a:lvl1pPr>
              <a:defRPr>
                <a:solidFill>
                  <a:schemeClr val="accent1"/>
                </a:solidFill>
              </a:defRPr>
            </a:lvl1pPr>
          </a:lstStyle>
          <a:p>
            <a:fld id="{F230C492-A0B7-4E03-B69D-EF7B76CA7ADD}" type="slidenum">
              <a:rPr lang="sv-SE" smtClean="0"/>
              <a:pPr/>
              <a:t>‹#›</a:t>
            </a:fld>
            <a:endParaRPr lang="sv-SE"/>
          </a:p>
        </p:txBody>
      </p:sp>
      <p:sp>
        <p:nvSpPr>
          <p:cNvPr id="2" name="Rubrik">
            <a:extLst>
              <a:ext uri="{FF2B5EF4-FFF2-40B4-BE49-F238E27FC236}">
                <a16:creationId xmlns:a16="http://schemas.microsoft.com/office/drawing/2014/main" id="{65C5BD3A-9D83-1B8A-C902-532041E5F912}"/>
              </a:ext>
            </a:extLst>
          </p:cNvPr>
          <p:cNvSpPr>
            <a:spLocks noGrp="1"/>
          </p:cNvSpPr>
          <p:nvPr>
            <p:ph type="ctrTitle" hasCustomPrompt="1"/>
          </p:nvPr>
        </p:nvSpPr>
        <p:spPr>
          <a:xfrm>
            <a:off x="266400" y="1476000"/>
            <a:ext cx="11643684" cy="1852929"/>
          </a:xfrm>
          <a:noFill/>
        </p:spPr>
        <p:txBody>
          <a:bodyPr anchor="t" anchorCtr="0">
            <a:noAutofit/>
          </a:bodyPr>
          <a:lstStyle>
            <a:lvl1pPr algn="l">
              <a:defRPr sz="4400" b="1">
                <a:solidFill>
                  <a:schemeClr val="accent1"/>
                </a:solidFill>
              </a:defRPr>
            </a:lvl1pPr>
          </a:lstStyle>
          <a:p>
            <a:r>
              <a:rPr lang="sv-SE"/>
              <a:t>Avsnittsrubrik</a:t>
            </a:r>
          </a:p>
        </p:txBody>
      </p:sp>
      <p:pic>
        <p:nvPicPr>
          <p:cNvPr id="3" name="Bild, Linnéuniversitetets logotyp" descr="Linnéuniversitetets logotyp">
            <a:extLst>
              <a:ext uri="{FF2B5EF4-FFF2-40B4-BE49-F238E27FC236}">
                <a16:creationId xmlns:a16="http://schemas.microsoft.com/office/drawing/2014/main" id="{AABFD75E-5CC5-DB2A-0177-7AEB70034F6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0800" y="370800"/>
            <a:ext cx="2206800" cy="327324"/>
          </a:xfrm>
          <a:prstGeom prst="rect">
            <a:avLst/>
          </a:prstGeom>
        </p:spPr>
      </p:pic>
    </p:spTree>
    <p:extLst>
      <p:ext uri="{BB962C8B-B14F-4D97-AF65-F5344CB8AC3E}">
        <p14:creationId xmlns:p14="http://schemas.microsoft.com/office/powerpoint/2010/main" val="1565726130"/>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Avsnittsrubrik+cirklar, Murgröna">
    <p:bg>
      <p:bgPr>
        <a:solidFill>
          <a:schemeClr val="accent5"/>
        </a:solidFill>
        <a:effectLst/>
      </p:bgPr>
    </p:bg>
    <p:spTree>
      <p:nvGrpSpPr>
        <p:cNvPr id="1" name=""/>
        <p:cNvGrpSpPr/>
        <p:nvPr/>
      </p:nvGrpSpPr>
      <p:grpSpPr>
        <a:xfrm>
          <a:off x="0" y="0"/>
          <a:ext cx="0" cy="0"/>
          <a:chOff x="0" y="0"/>
          <a:chExt cx="0" cy="0"/>
        </a:xfrm>
      </p:grpSpPr>
      <p:sp>
        <p:nvSpPr>
          <p:cNvPr id="4" name="Cirkel 3">
            <a:extLst>
              <a:ext uri="{FF2B5EF4-FFF2-40B4-BE49-F238E27FC236}">
                <a16:creationId xmlns:a16="http://schemas.microsoft.com/office/drawing/2014/main" id="{45EFE7CA-807D-A3C7-EABC-472C3371C95E}"/>
              </a:ext>
              <a:ext uri="{C183D7F6-B498-43B3-948B-1728B52AA6E4}">
                <adec:decorative xmlns:adec="http://schemas.microsoft.com/office/drawing/2017/decorative" val="1"/>
              </a:ext>
            </a:extLst>
          </p:cNvPr>
          <p:cNvSpPr/>
          <p:nvPr userDrawn="1"/>
        </p:nvSpPr>
        <p:spPr>
          <a:xfrm>
            <a:off x="0" y="3301408"/>
            <a:ext cx="5415643" cy="3556592"/>
          </a:xfrm>
          <a:custGeom>
            <a:avLst/>
            <a:gdLst>
              <a:gd name="connsiteX0" fmla="*/ 2335682 w 5415643"/>
              <a:gd name="connsiteY0" fmla="*/ 0 h 3556592"/>
              <a:gd name="connsiteX1" fmla="*/ 5415643 w 5415643"/>
              <a:gd name="connsiteY1" fmla="*/ 3079961 h 3556592"/>
              <a:gd name="connsiteX2" fmla="*/ 5399742 w 5415643"/>
              <a:gd name="connsiteY2" fmla="*/ 3394869 h 3556592"/>
              <a:gd name="connsiteX3" fmla="*/ 5375060 w 5415643"/>
              <a:gd name="connsiteY3" fmla="*/ 3556592 h 3556592"/>
              <a:gd name="connsiteX4" fmla="*/ 0 w 5415643"/>
              <a:gd name="connsiteY4" fmla="*/ 3556592 h 3556592"/>
              <a:gd name="connsiteX5" fmla="*/ 0 w 5415643"/>
              <a:gd name="connsiteY5" fmla="*/ 1075747 h 3556592"/>
              <a:gd name="connsiteX6" fmla="*/ 157821 w 5415643"/>
              <a:gd name="connsiteY6" fmla="*/ 902100 h 3556592"/>
              <a:gd name="connsiteX7" fmla="*/ 2335682 w 5415643"/>
              <a:gd name="connsiteY7" fmla="*/ 0 h 355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5643" h="3556592">
                <a:moveTo>
                  <a:pt x="2335682" y="0"/>
                </a:moveTo>
                <a:cubicBezTo>
                  <a:pt x="4036697" y="0"/>
                  <a:pt x="5415643" y="1378946"/>
                  <a:pt x="5415643" y="3079961"/>
                </a:cubicBezTo>
                <a:cubicBezTo>
                  <a:pt x="5415643" y="3186275"/>
                  <a:pt x="5410257" y="3291330"/>
                  <a:pt x="5399742" y="3394869"/>
                </a:cubicBezTo>
                <a:lnTo>
                  <a:pt x="5375060" y="3556592"/>
                </a:lnTo>
                <a:lnTo>
                  <a:pt x="0" y="3556592"/>
                </a:lnTo>
                <a:lnTo>
                  <a:pt x="0" y="1075747"/>
                </a:lnTo>
                <a:lnTo>
                  <a:pt x="157821" y="902100"/>
                </a:lnTo>
                <a:cubicBezTo>
                  <a:pt x="715184" y="344737"/>
                  <a:pt x="1485175" y="0"/>
                  <a:pt x="2335682"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b="0" i="0">
              <a:latin typeface="Arial" panose="020B0604020202020204" pitchFamily="34" charset="0"/>
            </a:endParaRPr>
          </a:p>
        </p:txBody>
      </p:sp>
      <p:sp>
        <p:nvSpPr>
          <p:cNvPr id="5" name="Cirkel 2">
            <a:extLst>
              <a:ext uri="{FF2B5EF4-FFF2-40B4-BE49-F238E27FC236}">
                <a16:creationId xmlns:a16="http://schemas.microsoft.com/office/drawing/2014/main" id="{497B5DE0-C493-68B3-0347-C0AB92ECE7C1}"/>
              </a:ext>
              <a:ext uri="{C183D7F6-B498-43B3-948B-1728B52AA6E4}">
                <adec:decorative xmlns:adec="http://schemas.microsoft.com/office/drawing/2017/decorative" val="1"/>
              </a:ext>
            </a:extLst>
          </p:cNvPr>
          <p:cNvSpPr/>
          <p:nvPr userDrawn="1"/>
        </p:nvSpPr>
        <p:spPr>
          <a:xfrm>
            <a:off x="10475352" y="1650110"/>
            <a:ext cx="1716648" cy="2958196"/>
          </a:xfrm>
          <a:custGeom>
            <a:avLst/>
            <a:gdLst>
              <a:gd name="connsiteX0" fmla="*/ 1479098 w 1716648"/>
              <a:gd name="connsiteY0" fmla="*/ 0 h 2958196"/>
              <a:gd name="connsiteX1" fmla="*/ 1630327 w 1716648"/>
              <a:gd name="connsiteY1" fmla="*/ 7637 h 2958196"/>
              <a:gd name="connsiteX2" fmla="*/ 1716648 w 1716648"/>
              <a:gd name="connsiteY2" fmla="*/ 20811 h 2958196"/>
              <a:gd name="connsiteX3" fmla="*/ 1716648 w 1716648"/>
              <a:gd name="connsiteY3" fmla="*/ 2937386 h 2958196"/>
              <a:gd name="connsiteX4" fmla="*/ 1630327 w 1716648"/>
              <a:gd name="connsiteY4" fmla="*/ 2950560 h 2958196"/>
              <a:gd name="connsiteX5" fmla="*/ 1479098 w 1716648"/>
              <a:gd name="connsiteY5" fmla="*/ 2958196 h 2958196"/>
              <a:gd name="connsiteX6" fmla="*/ 0 w 1716648"/>
              <a:gd name="connsiteY6" fmla="*/ 1479098 h 2958196"/>
              <a:gd name="connsiteX7" fmla="*/ 1479098 w 1716648"/>
              <a:gd name="connsiteY7" fmla="*/ 0 h 295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648" h="2958196">
                <a:moveTo>
                  <a:pt x="1479098" y="0"/>
                </a:moveTo>
                <a:cubicBezTo>
                  <a:pt x="1530153" y="0"/>
                  <a:pt x="1580604" y="2587"/>
                  <a:pt x="1630327" y="7637"/>
                </a:cubicBezTo>
                <a:lnTo>
                  <a:pt x="1716648" y="20811"/>
                </a:lnTo>
                <a:lnTo>
                  <a:pt x="1716648" y="2937386"/>
                </a:lnTo>
                <a:lnTo>
                  <a:pt x="1630327" y="2950560"/>
                </a:lnTo>
                <a:cubicBezTo>
                  <a:pt x="1580604" y="2955609"/>
                  <a:pt x="1530153" y="2958196"/>
                  <a:pt x="1479098" y="2958196"/>
                </a:cubicBezTo>
                <a:cubicBezTo>
                  <a:pt x="662215" y="2958196"/>
                  <a:pt x="0" y="2295981"/>
                  <a:pt x="0" y="1479098"/>
                </a:cubicBezTo>
                <a:cubicBezTo>
                  <a:pt x="0" y="662215"/>
                  <a:pt x="662215" y="0"/>
                  <a:pt x="1479098"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b="0" i="0">
              <a:latin typeface="Arial" panose="020B0604020202020204" pitchFamily="34" charset="0"/>
            </a:endParaRPr>
          </a:p>
        </p:txBody>
      </p:sp>
      <p:sp>
        <p:nvSpPr>
          <p:cNvPr id="6" name="Cirkel 1">
            <a:extLst>
              <a:ext uri="{FF2B5EF4-FFF2-40B4-BE49-F238E27FC236}">
                <a16:creationId xmlns:a16="http://schemas.microsoft.com/office/drawing/2014/main" id="{0EA5472D-FD46-F6CF-CFDB-CBD673D704AB}"/>
              </a:ext>
              <a:ext uri="{C183D7F6-B498-43B3-948B-1728B52AA6E4}">
                <adec:decorative xmlns:adec="http://schemas.microsoft.com/office/drawing/2017/decorative" val="1"/>
              </a:ext>
            </a:extLst>
          </p:cNvPr>
          <p:cNvSpPr/>
          <p:nvPr userDrawn="1"/>
        </p:nvSpPr>
        <p:spPr>
          <a:xfrm>
            <a:off x="8614654" y="4392593"/>
            <a:ext cx="1616150" cy="161615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a:latin typeface="Arial" panose="020B0604020202020204" pitchFamily="34" charset="0"/>
            </a:endParaRPr>
          </a:p>
        </p:txBody>
      </p:sp>
      <p:sp>
        <p:nvSpPr>
          <p:cNvPr id="12" name="Platshållare för bildnummer">
            <a:extLst>
              <a:ext uri="{FF2B5EF4-FFF2-40B4-BE49-F238E27FC236}">
                <a16:creationId xmlns:a16="http://schemas.microsoft.com/office/drawing/2014/main" id="{0F7595AD-BEF6-6512-2D71-C24BA245ED7F}"/>
              </a:ext>
            </a:extLst>
          </p:cNvPr>
          <p:cNvSpPr>
            <a:spLocks noGrp="1"/>
          </p:cNvSpPr>
          <p:nvPr>
            <p:ph type="sldNum" sz="quarter" idx="12"/>
          </p:nvPr>
        </p:nvSpPr>
        <p:spPr/>
        <p:txBody>
          <a:bodyPr/>
          <a:lstStyle>
            <a:lvl1pPr>
              <a:defRPr>
                <a:solidFill>
                  <a:schemeClr val="accent1"/>
                </a:solidFill>
              </a:defRPr>
            </a:lvl1pPr>
          </a:lstStyle>
          <a:p>
            <a:fld id="{F230C492-A0B7-4E03-B69D-EF7B76CA7ADD}" type="slidenum">
              <a:rPr lang="sv-SE" smtClean="0"/>
              <a:pPr/>
              <a:t>‹#›</a:t>
            </a:fld>
            <a:endParaRPr lang="sv-SE"/>
          </a:p>
        </p:txBody>
      </p:sp>
      <p:sp>
        <p:nvSpPr>
          <p:cNvPr id="2" name="Rubrik">
            <a:extLst>
              <a:ext uri="{FF2B5EF4-FFF2-40B4-BE49-F238E27FC236}">
                <a16:creationId xmlns:a16="http://schemas.microsoft.com/office/drawing/2014/main" id="{65C5BD3A-9D83-1B8A-C902-532041E5F912}"/>
              </a:ext>
            </a:extLst>
          </p:cNvPr>
          <p:cNvSpPr>
            <a:spLocks noGrp="1"/>
          </p:cNvSpPr>
          <p:nvPr>
            <p:ph type="ctrTitle" hasCustomPrompt="1"/>
          </p:nvPr>
        </p:nvSpPr>
        <p:spPr>
          <a:xfrm>
            <a:off x="266400" y="1476000"/>
            <a:ext cx="11643684" cy="1852929"/>
          </a:xfrm>
          <a:noFill/>
        </p:spPr>
        <p:txBody>
          <a:bodyPr anchor="t" anchorCtr="0">
            <a:noAutofit/>
          </a:bodyPr>
          <a:lstStyle>
            <a:lvl1pPr algn="l">
              <a:defRPr sz="4400" b="1">
                <a:solidFill>
                  <a:schemeClr val="accent1"/>
                </a:solidFill>
              </a:defRPr>
            </a:lvl1pPr>
          </a:lstStyle>
          <a:p>
            <a:r>
              <a:rPr lang="sv-SE"/>
              <a:t>Avsnittsrubrik</a:t>
            </a:r>
          </a:p>
        </p:txBody>
      </p:sp>
      <p:pic>
        <p:nvPicPr>
          <p:cNvPr id="3" name="Bild, Linnéuniversitetets logotyp" descr="Linnéuniversitetets logotyp">
            <a:extLst>
              <a:ext uri="{FF2B5EF4-FFF2-40B4-BE49-F238E27FC236}">
                <a16:creationId xmlns:a16="http://schemas.microsoft.com/office/drawing/2014/main" id="{AABFD75E-5CC5-DB2A-0177-7AEB70034F6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0800" y="370800"/>
            <a:ext cx="2206800" cy="327324"/>
          </a:xfrm>
          <a:prstGeom prst="rect">
            <a:avLst/>
          </a:prstGeom>
        </p:spPr>
      </p:pic>
    </p:spTree>
    <p:extLst>
      <p:ext uri="{BB962C8B-B14F-4D97-AF65-F5344CB8AC3E}">
        <p14:creationId xmlns:p14="http://schemas.microsoft.com/office/powerpoint/2010/main" val="1978002931"/>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vsnittsrubrik+cirklar, Azalea">
    <p:bg>
      <p:bgPr>
        <a:solidFill>
          <a:schemeClr val="accent3"/>
        </a:solidFill>
        <a:effectLst/>
      </p:bgPr>
    </p:bg>
    <p:spTree>
      <p:nvGrpSpPr>
        <p:cNvPr id="1" name=""/>
        <p:cNvGrpSpPr/>
        <p:nvPr/>
      </p:nvGrpSpPr>
      <p:grpSpPr>
        <a:xfrm>
          <a:off x="0" y="0"/>
          <a:ext cx="0" cy="0"/>
          <a:chOff x="0" y="0"/>
          <a:chExt cx="0" cy="0"/>
        </a:xfrm>
      </p:grpSpPr>
      <p:sp>
        <p:nvSpPr>
          <p:cNvPr id="4" name="Cirkel 3">
            <a:extLst>
              <a:ext uri="{FF2B5EF4-FFF2-40B4-BE49-F238E27FC236}">
                <a16:creationId xmlns:a16="http://schemas.microsoft.com/office/drawing/2014/main" id="{45EFE7CA-807D-A3C7-EABC-472C3371C95E}"/>
              </a:ext>
              <a:ext uri="{C183D7F6-B498-43B3-948B-1728B52AA6E4}">
                <adec:decorative xmlns:adec="http://schemas.microsoft.com/office/drawing/2017/decorative" val="1"/>
              </a:ext>
            </a:extLst>
          </p:cNvPr>
          <p:cNvSpPr/>
          <p:nvPr userDrawn="1"/>
        </p:nvSpPr>
        <p:spPr>
          <a:xfrm>
            <a:off x="0" y="3301408"/>
            <a:ext cx="5415643" cy="3556592"/>
          </a:xfrm>
          <a:custGeom>
            <a:avLst/>
            <a:gdLst>
              <a:gd name="connsiteX0" fmla="*/ 2335682 w 5415643"/>
              <a:gd name="connsiteY0" fmla="*/ 0 h 3556592"/>
              <a:gd name="connsiteX1" fmla="*/ 5415643 w 5415643"/>
              <a:gd name="connsiteY1" fmla="*/ 3079961 h 3556592"/>
              <a:gd name="connsiteX2" fmla="*/ 5399742 w 5415643"/>
              <a:gd name="connsiteY2" fmla="*/ 3394869 h 3556592"/>
              <a:gd name="connsiteX3" fmla="*/ 5375060 w 5415643"/>
              <a:gd name="connsiteY3" fmla="*/ 3556592 h 3556592"/>
              <a:gd name="connsiteX4" fmla="*/ 0 w 5415643"/>
              <a:gd name="connsiteY4" fmla="*/ 3556592 h 3556592"/>
              <a:gd name="connsiteX5" fmla="*/ 0 w 5415643"/>
              <a:gd name="connsiteY5" fmla="*/ 1075747 h 3556592"/>
              <a:gd name="connsiteX6" fmla="*/ 157821 w 5415643"/>
              <a:gd name="connsiteY6" fmla="*/ 902100 h 3556592"/>
              <a:gd name="connsiteX7" fmla="*/ 2335682 w 5415643"/>
              <a:gd name="connsiteY7" fmla="*/ 0 h 355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5643" h="3556592">
                <a:moveTo>
                  <a:pt x="2335682" y="0"/>
                </a:moveTo>
                <a:cubicBezTo>
                  <a:pt x="4036697" y="0"/>
                  <a:pt x="5415643" y="1378946"/>
                  <a:pt x="5415643" y="3079961"/>
                </a:cubicBezTo>
                <a:cubicBezTo>
                  <a:pt x="5415643" y="3186275"/>
                  <a:pt x="5410257" y="3291330"/>
                  <a:pt x="5399742" y="3394869"/>
                </a:cubicBezTo>
                <a:lnTo>
                  <a:pt x="5375060" y="3556592"/>
                </a:lnTo>
                <a:lnTo>
                  <a:pt x="0" y="3556592"/>
                </a:lnTo>
                <a:lnTo>
                  <a:pt x="0" y="1075747"/>
                </a:lnTo>
                <a:lnTo>
                  <a:pt x="157821" y="902100"/>
                </a:lnTo>
                <a:cubicBezTo>
                  <a:pt x="715184" y="344737"/>
                  <a:pt x="1485175" y="0"/>
                  <a:pt x="2335682"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b="0" i="0">
              <a:latin typeface="Arial" panose="020B0604020202020204" pitchFamily="34" charset="0"/>
            </a:endParaRPr>
          </a:p>
        </p:txBody>
      </p:sp>
      <p:sp>
        <p:nvSpPr>
          <p:cNvPr id="5" name="Cirkel 2">
            <a:extLst>
              <a:ext uri="{FF2B5EF4-FFF2-40B4-BE49-F238E27FC236}">
                <a16:creationId xmlns:a16="http://schemas.microsoft.com/office/drawing/2014/main" id="{497B5DE0-C493-68B3-0347-C0AB92ECE7C1}"/>
              </a:ext>
              <a:ext uri="{C183D7F6-B498-43B3-948B-1728B52AA6E4}">
                <adec:decorative xmlns:adec="http://schemas.microsoft.com/office/drawing/2017/decorative" val="1"/>
              </a:ext>
            </a:extLst>
          </p:cNvPr>
          <p:cNvSpPr/>
          <p:nvPr userDrawn="1"/>
        </p:nvSpPr>
        <p:spPr>
          <a:xfrm>
            <a:off x="10475352" y="1650110"/>
            <a:ext cx="1716648" cy="2958196"/>
          </a:xfrm>
          <a:custGeom>
            <a:avLst/>
            <a:gdLst>
              <a:gd name="connsiteX0" fmla="*/ 1479098 w 1716648"/>
              <a:gd name="connsiteY0" fmla="*/ 0 h 2958196"/>
              <a:gd name="connsiteX1" fmla="*/ 1630327 w 1716648"/>
              <a:gd name="connsiteY1" fmla="*/ 7637 h 2958196"/>
              <a:gd name="connsiteX2" fmla="*/ 1716648 w 1716648"/>
              <a:gd name="connsiteY2" fmla="*/ 20811 h 2958196"/>
              <a:gd name="connsiteX3" fmla="*/ 1716648 w 1716648"/>
              <a:gd name="connsiteY3" fmla="*/ 2937386 h 2958196"/>
              <a:gd name="connsiteX4" fmla="*/ 1630327 w 1716648"/>
              <a:gd name="connsiteY4" fmla="*/ 2950560 h 2958196"/>
              <a:gd name="connsiteX5" fmla="*/ 1479098 w 1716648"/>
              <a:gd name="connsiteY5" fmla="*/ 2958196 h 2958196"/>
              <a:gd name="connsiteX6" fmla="*/ 0 w 1716648"/>
              <a:gd name="connsiteY6" fmla="*/ 1479098 h 2958196"/>
              <a:gd name="connsiteX7" fmla="*/ 1479098 w 1716648"/>
              <a:gd name="connsiteY7" fmla="*/ 0 h 295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648" h="2958196">
                <a:moveTo>
                  <a:pt x="1479098" y="0"/>
                </a:moveTo>
                <a:cubicBezTo>
                  <a:pt x="1530153" y="0"/>
                  <a:pt x="1580604" y="2587"/>
                  <a:pt x="1630327" y="7637"/>
                </a:cubicBezTo>
                <a:lnTo>
                  <a:pt x="1716648" y="20811"/>
                </a:lnTo>
                <a:lnTo>
                  <a:pt x="1716648" y="2937386"/>
                </a:lnTo>
                <a:lnTo>
                  <a:pt x="1630327" y="2950560"/>
                </a:lnTo>
                <a:cubicBezTo>
                  <a:pt x="1580604" y="2955609"/>
                  <a:pt x="1530153" y="2958196"/>
                  <a:pt x="1479098" y="2958196"/>
                </a:cubicBezTo>
                <a:cubicBezTo>
                  <a:pt x="662215" y="2958196"/>
                  <a:pt x="0" y="2295981"/>
                  <a:pt x="0" y="1479098"/>
                </a:cubicBezTo>
                <a:cubicBezTo>
                  <a:pt x="0" y="662215"/>
                  <a:pt x="662215" y="0"/>
                  <a:pt x="1479098"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b="0" i="0">
              <a:latin typeface="Arial" panose="020B0604020202020204" pitchFamily="34" charset="0"/>
            </a:endParaRPr>
          </a:p>
        </p:txBody>
      </p:sp>
      <p:sp>
        <p:nvSpPr>
          <p:cNvPr id="6" name="Cirkel 1">
            <a:extLst>
              <a:ext uri="{FF2B5EF4-FFF2-40B4-BE49-F238E27FC236}">
                <a16:creationId xmlns:a16="http://schemas.microsoft.com/office/drawing/2014/main" id="{0EA5472D-FD46-F6CF-CFDB-CBD673D704AB}"/>
              </a:ext>
              <a:ext uri="{C183D7F6-B498-43B3-948B-1728B52AA6E4}">
                <adec:decorative xmlns:adec="http://schemas.microsoft.com/office/drawing/2017/decorative" val="1"/>
              </a:ext>
            </a:extLst>
          </p:cNvPr>
          <p:cNvSpPr/>
          <p:nvPr userDrawn="1"/>
        </p:nvSpPr>
        <p:spPr>
          <a:xfrm>
            <a:off x="8614654" y="4392593"/>
            <a:ext cx="1616150" cy="161615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a:latin typeface="Arial" panose="020B0604020202020204" pitchFamily="34" charset="0"/>
            </a:endParaRPr>
          </a:p>
        </p:txBody>
      </p:sp>
      <p:sp>
        <p:nvSpPr>
          <p:cNvPr id="12" name="Platshållare för bildnummer">
            <a:extLst>
              <a:ext uri="{FF2B5EF4-FFF2-40B4-BE49-F238E27FC236}">
                <a16:creationId xmlns:a16="http://schemas.microsoft.com/office/drawing/2014/main" id="{0F7595AD-BEF6-6512-2D71-C24BA245ED7F}"/>
              </a:ext>
            </a:extLst>
          </p:cNvPr>
          <p:cNvSpPr>
            <a:spLocks noGrp="1"/>
          </p:cNvSpPr>
          <p:nvPr>
            <p:ph type="sldNum" sz="quarter" idx="12"/>
          </p:nvPr>
        </p:nvSpPr>
        <p:spPr/>
        <p:txBody>
          <a:bodyPr/>
          <a:lstStyle>
            <a:lvl1pPr>
              <a:defRPr>
                <a:solidFill>
                  <a:schemeClr val="accent1"/>
                </a:solidFill>
              </a:defRPr>
            </a:lvl1pPr>
          </a:lstStyle>
          <a:p>
            <a:fld id="{F230C492-A0B7-4E03-B69D-EF7B76CA7ADD}" type="slidenum">
              <a:rPr lang="sv-SE" smtClean="0"/>
              <a:pPr/>
              <a:t>‹#›</a:t>
            </a:fld>
            <a:endParaRPr lang="sv-SE"/>
          </a:p>
        </p:txBody>
      </p:sp>
      <p:sp>
        <p:nvSpPr>
          <p:cNvPr id="2" name="Rubrik">
            <a:extLst>
              <a:ext uri="{FF2B5EF4-FFF2-40B4-BE49-F238E27FC236}">
                <a16:creationId xmlns:a16="http://schemas.microsoft.com/office/drawing/2014/main" id="{65C5BD3A-9D83-1B8A-C902-532041E5F912}"/>
              </a:ext>
            </a:extLst>
          </p:cNvPr>
          <p:cNvSpPr>
            <a:spLocks noGrp="1"/>
          </p:cNvSpPr>
          <p:nvPr>
            <p:ph type="ctrTitle" hasCustomPrompt="1"/>
          </p:nvPr>
        </p:nvSpPr>
        <p:spPr>
          <a:xfrm>
            <a:off x="266400" y="1476000"/>
            <a:ext cx="11643684" cy="1852929"/>
          </a:xfrm>
          <a:noFill/>
        </p:spPr>
        <p:txBody>
          <a:bodyPr anchor="t" anchorCtr="0">
            <a:noAutofit/>
          </a:bodyPr>
          <a:lstStyle>
            <a:lvl1pPr algn="l">
              <a:defRPr sz="4400" b="1">
                <a:solidFill>
                  <a:schemeClr val="accent1"/>
                </a:solidFill>
              </a:defRPr>
            </a:lvl1pPr>
          </a:lstStyle>
          <a:p>
            <a:r>
              <a:rPr lang="sv-SE"/>
              <a:t>Avsnittsrubrik</a:t>
            </a:r>
          </a:p>
        </p:txBody>
      </p:sp>
      <p:pic>
        <p:nvPicPr>
          <p:cNvPr id="3" name="Bild, Linnéuniversitetets logotyp" descr="Linnéuniversitetets logotyp">
            <a:extLst>
              <a:ext uri="{FF2B5EF4-FFF2-40B4-BE49-F238E27FC236}">
                <a16:creationId xmlns:a16="http://schemas.microsoft.com/office/drawing/2014/main" id="{AABFD75E-5CC5-DB2A-0177-7AEB70034F6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0800" y="370800"/>
            <a:ext cx="2206800" cy="327324"/>
          </a:xfrm>
          <a:prstGeom prst="rect">
            <a:avLst/>
          </a:prstGeom>
        </p:spPr>
      </p:pic>
    </p:spTree>
    <p:extLst>
      <p:ext uri="{BB962C8B-B14F-4D97-AF65-F5344CB8AC3E}">
        <p14:creationId xmlns:p14="http://schemas.microsoft.com/office/powerpoint/2010/main" val="2899313461"/>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vsnittsrubrik+cirklar, Krokus">
    <p:bg>
      <p:bgPr>
        <a:solidFill>
          <a:schemeClr val="accent4"/>
        </a:solidFill>
        <a:effectLst/>
      </p:bgPr>
    </p:bg>
    <p:spTree>
      <p:nvGrpSpPr>
        <p:cNvPr id="1" name=""/>
        <p:cNvGrpSpPr/>
        <p:nvPr/>
      </p:nvGrpSpPr>
      <p:grpSpPr>
        <a:xfrm>
          <a:off x="0" y="0"/>
          <a:ext cx="0" cy="0"/>
          <a:chOff x="0" y="0"/>
          <a:chExt cx="0" cy="0"/>
        </a:xfrm>
      </p:grpSpPr>
      <p:sp>
        <p:nvSpPr>
          <p:cNvPr id="4" name="Cirkel 3">
            <a:extLst>
              <a:ext uri="{FF2B5EF4-FFF2-40B4-BE49-F238E27FC236}">
                <a16:creationId xmlns:a16="http://schemas.microsoft.com/office/drawing/2014/main" id="{45EFE7CA-807D-A3C7-EABC-472C3371C95E}"/>
              </a:ext>
              <a:ext uri="{C183D7F6-B498-43B3-948B-1728B52AA6E4}">
                <adec:decorative xmlns:adec="http://schemas.microsoft.com/office/drawing/2017/decorative" val="1"/>
              </a:ext>
            </a:extLst>
          </p:cNvPr>
          <p:cNvSpPr/>
          <p:nvPr userDrawn="1"/>
        </p:nvSpPr>
        <p:spPr>
          <a:xfrm>
            <a:off x="0" y="3301408"/>
            <a:ext cx="5415643" cy="3556592"/>
          </a:xfrm>
          <a:custGeom>
            <a:avLst/>
            <a:gdLst>
              <a:gd name="connsiteX0" fmla="*/ 2335682 w 5415643"/>
              <a:gd name="connsiteY0" fmla="*/ 0 h 3556592"/>
              <a:gd name="connsiteX1" fmla="*/ 5415643 w 5415643"/>
              <a:gd name="connsiteY1" fmla="*/ 3079961 h 3556592"/>
              <a:gd name="connsiteX2" fmla="*/ 5399742 w 5415643"/>
              <a:gd name="connsiteY2" fmla="*/ 3394869 h 3556592"/>
              <a:gd name="connsiteX3" fmla="*/ 5375060 w 5415643"/>
              <a:gd name="connsiteY3" fmla="*/ 3556592 h 3556592"/>
              <a:gd name="connsiteX4" fmla="*/ 0 w 5415643"/>
              <a:gd name="connsiteY4" fmla="*/ 3556592 h 3556592"/>
              <a:gd name="connsiteX5" fmla="*/ 0 w 5415643"/>
              <a:gd name="connsiteY5" fmla="*/ 1075747 h 3556592"/>
              <a:gd name="connsiteX6" fmla="*/ 157821 w 5415643"/>
              <a:gd name="connsiteY6" fmla="*/ 902100 h 3556592"/>
              <a:gd name="connsiteX7" fmla="*/ 2335682 w 5415643"/>
              <a:gd name="connsiteY7" fmla="*/ 0 h 355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5643" h="3556592">
                <a:moveTo>
                  <a:pt x="2335682" y="0"/>
                </a:moveTo>
                <a:cubicBezTo>
                  <a:pt x="4036697" y="0"/>
                  <a:pt x="5415643" y="1378946"/>
                  <a:pt x="5415643" y="3079961"/>
                </a:cubicBezTo>
                <a:cubicBezTo>
                  <a:pt x="5415643" y="3186275"/>
                  <a:pt x="5410257" y="3291330"/>
                  <a:pt x="5399742" y="3394869"/>
                </a:cubicBezTo>
                <a:lnTo>
                  <a:pt x="5375060" y="3556592"/>
                </a:lnTo>
                <a:lnTo>
                  <a:pt x="0" y="3556592"/>
                </a:lnTo>
                <a:lnTo>
                  <a:pt x="0" y="1075747"/>
                </a:lnTo>
                <a:lnTo>
                  <a:pt x="157821" y="902100"/>
                </a:lnTo>
                <a:cubicBezTo>
                  <a:pt x="715184" y="344737"/>
                  <a:pt x="1485175" y="0"/>
                  <a:pt x="2335682"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b="0" i="0">
              <a:latin typeface="Arial" panose="020B0604020202020204" pitchFamily="34" charset="0"/>
            </a:endParaRPr>
          </a:p>
        </p:txBody>
      </p:sp>
      <p:sp>
        <p:nvSpPr>
          <p:cNvPr id="5" name="Cirkel 2">
            <a:extLst>
              <a:ext uri="{FF2B5EF4-FFF2-40B4-BE49-F238E27FC236}">
                <a16:creationId xmlns:a16="http://schemas.microsoft.com/office/drawing/2014/main" id="{497B5DE0-C493-68B3-0347-C0AB92ECE7C1}"/>
              </a:ext>
              <a:ext uri="{C183D7F6-B498-43B3-948B-1728B52AA6E4}">
                <adec:decorative xmlns:adec="http://schemas.microsoft.com/office/drawing/2017/decorative" val="1"/>
              </a:ext>
            </a:extLst>
          </p:cNvPr>
          <p:cNvSpPr/>
          <p:nvPr userDrawn="1"/>
        </p:nvSpPr>
        <p:spPr>
          <a:xfrm>
            <a:off x="10475352" y="1650110"/>
            <a:ext cx="1716648" cy="2958196"/>
          </a:xfrm>
          <a:custGeom>
            <a:avLst/>
            <a:gdLst>
              <a:gd name="connsiteX0" fmla="*/ 1479098 w 1716648"/>
              <a:gd name="connsiteY0" fmla="*/ 0 h 2958196"/>
              <a:gd name="connsiteX1" fmla="*/ 1630327 w 1716648"/>
              <a:gd name="connsiteY1" fmla="*/ 7637 h 2958196"/>
              <a:gd name="connsiteX2" fmla="*/ 1716648 w 1716648"/>
              <a:gd name="connsiteY2" fmla="*/ 20811 h 2958196"/>
              <a:gd name="connsiteX3" fmla="*/ 1716648 w 1716648"/>
              <a:gd name="connsiteY3" fmla="*/ 2937386 h 2958196"/>
              <a:gd name="connsiteX4" fmla="*/ 1630327 w 1716648"/>
              <a:gd name="connsiteY4" fmla="*/ 2950560 h 2958196"/>
              <a:gd name="connsiteX5" fmla="*/ 1479098 w 1716648"/>
              <a:gd name="connsiteY5" fmla="*/ 2958196 h 2958196"/>
              <a:gd name="connsiteX6" fmla="*/ 0 w 1716648"/>
              <a:gd name="connsiteY6" fmla="*/ 1479098 h 2958196"/>
              <a:gd name="connsiteX7" fmla="*/ 1479098 w 1716648"/>
              <a:gd name="connsiteY7" fmla="*/ 0 h 295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648" h="2958196">
                <a:moveTo>
                  <a:pt x="1479098" y="0"/>
                </a:moveTo>
                <a:cubicBezTo>
                  <a:pt x="1530153" y="0"/>
                  <a:pt x="1580604" y="2587"/>
                  <a:pt x="1630327" y="7637"/>
                </a:cubicBezTo>
                <a:lnTo>
                  <a:pt x="1716648" y="20811"/>
                </a:lnTo>
                <a:lnTo>
                  <a:pt x="1716648" y="2937386"/>
                </a:lnTo>
                <a:lnTo>
                  <a:pt x="1630327" y="2950560"/>
                </a:lnTo>
                <a:cubicBezTo>
                  <a:pt x="1580604" y="2955609"/>
                  <a:pt x="1530153" y="2958196"/>
                  <a:pt x="1479098" y="2958196"/>
                </a:cubicBezTo>
                <a:cubicBezTo>
                  <a:pt x="662215" y="2958196"/>
                  <a:pt x="0" y="2295981"/>
                  <a:pt x="0" y="1479098"/>
                </a:cubicBezTo>
                <a:cubicBezTo>
                  <a:pt x="0" y="662215"/>
                  <a:pt x="662215" y="0"/>
                  <a:pt x="1479098"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b="0" i="0">
              <a:latin typeface="Arial" panose="020B0604020202020204" pitchFamily="34" charset="0"/>
            </a:endParaRPr>
          </a:p>
        </p:txBody>
      </p:sp>
      <p:sp>
        <p:nvSpPr>
          <p:cNvPr id="6" name="Cirkel 1">
            <a:extLst>
              <a:ext uri="{FF2B5EF4-FFF2-40B4-BE49-F238E27FC236}">
                <a16:creationId xmlns:a16="http://schemas.microsoft.com/office/drawing/2014/main" id="{0EA5472D-FD46-F6CF-CFDB-CBD673D704AB}"/>
              </a:ext>
              <a:ext uri="{C183D7F6-B498-43B3-948B-1728B52AA6E4}">
                <adec:decorative xmlns:adec="http://schemas.microsoft.com/office/drawing/2017/decorative" val="1"/>
              </a:ext>
            </a:extLst>
          </p:cNvPr>
          <p:cNvSpPr/>
          <p:nvPr userDrawn="1"/>
        </p:nvSpPr>
        <p:spPr>
          <a:xfrm>
            <a:off x="8614654" y="4392593"/>
            <a:ext cx="1616150" cy="161615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a:latin typeface="Arial" panose="020B0604020202020204" pitchFamily="34" charset="0"/>
            </a:endParaRPr>
          </a:p>
        </p:txBody>
      </p:sp>
      <p:sp>
        <p:nvSpPr>
          <p:cNvPr id="12" name="Platshållare för bildnummer">
            <a:extLst>
              <a:ext uri="{FF2B5EF4-FFF2-40B4-BE49-F238E27FC236}">
                <a16:creationId xmlns:a16="http://schemas.microsoft.com/office/drawing/2014/main" id="{0F7595AD-BEF6-6512-2D71-C24BA245ED7F}"/>
              </a:ext>
            </a:extLst>
          </p:cNvPr>
          <p:cNvSpPr>
            <a:spLocks noGrp="1"/>
          </p:cNvSpPr>
          <p:nvPr>
            <p:ph type="sldNum" sz="quarter" idx="12"/>
          </p:nvPr>
        </p:nvSpPr>
        <p:spPr/>
        <p:txBody>
          <a:bodyPr/>
          <a:lstStyle>
            <a:lvl1pPr>
              <a:defRPr>
                <a:solidFill>
                  <a:schemeClr val="accent1"/>
                </a:solidFill>
              </a:defRPr>
            </a:lvl1pPr>
          </a:lstStyle>
          <a:p>
            <a:fld id="{F230C492-A0B7-4E03-B69D-EF7B76CA7ADD}" type="slidenum">
              <a:rPr lang="sv-SE" smtClean="0"/>
              <a:pPr/>
              <a:t>‹#›</a:t>
            </a:fld>
            <a:endParaRPr lang="sv-SE"/>
          </a:p>
        </p:txBody>
      </p:sp>
      <p:sp>
        <p:nvSpPr>
          <p:cNvPr id="2" name="Rubrik">
            <a:extLst>
              <a:ext uri="{FF2B5EF4-FFF2-40B4-BE49-F238E27FC236}">
                <a16:creationId xmlns:a16="http://schemas.microsoft.com/office/drawing/2014/main" id="{65C5BD3A-9D83-1B8A-C902-532041E5F912}"/>
              </a:ext>
            </a:extLst>
          </p:cNvPr>
          <p:cNvSpPr>
            <a:spLocks noGrp="1"/>
          </p:cNvSpPr>
          <p:nvPr>
            <p:ph type="ctrTitle" hasCustomPrompt="1"/>
          </p:nvPr>
        </p:nvSpPr>
        <p:spPr>
          <a:xfrm>
            <a:off x="266400" y="1476000"/>
            <a:ext cx="11643684" cy="1852929"/>
          </a:xfrm>
          <a:noFill/>
        </p:spPr>
        <p:txBody>
          <a:bodyPr anchor="t" anchorCtr="0">
            <a:noAutofit/>
          </a:bodyPr>
          <a:lstStyle>
            <a:lvl1pPr algn="l">
              <a:defRPr sz="4400" b="1">
                <a:solidFill>
                  <a:schemeClr val="accent1"/>
                </a:solidFill>
              </a:defRPr>
            </a:lvl1pPr>
          </a:lstStyle>
          <a:p>
            <a:r>
              <a:rPr lang="sv-SE"/>
              <a:t>Avsnittsrubrik</a:t>
            </a:r>
          </a:p>
        </p:txBody>
      </p:sp>
      <p:pic>
        <p:nvPicPr>
          <p:cNvPr id="3" name="Bild, Linnéuniversitetets logotyp" descr="Linnéuniversitetets logotyp">
            <a:extLst>
              <a:ext uri="{FF2B5EF4-FFF2-40B4-BE49-F238E27FC236}">
                <a16:creationId xmlns:a16="http://schemas.microsoft.com/office/drawing/2014/main" id="{AABFD75E-5CC5-DB2A-0177-7AEB70034F6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0800" y="370800"/>
            <a:ext cx="2206800" cy="327324"/>
          </a:xfrm>
          <a:prstGeom prst="rect">
            <a:avLst/>
          </a:prstGeom>
        </p:spPr>
      </p:pic>
    </p:spTree>
    <p:extLst>
      <p:ext uri="{BB962C8B-B14F-4D97-AF65-F5344CB8AC3E}">
        <p14:creationId xmlns:p14="http://schemas.microsoft.com/office/powerpoint/2010/main" val="3106078903"/>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ubrik och text">
    <p:bg>
      <p:bgPr>
        <a:solidFill>
          <a:schemeClr val="accent2"/>
        </a:solidFill>
        <a:effectLst/>
      </p:bgPr>
    </p:bg>
    <p:spTree>
      <p:nvGrpSpPr>
        <p:cNvPr id="1" name=""/>
        <p:cNvGrpSpPr/>
        <p:nvPr/>
      </p:nvGrpSpPr>
      <p:grpSpPr>
        <a:xfrm>
          <a:off x="0" y="0"/>
          <a:ext cx="0" cy="0"/>
          <a:chOff x="0" y="0"/>
          <a:chExt cx="0" cy="0"/>
        </a:xfrm>
      </p:grpSpPr>
      <p:sp>
        <p:nvSpPr>
          <p:cNvPr id="12" name="Platshållare för bildnummer">
            <a:extLst>
              <a:ext uri="{FF2B5EF4-FFF2-40B4-BE49-F238E27FC236}">
                <a16:creationId xmlns:a16="http://schemas.microsoft.com/office/drawing/2014/main" id="{0F7595AD-BEF6-6512-2D71-C24BA245ED7F}"/>
              </a:ext>
            </a:extLst>
          </p:cNvPr>
          <p:cNvSpPr>
            <a:spLocks noGrp="1"/>
          </p:cNvSpPr>
          <p:nvPr>
            <p:ph type="sldNum" sz="quarter" idx="12"/>
          </p:nvPr>
        </p:nvSpPr>
        <p:spPr/>
        <p:txBody>
          <a:bodyPr/>
          <a:lstStyle/>
          <a:p>
            <a:fld id="{F230C492-A0B7-4E03-B69D-EF7B76CA7ADD}" type="slidenum">
              <a:rPr lang="sv-SE" smtClean="0"/>
              <a:pPr/>
              <a:t>‹#›</a:t>
            </a:fld>
            <a:endParaRPr lang="sv-SE"/>
          </a:p>
        </p:txBody>
      </p:sp>
      <p:sp>
        <p:nvSpPr>
          <p:cNvPr id="3" name="Underrubrik">
            <a:extLst>
              <a:ext uri="{FF2B5EF4-FFF2-40B4-BE49-F238E27FC236}">
                <a16:creationId xmlns:a16="http://schemas.microsoft.com/office/drawing/2014/main" id="{ADD3C638-54E7-C8D1-5927-F465074E15D4}"/>
              </a:ext>
            </a:extLst>
          </p:cNvPr>
          <p:cNvSpPr>
            <a:spLocks noGrp="1"/>
          </p:cNvSpPr>
          <p:nvPr>
            <p:ph type="subTitle" idx="1" hasCustomPrompt="1"/>
          </p:nvPr>
        </p:nvSpPr>
        <p:spPr>
          <a:xfrm>
            <a:off x="266400" y="2664001"/>
            <a:ext cx="11643684" cy="3393900"/>
          </a:xfrm>
        </p:spPr>
        <p:txBody>
          <a:bodyPr>
            <a:normAutofit/>
          </a:bodyPr>
          <a:lstStyle>
            <a:lvl1pPr marL="0" indent="0" algn="l">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lägga till text</a:t>
            </a:r>
          </a:p>
        </p:txBody>
      </p:sp>
      <p:sp>
        <p:nvSpPr>
          <p:cNvPr id="2" name="Rubrik">
            <a:extLst>
              <a:ext uri="{FF2B5EF4-FFF2-40B4-BE49-F238E27FC236}">
                <a16:creationId xmlns:a16="http://schemas.microsoft.com/office/drawing/2014/main" id="{65C5BD3A-9D83-1B8A-C902-532041E5F912}"/>
              </a:ext>
            </a:extLst>
          </p:cNvPr>
          <p:cNvSpPr>
            <a:spLocks noGrp="1"/>
          </p:cNvSpPr>
          <p:nvPr>
            <p:ph type="ctrTitle" hasCustomPrompt="1"/>
          </p:nvPr>
        </p:nvSpPr>
        <p:spPr>
          <a:xfrm>
            <a:off x="266400" y="1476000"/>
            <a:ext cx="11643684" cy="1123586"/>
          </a:xfrm>
        </p:spPr>
        <p:txBody>
          <a:bodyPr anchor="t" anchorCtr="0">
            <a:normAutofit/>
          </a:bodyPr>
          <a:lstStyle>
            <a:lvl1pPr algn="l">
              <a:defRPr sz="4400" b="1"/>
            </a:lvl1pPr>
          </a:lstStyle>
          <a:p>
            <a:r>
              <a:rPr lang="sv-SE"/>
              <a:t>Klicka här för att lägga till en rubrik</a:t>
            </a:r>
          </a:p>
        </p:txBody>
      </p:sp>
      <p:pic>
        <p:nvPicPr>
          <p:cNvPr id="13" name="Bild, Linnéuniversitetets logotyp" descr="Linnéuniversitetets logotyp">
            <a:extLst>
              <a:ext uri="{FF2B5EF4-FFF2-40B4-BE49-F238E27FC236}">
                <a16:creationId xmlns:a16="http://schemas.microsoft.com/office/drawing/2014/main" id="{6360E1D9-E886-94C3-C25C-C149362E08B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3063" y="364826"/>
            <a:ext cx="2206800" cy="327324"/>
          </a:xfrm>
          <a:prstGeom prst="rect">
            <a:avLst/>
          </a:prstGeom>
        </p:spPr>
      </p:pic>
    </p:spTree>
    <p:extLst>
      <p:ext uri="{BB962C8B-B14F-4D97-AF65-F5344CB8AC3E}">
        <p14:creationId xmlns:p14="http://schemas.microsoft.com/office/powerpoint/2010/main" val="1258625001"/>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ubrik och text, två kolumner">
    <p:bg>
      <p:bgPr>
        <a:solidFill>
          <a:schemeClr val="accent2"/>
        </a:solidFill>
        <a:effectLst/>
      </p:bgPr>
    </p:bg>
    <p:spTree>
      <p:nvGrpSpPr>
        <p:cNvPr id="1" name=""/>
        <p:cNvGrpSpPr/>
        <p:nvPr/>
      </p:nvGrpSpPr>
      <p:grpSpPr>
        <a:xfrm>
          <a:off x="0" y="0"/>
          <a:ext cx="0" cy="0"/>
          <a:chOff x="0" y="0"/>
          <a:chExt cx="0" cy="0"/>
        </a:xfrm>
      </p:grpSpPr>
      <p:sp>
        <p:nvSpPr>
          <p:cNvPr id="12" name="Platshållare för bildnummer">
            <a:extLst>
              <a:ext uri="{FF2B5EF4-FFF2-40B4-BE49-F238E27FC236}">
                <a16:creationId xmlns:a16="http://schemas.microsoft.com/office/drawing/2014/main" id="{0F7595AD-BEF6-6512-2D71-C24BA245ED7F}"/>
              </a:ext>
            </a:extLst>
          </p:cNvPr>
          <p:cNvSpPr>
            <a:spLocks noGrp="1"/>
          </p:cNvSpPr>
          <p:nvPr>
            <p:ph type="sldNum" sz="quarter" idx="12"/>
          </p:nvPr>
        </p:nvSpPr>
        <p:spPr/>
        <p:txBody>
          <a:bodyPr/>
          <a:lstStyle/>
          <a:p>
            <a:fld id="{F230C492-A0B7-4E03-B69D-EF7B76CA7ADD}" type="slidenum">
              <a:rPr lang="sv-SE" smtClean="0"/>
              <a:pPr/>
              <a:t>‹#›</a:t>
            </a:fld>
            <a:endParaRPr lang="sv-SE"/>
          </a:p>
        </p:txBody>
      </p:sp>
      <p:sp>
        <p:nvSpPr>
          <p:cNvPr id="4" name="Text, kolumn 2">
            <a:extLst>
              <a:ext uri="{FF2B5EF4-FFF2-40B4-BE49-F238E27FC236}">
                <a16:creationId xmlns:a16="http://schemas.microsoft.com/office/drawing/2014/main" id="{1D386C3C-A88A-099B-9BB8-297617AC96EB}"/>
              </a:ext>
            </a:extLst>
          </p:cNvPr>
          <p:cNvSpPr txBox="1">
            <a:spLocks/>
          </p:cNvSpPr>
          <p:nvPr userDrawn="1"/>
        </p:nvSpPr>
        <p:spPr>
          <a:xfrm>
            <a:off x="5992286" y="2677331"/>
            <a:ext cx="5628214" cy="33939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SE"/>
              <a:t>Klicka här för att lägga till text</a:t>
            </a:r>
          </a:p>
        </p:txBody>
      </p:sp>
      <p:sp>
        <p:nvSpPr>
          <p:cNvPr id="3" name="Text, kolumn 1">
            <a:extLst>
              <a:ext uri="{FF2B5EF4-FFF2-40B4-BE49-F238E27FC236}">
                <a16:creationId xmlns:a16="http://schemas.microsoft.com/office/drawing/2014/main" id="{ADD3C638-54E7-C8D1-5927-F465074E15D4}"/>
              </a:ext>
            </a:extLst>
          </p:cNvPr>
          <p:cNvSpPr>
            <a:spLocks noGrp="1"/>
          </p:cNvSpPr>
          <p:nvPr>
            <p:ph type="subTitle" idx="1" hasCustomPrompt="1"/>
          </p:nvPr>
        </p:nvSpPr>
        <p:spPr>
          <a:xfrm>
            <a:off x="266400" y="2664001"/>
            <a:ext cx="5628214" cy="3393900"/>
          </a:xfrm>
        </p:spPr>
        <p:txBody>
          <a:bodyPr>
            <a:normAutofit/>
          </a:bodyPr>
          <a:lstStyle>
            <a:lvl1pPr marL="0" indent="0" algn="l">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lägga till text</a:t>
            </a:r>
          </a:p>
        </p:txBody>
      </p:sp>
      <p:sp>
        <p:nvSpPr>
          <p:cNvPr id="2" name="Rubrik">
            <a:extLst>
              <a:ext uri="{FF2B5EF4-FFF2-40B4-BE49-F238E27FC236}">
                <a16:creationId xmlns:a16="http://schemas.microsoft.com/office/drawing/2014/main" id="{65C5BD3A-9D83-1B8A-C902-532041E5F912}"/>
              </a:ext>
            </a:extLst>
          </p:cNvPr>
          <p:cNvSpPr>
            <a:spLocks noGrp="1"/>
          </p:cNvSpPr>
          <p:nvPr>
            <p:ph type="ctrTitle" hasCustomPrompt="1"/>
          </p:nvPr>
        </p:nvSpPr>
        <p:spPr>
          <a:xfrm>
            <a:off x="266400" y="1476000"/>
            <a:ext cx="11643684" cy="1123586"/>
          </a:xfrm>
        </p:spPr>
        <p:txBody>
          <a:bodyPr anchor="t" anchorCtr="0">
            <a:normAutofit/>
          </a:bodyPr>
          <a:lstStyle>
            <a:lvl1pPr algn="l">
              <a:defRPr sz="4400" b="1"/>
            </a:lvl1pPr>
          </a:lstStyle>
          <a:p>
            <a:r>
              <a:rPr lang="sv-SE"/>
              <a:t>Klicka här för att lägga till en rubrik</a:t>
            </a:r>
          </a:p>
        </p:txBody>
      </p:sp>
      <p:pic>
        <p:nvPicPr>
          <p:cNvPr id="13" name="Bild, Linnéuniversitetets logotyp" descr="Linnéuniversitetets logotyp">
            <a:extLst>
              <a:ext uri="{FF2B5EF4-FFF2-40B4-BE49-F238E27FC236}">
                <a16:creationId xmlns:a16="http://schemas.microsoft.com/office/drawing/2014/main" id="{6360E1D9-E886-94C3-C25C-C149362E08B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3063" y="364826"/>
            <a:ext cx="2206800" cy="327324"/>
          </a:xfrm>
          <a:prstGeom prst="rect">
            <a:avLst/>
          </a:prstGeom>
        </p:spPr>
      </p:pic>
    </p:spTree>
    <p:extLst>
      <p:ext uri="{BB962C8B-B14F-4D97-AF65-F5344CB8AC3E}">
        <p14:creationId xmlns:p14="http://schemas.microsoft.com/office/powerpoint/2010/main" val="734458375"/>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ubrik och diagram i jämförelse">
    <p:bg>
      <p:bgPr>
        <a:solidFill>
          <a:schemeClr val="accent2"/>
        </a:solidFill>
        <a:effectLst/>
      </p:bgPr>
    </p:bg>
    <p:spTree>
      <p:nvGrpSpPr>
        <p:cNvPr id="1" name=""/>
        <p:cNvGrpSpPr/>
        <p:nvPr/>
      </p:nvGrpSpPr>
      <p:grpSpPr>
        <a:xfrm>
          <a:off x="0" y="0"/>
          <a:ext cx="0" cy="0"/>
          <a:chOff x="0" y="0"/>
          <a:chExt cx="0" cy="0"/>
        </a:xfrm>
      </p:grpSpPr>
      <p:sp>
        <p:nvSpPr>
          <p:cNvPr id="12" name="Platshållare för bildnummer">
            <a:extLst>
              <a:ext uri="{FF2B5EF4-FFF2-40B4-BE49-F238E27FC236}">
                <a16:creationId xmlns:a16="http://schemas.microsoft.com/office/drawing/2014/main" id="{0F7595AD-BEF6-6512-2D71-C24BA245ED7F}"/>
              </a:ext>
            </a:extLst>
          </p:cNvPr>
          <p:cNvSpPr>
            <a:spLocks noGrp="1"/>
          </p:cNvSpPr>
          <p:nvPr>
            <p:ph type="sldNum" sz="quarter" idx="12"/>
          </p:nvPr>
        </p:nvSpPr>
        <p:spPr/>
        <p:txBody>
          <a:bodyPr/>
          <a:lstStyle/>
          <a:p>
            <a:fld id="{F230C492-A0B7-4E03-B69D-EF7B76CA7ADD}" type="slidenum">
              <a:rPr lang="sv-SE" smtClean="0"/>
              <a:pPr/>
              <a:t>‹#›</a:t>
            </a:fld>
            <a:endParaRPr lang="sv-SE"/>
          </a:p>
        </p:txBody>
      </p:sp>
      <p:sp>
        <p:nvSpPr>
          <p:cNvPr id="7" name="Platshållare för diagram, kolumn 2">
            <a:extLst>
              <a:ext uri="{FF2B5EF4-FFF2-40B4-BE49-F238E27FC236}">
                <a16:creationId xmlns:a16="http://schemas.microsoft.com/office/drawing/2014/main" id="{B95589F7-2877-3FD6-B554-808D131B262C}"/>
              </a:ext>
            </a:extLst>
          </p:cNvPr>
          <p:cNvSpPr>
            <a:spLocks noGrp="1"/>
          </p:cNvSpPr>
          <p:nvPr>
            <p:ph type="chart" sz="quarter" idx="14"/>
          </p:nvPr>
        </p:nvSpPr>
        <p:spPr>
          <a:xfrm>
            <a:off x="6192837" y="2664001"/>
            <a:ext cx="5627688" cy="3406775"/>
          </a:xfrm>
        </p:spPr>
        <p:txBody>
          <a:bodyPr>
            <a:normAutofit/>
          </a:bodyPr>
          <a:lstStyle>
            <a:lvl1pPr marL="0" indent="0">
              <a:buNone/>
              <a:defRPr sz="1800"/>
            </a:lvl1pPr>
          </a:lstStyle>
          <a:p>
            <a:r>
              <a:rPr lang="sv-SE"/>
              <a:t>Klicka på ikonen för att lägga till ett diagram</a:t>
            </a:r>
          </a:p>
        </p:txBody>
      </p:sp>
      <p:sp>
        <p:nvSpPr>
          <p:cNvPr id="6" name="Platshållare för diagram, kolumn 1">
            <a:extLst>
              <a:ext uri="{FF2B5EF4-FFF2-40B4-BE49-F238E27FC236}">
                <a16:creationId xmlns:a16="http://schemas.microsoft.com/office/drawing/2014/main" id="{E047BA4A-5FA2-9CF5-200A-F8299A948127}"/>
              </a:ext>
            </a:extLst>
          </p:cNvPr>
          <p:cNvSpPr>
            <a:spLocks noGrp="1"/>
          </p:cNvSpPr>
          <p:nvPr>
            <p:ph type="chart" sz="quarter" idx="13"/>
          </p:nvPr>
        </p:nvSpPr>
        <p:spPr>
          <a:xfrm>
            <a:off x="371475" y="2664001"/>
            <a:ext cx="5627688" cy="3406775"/>
          </a:xfrm>
        </p:spPr>
        <p:txBody>
          <a:bodyPr>
            <a:normAutofit/>
          </a:bodyPr>
          <a:lstStyle>
            <a:lvl1pPr marL="0" indent="0">
              <a:buNone/>
              <a:defRPr sz="1800"/>
            </a:lvl1pPr>
          </a:lstStyle>
          <a:p>
            <a:r>
              <a:rPr lang="sv-SE"/>
              <a:t>Klicka på ikonen för att lägga till ett diagram</a:t>
            </a:r>
          </a:p>
        </p:txBody>
      </p:sp>
      <p:sp>
        <p:nvSpPr>
          <p:cNvPr id="2" name="Rubrik">
            <a:extLst>
              <a:ext uri="{FF2B5EF4-FFF2-40B4-BE49-F238E27FC236}">
                <a16:creationId xmlns:a16="http://schemas.microsoft.com/office/drawing/2014/main" id="{65C5BD3A-9D83-1B8A-C902-532041E5F912}"/>
              </a:ext>
            </a:extLst>
          </p:cNvPr>
          <p:cNvSpPr>
            <a:spLocks noGrp="1"/>
          </p:cNvSpPr>
          <p:nvPr>
            <p:ph type="ctrTitle" hasCustomPrompt="1"/>
          </p:nvPr>
        </p:nvSpPr>
        <p:spPr>
          <a:xfrm>
            <a:off x="266400" y="1476000"/>
            <a:ext cx="11643684" cy="1123586"/>
          </a:xfrm>
        </p:spPr>
        <p:txBody>
          <a:bodyPr anchor="t" anchorCtr="0">
            <a:normAutofit/>
          </a:bodyPr>
          <a:lstStyle>
            <a:lvl1pPr algn="l">
              <a:defRPr sz="4400" b="1"/>
            </a:lvl1pPr>
          </a:lstStyle>
          <a:p>
            <a:r>
              <a:rPr lang="sv-SE"/>
              <a:t>Klicka här för att lägga till en rubrik</a:t>
            </a:r>
          </a:p>
        </p:txBody>
      </p:sp>
      <p:pic>
        <p:nvPicPr>
          <p:cNvPr id="13" name="Bild, Linnéuniversitetets logotyp" descr="Linnéuniversitetets logotyp">
            <a:extLst>
              <a:ext uri="{FF2B5EF4-FFF2-40B4-BE49-F238E27FC236}">
                <a16:creationId xmlns:a16="http://schemas.microsoft.com/office/drawing/2014/main" id="{6360E1D9-E886-94C3-C25C-C149362E08B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3063" y="364826"/>
            <a:ext cx="2206800" cy="327324"/>
          </a:xfrm>
          <a:prstGeom prst="rect">
            <a:avLst/>
          </a:prstGeom>
        </p:spPr>
      </p:pic>
    </p:spTree>
    <p:extLst>
      <p:ext uri="{BB962C8B-B14F-4D97-AF65-F5344CB8AC3E}">
        <p14:creationId xmlns:p14="http://schemas.microsoft.com/office/powerpoint/2010/main" val="3312434899"/>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ubrik, text och cirklar, Liljekonvalj">
    <p:bg>
      <p:bgPr>
        <a:solidFill>
          <a:schemeClr val="accent2"/>
        </a:solidFill>
        <a:effectLst/>
      </p:bgPr>
    </p:bg>
    <p:spTree>
      <p:nvGrpSpPr>
        <p:cNvPr id="1" name=""/>
        <p:cNvGrpSpPr/>
        <p:nvPr/>
      </p:nvGrpSpPr>
      <p:grpSpPr>
        <a:xfrm>
          <a:off x="0" y="0"/>
          <a:ext cx="0" cy="0"/>
          <a:chOff x="0" y="0"/>
          <a:chExt cx="0" cy="0"/>
        </a:xfrm>
      </p:grpSpPr>
      <p:sp>
        <p:nvSpPr>
          <p:cNvPr id="4" name="Cirkel 2">
            <a:extLst>
              <a:ext uri="{FF2B5EF4-FFF2-40B4-BE49-F238E27FC236}">
                <a16:creationId xmlns:a16="http://schemas.microsoft.com/office/drawing/2014/main" id="{D8E22736-08DF-71F8-DE89-DCEC624265DC}"/>
              </a:ext>
              <a:ext uri="{C183D7F6-B498-43B3-948B-1728B52AA6E4}">
                <adec:decorative xmlns:adec="http://schemas.microsoft.com/office/drawing/2017/decorative" val="1"/>
              </a:ext>
            </a:extLst>
          </p:cNvPr>
          <p:cNvSpPr/>
          <p:nvPr userDrawn="1"/>
        </p:nvSpPr>
        <p:spPr>
          <a:xfrm>
            <a:off x="8861716" y="2012547"/>
            <a:ext cx="3330284" cy="4845452"/>
          </a:xfrm>
          <a:custGeom>
            <a:avLst/>
            <a:gdLst>
              <a:gd name="connsiteX0" fmla="*/ 3072412 w 3330284"/>
              <a:gd name="connsiteY0" fmla="*/ 0 h 4845452"/>
              <a:gd name="connsiteX1" fmla="*/ 3230518 w 3330284"/>
              <a:gd name="connsiteY1" fmla="*/ 3998 h 4845452"/>
              <a:gd name="connsiteX2" fmla="*/ 3330284 w 3330284"/>
              <a:gd name="connsiteY2" fmla="*/ 11584 h 4845452"/>
              <a:gd name="connsiteX3" fmla="*/ 3330284 w 3330284"/>
              <a:gd name="connsiteY3" fmla="*/ 4845452 h 4845452"/>
              <a:gd name="connsiteX4" fmla="*/ 566017 w 3330284"/>
              <a:gd name="connsiteY4" fmla="*/ 4845452 h 4845452"/>
              <a:gd name="connsiteX5" fmla="*/ 524720 w 3330284"/>
              <a:gd name="connsiteY5" fmla="*/ 4790227 h 4845452"/>
              <a:gd name="connsiteX6" fmla="*/ 0 w 3330284"/>
              <a:gd name="connsiteY6" fmla="*/ 3072412 h 4845452"/>
              <a:gd name="connsiteX7" fmla="*/ 3072412 w 3330284"/>
              <a:gd name="connsiteY7" fmla="*/ 0 h 484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0284" h="4845452">
                <a:moveTo>
                  <a:pt x="3072412" y="0"/>
                </a:moveTo>
                <a:cubicBezTo>
                  <a:pt x="3125438" y="0"/>
                  <a:pt x="3178151" y="1344"/>
                  <a:pt x="3230518" y="3998"/>
                </a:cubicBezTo>
                <a:lnTo>
                  <a:pt x="3330284" y="11584"/>
                </a:lnTo>
                <a:lnTo>
                  <a:pt x="3330284" y="4845452"/>
                </a:lnTo>
                <a:lnTo>
                  <a:pt x="566017" y="4845452"/>
                </a:lnTo>
                <a:lnTo>
                  <a:pt x="524720" y="4790227"/>
                </a:lnTo>
                <a:cubicBezTo>
                  <a:pt x="193439" y="4299867"/>
                  <a:pt x="0" y="3708730"/>
                  <a:pt x="0" y="3072412"/>
                </a:cubicBezTo>
                <a:cubicBezTo>
                  <a:pt x="0" y="1375566"/>
                  <a:pt x="1375566" y="0"/>
                  <a:pt x="3072412" y="0"/>
                </a:cubicBez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b="0" i="0">
              <a:latin typeface="Arial" panose="020B0604020202020204" pitchFamily="34" charset="0"/>
            </a:endParaRPr>
          </a:p>
        </p:txBody>
      </p:sp>
      <p:sp>
        <p:nvSpPr>
          <p:cNvPr id="5" name="Cirkel 1">
            <a:extLst>
              <a:ext uri="{FF2B5EF4-FFF2-40B4-BE49-F238E27FC236}">
                <a16:creationId xmlns:a16="http://schemas.microsoft.com/office/drawing/2014/main" id="{4E96419D-EF9D-89CF-7739-CEB694BD05E7}"/>
              </a:ext>
              <a:ext uri="{C183D7F6-B498-43B3-948B-1728B52AA6E4}">
                <adec:decorative xmlns:adec="http://schemas.microsoft.com/office/drawing/2017/decorative" val="1"/>
              </a:ext>
            </a:extLst>
          </p:cNvPr>
          <p:cNvSpPr/>
          <p:nvPr userDrawn="1"/>
        </p:nvSpPr>
        <p:spPr>
          <a:xfrm>
            <a:off x="6539594" y="2689499"/>
            <a:ext cx="2158930" cy="215893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a:latin typeface="Arial" panose="020B0604020202020204" pitchFamily="34" charset="0"/>
            </a:endParaRPr>
          </a:p>
        </p:txBody>
      </p:sp>
      <p:sp>
        <p:nvSpPr>
          <p:cNvPr id="12" name="Platshållare för bildnummer">
            <a:extLst>
              <a:ext uri="{FF2B5EF4-FFF2-40B4-BE49-F238E27FC236}">
                <a16:creationId xmlns:a16="http://schemas.microsoft.com/office/drawing/2014/main" id="{0F7595AD-BEF6-6512-2D71-C24BA245ED7F}"/>
              </a:ext>
            </a:extLst>
          </p:cNvPr>
          <p:cNvSpPr>
            <a:spLocks noGrp="1"/>
          </p:cNvSpPr>
          <p:nvPr>
            <p:ph type="sldNum" sz="quarter" idx="12"/>
          </p:nvPr>
        </p:nvSpPr>
        <p:spPr/>
        <p:txBody>
          <a:bodyPr/>
          <a:lstStyle/>
          <a:p>
            <a:fld id="{F230C492-A0B7-4E03-B69D-EF7B76CA7ADD}" type="slidenum">
              <a:rPr lang="sv-SE" smtClean="0"/>
              <a:pPr/>
              <a:t>‹#›</a:t>
            </a:fld>
            <a:endParaRPr lang="sv-SE"/>
          </a:p>
        </p:txBody>
      </p:sp>
      <p:sp>
        <p:nvSpPr>
          <p:cNvPr id="3" name="Underrubrik">
            <a:extLst>
              <a:ext uri="{FF2B5EF4-FFF2-40B4-BE49-F238E27FC236}">
                <a16:creationId xmlns:a16="http://schemas.microsoft.com/office/drawing/2014/main" id="{ADD3C638-54E7-C8D1-5927-F465074E15D4}"/>
              </a:ext>
            </a:extLst>
          </p:cNvPr>
          <p:cNvSpPr>
            <a:spLocks noGrp="1"/>
          </p:cNvSpPr>
          <p:nvPr>
            <p:ph type="subTitle" idx="1" hasCustomPrompt="1"/>
          </p:nvPr>
        </p:nvSpPr>
        <p:spPr>
          <a:xfrm>
            <a:off x="266400" y="2664001"/>
            <a:ext cx="6110002" cy="3393900"/>
          </a:xfrm>
        </p:spPr>
        <p:txBody>
          <a:bodyPr>
            <a:normAutofit/>
          </a:bodyPr>
          <a:lstStyle>
            <a:lvl1pPr marL="0" indent="0" algn="l">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lägga till text</a:t>
            </a:r>
          </a:p>
        </p:txBody>
      </p:sp>
      <p:sp>
        <p:nvSpPr>
          <p:cNvPr id="2" name="Rubrik">
            <a:extLst>
              <a:ext uri="{FF2B5EF4-FFF2-40B4-BE49-F238E27FC236}">
                <a16:creationId xmlns:a16="http://schemas.microsoft.com/office/drawing/2014/main" id="{65C5BD3A-9D83-1B8A-C902-532041E5F912}"/>
              </a:ext>
            </a:extLst>
          </p:cNvPr>
          <p:cNvSpPr>
            <a:spLocks noGrp="1"/>
          </p:cNvSpPr>
          <p:nvPr>
            <p:ph type="ctrTitle" hasCustomPrompt="1"/>
          </p:nvPr>
        </p:nvSpPr>
        <p:spPr>
          <a:xfrm>
            <a:off x="266400" y="1476000"/>
            <a:ext cx="11643684" cy="1123586"/>
          </a:xfrm>
        </p:spPr>
        <p:txBody>
          <a:bodyPr anchor="t" anchorCtr="0">
            <a:normAutofit/>
          </a:bodyPr>
          <a:lstStyle>
            <a:lvl1pPr algn="l">
              <a:defRPr sz="4400" b="1"/>
            </a:lvl1pPr>
          </a:lstStyle>
          <a:p>
            <a:r>
              <a:rPr lang="sv-SE"/>
              <a:t>Klicka här för att lägga till en rubrik</a:t>
            </a:r>
          </a:p>
        </p:txBody>
      </p:sp>
      <p:pic>
        <p:nvPicPr>
          <p:cNvPr id="13" name="Bild, Linnéuniversitetets logotyp" descr="Linnéuniversitetets logotyp">
            <a:extLst>
              <a:ext uri="{FF2B5EF4-FFF2-40B4-BE49-F238E27FC236}">
                <a16:creationId xmlns:a16="http://schemas.microsoft.com/office/drawing/2014/main" id="{6360E1D9-E886-94C3-C25C-C149362E08B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3063" y="364826"/>
            <a:ext cx="2206800" cy="327324"/>
          </a:xfrm>
          <a:prstGeom prst="rect">
            <a:avLst/>
          </a:prstGeom>
        </p:spPr>
      </p:pic>
    </p:spTree>
    <p:extLst>
      <p:ext uri="{BB962C8B-B14F-4D97-AF65-F5344CB8AC3E}">
        <p14:creationId xmlns:p14="http://schemas.microsoft.com/office/powerpoint/2010/main" val="2686320370"/>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ubrik, text och cirklar, Murgröna">
    <p:bg>
      <p:bgPr>
        <a:solidFill>
          <a:schemeClr val="accent5"/>
        </a:solidFill>
        <a:effectLst/>
      </p:bgPr>
    </p:bg>
    <p:spTree>
      <p:nvGrpSpPr>
        <p:cNvPr id="1" name=""/>
        <p:cNvGrpSpPr/>
        <p:nvPr/>
      </p:nvGrpSpPr>
      <p:grpSpPr>
        <a:xfrm>
          <a:off x="0" y="0"/>
          <a:ext cx="0" cy="0"/>
          <a:chOff x="0" y="0"/>
          <a:chExt cx="0" cy="0"/>
        </a:xfrm>
      </p:grpSpPr>
      <p:sp>
        <p:nvSpPr>
          <p:cNvPr id="4" name="Cirkel 2">
            <a:extLst>
              <a:ext uri="{FF2B5EF4-FFF2-40B4-BE49-F238E27FC236}">
                <a16:creationId xmlns:a16="http://schemas.microsoft.com/office/drawing/2014/main" id="{D8E22736-08DF-71F8-DE89-DCEC624265DC}"/>
              </a:ext>
              <a:ext uri="{C183D7F6-B498-43B3-948B-1728B52AA6E4}">
                <adec:decorative xmlns:adec="http://schemas.microsoft.com/office/drawing/2017/decorative" val="1"/>
              </a:ext>
            </a:extLst>
          </p:cNvPr>
          <p:cNvSpPr/>
          <p:nvPr userDrawn="1"/>
        </p:nvSpPr>
        <p:spPr>
          <a:xfrm>
            <a:off x="8861716" y="2012547"/>
            <a:ext cx="3330284" cy="4845452"/>
          </a:xfrm>
          <a:custGeom>
            <a:avLst/>
            <a:gdLst>
              <a:gd name="connsiteX0" fmla="*/ 3072412 w 3330284"/>
              <a:gd name="connsiteY0" fmla="*/ 0 h 4845452"/>
              <a:gd name="connsiteX1" fmla="*/ 3230518 w 3330284"/>
              <a:gd name="connsiteY1" fmla="*/ 3998 h 4845452"/>
              <a:gd name="connsiteX2" fmla="*/ 3330284 w 3330284"/>
              <a:gd name="connsiteY2" fmla="*/ 11584 h 4845452"/>
              <a:gd name="connsiteX3" fmla="*/ 3330284 w 3330284"/>
              <a:gd name="connsiteY3" fmla="*/ 4845452 h 4845452"/>
              <a:gd name="connsiteX4" fmla="*/ 566017 w 3330284"/>
              <a:gd name="connsiteY4" fmla="*/ 4845452 h 4845452"/>
              <a:gd name="connsiteX5" fmla="*/ 524720 w 3330284"/>
              <a:gd name="connsiteY5" fmla="*/ 4790227 h 4845452"/>
              <a:gd name="connsiteX6" fmla="*/ 0 w 3330284"/>
              <a:gd name="connsiteY6" fmla="*/ 3072412 h 4845452"/>
              <a:gd name="connsiteX7" fmla="*/ 3072412 w 3330284"/>
              <a:gd name="connsiteY7" fmla="*/ 0 h 484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0284" h="4845452">
                <a:moveTo>
                  <a:pt x="3072412" y="0"/>
                </a:moveTo>
                <a:cubicBezTo>
                  <a:pt x="3125438" y="0"/>
                  <a:pt x="3178151" y="1344"/>
                  <a:pt x="3230518" y="3998"/>
                </a:cubicBezTo>
                <a:lnTo>
                  <a:pt x="3330284" y="11584"/>
                </a:lnTo>
                <a:lnTo>
                  <a:pt x="3330284" y="4845452"/>
                </a:lnTo>
                <a:lnTo>
                  <a:pt x="566017" y="4845452"/>
                </a:lnTo>
                <a:lnTo>
                  <a:pt x="524720" y="4790227"/>
                </a:lnTo>
                <a:cubicBezTo>
                  <a:pt x="193439" y="4299867"/>
                  <a:pt x="0" y="3708730"/>
                  <a:pt x="0" y="3072412"/>
                </a:cubicBezTo>
                <a:cubicBezTo>
                  <a:pt x="0" y="1375566"/>
                  <a:pt x="1375566" y="0"/>
                  <a:pt x="3072412" y="0"/>
                </a:cubicBez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b="0" i="0">
              <a:latin typeface="Arial" panose="020B0604020202020204" pitchFamily="34" charset="0"/>
            </a:endParaRPr>
          </a:p>
        </p:txBody>
      </p:sp>
      <p:sp>
        <p:nvSpPr>
          <p:cNvPr id="5" name="Cirkel 1">
            <a:extLst>
              <a:ext uri="{FF2B5EF4-FFF2-40B4-BE49-F238E27FC236}">
                <a16:creationId xmlns:a16="http://schemas.microsoft.com/office/drawing/2014/main" id="{4E96419D-EF9D-89CF-7739-CEB694BD05E7}"/>
              </a:ext>
              <a:ext uri="{C183D7F6-B498-43B3-948B-1728B52AA6E4}">
                <adec:decorative xmlns:adec="http://schemas.microsoft.com/office/drawing/2017/decorative" val="1"/>
              </a:ext>
            </a:extLst>
          </p:cNvPr>
          <p:cNvSpPr/>
          <p:nvPr userDrawn="1"/>
        </p:nvSpPr>
        <p:spPr>
          <a:xfrm>
            <a:off x="6539594" y="2689499"/>
            <a:ext cx="2158930" cy="215893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a:latin typeface="Arial" panose="020B0604020202020204" pitchFamily="34" charset="0"/>
            </a:endParaRPr>
          </a:p>
        </p:txBody>
      </p:sp>
      <p:sp>
        <p:nvSpPr>
          <p:cNvPr id="12" name="Platshållare för bildnummer">
            <a:extLst>
              <a:ext uri="{FF2B5EF4-FFF2-40B4-BE49-F238E27FC236}">
                <a16:creationId xmlns:a16="http://schemas.microsoft.com/office/drawing/2014/main" id="{0F7595AD-BEF6-6512-2D71-C24BA245ED7F}"/>
              </a:ext>
            </a:extLst>
          </p:cNvPr>
          <p:cNvSpPr>
            <a:spLocks noGrp="1"/>
          </p:cNvSpPr>
          <p:nvPr>
            <p:ph type="sldNum" sz="quarter" idx="12"/>
          </p:nvPr>
        </p:nvSpPr>
        <p:spPr/>
        <p:txBody>
          <a:bodyPr/>
          <a:lstStyle/>
          <a:p>
            <a:fld id="{F230C492-A0B7-4E03-B69D-EF7B76CA7ADD}" type="slidenum">
              <a:rPr lang="sv-SE" smtClean="0"/>
              <a:pPr/>
              <a:t>‹#›</a:t>
            </a:fld>
            <a:endParaRPr lang="sv-SE"/>
          </a:p>
        </p:txBody>
      </p:sp>
      <p:sp>
        <p:nvSpPr>
          <p:cNvPr id="3" name="Underrubrik">
            <a:extLst>
              <a:ext uri="{FF2B5EF4-FFF2-40B4-BE49-F238E27FC236}">
                <a16:creationId xmlns:a16="http://schemas.microsoft.com/office/drawing/2014/main" id="{ADD3C638-54E7-C8D1-5927-F465074E15D4}"/>
              </a:ext>
            </a:extLst>
          </p:cNvPr>
          <p:cNvSpPr>
            <a:spLocks noGrp="1"/>
          </p:cNvSpPr>
          <p:nvPr>
            <p:ph type="subTitle" idx="1" hasCustomPrompt="1"/>
          </p:nvPr>
        </p:nvSpPr>
        <p:spPr>
          <a:xfrm>
            <a:off x="266400" y="2664001"/>
            <a:ext cx="6110002" cy="3393900"/>
          </a:xfrm>
        </p:spPr>
        <p:txBody>
          <a:bodyPr>
            <a:normAutofit/>
          </a:bodyPr>
          <a:lstStyle>
            <a:lvl1pPr marL="0" indent="0" algn="l">
              <a:buFont typeface="Arial" panose="020B0604020202020204" pitchFamily="34" charset="0"/>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lägga till text</a:t>
            </a:r>
          </a:p>
        </p:txBody>
      </p:sp>
      <p:sp>
        <p:nvSpPr>
          <p:cNvPr id="2" name="Rubrik">
            <a:extLst>
              <a:ext uri="{FF2B5EF4-FFF2-40B4-BE49-F238E27FC236}">
                <a16:creationId xmlns:a16="http://schemas.microsoft.com/office/drawing/2014/main" id="{65C5BD3A-9D83-1B8A-C902-532041E5F912}"/>
              </a:ext>
            </a:extLst>
          </p:cNvPr>
          <p:cNvSpPr>
            <a:spLocks noGrp="1"/>
          </p:cNvSpPr>
          <p:nvPr>
            <p:ph type="ctrTitle" hasCustomPrompt="1"/>
          </p:nvPr>
        </p:nvSpPr>
        <p:spPr>
          <a:xfrm>
            <a:off x="266400" y="1476000"/>
            <a:ext cx="11643684" cy="1123586"/>
          </a:xfrm>
        </p:spPr>
        <p:txBody>
          <a:bodyPr anchor="t" anchorCtr="0">
            <a:normAutofit/>
          </a:bodyPr>
          <a:lstStyle>
            <a:lvl1pPr algn="l">
              <a:defRPr sz="4400" b="1">
                <a:solidFill>
                  <a:schemeClr val="accent1"/>
                </a:solidFill>
              </a:defRPr>
            </a:lvl1pPr>
          </a:lstStyle>
          <a:p>
            <a:r>
              <a:rPr lang="sv-SE"/>
              <a:t>Klicka här för att lägga till en rubrik</a:t>
            </a:r>
          </a:p>
        </p:txBody>
      </p:sp>
      <p:pic>
        <p:nvPicPr>
          <p:cNvPr id="6" name="Bild, Linnéuniversitetets logotyp" descr="Linnéuniversitetets logotyp">
            <a:extLst>
              <a:ext uri="{FF2B5EF4-FFF2-40B4-BE49-F238E27FC236}">
                <a16:creationId xmlns:a16="http://schemas.microsoft.com/office/drawing/2014/main" id="{72F8BA92-5164-4AF9-08D7-DF4C96E9C38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0800" y="370800"/>
            <a:ext cx="2206800" cy="327324"/>
          </a:xfrm>
          <a:prstGeom prst="rect">
            <a:avLst/>
          </a:prstGeom>
        </p:spPr>
      </p:pic>
    </p:spTree>
    <p:extLst>
      <p:ext uri="{BB962C8B-B14F-4D97-AF65-F5344CB8AC3E}">
        <p14:creationId xmlns:p14="http://schemas.microsoft.com/office/powerpoint/2010/main" val="3381841573"/>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12" name="Platshållare för bildnummer">
            <a:extLst>
              <a:ext uri="{FF2B5EF4-FFF2-40B4-BE49-F238E27FC236}">
                <a16:creationId xmlns:a16="http://schemas.microsoft.com/office/drawing/2014/main" id="{0F7595AD-BEF6-6512-2D71-C24BA245ED7F}"/>
              </a:ext>
            </a:extLst>
          </p:cNvPr>
          <p:cNvSpPr>
            <a:spLocks noGrp="1"/>
          </p:cNvSpPr>
          <p:nvPr>
            <p:ph type="sldNum" sz="quarter" idx="12"/>
          </p:nvPr>
        </p:nvSpPr>
        <p:spPr/>
        <p:txBody>
          <a:bodyPr/>
          <a:lstStyle/>
          <a:p>
            <a:fld id="{F230C492-A0B7-4E03-B69D-EF7B76CA7ADD}" type="slidenum">
              <a:rPr lang="sv-SE" smtClean="0"/>
              <a:pPr/>
              <a:t>‹#›</a:t>
            </a:fld>
            <a:endParaRPr lang="sv-SE"/>
          </a:p>
        </p:txBody>
      </p:sp>
      <p:sp>
        <p:nvSpPr>
          <p:cNvPr id="3" name="Underrubrik">
            <a:extLst>
              <a:ext uri="{FF2B5EF4-FFF2-40B4-BE49-F238E27FC236}">
                <a16:creationId xmlns:a16="http://schemas.microsoft.com/office/drawing/2014/main" id="{ADD3C638-54E7-C8D1-5927-F465074E15D4}"/>
              </a:ext>
            </a:extLst>
          </p:cNvPr>
          <p:cNvSpPr>
            <a:spLocks noGrp="1"/>
          </p:cNvSpPr>
          <p:nvPr>
            <p:ph type="subTitle" idx="1"/>
          </p:nvPr>
        </p:nvSpPr>
        <p:spPr>
          <a:xfrm>
            <a:off x="266400" y="3366120"/>
            <a:ext cx="11643684" cy="1655762"/>
          </a:xfrm>
        </p:spPr>
        <p:txBody>
          <a:bodyPr>
            <a:normAutofit/>
          </a:bodyPr>
          <a:lstStyle>
            <a:lvl1pPr marL="0" indent="0" algn="l">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2" name="Rubrik">
            <a:extLst>
              <a:ext uri="{FF2B5EF4-FFF2-40B4-BE49-F238E27FC236}">
                <a16:creationId xmlns:a16="http://schemas.microsoft.com/office/drawing/2014/main" id="{65C5BD3A-9D83-1B8A-C902-532041E5F912}"/>
              </a:ext>
            </a:extLst>
          </p:cNvPr>
          <p:cNvSpPr>
            <a:spLocks noGrp="1"/>
          </p:cNvSpPr>
          <p:nvPr>
            <p:ph type="ctrTitle" hasCustomPrompt="1"/>
          </p:nvPr>
        </p:nvSpPr>
        <p:spPr>
          <a:xfrm>
            <a:off x="266400" y="1476000"/>
            <a:ext cx="11643684" cy="1852929"/>
          </a:xfrm>
        </p:spPr>
        <p:txBody>
          <a:bodyPr anchor="t" anchorCtr="0">
            <a:normAutofit/>
          </a:bodyPr>
          <a:lstStyle>
            <a:lvl1pPr algn="l">
              <a:defRPr sz="4400" b="1"/>
            </a:lvl1pPr>
          </a:lstStyle>
          <a:p>
            <a:r>
              <a:rPr lang="sv-SE"/>
              <a:t>Presentationens titel</a:t>
            </a:r>
          </a:p>
        </p:txBody>
      </p:sp>
      <p:pic>
        <p:nvPicPr>
          <p:cNvPr id="13" name="Bild, Linnéuniversitetets logotyp" descr="Linnéuniversitetets logotyp">
            <a:extLst>
              <a:ext uri="{FF2B5EF4-FFF2-40B4-BE49-F238E27FC236}">
                <a16:creationId xmlns:a16="http://schemas.microsoft.com/office/drawing/2014/main" id="{6360E1D9-E886-94C3-C25C-C149362E08B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3063" y="364826"/>
            <a:ext cx="2206800" cy="327324"/>
          </a:xfrm>
          <a:prstGeom prst="rect">
            <a:avLst/>
          </a:prstGeom>
        </p:spPr>
      </p:pic>
      <p:sp>
        <p:nvSpPr>
          <p:cNvPr id="14" name="Platshållare för text, namn">
            <a:extLst>
              <a:ext uri="{FF2B5EF4-FFF2-40B4-BE49-F238E27FC236}">
                <a16:creationId xmlns:a16="http://schemas.microsoft.com/office/drawing/2014/main" id="{26D49A14-D994-A920-4CD8-E3ECDEE27D56}"/>
              </a:ext>
            </a:extLst>
          </p:cNvPr>
          <p:cNvSpPr>
            <a:spLocks noGrp="1"/>
          </p:cNvSpPr>
          <p:nvPr>
            <p:ph type="body" sz="quarter" idx="14" hasCustomPrompt="1"/>
          </p:nvPr>
        </p:nvSpPr>
        <p:spPr>
          <a:xfrm>
            <a:off x="8291513" y="339893"/>
            <a:ext cx="3618571" cy="432000"/>
          </a:xfrm>
          <a:prstGeom prst="rect">
            <a:avLst/>
          </a:prstGeom>
        </p:spPr>
        <p:txBody>
          <a:bodyPr anchor="b" anchorCtr="0">
            <a:spAutoFit/>
          </a:bodyPr>
          <a:lstStyle>
            <a:lvl1pPr marL="0" indent="0" algn="r">
              <a:buNone/>
              <a:defRPr sz="1200">
                <a:solidFill>
                  <a:schemeClr val="tx2"/>
                </a:solidFill>
                <a:latin typeface="Arial" panose="020B0604020202020204" pitchFamily="34" charset="0"/>
                <a:cs typeface="Arial" panose="020B0604020202020204" pitchFamily="34" charset="0"/>
              </a:defRPr>
            </a:lvl1pPr>
          </a:lstStyle>
          <a:p>
            <a:pPr lvl="0"/>
            <a:r>
              <a:rPr lang="sv-SE"/>
              <a:t>Namn på talare</a:t>
            </a:r>
          </a:p>
        </p:txBody>
      </p:sp>
      <p:sp>
        <p:nvSpPr>
          <p:cNvPr id="15" name="Platshållare för text, ämne">
            <a:extLst>
              <a:ext uri="{FF2B5EF4-FFF2-40B4-BE49-F238E27FC236}">
                <a16:creationId xmlns:a16="http://schemas.microsoft.com/office/drawing/2014/main" id="{A5215AD4-A11D-B672-2832-4C404463B8E0}"/>
              </a:ext>
            </a:extLst>
          </p:cNvPr>
          <p:cNvSpPr>
            <a:spLocks noGrp="1"/>
          </p:cNvSpPr>
          <p:nvPr>
            <p:ph type="body" sz="quarter" idx="13" hasCustomPrompt="1"/>
          </p:nvPr>
        </p:nvSpPr>
        <p:spPr>
          <a:xfrm>
            <a:off x="4038599" y="339893"/>
            <a:ext cx="4252913" cy="432000"/>
          </a:xfrm>
          <a:prstGeom prst="rect">
            <a:avLst/>
          </a:prstGeom>
        </p:spPr>
        <p:txBody>
          <a:bodyPr anchor="b" anchorCtr="0">
            <a:spAutoFit/>
          </a:bodyPr>
          <a:lstStyle>
            <a:lvl1pPr marL="0" indent="0">
              <a:buNone/>
              <a:defRPr sz="120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sv-SE"/>
              <a:t>Ämne</a:t>
            </a:r>
          </a:p>
        </p:txBody>
      </p:sp>
    </p:spTree>
    <p:extLst>
      <p:ext uri="{BB962C8B-B14F-4D97-AF65-F5344CB8AC3E}">
        <p14:creationId xmlns:p14="http://schemas.microsoft.com/office/powerpoint/2010/main" val="687608280"/>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ubrik, text och cirklar, Azalea">
    <p:bg>
      <p:bgPr>
        <a:solidFill>
          <a:schemeClr val="accent3"/>
        </a:solidFill>
        <a:effectLst/>
      </p:bgPr>
    </p:bg>
    <p:spTree>
      <p:nvGrpSpPr>
        <p:cNvPr id="1" name=""/>
        <p:cNvGrpSpPr/>
        <p:nvPr/>
      </p:nvGrpSpPr>
      <p:grpSpPr>
        <a:xfrm>
          <a:off x="0" y="0"/>
          <a:ext cx="0" cy="0"/>
          <a:chOff x="0" y="0"/>
          <a:chExt cx="0" cy="0"/>
        </a:xfrm>
      </p:grpSpPr>
      <p:sp>
        <p:nvSpPr>
          <p:cNvPr id="4" name="Cirkel 2">
            <a:extLst>
              <a:ext uri="{FF2B5EF4-FFF2-40B4-BE49-F238E27FC236}">
                <a16:creationId xmlns:a16="http://schemas.microsoft.com/office/drawing/2014/main" id="{D8E22736-08DF-71F8-DE89-DCEC624265DC}"/>
              </a:ext>
              <a:ext uri="{C183D7F6-B498-43B3-948B-1728B52AA6E4}">
                <adec:decorative xmlns:adec="http://schemas.microsoft.com/office/drawing/2017/decorative" val="1"/>
              </a:ext>
            </a:extLst>
          </p:cNvPr>
          <p:cNvSpPr/>
          <p:nvPr userDrawn="1"/>
        </p:nvSpPr>
        <p:spPr>
          <a:xfrm>
            <a:off x="8861716" y="2012547"/>
            <a:ext cx="3330284" cy="4845452"/>
          </a:xfrm>
          <a:custGeom>
            <a:avLst/>
            <a:gdLst>
              <a:gd name="connsiteX0" fmla="*/ 3072412 w 3330284"/>
              <a:gd name="connsiteY0" fmla="*/ 0 h 4845452"/>
              <a:gd name="connsiteX1" fmla="*/ 3230518 w 3330284"/>
              <a:gd name="connsiteY1" fmla="*/ 3998 h 4845452"/>
              <a:gd name="connsiteX2" fmla="*/ 3330284 w 3330284"/>
              <a:gd name="connsiteY2" fmla="*/ 11584 h 4845452"/>
              <a:gd name="connsiteX3" fmla="*/ 3330284 w 3330284"/>
              <a:gd name="connsiteY3" fmla="*/ 4845452 h 4845452"/>
              <a:gd name="connsiteX4" fmla="*/ 566017 w 3330284"/>
              <a:gd name="connsiteY4" fmla="*/ 4845452 h 4845452"/>
              <a:gd name="connsiteX5" fmla="*/ 524720 w 3330284"/>
              <a:gd name="connsiteY5" fmla="*/ 4790227 h 4845452"/>
              <a:gd name="connsiteX6" fmla="*/ 0 w 3330284"/>
              <a:gd name="connsiteY6" fmla="*/ 3072412 h 4845452"/>
              <a:gd name="connsiteX7" fmla="*/ 3072412 w 3330284"/>
              <a:gd name="connsiteY7" fmla="*/ 0 h 484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0284" h="4845452">
                <a:moveTo>
                  <a:pt x="3072412" y="0"/>
                </a:moveTo>
                <a:cubicBezTo>
                  <a:pt x="3125438" y="0"/>
                  <a:pt x="3178151" y="1344"/>
                  <a:pt x="3230518" y="3998"/>
                </a:cubicBezTo>
                <a:lnTo>
                  <a:pt x="3330284" y="11584"/>
                </a:lnTo>
                <a:lnTo>
                  <a:pt x="3330284" y="4845452"/>
                </a:lnTo>
                <a:lnTo>
                  <a:pt x="566017" y="4845452"/>
                </a:lnTo>
                <a:lnTo>
                  <a:pt x="524720" y="4790227"/>
                </a:lnTo>
                <a:cubicBezTo>
                  <a:pt x="193439" y="4299867"/>
                  <a:pt x="0" y="3708730"/>
                  <a:pt x="0" y="3072412"/>
                </a:cubicBezTo>
                <a:cubicBezTo>
                  <a:pt x="0" y="1375566"/>
                  <a:pt x="1375566" y="0"/>
                  <a:pt x="3072412" y="0"/>
                </a:cubicBez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b="0" i="0">
              <a:latin typeface="Arial" panose="020B0604020202020204" pitchFamily="34" charset="0"/>
            </a:endParaRPr>
          </a:p>
        </p:txBody>
      </p:sp>
      <p:sp>
        <p:nvSpPr>
          <p:cNvPr id="5" name="Cirkel 1">
            <a:extLst>
              <a:ext uri="{FF2B5EF4-FFF2-40B4-BE49-F238E27FC236}">
                <a16:creationId xmlns:a16="http://schemas.microsoft.com/office/drawing/2014/main" id="{4E96419D-EF9D-89CF-7739-CEB694BD05E7}"/>
              </a:ext>
              <a:ext uri="{C183D7F6-B498-43B3-948B-1728B52AA6E4}">
                <adec:decorative xmlns:adec="http://schemas.microsoft.com/office/drawing/2017/decorative" val="1"/>
              </a:ext>
            </a:extLst>
          </p:cNvPr>
          <p:cNvSpPr/>
          <p:nvPr userDrawn="1"/>
        </p:nvSpPr>
        <p:spPr>
          <a:xfrm>
            <a:off x="6539594" y="2689499"/>
            <a:ext cx="2158930" cy="215893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a:latin typeface="Arial" panose="020B0604020202020204" pitchFamily="34" charset="0"/>
            </a:endParaRPr>
          </a:p>
        </p:txBody>
      </p:sp>
      <p:sp>
        <p:nvSpPr>
          <p:cNvPr id="12" name="Platshållare för bildnummer">
            <a:extLst>
              <a:ext uri="{FF2B5EF4-FFF2-40B4-BE49-F238E27FC236}">
                <a16:creationId xmlns:a16="http://schemas.microsoft.com/office/drawing/2014/main" id="{0F7595AD-BEF6-6512-2D71-C24BA245ED7F}"/>
              </a:ext>
            </a:extLst>
          </p:cNvPr>
          <p:cNvSpPr>
            <a:spLocks noGrp="1"/>
          </p:cNvSpPr>
          <p:nvPr>
            <p:ph type="sldNum" sz="quarter" idx="12"/>
          </p:nvPr>
        </p:nvSpPr>
        <p:spPr/>
        <p:txBody>
          <a:bodyPr/>
          <a:lstStyle/>
          <a:p>
            <a:fld id="{F230C492-A0B7-4E03-B69D-EF7B76CA7ADD}" type="slidenum">
              <a:rPr lang="sv-SE" smtClean="0"/>
              <a:pPr/>
              <a:t>‹#›</a:t>
            </a:fld>
            <a:endParaRPr lang="sv-SE"/>
          </a:p>
        </p:txBody>
      </p:sp>
      <p:sp>
        <p:nvSpPr>
          <p:cNvPr id="3" name="Underrubrik">
            <a:extLst>
              <a:ext uri="{FF2B5EF4-FFF2-40B4-BE49-F238E27FC236}">
                <a16:creationId xmlns:a16="http://schemas.microsoft.com/office/drawing/2014/main" id="{ADD3C638-54E7-C8D1-5927-F465074E15D4}"/>
              </a:ext>
            </a:extLst>
          </p:cNvPr>
          <p:cNvSpPr>
            <a:spLocks noGrp="1"/>
          </p:cNvSpPr>
          <p:nvPr>
            <p:ph type="subTitle" idx="1" hasCustomPrompt="1"/>
          </p:nvPr>
        </p:nvSpPr>
        <p:spPr>
          <a:xfrm>
            <a:off x="266400" y="2664001"/>
            <a:ext cx="6110002" cy="3393900"/>
          </a:xfrm>
        </p:spPr>
        <p:txBody>
          <a:bodyPr>
            <a:normAutofit/>
          </a:bodyPr>
          <a:lstStyle>
            <a:lvl1pPr marL="0" indent="0" algn="l">
              <a:buFont typeface="Arial" panose="020B0604020202020204" pitchFamily="34" charset="0"/>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lägga till text</a:t>
            </a:r>
          </a:p>
        </p:txBody>
      </p:sp>
      <p:sp>
        <p:nvSpPr>
          <p:cNvPr id="2" name="Rubrik">
            <a:extLst>
              <a:ext uri="{FF2B5EF4-FFF2-40B4-BE49-F238E27FC236}">
                <a16:creationId xmlns:a16="http://schemas.microsoft.com/office/drawing/2014/main" id="{65C5BD3A-9D83-1B8A-C902-532041E5F912}"/>
              </a:ext>
            </a:extLst>
          </p:cNvPr>
          <p:cNvSpPr>
            <a:spLocks noGrp="1"/>
          </p:cNvSpPr>
          <p:nvPr>
            <p:ph type="ctrTitle" hasCustomPrompt="1"/>
          </p:nvPr>
        </p:nvSpPr>
        <p:spPr>
          <a:xfrm>
            <a:off x="266400" y="1476000"/>
            <a:ext cx="11643684" cy="1123586"/>
          </a:xfrm>
        </p:spPr>
        <p:txBody>
          <a:bodyPr anchor="t" anchorCtr="0">
            <a:normAutofit/>
          </a:bodyPr>
          <a:lstStyle>
            <a:lvl1pPr algn="l">
              <a:defRPr sz="4400" b="1">
                <a:solidFill>
                  <a:schemeClr val="accent1"/>
                </a:solidFill>
              </a:defRPr>
            </a:lvl1pPr>
          </a:lstStyle>
          <a:p>
            <a:r>
              <a:rPr lang="sv-SE"/>
              <a:t>Klicka här för att lägga till en rubrik</a:t>
            </a:r>
          </a:p>
        </p:txBody>
      </p:sp>
      <p:pic>
        <p:nvPicPr>
          <p:cNvPr id="6" name="Bild, Linnéuniversitetets logotyp" descr="Linnéuniversitetets logotyp">
            <a:extLst>
              <a:ext uri="{FF2B5EF4-FFF2-40B4-BE49-F238E27FC236}">
                <a16:creationId xmlns:a16="http://schemas.microsoft.com/office/drawing/2014/main" id="{72F8BA92-5164-4AF9-08D7-DF4C96E9C38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0800" y="370800"/>
            <a:ext cx="2206800" cy="327324"/>
          </a:xfrm>
          <a:prstGeom prst="rect">
            <a:avLst/>
          </a:prstGeom>
        </p:spPr>
      </p:pic>
    </p:spTree>
    <p:extLst>
      <p:ext uri="{BB962C8B-B14F-4D97-AF65-F5344CB8AC3E}">
        <p14:creationId xmlns:p14="http://schemas.microsoft.com/office/powerpoint/2010/main" val="2440254551"/>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ubrik, text och cirklar, Krokus">
    <p:bg>
      <p:bgPr>
        <a:solidFill>
          <a:schemeClr val="accent4"/>
        </a:solidFill>
        <a:effectLst/>
      </p:bgPr>
    </p:bg>
    <p:spTree>
      <p:nvGrpSpPr>
        <p:cNvPr id="1" name=""/>
        <p:cNvGrpSpPr/>
        <p:nvPr/>
      </p:nvGrpSpPr>
      <p:grpSpPr>
        <a:xfrm>
          <a:off x="0" y="0"/>
          <a:ext cx="0" cy="0"/>
          <a:chOff x="0" y="0"/>
          <a:chExt cx="0" cy="0"/>
        </a:xfrm>
      </p:grpSpPr>
      <p:sp>
        <p:nvSpPr>
          <p:cNvPr id="4" name="Cirkel 2">
            <a:extLst>
              <a:ext uri="{FF2B5EF4-FFF2-40B4-BE49-F238E27FC236}">
                <a16:creationId xmlns:a16="http://schemas.microsoft.com/office/drawing/2014/main" id="{D8E22736-08DF-71F8-DE89-DCEC624265DC}"/>
              </a:ext>
              <a:ext uri="{C183D7F6-B498-43B3-948B-1728B52AA6E4}">
                <adec:decorative xmlns:adec="http://schemas.microsoft.com/office/drawing/2017/decorative" val="1"/>
              </a:ext>
            </a:extLst>
          </p:cNvPr>
          <p:cNvSpPr/>
          <p:nvPr userDrawn="1"/>
        </p:nvSpPr>
        <p:spPr>
          <a:xfrm>
            <a:off x="8861716" y="2012547"/>
            <a:ext cx="3330284" cy="4845452"/>
          </a:xfrm>
          <a:custGeom>
            <a:avLst/>
            <a:gdLst>
              <a:gd name="connsiteX0" fmla="*/ 3072412 w 3330284"/>
              <a:gd name="connsiteY0" fmla="*/ 0 h 4845452"/>
              <a:gd name="connsiteX1" fmla="*/ 3230518 w 3330284"/>
              <a:gd name="connsiteY1" fmla="*/ 3998 h 4845452"/>
              <a:gd name="connsiteX2" fmla="*/ 3330284 w 3330284"/>
              <a:gd name="connsiteY2" fmla="*/ 11584 h 4845452"/>
              <a:gd name="connsiteX3" fmla="*/ 3330284 w 3330284"/>
              <a:gd name="connsiteY3" fmla="*/ 4845452 h 4845452"/>
              <a:gd name="connsiteX4" fmla="*/ 566017 w 3330284"/>
              <a:gd name="connsiteY4" fmla="*/ 4845452 h 4845452"/>
              <a:gd name="connsiteX5" fmla="*/ 524720 w 3330284"/>
              <a:gd name="connsiteY5" fmla="*/ 4790227 h 4845452"/>
              <a:gd name="connsiteX6" fmla="*/ 0 w 3330284"/>
              <a:gd name="connsiteY6" fmla="*/ 3072412 h 4845452"/>
              <a:gd name="connsiteX7" fmla="*/ 3072412 w 3330284"/>
              <a:gd name="connsiteY7" fmla="*/ 0 h 484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0284" h="4845452">
                <a:moveTo>
                  <a:pt x="3072412" y="0"/>
                </a:moveTo>
                <a:cubicBezTo>
                  <a:pt x="3125438" y="0"/>
                  <a:pt x="3178151" y="1344"/>
                  <a:pt x="3230518" y="3998"/>
                </a:cubicBezTo>
                <a:lnTo>
                  <a:pt x="3330284" y="11584"/>
                </a:lnTo>
                <a:lnTo>
                  <a:pt x="3330284" y="4845452"/>
                </a:lnTo>
                <a:lnTo>
                  <a:pt x="566017" y="4845452"/>
                </a:lnTo>
                <a:lnTo>
                  <a:pt x="524720" y="4790227"/>
                </a:lnTo>
                <a:cubicBezTo>
                  <a:pt x="193439" y="4299867"/>
                  <a:pt x="0" y="3708730"/>
                  <a:pt x="0" y="3072412"/>
                </a:cubicBezTo>
                <a:cubicBezTo>
                  <a:pt x="0" y="1375566"/>
                  <a:pt x="1375566" y="0"/>
                  <a:pt x="3072412" y="0"/>
                </a:cubicBez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b="0" i="0">
              <a:latin typeface="Arial" panose="020B0604020202020204" pitchFamily="34" charset="0"/>
            </a:endParaRPr>
          </a:p>
        </p:txBody>
      </p:sp>
      <p:sp>
        <p:nvSpPr>
          <p:cNvPr id="5" name="Cirkel 1">
            <a:extLst>
              <a:ext uri="{FF2B5EF4-FFF2-40B4-BE49-F238E27FC236}">
                <a16:creationId xmlns:a16="http://schemas.microsoft.com/office/drawing/2014/main" id="{4E96419D-EF9D-89CF-7739-CEB694BD05E7}"/>
              </a:ext>
              <a:ext uri="{C183D7F6-B498-43B3-948B-1728B52AA6E4}">
                <adec:decorative xmlns:adec="http://schemas.microsoft.com/office/drawing/2017/decorative" val="1"/>
              </a:ext>
            </a:extLst>
          </p:cNvPr>
          <p:cNvSpPr/>
          <p:nvPr userDrawn="1"/>
        </p:nvSpPr>
        <p:spPr>
          <a:xfrm>
            <a:off x="6539594" y="2689499"/>
            <a:ext cx="2158930" cy="215893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a:latin typeface="Arial" panose="020B0604020202020204" pitchFamily="34" charset="0"/>
            </a:endParaRPr>
          </a:p>
        </p:txBody>
      </p:sp>
      <p:sp>
        <p:nvSpPr>
          <p:cNvPr id="12" name="Platshållare för bildnummer">
            <a:extLst>
              <a:ext uri="{FF2B5EF4-FFF2-40B4-BE49-F238E27FC236}">
                <a16:creationId xmlns:a16="http://schemas.microsoft.com/office/drawing/2014/main" id="{0F7595AD-BEF6-6512-2D71-C24BA245ED7F}"/>
              </a:ext>
            </a:extLst>
          </p:cNvPr>
          <p:cNvSpPr>
            <a:spLocks noGrp="1"/>
          </p:cNvSpPr>
          <p:nvPr>
            <p:ph type="sldNum" sz="quarter" idx="12"/>
          </p:nvPr>
        </p:nvSpPr>
        <p:spPr/>
        <p:txBody>
          <a:bodyPr/>
          <a:lstStyle/>
          <a:p>
            <a:fld id="{F230C492-A0B7-4E03-B69D-EF7B76CA7ADD}" type="slidenum">
              <a:rPr lang="sv-SE" smtClean="0"/>
              <a:pPr/>
              <a:t>‹#›</a:t>
            </a:fld>
            <a:endParaRPr lang="sv-SE"/>
          </a:p>
        </p:txBody>
      </p:sp>
      <p:sp>
        <p:nvSpPr>
          <p:cNvPr id="3" name="Underrubrik">
            <a:extLst>
              <a:ext uri="{FF2B5EF4-FFF2-40B4-BE49-F238E27FC236}">
                <a16:creationId xmlns:a16="http://schemas.microsoft.com/office/drawing/2014/main" id="{ADD3C638-54E7-C8D1-5927-F465074E15D4}"/>
              </a:ext>
            </a:extLst>
          </p:cNvPr>
          <p:cNvSpPr>
            <a:spLocks noGrp="1"/>
          </p:cNvSpPr>
          <p:nvPr>
            <p:ph type="subTitle" idx="1" hasCustomPrompt="1"/>
          </p:nvPr>
        </p:nvSpPr>
        <p:spPr>
          <a:xfrm>
            <a:off x="266400" y="2664001"/>
            <a:ext cx="6110002" cy="3393900"/>
          </a:xfrm>
        </p:spPr>
        <p:txBody>
          <a:bodyPr>
            <a:normAutofit/>
          </a:bodyPr>
          <a:lstStyle>
            <a:lvl1pPr marL="0" indent="0" algn="l">
              <a:buFont typeface="Arial" panose="020B0604020202020204" pitchFamily="34" charset="0"/>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lägga till text</a:t>
            </a:r>
          </a:p>
        </p:txBody>
      </p:sp>
      <p:sp>
        <p:nvSpPr>
          <p:cNvPr id="2" name="Rubrik">
            <a:extLst>
              <a:ext uri="{FF2B5EF4-FFF2-40B4-BE49-F238E27FC236}">
                <a16:creationId xmlns:a16="http://schemas.microsoft.com/office/drawing/2014/main" id="{65C5BD3A-9D83-1B8A-C902-532041E5F912}"/>
              </a:ext>
            </a:extLst>
          </p:cNvPr>
          <p:cNvSpPr>
            <a:spLocks noGrp="1"/>
          </p:cNvSpPr>
          <p:nvPr>
            <p:ph type="ctrTitle" hasCustomPrompt="1"/>
          </p:nvPr>
        </p:nvSpPr>
        <p:spPr>
          <a:xfrm>
            <a:off x="266400" y="1476000"/>
            <a:ext cx="11643684" cy="1123586"/>
          </a:xfrm>
        </p:spPr>
        <p:txBody>
          <a:bodyPr anchor="t" anchorCtr="0">
            <a:normAutofit/>
          </a:bodyPr>
          <a:lstStyle>
            <a:lvl1pPr algn="l">
              <a:defRPr sz="4400" b="1">
                <a:solidFill>
                  <a:schemeClr val="accent1"/>
                </a:solidFill>
              </a:defRPr>
            </a:lvl1pPr>
          </a:lstStyle>
          <a:p>
            <a:r>
              <a:rPr lang="sv-SE"/>
              <a:t>Klicka här för att lägga till en rubrik</a:t>
            </a:r>
          </a:p>
        </p:txBody>
      </p:sp>
      <p:pic>
        <p:nvPicPr>
          <p:cNvPr id="6" name="Bild, Linnéuniversitetets logotyp" descr="Linnéuniversitetets logotyp">
            <a:extLst>
              <a:ext uri="{FF2B5EF4-FFF2-40B4-BE49-F238E27FC236}">
                <a16:creationId xmlns:a16="http://schemas.microsoft.com/office/drawing/2014/main" id="{72F8BA92-5164-4AF9-08D7-DF4C96E9C38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0800" y="370800"/>
            <a:ext cx="2206800" cy="327324"/>
          </a:xfrm>
          <a:prstGeom prst="rect">
            <a:avLst/>
          </a:prstGeom>
        </p:spPr>
      </p:pic>
    </p:spTree>
    <p:extLst>
      <p:ext uri="{BB962C8B-B14F-4D97-AF65-F5344CB8AC3E}">
        <p14:creationId xmlns:p14="http://schemas.microsoft.com/office/powerpoint/2010/main" val="2409307368"/>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ld med rubrik och text">
    <p:bg>
      <p:bgPr>
        <a:solidFill>
          <a:schemeClr val="accent2"/>
        </a:solidFill>
        <a:effectLst/>
      </p:bgPr>
    </p:bg>
    <p:spTree>
      <p:nvGrpSpPr>
        <p:cNvPr id="1" name=""/>
        <p:cNvGrpSpPr/>
        <p:nvPr/>
      </p:nvGrpSpPr>
      <p:grpSpPr>
        <a:xfrm>
          <a:off x="0" y="0"/>
          <a:ext cx="0" cy="0"/>
          <a:chOff x="0" y="0"/>
          <a:chExt cx="0" cy="0"/>
        </a:xfrm>
      </p:grpSpPr>
      <p:sp>
        <p:nvSpPr>
          <p:cNvPr id="5" name="Platshållare för bild">
            <a:extLst>
              <a:ext uri="{FF2B5EF4-FFF2-40B4-BE49-F238E27FC236}">
                <a16:creationId xmlns:a16="http://schemas.microsoft.com/office/drawing/2014/main" id="{4713DBC3-8C87-1D7F-1B50-CC3E1197EDB1}"/>
              </a:ext>
            </a:extLst>
          </p:cNvPr>
          <p:cNvSpPr>
            <a:spLocks noGrp="1"/>
          </p:cNvSpPr>
          <p:nvPr>
            <p:ph type="pic" sz="quarter" idx="13"/>
          </p:nvPr>
        </p:nvSpPr>
        <p:spPr>
          <a:xfrm>
            <a:off x="6304208" y="0"/>
            <a:ext cx="5887792" cy="6858000"/>
          </a:xfrm>
        </p:spPr>
        <p:txBody>
          <a:bodyPr/>
          <a:lstStyle>
            <a:lvl1pPr marL="0" indent="0">
              <a:buNone/>
              <a:defRPr/>
            </a:lvl1pPr>
          </a:lstStyle>
          <a:p>
            <a:r>
              <a:rPr lang="sv-SE"/>
              <a:t>Klicka på ikonen för att lägga till en bild</a:t>
            </a:r>
          </a:p>
        </p:txBody>
      </p:sp>
      <p:sp>
        <p:nvSpPr>
          <p:cNvPr id="3" name="Underrubrik">
            <a:extLst>
              <a:ext uri="{FF2B5EF4-FFF2-40B4-BE49-F238E27FC236}">
                <a16:creationId xmlns:a16="http://schemas.microsoft.com/office/drawing/2014/main" id="{ADD3C638-54E7-C8D1-5927-F465074E15D4}"/>
              </a:ext>
            </a:extLst>
          </p:cNvPr>
          <p:cNvSpPr>
            <a:spLocks noGrp="1"/>
          </p:cNvSpPr>
          <p:nvPr>
            <p:ph type="subTitle" idx="1" hasCustomPrompt="1"/>
          </p:nvPr>
        </p:nvSpPr>
        <p:spPr>
          <a:xfrm>
            <a:off x="266400" y="2440801"/>
            <a:ext cx="5829600" cy="3617100"/>
          </a:xfrm>
        </p:spPr>
        <p:txBody>
          <a:bodyPr>
            <a:normAutofit/>
          </a:bodyPr>
          <a:lstStyle>
            <a:lvl1pPr marL="0" indent="0" algn="l">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lägga till text</a:t>
            </a:r>
          </a:p>
        </p:txBody>
      </p:sp>
      <p:sp>
        <p:nvSpPr>
          <p:cNvPr id="2" name="Rubrik">
            <a:extLst>
              <a:ext uri="{FF2B5EF4-FFF2-40B4-BE49-F238E27FC236}">
                <a16:creationId xmlns:a16="http://schemas.microsoft.com/office/drawing/2014/main" id="{65C5BD3A-9D83-1B8A-C902-532041E5F912}"/>
              </a:ext>
            </a:extLst>
          </p:cNvPr>
          <p:cNvSpPr>
            <a:spLocks noGrp="1"/>
          </p:cNvSpPr>
          <p:nvPr>
            <p:ph type="ctrTitle" hasCustomPrompt="1"/>
          </p:nvPr>
        </p:nvSpPr>
        <p:spPr>
          <a:xfrm>
            <a:off x="266400" y="1510828"/>
            <a:ext cx="5829600" cy="802800"/>
          </a:xfrm>
        </p:spPr>
        <p:txBody>
          <a:bodyPr anchor="t" anchorCtr="0">
            <a:normAutofit/>
          </a:bodyPr>
          <a:lstStyle>
            <a:lvl1pPr algn="l">
              <a:defRPr sz="2400" b="1"/>
            </a:lvl1pPr>
          </a:lstStyle>
          <a:p>
            <a:r>
              <a:rPr lang="sv-SE"/>
              <a:t>Klicka här för att lägga till en rubrik</a:t>
            </a:r>
          </a:p>
        </p:txBody>
      </p:sp>
      <p:pic>
        <p:nvPicPr>
          <p:cNvPr id="13" name="Bild, Linnéuniversitetets logotyp" descr="Linnéuniversitetets logotyp">
            <a:extLst>
              <a:ext uri="{FF2B5EF4-FFF2-40B4-BE49-F238E27FC236}">
                <a16:creationId xmlns:a16="http://schemas.microsoft.com/office/drawing/2014/main" id="{6360E1D9-E886-94C3-C25C-C149362E08B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3063" y="364826"/>
            <a:ext cx="2206800" cy="327324"/>
          </a:xfrm>
          <a:prstGeom prst="rect">
            <a:avLst/>
          </a:prstGeom>
        </p:spPr>
      </p:pic>
    </p:spTree>
    <p:extLst>
      <p:ext uri="{BB962C8B-B14F-4D97-AF65-F5344CB8AC3E}">
        <p14:creationId xmlns:p14="http://schemas.microsoft.com/office/powerpoint/2010/main" val="3658524128"/>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or bild med rubrik och text">
    <p:bg>
      <p:bgPr>
        <a:solidFill>
          <a:schemeClr val="accent2"/>
        </a:solidFill>
        <a:effectLst/>
      </p:bgPr>
    </p:bg>
    <p:spTree>
      <p:nvGrpSpPr>
        <p:cNvPr id="1" name=""/>
        <p:cNvGrpSpPr/>
        <p:nvPr/>
      </p:nvGrpSpPr>
      <p:grpSpPr>
        <a:xfrm>
          <a:off x="0" y="0"/>
          <a:ext cx="0" cy="0"/>
          <a:chOff x="0" y="0"/>
          <a:chExt cx="0" cy="0"/>
        </a:xfrm>
      </p:grpSpPr>
      <p:sp>
        <p:nvSpPr>
          <p:cNvPr id="5" name="Platshållare för bild">
            <a:extLst>
              <a:ext uri="{FF2B5EF4-FFF2-40B4-BE49-F238E27FC236}">
                <a16:creationId xmlns:a16="http://schemas.microsoft.com/office/drawing/2014/main" id="{4713DBC3-8C87-1D7F-1B50-CC3E1197EDB1}"/>
              </a:ext>
            </a:extLst>
          </p:cNvPr>
          <p:cNvSpPr>
            <a:spLocks noGrp="1"/>
          </p:cNvSpPr>
          <p:nvPr>
            <p:ph type="pic" sz="quarter" idx="13"/>
          </p:nvPr>
        </p:nvSpPr>
        <p:spPr>
          <a:xfrm>
            <a:off x="4116388" y="0"/>
            <a:ext cx="8075612" cy="6858000"/>
          </a:xfrm>
        </p:spPr>
        <p:txBody>
          <a:bodyPr/>
          <a:lstStyle>
            <a:lvl1pPr marL="0" indent="0">
              <a:buNone/>
              <a:defRPr/>
            </a:lvl1pPr>
          </a:lstStyle>
          <a:p>
            <a:r>
              <a:rPr lang="sv-SE"/>
              <a:t>Klicka på ikonen för att lägga till en bild</a:t>
            </a:r>
          </a:p>
        </p:txBody>
      </p:sp>
      <p:sp>
        <p:nvSpPr>
          <p:cNvPr id="3" name="Underrubrik">
            <a:extLst>
              <a:ext uri="{FF2B5EF4-FFF2-40B4-BE49-F238E27FC236}">
                <a16:creationId xmlns:a16="http://schemas.microsoft.com/office/drawing/2014/main" id="{ADD3C638-54E7-C8D1-5927-F465074E15D4}"/>
              </a:ext>
            </a:extLst>
          </p:cNvPr>
          <p:cNvSpPr>
            <a:spLocks noGrp="1"/>
          </p:cNvSpPr>
          <p:nvPr>
            <p:ph type="subTitle" idx="1" hasCustomPrompt="1"/>
          </p:nvPr>
        </p:nvSpPr>
        <p:spPr>
          <a:xfrm>
            <a:off x="266400" y="2440546"/>
            <a:ext cx="3849988" cy="3617353"/>
          </a:xfrm>
        </p:spPr>
        <p:txBody>
          <a:bodyPr>
            <a:normAutofit/>
          </a:bodyPr>
          <a:lstStyle>
            <a:lvl1pPr marL="0" indent="0" algn="l">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lägga till text</a:t>
            </a:r>
          </a:p>
        </p:txBody>
      </p:sp>
      <p:sp>
        <p:nvSpPr>
          <p:cNvPr id="2" name="Rubrik">
            <a:extLst>
              <a:ext uri="{FF2B5EF4-FFF2-40B4-BE49-F238E27FC236}">
                <a16:creationId xmlns:a16="http://schemas.microsoft.com/office/drawing/2014/main" id="{65C5BD3A-9D83-1B8A-C902-532041E5F912}"/>
              </a:ext>
            </a:extLst>
          </p:cNvPr>
          <p:cNvSpPr>
            <a:spLocks noGrp="1"/>
          </p:cNvSpPr>
          <p:nvPr>
            <p:ph type="ctrTitle" hasCustomPrompt="1"/>
          </p:nvPr>
        </p:nvSpPr>
        <p:spPr>
          <a:xfrm>
            <a:off x="266400" y="1510829"/>
            <a:ext cx="3849988" cy="800929"/>
          </a:xfrm>
        </p:spPr>
        <p:txBody>
          <a:bodyPr anchor="t" anchorCtr="0">
            <a:normAutofit/>
          </a:bodyPr>
          <a:lstStyle>
            <a:lvl1pPr algn="l">
              <a:defRPr sz="2400" b="1"/>
            </a:lvl1pPr>
          </a:lstStyle>
          <a:p>
            <a:r>
              <a:rPr lang="sv-SE"/>
              <a:t>Klicka här för att lägga till en rubrik</a:t>
            </a:r>
          </a:p>
        </p:txBody>
      </p:sp>
      <p:pic>
        <p:nvPicPr>
          <p:cNvPr id="13" name="Bild, Linnéuniversitetets logotyp" descr="Linnéuniversitetets logotyp">
            <a:extLst>
              <a:ext uri="{FF2B5EF4-FFF2-40B4-BE49-F238E27FC236}">
                <a16:creationId xmlns:a16="http://schemas.microsoft.com/office/drawing/2014/main" id="{6360E1D9-E886-94C3-C25C-C149362E08B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3063" y="364826"/>
            <a:ext cx="2206800" cy="327324"/>
          </a:xfrm>
          <a:prstGeom prst="rect">
            <a:avLst/>
          </a:prstGeom>
        </p:spPr>
      </p:pic>
    </p:spTree>
    <p:extLst>
      <p:ext uri="{BB962C8B-B14F-4D97-AF65-F5344CB8AC3E}">
        <p14:creationId xmlns:p14="http://schemas.microsoft.com/office/powerpoint/2010/main" val="4122931089"/>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iten bild med rubrik och text, Liljekonvalj">
    <p:bg>
      <p:bgPr>
        <a:solidFill>
          <a:schemeClr val="accent2"/>
        </a:solidFill>
        <a:effectLst/>
      </p:bgPr>
    </p:bg>
    <p:spTree>
      <p:nvGrpSpPr>
        <p:cNvPr id="1" name=""/>
        <p:cNvGrpSpPr/>
        <p:nvPr/>
      </p:nvGrpSpPr>
      <p:grpSpPr>
        <a:xfrm>
          <a:off x="0" y="0"/>
          <a:ext cx="0" cy="0"/>
          <a:chOff x="0" y="0"/>
          <a:chExt cx="0" cy="0"/>
        </a:xfrm>
      </p:grpSpPr>
      <p:sp>
        <p:nvSpPr>
          <p:cNvPr id="7" name="Platshållare för bildnummer">
            <a:extLst>
              <a:ext uri="{FF2B5EF4-FFF2-40B4-BE49-F238E27FC236}">
                <a16:creationId xmlns:a16="http://schemas.microsoft.com/office/drawing/2014/main" id="{1A72B0FF-F1D5-B835-CD58-09A9E963D8A2}"/>
              </a:ext>
            </a:extLst>
          </p:cNvPr>
          <p:cNvSpPr>
            <a:spLocks noGrp="1"/>
          </p:cNvSpPr>
          <p:nvPr>
            <p:ph type="sldNum" sz="quarter" idx="16"/>
          </p:nvPr>
        </p:nvSpPr>
        <p:spPr/>
        <p:txBody>
          <a:bodyPr/>
          <a:lstStyle/>
          <a:p>
            <a:fld id="{F230C492-A0B7-4E03-B69D-EF7B76CA7ADD}" type="slidenum">
              <a:rPr lang="sv-SE" smtClean="0"/>
              <a:pPr/>
              <a:t>‹#›</a:t>
            </a:fld>
            <a:endParaRPr lang="sv-SE"/>
          </a:p>
        </p:txBody>
      </p:sp>
      <p:sp>
        <p:nvSpPr>
          <p:cNvPr id="5" name="Platshållare för bild">
            <a:extLst>
              <a:ext uri="{FF2B5EF4-FFF2-40B4-BE49-F238E27FC236}">
                <a16:creationId xmlns:a16="http://schemas.microsoft.com/office/drawing/2014/main" id="{4713DBC3-8C87-1D7F-1B50-CC3E1197EDB1}"/>
              </a:ext>
            </a:extLst>
          </p:cNvPr>
          <p:cNvSpPr>
            <a:spLocks noGrp="1"/>
          </p:cNvSpPr>
          <p:nvPr>
            <p:ph type="pic" sz="quarter" idx="13"/>
          </p:nvPr>
        </p:nvSpPr>
        <p:spPr>
          <a:xfrm>
            <a:off x="6096000" y="364826"/>
            <a:ext cx="5724525" cy="5980412"/>
          </a:xfrm>
        </p:spPr>
        <p:txBody>
          <a:bodyPr/>
          <a:lstStyle>
            <a:lvl1pPr marL="0" indent="0">
              <a:buNone/>
              <a:defRPr/>
            </a:lvl1pPr>
          </a:lstStyle>
          <a:p>
            <a:r>
              <a:rPr lang="sv-SE"/>
              <a:t>Klicka på ikonen för att lägga till en bild</a:t>
            </a:r>
          </a:p>
        </p:txBody>
      </p:sp>
      <p:sp>
        <p:nvSpPr>
          <p:cNvPr id="2" name="Rubrik">
            <a:extLst>
              <a:ext uri="{FF2B5EF4-FFF2-40B4-BE49-F238E27FC236}">
                <a16:creationId xmlns:a16="http://schemas.microsoft.com/office/drawing/2014/main" id="{65C5BD3A-9D83-1B8A-C902-532041E5F912}"/>
              </a:ext>
            </a:extLst>
          </p:cNvPr>
          <p:cNvSpPr>
            <a:spLocks noGrp="1"/>
          </p:cNvSpPr>
          <p:nvPr>
            <p:ph type="ctrTitle" hasCustomPrompt="1"/>
          </p:nvPr>
        </p:nvSpPr>
        <p:spPr>
          <a:xfrm>
            <a:off x="266399" y="1510829"/>
            <a:ext cx="5593487" cy="4547071"/>
          </a:xfrm>
        </p:spPr>
        <p:txBody>
          <a:bodyPr anchor="t" anchorCtr="0">
            <a:normAutofit/>
          </a:bodyPr>
          <a:lstStyle>
            <a:lvl1pPr algn="l">
              <a:defRPr sz="2400" b="1"/>
            </a:lvl1pPr>
          </a:lstStyle>
          <a:p>
            <a:r>
              <a:rPr lang="sv-SE"/>
              <a:t>Klicka här för att lägga till en rubrik</a:t>
            </a:r>
          </a:p>
        </p:txBody>
      </p:sp>
      <p:pic>
        <p:nvPicPr>
          <p:cNvPr id="13" name="Bild, Linnéuniversitetets logotyp" descr="Linnéuniversitetets logotyp">
            <a:extLst>
              <a:ext uri="{FF2B5EF4-FFF2-40B4-BE49-F238E27FC236}">
                <a16:creationId xmlns:a16="http://schemas.microsoft.com/office/drawing/2014/main" id="{6360E1D9-E886-94C3-C25C-C149362E08B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3063" y="364826"/>
            <a:ext cx="2206800" cy="327324"/>
          </a:xfrm>
          <a:prstGeom prst="rect">
            <a:avLst/>
          </a:prstGeom>
        </p:spPr>
      </p:pic>
    </p:spTree>
    <p:extLst>
      <p:ext uri="{BB962C8B-B14F-4D97-AF65-F5344CB8AC3E}">
        <p14:creationId xmlns:p14="http://schemas.microsoft.com/office/powerpoint/2010/main" val="1020318729"/>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iten bild med rubrik och text, Murgröna">
    <p:bg>
      <p:bgPr>
        <a:solidFill>
          <a:schemeClr val="accent5"/>
        </a:solidFill>
        <a:effectLst/>
      </p:bgPr>
    </p:bg>
    <p:spTree>
      <p:nvGrpSpPr>
        <p:cNvPr id="1" name=""/>
        <p:cNvGrpSpPr/>
        <p:nvPr/>
      </p:nvGrpSpPr>
      <p:grpSpPr>
        <a:xfrm>
          <a:off x="0" y="0"/>
          <a:ext cx="0" cy="0"/>
          <a:chOff x="0" y="0"/>
          <a:chExt cx="0" cy="0"/>
        </a:xfrm>
      </p:grpSpPr>
      <p:sp>
        <p:nvSpPr>
          <p:cNvPr id="7" name="Platshållare för bildnummer">
            <a:extLst>
              <a:ext uri="{FF2B5EF4-FFF2-40B4-BE49-F238E27FC236}">
                <a16:creationId xmlns:a16="http://schemas.microsoft.com/office/drawing/2014/main" id="{1A72B0FF-F1D5-B835-CD58-09A9E963D8A2}"/>
              </a:ext>
            </a:extLst>
          </p:cNvPr>
          <p:cNvSpPr>
            <a:spLocks noGrp="1"/>
          </p:cNvSpPr>
          <p:nvPr>
            <p:ph type="sldNum" sz="quarter" idx="16"/>
          </p:nvPr>
        </p:nvSpPr>
        <p:spPr/>
        <p:txBody>
          <a:bodyPr/>
          <a:lstStyle>
            <a:lvl1pPr>
              <a:defRPr>
                <a:solidFill>
                  <a:schemeClr val="accent1"/>
                </a:solidFill>
              </a:defRPr>
            </a:lvl1pPr>
          </a:lstStyle>
          <a:p>
            <a:fld id="{F230C492-A0B7-4E03-B69D-EF7B76CA7ADD}" type="slidenum">
              <a:rPr lang="sv-SE" smtClean="0"/>
              <a:pPr/>
              <a:t>‹#›</a:t>
            </a:fld>
            <a:endParaRPr lang="sv-SE"/>
          </a:p>
        </p:txBody>
      </p:sp>
      <p:sp>
        <p:nvSpPr>
          <p:cNvPr id="5" name="Platshållare för bild">
            <a:extLst>
              <a:ext uri="{FF2B5EF4-FFF2-40B4-BE49-F238E27FC236}">
                <a16:creationId xmlns:a16="http://schemas.microsoft.com/office/drawing/2014/main" id="{4713DBC3-8C87-1D7F-1B50-CC3E1197EDB1}"/>
              </a:ext>
            </a:extLst>
          </p:cNvPr>
          <p:cNvSpPr>
            <a:spLocks noGrp="1"/>
          </p:cNvSpPr>
          <p:nvPr>
            <p:ph type="pic" sz="quarter" idx="13"/>
          </p:nvPr>
        </p:nvSpPr>
        <p:spPr>
          <a:xfrm>
            <a:off x="6096000" y="364826"/>
            <a:ext cx="5724525" cy="5980412"/>
          </a:xfrm>
        </p:spPr>
        <p:txBody>
          <a:bodyPr/>
          <a:lstStyle>
            <a:lvl1pPr marL="0" indent="0">
              <a:buNone/>
              <a:defRPr>
                <a:solidFill>
                  <a:schemeClr val="accent1"/>
                </a:solidFill>
              </a:defRPr>
            </a:lvl1pPr>
          </a:lstStyle>
          <a:p>
            <a:r>
              <a:rPr lang="sv-SE"/>
              <a:t>Klicka på ikonen för att lägga till en bild</a:t>
            </a:r>
          </a:p>
        </p:txBody>
      </p:sp>
      <p:sp>
        <p:nvSpPr>
          <p:cNvPr id="2" name="Rubrik">
            <a:extLst>
              <a:ext uri="{FF2B5EF4-FFF2-40B4-BE49-F238E27FC236}">
                <a16:creationId xmlns:a16="http://schemas.microsoft.com/office/drawing/2014/main" id="{65C5BD3A-9D83-1B8A-C902-532041E5F912}"/>
              </a:ext>
            </a:extLst>
          </p:cNvPr>
          <p:cNvSpPr>
            <a:spLocks noGrp="1"/>
          </p:cNvSpPr>
          <p:nvPr>
            <p:ph type="ctrTitle" hasCustomPrompt="1"/>
          </p:nvPr>
        </p:nvSpPr>
        <p:spPr>
          <a:xfrm>
            <a:off x="266399" y="1510829"/>
            <a:ext cx="5593487" cy="4547071"/>
          </a:xfrm>
        </p:spPr>
        <p:txBody>
          <a:bodyPr anchor="t" anchorCtr="0">
            <a:normAutofit/>
          </a:bodyPr>
          <a:lstStyle>
            <a:lvl1pPr algn="l">
              <a:defRPr sz="2400" b="1">
                <a:solidFill>
                  <a:schemeClr val="accent1"/>
                </a:solidFill>
              </a:defRPr>
            </a:lvl1pPr>
          </a:lstStyle>
          <a:p>
            <a:r>
              <a:rPr lang="sv-SE"/>
              <a:t>Klicka här för att lägga till en rubrik</a:t>
            </a:r>
          </a:p>
        </p:txBody>
      </p:sp>
      <p:pic>
        <p:nvPicPr>
          <p:cNvPr id="3" name="Bild, Linnéuniversitetets logotyp" descr="Linnéuniversitetets logotyp">
            <a:extLst>
              <a:ext uri="{FF2B5EF4-FFF2-40B4-BE49-F238E27FC236}">
                <a16:creationId xmlns:a16="http://schemas.microsoft.com/office/drawing/2014/main" id="{9B0E2B92-4DEA-E8F0-8119-F900C3AF989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0800" y="370800"/>
            <a:ext cx="2206800" cy="327324"/>
          </a:xfrm>
          <a:prstGeom prst="rect">
            <a:avLst/>
          </a:prstGeom>
        </p:spPr>
      </p:pic>
    </p:spTree>
    <p:extLst>
      <p:ext uri="{BB962C8B-B14F-4D97-AF65-F5344CB8AC3E}">
        <p14:creationId xmlns:p14="http://schemas.microsoft.com/office/powerpoint/2010/main" val="4156217155"/>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iten bild med rubrik och text, Azalea">
    <p:bg>
      <p:bgPr>
        <a:solidFill>
          <a:schemeClr val="accent3"/>
        </a:solidFill>
        <a:effectLst/>
      </p:bgPr>
    </p:bg>
    <p:spTree>
      <p:nvGrpSpPr>
        <p:cNvPr id="1" name=""/>
        <p:cNvGrpSpPr/>
        <p:nvPr/>
      </p:nvGrpSpPr>
      <p:grpSpPr>
        <a:xfrm>
          <a:off x="0" y="0"/>
          <a:ext cx="0" cy="0"/>
          <a:chOff x="0" y="0"/>
          <a:chExt cx="0" cy="0"/>
        </a:xfrm>
      </p:grpSpPr>
      <p:sp>
        <p:nvSpPr>
          <p:cNvPr id="7" name="Platshållare för bildnummer">
            <a:extLst>
              <a:ext uri="{FF2B5EF4-FFF2-40B4-BE49-F238E27FC236}">
                <a16:creationId xmlns:a16="http://schemas.microsoft.com/office/drawing/2014/main" id="{1A72B0FF-F1D5-B835-CD58-09A9E963D8A2}"/>
              </a:ext>
            </a:extLst>
          </p:cNvPr>
          <p:cNvSpPr>
            <a:spLocks noGrp="1"/>
          </p:cNvSpPr>
          <p:nvPr>
            <p:ph type="sldNum" sz="quarter" idx="16"/>
          </p:nvPr>
        </p:nvSpPr>
        <p:spPr/>
        <p:txBody>
          <a:bodyPr/>
          <a:lstStyle>
            <a:lvl1pPr>
              <a:defRPr>
                <a:solidFill>
                  <a:schemeClr val="accent1"/>
                </a:solidFill>
              </a:defRPr>
            </a:lvl1pPr>
          </a:lstStyle>
          <a:p>
            <a:fld id="{F230C492-A0B7-4E03-B69D-EF7B76CA7ADD}" type="slidenum">
              <a:rPr lang="sv-SE" smtClean="0"/>
              <a:pPr/>
              <a:t>‹#›</a:t>
            </a:fld>
            <a:endParaRPr lang="sv-SE"/>
          </a:p>
        </p:txBody>
      </p:sp>
      <p:sp>
        <p:nvSpPr>
          <p:cNvPr id="5" name="Platshållare för bild">
            <a:extLst>
              <a:ext uri="{FF2B5EF4-FFF2-40B4-BE49-F238E27FC236}">
                <a16:creationId xmlns:a16="http://schemas.microsoft.com/office/drawing/2014/main" id="{4713DBC3-8C87-1D7F-1B50-CC3E1197EDB1}"/>
              </a:ext>
            </a:extLst>
          </p:cNvPr>
          <p:cNvSpPr>
            <a:spLocks noGrp="1"/>
          </p:cNvSpPr>
          <p:nvPr>
            <p:ph type="pic" sz="quarter" idx="13"/>
          </p:nvPr>
        </p:nvSpPr>
        <p:spPr>
          <a:xfrm>
            <a:off x="6096000" y="364826"/>
            <a:ext cx="5724525" cy="5980412"/>
          </a:xfrm>
        </p:spPr>
        <p:txBody>
          <a:bodyPr/>
          <a:lstStyle>
            <a:lvl1pPr marL="0" indent="0">
              <a:buNone/>
              <a:defRPr>
                <a:solidFill>
                  <a:schemeClr val="accent1"/>
                </a:solidFill>
              </a:defRPr>
            </a:lvl1pPr>
          </a:lstStyle>
          <a:p>
            <a:r>
              <a:rPr lang="sv-SE"/>
              <a:t>Klicka på ikonen för att lägga till en bild</a:t>
            </a:r>
          </a:p>
        </p:txBody>
      </p:sp>
      <p:sp>
        <p:nvSpPr>
          <p:cNvPr id="2" name="Rubrik">
            <a:extLst>
              <a:ext uri="{FF2B5EF4-FFF2-40B4-BE49-F238E27FC236}">
                <a16:creationId xmlns:a16="http://schemas.microsoft.com/office/drawing/2014/main" id="{65C5BD3A-9D83-1B8A-C902-532041E5F912}"/>
              </a:ext>
            </a:extLst>
          </p:cNvPr>
          <p:cNvSpPr>
            <a:spLocks noGrp="1"/>
          </p:cNvSpPr>
          <p:nvPr>
            <p:ph type="ctrTitle" hasCustomPrompt="1"/>
          </p:nvPr>
        </p:nvSpPr>
        <p:spPr>
          <a:xfrm>
            <a:off x="266399" y="1510829"/>
            <a:ext cx="5593487" cy="4547071"/>
          </a:xfrm>
        </p:spPr>
        <p:txBody>
          <a:bodyPr anchor="t" anchorCtr="0">
            <a:normAutofit/>
          </a:bodyPr>
          <a:lstStyle>
            <a:lvl1pPr algn="l">
              <a:defRPr sz="2400" b="1">
                <a:solidFill>
                  <a:schemeClr val="accent1"/>
                </a:solidFill>
              </a:defRPr>
            </a:lvl1pPr>
          </a:lstStyle>
          <a:p>
            <a:r>
              <a:rPr lang="sv-SE"/>
              <a:t>Klicka här för att lägga till en rubrik</a:t>
            </a:r>
          </a:p>
        </p:txBody>
      </p:sp>
      <p:pic>
        <p:nvPicPr>
          <p:cNvPr id="3" name="Bild, Linnéuniversitetets logotyp" descr="Linnéuniversitetets logotyp">
            <a:extLst>
              <a:ext uri="{FF2B5EF4-FFF2-40B4-BE49-F238E27FC236}">
                <a16:creationId xmlns:a16="http://schemas.microsoft.com/office/drawing/2014/main" id="{9B0E2B92-4DEA-E8F0-8119-F900C3AF989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0800" y="370800"/>
            <a:ext cx="2206800" cy="327324"/>
          </a:xfrm>
          <a:prstGeom prst="rect">
            <a:avLst/>
          </a:prstGeom>
        </p:spPr>
      </p:pic>
    </p:spTree>
    <p:extLst>
      <p:ext uri="{BB962C8B-B14F-4D97-AF65-F5344CB8AC3E}">
        <p14:creationId xmlns:p14="http://schemas.microsoft.com/office/powerpoint/2010/main" val="3814572312"/>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iten bild med rubrik och text, Krokus">
    <p:bg>
      <p:bgPr>
        <a:solidFill>
          <a:schemeClr val="accent4"/>
        </a:solidFill>
        <a:effectLst/>
      </p:bgPr>
    </p:bg>
    <p:spTree>
      <p:nvGrpSpPr>
        <p:cNvPr id="1" name=""/>
        <p:cNvGrpSpPr/>
        <p:nvPr/>
      </p:nvGrpSpPr>
      <p:grpSpPr>
        <a:xfrm>
          <a:off x="0" y="0"/>
          <a:ext cx="0" cy="0"/>
          <a:chOff x="0" y="0"/>
          <a:chExt cx="0" cy="0"/>
        </a:xfrm>
      </p:grpSpPr>
      <p:sp>
        <p:nvSpPr>
          <p:cNvPr id="7" name="Platshållare för bildnummer">
            <a:extLst>
              <a:ext uri="{FF2B5EF4-FFF2-40B4-BE49-F238E27FC236}">
                <a16:creationId xmlns:a16="http://schemas.microsoft.com/office/drawing/2014/main" id="{1A72B0FF-F1D5-B835-CD58-09A9E963D8A2}"/>
              </a:ext>
            </a:extLst>
          </p:cNvPr>
          <p:cNvSpPr>
            <a:spLocks noGrp="1"/>
          </p:cNvSpPr>
          <p:nvPr>
            <p:ph type="sldNum" sz="quarter" idx="16"/>
          </p:nvPr>
        </p:nvSpPr>
        <p:spPr/>
        <p:txBody>
          <a:bodyPr/>
          <a:lstStyle>
            <a:lvl1pPr>
              <a:defRPr>
                <a:solidFill>
                  <a:schemeClr val="accent1"/>
                </a:solidFill>
              </a:defRPr>
            </a:lvl1pPr>
          </a:lstStyle>
          <a:p>
            <a:fld id="{F230C492-A0B7-4E03-B69D-EF7B76CA7ADD}" type="slidenum">
              <a:rPr lang="sv-SE" smtClean="0"/>
              <a:pPr/>
              <a:t>‹#›</a:t>
            </a:fld>
            <a:endParaRPr lang="sv-SE"/>
          </a:p>
        </p:txBody>
      </p:sp>
      <p:sp>
        <p:nvSpPr>
          <p:cNvPr id="5" name="Platshållare för bild">
            <a:extLst>
              <a:ext uri="{FF2B5EF4-FFF2-40B4-BE49-F238E27FC236}">
                <a16:creationId xmlns:a16="http://schemas.microsoft.com/office/drawing/2014/main" id="{4713DBC3-8C87-1D7F-1B50-CC3E1197EDB1}"/>
              </a:ext>
            </a:extLst>
          </p:cNvPr>
          <p:cNvSpPr>
            <a:spLocks noGrp="1"/>
          </p:cNvSpPr>
          <p:nvPr>
            <p:ph type="pic" sz="quarter" idx="13"/>
          </p:nvPr>
        </p:nvSpPr>
        <p:spPr>
          <a:xfrm>
            <a:off x="6096000" y="364826"/>
            <a:ext cx="5724525" cy="5980412"/>
          </a:xfrm>
        </p:spPr>
        <p:txBody>
          <a:bodyPr/>
          <a:lstStyle>
            <a:lvl1pPr marL="0" indent="0">
              <a:buNone/>
              <a:defRPr>
                <a:solidFill>
                  <a:schemeClr val="accent1"/>
                </a:solidFill>
              </a:defRPr>
            </a:lvl1pPr>
          </a:lstStyle>
          <a:p>
            <a:r>
              <a:rPr lang="sv-SE"/>
              <a:t>Klicka på ikonen för att lägga till en bild</a:t>
            </a:r>
          </a:p>
        </p:txBody>
      </p:sp>
      <p:sp>
        <p:nvSpPr>
          <p:cNvPr id="2" name="Rubrik">
            <a:extLst>
              <a:ext uri="{FF2B5EF4-FFF2-40B4-BE49-F238E27FC236}">
                <a16:creationId xmlns:a16="http://schemas.microsoft.com/office/drawing/2014/main" id="{65C5BD3A-9D83-1B8A-C902-532041E5F912}"/>
              </a:ext>
            </a:extLst>
          </p:cNvPr>
          <p:cNvSpPr>
            <a:spLocks noGrp="1"/>
          </p:cNvSpPr>
          <p:nvPr>
            <p:ph type="ctrTitle" hasCustomPrompt="1"/>
          </p:nvPr>
        </p:nvSpPr>
        <p:spPr>
          <a:xfrm>
            <a:off x="266399" y="1510829"/>
            <a:ext cx="5593487" cy="4547071"/>
          </a:xfrm>
        </p:spPr>
        <p:txBody>
          <a:bodyPr anchor="t" anchorCtr="0">
            <a:normAutofit/>
          </a:bodyPr>
          <a:lstStyle>
            <a:lvl1pPr algn="l">
              <a:defRPr sz="2400" b="1">
                <a:solidFill>
                  <a:schemeClr val="accent1"/>
                </a:solidFill>
              </a:defRPr>
            </a:lvl1pPr>
          </a:lstStyle>
          <a:p>
            <a:r>
              <a:rPr lang="sv-SE"/>
              <a:t>Klicka här för att lägga till en rubrik</a:t>
            </a:r>
          </a:p>
        </p:txBody>
      </p:sp>
      <p:pic>
        <p:nvPicPr>
          <p:cNvPr id="3" name="Bild, Linnéuniversitetets logotyp" descr="Linnéuniversitetets logotyp">
            <a:extLst>
              <a:ext uri="{FF2B5EF4-FFF2-40B4-BE49-F238E27FC236}">
                <a16:creationId xmlns:a16="http://schemas.microsoft.com/office/drawing/2014/main" id="{9B0E2B92-4DEA-E8F0-8119-F900C3AF989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0800" y="370800"/>
            <a:ext cx="2206800" cy="327324"/>
          </a:xfrm>
          <a:prstGeom prst="rect">
            <a:avLst/>
          </a:prstGeom>
        </p:spPr>
      </p:pic>
    </p:spTree>
    <p:extLst>
      <p:ext uri="{BB962C8B-B14F-4D97-AF65-F5344CB8AC3E}">
        <p14:creationId xmlns:p14="http://schemas.microsoft.com/office/powerpoint/2010/main" val="3613065616"/>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ild, helsida">
    <p:bg>
      <p:bgPr>
        <a:solidFill>
          <a:schemeClr val="accent2"/>
        </a:solidFill>
        <a:effectLst/>
      </p:bgPr>
    </p:bg>
    <p:spTree>
      <p:nvGrpSpPr>
        <p:cNvPr id="1" name=""/>
        <p:cNvGrpSpPr/>
        <p:nvPr/>
      </p:nvGrpSpPr>
      <p:grpSpPr>
        <a:xfrm>
          <a:off x="0" y="0"/>
          <a:ext cx="0" cy="0"/>
          <a:chOff x="0" y="0"/>
          <a:chExt cx="0" cy="0"/>
        </a:xfrm>
      </p:grpSpPr>
      <p:sp>
        <p:nvSpPr>
          <p:cNvPr id="5" name="Platshållare för bild">
            <a:extLst>
              <a:ext uri="{FF2B5EF4-FFF2-40B4-BE49-F238E27FC236}">
                <a16:creationId xmlns:a16="http://schemas.microsoft.com/office/drawing/2014/main" id="{4713DBC3-8C87-1D7F-1B50-CC3E1197EDB1}"/>
              </a:ext>
            </a:extLst>
          </p:cNvPr>
          <p:cNvSpPr>
            <a:spLocks noGrp="1"/>
          </p:cNvSpPr>
          <p:nvPr>
            <p:ph type="pic" sz="quarter" idx="13"/>
          </p:nvPr>
        </p:nvSpPr>
        <p:spPr>
          <a:xfrm>
            <a:off x="0" y="0"/>
            <a:ext cx="12192000" cy="6858000"/>
          </a:xfrm>
        </p:spPr>
        <p:txBody>
          <a:bodyPr/>
          <a:lstStyle>
            <a:lvl1pPr marL="0" indent="0">
              <a:buNone/>
              <a:defRPr>
                <a:solidFill>
                  <a:schemeClr val="tx1"/>
                </a:solidFill>
              </a:defRPr>
            </a:lvl1pPr>
          </a:lstStyle>
          <a:p>
            <a:r>
              <a:rPr lang="sv-SE"/>
              <a:t>Klicka på ikonen för att lägga till en bild</a:t>
            </a:r>
          </a:p>
        </p:txBody>
      </p:sp>
    </p:spTree>
    <p:extLst>
      <p:ext uri="{BB962C8B-B14F-4D97-AF65-F5344CB8AC3E}">
        <p14:creationId xmlns:p14="http://schemas.microsoft.com/office/powerpoint/2010/main" val="462164223"/>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ilm, helsida">
    <p:bg>
      <p:bgPr>
        <a:solidFill>
          <a:schemeClr val="accent2"/>
        </a:solidFill>
        <a:effectLst/>
      </p:bgPr>
    </p:bg>
    <p:spTree>
      <p:nvGrpSpPr>
        <p:cNvPr id="1" name=""/>
        <p:cNvGrpSpPr/>
        <p:nvPr/>
      </p:nvGrpSpPr>
      <p:grpSpPr>
        <a:xfrm>
          <a:off x="0" y="0"/>
          <a:ext cx="0" cy="0"/>
          <a:chOff x="0" y="0"/>
          <a:chExt cx="0" cy="0"/>
        </a:xfrm>
      </p:grpSpPr>
      <p:sp>
        <p:nvSpPr>
          <p:cNvPr id="3" name="Platshållare för media 2">
            <a:extLst>
              <a:ext uri="{FF2B5EF4-FFF2-40B4-BE49-F238E27FC236}">
                <a16:creationId xmlns:a16="http://schemas.microsoft.com/office/drawing/2014/main" id="{565D0AD8-DC3D-8134-1912-132DA1C468F2}"/>
              </a:ext>
            </a:extLst>
          </p:cNvPr>
          <p:cNvSpPr>
            <a:spLocks noGrp="1"/>
          </p:cNvSpPr>
          <p:nvPr>
            <p:ph type="media" sz="quarter" idx="10" hasCustomPrompt="1"/>
          </p:nvPr>
        </p:nvSpPr>
        <p:spPr>
          <a:xfrm>
            <a:off x="0" y="0"/>
            <a:ext cx="12192000" cy="6858000"/>
          </a:xfrm>
        </p:spPr>
        <p:txBody>
          <a:bodyPr/>
          <a:lstStyle>
            <a:lvl1pPr marL="0" indent="0">
              <a:buNone/>
              <a:defRPr/>
            </a:lvl1pPr>
          </a:lstStyle>
          <a:p>
            <a:r>
              <a:rPr lang="sv-SE"/>
              <a:t>Klicka på ikonen för att lägga till en film</a:t>
            </a:r>
          </a:p>
        </p:txBody>
      </p:sp>
    </p:spTree>
    <p:extLst>
      <p:ext uri="{BB962C8B-B14F-4D97-AF65-F5344CB8AC3E}">
        <p14:creationId xmlns:p14="http://schemas.microsoft.com/office/powerpoint/2010/main" val="2239752243"/>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nehållsförteckning">
    <p:spTree>
      <p:nvGrpSpPr>
        <p:cNvPr id="1" name=""/>
        <p:cNvGrpSpPr/>
        <p:nvPr/>
      </p:nvGrpSpPr>
      <p:grpSpPr>
        <a:xfrm>
          <a:off x="0" y="0"/>
          <a:ext cx="0" cy="0"/>
          <a:chOff x="0" y="0"/>
          <a:chExt cx="0" cy="0"/>
        </a:xfrm>
      </p:grpSpPr>
      <p:sp>
        <p:nvSpPr>
          <p:cNvPr id="12" name="Platshållare för bildnummer">
            <a:extLst>
              <a:ext uri="{FF2B5EF4-FFF2-40B4-BE49-F238E27FC236}">
                <a16:creationId xmlns:a16="http://schemas.microsoft.com/office/drawing/2014/main" id="{0F7595AD-BEF6-6512-2D71-C24BA245ED7F}"/>
              </a:ext>
            </a:extLst>
          </p:cNvPr>
          <p:cNvSpPr>
            <a:spLocks noGrp="1"/>
          </p:cNvSpPr>
          <p:nvPr>
            <p:ph type="sldNum" sz="quarter" idx="12"/>
          </p:nvPr>
        </p:nvSpPr>
        <p:spPr/>
        <p:txBody>
          <a:bodyPr/>
          <a:lstStyle/>
          <a:p>
            <a:fld id="{F230C492-A0B7-4E03-B69D-EF7B76CA7ADD}" type="slidenum">
              <a:rPr lang="sv-SE" smtClean="0"/>
              <a:pPr/>
              <a:t>‹#›</a:t>
            </a:fld>
            <a:endParaRPr lang="sv-SE"/>
          </a:p>
        </p:txBody>
      </p:sp>
      <p:sp>
        <p:nvSpPr>
          <p:cNvPr id="3" name="Underrubrik">
            <a:extLst>
              <a:ext uri="{FF2B5EF4-FFF2-40B4-BE49-F238E27FC236}">
                <a16:creationId xmlns:a16="http://schemas.microsoft.com/office/drawing/2014/main" id="{ADD3C638-54E7-C8D1-5927-F465074E15D4}"/>
              </a:ext>
            </a:extLst>
          </p:cNvPr>
          <p:cNvSpPr>
            <a:spLocks noGrp="1"/>
          </p:cNvSpPr>
          <p:nvPr>
            <p:ph type="subTitle" idx="1" hasCustomPrompt="1"/>
          </p:nvPr>
        </p:nvSpPr>
        <p:spPr>
          <a:xfrm>
            <a:off x="266400" y="2664001"/>
            <a:ext cx="11643684" cy="3393900"/>
          </a:xfrm>
        </p:spPr>
        <p:txBody>
          <a:bodyPr>
            <a:normAutofit/>
          </a:bodyPr>
          <a:lstStyle>
            <a:lvl1pPr marL="285750" indent="-285750" algn="l">
              <a:buFont typeface="Arial" panose="020B0604020202020204" pitchFamily="34" charset="0"/>
              <a:buChar char="•"/>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Innehåll…</a:t>
            </a:r>
          </a:p>
        </p:txBody>
      </p:sp>
      <p:sp>
        <p:nvSpPr>
          <p:cNvPr id="2" name="Rubrik">
            <a:extLst>
              <a:ext uri="{FF2B5EF4-FFF2-40B4-BE49-F238E27FC236}">
                <a16:creationId xmlns:a16="http://schemas.microsoft.com/office/drawing/2014/main" id="{65C5BD3A-9D83-1B8A-C902-532041E5F912}"/>
              </a:ext>
            </a:extLst>
          </p:cNvPr>
          <p:cNvSpPr>
            <a:spLocks noGrp="1"/>
          </p:cNvSpPr>
          <p:nvPr>
            <p:ph type="ctrTitle" hasCustomPrompt="1"/>
          </p:nvPr>
        </p:nvSpPr>
        <p:spPr>
          <a:xfrm>
            <a:off x="266400" y="1476000"/>
            <a:ext cx="11643684" cy="1123586"/>
          </a:xfrm>
        </p:spPr>
        <p:txBody>
          <a:bodyPr anchor="t" anchorCtr="0">
            <a:normAutofit/>
          </a:bodyPr>
          <a:lstStyle>
            <a:lvl1pPr algn="l">
              <a:defRPr sz="4400" b="1"/>
            </a:lvl1pPr>
          </a:lstStyle>
          <a:p>
            <a:r>
              <a:rPr lang="sv-SE"/>
              <a:t>Innehållsförteckning</a:t>
            </a:r>
          </a:p>
        </p:txBody>
      </p:sp>
      <p:pic>
        <p:nvPicPr>
          <p:cNvPr id="13" name="Bild, Linnéuniversitetets logotyp" descr="Linnéuniversitetets logotyp">
            <a:extLst>
              <a:ext uri="{FF2B5EF4-FFF2-40B4-BE49-F238E27FC236}">
                <a16:creationId xmlns:a16="http://schemas.microsoft.com/office/drawing/2014/main" id="{6360E1D9-E886-94C3-C25C-C149362E08B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3063" y="364826"/>
            <a:ext cx="2206800" cy="327324"/>
          </a:xfrm>
          <a:prstGeom prst="rect">
            <a:avLst/>
          </a:prstGeom>
        </p:spPr>
      </p:pic>
    </p:spTree>
    <p:extLst>
      <p:ext uri="{BB962C8B-B14F-4D97-AF65-F5344CB8AC3E}">
        <p14:creationId xmlns:p14="http://schemas.microsoft.com/office/powerpoint/2010/main" val="3826009544"/>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agram, rubrik och text">
    <p:bg>
      <p:bgPr>
        <a:solidFill>
          <a:schemeClr val="accent2"/>
        </a:solidFill>
        <a:effectLst/>
      </p:bgPr>
    </p:bg>
    <p:spTree>
      <p:nvGrpSpPr>
        <p:cNvPr id="1" name=""/>
        <p:cNvGrpSpPr/>
        <p:nvPr/>
      </p:nvGrpSpPr>
      <p:grpSpPr>
        <a:xfrm>
          <a:off x="0" y="0"/>
          <a:ext cx="0" cy="0"/>
          <a:chOff x="0" y="0"/>
          <a:chExt cx="0" cy="0"/>
        </a:xfrm>
      </p:grpSpPr>
      <p:sp>
        <p:nvSpPr>
          <p:cNvPr id="9" name="Platshållare för bildnummer">
            <a:extLst>
              <a:ext uri="{FF2B5EF4-FFF2-40B4-BE49-F238E27FC236}">
                <a16:creationId xmlns:a16="http://schemas.microsoft.com/office/drawing/2014/main" id="{9759E7E8-93A6-067A-6B74-217477E8E8D1}"/>
              </a:ext>
            </a:extLst>
          </p:cNvPr>
          <p:cNvSpPr>
            <a:spLocks noGrp="1"/>
          </p:cNvSpPr>
          <p:nvPr>
            <p:ph type="sldNum" sz="quarter" idx="17"/>
          </p:nvPr>
        </p:nvSpPr>
        <p:spPr/>
        <p:txBody>
          <a:bodyPr/>
          <a:lstStyle/>
          <a:p>
            <a:fld id="{F230C492-A0B7-4E03-B69D-EF7B76CA7ADD}" type="slidenum">
              <a:rPr lang="sv-SE" smtClean="0"/>
              <a:pPr/>
              <a:t>‹#›</a:t>
            </a:fld>
            <a:endParaRPr lang="sv-SE"/>
          </a:p>
        </p:txBody>
      </p:sp>
      <p:sp>
        <p:nvSpPr>
          <p:cNvPr id="6" name="Platshållare för diagram">
            <a:extLst>
              <a:ext uri="{FF2B5EF4-FFF2-40B4-BE49-F238E27FC236}">
                <a16:creationId xmlns:a16="http://schemas.microsoft.com/office/drawing/2014/main" id="{960A05ED-7637-C536-9932-55AF262090F3}"/>
              </a:ext>
            </a:extLst>
          </p:cNvPr>
          <p:cNvSpPr>
            <a:spLocks noGrp="1"/>
          </p:cNvSpPr>
          <p:nvPr>
            <p:ph type="chart" sz="quarter" idx="14"/>
          </p:nvPr>
        </p:nvSpPr>
        <p:spPr>
          <a:xfrm>
            <a:off x="4116388" y="1592263"/>
            <a:ext cx="7704137" cy="4465638"/>
          </a:xfrm>
        </p:spPr>
        <p:txBody>
          <a:bodyPr>
            <a:normAutofit/>
          </a:bodyPr>
          <a:lstStyle>
            <a:lvl1pPr marL="0" indent="0">
              <a:buNone/>
              <a:defRPr sz="1800"/>
            </a:lvl1pPr>
          </a:lstStyle>
          <a:p>
            <a:r>
              <a:rPr lang="sv-SE"/>
              <a:t>Klicka på ikonen för att lägga till ett diagram</a:t>
            </a:r>
          </a:p>
        </p:txBody>
      </p:sp>
      <p:sp>
        <p:nvSpPr>
          <p:cNvPr id="3" name="Underrubrik">
            <a:extLst>
              <a:ext uri="{FF2B5EF4-FFF2-40B4-BE49-F238E27FC236}">
                <a16:creationId xmlns:a16="http://schemas.microsoft.com/office/drawing/2014/main" id="{ADD3C638-54E7-C8D1-5927-F465074E15D4}"/>
              </a:ext>
            </a:extLst>
          </p:cNvPr>
          <p:cNvSpPr>
            <a:spLocks noGrp="1"/>
          </p:cNvSpPr>
          <p:nvPr>
            <p:ph type="subTitle" idx="1" hasCustomPrompt="1"/>
          </p:nvPr>
        </p:nvSpPr>
        <p:spPr>
          <a:xfrm>
            <a:off x="266400" y="2440546"/>
            <a:ext cx="3849988" cy="3617353"/>
          </a:xfrm>
        </p:spPr>
        <p:txBody>
          <a:bodyPr>
            <a:normAutofit/>
          </a:bodyPr>
          <a:lstStyle>
            <a:lvl1pPr marL="0" indent="0" algn="l">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lägga till text</a:t>
            </a:r>
          </a:p>
        </p:txBody>
      </p:sp>
      <p:sp>
        <p:nvSpPr>
          <p:cNvPr id="2" name="Rubrik">
            <a:extLst>
              <a:ext uri="{FF2B5EF4-FFF2-40B4-BE49-F238E27FC236}">
                <a16:creationId xmlns:a16="http://schemas.microsoft.com/office/drawing/2014/main" id="{65C5BD3A-9D83-1B8A-C902-532041E5F912}"/>
              </a:ext>
            </a:extLst>
          </p:cNvPr>
          <p:cNvSpPr>
            <a:spLocks noGrp="1"/>
          </p:cNvSpPr>
          <p:nvPr>
            <p:ph type="ctrTitle" hasCustomPrompt="1"/>
          </p:nvPr>
        </p:nvSpPr>
        <p:spPr>
          <a:xfrm>
            <a:off x="266400" y="1510829"/>
            <a:ext cx="3849988" cy="800929"/>
          </a:xfrm>
        </p:spPr>
        <p:txBody>
          <a:bodyPr anchor="t" anchorCtr="0">
            <a:normAutofit/>
          </a:bodyPr>
          <a:lstStyle>
            <a:lvl1pPr algn="l">
              <a:defRPr sz="2400" b="1"/>
            </a:lvl1pPr>
          </a:lstStyle>
          <a:p>
            <a:r>
              <a:rPr lang="sv-SE"/>
              <a:t>Klicka här för att lägga till en rubrik</a:t>
            </a:r>
          </a:p>
        </p:txBody>
      </p:sp>
      <p:pic>
        <p:nvPicPr>
          <p:cNvPr id="13" name="Bild, Linnéuniversitetets logotyp" descr="Linnéuniversitetets logotyp">
            <a:extLst>
              <a:ext uri="{FF2B5EF4-FFF2-40B4-BE49-F238E27FC236}">
                <a16:creationId xmlns:a16="http://schemas.microsoft.com/office/drawing/2014/main" id="{6360E1D9-E886-94C3-C25C-C149362E08B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3063" y="364826"/>
            <a:ext cx="2206800" cy="327324"/>
          </a:xfrm>
          <a:prstGeom prst="rect">
            <a:avLst/>
          </a:prstGeom>
        </p:spPr>
      </p:pic>
    </p:spTree>
    <p:extLst>
      <p:ext uri="{BB962C8B-B14F-4D97-AF65-F5344CB8AC3E}">
        <p14:creationId xmlns:p14="http://schemas.microsoft.com/office/powerpoint/2010/main" val="2034203949"/>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ell, rubrik och text">
    <p:bg>
      <p:bgPr>
        <a:solidFill>
          <a:schemeClr val="accent2"/>
        </a:solidFill>
        <a:effectLst/>
      </p:bgPr>
    </p:bg>
    <p:spTree>
      <p:nvGrpSpPr>
        <p:cNvPr id="1" name=""/>
        <p:cNvGrpSpPr/>
        <p:nvPr/>
      </p:nvGrpSpPr>
      <p:grpSpPr>
        <a:xfrm>
          <a:off x="0" y="0"/>
          <a:ext cx="0" cy="0"/>
          <a:chOff x="0" y="0"/>
          <a:chExt cx="0" cy="0"/>
        </a:xfrm>
      </p:grpSpPr>
      <p:sp>
        <p:nvSpPr>
          <p:cNvPr id="9" name="Platshållare för bildnummer">
            <a:extLst>
              <a:ext uri="{FF2B5EF4-FFF2-40B4-BE49-F238E27FC236}">
                <a16:creationId xmlns:a16="http://schemas.microsoft.com/office/drawing/2014/main" id="{653B39F2-2FFD-78D3-F7A8-89705F594378}"/>
              </a:ext>
            </a:extLst>
          </p:cNvPr>
          <p:cNvSpPr>
            <a:spLocks noGrp="1"/>
          </p:cNvSpPr>
          <p:nvPr>
            <p:ph type="sldNum" sz="quarter" idx="18"/>
          </p:nvPr>
        </p:nvSpPr>
        <p:spPr/>
        <p:txBody>
          <a:bodyPr/>
          <a:lstStyle/>
          <a:p>
            <a:fld id="{F230C492-A0B7-4E03-B69D-EF7B76CA7ADD}" type="slidenum">
              <a:rPr lang="sv-SE" smtClean="0"/>
              <a:pPr/>
              <a:t>‹#›</a:t>
            </a:fld>
            <a:endParaRPr lang="sv-SE"/>
          </a:p>
        </p:txBody>
      </p:sp>
      <p:sp>
        <p:nvSpPr>
          <p:cNvPr id="5" name="Platshållare för tabell">
            <a:extLst>
              <a:ext uri="{FF2B5EF4-FFF2-40B4-BE49-F238E27FC236}">
                <a16:creationId xmlns:a16="http://schemas.microsoft.com/office/drawing/2014/main" id="{1A2474A2-3E24-F9B2-8F90-3F2690F39529}"/>
              </a:ext>
            </a:extLst>
          </p:cNvPr>
          <p:cNvSpPr>
            <a:spLocks noGrp="1"/>
          </p:cNvSpPr>
          <p:nvPr>
            <p:ph type="tbl" sz="quarter" idx="15"/>
          </p:nvPr>
        </p:nvSpPr>
        <p:spPr>
          <a:xfrm>
            <a:off x="4116388" y="1592263"/>
            <a:ext cx="7704137" cy="4465637"/>
          </a:xfrm>
        </p:spPr>
        <p:txBody>
          <a:bodyPr>
            <a:normAutofit/>
          </a:bodyPr>
          <a:lstStyle>
            <a:lvl1pPr marL="0" indent="0">
              <a:buNone/>
              <a:defRPr sz="1600"/>
            </a:lvl1pPr>
          </a:lstStyle>
          <a:p>
            <a:r>
              <a:rPr lang="sv-SE"/>
              <a:t>Klicka på ikonen för att lägga till en tabell</a:t>
            </a:r>
          </a:p>
        </p:txBody>
      </p:sp>
      <p:sp>
        <p:nvSpPr>
          <p:cNvPr id="3" name="Underrubrik">
            <a:extLst>
              <a:ext uri="{FF2B5EF4-FFF2-40B4-BE49-F238E27FC236}">
                <a16:creationId xmlns:a16="http://schemas.microsoft.com/office/drawing/2014/main" id="{ADD3C638-54E7-C8D1-5927-F465074E15D4}"/>
              </a:ext>
            </a:extLst>
          </p:cNvPr>
          <p:cNvSpPr>
            <a:spLocks noGrp="1"/>
          </p:cNvSpPr>
          <p:nvPr>
            <p:ph type="subTitle" idx="1" hasCustomPrompt="1"/>
          </p:nvPr>
        </p:nvSpPr>
        <p:spPr>
          <a:xfrm>
            <a:off x="266400" y="2440546"/>
            <a:ext cx="3849988" cy="3617353"/>
          </a:xfrm>
        </p:spPr>
        <p:txBody>
          <a:bodyPr>
            <a:normAutofit/>
          </a:bodyPr>
          <a:lstStyle>
            <a:lvl1pPr marL="0" indent="0" algn="l">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lägga till text</a:t>
            </a:r>
          </a:p>
        </p:txBody>
      </p:sp>
      <p:sp>
        <p:nvSpPr>
          <p:cNvPr id="2" name="Rubrik">
            <a:extLst>
              <a:ext uri="{FF2B5EF4-FFF2-40B4-BE49-F238E27FC236}">
                <a16:creationId xmlns:a16="http://schemas.microsoft.com/office/drawing/2014/main" id="{65C5BD3A-9D83-1B8A-C902-532041E5F912}"/>
              </a:ext>
            </a:extLst>
          </p:cNvPr>
          <p:cNvSpPr>
            <a:spLocks noGrp="1"/>
          </p:cNvSpPr>
          <p:nvPr>
            <p:ph type="ctrTitle" hasCustomPrompt="1"/>
          </p:nvPr>
        </p:nvSpPr>
        <p:spPr>
          <a:xfrm>
            <a:off x="266400" y="1510829"/>
            <a:ext cx="3849988" cy="800929"/>
          </a:xfrm>
        </p:spPr>
        <p:txBody>
          <a:bodyPr anchor="t" anchorCtr="0">
            <a:normAutofit/>
          </a:bodyPr>
          <a:lstStyle>
            <a:lvl1pPr algn="l">
              <a:defRPr sz="2400" b="1"/>
            </a:lvl1pPr>
          </a:lstStyle>
          <a:p>
            <a:r>
              <a:rPr lang="sv-SE"/>
              <a:t>Klicka här för att lägga till en rubrik</a:t>
            </a:r>
          </a:p>
        </p:txBody>
      </p:sp>
      <p:pic>
        <p:nvPicPr>
          <p:cNvPr id="13" name="Bild, Linnéuniversitetets logotyp" descr="Linnéuniversitetets logotyp">
            <a:extLst>
              <a:ext uri="{FF2B5EF4-FFF2-40B4-BE49-F238E27FC236}">
                <a16:creationId xmlns:a16="http://schemas.microsoft.com/office/drawing/2014/main" id="{6360E1D9-E886-94C3-C25C-C149362E08B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3063" y="364826"/>
            <a:ext cx="2206800" cy="327324"/>
          </a:xfrm>
          <a:prstGeom prst="rect">
            <a:avLst/>
          </a:prstGeom>
        </p:spPr>
      </p:pic>
    </p:spTree>
    <p:extLst>
      <p:ext uri="{BB962C8B-B14F-4D97-AF65-F5344CB8AC3E}">
        <p14:creationId xmlns:p14="http://schemas.microsoft.com/office/powerpoint/2010/main" val="1417339487"/>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itat, avsändare och bild">
    <p:bg>
      <p:bgPr>
        <a:solidFill>
          <a:schemeClr val="accent2"/>
        </a:solidFill>
        <a:effectLst/>
      </p:bgPr>
    </p:bg>
    <p:spTree>
      <p:nvGrpSpPr>
        <p:cNvPr id="1" name=""/>
        <p:cNvGrpSpPr/>
        <p:nvPr/>
      </p:nvGrpSpPr>
      <p:grpSpPr>
        <a:xfrm>
          <a:off x="0" y="0"/>
          <a:ext cx="0" cy="0"/>
          <a:chOff x="0" y="0"/>
          <a:chExt cx="0" cy="0"/>
        </a:xfrm>
      </p:grpSpPr>
      <p:sp>
        <p:nvSpPr>
          <p:cNvPr id="9" name="Platshållare för bildnummer">
            <a:extLst>
              <a:ext uri="{FF2B5EF4-FFF2-40B4-BE49-F238E27FC236}">
                <a16:creationId xmlns:a16="http://schemas.microsoft.com/office/drawing/2014/main" id="{653B39F2-2FFD-78D3-F7A8-89705F594378}"/>
              </a:ext>
            </a:extLst>
          </p:cNvPr>
          <p:cNvSpPr>
            <a:spLocks noGrp="1"/>
          </p:cNvSpPr>
          <p:nvPr>
            <p:ph type="sldNum" sz="quarter" idx="18"/>
          </p:nvPr>
        </p:nvSpPr>
        <p:spPr/>
        <p:txBody>
          <a:bodyPr/>
          <a:lstStyle/>
          <a:p>
            <a:fld id="{F230C492-A0B7-4E03-B69D-EF7B76CA7ADD}" type="slidenum">
              <a:rPr lang="sv-SE" smtClean="0"/>
              <a:pPr/>
              <a:t>‹#›</a:t>
            </a:fld>
            <a:endParaRPr lang="sv-SE"/>
          </a:p>
        </p:txBody>
      </p:sp>
      <p:sp>
        <p:nvSpPr>
          <p:cNvPr id="6" name="Platshållare för bild">
            <a:extLst>
              <a:ext uri="{FF2B5EF4-FFF2-40B4-BE49-F238E27FC236}">
                <a16:creationId xmlns:a16="http://schemas.microsoft.com/office/drawing/2014/main" id="{2490C87B-7004-CC1C-6BC5-6DC214CB4999}"/>
              </a:ext>
            </a:extLst>
          </p:cNvPr>
          <p:cNvSpPr>
            <a:spLocks noGrp="1"/>
          </p:cNvSpPr>
          <p:nvPr>
            <p:ph type="pic" sz="quarter" idx="19"/>
          </p:nvPr>
        </p:nvSpPr>
        <p:spPr>
          <a:xfrm>
            <a:off x="8075613" y="1592263"/>
            <a:ext cx="3744912" cy="4465637"/>
          </a:xfrm>
        </p:spPr>
        <p:txBody>
          <a:bodyPr>
            <a:normAutofit/>
          </a:bodyPr>
          <a:lstStyle>
            <a:lvl1pPr marL="0" indent="0">
              <a:buNone/>
              <a:defRPr sz="1800"/>
            </a:lvl1pPr>
          </a:lstStyle>
          <a:p>
            <a:r>
              <a:rPr lang="sv-SE"/>
              <a:t>Klicka på ikonen för att lägga till en bild</a:t>
            </a:r>
          </a:p>
        </p:txBody>
      </p:sp>
      <p:sp>
        <p:nvSpPr>
          <p:cNvPr id="3" name="Underrubrik">
            <a:extLst>
              <a:ext uri="{FF2B5EF4-FFF2-40B4-BE49-F238E27FC236}">
                <a16:creationId xmlns:a16="http://schemas.microsoft.com/office/drawing/2014/main" id="{ADD3C638-54E7-C8D1-5927-F465074E15D4}"/>
              </a:ext>
            </a:extLst>
          </p:cNvPr>
          <p:cNvSpPr>
            <a:spLocks noGrp="1"/>
          </p:cNvSpPr>
          <p:nvPr>
            <p:ph type="subTitle" idx="1" hasCustomPrompt="1"/>
          </p:nvPr>
        </p:nvSpPr>
        <p:spPr>
          <a:xfrm>
            <a:off x="266400" y="5479961"/>
            <a:ext cx="7138952" cy="577938"/>
          </a:xfrm>
        </p:spPr>
        <p:txBody>
          <a:bodyPr>
            <a:normAutofit/>
          </a:bodyPr>
          <a:lstStyle>
            <a:lvl1pPr marL="0" indent="0" algn="l">
              <a:buFont typeface="Arial" panose="020B0604020202020204" pitchFamily="34" charset="0"/>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lägga till text</a:t>
            </a:r>
          </a:p>
        </p:txBody>
      </p:sp>
      <p:sp>
        <p:nvSpPr>
          <p:cNvPr id="2" name="Rubrik">
            <a:extLst>
              <a:ext uri="{FF2B5EF4-FFF2-40B4-BE49-F238E27FC236}">
                <a16:creationId xmlns:a16="http://schemas.microsoft.com/office/drawing/2014/main" id="{65C5BD3A-9D83-1B8A-C902-532041E5F912}"/>
              </a:ext>
            </a:extLst>
          </p:cNvPr>
          <p:cNvSpPr>
            <a:spLocks noGrp="1"/>
          </p:cNvSpPr>
          <p:nvPr>
            <p:ph type="ctrTitle" hasCustomPrompt="1"/>
          </p:nvPr>
        </p:nvSpPr>
        <p:spPr>
          <a:xfrm>
            <a:off x="266400" y="1510829"/>
            <a:ext cx="7138952" cy="3711554"/>
          </a:xfrm>
        </p:spPr>
        <p:txBody>
          <a:bodyPr anchor="t" anchorCtr="0">
            <a:normAutofit/>
          </a:bodyPr>
          <a:lstStyle>
            <a:lvl1pPr algn="l">
              <a:defRPr sz="3200" b="0" i="1"/>
            </a:lvl1pPr>
          </a:lstStyle>
          <a:p>
            <a:r>
              <a:rPr lang="sv-SE"/>
              <a:t>”Klicka här för att lägga till ett citat”</a:t>
            </a:r>
          </a:p>
        </p:txBody>
      </p:sp>
      <p:pic>
        <p:nvPicPr>
          <p:cNvPr id="13" name="Bild, Linnéuniversitetets logotyp" descr="Linnéuniversitetets logotyp">
            <a:extLst>
              <a:ext uri="{FF2B5EF4-FFF2-40B4-BE49-F238E27FC236}">
                <a16:creationId xmlns:a16="http://schemas.microsoft.com/office/drawing/2014/main" id="{6360E1D9-E886-94C3-C25C-C149362E08B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3063" y="364826"/>
            <a:ext cx="2206800" cy="327324"/>
          </a:xfrm>
          <a:prstGeom prst="rect">
            <a:avLst/>
          </a:prstGeom>
        </p:spPr>
      </p:pic>
    </p:spTree>
    <p:extLst>
      <p:ext uri="{BB962C8B-B14F-4D97-AF65-F5344CB8AC3E}">
        <p14:creationId xmlns:p14="http://schemas.microsoft.com/office/powerpoint/2010/main" val="1842613037"/>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itat, avsändare och bild, Murgröna">
    <p:bg>
      <p:bgPr>
        <a:solidFill>
          <a:schemeClr val="accent5"/>
        </a:solidFill>
        <a:effectLst/>
      </p:bgPr>
    </p:bg>
    <p:spTree>
      <p:nvGrpSpPr>
        <p:cNvPr id="1" name=""/>
        <p:cNvGrpSpPr/>
        <p:nvPr/>
      </p:nvGrpSpPr>
      <p:grpSpPr>
        <a:xfrm>
          <a:off x="0" y="0"/>
          <a:ext cx="0" cy="0"/>
          <a:chOff x="0" y="0"/>
          <a:chExt cx="0" cy="0"/>
        </a:xfrm>
      </p:grpSpPr>
      <p:sp>
        <p:nvSpPr>
          <p:cNvPr id="9" name="Platshållare för bildnummer">
            <a:extLst>
              <a:ext uri="{FF2B5EF4-FFF2-40B4-BE49-F238E27FC236}">
                <a16:creationId xmlns:a16="http://schemas.microsoft.com/office/drawing/2014/main" id="{653B39F2-2FFD-78D3-F7A8-89705F594378}"/>
              </a:ext>
            </a:extLst>
          </p:cNvPr>
          <p:cNvSpPr>
            <a:spLocks noGrp="1"/>
          </p:cNvSpPr>
          <p:nvPr>
            <p:ph type="sldNum" sz="quarter" idx="18"/>
          </p:nvPr>
        </p:nvSpPr>
        <p:spPr/>
        <p:txBody>
          <a:bodyPr/>
          <a:lstStyle>
            <a:lvl1pPr>
              <a:defRPr>
                <a:solidFill>
                  <a:schemeClr val="accent1"/>
                </a:solidFill>
              </a:defRPr>
            </a:lvl1pPr>
          </a:lstStyle>
          <a:p>
            <a:fld id="{F230C492-A0B7-4E03-B69D-EF7B76CA7ADD}" type="slidenum">
              <a:rPr lang="sv-SE" smtClean="0"/>
              <a:pPr/>
              <a:t>‹#›</a:t>
            </a:fld>
            <a:endParaRPr lang="sv-SE"/>
          </a:p>
        </p:txBody>
      </p:sp>
      <p:sp>
        <p:nvSpPr>
          <p:cNvPr id="6" name="Platshållare för bild">
            <a:extLst>
              <a:ext uri="{FF2B5EF4-FFF2-40B4-BE49-F238E27FC236}">
                <a16:creationId xmlns:a16="http://schemas.microsoft.com/office/drawing/2014/main" id="{2490C87B-7004-CC1C-6BC5-6DC214CB4999}"/>
              </a:ext>
            </a:extLst>
          </p:cNvPr>
          <p:cNvSpPr>
            <a:spLocks noGrp="1"/>
          </p:cNvSpPr>
          <p:nvPr>
            <p:ph type="pic" sz="quarter" idx="19"/>
          </p:nvPr>
        </p:nvSpPr>
        <p:spPr>
          <a:xfrm>
            <a:off x="8075613" y="1592263"/>
            <a:ext cx="3744912" cy="4465637"/>
          </a:xfrm>
        </p:spPr>
        <p:txBody>
          <a:bodyPr>
            <a:normAutofit/>
          </a:bodyPr>
          <a:lstStyle>
            <a:lvl1pPr marL="0" indent="0">
              <a:buNone/>
              <a:defRPr sz="1800">
                <a:solidFill>
                  <a:schemeClr val="accent1"/>
                </a:solidFill>
              </a:defRPr>
            </a:lvl1pPr>
          </a:lstStyle>
          <a:p>
            <a:r>
              <a:rPr lang="sv-SE"/>
              <a:t>Klicka på ikonen för att lägga till en bild</a:t>
            </a:r>
          </a:p>
        </p:txBody>
      </p:sp>
      <p:sp>
        <p:nvSpPr>
          <p:cNvPr id="3" name="Underrubrik">
            <a:extLst>
              <a:ext uri="{FF2B5EF4-FFF2-40B4-BE49-F238E27FC236}">
                <a16:creationId xmlns:a16="http://schemas.microsoft.com/office/drawing/2014/main" id="{ADD3C638-54E7-C8D1-5927-F465074E15D4}"/>
              </a:ext>
            </a:extLst>
          </p:cNvPr>
          <p:cNvSpPr>
            <a:spLocks noGrp="1"/>
          </p:cNvSpPr>
          <p:nvPr>
            <p:ph type="subTitle" idx="1" hasCustomPrompt="1"/>
          </p:nvPr>
        </p:nvSpPr>
        <p:spPr>
          <a:xfrm>
            <a:off x="266400" y="5479961"/>
            <a:ext cx="7138952" cy="577938"/>
          </a:xfrm>
        </p:spPr>
        <p:txBody>
          <a:bodyPr>
            <a:normAutofit/>
          </a:bodyPr>
          <a:lstStyle>
            <a:lvl1pPr marL="0" indent="0" algn="l">
              <a:buFont typeface="Arial" panose="020B0604020202020204" pitchFamily="34" charset="0"/>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lägga till text</a:t>
            </a:r>
          </a:p>
        </p:txBody>
      </p:sp>
      <p:sp>
        <p:nvSpPr>
          <p:cNvPr id="2" name="Rubrik">
            <a:extLst>
              <a:ext uri="{FF2B5EF4-FFF2-40B4-BE49-F238E27FC236}">
                <a16:creationId xmlns:a16="http://schemas.microsoft.com/office/drawing/2014/main" id="{65C5BD3A-9D83-1B8A-C902-532041E5F912}"/>
              </a:ext>
            </a:extLst>
          </p:cNvPr>
          <p:cNvSpPr>
            <a:spLocks noGrp="1"/>
          </p:cNvSpPr>
          <p:nvPr>
            <p:ph type="ctrTitle" hasCustomPrompt="1"/>
          </p:nvPr>
        </p:nvSpPr>
        <p:spPr>
          <a:xfrm>
            <a:off x="266400" y="1510829"/>
            <a:ext cx="7138952" cy="3711554"/>
          </a:xfrm>
        </p:spPr>
        <p:txBody>
          <a:bodyPr anchor="t" anchorCtr="0">
            <a:normAutofit/>
          </a:bodyPr>
          <a:lstStyle>
            <a:lvl1pPr algn="l">
              <a:defRPr sz="3200" b="0" i="1">
                <a:solidFill>
                  <a:schemeClr val="accent1"/>
                </a:solidFill>
              </a:defRPr>
            </a:lvl1pPr>
          </a:lstStyle>
          <a:p>
            <a:r>
              <a:rPr lang="sv-SE"/>
              <a:t>”Klicka här för att lägga till ett citat”</a:t>
            </a:r>
          </a:p>
        </p:txBody>
      </p:sp>
      <p:pic>
        <p:nvPicPr>
          <p:cNvPr id="4" name="Bild, Linnéuniversitetets logotyp" descr="Linnéuniversitetets logotyp">
            <a:extLst>
              <a:ext uri="{FF2B5EF4-FFF2-40B4-BE49-F238E27FC236}">
                <a16:creationId xmlns:a16="http://schemas.microsoft.com/office/drawing/2014/main" id="{40054A74-2202-3037-7997-04EE86D7ACB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0800" y="370800"/>
            <a:ext cx="2206800" cy="327324"/>
          </a:xfrm>
          <a:prstGeom prst="rect">
            <a:avLst/>
          </a:prstGeom>
        </p:spPr>
      </p:pic>
    </p:spTree>
    <p:extLst>
      <p:ext uri="{BB962C8B-B14F-4D97-AF65-F5344CB8AC3E}">
        <p14:creationId xmlns:p14="http://schemas.microsoft.com/office/powerpoint/2010/main" val="1380071844"/>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itat, avsändare och bild, Azalea">
    <p:bg>
      <p:bgPr>
        <a:solidFill>
          <a:schemeClr val="accent3"/>
        </a:solidFill>
        <a:effectLst/>
      </p:bgPr>
    </p:bg>
    <p:spTree>
      <p:nvGrpSpPr>
        <p:cNvPr id="1" name=""/>
        <p:cNvGrpSpPr/>
        <p:nvPr/>
      </p:nvGrpSpPr>
      <p:grpSpPr>
        <a:xfrm>
          <a:off x="0" y="0"/>
          <a:ext cx="0" cy="0"/>
          <a:chOff x="0" y="0"/>
          <a:chExt cx="0" cy="0"/>
        </a:xfrm>
      </p:grpSpPr>
      <p:sp>
        <p:nvSpPr>
          <p:cNvPr id="9" name="Platshållare för bildnummer">
            <a:extLst>
              <a:ext uri="{FF2B5EF4-FFF2-40B4-BE49-F238E27FC236}">
                <a16:creationId xmlns:a16="http://schemas.microsoft.com/office/drawing/2014/main" id="{653B39F2-2FFD-78D3-F7A8-89705F594378}"/>
              </a:ext>
            </a:extLst>
          </p:cNvPr>
          <p:cNvSpPr>
            <a:spLocks noGrp="1"/>
          </p:cNvSpPr>
          <p:nvPr>
            <p:ph type="sldNum" sz="quarter" idx="18"/>
          </p:nvPr>
        </p:nvSpPr>
        <p:spPr/>
        <p:txBody>
          <a:bodyPr/>
          <a:lstStyle>
            <a:lvl1pPr>
              <a:defRPr>
                <a:solidFill>
                  <a:schemeClr val="accent1"/>
                </a:solidFill>
              </a:defRPr>
            </a:lvl1pPr>
          </a:lstStyle>
          <a:p>
            <a:fld id="{F230C492-A0B7-4E03-B69D-EF7B76CA7ADD}" type="slidenum">
              <a:rPr lang="sv-SE" smtClean="0"/>
              <a:pPr/>
              <a:t>‹#›</a:t>
            </a:fld>
            <a:endParaRPr lang="sv-SE"/>
          </a:p>
        </p:txBody>
      </p:sp>
      <p:sp>
        <p:nvSpPr>
          <p:cNvPr id="6" name="Platshållare för bild">
            <a:extLst>
              <a:ext uri="{FF2B5EF4-FFF2-40B4-BE49-F238E27FC236}">
                <a16:creationId xmlns:a16="http://schemas.microsoft.com/office/drawing/2014/main" id="{2490C87B-7004-CC1C-6BC5-6DC214CB4999}"/>
              </a:ext>
            </a:extLst>
          </p:cNvPr>
          <p:cNvSpPr>
            <a:spLocks noGrp="1"/>
          </p:cNvSpPr>
          <p:nvPr>
            <p:ph type="pic" sz="quarter" idx="19"/>
          </p:nvPr>
        </p:nvSpPr>
        <p:spPr>
          <a:xfrm>
            <a:off x="8075613" y="1592263"/>
            <a:ext cx="3744912" cy="4465637"/>
          </a:xfrm>
        </p:spPr>
        <p:txBody>
          <a:bodyPr>
            <a:normAutofit/>
          </a:bodyPr>
          <a:lstStyle>
            <a:lvl1pPr marL="0" indent="0">
              <a:buNone/>
              <a:defRPr sz="1800">
                <a:solidFill>
                  <a:schemeClr val="accent1"/>
                </a:solidFill>
              </a:defRPr>
            </a:lvl1pPr>
          </a:lstStyle>
          <a:p>
            <a:r>
              <a:rPr lang="sv-SE"/>
              <a:t>Klicka på ikonen för att lägga till en bild</a:t>
            </a:r>
          </a:p>
        </p:txBody>
      </p:sp>
      <p:sp>
        <p:nvSpPr>
          <p:cNvPr id="3" name="Underrubrik">
            <a:extLst>
              <a:ext uri="{FF2B5EF4-FFF2-40B4-BE49-F238E27FC236}">
                <a16:creationId xmlns:a16="http://schemas.microsoft.com/office/drawing/2014/main" id="{ADD3C638-54E7-C8D1-5927-F465074E15D4}"/>
              </a:ext>
            </a:extLst>
          </p:cNvPr>
          <p:cNvSpPr>
            <a:spLocks noGrp="1"/>
          </p:cNvSpPr>
          <p:nvPr>
            <p:ph type="subTitle" idx="1" hasCustomPrompt="1"/>
          </p:nvPr>
        </p:nvSpPr>
        <p:spPr>
          <a:xfrm>
            <a:off x="266400" y="5479961"/>
            <a:ext cx="7138952" cy="577938"/>
          </a:xfrm>
        </p:spPr>
        <p:txBody>
          <a:bodyPr>
            <a:normAutofit/>
          </a:bodyPr>
          <a:lstStyle>
            <a:lvl1pPr marL="0" indent="0" algn="l">
              <a:buFont typeface="Arial" panose="020B0604020202020204" pitchFamily="34" charset="0"/>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lägga till text</a:t>
            </a:r>
          </a:p>
        </p:txBody>
      </p:sp>
      <p:sp>
        <p:nvSpPr>
          <p:cNvPr id="2" name="Rubrik">
            <a:extLst>
              <a:ext uri="{FF2B5EF4-FFF2-40B4-BE49-F238E27FC236}">
                <a16:creationId xmlns:a16="http://schemas.microsoft.com/office/drawing/2014/main" id="{65C5BD3A-9D83-1B8A-C902-532041E5F912}"/>
              </a:ext>
            </a:extLst>
          </p:cNvPr>
          <p:cNvSpPr>
            <a:spLocks noGrp="1"/>
          </p:cNvSpPr>
          <p:nvPr>
            <p:ph type="ctrTitle" hasCustomPrompt="1"/>
          </p:nvPr>
        </p:nvSpPr>
        <p:spPr>
          <a:xfrm>
            <a:off x="266400" y="1510829"/>
            <a:ext cx="7138952" cy="3711554"/>
          </a:xfrm>
        </p:spPr>
        <p:txBody>
          <a:bodyPr anchor="t" anchorCtr="0">
            <a:normAutofit/>
          </a:bodyPr>
          <a:lstStyle>
            <a:lvl1pPr algn="l">
              <a:defRPr sz="3200" b="0" i="1">
                <a:solidFill>
                  <a:schemeClr val="accent1"/>
                </a:solidFill>
              </a:defRPr>
            </a:lvl1pPr>
          </a:lstStyle>
          <a:p>
            <a:r>
              <a:rPr lang="sv-SE"/>
              <a:t>”Klicka här för att lägga till ett citat”</a:t>
            </a:r>
          </a:p>
        </p:txBody>
      </p:sp>
      <p:pic>
        <p:nvPicPr>
          <p:cNvPr id="4" name="Bild, Linnéuniversitetets logotyp" descr="Linnéuniversitetets logotyp">
            <a:extLst>
              <a:ext uri="{FF2B5EF4-FFF2-40B4-BE49-F238E27FC236}">
                <a16:creationId xmlns:a16="http://schemas.microsoft.com/office/drawing/2014/main" id="{40054A74-2202-3037-7997-04EE86D7ACB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0800" y="370800"/>
            <a:ext cx="2206800" cy="327324"/>
          </a:xfrm>
          <a:prstGeom prst="rect">
            <a:avLst/>
          </a:prstGeom>
        </p:spPr>
      </p:pic>
    </p:spTree>
    <p:extLst>
      <p:ext uri="{BB962C8B-B14F-4D97-AF65-F5344CB8AC3E}">
        <p14:creationId xmlns:p14="http://schemas.microsoft.com/office/powerpoint/2010/main" val="91630879"/>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itat, avsändare och bild, Krokus">
    <p:bg>
      <p:bgPr>
        <a:solidFill>
          <a:schemeClr val="accent4"/>
        </a:solidFill>
        <a:effectLst/>
      </p:bgPr>
    </p:bg>
    <p:spTree>
      <p:nvGrpSpPr>
        <p:cNvPr id="1" name=""/>
        <p:cNvGrpSpPr/>
        <p:nvPr/>
      </p:nvGrpSpPr>
      <p:grpSpPr>
        <a:xfrm>
          <a:off x="0" y="0"/>
          <a:ext cx="0" cy="0"/>
          <a:chOff x="0" y="0"/>
          <a:chExt cx="0" cy="0"/>
        </a:xfrm>
      </p:grpSpPr>
      <p:sp>
        <p:nvSpPr>
          <p:cNvPr id="9" name="Platshållare för bildnummer">
            <a:extLst>
              <a:ext uri="{FF2B5EF4-FFF2-40B4-BE49-F238E27FC236}">
                <a16:creationId xmlns:a16="http://schemas.microsoft.com/office/drawing/2014/main" id="{653B39F2-2FFD-78D3-F7A8-89705F594378}"/>
              </a:ext>
            </a:extLst>
          </p:cNvPr>
          <p:cNvSpPr>
            <a:spLocks noGrp="1"/>
          </p:cNvSpPr>
          <p:nvPr>
            <p:ph type="sldNum" sz="quarter" idx="18"/>
          </p:nvPr>
        </p:nvSpPr>
        <p:spPr/>
        <p:txBody>
          <a:bodyPr/>
          <a:lstStyle>
            <a:lvl1pPr>
              <a:defRPr>
                <a:solidFill>
                  <a:schemeClr val="accent1"/>
                </a:solidFill>
              </a:defRPr>
            </a:lvl1pPr>
          </a:lstStyle>
          <a:p>
            <a:fld id="{F230C492-A0B7-4E03-B69D-EF7B76CA7ADD}" type="slidenum">
              <a:rPr lang="sv-SE" smtClean="0"/>
              <a:pPr/>
              <a:t>‹#›</a:t>
            </a:fld>
            <a:endParaRPr lang="sv-SE"/>
          </a:p>
        </p:txBody>
      </p:sp>
      <p:sp>
        <p:nvSpPr>
          <p:cNvPr id="6" name="Platshållare för bild">
            <a:extLst>
              <a:ext uri="{FF2B5EF4-FFF2-40B4-BE49-F238E27FC236}">
                <a16:creationId xmlns:a16="http://schemas.microsoft.com/office/drawing/2014/main" id="{2490C87B-7004-CC1C-6BC5-6DC214CB4999}"/>
              </a:ext>
            </a:extLst>
          </p:cNvPr>
          <p:cNvSpPr>
            <a:spLocks noGrp="1"/>
          </p:cNvSpPr>
          <p:nvPr>
            <p:ph type="pic" sz="quarter" idx="19"/>
          </p:nvPr>
        </p:nvSpPr>
        <p:spPr>
          <a:xfrm>
            <a:off x="8075613" y="1592263"/>
            <a:ext cx="3744912" cy="4465637"/>
          </a:xfrm>
        </p:spPr>
        <p:txBody>
          <a:bodyPr>
            <a:normAutofit/>
          </a:bodyPr>
          <a:lstStyle>
            <a:lvl1pPr marL="0" indent="0">
              <a:buNone/>
              <a:defRPr sz="1800">
                <a:solidFill>
                  <a:schemeClr val="accent1"/>
                </a:solidFill>
              </a:defRPr>
            </a:lvl1pPr>
          </a:lstStyle>
          <a:p>
            <a:r>
              <a:rPr lang="sv-SE"/>
              <a:t>Klicka på ikonen för att lägga till en bild</a:t>
            </a:r>
          </a:p>
        </p:txBody>
      </p:sp>
      <p:sp>
        <p:nvSpPr>
          <p:cNvPr id="3" name="Underrubrik">
            <a:extLst>
              <a:ext uri="{FF2B5EF4-FFF2-40B4-BE49-F238E27FC236}">
                <a16:creationId xmlns:a16="http://schemas.microsoft.com/office/drawing/2014/main" id="{ADD3C638-54E7-C8D1-5927-F465074E15D4}"/>
              </a:ext>
            </a:extLst>
          </p:cNvPr>
          <p:cNvSpPr>
            <a:spLocks noGrp="1"/>
          </p:cNvSpPr>
          <p:nvPr>
            <p:ph type="subTitle" idx="1" hasCustomPrompt="1"/>
          </p:nvPr>
        </p:nvSpPr>
        <p:spPr>
          <a:xfrm>
            <a:off x="266400" y="5479961"/>
            <a:ext cx="7138952" cy="577938"/>
          </a:xfrm>
        </p:spPr>
        <p:txBody>
          <a:bodyPr>
            <a:normAutofit/>
          </a:bodyPr>
          <a:lstStyle>
            <a:lvl1pPr marL="0" indent="0" algn="l">
              <a:buFont typeface="Arial" panose="020B0604020202020204" pitchFamily="34" charset="0"/>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lägga till text</a:t>
            </a:r>
          </a:p>
        </p:txBody>
      </p:sp>
      <p:sp>
        <p:nvSpPr>
          <p:cNvPr id="2" name="Rubrik">
            <a:extLst>
              <a:ext uri="{FF2B5EF4-FFF2-40B4-BE49-F238E27FC236}">
                <a16:creationId xmlns:a16="http://schemas.microsoft.com/office/drawing/2014/main" id="{65C5BD3A-9D83-1B8A-C902-532041E5F912}"/>
              </a:ext>
            </a:extLst>
          </p:cNvPr>
          <p:cNvSpPr>
            <a:spLocks noGrp="1"/>
          </p:cNvSpPr>
          <p:nvPr>
            <p:ph type="ctrTitle" hasCustomPrompt="1"/>
          </p:nvPr>
        </p:nvSpPr>
        <p:spPr>
          <a:xfrm>
            <a:off x="266400" y="1510829"/>
            <a:ext cx="7138952" cy="3711554"/>
          </a:xfrm>
        </p:spPr>
        <p:txBody>
          <a:bodyPr anchor="t" anchorCtr="0">
            <a:normAutofit/>
          </a:bodyPr>
          <a:lstStyle>
            <a:lvl1pPr algn="l">
              <a:defRPr sz="3200" b="0" i="1">
                <a:solidFill>
                  <a:schemeClr val="accent1"/>
                </a:solidFill>
              </a:defRPr>
            </a:lvl1pPr>
          </a:lstStyle>
          <a:p>
            <a:r>
              <a:rPr lang="sv-SE"/>
              <a:t>”Klicka här för att lägga till ett citat”</a:t>
            </a:r>
          </a:p>
        </p:txBody>
      </p:sp>
      <p:pic>
        <p:nvPicPr>
          <p:cNvPr id="4" name="Bild, Linnéuniversitetets logotyp" descr="Linnéuniversitetets logotyp">
            <a:extLst>
              <a:ext uri="{FF2B5EF4-FFF2-40B4-BE49-F238E27FC236}">
                <a16:creationId xmlns:a16="http://schemas.microsoft.com/office/drawing/2014/main" id="{40054A74-2202-3037-7997-04EE86D7ACB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0800" y="370800"/>
            <a:ext cx="2206800" cy="327324"/>
          </a:xfrm>
          <a:prstGeom prst="rect">
            <a:avLst/>
          </a:prstGeom>
        </p:spPr>
      </p:pic>
    </p:spTree>
    <p:extLst>
      <p:ext uri="{BB962C8B-B14F-4D97-AF65-F5344CB8AC3E}">
        <p14:creationId xmlns:p14="http://schemas.microsoft.com/office/powerpoint/2010/main" val="1566332404"/>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amp;A, text, två kolumner">
    <p:bg>
      <p:bgPr>
        <a:solidFill>
          <a:schemeClr val="accent2"/>
        </a:solidFill>
        <a:effectLst/>
      </p:bgPr>
    </p:bg>
    <p:spTree>
      <p:nvGrpSpPr>
        <p:cNvPr id="1" name=""/>
        <p:cNvGrpSpPr/>
        <p:nvPr/>
      </p:nvGrpSpPr>
      <p:grpSpPr>
        <a:xfrm>
          <a:off x="0" y="0"/>
          <a:ext cx="0" cy="0"/>
          <a:chOff x="0" y="0"/>
          <a:chExt cx="0" cy="0"/>
        </a:xfrm>
      </p:grpSpPr>
      <p:sp>
        <p:nvSpPr>
          <p:cNvPr id="12" name="Platshållare för bildnummer">
            <a:extLst>
              <a:ext uri="{FF2B5EF4-FFF2-40B4-BE49-F238E27FC236}">
                <a16:creationId xmlns:a16="http://schemas.microsoft.com/office/drawing/2014/main" id="{0F7595AD-BEF6-6512-2D71-C24BA245ED7F}"/>
              </a:ext>
            </a:extLst>
          </p:cNvPr>
          <p:cNvSpPr>
            <a:spLocks noGrp="1"/>
          </p:cNvSpPr>
          <p:nvPr>
            <p:ph type="sldNum" sz="quarter" idx="12"/>
          </p:nvPr>
        </p:nvSpPr>
        <p:spPr/>
        <p:txBody>
          <a:bodyPr/>
          <a:lstStyle/>
          <a:p>
            <a:fld id="{F230C492-A0B7-4E03-B69D-EF7B76CA7ADD}" type="slidenum">
              <a:rPr lang="sv-SE" smtClean="0"/>
              <a:pPr/>
              <a:t>‹#›</a:t>
            </a:fld>
            <a:endParaRPr lang="sv-SE"/>
          </a:p>
        </p:txBody>
      </p:sp>
      <p:sp>
        <p:nvSpPr>
          <p:cNvPr id="4" name="Text, kolumn 2">
            <a:extLst>
              <a:ext uri="{FF2B5EF4-FFF2-40B4-BE49-F238E27FC236}">
                <a16:creationId xmlns:a16="http://schemas.microsoft.com/office/drawing/2014/main" id="{1D386C3C-A88A-099B-9BB8-297617AC96EB}"/>
              </a:ext>
            </a:extLst>
          </p:cNvPr>
          <p:cNvSpPr txBox="1">
            <a:spLocks/>
          </p:cNvSpPr>
          <p:nvPr userDrawn="1"/>
        </p:nvSpPr>
        <p:spPr>
          <a:xfrm>
            <a:off x="5992286" y="3367825"/>
            <a:ext cx="5628214" cy="270340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SE"/>
              <a:t>Klicka här för att lägga till kontaktuppgifter</a:t>
            </a:r>
          </a:p>
        </p:txBody>
      </p:sp>
      <p:sp>
        <p:nvSpPr>
          <p:cNvPr id="3" name="Text, kolumn 1">
            <a:extLst>
              <a:ext uri="{FF2B5EF4-FFF2-40B4-BE49-F238E27FC236}">
                <a16:creationId xmlns:a16="http://schemas.microsoft.com/office/drawing/2014/main" id="{ADD3C638-54E7-C8D1-5927-F465074E15D4}"/>
              </a:ext>
            </a:extLst>
          </p:cNvPr>
          <p:cNvSpPr>
            <a:spLocks noGrp="1"/>
          </p:cNvSpPr>
          <p:nvPr>
            <p:ph type="subTitle" idx="1" hasCustomPrompt="1"/>
          </p:nvPr>
        </p:nvSpPr>
        <p:spPr>
          <a:xfrm>
            <a:off x="266400" y="3367825"/>
            <a:ext cx="5628214" cy="2690075"/>
          </a:xfrm>
        </p:spPr>
        <p:txBody>
          <a:bodyPr>
            <a:normAutofit/>
          </a:bodyPr>
          <a:lstStyle>
            <a:lvl1pPr marL="0" indent="0" algn="l">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lägga till kontaktuppgifter</a:t>
            </a:r>
          </a:p>
        </p:txBody>
      </p:sp>
      <p:sp>
        <p:nvSpPr>
          <p:cNvPr id="2" name="Rubrik">
            <a:extLst>
              <a:ext uri="{FF2B5EF4-FFF2-40B4-BE49-F238E27FC236}">
                <a16:creationId xmlns:a16="http://schemas.microsoft.com/office/drawing/2014/main" id="{65C5BD3A-9D83-1B8A-C902-532041E5F912}"/>
              </a:ext>
            </a:extLst>
          </p:cNvPr>
          <p:cNvSpPr>
            <a:spLocks noGrp="1"/>
          </p:cNvSpPr>
          <p:nvPr>
            <p:ph type="ctrTitle" hasCustomPrompt="1"/>
          </p:nvPr>
        </p:nvSpPr>
        <p:spPr>
          <a:xfrm>
            <a:off x="266400" y="1440000"/>
            <a:ext cx="11643684" cy="1123586"/>
          </a:xfrm>
        </p:spPr>
        <p:txBody>
          <a:bodyPr anchor="t" anchorCtr="0">
            <a:noAutofit/>
          </a:bodyPr>
          <a:lstStyle>
            <a:lvl1pPr algn="l">
              <a:defRPr sz="6600" b="1"/>
            </a:lvl1pPr>
          </a:lstStyle>
          <a:p>
            <a:r>
              <a:rPr lang="sv-SE"/>
              <a:t>Q&amp;A</a:t>
            </a:r>
          </a:p>
        </p:txBody>
      </p:sp>
      <p:pic>
        <p:nvPicPr>
          <p:cNvPr id="13" name="Bild, Linnéuniversitetets logotyp" descr="Linnéuniversitetets logotyp">
            <a:extLst>
              <a:ext uri="{FF2B5EF4-FFF2-40B4-BE49-F238E27FC236}">
                <a16:creationId xmlns:a16="http://schemas.microsoft.com/office/drawing/2014/main" id="{6360E1D9-E886-94C3-C25C-C149362E08B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3063" y="364826"/>
            <a:ext cx="2206800" cy="327324"/>
          </a:xfrm>
          <a:prstGeom prst="rect">
            <a:avLst/>
          </a:prstGeom>
        </p:spPr>
      </p:pic>
    </p:spTree>
    <p:extLst>
      <p:ext uri="{BB962C8B-B14F-4D97-AF65-F5344CB8AC3E}">
        <p14:creationId xmlns:p14="http://schemas.microsoft.com/office/powerpoint/2010/main" val="3853151976"/>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ack, två kolumner">
    <p:bg>
      <p:bgPr>
        <a:solidFill>
          <a:schemeClr val="accent2"/>
        </a:solidFill>
        <a:effectLst/>
      </p:bgPr>
    </p:bg>
    <p:spTree>
      <p:nvGrpSpPr>
        <p:cNvPr id="1" name=""/>
        <p:cNvGrpSpPr/>
        <p:nvPr/>
      </p:nvGrpSpPr>
      <p:grpSpPr>
        <a:xfrm>
          <a:off x="0" y="0"/>
          <a:ext cx="0" cy="0"/>
          <a:chOff x="0" y="0"/>
          <a:chExt cx="0" cy="0"/>
        </a:xfrm>
      </p:grpSpPr>
      <p:sp>
        <p:nvSpPr>
          <p:cNvPr id="12" name="Platshållare för bildnummer">
            <a:extLst>
              <a:ext uri="{FF2B5EF4-FFF2-40B4-BE49-F238E27FC236}">
                <a16:creationId xmlns:a16="http://schemas.microsoft.com/office/drawing/2014/main" id="{0F7595AD-BEF6-6512-2D71-C24BA245ED7F}"/>
              </a:ext>
            </a:extLst>
          </p:cNvPr>
          <p:cNvSpPr>
            <a:spLocks noGrp="1"/>
          </p:cNvSpPr>
          <p:nvPr>
            <p:ph type="sldNum" sz="quarter" idx="12"/>
          </p:nvPr>
        </p:nvSpPr>
        <p:spPr/>
        <p:txBody>
          <a:bodyPr/>
          <a:lstStyle/>
          <a:p>
            <a:fld id="{F230C492-A0B7-4E03-B69D-EF7B76CA7ADD}" type="slidenum">
              <a:rPr lang="sv-SE" smtClean="0"/>
              <a:pPr/>
              <a:t>‹#›</a:t>
            </a:fld>
            <a:endParaRPr lang="sv-SE"/>
          </a:p>
        </p:txBody>
      </p:sp>
      <p:sp>
        <p:nvSpPr>
          <p:cNvPr id="3" name="Text, kolumn 1">
            <a:extLst>
              <a:ext uri="{FF2B5EF4-FFF2-40B4-BE49-F238E27FC236}">
                <a16:creationId xmlns:a16="http://schemas.microsoft.com/office/drawing/2014/main" id="{ADD3C638-54E7-C8D1-5927-F465074E15D4}"/>
              </a:ext>
            </a:extLst>
          </p:cNvPr>
          <p:cNvSpPr>
            <a:spLocks noGrp="1"/>
          </p:cNvSpPr>
          <p:nvPr>
            <p:ph type="subTitle" idx="1" hasCustomPrompt="1"/>
          </p:nvPr>
        </p:nvSpPr>
        <p:spPr>
          <a:xfrm>
            <a:off x="266400" y="3343890"/>
            <a:ext cx="5628214" cy="2690075"/>
          </a:xfrm>
        </p:spPr>
        <p:txBody>
          <a:bodyPr>
            <a:normAutofit/>
          </a:bodyPr>
          <a:lstStyle>
            <a:lvl1pPr marL="342900" indent="-342900" algn="l">
              <a:buFont typeface="Arial" panose="020B0604020202020204" pitchFamily="34" charset="0"/>
              <a:buChar char="•"/>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Summering 1</a:t>
            </a:r>
          </a:p>
          <a:p>
            <a:r>
              <a:rPr lang="sv-SE"/>
              <a:t>Summering 2</a:t>
            </a:r>
          </a:p>
        </p:txBody>
      </p:sp>
      <p:sp>
        <p:nvSpPr>
          <p:cNvPr id="2" name="Rubrik">
            <a:extLst>
              <a:ext uri="{FF2B5EF4-FFF2-40B4-BE49-F238E27FC236}">
                <a16:creationId xmlns:a16="http://schemas.microsoft.com/office/drawing/2014/main" id="{65C5BD3A-9D83-1B8A-C902-532041E5F912}"/>
              </a:ext>
            </a:extLst>
          </p:cNvPr>
          <p:cNvSpPr>
            <a:spLocks noGrp="1"/>
          </p:cNvSpPr>
          <p:nvPr>
            <p:ph type="ctrTitle" hasCustomPrompt="1"/>
          </p:nvPr>
        </p:nvSpPr>
        <p:spPr>
          <a:xfrm>
            <a:off x="266400" y="1440000"/>
            <a:ext cx="11643684" cy="1123586"/>
          </a:xfrm>
        </p:spPr>
        <p:txBody>
          <a:bodyPr anchor="t" anchorCtr="0">
            <a:noAutofit/>
          </a:bodyPr>
          <a:lstStyle>
            <a:lvl1pPr algn="l">
              <a:defRPr sz="6600" b="1"/>
            </a:lvl1pPr>
          </a:lstStyle>
          <a:p>
            <a:r>
              <a:rPr lang="sv-SE"/>
              <a:t>Tack!</a:t>
            </a:r>
          </a:p>
        </p:txBody>
      </p:sp>
      <p:pic>
        <p:nvPicPr>
          <p:cNvPr id="13" name="Bild, Linnéuniversitetets logotyp" descr="Linnéuniversitetets logotyp">
            <a:extLst>
              <a:ext uri="{FF2B5EF4-FFF2-40B4-BE49-F238E27FC236}">
                <a16:creationId xmlns:a16="http://schemas.microsoft.com/office/drawing/2014/main" id="{6360E1D9-E886-94C3-C25C-C149362E08B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3063" y="364826"/>
            <a:ext cx="2206800" cy="327324"/>
          </a:xfrm>
          <a:prstGeom prst="rect">
            <a:avLst/>
          </a:prstGeom>
        </p:spPr>
      </p:pic>
      <p:sp>
        <p:nvSpPr>
          <p:cNvPr id="6" name="Platshållare för text 5">
            <a:extLst>
              <a:ext uri="{FF2B5EF4-FFF2-40B4-BE49-F238E27FC236}">
                <a16:creationId xmlns:a16="http://schemas.microsoft.com/office/drawing/2014/main" id="{D1C6B23A-3803-DCF3-384D-23EA34C908F0}"/>
              </a:ext>
            </a:extLst>
          </p:cNvPr>
          <p:cNvSpPr>
            <a:spLocks noGrp="1"/>
          </p:cNvSpPr>
          <p:nvPr>
            <p:ph type="body" sz="quarter" idx="13" hasCustomPrompt="1"/>
          </p:nvPr>
        </p:nvSpPr>
        <p:spPr>
          <a:xfrm>
            <a:off x="5992285" y="3343890"/>
            <a:ext cx="5626800" cy="2703600"/>
          </a:xfrm>
        </p:spPr>
        <p:txBody>
          <a:bodyPr>
            <a:normAutofit/>
          </a:bodyPr>
          <a:lstStyle>
            <a:lvl1pPr marL="0" indent="0">
              <a:buNone/>
              <a:defRPr sz="20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sv-SE"/>
              <a:t>Klicka här för att lägga till kontaktuppgifter</a:t>
            </a:r>
          </a:p>
        </p:txBody>
      </p:sp>
    </p:spTree>
    <p:extLst>
      <p:ext uri="{BB962C8B-B14F-4D97-AF65-F5344CB8AC3E}">
        <p14:creationId xmlns:p14="http://schemas.microsoft.com/office/powerpoint/2010/main" val="3512270746"/>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om med logotyp">
    <p:bg>
      <p:bgPr>
        <a:solidFill>
          <a:schemeClr val="accent2"/>
        </a:solidFill>
        <a:effectLst/>
      </p:bgPr>
    </p:bg>
    <p:spTree>
      <p:nvGrpSpPr>
        <p:cNvPr id="1" name=""/>
        <p:cNvGrpSpPr/>
        <p:nvPr/>
      </p:nvGrpSpPr>
      <p:grpSpPr>
        <a:xfrm>
          <a:off x="0" y="0"/>
          <a:ext cx="0" cy="0"/>
          <a:chOff x="0" y="0"/>
          <a:chExt cx="0" cy="0"/>
        </a:xfrm>
      </p:grpSpPr>
      <p:pic>
        <p:nvPicPr>
          <p:cNvPr id="13" name="Bild, Linnéuniversitetets logotyp" descr="Linnéuniversitetets logotyp">
            <a:extLst>
              <a:ext uri="{FF2B5EF4-FFF2-40B4-BE49-F238E27FC236}">
                <a16:creationId xmlns:a16="http://schemas.microsoft.com/office/drawing/2014/main" id="{6360E1D9-E886-94C3-C25C-C149362E08B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3063" y="364826"/>
            <a:ext cx="2206800" cy="327324"/>
          </a:xfrm>
          <a:prstGeom prst="rect">
            <a:avLst/>
          </a:prstGeom>
        </p:spPr>
      </p:pic>
    </p:spTree>
    <p:extLst>
      <p:ext uri="{BB962C8B-B14F-4D97-AF65-F5344CB8AC3E}">
        <p14:creationId xmlns:p14="http://schemas.microsoft.com/office/powerpoint/2010/main" val="1012087542"/>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om">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8484935"/>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vsnittsrubrik, Smörblomma">
    <p:spTree>
      <p:nvGrpSpPr>
        <p:cNvPr id="1" name=""/>
        <p:cNvGrpSpPr/>
        <p:nvPr/>
      </p:nvGrpSpPr>
      <p:grpSpPr>
        <a:xfrm>
          <a:off x="0" y="0"/>
          <a:ext cx="0" cy="0"/>
          <a:chOff x="0" y="0"/>
          <a:chExt cx="0" cy="0"/>
        </a:xfrm>
      </p:grpSpPr>
      <p:sp>
        <p:nvSpPr>
          <p:cNvPr id="12" name="Platshållare för bildnummer">
            <a:extLst>
              <a:ext uri="{FF2B5EF4-FFF2-40B4-BE49-F238E27FC236}">
                <a16:creationId xmlns:a16="http://schemas.microsoft.com/office/drawing/2014/main" id="{0F7595AD-BEF6-6512-2D71-C24BA245ED7F}"/>
              </a:ext>
            </a:extLst>
          </p:cNvPr>
          <p:cNvSpPr>
            <a:spLocks noGrp="1"/>
          </p:cNvSpPr>
          <p:nvPr>
            <p:ph type="sldNum" sz="quarter" idx="12"/>
          </p:nvPr>
        </p:nvSpPr>
        <p:spPr/>
        <p:txBody>
          <a:bodyPr/>
          <a:lstStyle/>
          <a:p>
            <a:fld id="{F230C492-A0B7-4E03-B69D-EF7B76CA7ADD}" type="slidenum">
              <a:rPr lang="sv-SE" smtClean="0"/>
              <a:pPr/>
              <a:t>‹#›</a:t>
            </a:fld>
            <a:endParaRPr lang="sv-SE"/>
          </a:p>
        </p:txBody>
      </p:sp>
      <p:sp>
        <p:nvSpPr>
          <p:cNvPr id="2" name="Rubrik">
            <a:extLst>
              <a:ext uri="{FF2B5EF4-FFF2-40B4-BE49-F238E27FC236}">
                <a16:creationId xmlns:a16="http://schemas.microsoft.com/office/drawing/2014/main" id="{65C5BD3A-9D83-1B8A-C902-532041E5F912}"/>
              </a:ext>
            </a:extLst>
          </p:cNvPr>
          <p:cNvSpPr>
            <a:spLocks noGrp="1"/>
          </p:cNvSpPr>
          <p:nvPr>
            <p:ph type="ctrTitle" hasCustomPrompt="1"/>
          </p:nvPr>
        </p:nvSpPr>
        <p:spPr>
          <a:xfrm>
            <a:off x="266400" y="1474343"/>
            <a:ext cx="11643684" cy="1852929"/>
          </a:xfrm>
        </p:spPr>
        <p:txBody>
          <a:bodyPr anchor="t" anchorCtr="0">
            <a:noAutofit/>
          </a:bodyPr>
          <a:lstStyle>
            <a:lvl1pPr algn="l">
              <a:defRPr sz="4400" b="1"/>
            </a:lvl1pPr>
          </a:lstStyle>
          <a:p>
            <a:r>
              <a:rPr lang="sv-SE"/>
              <a:t>Avsnittsrubrik</a:t>
            </a:r>
          </a:p>
        </p:txBody>
      </p:sp>
      <p:pic>
        <p:nvPicPr>
          <p:cNvPr id="13" name="Bild, Linnéuniversitetets logotyp" descr="Linnéuniversitetets logotyp">
            <a:extLst>
              <a:ext uri="{FF2B5EF4-FFF2-40B4-BE49-F238E27FC236}">
                <a16:creationId xmlns:a16="http://schemas.microsoft.com/office/drawing/2014/main" id="{6360E1D9-E886-94C3-C25C-C149362E08B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3063" y="364826"/>
            <a:ext cx="2206800" cy="327324"/>
          </a:xfrm>
          <a:prstGeom prst="rect">
            <a:avLst/>
          </a:prstGeom>
        </p:spPr>
      </p:pic>
    </p:spTree>
    <p:extLst>
      <p:ext uri="{BB962C8B-B14F-4D97-AF65-F5344CB8AC3E}">
        <p14:creationId xmlns:p14="http://schemas.microsoft.com/office/powerpoint/2010/main" val="2757520066"/>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vsnittsrubrik, Sotakleja">
    <p:bg>
      <p:bgPr>
        <a:solidFill>
          <a:schemeClr val="accent6"/>
        </a:solidFill>
        <a:effectLst/>
      </p:bgPr>
    </p:bg>
    <p:spTree>
      <p:nvGrpSpPr>
        <p:cNvPr id="1" name=""/>
        <p:cNvGrpSpPr/>
        <p:nvPr/>
      </p:nvGrpSpPr>
      <p:grpSpPr>
        <a:xfrm>
          <a:off x="0" y="0"/>
          <a:ext cx="0" cy="0"/>
          <a:chOff x="0" y="0"/>
          <a:chExt cx="0" cy="0"/>
        </a:xfrm>
      </p:grpSpPr>
      <p:sp>
        <p:nvSpPr>
          <p:cNvPr id="12" name="Platshållare för bildnummer">
            <a:extLst>
              <a:ext uri="{FF2B5EF4-FFF2-40B4-BE49-F238E27FC236}">
                <a16:creationId xmlns:a16="http://schemas.microsoft.com/office/drawing/2014/main" id="{0F7595AD-BEF6-6512-2D71-C24BA245ED7F}"/>
              </a:ext>
            </a:extLst>
          </p:cNvPr>
          <p:cNvSpPr>
            <a:spLocks noGrp="1"/>
          </p:cNvSpPr>
          <p:nvPr>
            <p:ph type="sldNum" sz="quarter" idx="12"/>
          </p:nvPr>
        </p:nvSpPr>
        <p:spPr/>
        <p:txBody>
          <a:bodyPr/>
          <a:lstStyle>
            <a:lvl1pPr>
              <a:defRPr>
                <a:solidFill>
                  <a:schemeClr val="accent1"/>
                </a:solidFill>
              </a:defRPr>
            </a:lvl1pPr>
          </a:lstStyle>
          <a:p>
            <a:fld id="{F230C492-A0B7-4E03-B69D-EF7B76CA7ADD}" type="slidenum">
              <a:rPr lang="sv-SE" smtClean="0"/>
              <a:pPr/>
              <a:t>‹#›</a:t>
            </a:fld>
            <a:endParaRPr lang="sv-SE"/>
          </a:p>
        </p:txBody>
      </p:sp>
      <p:sp>
        <p:nvSpPr>
          <p:cNvPr id="2" name="Rubrik">
            <a:extLst>
              <a:ext uri="{FF2B5EF4-FFF2-40B4-BE49-F238E27FC236}">
                <a16:creationId xmlns:a16="http://schemas.microsoft.com/office/drawing/2014/main" id="{65C5BD3A-9D83-1B8A-C902-532041E5F912}"/>
              </a:ext>
            </a:extLst>
          </p:cNvPr>
          <p:cNvSpPr>
            <a:spLocks noGrp="1"/>
          </p:cNvSpPr>
          <p:nvPr>
            <p:ph type="ctrTitle" hasCustomPrompt="1"/>
          </p:nvPr>
        </p:nvSpPr>
        <p:spPr>
          <a:xfrm>
            <a:off x="266400" y="1476000"/>
            <a:ext cx="11643684" cy="1852929"/>
          </a:xfrm>
          <a:noFill/>
        </p:spPr>
        <p:txBody>
          <a:bodyPr anchor="t" anchorCtr="0">
            <a:noAutofit/>
          </a:bodyPr>
          <a:lstStyle>
            <a:lvl1pPr algn="l">
              <a:defRPr sz="4400" b="1">
                <a:solidFill>
                  <a:schemeClr val="accent1"/>
                </a:solidFill>
              </a:defRPr>
            </a:lvl1pPr>
          </a:lstStyle>
          <a:p>
            <a:r>
              <a:rPr lang="sv-SE"/>
              <a:t>Avsnittsrubrik</a:t>
            </a:r>
          </a:p>
        </p:txBody>
      </p:sp>
      <p:pic>
        <p:nvPicPr>
          <p:cNvPr id="3" name="Bild, Linnéuniversitetets logotyp" descr="Linnéuniversitetets logotyp">
            <a:extLst>
              <a:ext uri="{FF2B5EF4-FFF2-40B4-BE49-F238E27FC236}">
                <a16:creationId xmlns:a16="http://schemas.microsoft.com/office/drawing/2014/main" id="{1AC98333-6657-201B-B5C6-84B9E4977F5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0800" y="370800"/>
            <a:ext cx="2206800" cy="327324"/>
          </a:xfrm>
          <a:prstGeom prst="rect">
            <a:avLst/>
          </a:prstGeom>
        </p:spPr>
      </p:pic>
    </p:spTree>
    <p:extLst>
      <p:ext uri="{BB962C8B-B14F-4D97-AF65-F5344CB8AC3E}">
        <p14:creationId xmlns:p14="http://schemas.microsoft.com/office/powerpoint/2010/main" val="263332527"/>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vsnittsrubrik, Murgröna">
    <p:bg>
      <p:bgPr>
        <a:solidFill>
          <a:schemeClr val="accent5"/>
        </a:solidFill>
        <a:effectLst/>
      </p:bgPr>
    </p:bg>
    <p:spTree>
      <p:nvGrpSpPr>
        <p:cNvPr id="1" name=""/>
        <p:cNvGrpSpPr/>
        <p:nvPr/>
      </p:nvGrpSpPr>
      <p:grpSpPr>
        <a:xfrm>
          <a:off x="0" y="0"/>
          <a:ext cx="0" cy="0"/>
          <a:chOff x="0" y="0"/>
          <a:chExt cx="0" cy="0"/>
        </a:xfrm>
      </p:grpSpPr>
      <p:sp>
        <p:nvSpPr>
          <p:cNvPr id="12" name="Platshållare för bildnummer">
            <a:extLst>
              <a:ext uri="{FF2B5EF4-FFF2-40B4-BE49-F238E27FC236}">
                <a16:creationId xmlns:a16="http://schemas.microsoft.com/office/drawing/2014/main" id="{0F7595AD-BEF6-6512-2D71-C24BA245ED7F}"/>
              </a:ext>
            </a:extLst>
          </p:cNvPr>
          <p:cNvSpPr>
            <a:spLocks noGrp="1"/>
          </p:cNvSpPr>
          <p:nvPr>
            <p:ph type="sldNum" sz="quarter" idx="12"/>
          </p:nvPr>
        </p:nvSpPr>
        <p:spPr/>
        <p:txBody>
          <a:bodyPr/>
          <a:lstStyle>
            <a:lvl1pPr>
              <a:defRPr>
                <a:solidFill>
                  <a:schemeClr val="accent1"/>
                </a:solidFill>
              </a:defRPr>
            </a:lvl1pPr>
          </a:lstStyle>
          <a:p>
            <a:fld id="{F230C492-A0B7-4E03-B69D-EF7B76CA7ADD}" type="slidenum">
              <a:rPr lang="sv-SE" smtClean="0"/>
              <a:pPr/>
              <a:t>‹#›</a:t>
            </a:fld>
            <a:endParaRPr lang="sv-SE"/>
          </a:p>
        </p:txBody>
      </p:sp>
      <p:sp>
        <p:nvSpPr>
          <p:cNvPr id="2" name="Rubrik">
            <a:extLst>
              <a:ext uri="{FF2B5EF4-FFF2-40B4-BE49-F238E27FC236}">
                <a16:creationId xmlns:a16="http://schemas.microsoft.com/office/drawing/2014/main" id="{65C5BD3A-9D83-1B8A-C902-532041E5F912}"/>
              </a:ext>
            </a:extLst>
          </p:cNvPr>
          <p:cNvSpPr>
            <a:spLocks noGrp="1"/>
          </p:cNvSpPr>
          <p:nvPr>
            <p:ph type="ctrTitle" hasCustomPrompt="1"/>
          </p:nvPr>
        </p:nvSpPr>
        <p:spPr>
          <a:xfrm>
            <a:off x="266400" y="1476000"/>
            <a:ext cx="11643684" cy="1852929"/>
          </a:xfrm>
          <a:noFill/>
        </p:spPr>
        <p:txBody>
          <a:bodyPr anchor="t" anchorCtr="0">
            <a:noAutofit/>
          </a:bodyPr>
          <a:lstStyle>
            <a:lvl1pPr algn="l">
              <a:defRPr sz="4400" b="1">
                <a:solidFill>
                  <a:schemeClr val="accent1"/>
                </a:solidFill>
              </a:defRPr>
            </a:lvl1pPr>
          </a:lstStyle>
          <a:p>
            <a:r>
              <a:rPr lang="sv-SE"/>
              <a:t>Avsnittsrubrik</a:t>
            </a:r>
          </a:p>
        </p:txBody>
      </p:sp>
      <p:pic>
        <p:nvPicPr>
          <p:cNvPr id="3" name="Bild, Linnéuniversitetets logotyp" descr="Linnéuniversitetets logotyp">
            <a:extLst>
              <a:ext uri="{FF2B5EF4-FFF2-40B4-BE49-F238E27FC236}">
                <a16:creationId xmlns:a16="http://schemas.microsoft.com/office/drawing/2014/main" id="{1AC98333-6657-201B-B5C6-84B9E4977F5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0800" y="370800"/>
            <a:ext cx="2206800" cy="327324"/>
          </a:xfrm>
          <a:prstGeom prst="rect">
            <a:avLst/>
          </a:prstGeom>
        </p:spPr>
      </p:pic>
    </p:spTree>
    <p:extLst>
      <p:ext uri="{BB962C8B-B14F-4D97-AF65-F5344CB8AC3E}">
        <p14:creationId xmlns:p14="http://schemas.microsoft.com/office/powerpoint/2010/main" val="3111043800"/>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vsnittsrubrik, Azalea">
    <p:bg>
      <p:bgPr>
        <a:solidFill>
          <a:schemeClr val="accent3"/>
        </a:solidFill>
        <a:effectLst/>
      </p:bgPr>
    </p:bg>
    <p:spTree>
      <p:nvGrpSpPr>
        <p:cNvPr id="1" name=""/>
        <p:cNvGrpSpPr/>
        <p:nvPr/>
      </p:nvGrpSpPr>
      <p:grpSpPr>
        <a:xfrm>
          <a:off x="0" y="0"/>
          <a:ext cx="0" cy="0"/>
          <a:chOff x="0" y="0"/>
          <a:chExt cx="0" cy="0"/>
        </a:xfrm>
      </p:grpSpPr>
      <p:sp>
        <p:nvSpPr>
          <p:cNvPr id="12" name="Platshållare för bildnummer">
            <a:extLst>
              <a:ext uri="{FF2B5EF4-FFF2-40B4-BE49-F238E27FC236}">
                <a16:creationId xmlns:a16="http://schemas.microsoft.com/office/drawing/2014/main" id="{0F7595AD-BEF6-6512-2D71-C24BA245ED7F}"/>
              </a:ext>
            </a:extLst>
          </p:cNvPr>
          <p:cNvSpPr>
            <a:spLocks noGrp="1"/>
          </p:cNvSpPr>
          <p:nvPr>
            <p:ph type="sldNum" sz="quarter" idx="12"/>
          </p:nvPr>
        </p:nvSpPr>
        <p:spPr/>
        <p:txBody>
          <a:bodyPr/>
          <a:lstStyle>
            <a:lvl1pPr>
              <a:defRPr>
                <a:solidFill>
                  <a:schemeClr val="accent1"/>
                </a:solidFill>
              </a:defRPr>
            </a:lvl1pPr>
          </a:lstStyle>
          <a:p>
            <a:fld id="{F230C492-A0B7-4E03-B69D-EF7B76CA7ADD}" type="slidenum">
              <a:rPr lang="sv-SE" smtClean="0"/>
              <a:pPr/>
              <a:t>‹#›</a:t>
            </a:fld>
            <a:endParaRPr lang="sv-SE"/>
          </a:p>
        </p:txBody>
      </p:sp>
      <p:sp>
        <p:nvSpPr>
          <p:cNvPr id="2" name="Rubrik">
            <a:extLst>
              <a:ext uri="{FF2B5EF4-FFF2-40B4-BE49-F238E27FC236}">
                <a16:creationId xmlns:a16="http://schemas.microsoft.com/office/drawing/2014/main" id="{65C5BD3A-9D83-1B8A-C902-532041E5F912}"/>
              </a:ext>
            </a:extLst>
          </p:cNvPr>
          <p:cNvSpPr>
            <a:spLocks noGrp="1"/>
          </p:cNvSpPr>
          <p:nvPr>
            <p:ph type="ctrTitle" hasCustomPrompt="1"/>
          </p:nvPr>
        </p:nvSpPr>
        <p:spPr>
          <a:xfrm>
            <a:off x="266400" y="1476000"/>
            <a:ext cx="11643684" cy="1852929"/>
          </a:xfrm>
          <a:noFill/>
        </p:spPr>
        <p:txBody>
          <a:bodyPr anchor="t" anchorCtr="0">
            <a:noAutofit/>
          </a:bodyPr>
          <a:lstStyle>
            <a:lvl1pPr algn="l">
              <a:defRPr sz="4400" b="1">
                <a:solidFill>
                  <a:schemeClr val="accent1"/>
                </a:solidFill>
              </a:defRPr>
            </a:lvl1pPr>
          </a:lstStyle>
          <a:p>
            <a:r>
              <a:rPr lang="sv-SE"/>
              <a:t>Avsnittsrubrik</a:t>
            </a:r>
          </a:p>
        </p:txBody>
      </p:sp>
      <p:pic>
        <p:nvPicPr>
          <p:cNvPr id="3" name="Bild, Linnéuniversitetets logotyp" descr="Linnéuniversitetets logotyp">
            <a:extLst>
              <a:ext uri="{FF2B5EF4-FFF2-40B4-BE49-F238E27FC236}">
                <a16:creationId xmlns:a16="http://schemas.microsoft.com/office/drawing/2014/main" id="{1AC98333-6657-201B-B5C6-84B9E4977F5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0800" y="370800"/>
            <a:ext cx="2206800" cy="327324"/>
          </a:xfrm>
          <a:prstGeom prst="rect">
            <a:avLst/>
          </a:prstGeom>
        </p:spPr>
      </p:pic>
    </p:spTree>
    <p:extLst>
      <p:ext uri="{BB962C8B-B14F-4D97-AF65-F5344CB8AC3E}">
        <p14:creationId xmlns:p14="http://schemas.microsoft.com/office/powerpoint/2010/main" val="148599385"/>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vsnittsrubrik, Krokus">
    <p:bg>
      <p:bgPr>
        <a:solidFill>
          <a:schemeClr val="accent4"/>
        </a:solidFill>
        <a:effectLst/>
      </p:bgPr>
    </p:bg>
    <p:spTree>
      <p:nvGrpSpPr>
        <p:cNvPr id="1" name=""/>
        <p:cNvGrpSpPr/>
        <p:nvPr/>
      </p:nvGrpSpPr>
      <p:grpSpPr>
        <a:xfrm>
          <a:off x="0" y="0"/>
          <a:ext cx="0" cy="0"/>
          <a:chOff x="0" y="0"/>
          <a:chExt cx="0" cy="0"/>
        </a:xfrm>
      </p:grpSpPr>
      <p:sp>
        <p:nvSpPr>
          <p:cNvPr id="12" name="Platshållare för bildnummer">
            <a:extLst>
              <a:ext uri="{FF2B5EF4-FFF2-40B4-BE49-F238E27FC236}">
                <a16:creationId xmlns:a16="http://schemas.microsoft.com/office/drawing/2014/main" id="{0F7595AD-BEF6-6512-2D71-C24BA245ED7F}"/>
              </a:ext>
            </a:extLst>
          </p:cNvPr>
          <p:cNvSpPr>
            <a:spLocks noGrp="1"/>
          </p:cNvSpPr>
          <p:nvPr>
            <p:ph type="sldNum" sz="quarter" idx="12"/>
          </p:nvPr>
        </p:nvSpPr>
        <p:spPr/>
        <p:txBody>
          <a:bodyPr/>
          <a:lstStyle>
            <a:lvl1pPr>
              <a:defRPr>
                <a:solidFill>
                  <a:schemeClr val="accent1"/>
                </a:solidFill>
              </a:defRPr>
            </a:lvl1pPr>
          </a:lstStyle>
          <a:p>
            <a:fld id="{F230C492-A0B7-4E03-B69D-EF7B76CA7ADD}" type="slidenum">
              <a:rPr lang="sv-SE" smtClean="0"/>
              <a:pPr/>
              <a:t>‹#›</a:t>
            </a:fld>
            <a:endParaRPr lang="sv-SE"/>
          </a:p>
        </p:txBody>
      </p:sp>
      <p:sp>
        <p:nvSpPr>
          <p:cNvPr id="2" name="Rubrik">
            <a:extLst>
              <a:ext uri="{FF2B5EF4-FFF2-40B4-BE49-F238E27FC236}">
                <a16:creationId xmlns:a16="http://schemas.microsoft.com/office/drawing/2014/main" id="{65C5BD3A-9D83-1B8A-C902-532041E5F912}"/>
              </a:ext>
            </a:extLst>
          </p:cNvPr>
          <p:cNvSpPr>
            <a:spLocks noGrp="1"/>
          </p:cNvSpPr>
          <p:nvPr>
            <p:ph type="ctrTitle" hasCustomPrompt="1"/>
          </p:nvPr>
        </p:nvSpPr>
        <p:spPr>
          <a:xfrm>
            <a:off x="266400" y="1476000"/>
            <a:ext cx="11643684" cy="1852929"/>
          </a:xfrm>
          <a:noFill/>
        </p:spPr>
        <p:txBody>
          <a:bodyPr anchor="t" anchorCtr="0">
            <a:noAutofit/>
          </a:bodyPr>
          <a:lstStyle>
            <a:lvl1pPr algn="l">
              <a:defRPr sz="4400" b="1">
                <a:solidFill>
                  <a:schemeClr val="accent1"/>
                </a:solidFill>
              </a:defRPr>
            </a:lvl1pPr>
          </a:lstStyle>
          <a:p>
            <a:r>
              <a:rPr lang="sv-SE"/>
              <a:t>Avsnittsrubrik</a:t>
            </a:r>
          </a:p>
        </p:txBody>
      </p:sp>
      <p:pic>
        <p:nvPicPr>
          <p:cNvPr id="3" name="Bild, Linnéuniversitetets logotyp" descr="Linnéuniversitetets logotyp">
            <a:extLst>
              <a:ext uri="{FF2B5EF4-FFF2-40B4-BE49-F238E27FC236}">
                <a16:creationId xmlns:a16="http://schemas.microsoft.com/office/drawing/2014/main" id="{1AC98333-6657-201B-B5C6-84B9E4977F5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0800" y="370800"/>
            <a:ext cx="2206800" cy="327324"/>
          </a:xfrm>
          <a:prstGeom prst="rect">
            <a:avLst/>
          </a:prstGeom>
        </p:spPr>
      </p:pic>
    </p:spTree>
    <p:extLst>
      <p:ext uri="{BB962C8B-B14F-4D97-AF65-F5344CB8AC3E}">
        <p14:creationId xmlns:p14="http://schemas.microsoft.com/office/powerpoint/2010/main" val="3939053018"/>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vsnittsrubrik+cirklar, Smörblomma">
    <p:bg>
      <p:bgPr>
        <a:solidFill>
          <a:schemeClr val="accent1"/>
        </a:solidFill>
        <a:effectLst/>
      </p:bgPr>
    </p:bg>
    <p:spTree>
      <p:nvGrpSpPr>
        <p:cNvPr id="1" name=""/>
        <p:cNvGrpSpPr/>
        <p:nvPr/>
      </p:nvGrpSpPr>
      <p:grpSpPr>
        <a:xfrm>
          <a:off x="0" y="0"/>
          <a:ext cx="0" cy="0"/>
          <a:chOff x="0" y="0"/>
          <a:chExt cx="0" cy="0"/>
        </a:xfrm>
      </p:grpSpPr>
      <p:sp>
        <p:nvSpPr>
          <p:cNvPr id="4" name="Cirkel 3">
            <a:extLst>
              <a:ext uri="{FF2B5EF4-FFF2-40B4-BE49-F238E27FC236}">
                <a16:creationId xmlns:a16="http://schemas.microsoft.com/office/drawing/2014/main" id="{45EFE7CA-807D-A3C7-EABC-472C3371C95E}"/>
              </a:ext>
              <a:ext uri="{C183D7F6-B498-43B3-948B-1728B52AA6E4}">
                <adec:decorative xmlns:adec="http://schemas.microsoft.com/office/drawing/2017/decorative" val="1"/>
              </a:ext>
            </a:extLst>
          </p:cNvPr>
          <p:cNvSpPr/>
          <p:nvPr userDrawn="1"/>
        </p:nvSpPr>
        <p:spPr>
          <a:xfrm>
            <a:off x="0" y="3301408"/>
            <a:ext cx="5415643" cy="3556592"/>
          </a:xfrm>
          <a:custGeom>
            <a:avLst/>
            <a:gdLst>
              <a:gd name="connsiteX0" fmla="*/ 2335682 w 5415643"/>
              <a:gd name="connsiteY0" fmla="*/ 0 h 3556592"/>
              <a:gd name="connsiteX1" fmla="*/ 5415643 w 5415643"/>
              <a:gd name="connsiteY1" fmla="*/ 3079961 h 3556592"/>
              <a:gd name="connsiteX2" fmla="*/ 5399742 w 5415643"/>
              <a:gd name="connsiteY2" fmla="*/ 3394869 h 3556592"/>
              <a:gd name="connsiteX3" fmla="*/ 5375060 w 5415643"/>
              <a:gd name="connsiteY3" fmla="*/ 3556592 h 3556592"/>
              <a:gd name="connsiteX4" fmla="*/ 0 w 5415643"/>
              <a:gd name="connsiteY4" fmla="*/ 3556592 h 3556592"/>
              <a:gd name="connsiteX5" fmla="*/ 0 w 5415643"/>
              <a:gd name="connsiteY5" fmla="*/ 1075747 h 3556592"/>
              <a:gd name="connsiteX6" fmla="*/ 157821 w 5415643"/>
              <a:gd name="connsiteY6" fmla="*/ 902100 h 3556592"/>
              <a:gd name="connsiteX7" fmla="*/ 2335682 w 5415643"/>
              <a:gd name="connsiteY7" fmla="*/ 0 h 355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5643" h="3556592">
                <a:moveTo>
                  <a:pt x="2335682" y="0"/>
                </a:moveTo>
                <a:cubicBezTo>
                  <a:pt x="4036697" y="0"/>
                  <a:pt x="5415643" y="1378946"/>
                  <a:pt x="5415643" y="3079961"/>
                </a:cubicBezTo>
                <a:cubicBezTo>
                  <a:pt x="5415643" y="3186275"/>
                  <a:pt x="5410257" y="3291330"/>
                  <a:pt x="5399742" y="3394869"/>
                </a:cubicBezTo>
                <a:lnTo>
                  <a:pt x="5375060" y="3556592"/>
                </a:lnTo>
                <a:lnTo>
                  <a:pt x="0" y="3556592"/>
                </a:lnTo>
                <a:lnTo>
                  <a:pt x="0" y="1075747"/>
                </a:lnTo>
                <a:lnTo>
                  <a:pt x="157821" y="902100"/>
                </a:lnTo>
                <a:cubicBezTo>
                  <a:pt x="715184" y="344737"/>
                  <a:pt x="1485175" y="0"/>
                  <a:pt x="2335682"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b="0" i="0">
              <a:latin typeface="Arial" panose="020B0604020202020204" pitchFamily="34" charset="0"/>
            </a:endParaRPr>
          </a:p>
        </p:txBody>
      </p:sp>
      <p:sp>
        <p:nvSpPr>
          <p:cNvPr id="5" name="Cirkel 2">
            <a:extLst>
              <a:ext uri="{FF2B5EF4-FFF2-40B4-BE49-F238E27FC236}">
                <a16:creationId xmlns:a16="http://schemas.microsoft.com/office/drawing/2014/main" id="{497B5DE0-C493-68B3-0347-C0AB92ECE7C1}"/>
              </a:ext>
              <a:ext uri="{C183D7F6-B498-43B3-948B-1728B52AA6E4}">
                <adec:decorative xmlns:adec="http://schemas.microsoft.com/office/drawing/2017/decorative" val="1"/>
              </a:ext>
            </a:extLst>
          </p:cNvPr>
          <p:cNvSpPr/>
          <p:nvPr userDrawn="1"/>
        </p:nvSpPr>
        <p:spPr>
          <a:xfrm>
            <a:off x="10475352" y="1650110"/>
            <a:ext cx="1716648" cy="2958196"/>
          </a:xfrm>
          <a:custGeom>
            <a:avLst/>
            <a:gdLst>
              <a:gd name="connsiteX0" fmla="*/ 1479098 w 1716648"/>
              <a:gd name="connsiteY0" fmla="*/ 0 h 2958196"/>
              <a:gd name="connsiteX1" fmla="*/ 1630327 w 1716648"/>
              <a:gd name="connsiteY1" fmla="*/ 7637 h 2958196"/>
              <a:gd name="connsiteX2" fmla="*/ 1716648 w 1716648"/>
              <a:gd name="connsiteY2" fmla="*/ 20811 h 2958196"/>
              <a:gd name="connsiteX3" fmla="*/ 1716648 w 1716648"/>
              <a:gd name="connsiteY3" fmla="*/ 2937386 h 2958196"/>
              <a:gd name="connsiteX4" fmla="*/ 1630327 w 1716648"/>
              <a:gd name="connsiteY4" fmla="*/ 2950560 h 2958196"/>
              <a:gd name="connsiteX5" fmla="*/ 1479098 w 1716648"/>
              <a:gd name="connsiteY5" fmla="*/ 2958196 h 2958196"/>
              <a:gd name="connsiteX6" fmla="*/ 0 w 1716648"/>
              <a:gd name="connsiteY6" fmla="*/ 1479098 h 2958196"/>
              <a:gd name="connsiteX7" fmla="*/ 1479098 w 1716648"/>
              <a:gd name="connsiteY7" fmla="*/ 0 h 295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648" h="2958196">
                <a:moveTo>
                  <a:pt x="1479098" y="0"/>
                </a:moveTo>
                <a:cubicBezTo>
                  <a:pt x="1530153" y="0"/>
                  <a:pt x="1580604" y="2587"/>
                  <a:pt x="1630327" y="7637"/>
                </a:cubicBezTo>
                <a:lnTo>
                  <a:pt x="1716648" y="20811"/>
                </a:lnTo>
                <a:lnTo>
                  <a:pt x="1716648" y="2937386"/>
                </a:lnTo>
                <a:lnTo>
                  <a:pt x="1630327" y="2950560"/>
                </a:lnTo>
                <a:cubicBezTo>
                  <a:pt x="1580604" y="2955609"/>
                  <a:pt x="1530153" y="2958196"/>
                  <a:pt x="1479098" y="2958196"/>
                </a:cubicBezTo>
                <a:cubicBezTo>
                  <a:pt x="662215" y="2958196"/>
                  <a:pt x="0" y="2295981"/>
                  <a:pt x="0" y="1479098"/>
                </a:cubicBezTo>
                <a:cubicBezTo>
                  <a:pt x="0" y="662215"/>
                  <a:pt x="662215" y="0"/>
                  <a:pt x="1479098"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b="0" i="0">
              <a:latin typeface="Arial" panose="020B0604020202020204" pitchFamily="34" charset="0"/>
            </a:endParaRPr>
          </a:p>
        </p:txBody>
      </p:sp>
      <p:sp>
        <p:nvSpPr>
          <p:cNvPr id="6" name="Cirkel 1">
            <a:extLst>
              <a:ext uri="{FF2B5EF4-FFF2-40B4-BE49-F238E27FC236}">
                <a16:creationId xmlns:a16="http://schemas.microsoft.com/office/drawing/2014/main" id="{0EA5472D-FD46-F6CF-CFDB-CBD673D704AB}"/>
              </a:ext>
              <a:ext uri="{C183D7F6-B498-43B3-948B-1728B52AA6E4}">
                <adec:decorative xmlns:adec="http://schemas.microsoft.com/office/drawing/2017/decorative" val="1"/>
              </a:ext>
            </a:extLst>
          </p:cNvPr>
          <p:cNvSpPr/>
          <p:nvPr userDrawn="1"/>
        </p:nvSpPr>
        <p:spPr>
          <a:xfrm>
            <a:off x="8614654" y="4392593"/>
            <a:ext cx="1616150" cy="1616150"/>
          </a:xfrm>
          <a:prstGeom prst="ellipse">
            <a:avLst/>
          </a:prstGeom>
          <a:solidFill>
            <a:srgbClr val="FDE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a:latin typeface="Arial" panose="020B0604020202020204" pitchFamily="34" charset="0"/>
            </a:endParaRPr>
          </a:p>
        </p:txBody>
      </p:sp>
      <p:sp>
        <p:nvSpPr>
          <p:cNvPr id="12" name="Platshållare för bildnummer">
            <a:extLst>
              <a:ext uri="{FF2B5EF4-FFF2-40B4-BE49-F238E27FC236}">
                <a16:creationId xmlns:a16="http://schemas.microsoft.com/office/drawing/2014/main" id="{0F7595AD-BEF6-6512-2D71-C24BA245ED7F}"/>
              </a:ext>
            </a:extLst>
          </p:cNvPr>
          <p:cNvSpPr>
            <a:spLocks noGrp="1"/>
          </p:cNvSpPr>
          <p:nvPr>
            <p:ph type="sldNum" sz="quarter" idx="12"/>
          </p:nvPr>
        </p:nvSpPr>
        <p:spPr/>
        <p:txBody>
          <a:bodyPr/>
          <a:lstStyle>
            <a:lvl1pPr>
              <a:defRPr>
                <a:solidFill>
                  <a:schemeClr val="tx1"/>
                </a:solidFill>
              </a:defRPr>
            </a:lvl1pPr>
          </a:lstStyle>
          <a:p>
            <a:fld id="{F230C492-A0B7-4E03-B69D-EF7B76CA7ADD}" type="slidenum">
              <a:rPr lang="sv-SE" smtClean="0"/>
              <a:pPr/>
              <a:t>‹#›</a:t>
            </a:fld>
            <a:endParaRPr lang="sv-SE"/>
          </a:p>
        </p:txBody>
      </p:sp>
      <p:sp>
        <p:nvSpPr>
          <p:cNvPr id="2" name="Rubrik">
            <a:extLst>
              <a:ext uri="{FF2B5EF4-FFF2-40B4-BE49-F238E27FC236}">
                <a16:creationId xmlns:a16="http://schemas.microsoft.com/office/drawing/2014/main" id="{65C5BD3A-9D83-1B8A-C902-532041E5F912}"/>
              </a:ext>
            </a:extLst>
          </p:cNvPr>
          <p:cNvSpPr>
            <a:spLocks noGrp="1"/>
          </p:cNvSpPr>
          <p:nvPr>
            <p:ph type="ctrTitle" hasCustomPrompt="1"/>
          </p:nvPr>
        </p:nvSpPr>
        <p:spPr>
          <a:xfrm>
            <a:off x="266400" y="1476000"/>
            <a:ext cx="11643684" cy="1852929"/>
          </a:xfrm>
          <a:noFill/>
        </p:spPr>
        <p:txBody>
          <a:bodyPr anchor="t" anchorCtr="0">
            <a:noAutofit/>
          </a:bodyPr>
          <a:lstStyle>
            <a:lvl1pPr algn="l">
              <a:defRPr sz="4400" b="1">
                <a:solidFill>
                  <a:schemeClr val="tx1"/>
                </a:solidFill>
              </a:defRPr>
            </a:lvl1pPr>
          </a:lstStyle>
          <a:p>
            <a:r>
              <a:rPr lang="sv-SE"/>
              <a:t>Avsnittsrubrik</a:t>
            </a:r>
          </a:p>
        </p:txBody>
      </p:sp>
      <p:pic>
        <p:nvPicPr>
          <p:cNvPr id="7" name="Bild, Linnéuniversitetets logotyp" descr="Linnéuniversitetets logotyp">
            <a:extLst>
              <a:ext uri="{FF2B5EF4-FFF2-40B4-BE49-F238E27FC236}">
                <a16:creationId xmlns:a16="http://schemas.microsoft.com/office/drawing/2014/main" id="{63CB8FB6-92CE-935E-7AE0-B3B6B1EC6F0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3063" y="364826"/>
            <a:ext cx="2206800" cy="327324"/>
          </a:xfrm>
          <a:prstGeom prst="rect">
            <a:avLst/>
          </a:prstGeom>
        </p:spPr>
      </p:pic>
    </p:spTree>
    <p:extLst>
      <p:ext uri="{BB962C8B-B14F-4D97-AF65-F5344CB8AC3E}">
        <p14:creationId xmlns:p14="http://schemas.microsoft.com/office/powerpoint/2010/main" val="2441850749"/>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0F27F45-EAA3-10E3-4E37-18F59086304A}"/>
              </a:ext>
            </a:extLst>
          </p:cNvPr>
          <p:cNvSpPr>
            <a:spLocks noGrp="1"/>
          </p:cNvSpPr>
          <p:nvPr>
            <p:ph type="title"/>
          </p:nvPr>
        </p:nvSpPr>
        <p:spPr>
          <a:xfrm>
            <a:off x="267601" y="365125"/>
            <a:ext cx="11656799"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7944B5B3-F65F-90A8-58A2-36812E09AB24}"/>
              </a:ext>
            </a:extLst>
          </p:cNvPr>
          <p:cNvSpPr>
            <a:spLocks noGrp="1"/>
          </p:cNvSpPr>
          <p:nvPr>
            <p:ph type="body" idx="1"/>
          </p:nvPr>
        </p:nvSpPr>
        <p:spPr>
          <a:xfrm>
            <a:off x="267600" y="1825625"/>
            <a:ext cx="116568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582199F8-57E4-C8CF-55F0-E39D02368E34}"/>
              </a:ext>
            </a:extLst>
          </p:cNvPr>
          <p:cNvSpPr>
            <a:spLocks noGrp="1"/>
          </p:cNvSpPr>
          <p:nvPr>
            <p:ph type="dt" sz="half" idx="2"/>
          </p:nvPr>
        </p:nvSpPr>
        <p:spPr>
          <a:xfrm>
            <a:off x="259200"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70014420-73BE-44B5-81BB-E4A043E68488}" type="datetimeFigureOut">
              <a:rPr lang="sv-SE" smtClean="0"/>
              <a:pPr/>
              <a:t>2026-05-28</a:t>
            </a:fld>
            <a:endParaRPr lang="sv-SE"/>
          </a:p>
        </p:txBody>
      </p:sp>
      <p:sp>
        <p:nvSpPr>
          <p:cNvPr id="5" name="Platshållare för sidfot 4">
            <a:extLst>
              <a:ext uri="{FF2B5EF4-FFF2-40B4-BE49-F238E27FC236}">
                <a16:creationId xmlns:a16="http://schemas.microsoft.com/office/drawing/2014/main" id="{05634CC5-AB1E-9F62-A6B9-A2EF5201E9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defRPr>
            </a:lvl1pPr>
          </a:lstStyle>
          <a:p>
            <a:endParaRPr lang="sv-SE"/>
          </a:p>
        </p:txBody>
      </p:sp>
      <p:sp>
        <p:nvSpPr>
          <p:cNvPr id="6" name="Platshållare för bildnummer 5">
            <a:extLst>
              <a:ext uri="{FF2B5EF4-FFF2-40B4-BE49-F238E27FC236}">
                <a16:creationId xmlns:a16="http://schemas.microsoft.com/office/drawing/2014/main" id="{F8D210CA-CD41-C6D0-ED8E-0D61F24D769F}"/>
              </a:ext>
            </a:extLst>
          </p:cNvPr>
          <p:cNvSpPr>
            <a:spLocks noGrp="1"/>
          </p:cNvSpPr>
          <p:nvPr>
            <p:ph type="sldNum" sz="quarter" idx="4"/>
          </p:nvPr>
        </p:nvSpPr>
        <p:spPr>
          <a:xfrm>
            <a:off x="91728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F230C492-A0B7-4E03-B69D-EF7B76CA7ADD}" type="slidenum">
              <a:rPr lang="sv-SE" smtClean="0"/>
              <a:pPr/>
              <a:t>‹#›</a:t>
            </a:fld>
            <a:endParaRPr lang="sv-SE"/>
          </a:p>
        </p:txBody>
      </p:sp>
    </p:spTree>
    <p:extLst>
      <p:ext uri="{BB962C8B-B14F-4D97-AF65-F5344CB8AC3E}">
        <p14:creationId xmlns:p14="http://schemas.microsoft.com/office/powerpoint/2010/main" val="3128284998"/>
      </p:ext>
    </p:extLst>
  </p:cSld>
  <p:clrMap bg1="lt1" tx1="dk1" bg2="lt2" tx2="dk2" accent1="accent1" accent2="accent2" accent3="accent3" accent4="accent4" accent5="accent5" accent6="accent6" hlink="hlink" folHlink="folHlink"/>
  <p:sldLayoutIdLst>
    <p:sldLayoutId id="2147483672" r:id="rId1"/>
    <p:sldLayoutId id="2147483661"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 id="2147483699" r:id="rId29"/>
    <p:sldLayoutId id="2147483700" r:id="rId30"/>
    <p:sldLayoutId id="2147483701" r:id="rId31"/>
    <p:sldLayoutId id="2147483702" r:id="rId32"/>
    <p:sldLayoutId id="2147483703" r:id="rId33"/>
    <p:sldLayoutId id="2147483704" r:id="rId34"/>
    <p:sldLayoutId id="2147483705" r:id="rId35"/>
    <p:sldLayoutId id="2147483706" r:id="rId36"/>
    <p:sldLayoutId id="2147483707" r:id="rId37"/>
    <p:sldLayoutId id="2147483708" r:id="rId38"/>
    <p:sldLayoutId id="2147483709" r:id="rId3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userDrawn="1">
          <p15:clr>
            <a:srgbClr val="F26B43"/>
          </p15:clr>
        </p15:guide>
        <p15:guide id="4" pos="3840" userDrawn="1">
          <p15:clr>
            <a:srgbClr val="F26B43"/>
          </p15:clr>
        </p15:guide>
        <p15:guide id="5" pos="234" userDrawn="1">
          <p15:clr>
            <a:srgbClr val="F26B43"/>
          </p15:clr>
        </p15:guide>
        <p15:guide id="6" orient="horz" pos="232" userDrawn="1">
          <p15:clr>
            <a:srgbClr val="F26B43"/>
          </p15:clr>
        </p15:guide>
        <p15:guide id="7" pos="2593" userDrawn="1">
          <p15:clr>
            <a:srgbClr val="F26B43"/>
          </p15:clr>
        </p15:guide>
        <p15:guide id="8" pos="5087" userDrawn="1">
          <p15:clr>
            <a:srgbClr val="F26B43"/>
          </p15:clr>
        </p15:guide>
        <p15:guide id="9" pos="7446" userDrawn="1">
          <p15:clr>
            <a:srgbClr val="F26B43"/>
          </p15:clr>
        </p15:guide>
        <p15:guide id="10" orient="horz" pos="436" userDrawn="1">
          <p15:clr>
            <a:srgbClr val="F26B43"/>
          </p15:clr>
        </p15:guide>
        <p15:guide id="11" orient="horz" pos="1003" userDrawn="1">
          <p15:clr>
            <a:srgbClr val="F26B43"/>
          </p15:clr>
        </p15:guide>
        <p15:guide id="12" orient="horz" pos="3997" userDrawn="1">
          <p15:clr>
            <a:srgbClr val="F26B43"/>
          </p15:clr>
        </p15:guide>
        <p15:guide id="13" orient="horz" pos="381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lnu.se/student/under-studierna/kurs-och-utbildningsplaner/" TargetMode="External"/><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2.xml"/><Relationship Id="rId4" Type="http://schemas.openxmlformats.org/officeDocument/2006/relationships/hyperlink" Target="https://salstentamen.lnu.se/sv/schedule"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hyperlink" Target="mailto:arkiv@lnu.se" TargetMode="External"/><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hyperlink" Target="http://www.antagning.se/" TargetMode="External"/><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hyperlink" Target="mailto:antagning@lnu.se"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2.xml"/><Relationship Id="rId4" Type="http://schemas.openxmlformats.org/officeDocument/2006/relationships/hyperlink" Target="mailto:mobility.fhl@lnu.se"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mailto:sofie.edstrom@lnu.se" TargetMode="External"/><Relationship Id="rId2" Type="http://schemas.openxmlformats.org/officeDocument/2006/relationships/notesSlide" Target="../notesSlides/notesSlide20.xml"/><Relationship Id="rId1" Type="http://schemas.openxmlformats.org/officeDocument/2006/relationships/slideLayout" Target="../slideLayouts/slideLayout22.xml"/><Relationship Id="rId6" Type="http://schemas.openxmlformats.org/officeDocument/2006/relationships/image" Target="../media/image17.png"/><Relationship Id="rId5" Type="http://schemas.openxmlformats.org/officeDocument/2006/relationships/hyperlink" Target="https://lnu.se/student/jobb-och-karriar/karriarvagledningen/" TargetMode="External"/><Relationship Id="rId4" Type="http://schemas.openxmlformats.org/officeDocument/2006/relationships/hyperlink" Target="mailto:fanny.elheim@lnu.se"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lnu.se/student/stod-och-service/studera-med-funktionsnedsattning/" TargetMode="External"/><Relationship Id="rId2" Type="http://schemas.openxmlformats.org/officeDocument/2006/relationships/notesSlide" Target="../notesSlides/notesSlide21.xml"/><Relationship Id="rId1" Type="http://schemas.openxmlformats.org/officeDocument/2006/relationships/slideLayout" Target="../slideLayouts/slideLayout15.xml"/><Relationship Id="rId5" Type="http://schemas.openxmlformats.org/officeDocument/2006/relationships/hyperlink" Target="mailto:mari.ericsson@lnu.se" TargetMode="External"/><Relationship Id="rId4" Type="http://schemas.openxmlformats.org/officeDocument/2006/relationships/hyperlink" Target="mailto:mathilda.karlsson.alden@lnu.s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hyperlink" Target="http://refero.lnu.se/" TargetMode="External"/><Relationship Id="rId2" Type="http://schemas.openxmlformats.org/officeDocument/2006/relationships/notesSlide" Target="../notesSlides/notesSlide22.xml"/><Relationship Id="rId1" Type="http://schemas.openxmlformats.org/officeDocument/2006/relationships/slideLayout" Target="../slideLayouts/slideLayout22.xml"/><Relationship Id="rId6" Type="http://schemas.openxmlformats.org/officeDocument/2006/relationships/hyperlink" Target="https://lnu.se/ub/kontakt-och-service/studieverkstaden/" TargetMode="External"/><Relationship Id="rId5" Type="http://schemas.openxmlformats.org/officeDocument/2006/relationships/hyperlink" Target="https://skrivguiden.se/" TargetMode="External"/><Relationship Id="rId4" Type="http://schemas.openxmlformats.org/officeDocument/2006/relationships/hyperlink" Target="https://lnu.se/ub/"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lnu.se/utbildning/under-studierna/studenthalsan/" TargetMode="External"/><Relationship Id="rId2" Type="http://schemas.openxmlformats.org/officeDocument/2006/relationships/notesSlide" Target="../notesSlides/notesSlide23.xml"/><Relationship Id="rId1" Type="http://schemas.openxmlformats.org/officeDocument/2006/relationships/slideLayout" Target="../slideLayouts/slideLayout22.xm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hyperlink" Target="https://moodle.lnu.se/course/view.php?id=68716" TargetMode="External"/><Relationship Id="rId2" Type="http://schemas.openxmlformats.org/officeDocument/2006/relationships/notesSlide" Target="../notesSlides/notesSlide25.xml"/><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hyperlink" Target="mailto:jenny.jonesjo@lnu.s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hyperlink" Target="https://lnu.se/student/alumn/" TargetMode="External"/><Relationship Id="rId2" Type="http://schemas.openxmlformats.org/officeDocument/2006/relationships/notesSlide" Target="../notesSlides/notesSlide27.xml"/><Relationship Id="rId1" Type="http://schemas.openxmlformats.org/officeDocument/2006/relationships/slideLayout" Target="../slideLayouts/slideLayout22.xml"/><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hyperlink" Target="https://lnu.se/student/ny-student/" TargetMode="External"/><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3.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hyperlink" Target="https://lnu.se/student/" TargetMode="External"/><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hyperlink" Target="https://cloud.timeedit.net/lnu/web/schema1"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hyperlink" Target="https://salstentamen.lnu.se/sv/schedule" TargetMode="External"/><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hyperlink" Target="https://moodle.lnu.se/course/view.php?id=40193" TargetMode="External"/><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9874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894E1B1D-8A5D-0387-1BBE-EC83BDDD046E}"/>
              </a:ext>
            </a:extLst>
          </p:cNvPr>
          <p:cNvSpPr>
            <a:spLocks noGrp="1"/>
          </p:cNvSpPr>
          <p:nvPr>
            <p:ph type="subTitle" idx="1"/>
          </p:nvPr>
        </p:nvSpPr>
        <p:spPr/>
        <p:txBody>
          <a:bodyPr>
            <a:normAutofit/>
          </a:bodyPr>
          <a:lstStyle/>
          <a:p>
            <a:pPr marL="0" indent="0">
              <a:defRPr/>
            </a:pPr>
            <a:r>
              <a:rPr lang="sv-SE"/>
              <a:t>I utbildningsplanen hittar du detaljerad information om ett program, bland annat vilka kurser som ingår. </a:t>
            </a:r>
            <a:br>
              <a:rPr lang="sv-SE"/>
            </a:br>
            <a:r>
              <a:rPr lang="sv-SE"/>
              <a:t>I kursplanen finns information om bland annat mål, kurslitteratur undervisningsformer och examination för kursen.</a:t>
            </a:r>
            <a:br>
              <a:rPr lang="sv-SE"/>
            </a:br>
            <a:br>
              <a:rPr lang="sv-SE"/>
            </a:br>
            <a:r>
              <a:rPr lang="sv-SE"/>
              <a:t>Läs alltid igenom kursplanen inför varje ny kurs.</a:t>
            </a:r>
          </a:p>
          <a:p>
            <a:pPr marL="0" indent="0">
              <a:defRPr/>
            </a:pPr>
            <a:r>
              <a:rPr lang="sv-SE"/>
              <a:t>Kurs- och utbildningsplaner hittar du </a:t>
            </a:r>
            <a:r>
              <a:rPr lang="sv-SE">
                <a:hlinkClick r:id="rId3"/>
              </a:rPr>
              <a:t>här</a:t>
            </a:r>
            <a:r>
              <a:rPr lang="sv-SE"/>
              <a:t>.</a:t>
            </a:r>
          </a:p>
          <a:p>
            <a:pPr marL="0" indent="0">
              <a:defRPr/>
            </a:pPr>
            <a:endParaRPr lang="sv-SE"/>
          </a:p>
          <a:p>
            <a:endParaRPr lang="sv-SE"/>
          </a:p>
        </p:txBody>
      </p:sp>
      <p:sp>
        <p:nvSpPr>
          <p:cNvPr id="3" name="Rubrik 2">
            <a:extLst>
              <a:ext uri="{FF2B5EF4-FFF2-40B4-BE49-F238E27FC236}">
                <a16:creationId xmlns:a16="http://schemas.microsoft.com/office/drawing/2014/main" id="{798CE9D2-5CBA-A069-3810-15B9444550D0}"/>
              </a:ext>
            </a:extLst>
          </p:cNvPr>
          <p:cNvSpPr>
            <a:spLocks noGrp="1"/>
          </p:cNvSpPr>
          <p:nvPr>
            <p:ph type="ctrTitle"/>
          </p:nvPr>
        </p:nvSpPr>
        <p:spPr/>
        <p:txBody>
          <a:bodyPr>
            <a:noAutofit/>
          </a:bodyPr>
          <a:lstStyle/>
          <a:p>
            <a:r>
              <a:rPr lang="sv-SE"/>
              <a:t>Kurs- och utbildningsplaner</a:t>
            </a:r>
            <a:br>
              <a:rPr lang="sv-SE"/>
            </a:br>
            <a:endParaRPr lang="sv-SE"/>
          </a:p>
        </p:txBody>
      </p:sp>
    </p:spTree>
    <p:extLst>
      <p:ext uri="{BB962C8B-B14F-4D97-AF65-F5344CB8AC3E}">
        <p14:creationId xmlns:p14="http://schemas.microsoft.com/office/powerpoint/2010/main" val="267429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C23D61B8-AC46-999F-13FD-397769E4D564}"/>
              </a:ext>
            </a:extLst>
          </p:cNvPr>
          <p:cNvSpPr>
            <a:spLocks noGrp="1"/>
          </p:cNvSpPr>
          <p:nvPr>
            <p:ph type="subTitle" idx="1"/>
          </p:nvPr>
        </p:nvSpPr>
        <p:spPr/>
        <p:txBody>
          <a:bodyPr/>
          <a:lstStyle/>
          <a:p>
            <a:pPr marL="0" indent="0"/>
            <a:r>
              <a:rPr lang="sv-SE"/>
              <a:t>Det finns olika typer av examination, till exempel skriftlig salstentamen, digital tentamen, inlämningsuppgift och seminarium.</a:t>
            </a:r>
          </a:p>
          <a:p>
            <a:pPr marL="0" indent="0"/>
            <a:r>
              <a:rPr lang="sv-SE"/>
              <a:t>Kursansvarig meddelar vid kursstart hur examination sker. Detta anges även i kursplanen.</a:t>
            </a:r>
          </a:p>
          <a:p>
            <a:pPr marL="0" indent="0"/>
            <a:r>
              <a:rPr lang="sv-SE"/>
              <a:t>Om du fått ett godkänt betyg kan du inte göra samma examination igen för att få högre betyg.</a:t>
            </a:r>
          </a:p>
        </p:txBody>
      </p:sp>
      <p:sp>
        <p:nvSpPr>
          <p:cNvPr id="3" name="Rubrik 2">
            <a:extLst>
              <a:ext uri="{FF2B5EF4-FFF2-40B4-BE49-F238E27FC236}">
                <a16:creationId xmlns:a16="http://schemas.microsoft.com/office/drawing/2014/main" id="{0E2E6B04-D00A-953A-8B0B-0972D1264CE2}"/>
              </a:ext>
            </a:extLst>
          </p:cNvPr>
          <p:cNvSpPr>
            <a:spLocks noGrp="1"/>
          </p:cNvSpPr>
          <p:nvPr>
            <p:ph type="ctrTitle"/>
          </p:nvPr>
        </p:nvSpPr>
        <p:spPr/>
        <p:txBody>
          <a:bodyPr/>
          <a:lstStyle/>
          <a:p>
            <a:r>
              <a:rPr lang="sv-SE" sz="4400"/>
              <a:t>Examination</a:t>
            </a:r>
            <a:endParaRPr lang="sv-SE"/>
          </a:p>
        </p:txBody>
      </p:sp>
    </p:spTree>
    <p:extLst>
      <p:ext uri="{BB962C8B-B14F-4D97-AF65-F5344CB8AC3E}">
        <p14:creationId xmlns:p14="http://schemas.microsoft.com/office/powerpoint/2010/main" val="2509373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5D34096F-EF14-FE64-8572-C8DDFBA60C79}"/>
              </a:ext>
            </a:extLst>
          </p:cNvPr>
          <p:cNvPicPr>
            <a:picLocks noChangeAspect="1"/>
          </p:cNvPicPr>
          <p:nvPr/>
        </p:nvPicPr>
        <p:blipFill>
          <a:blip r:embed="rId3">
            <a:extLst>
              <a:ext uri="{28A0092B-C50C-407E-A947-70E740481C1C}">
                <a14:useLocalDpi xmlns:a14="http://schemas.microsoft.com/office/drawing/2010/main" val="0"/>
              </a:ext>
            </a:extLst>
          </a:blip>
          <a:srcRect l="21382" r="21382"/>
          <a:stretch/>
        </p:blipFill>
        <p:spPr>
          <a:xfrm>
            <a:off x="6304208" y="10"/>
            <a:ext cx="5887792" cy="6857990"/>
          </a:xfrm>
          <a:prstGeom prst="rect">
            <a:avLst/>
          </a:prstGeom>
          <a:noFill/>
        </p:spPr>
      </p:pic>
      <p:sp>
        <p:nvSpPr>
          <p:cNvPr id="3" name="Underrubrik 1">
            <a:extLst>
              <a:ext uri="{FF2B5EF4-FFF2-40B4-BE49-F238E27FC236}">
                <a16:creationId xmlns:a16="http://schemas.microsoft.com/office/drawing/2014/main" id="{08000BBB-9C43-898A-6ADA-567FFF04367D}"/>
              </a:ext>
            </a:extLst>
          </p:cNvPr>
          <p:cNvSpPr txBox="1">
            <a:spLocks/>
          </p:cNvSpPr>
          <p:nvPr/>
        </p:nvSpPr>
        <p:spPr>
          <a:xfrm>
            <a:off x="266400" y="2440801"/>
            <a:ext cx="5829600" cy="36171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800" kern="1200">
                <a:latin typeface="+mn-lt"/>
                <a:ea typeface="+mn-ea"/>
                <a:cs typeface="+mn-cs"/>
              </a:rPr>
              <a:t>Anmälan till skriftlig salstentamen är obligatorisk.</a:t>
            </a:r>
          </a:p>
          <a:p>
            <a:pPr marL="0" indent="0">
              <a:buNone/>
            </a:pPr>
            <a:r>
              <a:rPr lang="sv-SE" sz="1800" kern="1200">
                <a:latin typeface="+mn-lt"/>
                <a:ea typeface="+mn-ea"/>
                <a:cs typeface="+mn-cs"/>
              </a:rPr>
              <a:t>Det går </a:t>
            </a:r>
            <a:r>
              <a:rPr lang="sv-SE" sz="1800" b="1" kern="1200">
                <a:latin typeface="+mn-lt"/>
                <a:ea typeface="+mn-ea"/>
                <a:cs typeface="+mn-cs"/>
              </a:rPr>
              <a:t>inte</a:t>
            </a:r>
            <a:r>
              <a:rPr lang="sv-SE" sz="1800" kern="1200">
                <a:latin typeface="+mn-lt"/>
                <a:ea typeface="+mn-ea"/>
                <a:cs typeface="+mn-cs"/>
              </a:rPr>
              <a:t> att efteranmäla sig! </a:t>
            </a:r>
          </a:p>
          <a:p>
            <a:pPr marL="0" indent="0">
              <a:buNone/>
            </a:pPr>
            <a:r>
              <a:rPr lang="sv-SE" sz="1800" kern="1200">
                <a:latin typeface="+mn-lt"/>
                <a:ea typeface="+mn-ea"/>
                <a:cs typeface="+mn-cs"/>
              </a:rPr>
              <a:t>Giltig legitimation </a:t>
            </a:r>
            <a:r>
              <a:rPr lang="sv-SE" sz="1800" b="1" kern="1200">
                <a:latin typeface="+mn-lt"/>
                <a:ea typeface="+mn-ea"/>
                <a:cs typeface="+mn-cs"/>
              </a:rPr>
              <a:t>måste </a:t>
            </a:r>
            <a:r>
              <a:rPr lang="sv-SE" sz="1800" kern="1200">
                <a:latin typeface="+mn-lt"/>
                <a:ea typeface="+mn-ea"/>
                <a:cs typeface="+mn-cs"/>
              </a:rPr>
              <a:t>uppvisas vid salstentamen för att </a:t>
            </a:r>
            <a:r>
              <a:rPr lang="sv-SE" sz="1800" b="1" kern="1200">
                <a:latin typeface="+mn-lt"/>
                <a:ea typeface="+mn-ea"/>
                <a:cs typeface="+mn-cs"/>
              </a:rPr>
              <a:t>ha rätt att genomföra tentamen.</a:t>
            </a:r>
          </a:p>
          <a:p>
            <a:pPr marL="0" indent="0">
              <a:buNone/>
            </a:pPr>
            <a:endParaRPr lang="sv-SE" sz="1800" kern="1200">
              <a:latin typeface="+mn-lt"/>
              <a:ea typeface="+mn-ea"/>
              <a:cs typeface="+mn-cs"/>
            </a:endParaRPr>
          </a:p>
          <a:p>
            <a:pPr marL="0" indent="0">
              <a:buNone/>
            </a:pPr>
            <a:r>
              <a:rPr lang="sv-SE" sz="1800" kern="1200">
                <a:latin typeface="+mn-lt"/>
                <a:ea typeface="+mn-ea"/>
                <a:cs typeface="+mn-cs"/>
              </a:rPr>
              <a:t>Planera dina studier – se </a:t>
            </a:r>
            <a:r>
              <a:rPr lang="sv-SE" sz="1800" kern="1200">
                <a:latin typeface="+mn-lt"/>
                <a:ea typeface="+mn-ea"/>
                <a:cs typeface="+mn-cs"/>
                <a:hlinkClick r:id="rId4"/>
              </a:rPr>
              <a:t>Tentamensschema</a:t>
            </a:r>
            <a:endParaRPr lang="sv-SE" sz="1800" kern="1200">
              <a:latin typeface="+mn-lt"/>
              <a:ea typeface="+mn-ea"/>
              <a:cs typeface="+mn-cs"/>
            </a:endParaRPr>
          </a:p>
          <a:p>
            <a:pPr marL="0" indent="0">
              <a:buNone/>
            </a:pPr>
            <a:endParaRPr lang="sv-SE" sz="1800" kern="1200">
              <a:latin typeface="+mn-lt"/>
              <a:ea typeface="+mn-ea"/>
              <a:cs typeface="+mn-cs"/>
            </a:endParaRPr>
          </a:p>
        </p:txBody>
      </p:sp>
      <p:sp>
        <p:nvSpPr>
          <p:cNvPr id="2" name="Rubrik 1">
            <a:extLst>
              <a:ext uri="{FF2B5EF4-FFF2-40B4-BE49-F238E27FC236}">
                <a16:creationId xmlns:a16="http://schemas.microsoft.com/office/drawing/2014/main" id="{86B061BC-EE43-0939-84E5-6EA0F2F4F9B6}"/>
              </a:ext>
            </a:extLst>
          </p:cNvPr>
          <p:cNvSpPr>
            <a:spLocks noGrp="1"/>
          </p:cNvSpPr>
          <p:nvPr>
            <p:ph type="ctrTitle"/>
          </p:nvPr>
        </p:nvSpPr>
        <p:spPr>
          <a:xfrm>
            <a:off x="266400" y="1510828"/>
            <a:ext cx="5829600" cy="802800"/>
          </a:xfrm>
        </p:spPr>
        <p:txBody>
          <a:bodyPr vert="horz" lIns="91440" tIns="45720" rIns="91440" bIns="45720" rtlCol="0" anchor="t" anchorCtr="0">
            <a:normAutofit/>
          </a:bodyPr>
          <a:lstStyle/>
          <a:p>
            <a:r>
              <a:rPr lang="sv-SE" b="1" kern="1200">
                <a:latin typeface="+mj-lt"/>
                <a:ea typeface="+mj-ea"/>
                <a:cs typeface="+mj-cs"/>
              </a:rPr>
              <a:t>Skriftlig salstentamen </a:t>
            </a:r>
          </a:p>
        </p:txBody>
      </p:sp>
    </p:spTree>
    <p:extLst>
      <p:ext uri="{BB962C8B-B14F-4D97-AF65-F5344CB8AC3E}">
        <p14:creationId xmlns:p14="http://schemas.microsoft.com/office/powerpoint/2010/main" val="3541543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653AD01A-B2C5-D697-73D2-C2C9B90EE530}"/>
              </a:ext>
            </a:extLst>
          </p:cNvPr>
          <p:cNvSpPr>
            <a:spLocks noGrp="1"/>
          </p:cNvSpPr>
          <p:nvPr>
            <p:ph type="subTitle" idx="1"/>
          </p:nvPr>
        </p:nvSpPr>
        <p:spPr/>
        <p:txBody>
          <a:bodyPr>
            <a:normAutofit/>
          </a:bodyPr>
          <a:lstStyle/>
          <a:p>
            <a:r>
              <a:rPr lang="sv-SE"/>
              <a:t>…kan leda till att du inte uppfyller förkunskapskraven till nästa kurs och inte kan studera vidare.</a:t>
            </a:r>
            <a:br>
              <a:rPr lang="sv-SE"/>
            </a:br>
            <a:endParaRPr lang="sv-SE"/>
          </a:p>
          <a:p>
            <a:r>
              <a:rPr lang="sv-SE"/>
              <a:t>…kan innebära problem med CSN eftersom de har krav på studieprestation.</a:t>
            </a:r>
            <a:br>
              <a:rPr lang="sv-SE"/>
            </a:br>
            <a:endParaRPr lang="sv-SE"/>
          </a:p>
          <a:p>
            <a:r>
              <a:rPr lang="sv-SE" i="1"/>
              <a:t>Dröj inte för länge med </a:t>
            </a:r>
            <a:r>
              <a:rPr lang="sv-SE" i="1" err="1"/>
              <a:t>omexamination</a:t>
            </a:r>
            <a:r>
              <a:rPr lang="sv-SE" i="1"/>
              <a:t> då kursens upplägg kan komma att förändras till nästkommande läsår.</a:t>
            </a:r>
          </a:p>
          <a:p>
            <a:endParaRPr lang="sv-SE"/>
          </a:p>
        </p:txBody>
      </p:sp>
      <p:sp>
        <p:nvSpPr>
          <p:cNvPr id="2" name="Rubrik 1">
            <a:extLst>
              <a:ext uri="{FF2B5EF4-FFF2-40B4-BE49-F238E27FC236}">
                <a16:creationId xmlns:a16="http://schemas.microsoft.com/office/drawing/2014/main" id="{488493C0-078F-1621-9189-9C72AD0AB06B}"/>
              </a:ext>
            </a:extLst>
          </p:cNvPr>
          <p:cNvSpPr>
            <a:spLocks noGrp="1"/>
          </p:cNvSpPr>
          <p:nvPr>
            <p:ph type="ctrTitle"/>
          </p:nvPr>
        </p:nvSpPr>
        <p:spPr/>
        <p:txBody>
          <a:bodyPr/>
          <a:lstStyle/>
          <a:p>
            <a:r>
              <a:rPr lang="sv-SE" sz="4400"/>
              <a:t>Underkända examinationer…</a:t>
            </a:r>
            <a:endParaRPr lang="sv-SE"/>
          </a:p>
        </p:txBody>
      </p:sp>
      <p:sp>
        <p:nvSpPr>
          <p:cNvPr id="5" name="Underrubrik 1">
            <a:extLst>
              <a:ext uri="{FF2B5EF4-FFF2-40B4-BE49-F238E27FC236}">
                <a16:creationId xmlns:a16="http://schemas.microsoft.com/office/drawing/2014/main" id="{C9BDB041-9407-35EB-A4AD-C26C1F3CA39A}"/>
              </a:ext>
            </a:extLst>
          </p:cNvPr>
          <p:cNvSpPr txBox="1">
            <a:spLocks/>
          </p:cNvSpPr>
          <p:nvPr/>
        </p:nvSpPr>
        <p:spPr>
          <a:xfrm>
            <a:off x="418800" y="2816401"/>
            <a:ext cx="6110002" cy="33939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sv-SE" sz="1800">
              <a:solidFill>
                <a:schemeClr val="bg1"/>
              </a:solidFill>
            </a:endParaRPr>
          </a:p>
        </p:txBody>
      </p:sp>
    </p:spTree>
    <p:extLst>
      <p:ext uri="{BB962C8B-B14F-4D97-AF65-F5344CB8AC3E}">
        <p14:creationId xmlns:p14="http://schemas.microsoft.com/office/powerpoint/2010/main" val="913581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bild 4" descr="En bild som Linnéuniversitetets huvudbyggnad Stella i Kalmar där Infocenter ligger. ">
            <a:extLst>
              <a:ext uri="{FF2B5EF4-FFF2-40B4-BE49-F238E27FC236}">
                <a16:creationId xmlns:a16="http://schemas.microsoft.com/office/drawing/2014/main" id="{07F6671B-8247-3539-4A09-8B5DF5A4372F}"/>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21458" r="21458"/>
          <a:stretch/>
        </p:blipFill>
        <p:spPr/>
      </p:pic>
      <p:sp>
        <p:nvSpPr>
          <p:cNvPr id="2" name="Underrubrik 1">
            <a:extLst>
              <a:ext uri="{FF2B5EF4-FFF2-40B4-BE49-F238E27FC236}">
                <a16:creationId xmlns:a16="http://schemas.microsoft.com/office/drawing/2014/main" id="{C661502A-0805-D9E1-B4DB-A39E6395C3BF}"/>
              </a:ext>
            </a:extLst>
          </p:cNvPr>
          <p:cNvSpPr>
            <a:spLocks noGrp="1"/>
          </p:cNvSpPr>
          <p:nvPr>
            <p:ph type="subTitle" idx="1"/>
          </p:nvPr>
        </p:nvSpPr>
        <p:spPr/>
        <p:txBody>
          <a:bodyPr/>
          <a:lstStyle/>
          <a:p>
            <a:r>
              <a:rPr lang="sv-SE" sz="1800" b="0" dirty="0"/>
              <a:t>Hus Stella, huvudentrén</a:t>
            </a:r>
            <a:br>
              <a:rPr lang="sv-SE" sz="1800" b="0" dirty="0"/>
            </a:br>
            <a:br>
              <a:rPr lang="sv-SE" sz="1800" b="0" dirty="0"/>
            </a:br>
            <a:r>
              <a:rPr lang="sv-SE" sz="1800" i="1" dirty="0"/>
              <a:t>Öppettider</a:t>
            </a:r>
            <a:r>
              <a:rPr lang="sv-SE" sz="1800" b="0" i="1" dirty="0"/>
              <a:t>: </a:t>
            </a:r>
            <a:br>
              <a:rPr lang="sv-SE" sz="1800" b="0" dirty="0"/>
            </a:br>
            <a:br>
              <a:rPr lang="sv-SE" sz="1800" b="0" dirty="0"/>
            </a:br>
            <a:r>
              <a:rPr lang="sv-SE" sz="1800" b="0" dirty="0"/>
              <a:t>Måndag-onsdag samt fredag: kl. 8.00-16.00</a:t>
            </a:r>
            <a:br>
              <a:rPr lang="sv-SE" sz="1800" b="0" dirty="0"/>
            </a:br>
            <a:r>
              <a:rPr lang="sv-SE" sz="1800" b="0" dirty="0"/>
              <a:t>Torsdagar kl. 8.00-15.00</a:t>
            </a:r>
            <a:br>
              <a:rPr lang="sv-SE" sz="1800" b="0" dirty="0"/>
            </a:br>
            <a:br>
              <a:rPr lang="sv-SE" sz="1800" b="0" dirty="0"/>
            </a:br>
            <a:r>
              <a:rPr lang="sv-SE" sz="1800" b="0" dirty="0"/>
              <a:t>Generella frågor, information och service.</a:t>
            </a:r>
            <a:br>
              <a:rPr lang="sv-SE" sz="2000" b="0" dirty="0"/>
            </a:br>
            <a:br>
              <a:rPr lang="sv-SE" sz="2000" b="0" dirty="0"/>
            </a:br>
            <a:br>
              <a:rPr lang="sv-SE" sz="2400" dirty="0"/>
            </a:br>
            <a:endParaRPr lang="sv-SE" dirty="0"/>
          </a:p>
        </p:txBody>
      </p:sp>
      <p:sp>
        <p:nvSpPr>
          <p:cNvPr id="3" name="Rubrik 2">
            <a:extLst>
              <a:ext uri="{FF2B5EF4-FFF2-40B4-BE49-F238E27FC236}">
                <a16:creationId xmlns:a16="http://schemas.microsoft.com/office/drawing/2014/main" id="{346E5D49-4913-8059-2F8E-97E425474C7F}"/>
              </a:ext>
            </a:extLst>
          </p:cNvPr>
          <p:cNvSpPr>
            <a:spLocks noGrp="1"/>
          </p:cNvSpPr>
          <p:nvPr>
            <p:ph type="ctrTitle"/>
          </p:nvPr>
        </p:nvSpPr>
        <p:spPr/>
        <p:txBody>
          <a:bodyPr>
            <a:normAutofit/>
          </a:bodyPr>
          <a:lstStyle/>
          <a:p>
            <a:r>
              <a:rPr lang="sv-SE" sz="2400" dirty="0"/>
              <a:t>Infocenter – Kalmar</a:t>
            </a:r>
            <a:endParaRPr lang="sv-SE" dirty="0"/>
          </a:p>
        </p:txBody>
      </p:sp>
    </p:spTree>
    <p:extLst>
      <p:ext uri="{BB962C8B-B14F-4D97-AF65-F5344CB8AC3E}">
        <p14:creationId xmlns:p14="http://schemas.microsoft.com/office/powerpoint/2010/main" val="194416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bild 4" descr="Bilden visar Infocenter i Växjö. ">
            <a:extLst>
              <a:ext uri="{FF2B5EF4-FFF2-40B4-BE49-F238E27FC236}">
                <a16:creationId xmlns:a16="http://schemas.microsoft.com/office/drawing/2014/main" id="{07F6671B-8247-3539-4A09-8B5DF5A4372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1389" r="21389"/>
          <a:stretch/>
        </p:blipFill>
        <p:spPr/>
      </p:pic>
      <p:sp>
        <p:nvSpPr>
          <p:cNvPr id="2" name="Underrubrik 1">
            <a:extLst>
              <a:ext uri="{FF2B5EF4-FFF2-40B4-BE49-F238E27FC236}">
                <a16:creationId xmlns:a16="http://schemas.microsoft.com/office/drawing/2014/main" id="{5440ACCD-DED5-5B58-FA13-9C650AEE9220}"/>
              </a:ext>
            </a:extLst>
          </p:cNvPr>
          <p:cNvSpPr>
            <a:spLocks noGrp="1"/>
          </p:cNvSpPr>
          <p:nvPr>
            <p:ph type="subTitle" idx="1"/>
          </p:nvPr>
        </p:nvSpPr>
        <p:spPr/>
        <p:txBody>
          <a:bodyPr/>
          <a:lstStyle/>
          <a:p>
            <a:r>
              <a:rPr lang="sv-SE" sz="1800" b="0" dirty="0"/>
              <a:t>Huvudentrén i hus H</a:t>
            </a:r>
            <a:br>
              <a:rPr lang="sv-SE" sz="1800" b="0" dirty="0"/>
            </a:br>
            <a:br>
              <a:rPr lang="sv-SE" sz="1800" b="0" dirty="0"/>
            </a:br>
            <a:r>
              <a:rPr lang="sv-SE" sz="1800" i="1" dirty="0"/>
              <a:t>Öppettider</a:t>
            </a:r>
            <a:r>
              <a:rPr lang="sv-SE" sz="1800" b="0" i="1" dirty="0"/>
              <a:t>: </a:t>
            </a:r>
            <a:br>
              <a:rPr lang="sv-SE" sz="1800" b="0" dirty="0"/>
            </a:br>
            <a:br>
              <a:rPr lang="sv-SE" sz="1800" b="0" dirty="0"/>
            </a:br>
            <a:r>
              <a:rPr lang="sv-SE" sz="1800" b="0" dirty="0"/>
              <a:t>Måndag-onsdag samt fredag: kl. 8.00-16.00</a:t>
            </a:r>
            <a:br>
              <a:rPr lang="sv-SE" sz="1800" b="0" dirty="0"/>
            </a:br>
            <a:r>
              <a:rPr lang="sv-SE" sz="1800" b="0" dirty="0"/>
              <a:t>Torsdagar kl. 8.00-15.00</a:t>
            </a:r>
            <a:br>
              <a:rPr lang="sv-SE" sz="1800" b="0" dirty="0"/>
            </a:br>
            <a:br>
              <a:rPr lang="sv-SE" sz="1800" b="0" dirty="0"/>
            </a:br>
            <a:r>
              <a:rPr lang="sv-SE" sz="1800" b="0" dirty="0"/>
              <a:t>Generella frågor, information och service.</a:t>
            </a:r>
            <a:endParaRPr lang="sv-SE" dirty="0"/>
          </a:p>
        </p:txBody>
      </p:sp>
      <p:sp>
        <p:nvSpPr>
          <p:cNvPr id="3" name="Rubrik 2">
            <a:extLst>
              <a:ext uri="{FF2B5EF4-FFF2-40B4-BE49-F238E27FC236}">
                <a16:creationId xmlns:a16="http://schemas.microsoft.com/office/drawing/2014/main" id="{346E5D49-4913-8059-2F8E-97E425474C7F}"/>
              </a:ext>
            </a:extLst>
          </p:cNvPr>
          <p:cNvSpPr>
            <a:spLocks noGrp="1"/>
          </p:cNvSpPr>
          <p:nvPr>
            <p:ph type="ctrTitle"/>
          </p:nvPr>
        </p:nvSpPr>
        <p:spPr/>
        <p:txBody>
          <a:bodyPr>
            <a:normAutofit/>
          </a:bodyPr>
          <a:lstStyle/>
          <a:p>
            <a:r>
              <a:rPr lang="sv-SE" sz="2400"/>
              <a:t>Infocenter – Växjö</a:t>
            </a:r>
            <a:endParaRPr lang="sv-SE"/>
          </a:p>
        </p:txBody>
      </p:sp>
    </p:spTree>
    <p:extLst>
      <p:ext uri="{BB962C8B-B14F-4D97-AF65-F5344CB8AC3E}">
        <p14:creationId xmlns:p14="http://schemas.microsoft.com/office/powerpoint/2010/main" val="19678588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rubrik 1">
            <a:extLst>
              <a:ext uri="{FF2B5EF4-FFF2-40B4-BE49-F238E27FC236}">
                <a16:creationId xmlns:a16="http://schemas.microsoft.com/office/drawing/2014/main" id="{505BA99D-78E7-A2FD-D7D7-5DC02BFFBF72}"/>
              </a:ext>
            </a:extLst>
          </p:cNvPr>
          <p:cNvSpPr txBox="1">
            <a:spLocks/>
          </p:cNvSpPr>
          <p:nvPr/>
        </p:nvSpPr>
        <p:spPr>
          <a:xfrm>
            <a:off x="266400" y="2664001"/>
            <a:ext cx="6110002" cy="33939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sv-SE" sz="1800" kern="1200">
              <a:solidFill>
                <a:schemeClr val="accent1"/>
              </a:solidFill>
              <a:latin typeface="+mn-lt"/>
              <a:ea typeface="+mn-ea"/>
              <a:cs typeface="+mn-cs"/>
            </a:endParaRPr>
          </a:p>
        </p:txBody>
      </p:sp>
      <p:sp>
        <p:nvSpPr>
          <p:cNvPr id="5" name="Underrubrik 4">
            <a:extLst>
              <a:ext uri="{FF2B5EF4-FFF2-40B4-BE49-F238E27FC236}">
                <a16:creationId xmlns:a16="http://schemas.microsoft.com/office/drawing/2014/main" id="{D5741D9E-791D-9B7A-DB29-4865B68A9CB8}"/>
              </a:ext>
            </a:extLst>
          </p:cNvPr>
          <p:cNvSpPr>
            <a:spLocks noGrp="1"/>
          </p:cNvSpPr>
          <p:nvPr>
            <p:ph type="subTitle" idx="1"/>
          </p:nvPr>
        </p:nvSpPr>
        <p:spPr/>
        <p:txBody>
          <a:bodyPr/>
          <a:lstStyle/>
          <a:p>
            <a:r>
              <a:rPr lang="sv-SE"/>
              <a:t>Efter varje kurs – fyll i kursvärderingen!</a:t>
            </a:r>
            <a:br>
              <a:rPr lang="sv-SE"/>
            </a:br>
            <a:br>
              <a:rPr lang="sv-SE"/>
            </a:br>
            <a:r>
              <a:rPr lang="sv-SE"/>
              <a:t>Kursvärderingar är din möjlighet att påverka, framföra synpunkter och bidra till en god kurskvalitet.</a:t>
            </a:r>
            <a:br>
              <a:rPr lang="sv-SE"/>
            </a:br>
            <a:br>
              <a:rPr lang="sv-SE"/>
            </a:br>
            <a:r>
              <a:rPr lang="sv-SE"/>
              <a:t>Vill du ta del av tidigare kursvärderingar beställer du dem via e-post: </a:t>
            </a:r>
            <a:r>
              <a:rPr lang="sv-SE">
                <a:hlinkClick r:id="rId3"/>
              </a:rPr>
              <a:t>arkiv@lnu.se</a:t>
            </a:r>
            <a:endParaRPr lang="sv-SE"/>
          </a:p>
          <a:p>
            <a:endParaRPr lang="sv-SE"/>
          </a:p>
          <a:p>
            <a:endParaRPr lang="sv-SE"/>
          </a:p>
        </p:txBody>
      </p:sp>
      <p:sp>
        <p:nvSpPr>
          <p:cNvPr id="2" name="Rubrik 1">
            <a:extLst>
              <a:ext uri="{FF2B5EF4-FFF2-40B4-BE49-F238E27FC236}">
                <a16:creationId xmlns:a16="http://schemas.microsoft.com/office/drawing/2014/main" id="{311497F5-CD5A-A083-C90C-EF246D3A6C85}"/>
              </a:ext>
            </a:extLst>
          </p:cNvPr>
          <p:cNvSpPr>
            <a:spLocks noGrp="1"/>
          </p:cNvSpPr>
          <p:nvPr>
            <p:ph type="ctrTitle"/>
          </p:nvPr>
        </p:nvSpPr>
        <p:spPr/>
        <p:txBody>
          <a:bodyPr vert="horz" lIns="91440" tIns="45720" rIns="91440" bIns="45720" rtlCol="0" anchor="t" anchorCtr="0">
            <a:normAutofit/>
          </a:bodyPr>
          <a:lstStyle/>
          <a:p>
            <a:r>
              <a:rPr lang="sv-SE" b="1" kern="1200">
                <a:latin typeface="+mj-lt"/>
                <a:ea typeface="+mj-ea"/>
                <a:cs typeface="+mj-cs"/>
              </a:rPr>
              <a:t>Kursvärdering</a:t>
            </a:r>
          </a:p>
        </p:txBody>
      </p:sp>
    </p:spTree>
    <p:extLst>
      <p:ext uri="{BB962C8B-B14F-4D97-AF65-F5344CB8AC3E}">
        <p14:creationId xmlns:p14="http://schemas.microsoft.com/office/powerpoint/2010/main" val="1976216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F647504B-6E19-A18F-9F35-842A22BCE4BF}"/>
              </a:ext>
            </a:extLst>
          </p:cNvPr>
          <p:cNvSpPr>
            <a:spLocks noGrp="1"/>
          </p:cNvSpPr>
          <p:nvPr>
            <p:ph type="subTitle" idx="1"/>
          </p:nvPr>
        </p:nvSpPr>
        <p:spPr/>
        <p:txBody>
          <a:bodyPr>
            <a:normAutofit/>
          </a:bodyPr>
          <a:lstStyle/>
          <a:p>
            <a:r>
              <a:rPr lang="sv-SE" dirty="0"/>
              <a:t>Ansökan till nästa termins programkurser skall göras via </a:t>
            </a:r>
            <a:r>
              <a:rPr lang="sv-SE" dirty="0">
                <a:hlinkClick r:id="rId3"/>
              </a:rPr>
              <a:t>www.antagning.se</a:t>
            </a:r>
            <a:r>
              <a:rPr lang="sv-SE" dirty="0"/>
              <a:t> och du kommer att få information om du behöver söka kurser eller inte inom just ditt program.</a:t>
            </a:r>
          </a:p>
          <a:p>
            <a:endParaRPr lang="sv-SE" dirty="0"/>
          </a:p>
          <a:p>
            <a:r>
              <a:rPr lang="sv-SE" i="1" dirty="0"/>
              <a:t>Ansökningsperioden för kurser inom program är öppen:</a:t>
            </a:r>
          </a:p>
          <a:p>
            <a:r>
              <a:rPr lang="sv-SE" dirty="0"/>
              <a:t>Ca 1-15 oktober för vårterminen</a:t>
            </a:r>
          </a:p>
          <a:p>
            <a:r>
              <a:rPr lang="sv-SE" dirty="0"/>
              <a:t>Ca 1-15 april för höstterminen</a:t>
            </a:r>
          </a:p>
          <a:p>
            <a:endParaRPr lang="sv-SE" dirty="0"/>
          </a:p>
          <a:p>
            <a:r>
              <a:rPr lang="sv-SE" dirty="0"/>
              <a:t>Problem med att söka? Kontakta </a:t>
            </a:r>
            <a:r>
              <a:rPr lang="sv-SE" dirty="0">
                <a:hlinkClick r:id="rId4"/>
              </a:rPr>
              <a:t>antagning@lnu.se</a:t>
            </a:r>
            <a:r>
              <a:rPr lang="sv-SE" dirty="0"/>
              <a:t> </a:t>
            </a:r>
          </a:p>
          <a:p>
            <a:endParaRPr lang="sv-SE" dirty="0"/>
          </a:p>
        </p:txBody>
      </p:sp>
      <p:sp>
        <p:nvSpPr>
          <p:cNvPr id="3" name="Rubrik 2">
            <a:extLst>
              <a:ext uri="{FF2B5EF4-FFF2-40B4-BE49-F238E27FC236}">
                <a16:creationId xmlns:a16="http://schemas.microsoft.com/office/drawing/2014/main" id="{2CA87584-4CB7-389F-ACDC-F3B6987E2FF0}"/>
              </a:ext>
            </a:extLst>
          </p:cNvPr>
          <p:cNvSpPr>
            <a:spLocks noGrp="1"/>
          </p:cNvSpPr>
          <p:nvPr>
            <p:ph type="ctrTitle"/>
          </p:nvPr>
        </p:nvSpPr>
        <p:spPr/>
        <p:txBody>
          <a:bodyPr anchor="t">
            <a:normAutofit/>
          </a:bodyPr>
          <a:lstStyle/>
          <a:p>
            <a:r>
              <a:rPr lang="sv-SE"/>
              <a:t>Sök kurs inom ditt program</a:t>
            </a:r>
          </a:p>
        </p:txBody>
      </p:sp>
    </p:spTree>
    <p:extLst>
      <p:ext uri="{BB962C8B-B14F-4D97-AF65-F5344CB8AC3E}">
        <p14:creationId xmlns:p14="http://schemas.microsoft.com/office/powerpoint/2010/main" val="39255478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99D20A-AAE5-746C-FC32-0788723D4A07}"/>
              </a:ext>
            </a:extLst>
          </p:cNvPr>
          <p:cNvSpPr>
            <a:spLocks noGrp="1"/>
          </p:cNvSpPr>
          <p:nvPr>
            <p:ph type="ctrTitle"/>
          </p:nvPr>
        </p:nvSpPr>
        <p:spPr>
          <a:xfrm>
            <a:off x="266400" y="1476000"/>
            <a:ext cx="11199695" cy="1852929"/>
          </a:xfrm>
        </p:spPr>
        <p:txBody>
          <a:bodyPr/>
          <a:lstStyle/>
          <a:p>
            <a:r>
              <a:rPr lang="sv-SE" sz="4200" dirty="0"/>
              <a:t>Verksamhetsstöd vid </a:t>
            </a:r>
            <a:br>
              <a:rPr lang="sv-SE" sz="4200" dirty="0"/>
            </a:br>
            <a:r>
              <a:rPr lang="sv-SE" sz="4200" dirty="0"/>
              <a:t>Fakulteten för hälso- och livsvetenskap </a:t>
            </a:r>
          </a:p>
        </p:txBody>
      </p:sp>
    </p:spTree>
    <p:extLst>
      <p:ext uri="{BB962C8B-B14F-4D97-AF65-F5344CB8AC3E}">
        <p14:creationId xmlns:p14="http://schemas.microsoft.com/office/powerpoint/2010/main" val="1194298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latshållare för bild 22" descr="En bild som visar en vit jordglob.">
            <a:extLst>
              <a:ext uri="{FF2B5EF4-FFF2-40B4-BE49-F238E27FC236}">
                <a16:creationId xmlns:a16="http://schemas.microsoft.com/office/drawing/2014/main" id="{5F5E234B-64E9-5455-DCEE-4D0F99CF214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1392" r="21392"/>
          <a:stretch/>
        </p:blipFill>
        <p:spPr/>
      </p:pic>
      <p:sp>
        <p:nvSpPr>
          <p:cNvPr id="3" name="Underrubrik 2">
            <a:extLst>
              <a:ext uri="{FF2B5EF4-FFF2-40B4-BE49-F238E27FC236}">
                <a16:creationId xmlns:a16="http://schemas.microsoft.com/office/drawing/2014/main" id="{271229B3-9757-353F-B316-7A02CADF8921}"/>
              </a:ext>
            </a:extLst>
          </p:cNvPr>
          <p:cNvSpPr>
            <a:spLocks noGrp="1"/>
          </p:cNvSpPr>
          <p:nvPr>
            <p:ph type="subTitle" idx="1"/>
          </p:nvPr>
        </p:nvSpPr>
        <p:spPr/>
        <p:txBody>
          <a:bodyPr/>
          <a:lstStyle/>
          <a:p>
            <a:r>
              <a:rPr lang="sv-SE" dirty="0"/>
              <a:t>Som student på Linnéuniversitetet har du flera möjligheter till internationalisering: utbytesstudier, möjlighet till praktik och skriva examensarbete utomlands.</a:t>
            </a:r>
          </a:p>
          <a:p>
            <a:endParaRPr lang="sv-SE" dirty="0"/>
          </a:p>
          <a:p>
            <a:r>
              <a:rPr lang="sv-SE" dirty="0"/>
              <a:t>För mer information kontakta:</a:t>
            </a:r>
          </a:p>
          <a:p>
            <a:pPr>
              <a:lnSpc>
                <a:spcPct val="100000"/>
              </a:lnSpc>
            </a:pPr>
            <a:br>
              <a:rPr lang="sv-SE" sz="1800" b="1" dirty="0"/>
            </a:br>
            <a:r>
              <a:rPr lang="sv-SE" dirty="0"/>
              <a:t>Alexandra </a:t>
            </a:r>
            <a:r>
              <a:rPr lang="sv-SE" dirty="0" err="1"/>
              <a:t>Holtti</a:t>
            </a:r>
            <a:r>
              <a:rPr lang="sv-SE" sz="1800" dirty="0"/>
              <a:t> </a:t>
            </a:r>
            <a:br>
              <a:rPr lang="sv-SE" b="1" dirty="0"/>
            </a:br>
            <a:r>
              <a:rPr lang="sv-SE" i="1" dirty="0"/>
              <a:t>I</a:t>
            </a:r>
            <a:r>
              <a:rPr lang="sv-SE" sz="1800" i="1" dirty="0"/>
              <a:t>nternationaliseringssamordnare </a:t>
            </a:r>
            <a:br>
              <a:rPr lang="sv-SE" sz="1800" i="1" dirty="0"/>
            </a:br>
            <a:r>
              <a:rPr lang="sv-SE" sz="1800" i="1" dirty="0"/>
              <a:t>Fakulteten för hälso- och livsvetenskap </a:t>
            </a:r>
            <a:br>
              <a:rPr lang="sv-SE" sz="1800" i="1" dirty="0"/>
            </a:br>
            <a:r>
              <a:rPr lang="sv-SE" sz="1800" i="1" dirty="0">
                <a:hlinkClick r:id="rId4"/>
              </a:rPr>
              <a:t>mobility.fhl@lnu.se</a:t>
            </a:r>
            <a:r>
              <a:rPr lang="sv-SE" sz="1800" i="1" dirty="0"/>
              <a:t> </a:t>
            </a:r>
            <a:endParaRPr lang="sv-SE" dirty="0"/>
          </a:p>
          <a:p>
            <a:endParaRPr lang="sv-SE" dirty="0"/>
          </a:p>
        </p:txBody>
      </p:sp>
      <p:sp>
        <p:nvSpPr>
          <p:cNvPr id="4" name="Rubrik 3">
            <a:extLst>
              <a:ext uri="{FF2B5EF4-FFF2-40B4-BE49-F238E27FC236}">
                <a16:creationId xmlns:a16="http://schemas.microsoft.com/office/drawing/2014/main" id="{97A5443D-3C47-B003-031C-48C07BF4DF46}"/>
              </a:ext>
            </a:extLst>
          </p:cNvPr>
          <p:cNvSpPr>
            <a:spLocks noGrp="1"/>
          </p:cNvSpPr>
          <p:nvPr>
            <p:ph type="ctrTitle"/>
          </p:nvPr>
        </p:nvSpPr>
        <p:spPr/>
        <p:txBody>
          <a:bodyPr/>
          <a:lstStyle/>
          <a:p>
            <a:r>
              <a:rPr lang="sv-SE" sz="2400"/>
              <a:t>Internationalisering</a:t>
            </a:r>
            <a:endParaRPr lang="sv-SE"/>
          </a:p>
        </p:txBody>
      </p:sp>
    </p:spTree>
    <p:extLst>
      <p:ext uri="{BB962C8B-B14F-4D97-AF65-F5344CB8AC3E}">
        <p14:creationId xmlns:p14="http://schemas.microsoft.com/office/powerpoint/2010/main" val="3141929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1131014C-ABB3-C2B0-C512-1D5E0FB3BAF4}"/>
              </a:ext>
            </a:extLst>
          </p:cNvPr>
          <p:cNvSpPr>
            <a:spLocks noGrp="1"/>
          </p:cNvSpPr>
          <p:nvPr>
            <p:ph type="subTitle" idx="1"/>
          </p:nvPr>
        </p:nvSpPr>
        <p:spPr/>
        <p:txBody>
          <a:bodyPr/>
          <a:lstStyle/>
          <a:p>
            <a:endParaRPr lang="sv-SE" dirty="0"/>
          </a:p>
          <a:p>
            <a:r>
              <a:rPr lang="sv-SE" dirty="0"/>
              <a:t>Program</a:t>
            </a:r>
          </a:p>
          <a:p>
            <a:r>
              <a:rPr lang="sv-SE" dirty="0"/>
              <a:t>Termin</a:t>
            </a:r>
          </a:p>
          <a:p>
            <a:endParaRPr lang="sv-SE" dirty="0"/>
          </a:p>
        </p:txBody>
      </p:sp>
      <p:sp>
        <p:nvSpPr>
          <p:cNvPr id="3" name="Rubrik 2">
            <a:extLst>
              <a:ext uri="{FF2B5EF4-FFF2-40B4-BE49-F238E27FC236}">
                <a16:creationId xmlns:a16="http://schemas.microsoft.com/office/drawing/2014/main" id="{FA2405C5-205A-33DA-1146-2809368F50D1}"/>
              </a:ext>
            </a:extLst>
          </p:cNvPr>
          <p:cNvSpPr>
            <a:spLocks noGrp="1"/>
          </p:cNvSpPr>
          <p:nvPr>
            <p:ph type="ctrTitle"/>
          </p:nvPr>
        </p:nvSpPr>
        <p:spPr/>
        <p:txBody>
          <a:bodyPr>
            <a:normAutofit fontScale="90000"/>
          </a:bodyPr>
          <a:lstStyle/>
          <a:p>
            <a:r>
              <a:rPr lang="sv-SE" dirty="0"/>
              <a:t>Välkommen som student på </a:t>
            </a:r>
            <a:br>
              <a:rPr lang="sv-SE" dirty="0"/>
            </a:br>
            <a:r>
              <a:rPr lang="sv-SE" dirty="0"/>
              <a:t>Fakulteten för hälso- och livsvetenskap </a:t>
            </a:r>
            <a:br>
              <a:rPr lang="sv-SE" dirty="0"/>
            </a:br>
            <a:r>
              <a:rPr lang="sv-SE" dirty="0"/>
              <a:t>vid Linnéuniversitetet</a:t>
            </a:r>
          </a:p>
        </p:txBody>
      </p:sp>
    </p:spTree>
    <p:extLst>
      <p:ext uri="{BB962C8B-B14F-4D97-AF65-F5344CB8AC3E}">
        <p14:creationId xmlns:p14="http://schemas.microsoft.com/office/powerpoint/2010/main" val="32492964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33C547F1-FB6A-395A-2BB6-50B6722D82B5}"/>
              </a:ext>
            </a:extLst>
          </p:cNvPr>
          <p:cNvSpPr>
            <a:spLocks noGrp="1"/>
          </p:cNvSpPr>
          <p:nvPr>
            <p:ph type="pic" sz="quarter" idx="13"/>
          </p:nvPr>
        </p:nvSpPr>
        <p:spPr/>
        <p:txBody>
          <a:bodyPr/>
          <a:lstStyle/>
          <a:p>
            <a:endParaRPr lang="sv-SE"/>
          </a:p>
        </p:txBody>
      </p:sp>
      <p:sp>
        <p:nvSpPr>
          <p:cNvPr id="4" name="Underrubrik 3">
            <a:extLst>
              <a:ext uri="{FF2B5EF4-FFF2-40B4-BE49-F238E27FC236}">
                <a16:creationId xmlns:a16="http://schemas.microsoft.com/office/drawing/2014/main" id="{A97173CC-6A11-0CBB-F455-D3C9784A3685}"/>
              </a:ext>
            </a:extLst>
          </p:cNvPr>
          <p:cNvSpPr>
            <a:spLocks noGrp="1"/>
          </p:cNvSpPr>
          <p:nvPr>
            <p:ph type="subTitle" idx="1"/>
          </p:nvPr>
        </p:nvSpPr>
        <p:spPr>
          <a:xfrm>
            <a:off x="266400" y="2440800"/>
            <a:ext cx="5829600" cy="4203839"/>
          </a:xfrm>
        </p:spPr>
        <p:txBody>
          <a:bodyPr>
            <a:normAutofit/>
          </a:bodyPr>
          <a:lstStyle/>
          <a:p>
            <a:pPr>
              <a:lnSpc>
                <a:spcPct val="100000"/>
              </a:lnSpc>
            </a:pPr>
            <a:r>
              <a:rPr lang="sv-SE" sz="1800" b="0" dirty="0">
                <a:latin typeface="+mn-lt"/>
              </a:rPr>
              <a:t>Behöver du hjälp med att starta upp din jobbsökarprocess? Få vägledning av oss! </a:t>
            </a:r>
            <a:br>
              <a:rPr lang="sv-SE" sz="1800" b="0" dirty="0">
                <a:latin typeface="+mn-lt"/>
              </a:rPr>
            </a:br>
            <a:br>
              <a:rPr lang="sv-SE" sz="1800" b="0" dirty="0">
                <a:latin typeface="+mn-lt"/>
              </a:rPr>
            </a:br>
            <a:r>
              <a:rPr lang="sv-SE" sz="1800" b="0" dirty="0">
                <a:latin typeface="+mn-lt"/>
              </a:rPr>
              <a:t>Sofie Edström</a:t>
            </a:r>
            <a:br>
              <a:rPr lang="sv-SE" sz="1800" b="0" dirty="0">
                <a:latin typeface="+mn-lt"/>
              </a:rPr>
            </a:br>
            <a:r>
              <a:rPr lang="sv-SE" sz="1800" b="0" i="1" dirty="0">
                <a:latin typeface="+mn-lt"/>
              </a:rPr>
              <a:t>Karriärvägledare i Kalmar</a:t>
            </a:r>
            <a:br>
              <a:rPr lang="sv-SE" sz="1800" b="0" dirty="0">
                <a:latin typeface="+mn-lt"/>
              </a:rPr>
            </a:br>
            <a:r>
              <a:rPr lang="sv-SE" sz="1800" b="0" dirty="0">
                <a:latin typeface="+mn-lt"/>
                <a:hlinkClick r:id="rId3"/>
              </a:rPr>
              <a:t>sofie.edstrom@lnu.se</a:t>
            </a:r>
            <a:br>
              <a:rPr lang="sv-SE" sz="1800" b="0" dirty="0">
                <a:latin typeface="+mn-lt"/>
              </a:rPr>
            </a:br>
            <a:br>
              <a:rPr lang="sv-SE" sz="1800" b="0" dirty="0">
                <a:latin typeface="+mn-lt"/>
              </a:rPr>
            </a:br>
            <a:r>
              <a:rPr lang="sv-SE" sz="1800" b="0" dirty="0">
                <a:latin typeface="+mn-lt"/>
              </a:rPr>
              <a:t>Fanny </a:t>
            </a:r>
            <a:r>
              <a:rPr lang="sv-SE" sz="1800" b="0" dirty="0" err="1">
                <a:latin typeface="+mn-lt"/>
              </a:rPr>
              <a:t>Elheim</a:t>
            </a:r>
            <a:br>
              <a:rPr lang="sv-SE" sz="1800" b="0" dirty="0">
                <a:latin typeface="+mn-lt"/>
              </a:rPr>
            </a:br>
            <a:r>
              <a:rPr lang="sv-SE" sz="1800" b="0" i="1" dirty="0">
                <a:latin typeface="+mn-lt"/>
              </a:rPr>
              <a:t>Karriärvägledare i Växjö</a:t>
            </a:r>
            <a:br>
              <a:rPr lang="sv-SE" sz="1800" dirty="0">
                <a:latin typeface="+mn-lt"/>
              </a:rPr>
            </a:br>
            <a:r>
              <a:rPr lang="sv-SE" sz="1800" b="0" dirty="0">
                <a:latin typeface="+mn-lt"/>
                <a:hlinkClick r:id="rId4"/>
              </a:rPr>
              <a:t>fanny.elheim@lnu.se</a:t>
            </a:r>
            <a:endParaRPr lang="sv-SE" sz="1800" b="0" dirty="0">
              <a:latin typeface="+mn-lt"/>
            </a:endParaRPr>
          </a:p>
          <a:p>
            <a:br>
              <a:rPr lang="sv-SE" sz="1800" b="0" dirty="0">
                <a:latin typeface="+mn-lt"/>
              </a:rPr>
            </a:br>
            <a:r>
              <a:rPr lang="sv-SE" sz="1800" b="0" dirty="0">
                <a:latin typeface="+mn-lt"/>
              </a:rPr>
              <a:t>Mer information finns på </a:t>
            </a:r>
            <a:r>
              <a:rPr lang="sv-SE" sz="1800" b="0" dirty="0">
                <a:latin typeface="+mn-lt"/>
                <a:hlinkClick r:id="rId5"/>
              </a:rPr>
              <a:t>Lnu Karriär</a:t>
            </a:r>
            <a:br>
              <a:rPr lang="sv-SE" sz="2000" dirty="0">
                <a:solidFill>
                  <a:schemeClr val="bg1"/>
                </a:solidFill>
                <a:latin typeface="+mn-lt"/>
              </a:rPr>
            </a:br>
            <a:endParaRPr lang="sv-SE" dirty="0"/>
          </a:p>
        </p:txBody>
      </p:sp>
      <p:sp>
        <p:nvSpPr>
          <p:cNvPr id="16" name="Title 2">
            <a:extLst>
              <a:ext uri="{FF2B5EF4-FFF2-40B4-BE49-F238E27FC236}">
                <a16:creationId xmlns:a16="http://schemas.microsoft.com/office/drawing/2014/main" id="{78AD4250-082C-32A8-321E-8A16186DB66D}"/>
              </a:ext>
            </a:extLst>
          </p:cNvPr>
          <p:cNvSpPr>
            <a:spLocks noGrp="1"/>
          </p:cNvSpPr>
          <p:nvPr>
            <p:ph type="ctrTitle"/>
          </p:nvPr>
        </p:nvSpPr>
        <p:spPr/>
        <p:txBody>
          <a:bodyPr>
            <a:normAutofit fontScale="90000"/>
          </a:bodyPr>
          <a:lstStyle/>
          <a:p>
            <a:pPr>
              <a:lnSpc>
                <a:spcPct val="100000"/>
              </a:lnSpc>
            </a:pPr>
            <a:r>
              <a:rPr lang="sv-SE" sz="2700" dirty="0"/>
              <a:t>Karriärvägledning</a:t>
            </a:r>
            <a:br>
              <a:rPr lang="sv-SE" sz="2400" dirty="0"/>
            </a:br>
            <a:br>
              <a:rPr lang="sv-SE" sz="1800" dirty="0">
                <a:latin typeface="+mn-lt"/>
              </a:rPr>
            </a:br>
            <a:endParaRPr lang="en-US" sz="2000" dirty="0">
              <a:solidFill>
                <a:schemeClr val="bg1"/>
              </a:solidFill>
              <a:latin typeface="+mn-lt"/>
            </a:endParaRPr>
          </a:p>
        </p:txBody>
      </p:sp>
      <p:sp>
        <p:nvSpPr>
          <p:cNvPr id="10" name="Rektangel 9">
            <a:extLst>
              <a:ext uri="{FF2B5EF4-FFF2-40B4-BE49-F238E27FC236}">
                <a16:creationId xmlns:a16="http://schemas.microsoft.com/office/drawing/2014/main" id="{F3F699CF-B2D3-C847-3D0E-8A269B91E06E}"/>
              </a:ext>
            </a:extLst>
          </p:cNvPr>
          <p:cNvSpPr/>
          <p:nvPr/>
        </p:nvSpPr>
        <p:spPr>
          <a:xfrm>
            <a:off x="6304208" y="0"/>
            <a:ext cx="5887792" cy="6858000"/>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Bildobjekt 8" descr="En bild som visar en dörr som öppnar mot framtiden.">
            <a:extLst>
              <a:ext uri="{FF2B5EF4-FFF2-40B4-BE49-F238E27FC236}">
                <a16:creationId xmlns:a16="http://schemas.microsoft.com/office/drawing/2014/main" id="{8CAB4D6C-173A-3585-A7F3-7B6E74464F05}"/>
              </a:ext>
            </a:extLst>
          </p:cNvPr>
          <p:cNvPicPr>
            <a:picLocks noChangeAspect="1"/>
          </p:cNvPicPr>
          <p:nvPr/>
        </p:nvPicPr>
        <p:blipFill rotWithShape="1">
          <a:blip r:embed="rId6">
            <a:extLst>
              <a:ext uri="{28A0092B-C50C-407E-A947-70E740481C1C}">
                <a14:useLocalDpi xmlns:a14="http://schemas.microsoft.com/office/drawing/2010/main" val="0"/>
              </a:ext>
            </a:extLst>
          </a:blip>
          <a:srcRect l="23019" r="22909"/>
          <a:stretch/>
        </p:blipFill>
        <p:spPr>
          <a:xfrm>
            <a:off x="6357696" y="858588"/>
            <a:ext cx="5834304" cy="5325347"/>
          </a:xfrm>
          <a:prstGeom prst="rect">
            <a:avLst/>
          </a:prstGeom>
        </p:spPr>
      </p:pic>
    </p:spTree>
    <p:extLst>
      <p:ext uri="{BB962C8B-B14F-4D97-AF65-F5344CB8AC3E}">
        <p14:creationId xmlns:p14="http://schemas.microsoft.com/office/powerpoint/2010/main" val="10827121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2CA87584-4CB7-389F-ACDC-F3B6987E2FF0}"/>
              </a:ext>
            </a:extLst>
          </p:cNvPr>
          <p:cNvSpPr>
            <a:spLocks noGrp="1"/>
          </p:cNvSpPr>
          <p:nvPr>
            <p:ph type="ctrTitle"/>
          </p:nvPr>
        </p:nvSpPr>
        <p:spPr/>
        <p:txBody>
          <a:bodyPr anchor="t">
            <a:normAutofit/>
          </a:bodyPr>
          <a:lstStyle/>
          <a:p>
            <a:r>
              <a:rPr lang="sv-SE"/>
              <a:t>Studera med funktionsnedsättning</a:t>
            </a:r>
          </a:p>
        </p:txBody>
      </p:sp>
      <p:sp>
        <p:nvSpPr>
          <p:cNvPr id="7" name="Underrubrik 2">
            <a:extLst>
              <a:ext uri="{FF2B5EF4-FFF2-40B4-BE49-F238E27FC236}">
                <a16:creationId xmlns:a16="http://schemas.microsoft.com/office/drawing/2014/main" id="{599392ED-C8B9-1F5C-316F-EEBD8C4C56A7}"/>
              </a:ext>
            </a:extLst>
          </p:cNvPr>
          <p:cNvSpPr txBox="1">
            <a:spLocks/>
          </p:cNvSpPr>
          <p:nvPr/>
        </p:nvSpPr>
        <p:spPr>
          <a:xfrm>
            <a:off x="281916" y="2599586"/>
            <a:ext cx="11198884" cy="417713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sv-SE" dirty="0"/>
              <a:t>Om du är student och har en funktionsnedsättning finns det möjlighet att använda pedagogiskt stöd under studietiden. Exempel på detta är anteckningsstöd, teckenspråks- eller skrivtolk, anpassad/alternativ examination eller mentorstöd. Stödet är individuellt och planeras tillsammans med dig och din samordnare.</a:t>
            </a:r>
            <a:br>
              <a:rPr lang="sv-SE" sz="1800" dirty="0"/>
            </a:br>
            <a:br>
              <a:rPr lang="sv-SE" sz="1800" dirty="0">
                <a:solidFill>
                  <a:srgbClr val="232326"/>
                </a:solidFill>
              </a:rPr>
            </a:br>
            <a:r>
              <a:rPr lang="sv-SE" sz="1800" dirty="0">
                <a:solidFill>
                  <a:srgbClr val="232326"/>
                </a:solidFill>
              </a:rPr>
              <a:t>Kontakta någon av personerna nedan eller läs mer på </a:t>
            </a:r>
            <a:r>
              <a:rPr lang="sv-SE" sz="1800" dirty="0">
                <a:solidFill>
                  <a:srgbClr val="232326"/>
                </a:solidFill>
                <a:hlinkClick r:id="rId3"/>
              </a:rPr>
              <a:t>Lnu.se</a:t>
            </a:r>
            <a:br>
              <a:rPr lang="sv-SE" sz="1800" dirty="0">
                <a:solidFill>
                  <a:srgbClr val="232326"/>
                </a:solidFill>
              </a:rPr>
            </a:br>
            <a:br>
              <a:rPr lang="sv-SE" sz="1800" b="1" dirty="0"/>
            </a:br>
            <a:r>
              <a:rPr lang="sv-SE" sz="1800" dirty="0"/>
              <a:t>Mathilda Karlsson Aldén </a:t>
            </a:r>
            <a:br>
              <a:rPr lang="sv-SE" sz="1800" b="1" dirty="0"/>
            </a:br>
            <a:r>
              <a:rPr lang="sv-SE" sz="1800" i="1" dirty="0"/>
              <a:t>Samordnare för Fakulteten för hälso- och livsvetenskap i Kalmar </a:t>
            </a:r>
            <a:br>
              <a:rPr lang="sv-SE" sz="1800" i="1" dirty="0"/>
            </a:br>
            <a:r>
              <a:rPr lang="sv-SE" sz="1800" dirty="0">
                <a:hlinkClick r:id="rId4"/>
              </a:rPr>
              <a:t>mathilda.karlsson.alden@lnu.se</a:t>
            </a:r>
            <a:br>
              <a:rPr lang="sv-SE" sz="1800" dirty="0"/>
            </a:br>
            <a:r>
              <a:rPr lang="sv-SE" sz="1800" dirty="0"/>
              <a:t> </a:t>
            </a:r>
            <a:br>
              <a:rPr lang="sv-SE" sz="1800" dirty="0"/>
            </a:br>
            <a:br>
              <a:rPr lang="sv-SE" sz="1800" dirty="0"/>
            </a:br>
            <a:r>
              <a:rPr lang="sv-SE" sz="1800" dirty="0"/>
              <a:t>Mari Ericsson </a:t>
            </a:r>
            <a:br>
              <a:rPr lang="sv-SE" sz="1800" b="1" dirty="0"/>
            </a:br>
            <a:r>
              <a:rPr lang="sv-SE" sz="1800" i="1" dirty="0"/>
              <a:t>Samordnare för Fakulteten för hälso- och livsvetenskap i Växjö</a:t>
            </a:r>
            <a:br>
              <a:rPr lang="sv-SE" sz="1800" dirty="0"/>
            </a:br>
            <a:r>
              <a:rPr lang="sv-SE" sz="1800" dirty="0">
                <a:hlinkClick r:id="rId5"/>
              </a:rPr>
              <a:t>mari.ericsson@lnu.se</a:t>
            </a:r>
            <a:endParaRPr lang="sv-SE" dirty="0"/>
          </a:p>
        </p:txBody>
      </p:sp>
    </p:spTree>
    <p:extLst>
      <p:ext uri="{BB962C8B-B14F-4D97-AF65-F5344CB8AC3E}">
        <p14:creationId xmlns:p14="http://schemas.microsoft.com/office/powerpoint/2010/main" val="6124804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descr="En bild som visar böcker.">
            <a:extLst>
              <a:ext uri="{FF2B5EF4-FFF2-40B4-BE49-F238E27FC236}">
                <a16:creationId xmlns:a16="http://schemas.microsoft.com/office/drawing/2014/main" id="{8FB21CD8-1C22-911B-D444-F5878B83BD4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1381" r="21381"/>
          <a:stretch>
            <a:fillRect/>
          </a:stretch>
        </p:blipFill>
        <p:spPr/>
      </p:pic>
      <p:sp>
        <p:nvSpPr>
          <p:cNvPr id="3" name="Underrubrik 2">
            <a:extLst>
              <a:ext uri="{FF2B5EF4-FFF2-40B4-BE49-F238E27FC236}">
                <a16:creationId xmlns:a16="http://schemas.microsoft.com/office/drawing/2014/main" id="{468282EC-920D-4859-90FC-1CC177E48544}"/>
              </a:ext>
            </a:extLst>
          </p:cNvPr>
          <p:cNvSpPr>
            <a:spLocks noGrp="1"/>
          </p:cNvSpPr>
          <p:nvPr>
            <p:ph type="subTitle" idx="1"/>
          </p:nvPr>
        </p:nvSpPr>
        <p:spPr/>
        <p:txBody>
          <a:bodyPr/>
          <a:lstStyle/>
          <a:p>
            <a:r>
              <a:rPr lang="sv-SE" sz="1800" dirty="0"/>
              <a:t>Sök- och skrivhjälp finns på </a:t>
            </a:r>
            <a:r>
              <a:rPr lang="sv-SE" sz="1800" dirty="0">
                <a:hlinkClick r:id="rId4"/>
              </a:rPr>
              <a:t>Universitetsbiblioteket</a:t>
            </a:r>
            <a:r>
              <a:rPr lang="sv-SE" sz="1800" dirty="0"/>
              <a:t> och på </a:t>
            </a:r>
            <a:r>
              <a:rPr lang="sv-SE" sz="1800" dirty="0">
                <a:hlinkClick r:id="rId5"/>
              </a:rPr>
              <a:t>skrivguiden</a:t>
            </a:r>
            <a:r>
              <a:rPr lang="sv-SE" sz="1800" dirty="0"/>
              <a:t>.</a:t>
            </a:r>
            <a:br>
              <a:rPr lang="sv-SE" sz="1800" dirty="0"/>
            </a:br>
            <a:br>
              <a:rPr lang="sv-SE" sz="1800" dirty="0"/>
            </a:br>
            <a:r>
              <a:rPr lang="sv-SE" sz="1800" dirty="0"/>
              <a:t>Hos </a:t>
            </a:r>
            <a:r>
              <a:rPr lang="sv-SE" sz="1800" dirty="0">
                <a:hlinkClick r:id="rId6"/>
              </a:rPr>
              <a:t>Studieverkstaden</a:t>
            </a:r>
            <a:r>
              <a:rPr lang="sv-SE" sz="1800" dirty="0"/>
              <a:t> kan du som student få handledning som rör akademisk skrivande och studieteknik.</a:t>
            </a:r>
            <a:br>
              <a:rPr lang="sv-SE" sz="1800" dirty="0"/>
            </a:br>
            <a:br>
              <a:rPr lang="sv-SE" sz="1800" dirty="0"/>
            </a:br>
            <a:r>
              <a:rPr lang="sv-SE" sz="1800" dirty="0"/>
              <a:t>Läs </a:t>
            </a:r>
            <a:r>
              <a:rPr lang="sv-SE" sz="1800" dirty="0" err="1">
                <a:hlinkClick r:id="rId7"/>
              </a:rPr>
              <a:t>Refero</a:t>
            </a:r>
            <a:r>
              <a:rPr lang="sv-SE" sz="1800" dirty="0">
                <a:hlinkClick r:id="rId7"/>
              </a:rPr>
              <a:t> – antiplagieringsguiden</a:t>
            </a:r>
            <a:r>
              <a:rPr lang="sv-SE" sz="1800" dirty="0"/>
              <a:t> ett webbaserat läromedel som visar hur du får använda andras texter i ditt akademiska skrivande.</a:t>
            </a:r>
          </a:p>
        </p:txBody>
      </p:sp>
      <p:sp>
        <p:nvSpPr>
          <p:cNvPr id="4" name="Rubrik 3">
            <a:extLst>
              <a:ext uri="{FF2B5EF4-FFF2-40B4-BE49-F238E27FC236}">
                <a16:creationId xmlns:a16="http://schemas.microsoft.com/office/drawing/2014/main" id="{887FF355-9ABB-EF5A-A3DC-117FCF3DC528}"/>
              </a:ext>
            </a:extLst>
          </p:cNvPr>
          <p:cNvSpPr>
            <a:spLocks noGrp="1"/>
          </p:cNvSpPr>
          <p:nvPr>
            <p:ph type="ctrTitle"/>
          </p:nvPr>
        </p:nvSpPr>
        <p:spPr/>
        <p:txBody>
          <a:bodyPr/>
          <a:lstStyle/>
          <a:p>
            <a:r>
              <a:rPr lang="sv-SE" sz="2400" dirty="0"/>
              <a:t>Universitetsbiblioteket (UB) och Studieverkstaden</a:t>
            </a:r>
            <a:endParaRPr lang="sv-SE" dirty="0"/>
          </a:p>
        </p:txBody>
      </p:sp>
    </p:spTree>
    <p:extLst>
      <p:ext uri="{BB962C8B-B14F-4D97-AF65-F5344CB8AC3E}">
        <p14:creationId xmlns:p14="http://schemas.microsoft.com/office/powerpoint/2010/main" val="40943692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333CEA37-01B2-7452-4E0F-AD57CFF988B8}"/>
              </a:ext>
            </a:extLst>
          </p:cNvPr>
          <p:cNvSpPr>
            <a:spLocks noGrp="1"/>
          </p:cNvSpPr>
          <p:nvPr>
            <p:ph type="subTitle" idx="1"/>
          </p:nvPr>
        </p:nvSpPr>
        <p:spPr/>
        <p:txBody>
          <a:bodyPr/>
          <a:lstStyle/>
          <a:p>
            <a:pPr>
              <a:lnSpc>
                <a:spcPct val="100000"/>
              </a:lnSpc>
            </a:pPr>
            <a:r>
              <a:rPr lang="sv-SE" dirty="0" err="1"/>
              <a:t>Linnéuniversitetets</a:t>
            </a:r>
            <a:r>
              <a:rPr lang="sv-SE" dirty="0"/>
              <a:t> studenthälsa finns i både Kalmar och Växjö och är tillgänglig för alla studenter. De erbjuder samtalsstöd och coaching samt arrangerar olika kurser, till exempel </a:t>
            </a:r>
            <a:r>
              <a:rPr lang="sv-SE" dirty="0" err="1"/>
              <a:t>mindfulness</a:t>
            </a:r>
            <a:r>
              <a:rPr lang="sv-SE" dirty="0"/>
              <a:t>, våga tala, sluta skjuta upp och yoga.</a:t>
            </a:r>
          </a:p>
          <a:p>
            <a:pPr>
              <a:lnSpc>
                <a:spcPct val="100000"/>
              </a:lnSpc>
            </a:pPr>
            <a:r>
              <a:rPr lang="sv-SE" sz="1800" dirty="0"/>
              <a:t>Mer information finns på </a:t>
            </a:r>
            <a:r>
              <a:rPr lang="sv-SE" sz="1800" dirty="0">
                <a:hlinkClick r:id="rId3"/>
              </a:rPr>
              <a:t>Lnu.se</a:t>
            </a:r>
            <a:endParaRPr lang="sv-SE" sz="1800" dirty="0"/>
          </a:p>
          <a:p>
            <a:endParaRPr lang="sv-SE" dirty="0"/>
          </a:p>
        </p:txBody>
      </p:sp>
      <p:sp>
        <p:nvSpPr>
          <p:cNvPr id="4" name="Rubrik 3">
            <a:extLst>
              <a:ext uri="{FF2B5EF4-FFF2-40B4-BE49-F238E27FC236}">
                <a16:creationId xmlns:a16="http://schemas.microsoft.com/office/drawing/2014/main" id="{1E53A03F-E7C2-9CCF-2E53-01D87C96C178}"/>
              </a:ext>
            </a:extLst>
          </p:cNvPr>
          <p:cNvSpPr>
            <a:spLocks noGrp="1"/>
          </p:cNvSpPr>
          <p:nvPr>
            <p:ph type="ctrTitle"/>
          </p:nvPr>
        </p:nvSpPr>
        <p:spPr/>
        <p:txBody>
          <a:bodyPr/>
          <a:lstStyle/>
          <a:p>
            <a:r>
              <a:rPr lang="sv-SE" dirty="0"/>
              <a:t>Studenthälsan</a:t>
            </a:r>
          </a:p>
        </p:txBody>
      </p:sp>
      <p:pic>
        <p:nvPicPr>
          <p:cNvPr id="10" name="Platshållare för bild 9">
            <a:extLst>
              <a:ext uri="{FF2B5EF4-FFF2-40B4-BE49-F238E27FC236}">
                <a16:creationId xmlns:a16="http://schemas.microsoft.com/office/drawing/2014/main" id="{F0AE52BD-2008-2671-B6FB-E15161F9F9A8}"/>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21386" r="21386"/>
          <a:stretch/>
        </p:blipFill>
        <p:spPr/>
      </p:pic>
    </p:spTree>
    <p:extLst>
      <p:ext uri="{BB962C8B-B14F-4D97-AF65-F5344CB8AC3E}">
        <p14:creationId xmlns:p14="http://schemas.microsoft.com/office/powerpoint/2010/main" val="1918952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derrubrik 4">
            <a:extLst>
              <a:ext uri="{FF2B5EF4-FFF2-40B4-BE49-F238E27FC236}">
                <a16:creationId xmlns:a16="http://schemas.microsoft.com/office/drawing/2014/main" id="{AB4DB927-A506-E4EB-796B-0CBFDD851921}"/>
              </a:ext>
            </a:extLst>
          </p:cNvPr>
          <p:cNvSpPr>
            <a:spLocks noGrp="1"/>
          </p:cNvSpPr>
          <p:nvPr>
            <p:ph type="subTitle" idx="1"/>
          </p:nvPr>
        </p:nvSpPr>
        <p:spPr/>
        <p:txBody>
          <a:bodyPr/>
          <a:lstStyle/>
          <a:p>
            <a:pPr>
              <a:lnSpc>
                <a:spcPct val="150000"/>
              </a:lnSpc>
            </a:pPr>
            <a:r>
              <a:rPr lang="sv-SE" sz="1800"/>
              <a:t>Programråd </a:t>
            </a:r>
          </a:p>
          <a:p>
            <a:pPr>
              <a:lnSpc>
                <a:spcPct val="150000"/>
              </a:lnSpc>
            </a:pPr>
            <a:r>
              <a:rPr lang="sv-SE" sz="1800"/>
              <a:t>Linnéstudenterna</a:t>
            </a:r>
          </a:p>
          <a:p>
            <a:pPr>
              <a:lnSpc>
                <a:spcPct val="150000"/>
              </a:lnSpc>
            </a:pPr>
            <a:r>
              <a:rPr lang="sv-SE" sz="1800"/>
              <a:t>Studentförening</a:t>
            </a:r>
          </a:p>
          <a:p>
            <a:pPr>
              <a:lnSpc>
                <a:spcPct val="150000"/>
              </a:lnSpc>
            </a:pPr>
            <a:r>
              <a:rPr lang="sv-SE" sz="1800"/>
              <a:t>Kursvärdering</a:t>
            </a:r>
          </a:p>
          <a:p>
            <a:pPr>
              <a:lnSpc>
                <a:spcPct val="150000"/>
              </a:lnSpc>
            </a:pPr>
            <a:r>
              <a:rPr lang="sv-SE" sz="1800" err="1"/>
              <a:t>Linnébarometern</a:t>
            </a:r>
            <a:endParaRPr lang="sv-SE" sz="1800"/>
          </a:p>
        </p:txBody>
      </p:sp>
      <p:sp>
        <p:nvSpPr>
          <p:cNvPr id="2" name="Rubrik 1">
            <a:extLst>
              <a:ext uri="{FF2B5EF4-FFF2-40B4-BE49-F238E27FC236}">
                <a16:creationId xmlns:a16="http://schemas.microsoft.com/office/drawing/2014/main" id="{0735A5EE-CA98-7EFD-00A3-55F953FB5444}"/>
              </a:ext>
            </a:extLst>
          </p:cNvPr>
          <p:cNvSpPr>
            <a:spLocks noGrp="1"/>
          </p:cNvSpPr>
          <p:nvPr>
            <p:ph type="ctrTitle"/>
          </p:nvPr>
        </p:nvSpPr>
        <p:spPr/>
        <p:txBody>
          <a:bodyPr/>
          <a:lstStyle/>
          <a:p>
            <a:r>
              <a:rPr lang="sv-SE"/>
              <a:t>Studentinflytande</a:t>
            </a:r>
          </a:p>
        </p:txBody>
      </p:sp>
      <p:sp>
        <p:nvSpPr>
          <p:cNvPr id="3" name="Underrubrik 1">
            <a:extLst>
              <a:ext uri="{FF2B5EF4-FFF2-40B4-BE49-F238E27FC236}">
                <a16:creationId xmlns:a16="http://schemas.microsoft.com/office/drawing/2014/main" id="{85479D04-32C2-E448-5D15-9C7D9826CA1E}"/>
              </a:ext>
            </a:extLst>
          </p:cNvPr>
          <p:cNvSpPr txBox="1">
            <a:spLocks/>
          </p:cNvSpPr>
          <p:nvPr/>
        </p:nvSpPr>
        <p:spPr>
          <a:xfrm>
            <a:off x="266400" y="2664001"/>
            <a:ext cx="6110002" cy="33939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sv-SE" sz="1800"/>
          </a:p>
        </p:txBody>
      </p:sp>
    </p:spTree>
    <p:extLst>
      <p:ext uri="{BB962C8B-B14F-4D97-AF65-F5344CB8AC3E}">
        <p14:creationId xmlns:p14="http://schemas.microsoft.com/office/powerpoint/2010/main" val="3900130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CAEB6998-A2A6-D783-44B0-A13E4A5280EF}"/>
              </a:ext>
            </a:extLst>
          </p:cNvPr>
          <p:cNvSpPr>
            <a:spLocks noGrp="1"/>
          </p:cNvSpPr>
          <p:nvPr>
            <p:ph type="subTitle" idx="1"/>
          </p:nvPr>
        </p:nvSpPr>
        <p:spPr>
          <a:xfrm>
            <a:off x="358997" y="1936086"/>
            <a:ext cx="6110002" cy="4460595"/>
          </a:xfrm>
        </p:spPr>
        <p:txBody>
          <a:bodyPr/>
          <a:lstStyle/>
          <a:p>
            <a:r>
              <a:rPr lang="sv-SE" dirty="0"/>
              <a:t>Som student har du möjlighet att vara representant i universitetets alla beslutande och beredande organ som har betydelse för utbildningar och studenternas studiesituation. Du ansöker via Kåren som också utser studentrepresentanterna. </a:t>
            </a:r>
          </a:p>
          <a:p>
            <a:r>
              <a:rPr lang="sv-SE" dirty="0"/>
              <a:t>Som studentrepresentant påverkar du din utbildning och bygger nätverk samtidigt som du berikar din studietid och stärker ditt CV. Dessutom är det arvoderat.</a:t>
            </a:r>
          </a:p>
          <a:p>
            <a:r>
              <a:rPr lang="sv-SE" dirty="0"/>
              <a:t>På FHL kan du engagera dig i allt från fakultetsstyrelsen, utbildningsråd och kursplaneutskott till programråd och internationaliseringsråd. </a:t>
            </a:r>
          </a:p>
          <a:p>
            <a:r>
              <a:rPr lang="sv-SE" dirty="0"/>
              <a:t>På </a:t>
            </a:r>
            <a:r>
              <a:rPr lang="sv-SE" dirty="0" err="1">
                <a:hlinkClick r:id="rId3"/>
              </a:rPr>
              <a:t>moodle</a:t>
            </a:r>
            <a:r>
              <a:rPr lang="sv-SE" dirty="0"/>
              <a:t> kan du läsa mer om våra olika organ. </a:t>
            </a:r>
          </a:p>
          <a:p>
            <a:r>
              <a:rPr lang="sv-SE" dirty="0"/>
              <a:t>Har du frågor? Prata med din programansvarig eller fakultetens kontaktperson för studentrepresentation, Jenny Jonesjö (</a:t>
            </a:r>
            <a:r>
              <a:rPr lang="sv-SE" dirty="0">
                <a:hlinkClick r:id="rId4"/>
              </a:rPr>
              <a:t>jenny.jonesjo@lnu.se</a:t>
            </a:r>
            <a:r>
              <a:rPr lang="sv-SE" dirty="0"/>
              <a:t>) </a:t>
            </a:r>
          </a:p>
          <a:p>
            <a:endParaRPr lang="sv-SE" dirty="0"/>
          </a:p>
        </p:txBody>
      </p:sp>
      <p:sp>
        <p:nvSpPr>
          <p:cNvPr id="3" name="Rubrik 2">
            <a:extLst>
              <a:ext uri="{FF2B5EF4-FFF2-40B4-BE49-F238E27FC236}">
                <a16:creationId xmlns:a16="http://schemas.microsoft.com/office/drawing/2014/main" id="{FA422740-5E50-0ADD-A03E-72326A197EAC}"/>
              </a:ext>
            </a:extLst>
          </p:cNvPr>
          <p:cNvSpPr>
            <a:spLocks noGrp="1"/>
          </p:cNvSpPr>
          <p:nvPr>
            <p:ph type="ctrTitle"/>
          </p:nvPr>
        </p:nvSpPr>
        <p:spPr>
          <a:xfrm>
            <a:off x="266400" y="931990"/>
            <a:ext cx="12639372" cy="1123586"/>
          </a:xfrm>
        </p:spPr>
        <p:txBody>
          <a:bodyPr>
            <a:noAutofit/>
          </a:bodyPr>
          <a:lstStyle/>
          <a:p>
            <a:r>
              <a:rPr lang="sv-SE" sz="3600" dirty="0"/>
              <a:t>Engagera dig som student – bli studentrepresentant! </a:t>
            </a:r>
          </a:p>
        </p:txBody>
      </p:sp>
      <p:pic>
        <p:nvPicPr>
          <p:cNvPr id="4" name="Bildobjekt 3">
            <a:extLst>
              <a:ext uri="{FF2B5EF4-FFF2-40B4-BE49-F238E27FC236}">
                <a16:creationId xmlns:a16="http://schemas.microsoft.com/office/drawing/2014/main" id="{429E15D8-930E-AE53-3F95-E2587290DA69}"/>
              </a:ext>
            </a:extLst>
          </p:cNvPr>
          <p:cNvPicPr>
            <a:picLocks noChangeAspect="1"/>
          </p:cNvPicPr>
          <p:nvPr/>
        </p:nvPicPr>
        <p:blipFill>
          <a:blip r:embed="rId5"/>
          <a:stretch>
            <a:fillRect/>
          </a:stretch>
        </p:blipFill>
        <p:spPr>
          <a:xfrm>
            <a:off x="7143592" y="1746510"/>
            <a:ext cx="3366221" cy="4530680"/>
          </a:xfrm>
          <a:prstGeom prst="rect">
            <a:avLst/>
          </a:prstGeom>
        </p:spPr>
      </p:pic>
    </p:spTree>
    <p:extLst>
      <p:ext uri="{BB962C8B-B14F-4D97-AF65-F5344CB8AC3E}">
        <p14:creationId xmlns:p14="http://schemas.microsoft.com/office/powerpoint/2010/main" val="22041853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bild 8" descr="En bild som visar en tågräls i skogen som leder mot solen. ">
            <a:extLst>
              <a:ext uri="{FF2B5EF4-FFF2-40B4-BE49-F238E27FC236}">
                <a16:creationId xmlns:a16="http://schemas.microsoft.com/office/drawing/2014/main" id="{7829126D-080E-E2BF-122D-B2EDB126D94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1392" r="21392"/>
          <a:stretch>
            <a:fillRect/>
          </a:stretch>
        </p:blipFill>
        <p:spPr/>
      </p:pic>
      <p:sp>
        <p:nvSpPr>
          <p:cNvPr id="6" name="Underrubrik 5">
            <a:extLst>
              <a:ext uri="{FF2B5EF4-FFF2-40B4-BE49-F238E27FC236}">
                <a16:creationId xmlns:a16="http://schemas.microsoft.com/office/drawing/2014/main" id="{08554244-0151-0995-4F08-2B78BAEAA486}"/>
              </a:ext>
            </a:extLst>
          </p:cNvPr>
          <p:cNvSpPr>
            <a:spLocks noGrp="1"/>
          </p:cNvSpPr>
          <p:nvPr>
            <p:ph type="subTitle" idx="1"/>
          </p:nvPr>
        </p:nvSpPr>
        <p:spPr>
          <a:xfrm>
            <a:off x="266400" y="2440801"/>
            <a:ext cx="6037808" cy="3617100"/>
          </a:xfrm>
        </p:spPr>
        <p:txBody>
          <a:bodyPr>
            <a:normAutofit fontScale="85000" lnSpcReduction="10000"/>
          </a:bodyPr>
          <a:lstStyle/>
          <a:p>
            <a:r>
              <a:rPr lang="sv-SE" sz="2100" i="1" dirty="0"/>
              <a:t>Från gymnasium genom universitet till arbetslivet!</a:t>
            </a:r>
          </a:p>
          <a:p>
            <a:endParaRPr lang="sv-SE" sz="2100" dirty="0"/>
          </a:p>
          <a:p>
            <a:pPr>
              <a:lnSpc>
                <a:spcPct val="150000"/>
              </a:lnSpc>
            </a:pPr>
            <a:r>
              <a:rPr lang="sv-SE" sz="2100" dirty="0"/>
              <a:t>Din inställning och ambition påverkar dig och din närmiljö  </a:t>
            </a:r>
          </a:p>
          <a:p>
            <a:pPr>
              <a:lnSpc>
                <a:spcPct val="150000"/>
              </a:lnSpc>
            </a:pPr>
            <a:r>
              <a:rPr lang="sv-SE" sz="2100" dirty="0"/>
              <a:t>Eget ansvar!</a:t>
            </a:r>
          </a:p>
          <a:p>
            <a:pPr>
              <a:lnSpc>
                <a:spcPct val="150000"/>
              </a:lnSpc>
            </a:pPr>
            <a:r>
              <a:rPr lang="sv-SE" sz="2100" dirty="0"/>
              <a:t>Krav och förväntningar på dig och från dig som student</a:t>
            </a:r>
          </a:p>
          <a:p>
            <a:pPr>
              <a:lnSpc>
                <a:spcPct val="150000"/>
              </a:lnSpc>
            </a:pPr>
            <a:r>
              <a:rPr lang="sv-SE" sz="2100" dirty="0"/>
              <a:t>Akademisk frihet</a:t>
            </a:r>
          </a:p>
          <a:p>
            <a:pPr>
              <a:lnSpc>
                <a:spcPct val="150000"/>
              </a:lnSpc>
            </a:pPr>
            <a:r>
              <a:rPr lang="sv-SE" sz="2100" dirty="0"/>
              <a:t>Vetenskapligt vetande</a:t>
            </a:r>
          </a:p>
          <a:p>
            <a:endParaRPr lang="sv-SE" dirty="0"/>
          </a:p>
        </p:txBody>
      </p:sp>
      <p:sp>
        <p:nvSpPr>
          <p:cNvPr id="2" name="Rubrik 1">
            <a:extLst>
              <a:ext uri="{FF2B5EF4-FFF2-40B4-BE49-F238E27FC236}">
                <a16:creationId xmlns:a16="http://schemas.microsoft.com/office/drawing/2014/main" id="{50B7A199-AFC5-0E3E-2229-E248A0E9CE2F}"/>
              </a:ext>
            </a:extLst>
          </p:cNvPr>
          <p:cNvSpPr>
            <a:spLocks noGrp="1"/>
          </p:cNvSpPr>
          <p:nvPr>
            <p:ph type="ctrTitle"/>
          </p:nvPr>
        </p:nvSpPr>
        <p:spPr/>
        <p:txBody>
          <a:bodyPr>
            <a:normAutofit/>
          </a:bodyPr>
          <a:lstStyle/>
          <a:p>
            <a:r>
              <a:rPr lang="sv-SE" dirty="0"/>
              <a:t>Bildningsresan</a:t>
            </a:r>
            <a:br>
              <a:rPr lang="sv-SE" sz="4400" dirty="0"/>
            </a:br>
            <a:endParaRPr lang="sv-SE" sz="2400" dirty="0"/>
          </a:p>
        </p:txBody>
      </p:sp>
      <p:sp>
        <p:nvSpPr>
          <p:cNvPr id="5" name="Underrubrik 1">
            <a:extLst>
              <a:ext uri="{FF2B5EF4-FFF2-40B4-BE49-F238E27FC236}">
                <a16:creationId xmlns:a16="http://schemas.microsoft.com/office/drawing/2014/main" id="{07655DDC-2913-32F4-2244-3ED5048BEF85}"/>
              </a:ext>
            </a:extLst>
          </p:cNvPr>
          <p:cNvSpPr txBox="1">
            <a:spLocks/>
          </p:cNvSpPr>
          <p:nvPr/>
        </p:nvSpPr>
        <p:spPr>
          <a:xfrm>
            <a:off x="266400" y="2653115"/>
            <a:ext cx="6110002" cy="33939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sv-SE" sz="1800"/>
          </a:p>
        </p:txBody>
      </p:sp>
    </p:spTree>
    <p:extLst>
      <p:ext uri="{BB962C8B-B14F-4D97-AF65-F5344CB8AC3E}">
        <p14:creationId xmlns:p14="http://schemas.microsoft.com/office/powerpoint/2010/main" val="34337874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derrubrik 7">
            <a:extLst>
              <a:ext uri="{FF2B5EF4-FFF2-40B4-BE49-F238E27FC236}">
                <a16:creationId xmlns:a16="http://schemas.microsoft.com/office/drawing/2014/main" id="{2EBE3CCF-7B7B-0BE2-70F8-E60C0B0B22AC}"/>
              </a:ext>
            </a:extLst>
          </p:cNvPr>
          <p:cNvSpPr>
            <a:spLocks noGrp="1"/>
          </p:cNvSpPr>
          <p:nvPr>
            <p:ph type="subTitle" idx="1"/>
          </p:nvPr>
        </p:nvSpPr>
        <p:spPr/>
        <p:txBody>
          <a:bodyPr/>
          <a:lstStyle/>
          <a:p>
            <a:r>
              <a:rPr lang="sv-SE" sz="1800" b="0" i="0" dirty="0">
                <a:latin typeface="+mn-lt"/>
              </a:rPr>
              <a:t>Dina erfarenheter från arbetslivet är viktiga för oss och för våra studenter.</a:t>
            </a:r>
            <a:br>
              <a:rPr lang="sv-SE" sz="1800" b="0" i="0" dirty="0">
                <a:latin typeface="+mn-lt"/>
              </a:rPr>
            </a:br>
            <a:br>
              <a:rPr lang="sv-SE" sz="1800" b="0" i="0" dirty="0">
                <a:latin typeface="+mn-lt"/>
              </a:rPr>
            </a:br>
            <a:r>
              <a:rPr lang="sv-SE" sz="1800" b="0" i="0" dirty="0">
                <a:latin typeface="+mn-lt"/>
              </a:rPr>
              <a:t>Som alumn kan du vara med och bidra till ditt tidigare utbildningsprogram.</a:t>
            </a:r>
            <a:br>
              <a:rPr lang="sv-SE" sz="1800" b="0" i="0" dirty="0">
                <a:latin typeface="+mn-lt"/>
              </a:rPr>
            </a:br>
            <a:br>
              <a:rPr lang="sv-SE" sz="1800" b="0" i="0" dirty="0">
                <a:latin typeface="+mn-lt"/>
              </a:rPr>
            </a:br>
            <a:r>
              <a:rPr lang="sv-SE" sz="1800" b="0" i="0" dirty="0">
                <a:latin typeface="+mn-lt"/>
              </a:rPr>
              <a:t>Vi har alumner som föreläsare, fadderföretag och som  uppdragsgivare till examensarbete.</a:t>
            </a:r>
            <a:br>
              <a:rPr lang="sv-SE" sz="1800" b="0" i="0" dirty="0">
                <a:latin typeface="+mn-lt"/>
              </a:rPr>
            </a:br>
            <a:br>
              <a:rPr lang="sv-SE" sz="1800" b="0" i="0" dirty="0">
                <a:latin typeface="+mn-lt"/>
              </a:rPr>
            </a:br>
            <a:r>
              <a:rPr lang="sv-SE" sz="1800" b="0" i="0" dirty="0">
                <a:latin typeface="+mn-lt"/>
              </a:rPr>
              <a:t>Är du intresserad av att bidra är du varmt välkommen att höra av dig, mer information finns på </a:t>
            </a:r>
            <a:r>
              <a:rPr lang="sv-SE" sz="1800" b="0" i="0" dirty="0">
                <a:latin typeface="+mn-lt"/>
                <a:hlinkClick r:id="rId3"/>
              </a:rPr>
              <a:t>Lnu.se </a:t>
            </a:r>
            <a:br>
              <a:rPr lang="sv-SE" sz="1800" b="0" i="0" dirty="0">
                <a:latin typeface="+mn-lt"/>
              </a:rPr>
            </a:br>
            <a:br>
              <a:rPr lang="sv-SE" sz="1800" b="0" i="0" dirty="0">
                <a:latin typeface="+mn-lt"/>
              </a:rPr>
            </a:br>
            <a:br>
              <a:rPr lang="sv-SE" sz="1800" i="0" dirty="0">
                <a:latin typeface="+mn-lt"/>
              </a:rPr>
            </a:br>
            <a:endParaRPr lang="sv-SE" dirty="0"/>
          </a:p>
        </p:txBody>
      </p:sp>
      <p:sp>
        <p:nvSpPr>
          <p:cNvPr id="4" name="Rubrik 3">
            <a:extLst>
              <a:ext uri="{FF2B5EF4-FFF2-40B4-BE49-F238E27FC236}">
                <a16:creationId xmlns:a16="http://schemas.microsoft.com/office/drawing/2014/main" id="{8A8842EC-C623-29AE-C25E-6BFAD485EFDF}"/>
              </a:ext>
            </a:extLst>
          </p:cNvPr>
          <p:cNvSpPr>
            <a:spLocks noGrp="1"/>
          </p:cNvSpPr>
          <p:nvPr>
            <p:ph type="ctrTitle"/>
          </p:nvPr>
        </p:nvSpPr>
        <p:spPr/>
        <p:txBody>
          <a:bodyPr>
            <a:normAutofit fontScale="90000"/>
          </a:bodyPr>
          <a:lstStyle/>
          <a:p>
            <a:r>
              <a:rPr lang="sv-SE" sz="2700" b="1" i="0"/>
              <a:t>Bli alumn hos oss efter studierna</a:t>
            </a:r>
            <a:br>
              <a:rPr lang="sv-SE" sz="2700" b="1" i="0"/>
            </a:br>
            <a:br>
              <a:rPr lang="sv-SE" sz="4000"/>
            </a:br>
            <a:endParaRPr lang="sv-SE" sz="2000" i="0">
              <a:latin typeface="+mn-lt"/>
            </a:endParaRPr>
          </a:p>
        </p:txBody>
      </p:sp>
      <p:pic>
        <p:nvPicPr>
          <p:cNvPr id="6" name="Platshållare för bild 5" descr="En bild som visar studenter som sitter på trappan utanför Linnéuniversitetet i Kalmar. ">
            <a:extLst>
              <a:ext uri="{FF2B5EF4-FFF2-40B4-BE49-F238E27FC236}">
                <a16:creationId xmlns:a16="http://schemas.microsoft.com/office/drawing/2014/main" id="{60F85695-915A-96A9-CFF1-F0FD1138B966}"/>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11176" b="11176"/>
          <a:stretch>
            <a:fillRect/>
          </a:stretch>
        </p:blipFill>
        <p:spPr/>
      </p:pic>
    </p:spTree>
    <p:extLst>
      <p:ext uri="{BB962C8B-B14F-4D97-AF65-F5344CB8AC3E}">
        <p14:creationId xmlns:p14="http://schemas.microsoft.com/office/powerpoint/2010/main" val="35898795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D1D9B792-067C-52E4-E924-C0E5731D0961}"/>
              </a:ext>
            </a:extLst>
          </p:cNvPr>
          <p:cNvSpPr>
            <a:spLocks noGrp="1"/>
          </p:cNvSpPr>
          <p:nvPr>
            <p:ph type="subTitle" idx="1"/>
          </p:nvPr>
        </p:nvSpPr>
        <p:spPr>
          <a:xfrm>
            <a:off x="266399" y="3343890"/>
            <a:ext cx="11643684" cy="2690075"/>
          </a:xfrm>
        </p:spPr>
        <p:txBody>
          <a:bodyPr/>
          <a:lstStyle/>
          <a:p>
            <a:pPr marL="0" indent="0">
              <a:buNone/>
            </a:pPr>
            <a:r>
              <a:rPr lang="sv-SE" i="1" dirty="0"/>
              <a:t>Glöm inte att registrera dig på första kursen redan idag!</a:t>
            </a:r>
            <a:endParaRPr lang="sv-SE" dirty="0"/>
          </a:p>
        </p:txBody>
      </p:sp>
      <p:sp>
        <p:nvSpPr>
          <p:cNvPr id="3" name="Rubrik 2">
            <a:extLst>
              <a:ext uri="{FF2B5EF4-FFF2-40B4-BE49-F238E27FC236}">
                <a16:creationId xmlns:a16="http://schemas.microsoft.com/office/drawing/2014/main" id="{5D11F2E0-CF9D-30B8-0373-68132CE9BC24}"/>
              </a:ext>
            </a:extLst>
          </p:cNvPr>
          <p:cNvSpPr>
            <a:spLocks noGrp="1"/>
          </p:cNvSpPr>
          <p:nvPr>
            <p:ph type="ctrTitle"/>
          </p:nvPr>
        </p:nvSpPr>
        <p:spPr/>
        <p:txBody>
          <a:bodyPr/>
          <a:lstStyle/>
          <a:p>
            <a:r>
              <a:rPr lang="sv-SE" sz="6600" kern="0" dirty="0">
                <a:latin typeface="+mn-lt"/>
                <a:ea typeface="+mn-ea"/>
                <a:cs typeface="+mn-cs"/>
              </a:rPr>
              <a:t>Varmt välkommen!</a:t>
            </a:r>
            <a:endParaRPr lang="sv-SE" dirty="0"/>
          </a:p>
        </p:txBody>
      </p:sp>
    </p:spTree>
    <p:extLst>
      <p:ext uri="{BB962C8B-B14F-4D97-AF65-F5344CB8AC3E}">
        <p14:creationId xmlns:p14="http://schemas.microsoft.com/office/powerpoint/2010/main" val="8221244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B26D7BBC-5A7C-6A46-081E-2549396BE94A}"/>
              </a:ext>
            </a:extLst>
          </p:cNvPr>
          <p:cNvSpPr>
            <a:spLocks noGrp="1"/>
          </p:cNvSpPr>
          <p:nvPr>
            <p:ph type="subTitle" idx="1"/>
          </p:nvPr>
        </p:nvSpPr>
        <p:spPr/>
        <p:txBody>
          <a:bodyPr>
            <a:normAutofit/>
          </a:bodyPr>
          <a:lstStyle/>
          <a:p>
            <a:r>
              <a:rPr lang="sv-SE" dirty="0"/>
              <a:t>På Lnu.se hittar du en checklista och praktisk information för nya studenter.</a:t>
            </a:r>
          </a:p>
          <a:p>
            <a:endParaRPr lang="sv-SE" dirty="0"/>
          </a:p>
          <a:p>
            <a:r>
              <a:rPr lang="sv-SE" dirty="0">
                <a:hlinkClick r:id="rId3"/>
              </a:rPr>
              <a:t>lnu.se/student/ny-student/</a:t>
            </a:r>
            <a:endParaRPr lang="sv-SE" dirty="0"/>
          </a:p>
        </p:txBody>
      </p:sp>
      <p:sp>
        <p:nvSpPr>
          <p:cNvPr id="3" name="Rubrik 2">
            <a:extLst>
              <a:ext uri="{FF2B5EF4-FFF2-40B4-BE49-F238E27FC236}">
                <a16:creationId xmlns:a16="http://schemas.microsoft.com/office/drawing/2014/main" id="{F12C2604-35A7-8A9F-A03D-047D1C3B51CB}"/>
              </a:ext>
            </a:extLst>
          </p:cNvPr>
          <p:cNvSpPr>
            <a:spLocks noGrp="1"/>
          </p:cNvSpPr>
          <p:nvPr>
            <p:ph type="ctrTitle"/>
          </p:nvPr>
        </p:nvSpPr>
        <p:spPr/>
        <p:txBody>
          <a:bodyPr anchor="t">
            <a:normAutofit/>
          </a:bodyPr>
          <a:lstStyle/>
          <a:p>
            <a:r>
              <a:rPr lang="sv-SE" dirty="0"/>
              <a:t>Checklista </a:t>
            </a:r>
            <a:r>
              <a:rPr lang="sv-SE" b="1" i="0" dirty="0">
                <a:effectLst/>
              </a:rPr>
              <a:t>– </a:t>
            </a:r>
            <a:r>
              <a:rPr lang="sv-SE" dirty="0"/>
              <a:t>ny student</a:t>
            </a:r>
          </a:p>
        </p:txBody>
      </p:sp>
    </p:spTree>
    <p:extLst>
      <p:ext uri="{BB962C8B-B14F-4D97-AF65-F5344CB8AC3E}">
        <p14:creationId xmlns:p14="http://schemas.microsoft.com/office/powerpoint/2010/main" val="1942547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Underrubrik 9">
            <a:extLst>
              <a:ext uri="{FF2B5EF4-FFF2-40B4-BE49-F238E27FC236}">
                <a16:creationId xmlns:a16="http://schemas.microsoft.com/office/drawing/2014/main" id="{274DC8BC-EF94-035D-064D-C9065A8ED691}"/>
              </a:ext>
            </a:extLst>
          </p:cNvPr>
          <p:cNvSpPr>
            <a:spLocks noGrp="1"/>
          </p:cNvSpPr>
          <p:nvPr>
            <p:ph type="subTitle" idx="1"/>
          </p:nvPr>
        </p:nvSpPr>
        <p:spPr/>
        <p:txBody>
          <a:bodyPr/>
          <a:lstStyle/>
          <a:p>
            <a:r>
              <a:rPr lang="sv-SE" dirty="0"/>
              <a:t>Ta hjälp av chatboten Calle, vår digitala medarbetare som kan svara på många av de frågor man kan ha som ny student. </a:t>
            </a:r>
          </a:p>
          <a:p>
            <a:r>
              <a:rPr lang="sv-SE" dirty="0"/>
              <a:t>Du hittar chatboten i nedre högra hörnet på Lnu.se</a:t>
            </a:r>
          </a:p>
        </p:txBody>
      </p:sp>
      <p:sp>
        <p:nvSpPr>
          <p:cNvPr id="2" name="Rubrik 1">
            <a:extLst>
              <a:ext uri="{FF2B5EF4-FFF2-40B4-BE49-F238E27FC236}">
                <a16:creationId xmlns:a16="http://schemas.microsoft.com/office/drawing/2014/main" id="{0F6CE679-CF6A-CC02-1954-2C7A4D6CDA9A}"/>
              </a:ext>
            </a:extLst>
          </p:cNvPr>
          <p:cNvSpPr>
            <a:spLocks noGrp="1"/>
          </p:cNvSpPr>
          <p:nvPr>
            <p:ph type="ctrTitle"/>
          </p:nvPr>
        </p:nvSpPr>
        <p:spPr/>
        <p:txBody>
          <a:bodyPr vert="horz" lIns="91440" tIns="45720" rIns="91440" bIns="45720" rtlCol="0" anchor="t" anchorCtr="0">
            <a:normAutofit/>
          </a:bodyPr>
          <a:lstStyle/>
          <a:p>
            <a:r>
              <a:rPr lang="sv-SE" sz="2400" dirty="0"/>
              <a:t>Få hjälp direkt av vår </a:t>
            </a:r>
            <a:r>
              <a:rPr lang="sv-SE" sz="2400" dirty="0" err="1"/>
              <a:t>chatbot</a:t>
            </a:r>
            <a:r>
              <a:rPr lang="sv-SE" sz="2400" dirty="0"/>
              <a:t>!</a:t>
            </a:r>
            <a:endParaRPr lang="sv-SE" b="1" kern="1200" dirty="0">
              <a:latin typeface="+mj-lt"/>
              <a:ea typeface="+mj-ea"/>
              <a:cs typeface="+mj-cs"/>
            </a:endParaRPr>
          </a:p>
        </p:txBody>
      </p:sp>
      <p:grpSp>
        <p:nvGrpSpPr>
          <p:cNvPr id="3" name="Grupp 2">
            <a:extLst>
              <a:ext uri="{FF2B5EF4-FFF2-40B4-BE49-F238E27FC236}">
                <a16:creationId xmlns:a16="http://schemas.microsoft.com/office/drawing/2014/main" id="{E3FED1CE-DF79-1419-AC55-E2AD034476A9}"/>
              </a:ext>
            </a:extLst>
          </p:cNvPr>
          <p:cNvGrpSpPr/>
          <p:nvPr/>
        </p:nvGrpSpPr>
        <p:grpSpPr>
          <a:xfrm>
            <a:off x="4116388" y="0"/>
            <a:ext cx="8075611" cy="6858000"/>
            <a:chOff x="4116388" y="0"/>
            <a:chExt cx="8075611" cy="6858000"/>
          </a:xfrm>
        </p:grpSpPr>
        <p:sp>
          <p:nvSpPr>
            <p:cNvPr id="8" name="Rektangel 7">
              <a:extLst>
                <a:ext uri="{FF2B5EF4-FFF2-40B4-BE49-F238E27FC236}">
                  <a16:creationId xmlns:a16="http://schemas.microsoft.com/office/drawing/2014/main" id="{05E92606-7386-D2F0-8681-9581FB86CA25}"/>
                </a:ext>
              </a:extLst>
            </p:cNvPr>
            <p:cNvSpPr/>
            <p:nvPr/>
          </p:nvSpPr>
          <p:spPr>
            <a:xfrm>
              <a:off x="4116388" y="0"/>
              <a:ext cx="8075611" cy="6858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3" descr="Skärmdump av chatboten Calle som säger &quot;Chatta med mig&quot;.">
              <a:extLst>
                <a:ext uri="{FF2B5EF4-FFF2-40B4-BE49-F238E27FC236}">
                  <a16:creationId xmlns:a16="http://schemas.microsoft.com/office/drawing/2014/main" id="{FE1EB9BA-1FFA-7499-F9EA-ACEEC383A6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6849" y="797743"/>
              <a:ext cx="3117529" cy="1514015"/>
            </a:xfrm>
            <a:prstGeom prst="rect">
              <a:avLst/>
            </a:prstGeom>
          </p:spPr>
        </p:pic>
        <p:pic>
          <p:nvPicPr>
            <p:cNvPr id="9" name="Bildobjekt 8" descr="Ett pekfinger som klickar på en webbsida ">
              <a:extLst>
                <a:ext uri="{FF2B5EF4-FFF2-40B4-BE49-F238E27FC236}">
                  <a16:creationId xmlns:a16="http://schemas.microsoft.com/office/drawing/2014/main" id="{4A8B9D85-4AEF-8AF4-5800-C39EDF7D3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2790" y="1683417"/>
              <a:ext cx="397199" cy="453881"/>
            </a:xfrm>
            <a:prstGeom prst="rect">
              <a:avLst/>
            </a:prstGeom>
          </p:spPr>
        </p:pic>
        <p:pic>
          <p:nvPicPr>
            <p:cNvPr id="6" name="Bildobjekt 5" descr="En bild som visar text, skärmbild, Teckensnitt&#10;&#10;Automatiskt genererad beskrivning">
              <a:extLst>
                <a:ext uri="{FF2B5EF4-FFF2-40B4-BE49-F238E27FC236}">
                  <a16:creationId xmlns:a16="http://schemas.microsoft.com/office/drawing/2014/main" id="{8030AF65-156C-0C17-9BFC-689E02CB2FCA}"/>
                </a:ext>
              </a:extLst>
            </p:cNvPr>
            <p:cNvPicPr>
              <a:picLocks noChangeAspect="1"/>
            </p:cNvPicPr>
            <p:nvPr/>
          </p:nvPicPr>
          <p:blipFill rotWithShape="1">
            <a:blip r:embed="rId5">
              <a:extLst>
                <a:ext uri="{28A0092B-C50C-407E-A947-70E740481C1C}">
                  <a14:useLocalDpi xmlns:a14="http://schemas.microsoft.com/office/drawing/2010/main" val="0"/>
                </a:ext>
              </a:extLst>
            </a:blip>
            <a:srcRect b="56941"/>
            <a:stretch/>
          </p:blipFill>
          <p:spPr>
            <a:xfrm>
              <a:off x="5655067" y="2850285"/>
              <a:ext cx="4998252" cy="2797874"/>
            </a:xfrm>
            <a:prstGeom prst="rect">
              <a:avLst/>
            </a:prstGeom>
          </p:spPr>
        </p:pic>
      </p:grpSp>
    </p:spTree>
    <p:extLst>
      <p:ext uri="{BB962C8B-B14F-4D97-AF65-F5344CB8AC3E}">
        <p14:creationId xmlns:p14="http://schemas.microsoft.com/office/powerpoint/2010/main" val="2453554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CF98DB5-B54D-160B-F7C7-908CEA2440FB}"/>
              </a:ext>
            </a:extLst>
          </p:cNvPr>
          <p:cNvSpPr/>
          <p:nvPr/>
        </p:nvSpPr>
        <p:spPr>
          <a:xfrm>
            <a:off x="266400" y="2440546"/>
            <a:ext cx="3849988" cy="3617353"/>
          </a:xfrm>
          <a:prstGeom prst="rect">
            <a:avLst/>
          </a:prstGeom>
        </p:spPr>
        <p:txBody>
          <a:bodyPr vert="horz" lIns="91440" tIns="45720" rIns="91440" bIns="45720" rtlCol="0">
            <a:normAutofit/>
          </a:bodyPr>
          <a:lstStyle/>
          <a:p>
            <a:pPr>
              <a:lnSpc>
                <a:spcPct val="90000"/>
              </a:lnSpc>
              <a:spcBef>
                <a:spcPts val="1000"/>
              </a:spcBef>
            </a:pPr>
            <a:r>
              <a:rPr lang="sv-SE" b="0" baseline="0" dirty="0"/>
              <a:t>Logga in på </a:t>
            </a:r>
            <a:r>
              <a:rPr lang="sv-SE" b="0" dirty="0">
                <a:hlinkClick r:id="rId3"/>
              </a:rPr>
              <a:t>lnu.se/student/</a:t>
            </a:r>
            <a:r>
              <a:rPr lang="sv-SE" b="0" baseline="0" dirty="0"/>
              <a:t> så kan du se om du fått nya meddelanden, anmäla dig till tenta, se dina resultat och mycket mer som rör dina studier.</a:t>
            </a:r>
          </a:p>
        </p:txBody>
      </p:sp>
      <p:sp>
        <p:nvSpPr>
          <p:cNvPr id="2" name="Rubrik 1">
            <a:extLst>
              <a:ext uri="{FF2B5EF4-FFF2-40B4-BE49-F238E27FC236}">
                <a16:creationId xmlns:a16="http://schemas.microsoft.com/office/drawing/2014/main" id="{0F6CE679-CF6A-CC02-1954-2C7A4D6CDA9A}"/>
              </a:ext>
            </a:extLst>
          </p:cNvPr>
          <p:cNvSpPr>
            <a:spLocks noGrp="1"/>
          </p:cNvSpPr>
          <p:nvPr>
            <p:ph type="ctrTitle"/>
          </p:nvPr>
        </p:nvSpPr>
        <p:spPr/>
        <p:txBody>
          <a:bodyPr vert="horz" lIns="91440" tIns="45720" rIns="91440" bIns="45720" rtlCol="0" anchor="t" anchorCtr="0">
            <a:normAutofit/>
          </a:bodyPr>
          <a:lstStyle/>
          <a:p>
            <a:r>
              <a:rPr lang="sv-SE"/>
              <a:t>Studentwebben</a:t>
            </a:r>
            <a:endParaRPr lang="sv-SE" b="1" kern="1200">
              <a:latin typeface="+mj-lt"/>
              <a:ea typeface="+mj-ea"/>
              <a:cs typeface="+mj-cs"/>
            </a:endParaRPr>
          </a:p>
        </p:txBody>
      </p:sp>
      <p:grpSp>
        <p:nvGrpSpPr>
          <p:cNvPr id="3" name="Grupp 2">
            <a:extLst>
              <a:ext uri="{FF2B5EF4-FFF2-40B4-BE49-F238E27FC236}">
                <a16:creationId xmlns:a16="http://schemas.microsoft.com/office/drawing/2014/main" id="{40CBDE40-7646-FAFD-CA72-FBE7349AB90E}"/>
              </a:ext>
            </a:extLst>
          </p:cNvPr>
          <p:cNvGrpSpPr/>
          <p:nvPr/>
        </p:nvGrpSpPr>
        <p:grpSpPr>
          <a:xfrm>
            <a:off x="4116388" y="0"/>
            <a:ext cx="8075612" cy="6879772"/>
            <a:chOff x="4116388" y="0"/>
            <a:chExt cx="8075612" cy="6879772"/>
          </a:xfrm>
        </p:grpSpPr>
        <p:sp>
          <p:nvSpPr>
            <p:cNvPr id="8" name="Rektangel 7">
              <a:extLst>
                <a:ext uri="{FF2B5EF4-FFF2-40B4-BE49-F238E27FC236}">
                  <a16:creationId xmlns:a16="http://schemas.microsoft.com/office/drawing/2014/main" id="{05E92606-7386-D2F0-8681-9581FB86CA25}"/>
                </a:ext>
              </a:extLst>
            </p:cNvPr>
            <p:cNvSpPr/>
            <p:nvPr/>
          </p:nvSpPr>
          <p:spPr>
            <a:xfrm>
              <a:off x="4116388" y="0"/>
              <a:ext cx="8075612" cy="687977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59" name="Grupp 58">
              <a:extLst>
                <a:ext uri="{FF2B5EF4-FFF2-40B4-BE49-F238E27FC236}">
                  <a16:creationId xmlns:a16="http://schemas.microsoft.com/office/drawing/2014/main" id="{D93D8231-4ED3-8DFE-B009-96026AA93245}"/>
                </a:ext>
              </a:extLst>
            </p:cNvPr>
            <p:cNvGrpSpPr/>
            <p:nvPr/>
          </p:nvGrpSpPr>
          <p:grpSpPr>
            <a:xfrm>
              <a:off x="4763988" y="979308"/>
              <a:ext cx="6623252" cy="5078591"/>
              <a:chOff x="5245406" y="1031389"/>
              <a:chExt cx="6524277" cy="4996616"/>
            </a:xfrm>
          </p:grpSpPr>
          <p:grpSp>
            <p:nvGrpSpPr>
              <p:cNvPr id="57" name="Grupp 56">
                <a:extLst>
                  <a:ext uri="{FF2B5EF4-FFF2-40B4-BE49-F238E27FC236}">
                    <a16:creationId xmlns:a16="http://schemas.microsoft.com/office/drawing/2014/main" id="{07AE83CC-2032-149D-B5C4-2ECBE8B47CAB}"/>
                  </a:ext>
                </a:extLst>
              </p:cNvPr>
              <p:cNvGrpSpPr/>
              <p:nvPr/>
            </p:nvGrpSpPr>
            <p:grpSpPr>
              <a:xfrm>
                <a:off x="5245406" y="1031389"/>
                <a:ext cx="6524277" cy="4996616"/>
                <a:chOff x="5245406" y="1031389"/>
                <a:chExt cx="6524277" cy="4996616"/>
              </a:xfrm>
            </p:grpSpPr>
            <p:grpSp>
              <p:nvGrpSpPr>
                <p:cNvPr id="52" name="Grupp 51">
                  <a:extLst>
                    <a:ext uri="{FF2B5EF4-FFF2-40B4-BE49-F238E27FC236}">
                      <a16:creationId xmlns:a16="http://schemas.microsoft.com/office/drawing/2014/main" id="{1517EA92-4279-B532-BA14-7FBD19F5E0C3}"/>
                    </a:ext>
                  </a:extLst>
                </p:cNvPr>
                <p:cNvGrpSpPr/>
                <p:nvPr/>
              </p:nvGrpSpPr>
              <p:grpSpPr>
                <a:xfrm>
                  <a:off x="5245406" y="1031389"/>
                  <a:ext cx="6524277" cy="4996616"/>
                  <a:chOff x="5245406" y="1031389"/>
                  <a:chExt cx="6524277" cy="4996616"/>
                </a:xfrm>
              </p:grpSpPr>
              <p:grpSp>
                <p:nvGrpSpPr>
                  <p:cNvPr id="48" name="Grupp 47">
                    <a:extLst>
                      <a:ext uri="{FF2B5EF4-FFF2-40B4-BE49-F238E27FC236}">
                        <a16:creationId xmlns:a16="http://schemas.microsoft.com/office/drawing/2014/main" id="{E23B51BD-420D-9BB6-77F3-5077B330A9B6}"/>
                      </a:ext>
                    </a:extLst>
                  </p:cNvPr>
                  <p:cNvGrpSpPr>
                    <a:grpSpLocks noChangeAspect="1"/>
                  </p:cNvGrpSpPr>
                  <p:nvPr/>
                </p:nvGrpSpPr>
                <p:grpSpPr>
                  <a:xfrm>
                    <a:off x="5245406" y="1031389"/>
                    <a:ext cx="6524277" cy="4996616"/>
                    <a:chOff x="1229616" y="1475249"/>
                    <a:chExt cx="6908354" cy="5325676"/>
                  </a:xfrm>
                </p:grpSpPr>
                <p:grpSp>
                  <p:nvGrpSpPr>
                    <p:cNvPr id="47" name="Grupp 46">
                      <a:extLst>
                        <a:ext uri="{FF2B5EF4-FFF2-40B4-BE49-F238E27FC236}">
                          <a16:creationId xmlns:a16="http://schemas.microsoft.com/office/drawing/2014/main" id="{D727C9C2-A89A-E641-3013-B5F801C72311}"/>
                        </a:ext>
                      </a:extLst>
                    </p:cNvPr>
                    <p:cNvGrpSpPr/>
                    <p:nvPr/>
                  </p:nvGrpSpPr>
                  <p:grpSpPr>
                    <a:xfrm>
                      <a:off x="1229616" y="1475249"/>
                      <a:ext cx="6908354" cy="5325676"/>
                      <a:chOff x="4691441" y="1683361"/>
                      <a:chExt cx="6908354" cy="5325676"/>
                    </a:xfrm>
                  </p:grpSpPr>
                  <p:grpSp>
                    <p:nvGrpSpPr>
                      <p:cNvPr id="45" name="Grupp 44">
                        <a:extLst>
                          <a:ext uri="{FF2B5EF4-FFF2-40B4-BE49-F238E27FC236}">
                            <a16:creationId xmlns:a16="http://schemas.microsoft.com/office/drawing/2014/main" id="{085FB821-A5B2-335C-EB93-B704656EEE52}"/>
                          </a:ext>
                        </a:extLst>
                      </p:cNvPr>
                      <p:cNvGrpSpPr/>
                      <p:nvPr/>
                    </p:nvGrpSpPr>
                    <p:grpSpPr>
                      <a:xfrm>
                        <a:off x="4691441" y="1683361"/>
                        <a:ext cx="6908354" cy="5325676"/>
                        <a:chOff x="3917415" y="1019566"/>
                        <a:chExt cx="6908354" cy="5325676"/>
                      </a:xfrm>
                    </p:grpSpPr>
                    <p:grpSp>
                      <p:nvGrpSpPr>
                        <p:cNvPr id="44" name="Grupp 43">
                          <a:extLst>
                            <a:ext uri="{FF2B5EF4-FFF2-40B4-BE49-F238E27FC236}">
                              <a16:creationId xmlns:a16="http://schemas.microsoft.com/office/drawing/2014/main" id="{ECA0FD99-1E60-07E4-76FE-073A69210809}"/>
                            </a:ext>
                          </a:extLst>
                        </p:cNvPr>
                        <p:cNvGrpSpPr/>
                        <p:nvPr/>
                      </p:nvGrpSpPr>
                      <p:grpSpPr>
                        <a:xfrm>
                          <a:off x="3917415" y="1019566"/>
                          <a:ext cx="6908354" cy="5325676"/>
                          <a:chOff x="3917415" y="1019566"/>
                          <a:chExt cx="6908354" cy="5325676"/>
                        </a:xfrm>
                      </p:grpSpPr>
                      <p:pic>
                        <p:nvPicPr>
                          <p:cNvPr id="6" name="Bildobjekt 5">
                            <a:extLst>
                              <a:ext uri="{FF2B5EF4-FFF2-40B4-BE49-F238E27FC236}">
                                <a16:creationId xmlns:a16="http://schemas.microsoft.com/office/drawing/2014/main" id="{509422B5-1FF3-184B-64A6-281B44096960}"/>
                              </a:ext>
                            </a:extLst>
                          </p:cNvPr>
                          <p:cNvPicPr>
                            <a:picLocks noChangeAspect="1"/>
                          </p:cNvPicPr>
                          <p:nvPr/>
                        </p:nvPicPr>
                        <p:blipFill rotWithShape="1">
                          <a:blip r:embed="rId4">
                            <a:extLst>
                              <a:ext uri="{28A0092B-C50C-407E-A947-70E740481C1C}">
                                <a14:useLocalDpi xmlns:a14="http://schemas.microsoft.com/office/drawing/2010/main" val="0"/>
                              </a:ext>
                            </a:extLst>
                          </a:blip>
                          <a:srcRect l="5527" t="556" r="589" b="10172"/>
                          <a:stretch/>
                        </p:blipFill>
                        <p:spPr>
                          <a:xfrm>
                            <a:off x="3917415" y="1047319"/>
                            <a:ext cx="6908354" cy="5297923"/>
                          </a:xfrm>
                          <a:prstGeom prst="rect">
                            <a:avLst/>
                          </a:prstGeom>
                          <a:ln>
                            <a:noFill/>
                          </a:ln>
                        </p:spPr>
                      </p:pic>
                      <p:pic>
                        <p:nvPicPr>
                          <p:cNvPr id="41" name="Bildobjekt 40" descr="En bild som visar Teckensnitt, text, Grafik, skärmbild&#10;&#10;Automatiskt genererad beskrivning">
                            <a:extLst>
                              <a:ext uri="{FF2B5EF4-FFF2-40B4-BE49-F238E27FC236}">
                                <a16:creationId xmlns:a16="http://schemas.microsoft.com/office/drawing/2014/main" id="{D496DFD6-7AD6-FFB7-994B-D311AE4352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7457" y="1019566"/>
                            <a:ext cx="770626" cy="176750"/>
                          </a:xfrm>
                          <a:prstGeom prst="rect">
                            <a:avLst/>
                          </a:prstGeom>
                        </p:spPr>
                      </p:pic>
                    </p:grpSp>
                    <p:pic>
                      <p:nvPicPr>
                        <p:cNvPr id="24" name="Bildobjekt 23" descr="En bild som visar text, skärmbild, Teckensnitt, nummer&#10;&#10;Automatiskt genererad beskrivning">
                          <a:extLst>
                            <a:ext uri="{FF2B5EF4-FFF2-40B4-BE49-F238E27FC236}">
                              <a16:creationId xmlns:a16="http://schemas.microsoft.com/office/drawing/2014/main" id="{9BEE4198-A704-7016-C8E2-162733666E2F}"/>
                            </a:ext>
                          </a:extLst>
                        </p:cNvPr>
                        <p:cNvPicPr>
                          <a:picLocks noChangeAspect="1"/>
                        </p:cNvPicPr>
                        <p:nvPr/>
                      </p:nvPicPr>
                      <p:blipFill rotWithShape="1">
                        <a:blip r:embed="rId6">
                          <a:extLst>
                            <a:ext uri="{28A0092B-C50C-407E-A947-70E740481C1C}">
                              <a14:useLocalDpi xmlns:a14="http://schemas.microsoft.com/office/drawing/2010/main" val="0"/>
                            </a:ext>
                          </a:extLst>
                        </a:blip>
                        <a:srcRect r="4321"/>
                        <a:stretch/>
                      </p:blipFill>
                      <p:spPr>
                        <a:xfrm>
                          <a:off x="9156598" y="2874351"/>
                          <a:ext cx="1581103" cy="2000918"/>
                        </a:xfrm>
                        <a:prstGeom prst="rect">
                          <a:avLst/>
                        </a:prstGeom>
                      </p:spPr>
                    </p:pic>
                  </p:grpSp>
                  <p:sp>
                    <p:nvSpPr>
                      <p:cNvPr id="22" name="Rektangel 21">
                        <a:extLst>
                          <a:ext uri="{FF2B5EF4-FFF2-40B4-BE49-F238E27FC236}">
                            <a16:creationId xmlns:a16="http://schemas.microsoft.com/office/drawing/2014/main" id="{EDF5FD2A-D000-0CA0-3A61-D6A26E30C253}"/>
                          </a:ext>
                        </a:extLst>
                      </p:cNvPr>
                      <p:cNvSpPr/>
                      <p:nvPr/>
                    </p:nvSpPr>
                    <p:spPr>
                      <a:xfrm>
                        <a:off x="8156706" y="3731909"/>
                        <a:ext cx="1657528" cy="3170429"/>
                      </a:xfrm>
                      <a:prstGeom prst="rect">
                        <a:avLst/>
                      </a:prstGeom>
                      <a:solidFill>
                        <a:srgbClr val="F0F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23" name="Bildobjekt 22" descr="En bild som visar text, skärmbild, Teckensnitt, nummer&#10;&#10;Automatiskt genererad beskrivning">
                      <a:extLst>
                        <a:ext uri="{FF2B5EF4-FFF2-40B4-BE49-F238E27FC236}">
                          <a16:creationId xmlns:a16="http://schemas.microsoft.com/office/drawing/2014/main" id="{EE8B140E-A464-9023-BE29-0189AFACB8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59279" y="3330034"/>
                      <a:ext cx="1395359" cy="3443385"/>
                    </a:xfrm>
                    <a:prstGeom prst="rect">
                      <a:avLst/>
                    </a:prstGeom>
                  </p:spPr>
                </p:pic>
              </p:grpSp>
              <p:cxnSp>
                <p:nvCxnSpPr>
                  <p:cNvPr id="50" name="Rak koppling 49">
                    <a:extLst>
                      <a:ext uri="{FF2B5EF4-FFF2-40B4-BE49-F238E27FC236}">
                        <a16:creationId xmlns:a16="http://schemas.microsoft.com/office/drawing/2014/main" id="{497B565D-1E58-F72F-AF4B-89E8D1603BDB}"/>
                      </a:ext>
                    </a:extLst>
                  </p:cNvPr>
                  <p:cNvCxnSpPr>
                    <a:cxnSpLocks/>
                  </p:cNvCxnSpPr>
                  <p:nvPr/>
                </p:nvCxnSpPr>
                <p:spPr>
                  <a:xfrm>
                    <a:off x="5263701" y="6002198"/>
                    <a:ext cx="3409573" cy="0"/>
                  </a:xfrm>
                  <a:prstGeom prst="line">
                    <a:avLst/>
                  </a:prstGeom>
                  <a:ln w="38100">
                    <a:solidFill>
                      <a:srgbClr val="F0F0F0"/>
                    </a:solidFill>
                  </a:ln>
                </p:spPr>
                <p:style>
                  <a:lnRef idx="1">
                    <a:schemeClr val="accent1"/>
                  </a:lnRef>
                  <a:fillRef idx="0">
                    <a:schemeClr val="accent1"/>
                  </a:fillRef>
                  <a:effectRef idx="0">
                    <a:schemeClr val="accent1"/>
                  </a:effectRef>
                  <a:fontRef idx="minor">
                    <a:schemeClr val="tx1"/>
                  </a:fontRef>
                </p:style>
              </p:cxnSp>
            </p:grpSp>
            <p:cxnSp>
              <p:nvCxnSpPr>
                <p:cNvPr id="56" name="Rak koppling 55">
                  <a:extLst>
                    <a:ext uri="{FF2B5EF4-FFF2-40B4-BE49-F238E27FC236}">
                      <a16:creationId xmlns:a16="http://schemas.microsoft.com/office/drawing/2014/main" id="{A0690DED-7573-7155-A988-A701FFC9DC13}"/>
                    </a:ext>
                  </a:extLst>
                </p:cNvPr>
                <p:cNvCxnSpPr/>
                <p:nvPr/>
              </p:nvCxnSpPr>
              <p:spPr>
                <a:xfrm>
                  <a:off x="5245406" y="5953449"/>
                  <a:ext cx="3333761" cy="0"/>
                </a:xfrm>
                <a:prstGeom prst="line">
                  <a:avLst/>
                </a:prstGeom>
                <a:ln w="76200">
                  <a:solidFill>
                    <a:srgbClr val="F0F0F0"/>
                  </a:solidFill>
                </a:ln>
              </p:spPr>
              <p:style>
                <a:lnRef idx="1">
                  <a:schemeClr val="accent1"/>
                </a:lnRef>
                <a:fillRef idx="0">
                  <a:schemeClr val="accent1"/>
                </a:fillRef>
                <a:effectRef idx="0">
                  <a:schemeClr val="accent1"/>
                </a:effectRef>
                <a:fontRef idx="minor">
                  <a:schemeClr val="tx1"/>
                </a:fontRef>
              </p:style>
            </p:cxnSp>
          </p:grpSp>
          <p:sp>
            <p:nvSpPr>
              <p:cNvPr id="58" name="textruta 57">
                <a:extLst>
                  <a:ext uri="{FF2B5EF4-FFF2-40B4-BE49-F238E27FC236}">
                    <a16:creationId xmlns:a16="http://schemas.microsoft.com/office/drawing/2014/main" id="{ACB7D40D-0FBA-F549-F0B5-1B155ED67C93}"/>
                  </a:ext>
                </a:extLst>
              </p:cNvPr>
              <p:cNvSpPr txBox="1"/>
              <p:nvPr/>
            </p:nvSpPr>
            <p:spPr>
              <a:xfrm>
                <a:off x="5985631" y="5037247"/>
                <a:ext cx="1692188" cy="261610"/>
              </a:xfrm>
              <a:prstGeom prst="rect">
                <a:avLst/>
              </a:prstGeom>
              <a:noFill/>
            </p:spPr>
            <p:txBody>
              <a:bodyPr wrap="square" rtlCol="0">
                <a:spAutoFit/>
              </a:bodyPr>
              <a:lstStyle/>
              <a:p>
                <a:r>
                  <a:rPr lang="sv-SE" sz="1100"/>
                  <a:t>*Här syns dina kurser*</a:t>
                </a:r>
              </a:p>
            </p:txBody>
          </p:sp>
        </p:grpSp>
      </p:grpSp>
    </p:spTree>
    <p:extLst>
      <p:ext uri="{BB962C8B-B14F-4D97-AF65-F5344CB8AC3E}">
        <p14:creationId xmlns:p14="http://schemas.microsoft.com/office/powerpoint/2010/main" val="988264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 2">
            <a:extLst>
              <a:ext uri="{FF2B5EF4-FFF2-40B4-BE49-F238E27FC236}">
                <a16:creationId xmlns:a16="http://schemas.microsoft.com/office/drawing/2014/main" id="{1F30B0D6-00C4-D011-0523-9C862869D14E}"/>
              </a:ext>
            </a:extLst>
          </p:cNvPr>
          <p:cNvGrpSpPr/>
          <p:nvPr/>
        </p:nvGrpSpPr>
        <p:grpSpPr>
          <a:xfrm>
            <a:off x="4116388" y="0"/>
            <a:ext cx="8100633" cy="6858000"/>
            <a:chOff x="4116388" y="0"/>
            <a:chExt cx="8100633" cy="6858000"/>
          </a:xfrm>
        </p:grpSpPr>
        <p:sp>
          <p:nvSpPr>
            <p:cNvPr id="8" name="Rektangel 7">
              <a:extLst>
                <a:ext uri="{FF2B5EF4-FFF2-40B4-BE49-F238E27FC236}">
                  <a16:creationId xmlns:a16="http://schemas.microsoft.com/office/drawing/2014/main" id="{05E92606-7386-D2F0-8681-9581FB86CA25}"/>
                </a:ext>
              </a:extLst>
            </p:cNvPr>
            <p:cNvSpPr/>
            <p:nvPr/>
          </p:nvSpPr>
          <p:spPr>
            <a:xfrm>
              <a:off x="4116388" y="0"/>
              <a:ext cx="8100633" cy="6858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7" name="Bildobjekt 6" descr="En bild som visar text, skärmbild, Teckensnitt&#10;&#10;Automatiskt genererad beskrivning">
              <a:extLst>
                <a:ext uri="{FF2B5EF4-FFF2-40B4-BE49-F238E27FC236}">
                  <a16:creationId xmlns:a16="http://schemas.microsoft.com/office/drawing/2014/main" id="{FE490A99-3DE0-6B38-FE3C-40911C9D17AE}"/>
                </a:ext>
              </a:extLst>
            </p:cNvPr>
            <p:cNvPicPr>
              <a:picLocks noChangeAspect="1"/>
            </p:cNvPicPr>
            <p:nvPr/>
          </p:nvPicPr>
          <p:blipFill rotWithShape="1">
            <a:blip r:embed="rId3">
              <a:extLst>
                <a:ext uri="{28A0092B-C50C-407E-A947-70E740481C1C}">
                  <a14:useLocalDpi xmlns:a14="http://schemas.microsoft.com/office/drawing/2010/main" val="0"/>
                </a:ext>
              </a:extLst>
            </a:blip>
            <a:srcRect l="2811" t="6883" r="4718" b="6883"/>
            <a:stretch/>
          </p:blipFill>
          <p:spPr>
            <a:xfrm>
              <a:off x="4554470" y="1099555"/>
              <a:ext cx="7042287" cy="4958344"/>
            </a:xfrm>
            <a:prstGeom prst="rect">
              <a:avLst/>
            </a:prstGeom>
            <a:noFill/>
          </p:spPr>
        </p:pic>
      </p:grpSp>
      <p:sp>
        <p:nvSpPr>
          <p:cNvPr id="5" name="Rektangel 4">
            <a:extLst>
              <a:ext uri="{FF2B5EF4-FFF2-40B4-BE49-F238E27FC236}">
                <a16:creationId xmlns:a16="http://schemas.microsoft.com/office/drawing/2014/main" id="{3CF98DB5-B54D-160B-F7C7-908CEA2440FB}"/>
              </a:ext>
            </a:extLst>
          </p:cNvPr>
          <p:cNvSpPr/>
          <p:nvPr/>
        </p:nvSpPr>
        <p:spPr>
          <a:xfrm>
            <a:off x="266400" y="2440546"/>
            <a:ext cx="3849988" cy="3617353"/>
          </a:xfrm>
          <a:prstGeom prst="rect">
            <a:avLst/>
          </a:prstGeom>
        </p:spPr>
        <p:txBody>
          <a:bodyPr vert="horz" lIns="91440" tIns="45720" rIns="91440" bIns="45720" rtlCol="0">
            <a:normAutofit/>
          </a:bodyPr>
          <a:lstStyle/>
          <a:p>
            <a:pPr>
              <a:lnSpc>
                <a:spcPct val="90000"/>
              </a:lnSpc>
              <a:spcBef>
                <a:spcPts val="1000"/>
              </a:spcBef>
            </a:pPr>
            <a:r>
              <a:rPr lang="sv-SE" kern="1200">
                <a:latin typeface="+mn-lt"/>
                <a:ea typeface="+mn-ea"/>
                <a:cs typeface="+mn-cs"/>
              </a:rPr>
              <a:t>Innan du kan registrera dig på kursen kan du söka ut schemat via </a:t>
            </a:r>
            <a:r>
              <a:rPr lang="sv-SE" kern="1200" err="1">
                <a:hlinkClick r:id="rId4"/>
              </a:rPr>
              <a:t>Time</a:t>
            </a:r>
            <a:r>
              <a:rPr lang="sv-SE" err="1">
                <a:hlinkClick r:id="rId4"/>
              </a:rPr>
              <a:t>Edit</a:t>
            </a:r>
            <a:r>
              <a:rPr lang="sv-SE"/>
              <a:t>.</a:t>
            </a:r>
            <a:endParaRPr lang="sv-SE" kern="1200">
              <a:latin typeface="+mn-lt"/>
              <a:ea typeface="+mn-ea"/>
              <a:cs typeface="+mn-cs"/>
            </a:endParaRPr>
          </a:p>
        </p:txBody>
      </p:sp>
      <p:sp>
        <p:nvSpPr>
          <p:cNvPr id="2" name="Rubrik 1">
            <a:extLst>
              <a:ext uri="{FF2B5EF4-FFF2-40B4-BE49-F238E27FC236}">
                <a16:creationId xmlns:a16="http://schemas.microsoft.com/office/drawing/2014/main" id="{0F6CE679-CF6A-CC02-1954-2C7A4D6CDA9A}"/>
              </a:ext>
            </a:extLst>
          </p:cNvPr>
          <p:cNvSpPr>
            <a:spLocks noGrp="1"/>
          </p:cNvSpPr>
          <p:nvPr>
            <p:ph type="ctrTitle"/>
          </p:nvPr>
        </p:nvSpPr>
        <p:spPr/>
        <p:txBody>
          <a:bodyPr vert="horz" lIns="91440" tIns="45720" rIns="91440" bIns="45720" rtlCol="0" anchor="t" anchorCtr="0">
            <a:normAutofit/>
          </a:bodyPr>
          <a:lstStyle/>
          <a:p>
            <a:r>
              <a:rPr lang="sv-SE" b="1" kern="1200">
                <a:latin typeface="+mj-lt"/>
                <a:ea typeface="+mj-ea"/>
                <a:cs typeface="+mj-cs"/>
              </a:rPr>
              <a:t>Schema</a:t>
            </a:r>
          </a:p>
        </p:txBody>
      </p:sp>
    </p:spTree>
    <p:extLst>
      <p:ext uri="{BB962C8B-B14F-4D97-AF65-F5344CB8AC3E}">
        <p14:creationId xmlns:p14="http://schemas.microsoft.com/office/powerpoint/2010/main" val="3133797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CF98DB5-B54D-160B-F7C7-908CEA2440FB}"/>
              </a:ext>
            </a:extLst>
          </p:cNvPr>
          <p:cNvSpPr/>
          <p:nvPr/>
        </p:nvSpPr>
        <p:spPr>
          <a:xfrm>
            <a:off x="266400" y="2440546"/>
            <a:ext cx="3849988" cy="3617353"/>
          </a:xfrm>
          <a:prstGeom prst="rect">
            <a:avLst/>
          </a:prstGeom>
        </p:spPr>
        <p:txBody>
          <a:bodyPr vert="horz" lIns="91440" tIns="45720" rIns="91440" bIns="45720" rtlCol="0">
            <a:normAutofit/>
          </a:bodyPr>
          <a:lstStyle/>
          <a:p>
            <a:r>
              <a:rPr lang="sv-SE" dirty="0"/>
              <a:t>I Ladok hittar du bland annat b</a:t>
            </a:r>
            <a:r>
              <a:rPr lang="sv-SE" sz="1800" dirty="0"/>
              <a:t>etyg, intyg och tentamensanmälan.</a:t>
            </a:r>
            <a:endParaRPr lang="sv-SE" dirty="0"/>
          </a:p>
        </p:txBody>
      </p:sp>
      <p:sp>
        <p:nvSpPr>
          <p:cNvPr id="2" name="Rubrik 1">
            <a:extLst>
              <a:ext uri="{FF2B5EF4-FFF2-40B4-BE49-F238E27FC236}">
                <a16:creationId xmlns:a16="http://schemas.microsoft.com/office/drawing/2014/main" id="{0F6CE679-CF6A-CC02-1954-2C7A4D6CDA9A}"/>
              </a:ext>
            </a:extLst>
          </p:cNvPr>
          <p:cNvSpPr>
            <a:spLocks noGrp="1"/>
          </p:cNvSpPr>
          <p:nvPr>
            <p:ph type="ctrTitle"/>
          </p:nvPr>
        </p:nvSpPr>
        <p:spPr/>
        <p:txBody>
          <a:bodyPr vert="horz" lIns="91440" tIns="45720" rIns="91440" bIns="45720" rtlCol="0" anchor="t" anchorCtr="0">
            <a:normAutofit/>
          </a:bodyPr>
          <a:lstStyle/>
          <a:p>
            <a:r>
              <a:rPr lang="sv-SE" sz="2400" dirty="0"/>
              <a:t>Ladok</a:t>
            </a:r>
            <a:endParaRPr lang="sv-SE" b="1" kern="1200" dirty="0">
              <a:latin typeface="+mj-lt"/>
              <a:ea typeface="+mj-ea"/>
              <a:cs typeface="+mj-cs"/>
            </a:endParaRPr>
          </a:p>
        </p:txBody>
      </p:sp>
      <p:grpSp>
        <p:nvGrpSpPr>
          <p:cNvPr id="3" name="Grupp 2">
            <a:extLst>
              <a:ext uri="{FF2B5EF4-FFF2-40B4-BE49-F238E27FC236}">
                <a16:creationId xmlns:a16="http://schemas.microsoft.com/office/drawing/2014/main" id="{E4A054D7-3D5E-FF14-02A6-6743320EF7D1}"/>
              </a:ext>
            </a:extLst>
          </p:cNvPr>
          <p:cNvGrpSpPr/>
          <p:nvPr/>
        </p:nvGrpSpPr>
        <p:grpSpPr>
          <a:xfrm>
            <a:off x="4116389" y="0"/>
            <a:ext cx="8075612" cy="6858000"/>
            <a:chOff x="4116389" y="0"/>
            <a:chExt cx="8075612" cy="6858000"/>
          </a:xfrm>
        </p:grpSpPr>
        <p:sp>
          <p:nvSpPr>
            <p:cNvPr id="8" name="Rektangel 7">
              <a:extLst>
                <a:ext uri="{FF2B5EF4-FFF2-40B4-BE49-F238E27FC236}">
                  <a16:creationId xmlns:a16="http://schemas.microsoft.com/office/drawing/2014/main" id="{05E92606-7386-D2F0-8681-9581FB86CA25}"/>
                </a:ext>
              </a:extLst>
            </p:cNvPr>
            <p:cNvSpPr/>
            <p:nvPr/>
          </p:nvSpPr>
          <p:spPr>
            <a:xfrm>
              <a:off x="4116389" y="0"/>
              <a:ext cx="8075612" cy="6858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Picture 5">
              <a:extLst>
                <a:ext uri="{FF2B5EF4-FFF2-40B4-BE49-F238E27FC236}">
                  <a16:creationId xmlns:a16="http://schemas.microsoft.com/office/drawing/2014/main" id="{81453874-546D-3DE1-B338-E7F5D25DB5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432"/>
            <a:stretch/>
          </p:blipFill>
          <p:spPr bwMode="auto">
            <a:xfrm>
              <a:off x="4843147" y="1911293"/>
              <a:ext cx="6622095" cy="330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030580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CF98DB5-B54D-160B-F7C7-908CEA2440FB}"/>
              </a:ext>
            </a:extLst>
          </p:cNvPr>
          <p:cNvSpPr/>
          <p:nvPr/>
        </p:nvSpPr>
        <p:spPr>
          <a:xfrm>
            <a:off x="266400" y="2440546"/>
            <a:ext cx="3849988" cy="3617353"/>
          </a:xfrm>
          <a:prstGeom prst="rect">
            <a:avLst/>
          </a:prstGeom>
        </p:spPr>
        <p:txBody>
          <a:bodyPr vert="horz" lIns="91440" tIns="45720" rIns="91440" bIns="45720" rtlCol="0">
            <a:normAutofit/>
          </a:bodyPr>
          <a:lstStyle/>
          <a:p>
            <a:r>
              <a:rPr lang="sv-SE" sz="1800" dirty="0">
                <a:latin typeface="+mj-lt"/>
              </a:rPr>
              <a:t>Genom att gå in på </a:t>
            </a:r>
            <a:r>
              <a:rPr lang="sv-SE" sz="1800" dirty="0">
                <a:latin typeface="+mj-lt"/>
                <a:hlinkClick r:id="rId3"/>
              </a:rPr>
              <a:t>salstentamen.lnu.se </a:t>
            </a:r>
            <a:r>
              <a:rPr lang="sv-SE" sz="1800" dirty="0">
                <a:latin typeface="+mj-lt"/>
              </a:rPr>
              <a:t>kan du i förväg se datumet för nästa tentamen.</a:t>
            </a:r>
          </a:p>
        </p:txBody>
      </p:sp>
      <p:sp>
        <p:nvSpPr>
          <p:cNvPr id="2" name="Rubrik 1">
            <a:extLst>
              <a:ext uri="{FF2B5EF4-FFF2-40B4-BE49-F238E27FC236}">
                <a16:creationId xmlns:a16="http://schemas.microsoft.com/office/drawing/2014/main" id="{0F6CE679-CF6A-CC02-1954-2C7A4D6CDA9A}"/>
              </a:ext>
            </a:extLst>
          </p:cNvPr>
          <p:cNvSpPr>
            <a:spLocks noGrp="1"/>
          </p:cNvSpPr>
          <p:nvPr>
            <p:ph type="ctrTitle"/>
          </p:nvPr>
        </p:nvSpPr>
        <p:spPr/>
        <p:txBody>
          <a:bodyPr vert="horz" lIns="91440" tIns="45720" rIns="91440" bIns="45720" rtlCol="0" anchor="t" anchorCtr="0">
            <a:normAutofit/>
          </a:bodyPr>
          <a:lstStyle/>
          <a:p>
            <a:r>
              <a:rPr lang="sv-SE" sz="2400"/>
              <a:t>Tentamensschema</a:t>
            </a:r>
            <a:endParaRPr lang="sv-SE" b="1" kern="1200">
              <a:latin typeface="+mj-lt"/>
              <a:ea typeface="+mj-ea"/>
              <a:cs typeface="+mj-cs"/>
            </a:endParaRPr>
          </a:p>
        </p:txBody>
      </p:sp>
      <p:grpSp>
        <p:nvGrpSpPr>
          <p:cNvPr id="12" name="Grupp 11">
            <a:extLst>
              <a:ext uri="{FF2B5EF4-FFF2-40B4-BE49-F238E27FC236}">
                <a16:creationId xmlns:a16="http://schemas.microsoft.com/office/drawing/2014/main" id="{340B717F-3ACF-FF7A-1D8C-D425E23AF26F}"/>
              </a:ext>
            </a:extLst>
          </p:cNvPr>
          <p:cNvGrpSpPr/>
          <p:nvPr/>
        </p:nvGrpSpPr>
        <p:grpSpPr>
          <a:xfrm>
            <a:off x="4116388" y="0"/>
            <a:ext cx="8075612" cy="6858000"/>
            <a:chOff x="4116388" y="0"/>
            <a:chExt cx="8075612" cy="6858000"/>
          </a:xfrm>
        </p:grpSpPr>
        <p:sp>
          <p:nvSpPr>
            <p:cNvPr id="8" name="Rektangel 7">
              <a:extLst>
                <a:ext uri="{FF2B5EF4-FFF2-40B4-BE49-F238E27FC236}">
                  <a16:creationId xmlns:a16="http://schemas.microsoft.com/office/drawing/2014/main" id="{05E92606-7386-D2F0-8681-9581FB86CA25}"/>
                </a:ext>
              </a:extLst>
            </p:cNvPr>
            <p:cNvSpPr/>
            <p:nvPr/>
          </p:nvSpPr>
          <p:spPr>
            <a:xfrm>
              <a:off x="4116388" y="0"/>
              <a:ext cx="8075612" cy="6858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4" name="Grupp 3">
              <a:extLst>
                <a:ext uri="{FF2B5EF4-FFF2-40B4-BE49-F238E27FC236}">
                  <a16:creationId xmlns:a16="http://schemas.microsoft.com/office/drawing/2014/main" id="{62075066-8AE3-7760-1B81-D40C811D40DF}"/>
                </a:ext>
              </a:extLst>
            </p:cNvPr>
            <p:cNvGrpSpPr/>
            <p:nvPr/>
          </p:nvGrpSpPr>
          <p:grpSpPr>
            <a:xfrm>
              <a:off x="4838736" y="1906899"/>
              <a:ext cx="6630915" cy="3251258"/>
              <a:chOff x="4838736" y="1906899"/>
              <a:chExt cx="6630915" cy="3251258"/>
            </a:xfrm>
          </p:grpSpPr>
          <p:grpSp>
            <p:nvGrpSpPr>
              <p:cNvPr id="9" name="Grupp 8">
                <a:extLst>
                  <a:ext uri="{FF2B5EF4-FFF2-40B4-BE49-F238E27FC236}">
                    <a16:creationId xmlns:a16="http://schemas.microsoft.com/office/drawing/2014/main" id="{3478A95F-1406-FEDE-A8B9-528CA590340B}"/>
                  </a:ext>
                </a:extLst>
              </p:cNvPr>
              <p:cNvGrpSpPr>
                <a:grpSpLocks noChangeAspect="1"/>
              </p:cNvGrpSpPr>
              <p:nvPr/>
            </p:nvGrpSpPr>
            <p:grpSpPr>
              <a:xfrm>
                <a:off x="4838736" y="1906899"/>
                <a:ext cx="6630915" cy="3251258"/>
                <a:chOff x="5346864" y="1917340"/>
                <a:chExt cx="6782808" cy="3325734"/>
              </a:xfrm>
            </p:grpSpPr>
            <p:pic>
              <p:nvPicPr>
                <p:cNvPr id="7" name="Bildobjekt 6" descr="En bild som visar text, skärmbild, nummer, Teckensnitt&#10;&#10;Automatiskt genererad beskrivning">
                  <a:extLst>
                    <a:ext uri="{FF2B5EF4-FFF2-40B4-BE49-F238E27FC236}">
                      <a16:creationId xmlns:a16="http://schemas.microsoft.com/office/drawing/2014/main" id="{1EFF92F1-FA36-9410-79B3-43CCA543C0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6864" y="1917340"/>
                  <a:ext cx="6782808" cy="3325734"/>
                </a:xfrm>
                <a:prstGeom prst="rect">
                  <a:avLst/>
                </a:prstGeom>
              </p:spPr>
            </p:pic>
            <p:sp>
              <p:nvSpPr>
                <p:cNvPr id="6" name="Rektangel 5">
                  <a:extLst>
                    <a:ext uri="{FF2B5EF4-FFF2-40B4-BE49-F238E27FC236}">
                      <a16:creationId xmlns:a16="http://schemas.microsoft.com/office/drawing/2014/main" id="{A66A0F38-95EF-2059-90A8-7E5C13A4C684}"/>
                    </a:ext>
                  </a:extLst>
                </p:cNvPr>
                <p:cNvSpPr/>
                <p:nvPr/>
              </p:nvSpPr>
              <p:spPr bwMode="auto">
                <a:xfrm>
                  <a:off x="5377070" y="2648779"/>
                  <a:ext cx="2270482" cy="521804"/>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10" name="Rektangel 9">
                  <a:extLst>
                    <a:ext uri="{FF2B5EF4-FFF2-40B4-BE49-F238E27FC236}">
                      <a16:creationId xmlns:a16="http://schemas.microsoft.com/office/drawing/2014/main" id="{DA642C9F-0DBF-8FDD-5772-FDDE1D12F6EC}"/>
                    </a:ext>
                  </a:extLst>
                </p:cNvPr>
                <p:cNvSpPr/>
                <p:nvPr/>
              </p:nvSpPr>
              <p:spPr bwMode="auto">
                <a:xfrm>
                  <a:off x="10825425" y="3326375"/>
                  <a:ext cx="1216815" cy="246639"/>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grpSp>
          <p:sp>
            <p:nvSpPr>
              <p:cNvPr id="11" name="Rektangel 10">
                <a:extLst>
                  <a:ext uri="{FF2B5EF4-FFF2-40B4-BE49-F238E27FC236}">
                    <a16:creationId xmlns:a16="http://schemas.microsoft.com/office/drawing/2014/main" id="{84C78FBC-67E3-DBAB-7A86-A047AF3F3889}"/>
                  </a:ext>
                </a:extLst>
              </p:cNvPr>
              <p:cNvSpPr/>
              <p:nvPr/>
            </p:nvSpPr>
            <p:spPr bwMode="auto">
              <a:xfrm>
                <a:off x="8933154" y="3291412"/>
                <a:ext cx="620279" cy="241116"/>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3" name="Rektangel 2">
                <a:extLst>
                  <a:ext uri="{FF2B5EF4-FFF2-40B4-BE49-F238E27FC236}">
                    <a16:creationId xmlns:a16="http://schemas.microsoft.com/office/drawing/2014/main" id="{E7943FEC-58F5-3C59-0981-0EF932AD543A}"/>
                  </a:ext>
                </a:extLst>
              </p:cNvPr>
              <p:cNvSpPr/>
              <p:nvPr/>
            </p:nvSpPr>
            <p:spPr bwMode="auto">
              <a:xfrm>
                <a:off x="7117433" y="2621957"/>
                <a:ext cx="1043061" cy="510119"/>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grpSp>
      </p:grpSp>
    </p:spTree>
    <p:extLst>
      <p:ext uri="{BB962C8B-B14F-4D97-AF65-F5344CB8AC3E}">
        <p14:creationId xmlns:p14="http://schemas.microsoft.com/office/powerpoint/2010/main" val="24723574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4F31C78D-AF78-44AD-2C4E-0909E3A8C69B}"/>
              </a:ext>
            </a:extLst>
          </p:cNvPr>
          <p:cNvSpPr>
            <a:spLocks noGrp="1"/>
          </p:cNvSpPr>
          <p:nvPr>
            <p:ph type="subTitle" idx="1"/>
          </p:nvPr>
        </p:nvSpPr>
        <p:spPr/>
        <p:txBody>
          <a:bodyPr/>
          <a:lstStyle/>
          <a:p>
            <a:r>
              <a:rPr lang="sv-SE" b="0" dirty="0" err="1"/>
              <a:t>Moodle</a:t>
            </a:r>
            <a:r>
              <a:rPr lang="sv-SE" b="0" dirty="0"/>
              <a:t> </a:t>
            </a:r>
            <a:r>
              <a:rPr lang="sv-SE" dirty="0"/>
              <a:t>är </a:t>
            </a:r>
            <a:r>
              <a:rPr lang="sv-SE" b="0" dirty="0" err="1"/>
              <a:t>Linnéuniversitetets</a:t>
            </a:r>
            <a:r>
              <a:rPr lang="sv-SE" b="0" dirty="0"/>
              <a:t> digitala klassrum. </a:t>
            </a:r>
          </a:p>
          <a:p>
            <a:endParaRPr lang="sv-SE" b="1" dirty="0"/>
          </a:p>
          <a:p>
            <a:r>
              <a:rPr lang="sv-SE" dirty="0"/>
              <a:t>Programrum</a:t>
            </a:r>
            <a:br>
              <a:rPr lang="sv-SE" dirty="0"/>
            </a:br>
            <a:br>
              <a:rPr lang="sv-SE" dirty="0"/>
            </a:br>
            <a:r>
              <a:rPr lang="sv-SE" dirty="0"/>
              <a:t>Kursrum</a:t>
            </a:r>
            <a:br>
              <a:rPr lang="sv-SE" b="0" dirty="0"/>
            </a:br>
            <a:endParaRPr lang="sv-SE" b="0" dirty="0"/>
          </a:p>
          <a:p>
            <a:r>
              <a:rPr lang="sv-SE" dirty="0">
                <a:hlinkClick r:id="rId3"/>
              </a:rPr>
              <a:t>På den här sidan i </a:t>
            </a:r>
            <a:r>
              <a:rPr lang="sv-SE" dirty="0" err="1">
                <a:hlinkClick r:id="rId3"/>
              </a:rPr>
              <a:t>Moodle</a:t>
            </a:r>
            <a:r>
              <a:rPr lang="sv-SE" dirty="0">
                <a:hlinkClick r:id="rId3"/>
              </a:rPr>
              <a:t> </a:t>
            </a:r>
            <a:r>
              <a:rPr lang="sv-SE" dirty="0"/>
              <a:t>hittar du samlad information för studenter på Fakulteten för hälso- och livsvetenskap.</a:t>
            </a:r>
          </a:p>
        </p:txBody>
      </p:sp>
      <p:sp>
        <p:nvSpPr>
          <p:cNvPr id="3" name="Rubrik 2">
            <a:extLst>
              <a:ext uri="{FF2B5EF4-FFF2-40B4-BE49-F238E27FC236}">
                <a16:creationId xmlns:a16="http://schemas.microsoft.com/office/drawing/2014/main" id="{8A9A90E0-600B-D96C-059D-77FDFB05E941}"/>
              </a:ext>
            </a:extLst>
          </p:cNvPr>
          <p:cNvSpPr>
            <a:spLocks noGrp="1"/>
          </p:cNvSpPr>
          <p:nvPr>
            <p:ph type="ctrTitle"/>
          </p:nvPr>
        </p:nvSpPr>
        <p:spPr/>
        <p:txBody>
          <a:bodyPr/>
          <a:lstStyle/>
          <a:p>
            <a:r>
              <a:rPr lang="sv-SE" b="1" err="1"/>
              <a:t>Lärplattformen</a:t>
            </a:r>
            <a:r>
              <a:rPr lang="sv-SE" b="1"/>
              <a:t> </a:t>
            </a:r>
            <a:r>
              <a:rPr lang="sv-SE" b="1" err="1"/>
              <a:t>Moodle</a:t>
            </a:r>
            <a:endParaRPr lang="sv-SE"/>
          </a:p>
        </p:txBody>
      </p:sp>
    </p:spTree>
    <p:extLst>
      <p:ext uri="{BB962C8B-B14F-4D97-AF65-F5344CB8AC3E}">
        <p14:creationId xmlns:p14="http://schemas.microsoft.com/office/powerpoint/2010/main" val="49979126"/>
      </p:ext>
    </p:extLst>
  </p:cSld>
  <p:clrMapOvr>
    <a:masterClrMapping/>
  </p:clrMapOvr>
</p:sld>
</file>

<file path=ppt/theme/theme1.xml><?xml version="1.0" encoding="utf-8"?>
<a:theme xmlns:a="http://schemas.openxmlformats.org/drawingml/2006/main" name="Linnéuniversitetet">
  <a:themeElements>
    <a:clrScheme name="Linnéuniversitetet">
      <a:dk1>
        <a:srgbClr val="232326"/>
      </a:dk1>
      <a:lt1>
        <a:srgbClr val="FFE000"/>
      </a:lt1>
      <a:dk2>
        <a:srgbClr val="232326"/>
      </a:dk2>
      <a:lt2>
        <a:srgbClr val="FFE000"/>
      </a:lt2>
      <a:accent1>
        <a:srgbClr val="FFE000"/>
      </a:accent1>
      <a:accent2>
        <a:srgbClr val="FDECB2"/>
      </a:accent2>
      <a:accent3>
        <a:srgbClr val="A62186"/>
      </a:accent3>
      <a:accent4>
        <a:srgbClr val="5D4FB1"/>
      </a:accent4>
      <a:accent5>
        <a:srgbClr val="007340"/>
      </a:accent5>
      <a:accent6>
        <a:srgbClr val="232326"/>
      </a:accent6>
      <a:hlink>
        <a:srgbClr val="5D4FB1"/>
      </a:hlink>
      <a:folHlink>
        <a:srgbClr val="A62186"/>
      </a:folHlink>
    </a:clrScheme>
    <a:fontScheme name="Linnéuniversitete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V-lnu-v240319.potx" id="{7138DCC2-6A7D-4957-9020-6153135D0A42}" vid="{877ECA7E-91FD-47D5-B777-50A06CAC6A1F}"/>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8D3E567A3F51D44B0C5C5819F70CBF2" ma:contentTypeVersion="11" ma:contentTypeDescription="Skapa ett nytt dokument." ma:contentTypeScope="" ma:versionID="086625a1bd52e6b05f055eeb287c953c">
  <xsd:schema xmlns:xsd="http://www.w3.org/2001/XMLSchema" xmlns:xs="http://www.w3.org/2001/XMLSchema" xmlns:p="http://schemas.microsoft.com/office/2006/metadata/properties" xmlns:ns2="40720997-524c-452f-89a4-5d2e62f3f82b" xmlns:ns3="9b5b04f9-ada4-485e-a07c-c69f46c68beb" targetNamespace="http://schemas.microsoft.com/office/2006/metadata/properties" ma:root="true" ma:fieldsID="c5b60a2ce9864a613cd61ce628a3789c" ns2:_="" ns3:_="">
    <xsd:import namespace="40720997-524c-452f-89a4-5d2e62f3f82b"/>
    <xsd:import namespace="9b5b04f9-ada4-485e-a07c-c69f46c68be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720997-524c-452f-89a4-5d2e62f3f8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Bildmarkeringar" ma:readOnly="false" ma:fieldId="{5cf76f15-5ced-4ddc-b409-7134ff3c332f}" ma:taxonomyMulti="true" ma:sspId="994978f9-c720-412d-8f76-78c50bf03f6e"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b5b04f9-ada4-485e-a07c-c69f46c68beb"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c497109c-84ed-4379-8a12-2b329a626535}" ma:internalName="TaxCatchAll" ma:showField="CatchAllData" ma:web="9b5b04f9-ada4-485e-a07c-c69f46c68be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b5b04f9-ada4-485e-a07c-c69f46c68beb" xsi:nil="true"/>
    <lcf76f155ced4ddcb4097134ff3c332f xmlns="40720997-524c-452f-89a4-5d2e62f3f82b">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480C43-31A7-4C70-AC79-8CDDE93C76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720997-524c-452f-89a4-5d2e62f3f82b"/>
    <ds:schemaRef ds:uri="9b5b04f9-ada4-485e-a07c-c69f46c68b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48F631D-1BB6-46F6-A625-F9BFC762F7C6}">
  <ds:schemaRefs>
    <ds:schemaRef ds:uri="http://purl.org/dc/elements/1.1/"/>
    <ds:schemaRef ds:uri="http://schemas.microsoft.com/office/2006/metadata/properties"/>
    <ds:schemaRef ds:uri="http://purl.org/dc/dcmitype/"/>
    <ds:schemaRef ds:uri="http://schemas.microsoft.com/office/2006/documentManagement/types"/>
    <ds:schemaRef ds:uri="http://purl.org/dc/terms/"/>
    <ds:schemaRef ds:uri="40720997-524c-452f-89a4-5d2e62f3f82b"/>
    <ds:schemaRef ds:uri="http://schemas.microsoft.com/office/infopath/2007/PartnerControls"/>
    <ds:schemaRef ds:uri="http://schemas.openxmlformats.org/package/2006/metadata/core-properties"/>
    <ds:schemaRef ds:uri="9b5b04f9-ada4-485e-a07c-c69f46c68beb"/>
    <ds:schemaRef ds:uri="http://www.w3.org/XML/1998/namespace"/>
  </ds:schemaRefs>
</ds:datastoreItem>
</file>

<file path=customXml/itemProps3.xml><?xml version="1.0" encoding="utf-8"?>
<ds:datastoreItem xmlns:ds="http://schemas.openxmlformats.org/officeDocument/2006/customXml" ds:itemID="{7AB528D0-426B-4DB7-A1C8-10369ADF07C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sv-lnu-v240404 (1)</Template>
  <TotalTime>435</TotalTime>
  <Words>3067</Words>
  <Application>Microsoft Office PowerPoint</Application>
  <PresentationFormat>Bredbild</PresentationFormat>
  <Paragraphs>338</Paragraphs>
  <Slides>28</Slides>
  <Notes>28</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28</vt:i4>
      </vt:variant>
    </vt:vector>
  </HeadingPairs>
  <TitlesOfParts>
    <vt:vector size="32" baseType="lpstr">
      <vt:lpstr>Arial</vt:lpstr>
      <vt:lpstr>Calibri</vt:lpstr>
      <vt:lpstr>Neue Helvetica</vt:lpstr>
      <vt:lpstr>Linnéuniversitetet</vt:lpstr>
      <vt:lpstr>PowerPoint-presentation</vt:lpstr>
      <vt:lpstr>Välkommen som student på  Fakulteten för hälso- och livsvetenskap  vid Linnéuniversitetet</vt:lpstr>
      <vt:lpstr>Checklista – ny student</vt:lpstr>
      <vt:lpstr>Få hjälp direkt av vår chatbot!</vt:lpstr>
      <vt:lpstr>Studentwebben</vt:lpstr>
      <vt:lpstr>Schema</vt:lpstr>
      <vt:lpstr>Ladok</vt:lpstr>
      <vt:lpstr>Tentamensschema</vt:lpstr>
      <vt:lpstr>Lärplattformen Moodle</vt:lpstr>
      <vt:lpstr>Kurs- och utbildningsplaner </vt:lpstr>
      <vt:lpstr>Examination</vt:lpstr>
      <vt:lpstr>Skriftlig salstentamen </vt:lpstr>
      <vt:lpstr>Underkända examinationer…</vt:lpstr>
      <vt:lpstr>Infocenter – Kalmar</vt:lpstr>
      <vt:lpstr>Infocenter – Växjö</vt:lpstr>
      <vt:lpstr>Kursvärdering</vt:lpstr>
      <vt:lpstr>Sök kurs inom ditt program</vt:lpstr>
      <vt:lpstr>Verksamhetsstöd vid  Fakulteten för hälso- och livsvetenskap </vt:lpstr>
      <vt:lpstr>Internationalisering</vt:lpstr>
      <vt:lpstr>Karriärvägledning  </vt:lpstr>
      <vt:lpstr>Studera med funktionsnedsättning</vt:lpstr>
      <vt:lpstr>Universitetsbiblioteket (UB) och Studieverkstaden</vt:lpstr>
      <vt:lpstr>Studenthälsan</vt:lpstr>
      <vt:lpstr>Studentinflytande</vt:lpstr>
      <vt:lpstr>Engagera dig som student – bli studentrepresentant! </vt:lpstr>
      <vt:lpstr>Bildningsresan </vt:lpstr>
      <vt:lpstr>Bli alumn hos oss efter studierna  </vt:lpstr>
      <vt:lpstr>Varmt välkommen!</vt:lpstr>
    </vt:vector>
  </TitlesOfParts>
  <Company>Linnaeus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Sandra Hedberg</dc:creator>
  <cp:lastModifiedBy>Lisa Bergström</cp:lastModifiedBy>
  <cp:revision>7</cp:revision>
  <dcterms:created xsi:type="dcterms:W3CDTF">2024-04-25T07:17:35Z</dcterms:created>
  <dcterms:modified xsi:type="dcterms:W3CDTF">2026-05-28T08:52:08Z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0x010100B8D3E567A3F51D44B0C5C5819F70CBF2</vt:lpwstr>
  </property>
  <property fmtid="{D5CDD505-2E9C-101B-9397-08002B2CF9AE}" pid="3" name="MediaServiceImageTags">
    <vt:lpwstr/>
  </property>
</Properties>
</file>