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1" r:id="rId2"/>
  </p:sldMasterIdLst>
  <p:notesMasterIdLst>
    <p:notesMasterId r:id="rId35"/>
  </p:notesMasterIdLst>
  <p:sldIdLst>
    <p:sldId id="256" r:id="rId3"/>
    <p:sldId id="260" r:id="rId4"/>
    <p:sldId id="289" r:id="rId5"/>
    <p:sldId id="261" r:id="rId6"/>
    <p:sldId id="262" r:id="rId7"/>
    <p:sldId id="263" r:id="rId8"/>
    <p:sldId id="264" r:id="rId9"/>
    <p:sldId id="265" r:id="rId10"/>
    <p:sldId id="267" r:id="rId11"/>
    <p:sldId id="268" r:id="rId12"/>
    <p:sldId id="269" r:id="rId13"/>
    <p:sldId id="287" r:id="rId14"/>
    <p:sldId id="271" r:id="rId15"/>
    <p:sldId id="288" r:id="rId16"/>
    <p:sldId id="274" r:id="rId17"/>
    <p:sldId id="275" r:id="rId18"/>
    <p:sldId id="286" r:id="rId19"/>
    <p:sldId id="291" r:id="rId20"/>
    <p:sldId id="292" r:id="rId21"/>
    <p:sldId id="293" r:id="rId22"/>
    <p:sldId id="294" r:id="rId23"/>
    <p:sldId id="295" r:id="rId24"/>
    <p:sldId id="276" r:id="rId25"/>
    <p:sldId id="278" r:id="rId26"/>
    <p:sldId id="279" r:id="rId27"/>
    <p:sldId id="280" r:id="rId28"/>
    <p:sldId id="281" r:id="rId29"/>
    <p:sldId id="282" r:id="rId30"/>
    <p:sldId id="283" r:id="rId31"/>
    <p:sldId id="284" r:id="rId32"/>
    <p:sldId id="285" r:id="rId33"/>
    <p:sldId id="258" r:id="rId34"/>
  </p:sldIdLst>
  <p:sldSz cx="9144000" cy="6858000" type="screen4x3"/>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000"/>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8" autoAdjust="0"/>
    <p:restoredTop sz="82879" autoAdjust="0"/>
  </p:normalViewPr>
  <p:slideViewPr>
    <p:cSldViewPr>
      <p:cViewPr varScale="1">
        <p:scale>
          <a:sx n="71" d="100"/>
          <a:sy n="71" d="100"/>
        </p:scale>
        <p:origin x="181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849B8-FDBA-4C80-BB81-DF7B8A96A9B9}" type="datetimeFigureOut">
              <a:rPr lang="sv-SE" smtClean="0"/>
              <a:t>2023-07-06</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96618-DCD8-4754-B0DF-254AC6747191}" type="slidenum">
              <a:rPr lang="sv-SE" smtClean="0"/>
              <a:t>‹#›</a:t>
            </a:fld>
            <a:endParaRPr lang="sv-SE"/>
          </a:p>
        </p:txBody>
      </p:sp>
    </p:spTree>
    <p:extLst>
      <p:ext uri="{BB962C8B-B14F-4D97-AF65-F5344CB8AC3E}">
        <p14:creationId xmlns:p14="http://schemas.microsoft.com/office/powerpoint/2010/main" val="197479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nu.se/student/under-studierna/tentamen/bestallning-av-tentam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nu.se/student/under-studierna/tentamen/bestallning-av-tentam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Välkommen som</a:t>
            </a:r>
            <a:r>
              <a:rPr lang="sv-SE" b="1" baseline="0" dirty="0"/>
              <a:t> student på Fakulteten för hälso- och livsvetenskap vid Linnéuniversitetet</a:t>
            </a:r>
          </a:p>
          <a:p>
            <a:endParaRPr lang="sv-SE" b="0" baseline="0" dirty="0"/>
          </a:p>
          <a:p>
            <a:r>
              <a:rPr lang="sv-SE" b="0" baseline="0" dirty="0"/>
              <a:t>Fyll i program och termin</a:t>
            </a:r>
          </a:p>
          <a:p>
            <a:endParaRPr lang="sv-SE" b="0" baseline="0" dirty="0"/>
          </a:p>
          <a:p>
            <a:r>
              <a:rPr lang="sv-SE" b="0" baseline="0" dirty="0"/>
              <a:t>Lägg gärna ut </a:t>
            </a:r>
            <a:r>
              <a:rPr lang="sv-SE" b="0" baseline="0" dirty="0" err="1"/>
              <a:t>ppt</a:t>
            </a:r>
            <a:r>
              <a:rPr lang="sv-SE" b="0" baseline="0" dirty="0"/>
              <a:t> i programrummet på </a:t>
            </a:r>
            <a:r>
              <a:rPr lang="sv-SE" b="0" baseline="0" dirty="0" err="1"/>
              <a:t>MyMoodle</a:t>
            </a:r>
            <a:endParaRPr lang="sv-SE" b="0"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a:t>
            </a:fld>
            <a:endParaRPr lang="sv-SE"/>
          </a:p>
        </p:txBody>
      </p:sp>
    </p:spTree>
    <p:extLst>
      <p:ext uri="{BB962C8B-B14F-4D97-AF65-F5344CB8AC3E}">
        <p14:creationId xmlns:p14="http://schemas.microsoft.com/office/powerpoint/2010/main" val="88344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Gå igenom de olika sätt som det finns att bli examinerad på så som:</a:t>
            </a:r>
          </a:p>
          <a:p>
            <a:pPr marL="171450" indent="-171450">
              <a:buFont typeface="Arial" panose="020B0604020202020204" pitchFamily="34" charset="0"/>
              <a:buChar char="•"/>
            </a:pPr>
            <a:r>
              <a:rPr lang="sv-SE" baseline="0" dirty="0"/>
              <a:t>Skriftlig tentamen, </a:t>
            </a:r>
          </a:p>
          <a:p>
            <a:pPr marL="171450" indent="-171450">
              <a:buFont typeface="Arial" panose="020B0604020202020204" pitchFamily="34" charset="0"/>
              <a:buChar char="•"/>
            </a:pPr>
            <a:r>
              <a:rPr lang="sv-SE" baseline="0" dirty="0"/>
              <a:t>hemtentamen, </a:t>
            </a:r>
          </a:p>
          <a:p>
            <a:pPr marL="171450" indent="-171450">
              <a:buFont typeface="Arial" panose="020B0604020202020204" pitchFamily="34" charset="0"/>
              <a:buChar char="•"/>
            </a:pPr>
            <a:r>
              <a:rPr lang="sv-SE" baseline="0" dirty="0"/>
              <a:t>inlämningsuppgift, </a:t>
            </a:r>
          </a:p>
          <a:p>
            <a:pPr marL="171450" indent="-171450">
              <a:buFont typeface="Arial" panose="020B0604020202020204" pitchFamily="34" charset="0"/>
              <a:buChar char="•"/>
            </a:pPr>
            <a:r>
              <a:rPr lang="sv-SE" baseline="0" dirty="0"/>
              <a:t>dugga, </a:t>
            </a:r>
          </a:p>
          <a:p>
            <a:pPr marL="171450" indent="-171450">
              <a:buFont typeface="Arial" panose="020B0604020202020204" pitchFamily="34" charset="0"/>
              <a:buChar char="•"/>
            </a:pPr>
            <a:r>
              <a:rPr lang="sv-SE" baseline="0" dirty="0"/>
              <a:t>digitala test, </a:t>
            </a:r>
          </a:p>
          <a:p>
            <a:pPr marL="171450" indent="-171450">
              <a:buFont typeface="Arial" panose="020B0604020202020204" pitchFamily="34" charset="0"/>
              <a:buChar char="•"/>
            </a:pPr>
            <a:r>
              <a:rPr lang="sv-SE" baseline="0" dirty="0" err="1"/>
              <a:t>case</a:t>
            </a:r>
            <a:r>
              <a:rPr lang="sv-SE" baseline="0" dirty="0"/>
              <a:t> </a:t>
            </a:r>
          </a:p>
          <a:p>
            <a:pPr marL="171450" indent="-171450">
              <a:buFont typeface="Arial" panose="020B0604020202020204" pitchFamily="34" charset="0"/>
              <a:buChar char="•"/>
            </a:pPr>
            <a:r>
              <a:rPr lang="sv-SE" baseline="0" dirty="0"/>
              <a:t>etc.</a:t>
            </a:r>
          </a:p>
          <a:p>
            <a:endParaRPr lang="sv-SE" baseline="0" dirty="0"/>
          </a:p>
          <a:p>
            <a:r>
              <a:rPr lang="sv-SE" baseline="0" dirty="0"/>
              <a:t>Gå gärna igenom första kursen hur den examineras och visa gärna kursplanen.</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Viktigt att notera för studenten är att: </a:t>
            </a:r>
            <a:r>
              <a:rPr lang="sv-SE" dirty="0"/>
              <a:t>Om du fått ett godkänt betyg kan du inte göra samma examination igen för att få högre betyg.</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10</a:t>
            </a:fld>
            <a:endParaRPr lang="sv-SE"/>
          </a:p>
        </p:txBody>
      </p:sp>
    </p:spTree>
    <p:extLst>
      <p:ext uri="{BB962C8B-B14F-4D97-AF65-F5344CB8AC3E}">
        <p14:creationId xmlns:p14="http://schemas.microsoft.com/office/powerpoint/2010/main" val="1648486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Skriftlig tentamen</a:t>
            </a:r>
          </a:p>
          <a:p>
            <a:endParaRPr lang="sv-SE" dirty="0"/>
          </a:p>
          <a:p>
            <a:r>
              <a:rPr lang="sv-SE" dirty="0"/>
              <a:t>Anmälan till skriftlig</a:t>
            </a:r>
            <a:r>
              <a:rPr lang="sv-SE" baseline="0" dirty="0"/>
              <a:t> tentamen är obligatoriskt och görs via studentwebben. </a:t>
            </a:r>
          </a:p>
          <a:p>
            <a:endParaRPr lang="sv-SE" baseline="0" dirty="0"/>
          </a:p>
          <a:p>
            <a:r>
              <a:rPr lang="sv-SE" baseline="0" dirty="0"/>
              <a:t>Notera att det inte går att efteranmäla sig till tentamen, att varken lärare eller utbildningsadministratör kan efteranmäla någon student till en skriftlig tentamen. </a:t>
            </a:r>
          </a:p>
          <a:p>
            <a:endParaRPr lang="sv-SE" baseline="0" dirty="0"/>
          </a:p>
          <a:p>
            <a:r>
              <a:rPr lang="sv-SE" baseline="0" dirty="0"/>
              <a:t>Visa tentamensschemat – länk finns på sidan. På detta sätt kan studenterna planera sina studier. Dock är det viktigt att poängtera att det inte är bra att hoppa över första tentamen och göra omtentamen istället. Eftersom tentamen kan vara avgörande för att få påbörja nästa kurs.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11</a:t>
            </a:fld>
            <a:endParaRPr lang="sv-SE"/>
          </a:p>
        </p:txBody>
      </p:sp>
    </p:spTree>
    <p:extLst>
      <p:ext uri="{BB962C8B-B14F-4D97-AF65-F5344CB8AC3E}">
        <p14:creationId xmlns:p14="http://schemas.microsoft.com/office/powerpoint/2010/main" val="85825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Underkända examinationer…</a:t>
            </a:r>
          </a:p>
          <a:p>
            <a:endParaRPr lang="sv-SE" dirty="0"/>
          </a:p>
          <a:p>
            <a:r>
              <a:rPr lang="sv-SE" dirty="0"/>
              <a:t>Om studenten</a:t>
            </a:r>
            <a:r>
              <a:rPr lang="sv-SE" baseline="0" dirty="0"/>
              <a:t> får ett underkänt på tentamen kan det resultera i bland annat att hen inte uppfyller de förkunskapskrav till nästa kurs eller nästa termin. Det är därför viktigt att inte hoppa över första examinationstillfället och att de lägger ner 40 h eller den tiden de behöver för att klara examinationen.</a:t>
            </a:r>
          </a:p>
          <a:p>
            <a:endParaRPr lang="sv-SE" baseline="0" dirty="0"/>
          </a:p>
          <a:p>
            <a:r>
              <a:rPr lang="sv-SE" baseline="0" dirty="0"/>
              <a:t>CSN har även krav på studieprestation. Alla frågor ang. CSN hänvisas till CSN direkt. Ingen på Linnéuniversitetet arbetar med CSN-frågor.</a:t>
            </a:r>
          </a:p>
          <a:p>
            <a:endParaRPr lang="sv-SE" baseline="0" dirty="0"/>
          </a:p>
          <a:p>
            <a:r>
              <a:rPr lang="sv-SE" baseline="0" dirty="0"/>
              <a:t>Viktigt att poängtera att kursens examination kan ändras år från år och det är därför viktigt att inte skjuta upp en tentamen.</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12</a:t>
            </a:fld>
            <a:endParaRPr lang="sv-SE"/>
          </a:p>
        </p:txBody>
      </p:sp>
    </p:spTree>
    <p:extLst>
      <p:ext uri="{BB962C8B-B14F-4D97-AF65-F5344CB8AC3E}">
        <p14:creationId xmlns:p14="http://schemas.microsoft.com/office/powerpoint/2010/main" val="3917420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Till Infocenter är studenten alltid välkommen för att få allmän information och service, vägbeskrivning och lotsning vidare i organisationen.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 Infocenter i Kalmar kan studenten också hämta tentamen som är upp till två månader gammal. Efter den perioden arkiveras de tentamensskrivningar som ännu inte har blivit uthämtade, under två års tid. Uthämtning eller kopia av äldre tentamen beställs via formuläret nedan.</a:t>
            </a:r>
          </a:p>
          <a:p>
            <a:endParaRPr lang="sv-SE" sz="1200" b="0" i="0" kern="1200" dirty="0">
              <a:solidFill>
                <a:schemeClr val="tx1"/>
              </a:solidFill>
              <a:effectLst/>
              <a:latin typeface="+mn-lt"/>
              <a:ea typeface="+mn-ea"/>
              <a:cs typeface="+mn-cs"/>
            </a:endParaRPr>
          </a:p>
          <a:p>
            <a:r>
              <a:rPr lang="sv-SE" dirty="0">
                <a:hlinkClick r:id="rId3"/>
              </a:rPr>
              <a:t>https://lnu.se/student/under-studierna/tentamen/bestallning-av-tentamen/</a:t>
            </a: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13</a:t>
            </a:fld>
            <a:endParaRPr lang="sv-SE"/>
          </a:p>
        </p:txBody>
      </p:sp>
    </p:spTree>
    <p:extLst>
      <p:ext uri="{BB962C8B-B14F-4D97-AF65-F5344CB8AC3E}">
        <p14:creationId xmlns:p14="http://schemas.microsoft.com/office/powerpoint/2010/main" val="388969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Till Infocenter är studenten alltid välkommen för att få allmän information och service, vägbeskrivning och lotsning vidare i organisationen.</a:t>
            </a:r>
          </a:p>
          <a:p>
            <a:r>
              <a:rPr lang="sv-SE" sz="1200" b="0" i="0" kern="1200" dirty="0">
                <a:solidFill>
                  <a:schemeClr val="tx1"/>
                </a:solidFill>
                <a:effectLst/>
                <a:latin typeface="+mn-lt"/>
                <a:ea typeface="+mn-ea"/>
                <a:cs typeface="+mn-cs"/>
              </a:rPr>
              <a:t>I Infocenter i Växjö kan studenten också hämta tentamen som är upp till två månader gammal. Efter den perioden arkiveras de tentamensskrivningar som ännu inte har blivit uthämtade, under två års tid. Uthämtning eller kopia av äldre tentamen beställs via formuläret nedan.</a:t>
            </a:r>
          </a:p>
          <a:p>
            <a:endParaRPr lang="sv-SE" sz="1200" b="0" i="0" kern="1200" dirty="0">
              <a:solidFill>
                <a:schemeClr val="tx1"/>
              </a:solidFill>
              <a:effectLst/>
              <a:latin typeface="+mn-lt"/>
              <a:ea typeface="+mn-ea"/>
              <a:cs typeface="+mn-cs"/>
            </a:endParaRPr>
          </a:p>
          <a:p>
            <a:r>
              <a:rPr lang="sv-SE" dirty="0">
                <a:hlinkClick r:id="rId3"/>
              </a:rPr>
              <a:t>https://lnu.se/student/under-studierna/tentamen/bestallning-av-tentamen/</a:t>
            </a: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14</a:t>
            </a:fld>
            <a:endParaRPr lang="sv-SE"/>
          </a:p>
        </p:txBody>
      </p:sp>
    </p:spTree>
    <p:extLst>
      <p:ext uri="{BB962C8B-B14F-4D97-AF65-F5344CB8AC3E}">
        <p14:creationId xmlns:p14="http://schemas.microsoft.com/office/powerpoint/2010/main" val="238524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Kursvärdering</a:t>
            </a:r>
          </a:p>
          <a:p>
            <a:endParaRPr lang="sv-SE" dirty="0"/>
          </a:p>
          <a:p>
            <a:r>
              <a:rPr lang="sv-SE" dirty="0"/>
              <a:t>Studenten</a:t>
            </a:r>
            <a:r>
              <a:rPr lang="sv-SE" baseline="0" dirty="0"/>
              <a:t> fyller i en digital kursvärdering efter avslutad kurs. Det är viktigt att studenterna gör detta för att vi ska kunna utveckla och ha en hög kvalitet på våra kurser. </a:t>
            </a:r>
          </a:p>
          <a:p>
            <a:endParaRPr lang="sv-SE" baseline="0" dirty="0"/>
          </a:p>
          <a:p>
            <a:r>
              <a:rPr lang="sv-SE" baseline="0" dirty="0"/>
              <a:t>Om någon student är intresserad av tidigare sammanställningar av kursvärdering så går det bra att maila arkiv@lnu.se så få de en sammanställning i </a:t>
            </a:r>
            <a:r>
              <a:rPr lang="sv-SE" baseline="0" dirty="0" err="1"/>
              <a:t>pdf</a:t>
            </a:r>
            <a:r>
              <a:rPr lang="sv-SE" baseline="0" dirty="0"/>
              <a:t>.</a:t>
            </a:r>
            <a:endParaRPr lang="sv-SE"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15</a:t>
            </a:fld>
            <a:endParaRPr lang="sv-SE"/>
          </a:p>
        </p:txBody>
      </p:sp>
    </p:spTree>
    <p:extLst>
      <p:ext uri="{BB962C8B-B14F-4D97-AF65-F5344CB8AC3E}">
        <p14:creationId xmlns:p14="http://schemas.microsoft.com/office/powerpoint/2010/main" val="2375190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Sök kurs inom ditt program</a:t>
            </a:r>
          </a:p>
          <a:p>
            <a:endParaRPr lang="sv-SE" b="1" dirty="0"/>
          </a:p>
          <a:p>
            <a:r>
              <a:rPr lang="sv-SE" b="0" baseline="0" dirty="0"/>
              <a:t>Som student söker man bara kurser inför nästkommande termin och detta görs via antagning.se på samma sätt som de sökte till programmet. De kommer få information vilka kurser som gäller för dem.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16</a:t>
            </a:fld>
            <a:endParaRPr lang="sv-SE"/>
          </a:p>
        </p:txBody>
      </p:sp>
    </p:spTree>
    <p:extLst>
      <p:ext uri="{BB962C8B-B14F-4D97-AF65-F5344CB8AC3E}">
        <p14:creationId xmlns:p14="http://schemas.microsoft.com/office/powerpoint/2010/main" val="43171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17</a:t>
            </a:fld>
            <a:endParaRPr lang="sv-SE"/>
          </a:p>
        </p:txBody>
      </p:sp>
    </p:spTree>
    <p:extLst>
      <p:ext uri="{BB962C8B-B14F-4D97-AF65-F5344CB8AC3E}">
        <p14:creationId xmlns:p14="http://schemas.microsoft.com/office/powerpoint/2010/main" val="64160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18</a:t>
            </a:fld>
            <a:endParaRPr lang="sv-SE"/>
          </a:p>
        </p:txBody>
      </p:sp>
    </p:spTree>
    <p:extLst>
      <p:ext uri="{BB962C8B-B14F-4D97-AF65-F5344CB8AC3E}">
        <p14:creationId xmlns:p14="http://schemas.microsoft.com/office/powerpoint/2010/main" val="3722866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19</a:t>
            </a:fld>
            <a:endParaRPr lang="sv-SE"/>
          </a:p>
        </p:txBody>
      </p:sp>
    </p:spTree>
    <p:extLst>
      <p:ext uri="{BB962C8B-B14F-4D97-AF65-F5344CB8AC3E}">
        <p14:creationId xmlns:p14="http://schemas.microsoft.com/office/powerpoint/2010/main" val="123921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Checklista ny student</a:t>
            </a:r>
          </a:p>
          <a:p>
            <a:pPr marL="0" indent="0">
              <a:buFont typeface="Arial" panose="020B0604020202020204" pitchFamily="34" charset="0"/>
              <a:buNone/>
            </a:pPr>
            <a:r>
              <a:rPr lang="sv-SE" dirty="0"/>
              <a:t>Följande</a:t>
            </a:r>
            <a:r>
              <a:rPr lang="sv-SE" baseline="0" dirty="0"/>
              <a:t> information hittar studenterna här (klickbar länk):</a:t>
            </a:r>
          </a:p>
          <a:p>
            <a:pPr marL="171450" indent="-171450">
              <a:buFont typeface="Arial" panose="020B0604020202020204" pitchFamily="34" charset="0"/>
              <a:buChar char="•"/>
            </a:pPr>
            <a:r>
              <a:rPr lang="sv-SE" baseline="0" dirty="0"/>
              <a:t>Hämta studentkonto</a:t>
            </a:r>
          </a:p>
          <a:p>
            <a:pPr marL="171450" indent="-171450">
              <a:buFont typeface="Arial" panose="020B0604020202020204" pitchFamily="34" charset="0"/>
              <a:buChar char="•"/>
            </a:pPr>
            <a:r>
              <a:rPr lang="sv-SE" baseline="0" dirty="0"/>
              <a:t>Registrera sig – går att göra en veckan innan kursstart, studenten måste ha ett studentkonto för att kunna registrera sig. Har studenten problem att registrera sig, hänvisa till utbildningsadministrationen vid FHL. </a:t>
            </a:r>
          </a:p>
          <a:p>
            <a:pPr marL="171450" indent="-171450">
              <a:buFont typeface="Arial" panose="020B0604020202020204" pitchFamily="34" charset="0"/>
              <a:buChar char="•"/>
            </a:pPr>
            <a:endParaRPr lang="sv-SE" baseline="0" dirty="0"/>
          </a:p>
          <a:p>
            <a:r>
              <a:rPr lang="sv-SE" baseline="0" dirty="0"/>
              <a:t>Samt praktisk information som:</a:t>
            </a:r>
          </a:p>
          <a:p>
            <a:pPr marL="171450" indent="-171450">
              <a:buFont typeface="Arial" panose="020B0604020202020204" pitchFamily="34" charset="0"/>
              <a:buChar char="•"/>
            </a:pPr>
            <a:r>
              <a:rPr lang="sv-SE" baseline="0" dirty="0"/>
              <a:t>Studentwebben</a:t>
            </a:r>
          </a:p>
          <a:p>
            <a:pPr marL="171450" indent="-171450">
              <a:buFont typeface="Arial" panose="020B0604020202020204" pitchFamily="34" charset="0"/>
              <a:buChar char="•"/>
            </a:pPr>
            <a:r>
              <a:rPr lang="sv-SE" baseline="0" dirty="0"/>
              <a:t>E-post</a:t>
            </a:r>
          </a:p>
          <a:p>
            <a:pPr marL="171450" indent="-171450">
              <a:buFont typeface="Arial" panose="020B0604020202020204" pitchFamily="34" charset="0"/>
              <a:buChar char="•"/>
            </a:pPr>
            <a:r>
              <a:rPr lang="sv-SE" baseline="0" dirty="0" err="1"/>
              <a:t>Lnu-appen</a:t>
            </a:r>
            <a:endParaRPr lang="sv-SE" baseline="0" dirty="0"/>
          </a:p>
          <a:p>
            <a:pPr marL="171450" indent="-171450">
              <a:buFont typeface="Arial" panose="020B0604020202020204" pitchFamily="34" charset="0"/>
              <a:buChar char="•"/>
            </a:pPr>
            <a:r>
              <a:rPr lang="sv-SE" baseline="0" dirty="0"/>
              <a:t>Passerkort </a:t>
            </a:r>
          </a:p>
          <a:p>
            <a:pPr marL="171450" indent="-171450">
              <a:buFont typeface="Arial" panose="020B0604020202020204" pitchFamily="34" charset="0"/>
              <a:buChar char="•"/>
            </a:pPr>
            <a:r>
              <a:rPr lang="sv-SE" baseline="0" dirty="0"/>
              <a:t>etc.</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a:t>
            </a:fld>
            <a:endParaRPr lang="sv-SE"/>
          </a:p>
        </p:txBody>
      </p:sp>
    </p:spTree>
    <p:extLst>
      <p:ext uri="{BB962C8B-B14F-4D97-AF65-F5344CB8AC3E}">
        <p14:creationId xmlns:p14="http://schemas.microsoft.com/office/powerpoint/2010/main" val="1724489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20</a:t>
            </a:fld>
            <a:endParaRPr lang="sv-SE"/>
          </a:p>
        </p:txBody>
      </p:sp>
    </p:spTree>
    <p:extLst>
      <p:ext uri="{BB962C8B-B14F-4D97-AF65-F5344CB8AC3E}">
        <p14:creationId xmlns:p14="http://schemas.microsoft.com/office/powerpoint/2010/main" val="424177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21</a:t>
            </a:fld>
            <a:endParaRPr lang="sv-SE"/>
          </a:p>
        </p:txBody>
      </p:sp>
    </p:spTree>
    <p:extLst>
      <p:ext uri="{BB962C8B-B14F-4D97-AF65-F5344CB8AC3E}">
        <p14:creationId xmlns:p14="http://schemas.microsoft.com/office/powerpoint/2010/main" val="686438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22</a:t>
            </a:fld>
            <a:endParaRPr lang="sv-SE"/>
          </a:p>
        </p:txBody>
      </p:sp>
    </p:spTree>
    <p:extLst>
      <p:ext uri="{BB962C8B-B14F-4D97-AF65-F5344CB8AC3E}">
        <p14:creationId xmlns:p14="http://schemas.microsoft.com/office/powerpoint/2010/main" val="3148496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Internationalisering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Som student vid Linnéuniversitetet finns det stora möjligheter till utbytesstudier. Utbytesstudier innebär att du genomför en termin eller ett läsår vid ett universitet som Linnéuniversitetet har utbytesavtal med. Det finns också möjlighet att göra praktik och skriva examensarbete utomlands.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Kontakt på FHL:</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Nadja Heinvall för studentmobilitet (för avtal John Ohlson)</a:t>
            </a:r>
            <a:endParaRPr lang="sv-SE" sz="1200" b="0"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23</a:t>
            </a:fld>
            <a:endParaRPr lang="sv-SE"/>
          </a:p>
        </p:txBody>
      </p:sp>
    </p:spTree>
    <p:extLst>
      <p:ext uri="{BB962C8B-B14F-4D97-AF65-F5344CB8AC3E}">
        <p14:creationId xmlns:p14="http://schemas.microsoft.com/office/powerpoint/2010/main" val="3479839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Karriärvägledning – </a:t>
            </a:r>
            <a:r>
              <a:rPr lang="sv-SE" b="1" dirty="0" err="1"/>
              <a:t>Lnu</a:t>
            </a:r>
            <a:r>
              <a:rPr lang="sv-SE" b="1" baseline="0" dirty="0"/>
              <a:t> Karriär</a:t>
            </a:r>
          </a:p>
          <a:p>
            <a:endParaRPr lang="sv-SE" baseline="0" dirty="0"/>
          </a:p>
          <a:p>
            <a:r>
              <a:rPr lang="sv-SE" baseline="0" dirty="0"/>
              <a:t>Länk i bilden till </a:t>
            </a:r>
            <a:r>
              <a:rPr lang="sv-SE" baseline="0" dirty="0" err="1"/>
              <a:t>Lnu</a:t>
            </a:r>
            <a:r>
              <a:rPr lang="sv-SE" baseline="0" dirty="0"/>
              <a:t> Karriär ang. karriärvägledning. </a:t>
            </a:r>
            <a:endParaRPr lang="sv-SE" dirty="0"/>
          </a:p>
          <a:p>
            <a:endParaRPr lang="sv-SE" dirty="0"/>
          </a:p>
          <a:p>
            <a:r>
              <a:rPr lang="sv-SE" dirty="0" err="1"/>
              <a:t>Lnu</a:t>
            </a:r>
            <a:r>
              <a:rPr lang="sv-SE" dirty="0"/>
              <a:t> Karriär anordnar</a:t>
            </a:r>
            <a:r>
              <a:rPr lang="sv-SE" sz="1200" b="0" i="0" kern="1200" dirty="0">
                <a:solidFill>
                  <a:schemeClr val="tx1"/>
                </a:solidFill>
                <a:effectLst/>
                <a:latin typeface="+mn-lt"/>
                <a:ea typeface="+mn-ea"/>
                <a:cs typeface="+mn-cs"/>
              </a:rPr>
              <a:t> olika föreläsningar, workshops och event. Exempel på detta är:</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CV-granskning och CV-föreläsning</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Karriärkurs</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Att gå på intervju - föreläsning</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Träningsintervju - möjlighet till att träna inför kommande intervjusituation.</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Ditt personliga varumärke - föreläsning om hur du på ett professionellt sätt presenterar dig själv.</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Du sticker väl ut? - föreläsning/workshop för både nybörjare och för dig som redan har en profil men vill sticka ut lite mer.</a:t>
            </a:r>
          </a:p>
          <a:p>
            <a:endParaRPr lang="sv-SE" dirty="0"/>
          </a:p>
          <a:p>
            <a:r>
              <a:rPr lang="sv-SE" dirty="0"/>
              <a:t>De har även möjlighet att träffa en karriärvägledare.</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24</a:t>
            </a:fld>
            <a:endParaRPr lang="sv-SE"/>
          </a:p>
        </p:txBody>
      </p:sp>
    </p:spTree>
    <p:extLst>
      <p:ext uri="{BB962C8B-B14F-4D97-AF65-F5344CB8AC3E}">
        <p14:creationId xmlns:p14="http://schemas.microsoft.com/office/powerpoint/2010/main" val="400772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Studera med funktionsnedsättning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är student och har en funktionsnedsättning finns det möjlighet att använda pedagogiskt stöd under studietiden. Exempel på detta är anteckningshjälp, teckenspråkstolk eller förlängd tid vid examinationer.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Det finns en kontaktperson för Kalmar och en för Växjö.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Länk i bilden för mer information om studera med funktionsnedsättning.</a:t>
            </a:r>
            <a:endParaRPr lang="sv-SE"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25</a:t>
            </a:fld>
            <a:endParaRPr lang="sv-SE"/>
          </a:p>
        </p:txBody>
      </p:sp>
    </p:spTree>
    <p:extLst>
      <p:ext uri="{BB962C8B-B14F-4D97-AF65-F5344CB8AC3E}">
        <p14:creationId xmlns:p14="http://schemas.microsoft.com/office/powerpoint/2010/main" val="838707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Universitetsbibliotek</a:t>
            </a:r>
            <a:r>
              <a:rPr lang="sv-SE" sz="1200" b="1" kern="1200" baseline="0" dirty="0">
                <a:solidFill>
                  <a:schemeClr val="tx1"/>
                </a:solidFill>
                <a:effectLst/>
                <a:latin typeface="+mn-lt"/>
                <a:ea typeface="+mn-ea"/>
                <a:cs typeface="+mn-cs"/>
              </a:rPr>
              <a:t> (UB) och Studieverkstaden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På </a:t>
            </a:r>
            <a:r>
              <a:rPr lang="sv-SE" sz="1200" b="1" kern="1200" dirty="0">
                <a:solidFill>
                  <a:schemeClr val="tx1"/>
                </a:solidFill>
                <a:effectLst/>
                <a:latin typeface="+mn-lt"/>
                <a:ea typeface="+mn-ea"/>
                <a:cs typeface="+mn-cs"/>
              </a:rPr>
              <a:t>universitetsbiblioteket</a:t>
            </a:r>
            <a:r>
              <a:rPr lang="sv-SE" sz="1200" kern="1200" dirty="0">
                <a:solidFill>
                  <a:schemeClr val="tx1"/>
                </a:solidFill>
                <a:effectLst/>
                <a:latin typeface="+mn-lt"/>
                <a:ea typeface="+mn-ea"/>
                <a:cs typeface="+mn-cs"/>
              </a:rPr>
              <a:t> finns ett stort antal studieplatser och grupprum. Några av grupparbetsrummen och studieplatserna är bokningsbara via UB:s hemsida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Du kan kontakta UB via </a:t>
            </a:r>
            <a:r>
              <a:rPr lang="sv-SE" sz="1200" u="sng" kern="1200" dirty="0">
                <a:solidFill>
                  <a:schemeClr val="tx1"/>
                </a:solidFill>
                <a:effectLst/>
                <a:latin typeface="+mn-lt"/>
                <a:ea typeface="+mn-ea"/>
                <a:cs typeface="+mn-cs"/>
                <a:hlinkClick r:id="rId3"/>
              </a:rPr>
              <a:t>ub@lnu.se</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Studenter kan även få sök- och skrivhjälp på UB. (länk finns i bilden)</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På </a:t>
            </a:r>
            <a:r>
              <a:rPr lang="sv-SE" sz="1200" b="1" i="0" kern="1200" dirty="0">
                <a:solidFill>
                  <a:schemeClr val="tx1"/>
                </a:solidFill>
                <a:effectLst/>
                <a:latin typeface="+mn-lt"/>
                <a:ea typeface="+mn-ea"/>
                <a:cs typeface="+mn-cs"/>
              </a:rPr>
              <a:t>Studieverkstaden </a:t>
            </a:r>
            <a:r>
              <a:rPr lang="sv-SE" sz="1200" b="0" i="0" kern="1200" dirty="0">
                <a:solidFill>
                  <a:schemeClr val="tx1"/>
                </a:solidFill>
                <a:effectLst/>
                <a:latin typeface="+mn-lt"/>
                <a:ea typeface="+mn-ea"/>
                <a:cs typeface="+mn-cs"/>
              </a:rPr>
              <a:t>kan</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studenter på grund- och avancerad nivå få handledning i frågor som rör akademiskt skrivande och studieteknik, både på svenska och engelska.</a:t>
            </a:r>
            <a:endParaRPr lang="sv-SE" sz="1200" b="1" kern="1200" dirty="0">
              <a:solidFill>
                <a:schemeClr val="tx1"/>
              </a:solidFill>
              <a:effectLst/>
              <a:latin typeface="+mn-lt"/>
              <a:ea typeface="+mn-ea"/>
              <a:cs typeface="+mn-cs"/>
            </a:endParaRPr>
          </a:p>
          <a:p>
            <a:endParaRPr lang="sv-SE" dirty="0"/>
          </a:p>
          <a:p>
            <a:r>
              <a:rPr lang="sv-SE" dirty="0"/>
              <a:t>Visa</a:t>
            </a:r>
            <a:r>
              <a:rPr lang="sv-SE" baseline="0" dirty="0"/>
              <a:t> och prata om skrivguiden som finns via UB. (länk finns i bilden). Skrivguiden finns både på svenska och engelska.</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26</a:t>
            </a:fld>
            <a:endParaRPr lang="sv-SE"/>
          </a:p>
        </p:txBody>
      </p:sp>
    </p:spTree>
    <p:extLst>
      <p:ext uri="{BB962C8B-B14F-4D97-AF65-F5344CB8AC3E}">
        <p14:creationId xmlns:p14="http://schemas.microsoft.com/office/powerpoint/2010/main" val="2785034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Studenthälsan</a:t>
            </a:r>
          </a:p>
          <a:p>
            <a:endParaRPr lang="sv-SE" dirty="0"/>
          </a:p>
          <a:p>
            <a:r>
              <a:rPr lang="sv-SE" dirty="0"/>
              <a:t>Studenthälsan ordnar en rad olika kurser för dig som är student, tex:</a:t>
            </a:r>
          </a:p>
          <a:p>
            <a:pPr marL="171450" indent="-171450">
              <a:buFont typeface="Arial" panose="020B0604020202020204" pitchFamily="34" charset="0"/>
              <a:buChar char="•"/>
            </a:pPr>
            <a:r>
              <a:rPr lang="sv-SE" dirty="0"/>
              <a:t>The </a:t>
            </a:r>
            <a:r>
              <a:rPr lang="sv-SE" dirty="0" err="1"/>
              <a:t>power</a:t>
            </a:r>
            <a:r>
              <a:rPr lang="sv-SE" dirty="0"/>
              <a:t> </a:t>
            </a:r>
            <a:r>
              <a:rPr lang="sv-SE" dirty="0" err="1"/>
              <a:t>of</a:t>
            </a:r>
            <a:r>
              <a:rPr lang="sv-SE" dirty="0"/>
              <a:t> yoga</a:t>
            </a:r>
          </a:p>
          <a:p>
            <a:pPr marL="171450" indent="-171450">
              <a:buFont typeface="Arial" panose="020B0604020202020204" pitchFamily="34" charset="0"/>
              <a:buChar char="•"/>
            </a:pPr>
            <a:r>
              <a:rPr lang="sv-SE" dirty="0"/>
              <a:t>Våga</a:t>
            </a:r>
            <a:r>
              <a:rPr lang="sv-SE" baseline="0" dirty="0"/>
              <a:t> tala</a:t>
            </a:r>
          </a:p>
          <a:p>
            <a:pPr marL="171450" indent="-171450">
              <a:buFont typeface="Arial" panose="020B0604020202020204" pitchFamily="34" charset="0"/>
              <a:buChar char="•"/>
            </a:pPr>
            <a:r>
              <a:rPr lang="sv-SE" baseline="0" dirty="0"/>
              <a:t>Kurs i </a:t>
            </a:r>
            <a:r>
              <a:rPr lang="sv-SE" baseline="0" dirty="0" err="1"/>
              <a:t>mindfulness</a:t>
            </a:r>
            <a:endParaRPr lang="sv-SE" baseline="0" dirty="0"/>
          </a:p>
          <a:p>
            <a:pPr marL="171450" indent="-171450">
              <a:buFont typeface="Arial" panose="020B0604020202020204" pitchFamily="34" charset="0"/>
              <a:buChar char="•"/>
            </a:pPr>
            <a:r>
              <a:rPr lang="sv-SE" baseline="0" dirty="0"/>
              <a:t>Med mera..</a:t>
            </a:r>
          </a:p>
          <a:p>
            <a:pPr marL="0" indent="0">
              <a:buFont typeface="Arial" panose="020B0604020202020204" pitchFamily="34" charset="0"/>
              <a:buNone/>
            </a:pPr>
            <a:endParaRPr lang="sv-SE" baseline="0" dirty="0"/>
          </a:p>
          <a:p>
            <a:r>
              <a:rPr lang="sv-SE" baseline="0" dirty="0"/>
              <a:t>För kontaktuppgifter och mer information om studenthälsan, visa deras webbsida (länk i bilden) </a:t>
            </a:r>
            <a:r>
              <a:rPr lang="sv-SE" dirty="0"/>
              <a:t>https://lnu.se/utbildning/under-studierna/studenthalsan/</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27</a:t>
            </a:fld>
            <a:endParaRPr lang="sv-SE"/>
          </a:p>
        </p:txBody>
      </p:sp>
    </p:spTree>
    <p:extLst>
      <p:ext uri="{BB962C8B-B14F-4D97-AF65-F5344CB8AC3E}">
        <p14:creationId xmlns:p14="http://schemas.microsoft.com/office/powerpoint/2010/main" val="2450785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Studentinflytande</a:t>
            </a:r>
          </a:p>
          <a:p>
            <a:endParaRPr lang="sv-SE" dirty="0"/>
          </a:p>
          <a:p>
            <a:r>
              <a:rPr lang="sv-SE" dirty="0"/>
              <a:t>Studentföreningarna utser studentrepresentanter till varje årskurs</a:t>
            </a:r>
          </a:p>
          <a:p>
            <a:endParaRPr lang="sv-SE" dirty="0"/>
          </a:p>
          <a:p>
            <a:r>
              <a:rPr lang="sv-SE" dirty="0"/>
              <a:t>Som student ska</a:t>
            </a:r>
            <a:r>
              <a:rPr lang="sv-SE" baseline="0" dirty="0"/>
              <a:t> du efterfråga vid varje kurs när kursvärderingen genomförs. Ta dig tid att fylla i kursvärderingen, den är viktig i vårt kvalitetsarbete.</a:t>
            </a:r>
          </a:p>
          <a:p>
            <a:endParaRPr lang="sv-SE" baseline="0" dirty="0"/>
          </a:p>
          <a:p>
            <a:r>
              <a:rPr lang="sv-SE" baseline="0" dirty="0"/>
              <a:t>Kontakta läraren direkt vid upplevda problem. Programansvarig och Linnéstudenterna kan också hjälpa till.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28</a:t>
            </a:fld>
            <a:endParaRPr lang="sv-SE"/>
          </a:p>
        </p:txBody>
      </p:sp>
    </p:spTree>
    <p:extLst>
      <p:ext uri="{BB962C8B-B14F-4D97-AF65-F5344CB8AC3E}">
        <p14:creationId xmlns:p14="http://schemas.microsoft.com/office/powerpoint/2010/main" val="790048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Bildningsresan</a:t>
            </a:r>
            <a:r>
              <a:rPr lang="sv-SE" b="1" baseline="0" dirty="0"/>
              <a:t> – från gymnasium genom universitetet till arbetslivet!</a:t>
            </a:r>
          </a:p>
          <a:p>
            <a:endParaRPr lang="sv-SE" b="1" baseline="0" dirty="0"/>
          </a:p>
          <a:p>
            <a:pPr marL="171450" indent="-171450">
              <a:buFont typeface="Arial" panose="020B0604020202020204" pitchFamily="34" charset="0"/>
              <a:buChar char="•"/>
            </a:pPr>
            <a:r>
              <a:rPr lang="sv-SE" b="0" dirty="0"/>
              <a:t>Din inställning och ambition påverkar dig och din närmiljö  </a:t>
            </a:r>
          </a:p>
          <a:p>
            <a:pPr marL="171450" indent="-171450">
              <a:buFont typeface="Arial" panose="020B0604020202020204" pitchFamily="34" charset="0"/>
              <a:buChar char="•"/>
            </a:pPr>
            <a:r>
              <a:rPr lang="sv-SE" b="0" dirty="0"/>
              <a:t>Eget ansvar!</a:t>
            </a:r>
          </a:p>
          <a:p>
            <a:pPr marL="171450" indent="-171450">
              <a:buFont typeface="Arial" panose="020B0604020202020204" pitchFamily="34" charset="0"/>
              <a:buChar char="•"/>
            </a:pPr>
            <a:r>
              <a:rPr lang="sv-SE" b="0" dirty="0"/>
              <a:t>Krav och förväntningar på dig och från dig som student</a:t>
            </a:r>
          </a:p>
          <a:p>
            <a:pPr marL="171450" indent="-171450">
              <a:buFont typeface="Arial" panose="020B0604020202020204" pitchFamily="34" charset="0"/>
              <a:buChar char="•"/>
            </a:pPr>
            <a:r>
              <a:rPr lang="sv-SE" b="0" dirty="0"/>
              <a:t>Akademisk frihet</a:t>
            </a:r>
          </a:p>
          <a:p>
            <a:pPr marL="171450" indent="-171450">
              <a:buFont typeface="Arial" panose="020B0604020202020204" pitchFamily="34" charset="0"/>
              <a:buChar char="•"/>
            </a:pPr>
            <a:r>
              <a:rPr lang="sv-SE" b="0" dirty="0"/>
              <a:t>Vetenskapligt vetande</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29</a:t>
            </a:fld>
            <a:endParaRPr lang="sv-SE"/>
          </a:p>
        </p:txBody>
      </p:sp>
    </p:spTree>
    <p:extLst>
      <p:ext uri="{BB962C8B-B14F-4D97-AF65-F5344CB8AC3E}">
        <p14:creationId xmlns:p14="http://schemas.microsoft.com/office/powerpoint/2010/main" val="337437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Finns ännu inte på engelska. </a:t>
            </a:r>
          </a:p>
        </p:txBody>
      </p:sp>
      <p:sp>
        <p:nvSpPr>
          <p:cNvPr id="4" name="Platshållare för bildnummer 3"/>
          <p:cNvSpPr>
            <a:spLocks noGrp="1"/>
          </p:cNvSpPr>
          <p:nvPr>
            <p:ph type="sldNum" sz="quarter" idx="5"/>
          </p:nvPr>
        </p:nvSpPr>
        <p:spPr/>
        <p:txBody>
          <a:bodyPr/>
          <a:lstStyle/>
          <a:p>
            <a:fld id="{80B96618-DCD8-4754-B0DF-254AC6747191}" type="slidenum">
              <a:rPr lang="sv-SE" smtClean="0"/>
              <a:t>3</a:t>
            </a:fld>
            <a:endParaRPr lang="sv-SE"/>
          </a:p>
        </p:txBody>
      </p:sp>
    </p:spTree>
    <p:extLst>
      <p:ext uri="{BB962C8B-B14F-4D97-AF65-F5344CB8AC3E}">
        <p14:creationId xmlns:p14="http://schemas.microsoft.com/office/powerpoint/2010/main" val="1533627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Alumnnätverk – LnuAlumn</a:t>
            </a:r>
          </a:p>
          <a:p>
            <a:endParaRPr lang="sv-SE" baseline="0" dirty="0"/>
          </a:p>
          <a:p>
            <a:r>
              <a:rPr lang="sv-SE" dirty="0"/>
              <a:t>Mer information om alumnnätverket</a:t>
            </a:r>
            <a:r>
              <a:rPr lang="sv-SE" baseline="0" dirty="0"/>
              <a:t> finns i länken, där blir de även medlemmar. </a:t>
            </a:r>
            <a:endParaRPr lang="sv-SE"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30</a:t>
            </a:fld>
            <a:endParaRPr lang="sv-SE"/>
          </a:p>
        </p:txBody>
      </p:sp>
    </p:spTree>
    <p:extLst>
      <p:ext uri="{BB962C8B-B14F-4D97-AF65-F5344CB8AC3E}">
        <p14:creationId xmlns:p14="http://schemas.microsoft.com/office/powerpoint/2010/main" val="280059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Studentwebben</a:t>
            </a:r>
          </a:p>
          <a:p>
            <a:endParaRPr lang="sv-SE" b="1" dirty="0"/>
          </a:p>
          <a:p>
            <a:r>
              <a:rPr lang="sv-SE" b="0" dirty="0"/>
              <a:t>I inloggat läge på lnu.se/student</a:t>
            </a:r>
            <a:r>
              <a:rPr lang="sv-SE" b="0" baseline="0" dirty="0"/>
              <a:t> så ser det ut såhär. Här hittar studenterna följande:</a:t>
            </a:r>
          </a:p>
          <a:p>
            <a:pPr marL="171450" indent="-171450">
              <a:buFont typeface="Arial" panose="020B0604020202020204" pitchFamily="34" charset="0"/>
              <a:buChar char="•"/>
            </a:pPr>
            <a:r>
              <a:rPr lang="sv-SE" b="0" baseline="0" dirty="0"/>
              <a:t>Mitt schema</a:t>
            </a:r>
          </a:p>
          <a:p>
            <a:pPr marL="171450" indent="-171450">
              <a:buFont typeface="Arial" panose="020B0604020202020204" pitchFamily="34" charset="0"/>
              <a:buChar char="•"/>
            </a:pPr>
            <a:r>
              <a:rPr lang="sv-SE" b="0" baseline="0" dirty="0"/>
              <a:t>Mina kurser – finns länk direkt till kursrummet på </a:t>
            </a:r>
            <a:r>
              <a:rPr lang="sv-SE" b="0" baseline="0" dirty="0" err="1"/>
              <a:t>Moodle</a:t>
            </a:r>
            <a:r>
              <a:rPr lang="sv-SE" b="0" baseline="0" dirty="0"/>
              <a:t>. När studenten är registrerad på kursen kommer den att dyka upp under mina kurser här på studentwebben</a:t>
            </a:r>
          </a:p>
          <a:p>
            <a:endParaRPr lang="sv-SE" b="1" u="sng" baseline="0" dirty="0"/>
          </a:p>
          <a:p>
            <a:r>
              <a:rPr lang="sv-SE" b="1" u="sng" baseline="0" dirty="0"/>
              <a:t>Mitt Ladok:</a:t>
            </a:r>
          </a:p>
          <a:p>
            <a:pPr marL="171450" indent="-171450">
              <a:buFont typeface="Arial" panose="020B0604020202020204" pitchFamily="34" charset="0"/>
              <a:buChar char="•"/>
            </a:pPr>
            <a:r>
              <a:rPr lang="sv-SE" b="0" baseline="0" dirty="0"/>
              <a:t>Registrera sig på kurs – öppnar en vecka innan kursstart</a:t>
            </a:r>
          </a:p>
          <a:p>
            <a:pPr marL="171450" indent="-171450">
              <a:buFont typeface="Arial" panose="020B0604020202020204" pitchFamily="34" charset="0"/>
              <a:buChar char="•"/>
            </a:pPr>
            <a:r>
              <a:rPr lang="sv-SE" b="0" baseline="0" dirty="0"/>
              <a:t>Se mina resultat</a:t>
            </a:r>
          </a:p>
          <a:p>
            <a:pPr marL="171450" indent="-171450">
              <a:buFont typeface="Arial" panose="020B0604020202020204" pitchFamily="34" charset="0"/>
              <a:buChar char="•"/>
            </a:pPr>
            <a:r>
              <a:rPr lang="sv-SE" b="0" baseline="0" dirty="0"/>
              <a:t>Anmäla sig till tentamen</a:t>
            </a:r>
          </a:p>
          <a:p>
            <a:pPr marL="171450" indent="-171450">
              <a:buFont typeface="Arial" panose="020B0604020202020204" pitchFamily="34" charset="0"/>
              <a:buChar char="•"/>
            </a:pPr>
            <a:r>
              <a:rPr lang="sv-SE" b="0" baseline="0" dirty="0"/>
              <a:t>Hämta intyg</a:t>
            </a:r>
          </a:p>
          <a:p>
            <a:pPr marL="171450" indent="-171450">
              <a:buFont typeface="Arial" panose="020B0604020202020204" pitchFamily="34" charset="0"/>
              <a:buChar char="•"/>
            </a:pPr>
            <a:r>
              <a:rPr lang="sv-SE" b="0" baseline="0" dirty="0"/>
              <a:t>Etc. </a:t>
            </a:r>
          </a:p>
          <a:p>
            <a:endParaRPr lang="sv-SE" b="0" dirty="0"/>
          </a:p>
          <a:p>
            <a:r>
              <a:rPr lang="sv-SE" b="0" dirty="0"/>
              <a:t>I menyn till höger: </a:t>
            </a:r>
          </a:p>
          <a:p>
            <a:r>
              <a:rPr lang="sv-SE" b="1" dirty="0"/>
              <a:t>Under studierna</a:t>
            </a:r>
            <a:r>
              <a:rPr lang="sv-SE" b="0" dirty="0"/>
              <a:t>:</a:t>
            </a:r>
            <a:r>
              <a:rPr lang="sv-SE" b="0" baseline="0" dirty="0"/>
              <a:t> Registrering, Schema, Kursplaner, IT-tjänster och support, Anmälan till tentamen &amp; tentamensschema och Examensarbete</a:t>
            </a:r>
          </a:p>
          <a:p>
            <a:pPr marL="0" indent="0">
              <a:buFont typeface="Arial" panose="020B0604020202020204" pitchFamily="34" charset="0"/>
              <a:buNone/>
            </a:pPr>
            <a:r>
              <a:rPr lang="sv-SE" b="1" baseline="0" dirty="0"/>
              <a:t>Internationella möjligheter: </a:t>
            </a:r>
            <a:r>
              <a:rPr lang="sv-SE" b="0" baseline="0" dirty="0"/>
              <a:t>Studera utomlands</a:t>
            </a:r>
          </a:p>
          <a:p>
            <a:pPr marL="0" indent="0">
              <a:buFont typeface="Arial" panose="020B0604020202020204" pitchFamily="34" charset="0"/>
              <a:buNone/>
            </a:pPr>
            <a:r>
              <a:rPr lang="sv-SE" b="1" baseline="0" dirty="0"/>
              <a:t>Jobb och karriär: </a:t>
            </a:r>
            <a:r>
              <a:rPr lang="sv-SE" b="0" baseline="0" dirty="0"/>
              <a:t>Mentorsprogrammet, Aktiviteter, </a:t>
            </a:r>
            <a:r>
              <a:rPr lang="sv-SE" b="0" baseline="0" dirty="0" err="1"/>
              <a:t>Mycareer</a:t>
            </a:r>
            <a:r>
              <a:rPr lang="sv-SE" b="0" baseline="0" dirty="0"/>
              <a:t>, etc.</a:t>
            </a:r>
          </a:p>
          <a:p>
            <a:pPr marL="0" indent="0">
              <a:buFont typeface="Arial" panose="020B0604020202020204" pitchFamily="34" charset="0"/>
              <a:buNone/>
            </a:pPr>
            <a:r>
              <a:rPr lang="sv-SE" b="1" baseline="0" dirty="0"/>
              <a:t>Stöd och Service: </a:t>
            </a:r>
            <a:r>
              <a:rPr lang="sv-SE" b="0" baseline="0" dirty="0"/>
              <a:t>infocenter, Teknisk support, studenttjänster, etc. </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I inloggat läge får de även upp </a:t>
            </a:r>
            <a:r>
              <a:rPr lang="sv-SE" b="1" baseline="0" dirty="0"/>
              <a:t>studentnyheter</a:t>
            </a:r>
            <a:r>
              <a:rPr lang="sv-SE" b="0" baseline="0" dirty="0"/>
              <a:t> och </a:t>
            </a:r>
            <a:r>
              <a:rPr lang="sv-SE" b="1" baseline="0" dirty="0"/>
              <a:t>studentkalender</a:t>
            </a:r>
            <a:r>
              <a:rPr lang="sv-SE" b="0" baseline="0" dirty="0"/>
              <a:t> – där publiceras information som rör dem. Det kan vara öppna föreläsningar, påminnelser etc.</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Det finns även en länk till TimeEdit där studenterna kan </a:t>
            </a:r>
            <a:r>
              <a:rPr lang="sv-SE" b="1" baseline="0" dirty="0"/>
              <a:t>boka grupprum</a:t>
            </a:r>
            <a:r>
              <a:rPr lang="sv-SE" b="0" baseline="0" dirty="0"/>
              <a:t>.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4</a:t>
            </a:fld>
            <a:endParaRPr lang="sv-SE"/>
          </a:p>
        </p:txBody>
      </p:sp>
    </p:spTree>
    <p:extLst>
      <p:ext uri="{BB962C8B-B14F-4D97-AF65-F5344CB8AC3E}">
        <p14:creationId xmlns:p14="http://schemas.microsoft.com/office/powerpoint/2010/main" val="244375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Schema</a:t>
            </a:r>
          </a:p>
          <a:p>
            <a:endParaRPr lang="sv-SE" dirty="0"/>
          </a:p>
          <a:p>
            <a:r>
              <a:rPr lang="sv-SE" dirty="0"/>
              <a:t>Om</a:t>
            </a:r>
            <a:r>
              <a:rPr lang="sv-SE" baseline="0" dirty="0"/>
              <a:t> studenter vill se schema från ex. föregående år så går detta att söka ut via TimeEdit. Länk finns på Studentwebben (föregående </a:t>
            </a:r>
            <a:r>
              <a:rPr lang="sv-SE" baseline="0" dirty="0" err="1"/>
              <a:t>slide</a:t>
            </a:r>
            <a:r>
              <a:rPr lang="sv-SE" baseline="0" dirty="0"/>
              <a:t>)</a:t>
            </a:r>
          </a:p>
          <a:p>
            <a:endParaRPr lang="sv-SE" baseline="0" dirty="0"/>
          </a:p>
          <a:p>
            <a:r>
              <a:rPr lang="sv-SE" baseline="0" dirty="0"/>
              <a:t>Observera att schema för aktuell kurs visas först 4 veckor innan kursstart. Och först när studenten är registrerad på kursen ser studenten sitt schema i inloggat läge i studentwebben (föregående </a:t>
            </a:r>
            <a:r>
              <a:rPr lang="sv-SE" baseline="0" dirty="0" err="1"/>
              <a:t>slide</a:t>
            </a:r>
            <a:r>
              <a:rPr lang="sv-SE" baseline="0" dirty="0"/>
              <a:t>).</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5</a:t>
            </a:fld>
            <a:endParaRPr lang="sv-SE"/>
          </a:p>
        </p:txBody>
      </p:sp>
    </p:spTree>
    <p:extLst>
      <p:ext uri="{BB962C8B-B14F-4D97-AF65-F5344CB8AC3E}">
        <p14:creationId xmlns:p14="http://schemas.microsoft.com/office/powerpoint/2010/main" val="719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b="1" dirty="0"/>
          </a:p>
          <a:p>
            <a:r>
              <a:rPr lang="sv-SE" b="0" dirty="0"/>
              <a:t>Hit kommer studenterna</a:t>
            </a:r>
            <a:r>
              <a:rPr lang="sv-SE" b="0" baseline="0" dirty="0"/>
              <a:t> via studentwebben. </a:t>
            </a:r>
            <a:r>
              <a:rPr lang="sv-SE" sz="1800" dirty="0">
                <a:effectLst/>
                <a:latin typeface="Calibri" panose="020F0502020204030204" pitchFamily="34" charset="0"/>
                <a:ea typeface="Calibri" panose="020F0502020204030204" pitchFamily="34" charset="0"/>
              </a:rPr>
              <a:t>Så här ser det ut på startsidan med menyn utfälld till höger. Här visas alla aktuella kurser. I detta exempel en kurs som är öppen för registrering och en som ännu inte öppnat för registrering. </a:t>
            </a:r>
          </a:p>
          <a:p>
            <a:endParaRPr lang="sv-SE" sz="1800" b="0" baseline="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Under ”Min utbildning” i menyn till höger får studenten fram alla kurser, inklusive ej påbörjade och avklarade, TG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När student har klickat in på en kurs kan de även registrera sig och lämna återbud/avbrott.</a:t>
            </a:r>
          </a:p>
          <a:p>
            <a:endParaRPr lang="sv-SE" b="0" baseline="0" dirty="0"/>
          </a:p>
          <a:p>
            <a:endParaRPr lang="sv-SE" b="0" baseline="0" dirty="0"/>
          </a:p>
          <a:p>
            <a:r>
              <a:rPr lang="sv-SE" b="0" baseline="0" dirty="0"/>
              <a:t>I Ladok kan studenterna göra följande:</a:t>
            </a:r>
          </a:p>
          <a:p>
            <a:pPr marL="171450" indent="-171450">
              <a:buFont typeface="Arial" panose="020B0604020202020204" pitchFamily="34" charset="0"/>
              <a:buChar char="•"/>
            </a:pPr>
            <a:r>
              <a:rPr lang="sv-SE" b="0" baseline="0" dirty="0"/>
              <a:t>Registrera sig på kurs – öppnar en vecka innan kursstart, stänger kursstartsdagen</a:t>
            </a:r>
            <a:endParaRPr lang="sv-SE" b="0" i="1" baseline="0" dirty="0"/>
          </a:p>
          <a:p>
            <a:pPr marL="171450" indent="-171450">
              <a:buFont typeface="Arial" panose="020B0604020202020204" pitchFamily="34" charset="0"/>
              <a:buChar char="•"/>
            </a:pPr>
            <a:r>
              <a:rPr lang="sv-SE" b="0" baseline="0" dirty="0"/>
              <a:t>Se mina resultat</a:t>
            </a:r>
          </a:p>
          <a:p>
            <a:pPr marL="171450" indent="-171450">
              <a:buFont typeface="Arial" panose="020B0604020202020204" pitchFamily="34" charset="0"/>
              <a:buChar char="•"/>
            </a:pPr>
            <a:r>
              <a:rPr lang="sv-SE" b="0" baseline="0" dirty="0"/>
              <a:t>Anmäla sig till tentamen </a:t>
            </a:r>
            <a:endParaRPr lang="sv-SE" b="0" i="1" baseline="0" dirty="0"/>
          </a:p>
          <a:p>
            <a:pPr marL="171450" indent="-171450">
              <a:buFont typeface="Arial" panose="020B0604020202020204" pitchFamily="34" charset="0"/>
              <a:buChar char="•"/>
            </a:pPr>
            <a:r>
              <a:rPr lang="sv-SE" b="0" baseline="0" dirty="0"/>
              <a:t>Hämta intyg</a:t>
            </a:r>
          </a:p>
          <a:p>
            <a:pPr marL="171450" indent="-171450">
              <a:buFont typeface="Arial" panose="020B0604020202020204" pitchFamily="34" charset="0"/>
              <a:buChar char="•"/>
            </a:pPr>
            <a:r>
              <a:rPr lang="sv-SE" b="0" baseline="0" dirty="0"/>
              <a:t>Etc.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6</a:t>
            </a:fld>
            <a:endParaRPr lang="sv-SE"/>
          </a:p>
        </p:txBody>
      </p:sp>
    </p:spTree>
    <p:extLst>
      <p:ext uri="{BB962C8B-B14F-4D97-AF65-F5344CB8AC3E}">
        <p14:creationId xmlns:p14="http://schemas.microsoft.com/office/powerpoint/2010/main" val="2088967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Tentamens</a:t>
            </a:r>
            <a:r>
              <a:rPr lang="sv-SE" b="1" baseline="0" dirty="0"/>
              <a:t> schema</a:t>
            </a:r>
          </a:p>
          <a:p>
            <a:endParaRPr lang="sv-SE" dirty="0"/>
          </a:p>
          <a:p>
            <a:r>
              <a:rPr lang="sv-SE" dirty="0"/>
              <a:t>Studenter</a:t>
            </a:r>
            <a:r>
              <a:rPr lang="sv-SE" baseline="0" dirty="0"/>
              <a:t> kan i förtid se när nästkommande tentamen är genom att gå in via salstenteman.lnu.se (länk finns i bilden).</a:t>
            </a:r>
          </a:p>
          <a:p>
            <a:endParaRPr lang="sv-SE" baseline="0" dirty="0"/>
          </a:p>
          <a:p>
            <a:r>
              <a:rPr lang="sv-SE" baseline="0" dirty="0"/>
              <a:t>Viktigt är att man fyller i följande:</a:t>
            </a:r>
          </a:p>
          <a:p>
            <a:pPr marL="171450" indent="-171450">
              <a:buFont typeface="Arial" panose="020B0604020202020204" pitchFamily="34" charset="0"/>
              <a:buChar char="•"/>
            </a:pPr>
            <a:r>
              <a:rPr lang="sv-SE" baseline="0" dirty="0"/>
              <a:t>Slut (sluttid för sökningen)</a:t>
            </a:r>
          </a:p>
          <a:p>
            <a:pPr marL="171450" indent="-171450">
              <a:buFont typeface="Arial" panose="020B0604020202020204" pitchFamily="34" charset="0"/>
              <a:buChar char="•"/>
            </a:pPr>
            <a:r>
              <a:rPr lang="sv-SE" dirty="0"/>
              <a:t>Kursnamn</a:t>
            </a:r>
            <a:r>
              <a:rPr lang="sv-SE" baseline="0" dirty="0"/>
              <a:t> / kod</a:t>
            </a:r>
          </a:p>
          <a:p>
            <a:endParaRPr lang="sv-SE" baseline="0" dirty="0"/>
          </a:p>
          <a:p>
            <a:r>
              <a:rPr lang="sv-SE" baseline="0" dirty="0"/>
              <a:t>Under </a:t>
            </a:r>
            <a:r>
              <a:rPr lang="sv-SE" b="1" baseline="0" dirty="0"/>
              <a:t>Datum</a:t>
            </a:r>
            <a:r>
              <a:rPr lang="sv-SE" baseline="0" dirty="0"/>
              <a:t> – är det datum som tentamen ges</a:t>
            </a:r>
          </a:p>
          <a:p>
            <a:r>
              <a:rPr lang="sv-SE" baseline="0" dirty="0"/>
              <a:t>Under </a:t>
            </a:r>
            <a:r>
              <a:rPr lang="sv-SE" b="1" baseline="0" dirty="0" err="1"/>
              <a:t>Anm.period</a:t>
            </a:r>
            <a:r>
              <a:rPr lang="sv-SE" baseline="0" dirty="0"/>
              <a:t> är det datum som det är öppet för anmälan till tentamen</a:t>
            </a:r>
          </a:p>
          <a:p>
            <a:endParaRPr lang="sv-SE" baseline="0" dirty="0"/>
          </a:p>
          <a:p>
            <a:r>
              <a:rPr lang="sv-SE" baseline="0" dirty="0"/>
              <a:t>Obs. anmälan görs inte via tentamenschemat utan via Ladok, som studenten kommer åt via studentwebben.</a:t>
            </a:r>
            <a:endParaRPr lang="sv-SE"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7</a:t>
            </a:fld>
            <a:endParaRPr lang="sv-SE"/>
          </a:p>
        </p:txBody>
      </p:sp>
    </p:spTree>
    <p:extLst>
      <p:ext uri="{BB962C8B-B14F-4D97-AF65-F5344CB8AC3E}">
        <p14:creationId xmlns:p14="http://schemas.microsoft.com/office/powerpoint/2010/main" val="2001051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solidFill>
                  <a:srgbClr val="FF0000"/>
                </a:solidFill>
              </a:rPr>
              <a:t>Lägg in länk till ditt</a:t>
            </a:r>
            <a:r>
              <a:rPr lang="sv-SE" b="0" baseline="0" dirty="0">
                <a:solidFill>
                  <a:srgbClr val="FF0000"/>
                </a:solidFill>
              </a:rPr>
              <a:t> programrum </a:t>
            </a:r>
          </a:p>
          <a:p>
            <a:r>
              <a:rPr lang="sv-SE" b="0" baseline="0" dirty="0">
                <a:solidFill>
                  <a:srgbClr val="FF0000"/>
                </a:solidFill>
              </a:rPr>
              <a:t>Lägg in länk till första kursrummet</a:t>
            </a:r>
          </a:p>
          <a:p>
            <a:endParaRPr lang="sv-SE" b="1" dirty="0"/>
          </a:p>
          <a:p>
            <a:r>
              <a:rPr lang="sv-SE" b="1" dirty="0"/>
              <a:t>Information</a:t>
            </a:r>
            <a:r>
              <a:rPr lang="sv-SE" b="1" baseline="0" dirty="0"/>
              <a:t> till dig som student</a:t>
            </a:r>
          </a:p>
          <a:p>
            <a:endParaRPr lang="sv-SE" dirty="0"/>
          </a:p>
          <a:p>
            <a:r>
              <a:rPr lang="sv-SE" dirty="0" err="1"/>
              <a:t>Lärplattformen</a:t>
            </a:r>
            <a:r>
              <a:rPr lang="sv-SE" dirty="0"/>
              <a:t> </a:t>
            </a:r>
            <a:r>
              <a:rPr lang="sv-SE" dirty="0" err="1"/>
              <a:t>Moodle</a:t>
            </a:r>
            <a:r>
              <a:rPr lang="sv-SE" baseline="0" dirty="0"/>
              <a:t> används av LNU och är ett digitalt kurs- och programrum</a:t>
            </a:r>
          </a:p>
          <a:p>
            <a:endParaRPr lang="sv-SE" dirty="0"/>
          </a:p>
          <a:p>
            <a:r>
              <a:rPr lang="sv-SE" dirty="0"/>
              <a:t>Visa de olika rummen som</a:t>
            </a:r>
            <a:r>
              <a:rPr lang="sv-SE" baseline="0" dirty="0"/>
              <a:t> finns</a:t>
            </a:r>
            <a:r>
              <a:rPr lang="sv-SE" dirty="0"/>
              <a:t> i </a:t>
            </a:r>
            <a:r>
              <a:rPr lang="sv-SE" dirty="0" err="1"/>
              <a:t>Moodle</a:t>
            </a:r>
            <a:r>
              <a:rPr lang="sv-SE" dirty="0"/>
              <a:t>,</a:t>
            </a:r>
          </a:p>
          <a:p>
            <a:pPr marL="171450" indent="-171450">
              <a:buFont typeface="Arial" panose="020B0604020202020204" pitchFamily="34" charset="0"/>
              <a:buChar char="•"/>
            </a:pPr>
            <a:r>
              <a:rPr lang="sv-SE" dirty="0"/>
              <a:t>programrum </a:t>
            </a:r>
          </a:p>
          <a:p>
            <a:pPr marL="171450" indent="-171450">
              <a:buFont typeface="Arial" panose="020B0604020202020204" pitchFamily="34" charset="0"/>
              <a:buChar char="•"/>
            </a:pPr>
            <a:r>
              <a:rPr lang="sv-SE" dirty="0"/>
              <a:t>kursrum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8</a:t>
            </a:fld>
            <a:endParaRPr lang="sv-SE"/>
          </a:p>
        </p:txBody>
      </p:sp>
    </p:spTree>
    <p:extLst>
      <p:ext uri="{BB962C8B-B14F-4D97-AF65-F5344CB8AC3E}">
        <p14:creationId xmlns:p14="http://schemas.microsoft.com/office/powerpoint/2010/main" val="178893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Utbildnings- och kursplan</a:t>
            </a:r>
          </a:p>
          <a:p>
            <a:endParaRPr lang="sv-SE" dirty="0"/>
          </a:p>
          <a:p>
            <a:r>
              <a:rPr lang="sv-SE" dirty="0"/>
              <a:t>Gå</a:t>
            </a:r>
            <a:r>
              <a:rPr lang="sv-SE" baseline="0" dirty="0"/>
              <a:t> igenom och visa var studenten kan hitta utbildningsplanen och kursplaner – de hittar den genom följande länk (finns på sidan):</a:t>
            </a:r>
          </a:p>
          <a:p>
            <a:r>
              <a:rPr lang="sv-SE" baseline="0" dirty="0"/>
              <a:t>https://lnu.se/utbildning/under-studierna/studentwebben/kurs-och-utbildningsplaner/ </a:t>
            </a:r>
          </a:p>
          <a:p>
            <a:endParaRPr lang="sv-SE" baseline="0" dirty="0"/>
          </a:p>
          <a:p>
            <a:r>
              <a:rPr lang="sv-SE" baseline="0" dirty="0"/>
              <a:t>Viktigt att visa i kursplanen är:</a:t>
            </a:r>
          </a:p>
          <a:p>
            <a:pPr marL="171450" indent="-171450">
              <a:buFont typeface="Arial" panose="020B0604020202020204" pitchFamily="34" charset="0"/>
              <a:buChar char="•"/>
            </a:pPr>
            <a:r>
              <a:rPr lang="sv-SE" baseline="0" dirty="0"/>
              <a:t>Förkunskapskrav - Gå igenom att det är förkunskapen i kursplanen som styr om studenten är behörig eller inte till kursen. Notera att om studenten inte uppfyller kraven kan hen alltså bli nekad till att påbörja en kurs.</a:t>
            </a:r>
          </a:p>
          <a:p>
            <a:pPr marL="171450" indent="-171450">
              <a:buFont typeface="Arial" panose="020B0604020202020204" pitchFamily="34" charset="0"/>
              <a:buChar char="•"/>
            </a:pPr>
            <a:r>
              <a:rPr lang="sv-SE" baseline="0" dirty="0"/>
              <a:t>Litteraturlistan – att den ligger sist i kursplanen – obs litteraturlistan kan ändras fram till 8 veckor innan kursstart, så det är inte en bra idé att köpa på sig all kurslitteratur året innan kursen ges.</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9</a:t>
            </a:fld>
            <a:endParaRPr lang="sv-SE"/>
          </a:p>
        </p:txBody>
      </p:sp>
    </p:spTree>
    <p:extLst>
      <p:ext uri="{BB962C8B-B14F-4D97-AF65-F5344CB8AC3E}">
        <p14:creationId xmlns:p14="http://schemas.microsoft.com/office/powerpoint/2010/main" val="1507428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0EF999B-7765-4BF0-ADE2-D3E95F9B07C2}"/>
              </a:ext>
            </a:extLst>
          </p:cNvPr>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00355" name="Title Placeholder 1">
            <a:extLst>
              <a:ext uri="{FF2B5EF4-FFF2-40B4-BE49-F238E27FC236}">
                <a16:creationId xmlns:a16="http://schemas.microsoft.com/office/drawing/2014/main" id="{DC415B66-E80C-4D68-B3D0-3944F631D1A5}"/>
              </a:ext>
            </a:extLst>
          </p:cNvPr>
          <p:cNvSpPr>
            <a:spLocks noGrp="1"/>
          </p:cNvSpPr>
          <p:nvPr>
            <p:ph type="ctrTitle"/>
          </p:nvPr>
        </p:nvSpPr>
        <p:spPr>
          <a:xfrm>
            <a:off x="685800" y="1449388"/>
            <a:ext cx="7772400" cy="2151062"/>
          </a:xfrm>
        </p:spPr>
        <p:txBody>
          <a:bodyPr/>
          <a:lstStyle>
            <a:lvl1pPr>
              <a:lnSpc>
                <a:spcPts val="7500"/>
              </a:lnSpc>
              <a:defRPr sz="7500"/>
            </a:lvl1pPr>
          </a:lstStyle>
          <a:p>
            <a:pPr lvl="0"/>
            <a:r>
              <a:rPr lang="sv-SE" altLang="sv-SE" noProof="0"/>
              <a:t>Klicka här för att ändra format</a:t>
            </a:r>
            <a:endParaRPr lang="en-US" altLang="sv-SE" noProof="0"/>
          </a:p>
        </p:txBody>
      </p:sp>
      <p:sp>
        <p:nvSpPr>
          <p:cNvPr id="100356" name="Text Placeholder 2">
            <a:extLst>
              <a:ext uri="{FF2B5EF4-FFF2-40B4-BE49-F238E27FC236}">
                <a16:creationId xmlns:a16="http://schemas.microsoft.com/office/drawing/2014/main" id="{EEAC6984-A5D3-4223-83CD-8F04A70565DE}"/>
              </a:ext>
            </a:extLst>
          </p:cNvPr>
          <p:cNvSpPr>
            <a:spLocks noGrp="1"/>
          </p:cNvSpPr>
          <p:nvPr>
            <p:ph type="subTitle" idx="1"/>
          </p:nvPr>
        </p:nvSpPr>
        <p:spPr>
          <a:xfrm>
            <a:off x="1371600" y="3886200"/>
            <a:ext cx="6400800" cy="1752600"/>
          </a:xfrm>
        </p:spPr>
        <p:txBody>
          <a:bodyPr/>
          <a:lstStyle>
            <a:lvl1pPr marL="0" indent="0" algn="ctr">
              <a:defRPr/>
            </a:lvl1pPr>
          </a:lstStyle>
          <a:p>
            <a:pPr lvl="0"/>
            <a:r>
              <a:rPr lang="sv-SE" altLang="sv-SE" noProof="0"/>
              <a:t>Klicka om du vill redigera mall för underrubrikformat</a:t>
            </a:r>
            <a:endParaRPr lang="en-US" altLang="sv-SE" noProof="0"/>
          </a:p>
        </p:txBody>
      </p:sp>
      <p:pic>
        <p:nvPicPr>
          <p:cNvPr id="100357" name="Picture 5" descr="090323_Lnu_Wordmark_Kalmar_Växjö_påhäng_transparent">
            <a:extLst>
              <a:ext uri="{FF2B5EF4-FFF2-40B4-BE49-F238E27FC236}">
                <a16:creationId xmlns:a16="http://schemas.microsoft.com/office/drawing/2014/main" id="{484F6B9E-570F-4E5E-9AFB-392803C24E7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14375" y="6299200"/>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descr="090323_Lnu_Symbol">
            <a:extLst>
              <a:ext uri="{FF2B5EF4-FFF2-40B4-BE49-F238E27FC236}">
                <a16:creationId xmlns:a16="http://schemas.microsoft.com/office/drawing/2014/main" id="{9D0500B8-68CC-4661-8A86-0C162E2B054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06F8F0-7162-4FCD-A03F-06346CD7AD97}"/>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B94248D1-9FE5-42EB-96D1-46CB39D6434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614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78D859D-1623-420A-8503-5B67033F798E}"/>
              </a:ext>
            </a:extLst>
          </p:cNvPr>
          <p:cNvSpPr>
            <a:spLocks noGrp="1"/>
          </p:cNvSpPr>
          <p:nvPr>
            <p:ph type="title" orient="vert"/>
          </p:nvPr>
        </p:nvSpPr>
        <p:spPr>
          <a:xfrm>
            <a:off x="6450013" y="806450"/>
            <a:ext cx="1914525"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C98322CF-6F3D-47F1-8A43-FB35AC650FFC}"/>
              </a:ext>
            </a:extLst>
          </p:cNvPr>
          <p:cNvSpPr>
            <a:spLocks noGrp="1"/>
          </p:cNvSpPr>
          <p:nvPr>
            <p:ph type="body" orient="vert" idx="1"/>
          </p:nvPr>
        </p:nvSpPr>
        <p:spPr>
          <a:xfrm>
            <a:off x="704850" y="806450"/>
            <a:ext cx="5592763"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18981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7" name="Content Placeholder 9" descr="090323_Lnu-se.png">
            <a:extLst>
              <a:ext uri="{FF2B5EF4-FFF2-40B4-BE49-F238E27FC236}">
                <a16:creationId xmlns:a16="http://schemas.microsoft.com/office/drawing/2014/main" id="{85731244-C1E5-4462-9CD9-9CABB20B3D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36887" y="4713549"/>
            <a:ext cx="2070228" cy="56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2" descr="090323_Lnu_Symbol.png">
            <a:extLst>
              <a:ext uri="{FF2B5EF4-FFF2-40B4-BE49-F238E27FC236}">
                <a16:creationId xmlns:a16="http://schemas.microsoft.com/office/drawing/2014/main" id="{35F4C14C-02D5-4FC7-BAE9-39BF276B48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23565" y="1448780"/>
            <a:ext cx="2096872" cy="27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351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text och bild">
    <p:spTree>
      <p:nvGrpSpPr>
        <p:cNvPr id="1" name=""/>
        <p:cNvGrpSpPr/>
        <p:nvPr/>
      </p:nvGrpSpPr>
      <p:grpSpPr>
        <a:xfrm>
          <a:off x="0" y="0"/>
          <a:ext cx="0" cy="0"/>
          <a:chOff x="0" y="0"/>
          <a:chExt cx="0" cy="0"/>
        </a:xfrm>
      </p:grpSpPr>
      <p:sp>
        <p:nvSpPr>
          <p:cNvPr id="2" name="Title 1"/>
          <p:cNvSpPr>
            <a:spLocks noGrp="1"/>
          </p:cNvSpPr>
          <p:nvPr>
            <p:ph type="title"/>
          </p:nvPr>
        </p:nvSpPr>
        <p:spPr>
          <a:xfrm>
            <a:off x="405000" y="360000"/>
            <a:ext cx="8334900" cy="1368000"/>
          </a:xfrm>
          <a:prstGeom prst="rect">
            <a:avLst/>
          </a:prstGeom>
        </p:spPr>
        <p:txBody>
          <a:bodyPr lIns="90000"/>
          <a:lstStyle/>
          <a:p>
            <a:r>
              <a:rPr lang="sv-SE"/>
              <a:t>Klicka här för att ändra mall för rubrikformat</a:t>
            </a:r>
            <a:endParaRPr lang="en-US" dirty="0"/>
          </a:p>
        </p:txBody>
      </p:sp>
      <p:sp>
        <p:nvSpPr>
          <p:cNvPr id="9" name="Platshållare för text 8">
            <a:extLst>
              <a:ext uri="{FF2B5EF4-FFF2-40B4-BE49-F238E27FC236}">
                <a16:creationId xmlns:a16="http://schemas.microsoft.com/office/drawing/2014/main" id="{3DFDDDB4-1774-6642-9807-587E83825512}"/>
              </a:ext>
            </a:extLst>
          </p:cNvPr>
          <p:cNvSpPr>
            <a:spLocks noGrp="1"/>
          </p:cNvSpPr>
          <p:nvPr>
            <p:ph type="body" sz="quarter" idx="13"/>
          </p:nvPr>
        </p:nvSpPr>
        <p:spPr>
          <a:xfrm>
            <a:off x="405000" y="1980000"/>
            <a:ext cx="4055400" cy="3780000"/>
          </a:xfrm>
        </p:spPr>
        <p:txBody>
          <a:bodyPr lIns="90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4671000" y="1980000"/>
            <a:ext cx="4068900" cy="3779837"/>
          </a:xfrm>
        </p:spPr>
        <p:txBody>
          <a:bodyPr/>
          <a:lstStyle/>
          <a:p>
            <a:r>
              <a:rPr lang="sv-SE"/>
              <a:t>Klicka på ikonen för att lägga till en bild</a:t>
            </a:r>
          </a:p>
        </p:txBody>
      </p:sp>
    </p:spTree>
    <p:extLst>
      <p:ext uri="{BB962C8B-B14F-4D97-AF65-F5344CB8AC3E}">
        <p14:creationId xmlns:p14="http://schemas.microsoft.com/office/powerpoint/2010/main" val="1200859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00355" name="Title Placeholder 1">
            <a:extLst>
              <a:ext uri="{FF2B5EF4-FFF2-40B4-BE49-F238E27FC236}">
                <a16:creationId xmlns:a16="http://schemas.microsoft.com/office/drawing/2014/main" id="{DC415B66-E80C-4D68-B3D0-3944F631D1A5}"/>
              </a:ext>
            </a:extLst>
          </p:cNvPr>
          <p:cNvSpPr>
            <a:spLocks noGrp="1"/>
          </p:cNvSpPr>
          <p:nvPr>
            <p:ph type="ctrTitle"/>
          </p:nvPr>
        </p:nvSpPr>
        <p:spPr>
          <a:xfrm>
            <a:off x="685800" y="1449388"/>
            <a:ext cx="7772400" cy="2151062"/>
          </a:xfrm>
        </p:spPr>
        <p:txBody>
          <a:bodyPr/>
          <a:lstStyle>
            <a:lvl1pPr>
              <a:lnSpc>
                <a:spcPts val="7500"/>
              </a:lnSpc>
              <a:defRPr sz="7500"/>
            </a:lvl1pPr>
          </a:lstStyle>
          <a:p>
            <a:pPr lvl="0"/>
            <a:r>
              <a:rPr lang="en-US" altLang="sv-SE" noProof="0"/>
              <a:t>Click to edit Master title style</a:t>
            </a:r>
          </a:p>
        </p:txBody>
      </p:sp>
      <p:sp>
        <p:nvSpPr>
          <p:cNvPr id="100356" name="Text Placeholder 2">
            <a:extLst>
              <a:ext uri="{FF2B5EF4-FFF2-40B4-BE49-F238E27FC236}">
                <a16:creationId xmlns:a16="http://schemas.microsoft.com/office/drawing/2014/main" id="{EEAC6984-A5D3-4223-83CD-8F04A70565DE}"/>
              </a:ext>
            </a:extLst>
          </p:cNvPr>
          <p:cNvSpPr>
            <a:spLocks noGrp="1"/>
          </p:cNvSpPr>
          <p:nvPr>
            <p:ph type="subTitle" idx="1"/>
          </p:nvPr>
        </p:nvSpPr>
        <p:spPr>
          <a:xfrm>
            <a:off x="1371600" y="3886200"/>
            <a:ext cx="6400800" cy="1752600"/>
          </a:xfrm>
        </p:spPr>
        <p:txBody>
          <a:bodyPr/>
          <a:lstStyle>
            <a:lvl1pPr marL="0" indent="0" algn="ctr">
              <a:defRPr/>
            </a:lvl1pPr>
          </a:lstStyle>
          <a:p>
            <a:pPr lvl="0"/>
            <a:r>
              <a:rPr lang="en-US" altLang="sv-SE" noProof="0"/>
              <a:t>Click to edit Master subtitle style</a:t>
            </a:r>
          </a:p>
        </p:txBody>
      </p:sp>
    </p:spTree>
    <p:extLst>
      <p:ext uri="{BB962C8B-B14F-4D97-AF65-F5344CB8AC3E}">
        <p14:creationId xmlns:p14="http://schemas.microsoft.com/office/powerpoint/2010/main" val="3983445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2C8885-8892-4378-88B8-E4A7D1A4A17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17D81545-B23B-42B7-BBD3-46D8FC01626E}"/>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2DEE88-E908-4908-9A7A-DE4B55F4508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B0ABE19B-DB79-400D-AE21-DAA9BE763DCB}"/>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6DA2D24-6DED-4591-A61C-D9D439AEA88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232149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9CE38-6808-4F74-B2E2-F1E2E897929F}"/>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EB61C847-C224-4A3E-8860-260FDC1260F2}"/>
              </a:ext>
            </a:extLst>
          </p:cNvPr>
          <p:cNvSpPr>
            <a:spLocks noGrp="1"/>
          </p:cNvSpPr>
          <p:nvPr>
            <p:ph type="body" idx="1"/>
          </p:nvPr>
        </p:nvSpPr>
        <p:spPr>
          <a:xfrm>
            <a:off x="623888" y="4589463"/>
            <a:ext cx="7886700" cy="167485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4330CCAD-F9BC-4545-9FF6-C422A16F52A9}"/>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A35D6ED4-514B-4401-AF98-E010D7311E7A}"/>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C44A918-60C8-4B4D-AAB7-64B03C34C65A}"/>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688756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A9B8E-598A-41D8-94B7-11378BDB9701}"/>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FF85310C-F73F-409E-B452-E62D69364CD3}"/>
              </a:ext>
            </a:extLst>
          </p:cNvPr>
          <p:cNvSpPr>
            <a:spLocks noGrp="1"/>
          </p:cNvSpPr>
          <p:nvPr>
            <p:ph sz="half" idx="1"/>
          </p:nvPr>
        </p:nvSpPr>
        <p:spPr>
          <a:xfrm>
            <a:off x="706438" y="1650999"/>
            <a:ext cx="3752850" cy="46133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567B4CC-C7A6-4632-AE2A-98B687B2CD01}"/>
              </a:ext>
            </a:extLst>
          </p:cNvPr>
          <p:cNvSpPr>
            <a:spLocks noGrp="1"/>
          </p:cNvSpPr>
          <p:nvPr>
            <p:ph sz="half" idx="2"/>
          </p:nvPr>
        </p:nvSpPr>
        <p:spPr>
          <a:xfrm>
            <a:off x="4611688" y="1650999"/>
            <a:ext cx="3752850" cy="46133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E9FFABF-3A7A-44FB-A5B8-F03545154467}"/>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367BF071-2E16-4658-B1B9-082FE300A1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8442532B-D2D3-4A3B-A692-5FE51F51955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603553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5D2FF-F2EF-4F03-9607-650C37103799}"/>
              </a:ext>
            </a:extLst>
          </p:cNvPr>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E5914C83-F8DA-434A-86AC-92BF45A48DF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A9EE0F89-6230-4935-86D2-93CBCB39E117}"/>
              </a:ext>
            </a:extLst>
          </p:cNvPr>
          <p:cNvSpPr>
            <a:spLocks noGrp="1"/>
          </p:cNvSpPr>
          <p:nvPr>
            <p:ph sz="half" idx="2"/>
          </p:nvPr>
        </p:nvSpPr>
        <p:spPr>
          <a:xfrm>
            <a:off x="630238" y="2505075"/>
            <a:ext cx="3868737" cy="375924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D681B22-3F5F-49F3-B2E5-A4055855769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E4BAC24-EEAB-45AF-B7D4-4C86FD2BD35A}"/>
              </a:ext>
            </a:extLst>
          </p:cNvPr>
          <p:cNvSpPr>
            <a:spLocks noGrp="1"/>
          </p:cNvSpPr>
          <p:nvPr>
            <p:ph sz="quarter" idx="4"/>
          </p:nvPr>
        </p:nvSpPr>
        <p:spPr>
          <a:xfrm>
            <a:off x="4629150" y="2505075"/>
            <a:ext cx="3887788" cy="375924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086D61E-6563-437A-B5C3-0F331765104A}"/>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FD32D7C3-59CA-45E5-8AF5-FAD43173F05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2D0902F9-DFBB-4E53-8B11-0A7221875C7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356736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DCB9E5-C985-4A41-B507-4DDB87E95FCD}"/>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8448DA3-8493-43D0-BBCD-C2EA8CA3FE03}"/>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D9F90420-8D9B-4773-A833-65EBC50AD771}"/>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E19F8367-5A5A-48FD-A3A5-731AABD345D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88414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2C8885-8892-4378-88B8-E4A7D1A4A17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17D81545-B23B-42B7-BBD3-46D8FC01626E}"/>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2DEE88-E908-4908-9A7A-DE4B55F4508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B0ABE19B-DB79-400D-AE21-DAA9BE763DCB}"/>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6DA2D24-6DED-4591-A61C-D9D439AEA88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69427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53E859F-92AD-4FFD-B12C-11CCCE63F50A}"/>
              </a:ext>
            </a:extLst>
          </p:cNvPr>
          <p:cNvSpPr>
            <a:spLocks noGrp="1"/>
          </p:cNvSpPr>
          <p:nvPr>
            <p:ph type="dt" sz="half" idx="10"/>
          </p:nvPr>
        </p:nvSpPr>
        <p:spPr/>
        <p:txBody>
          <a:bodyPr/>
          <a:lstStyle/>
          <a:p>
            <a:endParaRPr lang="sv-SE" dirty="0"/>
          </a:p>
        </p:txBody>
      </p:sp>
      <p:sp>
        <p:nvSpPr>
          <p:cNvPr id="3" name="Platshållare för sidfot 2">
            <a:extLst>
              <a:ext uri="{FF2B5EF4-FFF2-40B4-BE49-F238E27FC236}">
                <a16:creationId xmlns:a16="http://schemas.microsoft.com/office/drawing/2014/main" id="{6F34F9E9-CF85-4093-8C8E-F1964BF7781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9C3823F-359A-4520-85A9-06E63D02AB86}"/>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67225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679E70-0082-4C61-B1C7-E0C7FCA78117}"/>
              </a:ext>
            </a:extLst>
          </p:cNvPr>
          <p:cNvSpPr>
            <a:spLocks noGrp="1"/>
          </p:cNvSpPr>
          <p:nvPr>
            <p:ph type="title"/>
          </p:nvPr>
        </p:nvSpPr>
        <p:spPr>
          <a:xfrm>
            <a:off x="630238" y="457200"/>
            <a:ext cx="2949575" cy="1600200"/>
          </a:xfrm>
        </p:spPr>
        <p:txBody>
          <a:bodyPr anchor="b"/>
          <a:lstStyle>
            <a:lvl1pPr>
              <a:defRPr sz="3200"/>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F352D12D-DDBB-4B49-8189-2FE1786CEDEE}"/>
              </a:ext>
            </a:extLst>
          </p:cNvPr>
          <p:cNvSpPr>
            <a:spLocks noGrp="1"/>
          </p:cNvSpPr>
          <p:nvPr>
            <p:ph idx="1"/>
          </p:nvPr>
        </p:nvSpPr>
        <p:spPr>
          <a:xfrm>
            <a:off x="3887788" y="987425"/>
            <a:ext cx="4629150" cy="52768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5696B2B-A1F5-42F9-BE2A-92649D82D6E8}"/>
              </a:ext>
            </a:extLst>
          </p:cNvPr>
          <p:cNvSpPr>
            <a:spLocks noGrp="1"/>
          </p:cNvSpPr>
          <p:nvPr>
            <p:ph type="body" sz="half" idx="2"/>
          </p:nvPr>
        </p:nvSpPr>
        <p:spPr>
          <a:xfrm>
            <a:off x="630238" y="2057399"/>
            <a:ext cx="2949575" cy="42069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Redigera format för bakgrundstext</a:t>
            </a:r>
          </a:p>
        </p:txBody>
      </p:sp>
      <p:sp>
        <p:nvSpPr>
          <p:cNvPr id="5" name="Platshållare för datum 4">
            <a:extLst>
              <a:ext uri="{FF2B5EF4-FFF2-40B4-BE49-F238E27FC236}">
                <a16:creationId xmlns:a16="http://schemas.microsoft.com/office/drawing/2014/main" id="{4486E251-E237-48F3-A665-C028DF6CD251}"/>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1DBFDE46-85BC-4ABE-9B2B-D68A1B5ADE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AA52C3F6-880B-426A-8267-9CED7F434165}"/>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4122715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380E8C-3963-4841-902F-AF0F6C452F8B}"/>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F0C03D94-D9A9-49DD-B0A4-C3538EC609EB}"/>
              </a:ext>
            </a:extLst>
          </p:cNvPr>
          <p:cNvSpPr>
            <a:spLocks noGrp="1"/>
          </p:cNvSpPr>
          <p:nvPr>
            <p:ph type="pic" idx="1"/>
          </p:nvPr>
        </p:nvSpPr>
        <p:spPr>
          <a:xfrm>
            <a:off x="3887788" y="987425"/>
            <a:ext cx="4629150" cy="52768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3F6D1A7-6427-4C30-AEFE-B5828DA0B9C1}"/>
              </a:ext>
            </a:extLst>
          </p:cNvPr>
          <p:cNvSpPr>
            <a:spLocks noGrp="1"/>
          </p:cNvSpPr>
          <p:nvPr>
            <p:ph type="body" sz="half" idx="2"/>
          </p:nvPr>
        </p:nvSpPr>
        <p:spPr>
          <a:xfrm>
            <a:off x="630238" y="2057399"/>
            <a:ext cx="2949575"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52C55F2-441D-4FBB-B74A-DB08EAAF9BEA}"/>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5FCEAA9E-DC21-4320-8E68-61B55D931843}"/>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285D0A8B-3D24-4283-B3CE-8F7349507C12}"/>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474403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06F8F0-7162-4FCD-A03F-06346CD7AD97}"/>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B94248D1-9FE5-42EB-96D1-46CB39D6434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58022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78D859D-1623-420A-8503-5B67033F798E}"/>
              </a:ext>
            </a:extLst>
          </p:cNvPr>
          <p:cNvSpPr>
            <a:spLocks noGrp="1"/>
          </p:cNvSpPr>
          <p:nvPr>
            <p:ph type="title" orient="vert"/>
          </p:nvPr>
        </p:nvSpPr>
        <p:spPr>
          <a:xfrm>
            <a:off x="6450013" y="806450"/>
            <a:ext cx="1914525"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C98322CF-6F3D-47F1-8A43-FB35AC650FFC}"/>
              </a:ext>
            </a:extLst>
          </p:cNvPr>
          <p:cNvSpPr>
            <a:spLocks noGrp="1"/>
          </p:cNvSpPr>
          <p:nvPr>
            <p:ph type="body" orient="vert" idx="1"/>
          </p:nvPr>
        </p:nvSpPr>
        <p:spPr>
          <a:xfrm>
            <a:off x="704850" y="806450"/>
            <a:ext cx="5592763"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3050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9CE38-6808-4F74-B2E2-F1E2E897929F}"/>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EB61C847-C224-4A3E-8860-260FDC1260F2}"/>
              </a:ext>
            </a:extLst>
          </p:cNvPr>
          <p:cNvSpPr>
            <a:spLocks noGrp="1"/>
          </p:cNvSpPr>
          <p:nvPr>
            <p:ph type="body" idx="1"/>
          </p:nvPr>
        </p:nvSpPr>
        <p:spPr>
          <a:xfrm>
            <a:off x="623888" y="4589463"/>
            <a:ext cx="7886700" cy="12080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4330CCAD-F9BC-4545-9FF6-C422A16F52A9}"/>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A35D6ED4-514B-4401-AF98-E010D7311E7A}"/>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C44A918-60C8-4B4D-AAB7-64B03C34C65A}"/>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28636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A9B8E-598A-41D8-94B7-11378BDB9701}"/>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FF85310C-F73F-409E-B452-E62D69364CD3}"/>
              </a:ext>
            </a:extLst>
          </p:cNvPr>
          <p:cNvSpPr>
            <a:spLocks noGrp="1"/>
          </p:cNvSpPr>
          <p:nvPr>
            <p:ph sz="half" idx="1"/>
          </p:nvPr>
        </p:nvSpPr>
        <p:spPr>
          <a:xfrm>
            <a:off x="706438" y="1651000"/>
            <a:ext cx="3752850" cy="41465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567B4CC-C7A6-4632-AE2A-98B687B2CD01}"/>
              </a:ext>
            </a:extLst>
          </p:cNvPr>
          <p:cNvSpPr>
            <a:spLocks noGrp="1"/>
          </p:cNvSpPr>
          <p:nvPr>
            <p:ph sz="half" idx="2"/>
          </p:nvPr>
        </p:nvSpPr>
        <p:spPr>
          <a:xfrm>
            <a:off x="4611688" y="1651000"/>
            <a:ext cx="3752850" cy="41465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E9FFABF-3A7A-44FB-A5B8-F03545154467}"/>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367BF071-2E16-4658-B1B9-082FE300A1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8442532B-D2D3-4A3B-A692-5FE51F51955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304158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5D2FF-F2EF-4F03-9607-650C37103799}"/>
              </a:ext>
            </a:extLst>
          </p:cNvPr>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E5914C83-F8DA-434A-86AC-92BF45A48DF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A9EE0F89-6230-4935-86D2-93CBCB39E117}"/>
              </a:ext>
            </a:extLst>
          </p:cNvPr>
          <p:cNvSpPr>
            <a:spLocks noGrp="1"/>
          </p:cNvSpPr>
          <p:nvPr>
            <p:ph sz="half" idx="2"/>
          </p:nvPr>
        </p:nvSpPr>
        <p:spPr>
          <a:xfrm>
            <a:off x="630238" y="2505075"/>
            <a:ext cx="3868737" cy="329247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D681B22-3F5F-49F3-B2E5-A4055855769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E4BAC24-EEAB-45AF-B7D4-4C86FD2BD35A}"/>
              </a:ext>
            </a:extLst>
          </p:cNvPr>
          <p:cNvSpPr>
            <a:spLocks noGrp="1"/>
          </p:cNvSpPr>
          <p:nvPr>
            <p:ph sz="quarter" idx="4"/>
          </p:nvPr>
        </p:nvSpPr>
        <p:spPr>
          <a:xfrm>
            <a:off x="4629150" y="2505075"/>
            <a:ext cx="3887788" cy="329247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086D61E-6563-437A-B5C3-0F331765104A}"/>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FD32D7C3-59CA-45E5-8AF5-FAD43173F05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2D0902F9-DFBB-4E53-8B11-0A7221875C7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400990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DCB9E5-C985-4A41-B507-4DDB87E95FCD}"/>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8448DA3-8493-43D0-BBCD-C2EA8CA3FE03}"/>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D9F90420-8D9B-4773-A833-65EBC50AD771}"/>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E19F8367-5A5A-48FD-A3A5-731AABD345D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92926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53E859F-92AD-4FFD-B12C-11CCCE63F50A}"/>
              </a:ext>
            </a:extLst>
          </p:cNvPr>
          <p:cNvSpPr>
            <a:spLocks noGrp="1"/>
          </p:cNvSpPr>
          <p:nvPr>
            <p:ph type="dt" sz="half" idx="10"/>
          </p:nvPr>
        </p:nvSpPr>
        <p:spPr/>
        <p:txBody>
          <a:bodyPr/>
          <a:lstStyle/>
          <a:p>
            <a:endParaRPr lang="sv-SE" dirty="0"/>
          </a:p>
        </p:txBody>
      </p:sp>
      <p:sp>
        <p:nvSpPr>
          <p:cNvPr id="3" name="Platshållare för sidfot 2">
            <a:extLst>
              <a:ext uri="{FF2B5EF4-FFF2-40B4-BE49-F238E27FC236}">
                <a16:creationId xmlns:a16="http://schemas.microsoft.com/office/drawing/2014/main" id="{6F34F9E9-CF85-4093-8C8E-F1964BF7781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9C3823F-359A-4520-85A9-06E63D02AB86}"/>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74446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679E70-0082-4C61-B1C7-E0C7FCA78117}"/>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F352D12D-DDBB-4B49-8189-2FE1786CEDEE}"/>
              </a:ext>
            </a:extLst>
          </p:cNvPr>
          <p:cNvSpPr>
            <a:spLocks noGrp="1"/>
          </p:cNvSpPr>
          <p:nvPr>
            <p:ph idx="1"/>
          </p:nvPr>
        </p:nvSpPr>
        <p:spPr>
          <a:xfrm>
            <a:off x="3887788" y="987425"/>
            <a:ext cx="4629150" cy="48101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5696B2B-A1F5-42F9-BE2A-92649D82D6E8}"/>
              </a:ext>
            </a:extLst>
          </p:cNvPr>
          <p:cNvSpPr>
            <a:spLocks noGrp="1"/>
          </p:cNvSpPr>
          <p:nvPr>
            <p:ph type="body" sz="half" idx="2"/>
          </p:nvPr>
        </p:nvSpPr>
        <p:spPr>
          <a:xfrm>
            <a:off x="630238" y="2057400"/>
            <a:ext cx="2949575" cy="37224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4486E251-E237-48F3-A665-C028DF6CD251}"/>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1DBFDE46-85BC-4ABE-9B2B-D68A1B5ADE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AA52C3F6-880B-426A-8267-9CED7F434165}"/>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07082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380E8C-3963-4841-902F-AF0F6C452F8B}"/>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F0C03D94-D9A9-49DD-B0A4-C3538EC609EB}"/>
              </a:ext>
            </a:extLst>
          </p:cNvPr>
          <p:cNvSpPr>
            <a:spLocks noGrp="1"/>
          </p:cNvSpPr>
          <p:nvPr>
            <p:ph type="pic" idx="1"/>
          </p:nvPr>
        </p:nvSpPr>
        <p:spPr>
          <a:xfrm>
            <a:off x="3887788" y="987425"/>
            <a:ext cx="4629150" cy="48101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3F6D1A7-6427-4C30-AEFE-B5828DA0B9C1}"/>
              </a:ext>
            </a:extLst>
          </p:cNvPr>
          <p:cNvSpPr>
            <a:spLocks noGrp="1"/>
          </p:cNvSpPr>
          <p:nvPr>
            <p:ph type="body" sz="half" idx="2"/>
          </p:nvPr>
        </p:nvSpPr>
        <p:spPr>
          <a:xfrm>
            <a:off x="630238" y="2057400"/>
            <a:ext cx="2949575" cy="37224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52C55F2-441D-4FBB-B74A-DB08EAAF9BEA}"/>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5FCEAA9E-DC21-4320-8E68-61B55D931843}"/>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285D0A8B-3D24-4283-B3CE-8F7349507C12}"/>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19181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4893C24-FF6C-427F-8EA7-FB7BDBB315F1}"/>
              </a:ext>
            </a:extLst>
          </p:cNvPr>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97283" name="Title Placeholder 1">
            <a:extLst>
              <a:ext uri="{FF2B5EF4-FFF2-40B4-BE49-F238E27FC236}">
                <a16:creationId xmlns:a16="http://schemas.microsoft.com/office/drawing/2014/main" id="{898ACD82-24E2-490D-BABA-5127D9F80372}"/>
              </a:ext>
            </a:extLst>
          </p:cNvPr>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formatet för bakgrundsrubriken</a:t>
            </a:r>
          </a:p>
        </p:txBody>
      </p:sp>
      <p:sp>
        <p:nvSpPr>
          <p:cNvPr id="97284" name="Text Placeholder 2">
            <a:extLst>
              <a:ext uri="{FF2B5EF4-FFF2-40B4-BE49-F238E27FC236}">
                <a16:creationId xmlns:a16="http://schemas.microsoft.com/office/drawing/2014/main" id="{AFC07BE9-C9F9-4F87-B49D-9B68B41ADCFA}"/>
              </a:ext>
            </a:extLst>
          </p:cNvPr>
          <p:cNvSpPr>
            <a:spLocks noGrp="1"/>
          </p:cNvSpPr>
          <p:nvPr>
            <p:ph type="body" idx="1"/>
          </p:nvPr>
        </p:nvSpPr>
        <p:spPr bwMode="auto">
          <a:xfrm>
            <a:off x="706438" y="1651000"/>
            <a:ext cx="7658100" cy="413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pic>
        <p:nvPicPr>
          <p:cNvPr id="97285" name="Picture 5" descr="090323_Lnu_Wordmark_Kalmar_Växjö_påhäng_transparent">
            <a:extLst>
              <a:ext uri="{FF2B5EF4-FFF2-40B4-BE49-F238E27FC236}">
                <a16:creationId xmlns:a16="http://schemas.microsoft.com/office/drawing/2014/main" id="{B8E9F3E9-8974-4276-AC2E-9BD850B07166}"/>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714375" y="6299200"/>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090323_Lnu_Symbol">
            <a:extLst>
              <a:ext uri="{FF2B5EF4-FFF2-40B4-BE49-F238E27FC236}">
                <a16:creationId xmlns:a16="http://schemas.microsoft.com/office/drawing/2014/main" id="{00C96DF5-943A-4F73-BB12-81D5565796AB}"/>
              </a:ext>
            </a:extLst>
          </p:cNvPr>
          <p:cNvPicPr>
            <a:picLocks noChangeAspect="1" noChangeArrowheads="1"/>
          </p:cNvPicPr>
          <p:nvPr userDrawn="1"/>
        </p:nvPicPr>
        <p:blipFill>
          <a:blip r:embed="rId16" cstate="hqprint">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datum 1">
            <a:extLst>
              <a:ext uri="{FF2B5EF4-FFF2-40B4-BE49-F238E27FC236}">
                <a16:creationId xmlns:a16="http://schemas.microsoft.com/office/drawing/2014/main" id="{34E1CA55-A1DE-4AC3-BB5C-BEBAC74CC2B5}"/>
              </a:ext>
            </a:extLst>
          </p:cNvPr>
          <p:cNvSpPr>
            <a:spLocks noGrp="1"/>
          </p:cNvSpPr>
          <p:nvPr>
            <p:ph type="dt" sz="half" idx="2"/>
          </p:nvPr>
        </p:nvSpPr>
        <p:spPr>
          <a:xfrm>
            <a:off x="704850" y="5797550"/>
            <a:ext cx="205411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sp>
        <p:nvSpPr>
          <p:cNvPr id="3" name="Platshållare för sidfot 2">
            <a:extLst>
              <a:ext uri="{FF2B5EF4-FFF2-40B4-BE49-F238E27FC236}">
                <a16:creationId xmlns:a16="http://schemas.microsoft.com/office/drawing/2014/main" id="{5E22728F-F791-418D-86DC-0DAFD7ADFB6A}"/>
              </a:ext>
            </a:extLst>
          </p:cNvPr>
          <p:cNvSpPr>
            <a:spLocks noGrp="1"/>
          </p:cNvSpPr>
          <p:nvPr>
            <p:ph type="ftr" sz="quarter" idx="3"/>
          </p:nvPr>
        </p:nvSpPr>
        <p:spPr>
          <a:xfrm>
            <a:off x="3028950" y="5797550"/>
            <a:ext cx="3086100" cy="28674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4" name="Platshållare för bildnummer 3">
            <a:extLst>
              <a:ext uri="{FF2B5EF4-FFF2-40B4-BE49-F238E27FC236}">
                <a16:creationId xmlns:a16="http://schemas.microsoft.com/office/drawing/2014/main" id="{E38C8E46-72AA-4DFE-96A8-F5C4DAA2D573}"/>
              </a:ext>
            </a:extLst>
          </p:cNvPr>
          <p:cNvSpPr>
            <a:spLocks noGrp="1"/>
          </p:cNvSpPr>
          <p:nvPr>
            <p:ph type="sldNum" sz="quarter" idx="4"/>
          </p:nvPr>
        </p:nvSpPr>
        <p:spPr>
          <a:xfrm>
            <a:off x="6327195" y="5797550"/>
            <a:ext cx="2037343" cy="28674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6BD9627-3329-4DE6-AC63-754435E16E83}"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03" r:id="rId13"/>
  </p:sldLayoutIdLst>
  <p:hf sldNum="0" hdr="0" ftr="0" dt="0"/>
  <p:txStyles>
    <p:title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3" name="Title Placeholder 1">
            <a:extLst>
              <a:ext uri="{FF2B5EF4-FFF2-40B4-BE49-F238E27FC236}">
                <a16:creationId xmlns:a16="http://schemas.microsoft.com/office/drawing/2014/main" id="{898ACD82-24E2-490D-BABA-5127D9F80372}"/>
              </a:ext>
            </a:extLst>
          </p:cNvPr>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Click to edit Master title style</a:t>
            </a:r>
          </a:p>
        </p:txBody>
      </p:sp>
      <p:sp>
        <p:nvSpPr>
          <p:cNvPr id="97284" name="Text Placeholder 2">
            <a:extLst>
              <a:ext uri="{FF2B5EF4-FFF2-40B4-BE49-F238E27FC236}">
                <a16:creationId xmlns:a16="http://schemas.microsoft.com/office/drawing/2014/main" id="{AFC07BE9-C9F9-4F87-B49D-9B68B41ADCFA}"/>
              </a:ext>
            </a:extLst>
          </p:cNvPr>
          <p:cNvSpPr>
            <a:spLocks noGrp="1"/>
          </p:cNvSpPr>
          <p:nvPr>
            <p:ph type="body" idx="1"/>
          </p:nvPr>
        </p:nvSpPr>
        <p:spPr bwMode="auto">
          <a:xfrm>
            <a:off x="706438" y="1650999"/>
            <a:ext cx="7658100" cy="46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Click to edit Master text styles</a:t>
            </a:r>
          </a:p>
          <a:p>
            <a:pPr lvl="1"/>
            <a:r>
              <a:rPr lang="sv-SE" altLang="sv-SE"/>
              <a:t>Second level</a:t>
            </a:r>
          </a:p>
          <a:p>
            <a:pPr lvl="2"/>
            <a:r>
              <a:rPr lang="sv-SE" altLang="sv-SE"/>
              <a:t>Third level</a:t>
            </a:r>
          </a:p>
          <a:p>
            <a:pPr lvl="3"/>
            <a:r>
              <a:rPr lang="sv-SE" altLang="sv-SE"/>
              <a:t>Fourth level</a:t>
            </a:r>
          </a:p>
          <a:p>
            <a:pPr lvl="4"/>
            <a:r>
              <a:rPr lang="sv-SE" altLang="sv-SE"/>
              <a:t>Fifth level</a:t>
            </a:r>
          </a:p>
        </p:txBody>
      </p:sp>
      <p:sp>
        <p:nvSpPr>
          <p:cNvPr id="2" name="Platshållare för datum 1">
            <a:extLst>
              <a:ext uri="{FF2B5EF4-FFF2-40B4-BE49-F238E27FC236}">
                <a16:creationId xmlns:a16="http://schemas.microsoft.com/office/drawing/2014/main" id="{34E1CA55-A1DE-4AC3-BB5C-BEBAC74CC2B5}"/>
              </a:ext>
            </a:extLst>
          </p:cNvPr>
          <p:cNvSpPr>
            <a:spLocks noGrp="1"/>
          </p:cNvSpPr>
          <p:nvPr>
            <p:ph type="dt" sz="half" idx="2"/>
          </p:nvPr>
        </p:nvSpPr>
        <p:spPr>
          <a:xfrm>
            <a:off x="704850" y="6264315"/>
            <a:ext cx="205411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sp>
        <p:nvSpPr>
          <p:cNvPr id="3" name="Platshållare för sidfot 2">
            <a:extLst>
              <a:ext uri="{FF2B5EF4-FFF2-40B4-BE49-F238E27FC236}">
                <a16:creationId xmlns:a16="http://schemas.microsoft.com/office/drawing/2014/main" id="{5E22728F-F791-418D-86DC-0DAFD7ADFB6A}"/>
              </a:ext>
            </a:extLst>
          </p:cNvPr>
          <p:cNvSpPr>
            <a:spLocks noGrp="1"/>
          </p:cNvSpPr>
          <p:nvPr>
            <p:ph type="ftr" sz="quarter" idx="3"/>
          </p:nvPr>
        </p:nvSpPr>
        <p:spPr>
          <a:xfrm>
            <a:off x="3028950" y="6264315"/>
            <a:ext cx="3086100" cy="28674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4" name="Platshållare för bildnummer 3">
            <a:extLst>
              <a:ext uri="{FF2B5EF4-FFF2-40B4-BE49-F238E27FC236}">
                <a16:creationId xmlns:a16="http://schemas.microsoft.com/office/drawing/2014/main" id="{E38C8E46-72AA-4DFE-96A8-F5C4DAA2D573}"/>
              </a:ext>
            </a:extLst>
          </p:cNvPr>
          <p:cNvSpPr>
            <a:spLocks noGrp="1"/>
          </p:cNvSpPr>
          <p:nvPr>
            <p:ph type="sldNum" sz="quarter" idx="4"/>
          </p:nvPr>
        </p:nvSpPr>
        <p:spPr>
          <a:xfrm>
            <a:off x="6327195" y="6264315"/>
            <a:ext cx="2037343" cy="28674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6BD9627-3329-4DE6-AC63-754435E16E83}" type="slidenum">
              <a:rPr lang="sv-SE" smtClean="0"/>
              <a:pPr/>
              <a:t>‹#›</a:t>
            </a:fld>
            <a:endParaRPr lang="sv-SE"/>
          </a:p>
        </p:txBody>
      </p:sp>
    </p:spTree>
    <p:extLst>
      <p:ext uri="{BB962C8B-B14F-4D97-AF65-F5344CB8AC3E}">
        <p14:creationId xmlns:p14="http://schemas.microsoft.com/office/powerpoint/2010/main" val="6041960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rtl="0" eaLnBrk="0" fontAlgn="base" hangingPunct="0">
        <a:lnSpc>
          <a:spcPts val="2700"/>
        </a:lnSpc>
        <a:spcBef>
          <a:spcPct val="0"/>
        </a:spcBef>
        <a:spcAft>
          <a:spcPct val="0"/>
        </a:spcAft>
        <a:defRPr sz="2700" kern="1200">
          <a:solidFill>
            <a:schemeClr val="tx1"/>
          </a:solidFill>
          <a:latin typeface="+mj-lt"/>
          <a:ea typeface="+mj-ea"/>
          <a:cs typeface="+mj-cs"/>
        </a:defRPr>
      </a:lvl1pPr>
      <a:lvl2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salstentamen.lnu.se/sv/schedu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arkiv@lnu.s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www.antagning.s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mailto:antagning@lnu.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lnu.se/student/ny-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nadja.heinvall@lnu.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lnu.se/student/jobb-och-karriar/karriarvagledningen/" TargetMode="External"/><Relationship Id="rId5" Type="http://schemas.openxmlformats.org/officeDocument/2006/relationships/hyperlink" Target="mailto:fanny.elheim@lnu.se" TargetMode="External"/><Relationship Id="rId4" Type="http://schemas.openxmlformats.org/officeDocument/2006/relationships/hyperlink" Target="mailto:sofie.edstrom@lnu.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mailto:mari.ericsson@lnu.s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petter.andersson@lnu.se" TargetMode="External"/><Relationship Id="rId5" Type="http://schemas.openxmlformats.org/officeDocument/2006/relationships/hyperlink" Target="mailto:mathilda.karlsson.alden@lnu.se" TargetMode="External"/><Relationship Id="rId4" Type="http://schemas.openxmlformats.org/officeDocument/2006/relationships/hyperlink" Target="https://lnu.se/student/stod-och-service/studera-med-funktionsnedsattning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refero.lnu.s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lnu.se/ub/kontakt-och-service/studieverkstaden/" TargetMode="External"/><Relationship Id="rId5" Type="http://schemas.openxmlformats.org/officeDocument/2006/relationships/hyperlink" Target="http://skrivguiden.se/resurser/lnu-resurser/" TargetMode="External"/><Relationship Id="rId4" Type="http://schemas.openxmlformats.org/officeDocument/2006/relationships/hyperlink" Target="https://lnu.se/ub/"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lnu.se/utbildning/under-studierna/studenthalsa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nu.se/student/ny-student/"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lnu.se/student/jobb-och-karriar/alumnnatverk/"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loud.timeedit.net/lnu/web/schema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salstentamen.lnu.se/sv/schedu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lnu.se/student/under-studierna/kurs-och-utbildningsplan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cstate="hqprint">
            <a:extLst>
              <a:ext uri="{28A0092B-C50C-407E-A947-70E740481C1C}">
                <a14:useLocalDpi xmlns:a14="http://schemas.microsoft.com/office/drawing/2010/main" val="0"/>
              </a:ext>
            </a:extLst>
          </a:blip>
          <a:srcRect l="849" b="1076"/>
          <a:stretch/>
        </p:blipFill>
        <p:spPr>
          <a:xfrm>
            <a:off x="-36512" y="-9445"/>
            <a:ext cx="9180512" cy="6102742"/>
          </a:xfrm>
          <a:prstGeom prst="rect">
            <a:avLst/>
          </a:prstGeom>
        </p:spPr>
      </p:pic>
      <p:sp>
        <p:nvSpPr>
          <p:cNvPr id="12" name="Rektangel 11"/>
          <p:cNvSpPr/>
          <p:nvPr/>
        </p:nvSpPr>
        <p:spPr bwMode="auto">
          <a:xfrm>
            <a:off x="1076108" y="1412776"/>
            <a:ext cx="4648020" cy="1872208"/>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Rubrik 1">
            <a:extLst>
              <a:ext uri="{FF2B5EF4-FFF2-40B4-BE49-F238E27FC236}">
                <a16:creationId xmlns:a16="http://schemas.microsoft.com/office/drawing/2014/main" id="{C93A35C3-0593-4372-AF76-D492062B11E3}"/>
              </a:ext>
            </a:extLst>
          </p:cNvPr>
          <p:cNvSpPr txBox="1">
            <a:spLocks/>
          </p:cNvSpPr>
          <p:nvPr/>
        </p:nvSpPr>
        <p:spPr bwMode="auto">
          <a:xfrm>
            <a:off x="1396640" y="1582805"/>
            <a:ext cx="3751423" cy="59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00000"/>
              </a:lnSpc>
            </a:pPr>
            <a:r>
              <a:rPr lang="sv-SE" sz="3200" dirty="0">
                <a:ea typeface="ＭＳ Ｐゴシック" panose="020B0600070205080204" pitchFamily="34" charset="-128"/>
              </a:rPr>
              <a:t>Välkommen </a:t>
            </a:r>
            <a:r>
              <a:rPr lang="sv-SE" sz="1900" dirty="0">
                <a:ea typeface="ＭＳ Ｐゴシック" panose="020B0600070205080204" pitchFamily="34" charset="-128"/>
              </a:rPr>
              <a:t>som student på</a:t>
            </a:r>
            <a:br>
              <a:rPr lang="sv-SE" sz="1900" dirty="0">
                <a:ea typeface="ＭＳ Ｐゴシック" panose="020B0600070205080204" pitchFamily="34" charset="-128"/>
              </a:rPr>
            </a:br>
            <a:endParaRPr lang="sv-SE" sz="1900" dirty="0">
              <a:ea typeface="ＭＳ Ｐゴシック" panose="020B0600070205080204" pitchFamily="34" charset="-128"/>
            </a:endParaRPr>
          </a:p>
          <a:p>
            <a:pPr>
              <a:lnSpc>
                <a:spcPct val="100000"/>
              </a:lnSpc>
            </a:pPr>
            <a:br>
              <a:rPr lang="sv-SE" sz="2600" dirty="0">
                <a:ea typeface="ＭＳ Ｐゴシック" panose="020B0600070205080204" pitchFamily="34" charset="-128"/>
              </a:rPr>
            </a:br>
            <a:endParaRPr lang="sv-SE" sz="2600" dirty="0">
              <a:ea typeface="ＭＳ Ｐゴシック" panose="020B0600070205080204" pitchFamily="34" charset="-128"/>
            </a:endParaRPr>
          </a:p>
        </p:txBody>
      </p:sp>
      <p:sp>
        <p:nvSpPr>
          <p:cNvPr id="15" name="Rubrik 1">
            <a:extLst>
              <a:ext uri="{FF2B5EF4-FFF2-40B4-BE49-F238E27FC236}">
                <a16:creationId xmlns:a16="http://schemas.microsoft.com/office/drawing/2014/main" id="{C93A35C3-0593-4372-AF76-D492062B11E3}"/>
              </a:ext>
            </a:extLst>
          </p:cNvPr>
          <p:cNvSpPr txBox="1">
            <a:spLocks/>
          </p:cNvSpPr>
          <p:nvPr/>
        </p:nvSpPr>
        <p:spPr bwMode="auto">
          <a:xfrm>
            <a:off x="1396640" y="2161402"/>
            <a:ext cx="4183471" cy="36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00000"/>
              </a:lnSpc>
            </a:pPr>
            <a:r>
              <a:rPr lang="sv-SE" sz="1900" i="1" dirty="0">
                <a:ea typeface="ＭＳ Ｐゴシック" panose="020B0600070205080204" pitchFamily="34" charset="-128"/>
              </a:rPr>
              <a:t>Fakulteten för hälso- och livsvetenskap </a:t>
            </a:r>
          </a:p>
          <a:p>
            <a:pPr>
              <a:lnSpc>
                <a:spcPct val="100000"/>
              </a:lnSpc>
            </a:pPr>
            <a:endParaRPr lang="sv-SE" sz="2600" dirty="0">
              <a:ea typeface="ＭＳ Ｐゴシック" panose="020B0600070205080204" pitchFamily="34" charset="-128"/>
            </a:endParaRPr>
          </a:p>
        </p:txBody>
      </p:sp>
      <p:sp>
        <p:nvSpPr>
          <p:cNvPr id="16" name="Rubrik 1">
            <a:extLst>
              <a:ext uri="{FF2B5EF4-FFF2-40B4-BE49-F238E27FC236}">
                <a16:creationId xmlns:a16="http://schemas.microsoft.com/office/drawing/2014/main" id="{C93A35C3-0593-4372-AF76-D492062B11E3}"/>
              </a:ext>
            </a:extLst>
          </p:cNvPr>
          <p:cNvSpPr txBox="1">
            <a:spLocks/>
          </p:cNvSpPr>
          <p:nvPr/>
        </p:nvSpPr>
        <p:spPr bwMode="auto">
          <a:xfrm>
            <a:off x="1396640" y="2577079"/>
            <a:ext cx="3967447" cy="36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00000"/>
              </a:lnSpc>
            </a:pPr>
            <a:r>
              <a:rPr lang="sv-SE" sz="1900" dirty="0">
                <a:ea typeface="ＭＳ Ｐゴシック" panose="020B0600070205080204" pitchFamily="34" charset="-128"/>
              </a:rPr>
              <a:t>vid Linnéuniversitetet</a:t>
            </a:r>
            <a:endParaRPr lang="sv-SE" sz="2600" dirty="0">
              <a:ea typeface="ＭＳ Ｐゴシック" panose="020B0600070205080204" pitchFamily="34" charset="-128"/>
            </a:endParaRPr>
          </a:p>
          <a:p>
            <a:pPr>
              <a:lnSpc>
                <a:spcPct val="100000"/>
              </a:lnSpc>
            </a:pPr>
            <a:endParaRPr lang="sv-SE" sz="2600" dirty="0">
              <a:ea typeface="ＭＳ Ｐゴシック" panose="020B0600070205080204" pitchFamily="34" charset="-128"/>
            </a:endParaRPr>
          </a:p>
        </p:txBody>
      </p:sp>
      <p:sp>
        <p:nvSpPr>
          <p:cNvPr id="21" name="Rektangel 20"/>
          <p:cNvSpPr/>
          <p:nvPr/>
        </p:nvSpPr>
        <p:spPr bwMode="auto">
          <a:xfrm>
            <a:off x="1076108" y="3364156"/>
            <a:ext cx="2919828" cy="4994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 name="Underrubrik 2">
            <a:extLst>
              <a:ext uri="{FF2B5EF4-FFF2-40B4-BE49-F238E27FC236}">
                <a16:creationId xmlns:a16="http://schemas.microsoft.com/office/drawing/2014/main" id="{499EB56F-5B8A-429F-B249-FE7E19DD2C8B}"/>
              </a:ext>
            </a:extLst>
          </p:cNvPr>
          <p:cNvSpPr txBox="1">
            <a:spLocks/>
          </p:cNvSpPr>
          <p:nvPr/>
        </p:nvSpPr>
        <p:spPr bwMode="auto">
          <a:xfrm>
            <a:off x="1076108" y="3364156"/>
            <a:ext cx="2768180" cy="4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1600" i="1" dirty="0"/>
              <a:t>Program:</a:t>
            </a:r>
            <a:r>
              <a:rPr lang="sv-SE" sz="1600" i="1" dirty="0">
                <a:solidFill>
                  <a:srgbClr val="FF0000"/>
                </a:solidFill>
              </a:rPr>
              <a:t> </a:t>
            </a:r>
          </a:p>
        </p:txBody>
      </p:sp>
      <p:sp>
        <p:nvSpPr>
          <p:cNvPr id="22" name="Rektangel 21"/>
          <p:cNvSpPr/>
          <p:nvPr/>
        </p:nvSpPr>
        <p:spPr bwMode="auto">
          <a:xfrm>
            <a:off x="1076108" y="3945779"/>
            <a:ext cx="1559936" cy="495574"/>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Underrubrik 2">
            <a:extLst>
              <a:ext uri="{FF2B5EF4-FFF2-40B4-BE49-F238E27FC236}">
                <a16:creationId xmlns:a16="http://schemas.microsoft.com/office/drawing/2014/main" id="{499EB56F-5B8A-429F-B249-FE7E19DD2C8B}"/>
              </a:ext>
            </a:extLst>
          </p:cNvPr>
          <p:cNvSpPr txBox="1">
            <a:spLocks/>
          </p:cNvSpPr>
          <p:nvPr/>
        </p:nvSpPr>
        <p:spPr bwMode="auto">
          <a:xfrm>
            <a:off x="1076108" y="3944266"/>
            <a:ext cx="1479668" cy="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1600" i="1" dirty="0"/>
              <a:t>Termin: HT23</a:t>
            </a:r>
          </a:p>
        </p:txBody>
      </p:sp>
    </p:spTree>
    <p:extLst>
      <p:ext uri="{BB962C8B-B14F-4D97-AF65-F5344CB8AC3E}">
        <p14:creationId xmlns:p14="http://schemas.microsoft.com/office/powerpoint/2010/main" val="345498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7" name="Rektangel 6"/>
          <p:cNvSpPr/>
          <p:nvPr/>
        </p:nvSpPr>
        <p:spPr bwMode="auto">
          <a:xfrm>
            <a:off x="1185620" y="1115878"/>
            <a:ext cx="5739700" cy="3840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434770" y="1412776"/>
            <a:ext cx="5181850" cy="755650"/>
          </a:xfrm>
        </p:spPr>
        <p:txBody>
          <a:bodyPr/>
          <a:lstStyle/>
          <a:p>
            <a:r>
              <a:rPr lang="sv-SE" sz="2800" dirty="0"/>
              <a:t>Examination</a:t>
            </a:r>
            <a:br>
              <a:rPr lang="sv-SE" sz="2400" dirty="0"/>
            </a:br>
            <a:endParaRPr lang="sv-SE" dirty="0"/>
          </a:p>
        </p:txBody>
      </p:sp>
      <p:sp>
        <p:nvSpPr>
          <p:cNvPr id="9" name="Rectangle 3"/>
          <p:cNvSpPr txBox="1">
            <a:spLocks noChangeArrowheads="1"/>
          </p:cNvSpPr>
          <p:nvPr/>
        </p:nvSpPr>
        <p:spPr bwMode="auto">
          <a:xfrm>
            <a:off x="1488716" y="1988840"/>
            <a:ext cx="5112568" cy="252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sv-SE" dirty="0"/>
              <a:t>Det finns olika typer av examination, till exempel skriftlig salstentamen, digital tentamen, inlämningsuppgift och seminarium.</a:t>
            </a:r>
            <a:br>
              <a:rPr lang="sv-SE" dirty="0"/>
            </a:br>
            <a:br>
              <a:rPr lang="sv-SE" dirty="0"/>
            </a:br>
            <a:r>
              <a:rPr lang="sv-SE" dirty="0"/>
              <a:t>Kursansvarig meddelar vid kursstart hur examination sker. Detta anges även i kursplanen.</a:t>
            </a:r>
            <a:br>
              <a:rPr lang="sv-SE" dirty="0"/>
            </a:br>
            <a:br>
              <a:rPr lang="sv-SE" dirty="0"/>
            </a:br>
            <a:r>
              <a:rPr lang="sv-SE" dirty="0"/>
              <a:t>Om du fått ett godkänt betyg kan du inte göra samma examination igen för att få högre betyg.</a:t>
            </a:r>
          </a:p>
          <a:p>
            <a:pPr marL="0" indent="0">
              <a:defRPr/>
            </a:pPr>
            <a:endParaRPr lang="sv-SE" sz="2200" dirty="0"/>
          </a:p>
        </p:txBody>
      </p:sp>
    </p:spTree>
    <p:extLst>
      <p:ext uri="{BB962C8B-B14F-4D97-AF65-F5344CB8AC3E}">
        <p14:creationId xmlns:p14="http://schemas.microsoft.com/office/powerpoint/2010/main" val="73033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Rektangel 5"/>
          <p:cNvSpPr/>
          <p:nvPr/>
        </p:nvSpPr>
        <p:spPr bwMode="auto">
          <a:xfrm>
            <a:off x="2339752" y="1268760"/>
            <a:ext cx="5580113" cy="324036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2627784" y="1556792"/>
            <a:ext cx="5112568" cy="472381"/>
          </a:xfrm>
        </p:spPr>
        <p:txBody>
          <a:bodyPr/>
          <a:lstStyle/>
          <a:p>
            <a:r>
              <a:rPr lang="sv-SE" sz="2800" dirty="0"/>
              <a:t>Skriftlig salstentamen </a:t>
            </a:r>
            <a:endParaRPr lang="sv-SE" dirty="0"/>
          </a:p>
        </p:txBody>
      </p:sp>
      <p:sp>
        <p:nvSpPr>
          <p:cNvPr id="7" name="Platshållare för innehåll 3"/>
          <p:cNvSpPr>
            <a:spLocks noGrp="1"/>
          </p:cNvSpPr>
          <p:nvPr>
            <p:ph idx="1"/>
          </p:nvPr>
        </p:nvSpPr>
        <p:spPr>
          <a:xfrm>
            <a:off x="2627784" y="2060848"/>
            <a:ext cx="5040560" cy="2232248"/>
          </a:xfrm>
        </p:spPr>
        <p:txBody>
          <a:bodyPr/>
          <a:lstStyle/>
          <a:p>
            <a:pPr marL="0" indent="0"/>
            <a:r>
              <a:rPr lang="sv-SE" dirty="0"/>
              <a:t>Anmälan till skriftlig salstentamen är obligatorisk.</a:t>
            </a:r>
            <a:br>
              <a:rPr lang="sv-SE" dirty="0"/>
            </a:br>
            <a:endParaRPr lang="sv-SE" sz="800" dirty="0"/>
          </a:p>
          <a:p>
            <a:pPr marL="0" indent="0"/>
            <a:r>
              <a:rPr lang="sv-SE" dirty="0"/>
              <a:t>Det går </a:t>
            </a:r>
            <a:r>
              <a:rPr lang="sv-SE" b="1" dirty="0"/>
              <a:t>inte</a:t>
            </a:r>
            <a:r>
              <a:rPr lang="sv-SE" dirty="0"/>
              <a:t> att efteranmäla sig! </a:t>
            </a:r>
          </a:p>
          <a:p>
            <a:pPr marL="0" indent="0"/>
            <a:endParaRPr lang="sv-SE" sz="800" dirty="0"/>
          </a:p>
          <a:p>
            <a:pPr marL="0" indent="0"/>
            <a:r>
              <a:rPr lang="sv-SE" dirty="0"/>
              <a:t>Giltig legitimation </a:t>
            </a:r>
            <a:r>
              <a:rPr lang="sv-SE" b="1" dirty="0"/>
              <a:t>måste </a:t>
            </a:r>
            <a:r>
              <a:rPr lang="sv-SE" dirty="0"/>
              <a:t>uppvisas vid salstentamen för att </a:t>
            </a:r>
            <a:r>
              <a:rPr lang="sv-SE" b="1" dirty="0"/>
              <a:t>ha rätt att genomföra tentamen.</a:t>
            </a:r>
          </a:p>
          <a:p>
            <a:pPr marL="0" indent="0"/>
            <a:endParaRPr lang="sv-SE" sz="800" dirty="0"/>
          </a:p>
          <a:p>
            <a:pPr marL="0" indent="0"/>
            <a:r>
              <a:rPr lang="sv-SE" dirty="0"/>
              <a:t>Planera dina studier – se </a:t>
            </a:r>
            <a:r>
              <a:rPr lang="sv-SE" dirty="0">
                <a:hlinkClick r:id="rId4"/>
              </a:rPr>
              <a:t>Tentamensschema</a:t>
            </a:r>
            <a:endParaRPr lang="sv-SE" dirty="0"/>
          </a:p>
        </p:txBody>
      </p:sp>
    </p:spTree>
    <p:extLst>
      <p:ext uri="{BB962C8B-B14F-4D97-AF65-F5344CB8AC3E}">
        <p14:creationId xmlns:p14="http://schemas.microsoft.com/office/powerpoint/2010/main" val="1459883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520" y="0"/>
            <a:ext cx="9446084" cy="6123945"/>
          </a:xfrm>
          <a:prstGeom prst="rect">
            <a:avLst/>
          </a:prstGeom>
        </p:spPr>
      </p:pic>
      <p:sp>
        <p:nvSpPr>
          <p:cNvPr id="6" name="Rektangel 5"/>
          <p:cNvSpPr/>
          <p:nvPr/>
        </p:nvSpPr>
        <p:spPr bwMode="auto">
          <a:xfrm>
            <a:off x="2339752" y="1268760"/>
            <a:ext cx="5580113" cy="36724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2627784" y="1556792"/>
            <a:ext cx="5112568" cy="472381"/>
          </a:xfrm>
        </p:spPr>
        <p:txBody>
          <a:bodyPr/>
          <a:lstStyle/>
          <a:p>
            <a:r>
              <a:rPr lang="sv-SE" sz="2800" dirty="0"/>
              <a:t>Underkända examinationer…</a:t>
            </a:r>
            <a:endParaRPr lang="sv-SE" dirty="0"/>
          </a:p>
        </p:txBody>
      </p:sp>
      <p:sp>
        <p:nvSpPr>
          <p:cNvPr id="7" name="Platshållare för innehåll 3"/>
          <p:cNvSpPr>
            <a:spLocks noGrp="1"/>
          </p:cNvSpPr>
          <p:nvPr>
            <p:ph idx="1"/>
          </p:nvPr>
        </p:nvSpPr>
        <p:spPr>
          <a:xfrm>
            <a:off x="2627784" y="2060848"/>
            <a:ext cx="5040560" cy="2232248"/>
          </a:xfrm>
        </p:spPr>
        <p:txBody>
          <a:bodyPr/>
          <a:lstStyle/>
          <a:p>
            <a:pPr marL="0" indent="0"/>
            <a:r>
              <a:rPr lang="sv-SE" dirty="0"/>
              <a:t>…kan leda till att du inte uppfyller förkunskapskraven till nästa kurs och inte kan studera vidare.</a:t>
            </a:r>
            <a:br>
              <a:rPr lang="sv-SE" dirty="0"/>
            </a:br>
            <a:endParaRPr lang="sv-SE" sz="800" dirty="0"/>
          </a:p>
          <a:p>
            <a:pPr marL="0" indent="0"/>
            <a:r>
              <a:rPr lang="sv-SE" dirty="0"/>
              <a:t>…kan innebära problem med CSN eftersom de har krav på studieprestation.</a:t>
            </a:r>
          </a:p>
          <a:p>
            <a:pPr marL="0" indent="0"/>
            <a:endParaRPr lang="sv-SE" sz="800" dirty="0"/>
          </a:p>
          <a:p>
            <a:pPr marL="0" indent="0"/>
            <a:r>
              <a:rPr lang="sv-SE" dirty="0"/>
              <a:t>Dröj inte för länge med </a:t>
            </a:r>
            <a:r>
              <a:rPr lang="sv-SE" dirty="0" err="1"/>
              <a:t>omexamination</a:t>
            </a:r>
            <a:r>
              <a:rPr lang="sv-SE" dirty="0"/>
              <a:t> då kursens upplägg kan komma att förändras till nästkommande läsår.</a:t>
            </a:r>
          </a:p>
          <a:p>
            <a:pPr marL="0" indent="0"/>
            <a:endParaRPr lang="sv-SE" dirty="0"/>
          </a:p>
        </p:txBody>
      </p:sp>
    </p:spTree>
    <p:extLst>
      <p:ext uri="{BB962C8B-B14F-4D97-AF65-F5344CB8AC3E}">
        <p14:creationId xmlns:p14="http://schemas.microsoft.com/office/powerpoint/2010/main" val="4247760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102334"/>
          </a:xfrm>
          <a:prstGeom prst="rect">
            <a:avLst/>
          </a:prstGeom>
        </p:spPr>
      </p:pic>
      <p:sp>
        <p:nvSpPr>
          <p:cNvPr id="6" name="Rektangel 5"/>
          <p:cNvSpPr/>
          <p:nvPr/>
        </p:nvSpPr>
        <p:spPr bwMode="auto">
          <a:xfrm>
            <a:off x="1475656" y="818919"/>
            <a:ext cx="5256584" cy="441028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835696" y="1052736"/>
            <a:ext cx="5112568" cy="755650"/>
          </a:xfrm>
        </p:spPr>
        <p:txBody>
          <a:bodyPr/>
          <a:lstStyle/>
          <a:p>
            <a:r>
              <a:rPr lang="sv-SE" sz="2800" dirty="0"/>
              <a:t>Infocenter – Kalmar</a:t>
            </a:r>
            <a:endParaRPr lang="sv-SE" dirty="0"/>
          </a:p>
        </p:txBody>
      </p:sp>
      <p:sp>
        <p:nvSpPr>
          <p:cNvPr id="7" name="Platshållare för innehåll 3"/>
          <p:cNvSpPr>
            <a:spLocks noGrp="1"/>
          </p:cNvSpPr>
          <p:nvPr>
            <p:ph idx="1"/>
          </p:nvPr>
        </p:nvSpPr>
        <p:spPr>
          <a:xfrm>
            <a:off x="1841625" y="1628800"/>
            <a:ext cx="5688632" cy="2808312"/>
          </a:xfrm>
        </p:spPr>
        <p:txBody>
          <a:bodyPr/>
          <a:lstStyle/>
          <a:p>
            <a:pPr marL="0" indent="0">
              <a:defRPr/>
            </a:pPr>
            <a:r>
              <a:rPr lang="sv-SE" dirty="0"/>
              <a:t>Hus Stella, huvudentrén</a:t>
            </a:r>
            <a:br>
              <a:rPr lang="sv-SE" dirty="0"/>
            </a:br>
            <a:endParaRPr lang="sv-SE" dirty="0"/>
          </a:p>
          <a:p>
            <a:pPr marL="0" indent="0">
              <a:defRPr/>
            </a:pPr>
            <a:r>
              <a:rPr lang="sv-SE" i="1" dirty="0"/>
              <a:t>Öppettider: </a:t>
            </a:r>
          </a:p>
          <a:p>
            <a:pPr marL="0" indent="0">
              <a:defRPr/>
            </a:pPr>
            <a:r>
              <a:rPr lang="sv-SE" dirty="0"/>
              <a:t>Helgfri vardag </a:t>
            </a:r>
          </a:p>
          <a:p>
            <a:pPr marL="0" indent="0">
              <a:defRPr/>
            </a:pPr>
            <a:r>
              <a:rPr lang="sv-SE" dirty="0"/>
              <a:t>Kl. 08.00 - 16.00</a:t>
            </a:r>
          </a:p>
          <a:p>
            <a:pPr marL="0" indent="0">
              <a:defRPr/>
            </a:pPr>
            <a:endParaRPr lang="sv-SE" dirty="0">
              <a:solidFill>
                <a:srgbClr val="FF0000"/>
              </a:solidFill>
            </a:endParaRPr>
          </a:p>
          <a:p>
            <a:pPr marL="285750" indent="-285750">
              <a:buFont typeface="Arial" panose="020B0604020202020204" pitchFamily="34" charset="0"/>
              <a:buChar char="•"/>
              <a:defRPr/>
            </a:pPr>
            <a:r>
              <a:rPr lang="sv-SE" dirty="0"/>
              <a:t>Tentamensutlämning för studenter i Kalmar </a:t>
            </a:r>
          </a:p>
          <a:p>
            <a:pPr marL="285750" indent="-285750">
              <a:buFont typeface="Arial" panose="020B0604020202020204" pitchFamily="34" charset="0"/>
              <a:buChar char="•"/>
              <a:defRPr/>
            </a:pPr>
            <a:r>
              <a:rPr lang="sv-SE" dirty="0"/>
              <a:t>Generella frågor, information och service</a:t>
            </a:r>
          </a:p>
          <a:p>
            <a:pPr marL="0" indent="0">
              <a:defRPr/>
            </a:pPr>
            <a:endParaRPr lang="sv-SE" dirty="0"/>
          </a:p>
          <a:p>
            <a:pPr marL="0" indent="0">
              <a:defRPr/>
            </a:pPr>
            <a:r>
              <a:rPr lang="sv-SE" i="1" dirty="0"/>
              <a:t>Tag med giltig legitimation!</a:t>
            </a:r>
          </a:p>
        </p:txBody>
      </p:sp>
    </p:spTree>
    <p:extLst>
      <p:ext uri="{BB962C8B-B14F-4D97-AF65-F5344CB8AC3E}">
        <p14:creationId xmlns:p14="http://schemas.microsoft.com/office/powerpoint/2010/main" val="289959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167"/>
            <a:ext cx="9144000" cy="6096000"/>
          </a:xfrm>
          <a:prstGeom prst="rect">
            <a:avLst/>
          </a:prstGeom>
        </p:spPr>
      </p:pic>
      <p:sp>
        <p:nvSpPr>
          <p:cNvPr id="6" name="Rektangel 5"/>
          <p:cNvSpPr/>
          <p:nvPr/>
        </p:nvSpPr>
        <p:spPr bwMode="auto">
          <a:xfrm>
            <a:off x="1475656" y="818919"/>
            <a:ext cx="5256584" cy="441028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835696" y="1052736"/>
            <a:ext cx="5112568" cy="755650"/>
          </a:xfrm>
        </p:spPr>
        <p:txBody>
          <a:bodyPr/>
          <a:lstStyle/>
          <a:p>
            <a:r>
              <a:rPr lang="sv-SE" sz="2800" dirty="0"/>
              <a:t>Infocenter – Växjö</a:t>
            </a:r>
            <a:endParaRPr lang="sv-SE" dirty="0"/>
          </a:p>
        </p:txBody>
      </p:sp>
      <p:sp>
        <p:nvSpPr>
          <p:cNvPr id="7" name="Platshållare för innehåll 3"/>
          <p:cNvSpPr>
            <a:spLocks noGrp="1"/>
          </p:cNvSpPr>
          <p:nvPr>
            <p:ph idx="1"/>
          </p:nvPr>
        </p:nvSpPr>
        <p:spPr>
          <a:xfrm>
            <a:off x="1841625" y="1628800"/>
            <a:ext cx="4530575" cy="2448272"/>
          </a:xfrm>
        </p:spPr>
        <p:txBody>
          <a:bodyPr/>
          <a:lstStyle/>
          <a:p>
            <a:pPr marL="0" indent="0">
              <a:defRPr/>
            </a:pPr>
            <a:r>
              <a:rPr lang="sv-SE" dirty="0"/>
              <a:t>Huvudentrén i hus H</a:t>
            </a:r>
            <a:br>
              <a:rPr lang="sv-SE" dirty="0"/>
            </a:br>
            <a:endParaRPr lang="sv-SE" dirty="0"/>
          </a:p>
          <a:p>
            <a:pPr marL="0" indent="0">
              <a:defRPr/>
            </a:pPr>
            <a:r>
              <a:rPr lang="sv-SE" i="1" dirty="0"/>
              <a:t>Öppettider: </a:t>
            </a:r>
          </a:p>
          <a:p>
            <a:pPr marL="0" indent="0">
              <a:defRPr/>
            </a:pPr>
            <a:r>
              <a:rPr lang="sv-SE" dirty="0"/>
              <a:t>Måndag – Fredag </a:t>
            </a:r>
          </a:p>
          <a:p>
            <a:pPr marL="0" indent="0">
              <a:defRPr/>
            </a:pPr>
            <a:r>
              <a:rPr lang="sv-SE" dirty="0"/>
              <a:t>Kl. 08.00-16.00</a:t>
            </a:r>
          </a:p>
          <a:p>
            <a:pPr marL="0" indent="0">
              <a:defRPr/>
            </a:pPr>
            <a:endParaRPr lang="sv-SE" dirty="0">
              <a:solidFill>
                <a:srgbClr val="FF0000"/>
              </a:solidFill>
            </a:endParaRPr>
          </a:p>
          <a:p>
            <a:pPr marL="285750" indent="-285750">
              <a:buFont typeface="Arial" panose="020B0604020202020204" pitchFamily="34" charset="0"/>
              <a:buChar char="•"/>
              <a:defRPr/>
            </a:pPr>
            <a:r>
              <a:rPr lang="sv-SE" dirty="0"/>
              <a:t>Tentamensutlämning för studenter i Växjö </a:t>
            </a:r>
          </a:p>
          <a:p>
            <a:pPr marL="285750" indent="-285750">
              <a:buFont typeface="Arial" panose="020B0604020202020204" pitchFamily="34" charset="0"/>
              <a:buChar char="•"/>
              <a:defRPr/>
            </a:pPr>
            <a:r>
              <a:rPr lang="sv-SE" dirty="0"/>
              <a:t>Generella frågor, information och service</a:t>
            </a:r>
            <a:br>
              <a:rPr lang="sv-SE" dirty="0"/>
            </a:br>
            <a:br>
              <a:rPr lang="sv-SE" dirty="0"/>
            </a:br>
            <a:r>
              <a:rPr lang="sv-SE" i="1" dirty="0"/>
              <a:t>Tag med giltig legitimation!</a:t>
            </a:r>
            <a:endParaRPr lang="sv-SE" dirty="0"/>
          </a:p>
          <a:p>
            <a:pPr marL="0" indent="0">
              <a:defRPr/>
            </a:pPr>
            <a:endParaRPr lang="sv-SE" dirty="0">
              <a:solidFill>
                <a:srgbClr val="FF0000"/>
              </a:solidFill>
            </a:endParaRPr>
          </a:p>
        </p:txBody>
      </p:sp>
    </p:spTree>
    <p:extLst>
      <p:ext uri="{BB962C8B-B14F-4D97-AF65-F5344CB8AC3E}">
        <p14:creationId xmlns:p14="http://schemas.microsoft.com/office/powerpoint/2010/main" val="84189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9674" y="860155"/>
            <a:ext cx="4818429" cy="714421"/>
          </a:xfrm>
        </p:spPr>
        <p:txBody>
          <a:bodyPr/>
          <a:lstStyle/>
          <a:p>
            <a:r>
              <a:rPr lang="sv-SE" sz="2800" dirty="0"/>
              <a:t>Kursvärdering</a:t>
            </a:r>
            <a:endParaRPr lang="sv-SE" dirty="0"/>
          </a:p>
        </p:txBody>
      </p:sp>
      <p:sp>
        <p:nvSpPr>
          <p:cNvPr id="7" name="Platshållare för innehåll 3"/>
          <p:cNvSpPr>
            <a:spLocks noGrp="1"/>
          </p:cNvSpPr>
          <p:nvPr>
            <p:ph idx="1"/>
          </p:nvPr>
        </p:nvSpPr>
        <p:spPr>
          <a:xfrm>
            <a:off x="689674" y="1574576"/>
            <a:ext cx="5040560" cy="2916324"/>
          </a:xfrm>
        </p:spPr>
        <p:txBody>
          <a:bodyPr/>
          <a:lstStyle/>
          <a:p>
            <a:pPr marL="0" indent="0"/>
            <a:r>
              <a:rPr lang="sv-SE" dirty="0"/>
              <a:t>Efter varje kurs – fyll i kursvärderingen!</a:t>
            </a:r>
            <a:br>
              <a:rPr lang="sv-SE" dirty="0"/>
            </a:br>
            <a:br>
              <a:rPr lang="sv-SE" dirty="0"/>
            </a:br>
            <a:r>
              <a:rPr lang="sv-SE" dirty="0"/>
              <a:t>Kursvärderingar är din möjlighet att påverka, framföra synpunkter och bidra till en god kurskvalitet.</a:t>
            </a:r>
            <a:br>
              <a:rPr lang="sv-SE" dirty="0"/>
            </a:br>
            <a:br>
              <a:rPr lang="sv-SE" dirty="0"/>
            </a:br>
            <a:r>
              <a:rPr lang="sv-SE" dirty="0"/>
              <a:t>Vill du ta del av tidigare kursvärderingar beställer du dem via e-post: </a:t>
            </a:r>
            <a:r>
              <a:rPr lang="sv-SE" dirty="0">
                <a:solidFill>
                  <a:srgbClr val="FF0000"/>
                </a:solidFill>
                <a:hlinkClick r:id="rId3"/>
              </a:rPr>
              <a:t>arkiv@lnu.se</a:t>
            </a:r>
            <a:endParaRPr lang="sv-SE" dirty="0"/>
          </a:p>
          <a:p>
            <a:endParaRPr lang="sv-SE" sz="2200" dirty="0"/>
          </a:p>
        </p:txBody>
      </p:sp>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860155"/>
            <a:ext cx="1828800" cy="3657600"/>
          </a:xfrm>
          <a:prstGeom prst="rect">
            <a:avLst/>
          </a:prstGeom>
        </p:spPr>
      </p:pic>
    </p:spTree>
    <p:extLst>
      <p:ext uri="{BB962C8B-B14F-4D97-AF65-F5344CB8AC3E}">
        <p14:creationId xmlns:p14="http://schemas.microsoft.com/office/powerpoint/2010/main" val="382489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7424" y="898903"/>
            <a:ext cx="7652825" cy="765468"/>
          </a:xfrm>
        </p:spPr>
        <p:txBody>
          <a:bodyPr/>
          <a:lstStyle/>
          <a:p>
            <a:r>
              <a:rPr lang="sv-SE" sz="2800" dirty="0"/>
              <a:t>Sök kurs inom ditt program</a:t>
            </a:r>
          </a:p>
        </p:txBody>
      </p:sp>
      <p:sp>
        <p:nvSpPr>
          <p:cNvPr id="7" name="Rectangle 2"/>
          <p:cNvSpPr txBox="1">
            <a:spLocks noChangeArrowheads="1"/>
          </p:cNvSpPr>
          <p:nvPr/>
        </p:nvSpPr>
        <p:spPr bwMode="auto">
          <a:xfrm>
            <a:off x="704850" y="1414052"/>
            <a:ext cx="4587230" cy="323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a:t>Ansökan till nästa termins programkurser skall göras via </a:t>
            </a:r>
            <a:r>
              <a:rPr lang="sv-SE" sz="1800" dirty="0">
                <a:hlinkClick r:id="rId3"/>
              </a:rPr>
              <a:t>www.antagning.se</a:t>
            </a:r>
            <a:r>
              <a:rPr lang="sv-SE" sz="1800" dirty="0"/>
              <a:t>  och du kommer att få information angående om du behöver söka kurser eller inte inom just ditt program.</a:t>
            </a:r>
          </a:p>
          <a:p>
            <a:endParaRPr lang="sv-SE" sz="1800" dirty="0"/>
          </a:p>
          <a:p>
            <a:r>
              <a:rPr lang="sv-SE" sz="1800" i="1" dirty="0"/>
              <a:t>Ansökningsperioden för kurser inom program  är öppen:</a:t>
            </a:r>
          </a:p>
          <a:p>
            <a:r>
              <a:rPr lang="sv-SE" sz="1800" dirty="0"/>
              <a:t>Ca 1-15 oktober för vårterminen</a:t>
            </a:r>
          </a:p>
          <a:p>
            <a:r>
              <a:rPr lang="sv-SE" sz="1800" dirty="0"/>
              <a:t>Ca 1-15 april för höstterminen</a:t>
            </a:r>
          </a:p>
          <a:p>
            <a:endParaRPr lang="sv-SE" sz="1800" dirty="0"/>
          </a:p>
        </p:txBody>
      </p:sp>
      <p:sp>
        <p:nvSpPr>
          <p:cNvPr id="8" name="Rectangle 2"/>
          <p:cNvSpPr txBox="1">
            <a:spLocks noChangeArrowheads="1"/>
          </p:cNvSpPr>
          <p:nvPr/>
        </p:nvSpPr>
        <p:spPr bwMode="auto">
          <a:xfrm>
            <a:off x="704850" y="4869160"/>
            <a:ext cx="727280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a:t>Problem med att söka? Kontakta </a:t>
            </a:r>
            <a:r>
              <a:rPr lang="sv-SE" sz="1800" dirty="0">
                <a:hlinkClick r:id="rId4"/>
              </a:rPr>
              <a:t>antagning@lnu.se</a:t>
            </a:r>
            <a:r>
              <a:rPr lang="sv-SE" sz="1800" dirty="0"/>
              <a:t> </a:t>
            </a:r>
          </a:p>
        </p:txBody>
      </p:sp>
      <p:pic>
        <p:nvPicPr>
          <p:cNvPr id="6" name="Bildobjekt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6136" y="1484784"/>
            <a:ext cx="2892248" cy="2860614"/>
          </a:xfrm>
          <a:prstGeom prst="rect">
            <a:avLst/>
          </a:prstGeom>
        </p:spPr>
      </p:pic>
    </p:spTree>
    <p:extLst>
      <p:ext uri="{BB962C8B-B14F-4D97-AF65-F5344CB8AC3E}">
        <p14:creationId xmlns:p14="http://schemas.microsoft.com/office/powerpoint/2010/main" val="147182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62"/>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308645" y="865441"/>
            <a:ext cx="8424936" cy="4536504"/>
          </a:xfrm>
          <a:prstGeom prst="rect">
            <a:avLst/>
          </a:prstGeom>
          <a:solidFill>
            <a:schemeClr val="bg1"/>
          </a:solidFill>
        </p:spPr>
        <p:txBody>
          <a:bodyPr wrap="square" rtlCol="0">
            <a:spAutoFit/>
          </a:bodyPr>
          <a:lstStyle/>
          <a:p>
            <a:endParaRPr lang="sv-SE" dirty="0">
              <a:latin typeface="+mn-lt"/>
            </a:endParaRPr>
          </a:p>
        </p:txBody>
      </p:sp>
      <p:sp>
        <p:nvSpPr>
          <p:cNvPr id="11" name="Rubrik 10">
            <a:extLst>
              <a:ext uri="{FF2B5EF4-FFF2-40B4-BE49-F238E27FC236}">
                <a16:creationId xmlns:a16="http://schemas.microsoft.com/office/drawing/2014/main" id="{04D7537A-D641-7C23-5151-B2057E95C9A6}"/>
              </a:ext>
            </a:extLst>
          </p:cNvPr>
          <p:cNvSpPr>
            <a:spLocks noGrp="1"/>
          </p:cNvSpPr>
          <p:nvPr>
            <p:ph type="title"/>
          </p:nvPr>
        </p:nvSpPr>
        <p:spPr>
          <a:xfrm>
            <a:off x="312093" y="300181"/>
            <a:ext cx="8424936" cy="436881"/>
          </a:xfrm>
          <a:solidFill>
            <a:schemeClr val="bg1"/>
          </a:solidFill>
        </p:spPr>
        <p:txBody>
          <a:bodyPr/>
          <a:lstStyle/>
          <a:p>
            <a:r>
              <a:rPr lang="sv-SE" sz="2650" dirty="0"/>
              <a:t>Verksamhetsstöd vid Fakulteten för hälso- och livsvetenskap </a:t>
            </a:r>
          </a:p>
        </p:txBody>
      </p:sp>
      <p:sp>
        <p:nvSpPr>
          <p:cNvPr id="14" name="object 2">
            <a:extLst>
              <a:ext uri="{FF2B5EF4-FFF2-40B4-BE49-F238E27FC236}">
                <a16:creationId xmlns:a16="http://schemas.microsoft.com/office/drawing/2014/main" id="{A753F474-1551-75DF-C746-247366AD7987}"/>
              </a:ext>
            </a:extLst>
          </p:cNvPr>
          <p:cNvSpPr txBox="1">
            <a:spLocks/>
          </p:cNvSpPr>
          <p:nvPr/>
        </p:nvSpPr>
        <p:spPr bwMode="auto">
          <a:xfrm>
            <a:off x="562939" y="1024007"/>
            <a:ext cx="4953635"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dirty="0">
                <a:latin typeface="Times New Roman"/>
                <a:cs typeface="Times New Roman"/>
              </a:rPr>
              <a:t>Institutionen</a:t>
            </a:r>
            <a:r>
              <a:rPr lang="sv-SE" b="1" spc="-30" dirty="0">
                <a:latin typeface="Times New Roman"/>
                <a:cs typeface="Times New Roman"/>
              </a:rPr>
              <a:t> </a:t>
            </a:r>
            <a:r>
              <a:rPr lang="sv-SE" b="1" dirty="0">
                <a:latin typeface="Times New Roman"/>
                <a:cs typeface="Times New Roman"/>
              </a:rPr>
              <a:t>för</a:t>
            </a:r>
            <a:r>
              <a:rPr lang="sv-SE" b="1" spc="-60" dirty="0">
                <a:latin typeface="Times New Roman"/>
                <a:cs typeface="Times New Roman"/>
              </a:rPr>
              <a:t> </a:t>
            </a:r>
            <a:r>
              <a:rPr lang="sv-SE" b="1" dirty="0">
                <a:latin typeface="Times New Roman"/>
                <a:cs typeface="Times New Roman"/>
              </a:rPr>
              <a:t>biologi</a:t>
            </a:r>
            <a:r>
              <a:rPr lang="sv-SE" b="1" spc="-15" dirty="0">
                <a:latin typeface="Times New Roman"/>
                <a:cs typeface="Times New Roman"/>
              </a:rPr>
              <a:t> </a:t>
            </a:r>
            <a:r>
              <a:rPr lang="sv-SE" b="1" dirty="0">
                <a:latin typeface="Times New Roman"/>
                <a:cs typeface="Times New Roman"/>
              </a:rPr>
              <a:t>och</a:t>
            </a:r>
            <a:r>
              <a:rPr lang="sv-SE" b="1" spc="-5" dirty="0">
                <a:latin typeface="Times New Roman"/>
                <a:cs typeface="Times New Roman"/>
              </a:rPr>
              <a:t> </a:t>
            </a:r>
            <a:r>
              <a:rPr lang="sv-SE" b="1" spc="-10" dirty="0">
                <a:latin typeface="Times New Roman"/>
                <a:cs typeface="Times New Roman"/>
              </a:rPr>
              <a:t>miljö</a:t>
            </a:r>
            <a:endParaRPr lang="sv-SE" dirty="0">
              <a:latin typeface="Times New Roman"/>
              <a:cs typeface="Times New Roman"/>
            </a:endParaRPr>
          </a:p>
        </p:txBody>
      </p:sp>
      <p:graphicFrame>
        <p:nvGraphicFramePr>
          <p:cNvPr id="15" name="object 4">
            <a:extLst>
              <a:ext uri="{FF2B5EF4-FFF2-40B4-BE49-F238E27FC236}">
                <a16:creationId xmlns:a16="http://schemas.microsoft.com/office/drawing/2014/main" id="{A2B4297C-8685-A9F8-FF85-01DCD9C15497}"/>
              </a:ext>
            </a:extLst>
          </p:cNvPr>
          <p:cNvGraphicFramePr>
            <a:graphicFrameLocks noGrp="1"/>
          </p:cNvGraphicFramePr>
          <p:nvPr>
            <p:extLst>
              <p:ext uri="{D42A27DB-BD31-4B8C-83A1-F6EECF244321}">
                <p14:modId xmlns:p14="http://schemas.microsoft.com/office/powerpoint/2010/main" val="4090242463"/>
              </p:ext>
            </p:extLst>
          </p:nvPr>
        </p:nvGraphicFramePr>
        <p:xfrm>
          <a:off x="562939" y="1512039"/>
          <a:ext cx="7897493" cy="3573145"/>
        </p:xfrm>
        <a:graphic>
          <a:graphicData uri="http://schemas.openxmlformats.org/drawingml/2006/table">
            <a:tbl>
              <a:tblPr firstRow="1" bandRow="1">
                <a:tableStyleId>{2D5ABB26-0587-4C30-8999-92F81FD0307C}</a:tableStyleId>
              </a:tblPr>
              <a:tblGrid>
                <a:gridCol w="3862704">
                  <a:extLst>
                    <a:ext uri="{9D8B030D-6E8A-4147-A177-3AD203B41FA5}">
                      <a16:colId xmlns:a16="http://schemas.microsoft.com/office/drawing/2014/main" val="20000"/>
                    </a:ext>
                  </a:extLst>
                </a:gridCol>
                <a:gridCol w="4034789">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77165">
                        <a:lnSpc>
                          <a:spcPct val="100000"/>
                        </a:lnSpc>
                        <a:spcBef>
                          <a:spcPts val="340"/>
                        </a:spcBef>
                      </a:pPr>
                      <a:r>
                        <a:rPr sz="1400" b="1" spc="-10" dirty="0">
                          <a:solidFill>
                            <a:srgbClr val="FFFFFF"/>
                          </a:solidFill>
                          <a:latin typeface="Times New Roman"/>
                          <a:cs typeface="Times New Roman"/>
                        </a:rPr>
                        <a:t>Verksamhetsstöd</a:t>
                      </a:r>
                      <a:endParaRPr sz="140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3390">
                <a:tc>
                  <a:txBody>
                    <a:bodyPr/>
                    <a:lstStyle/>
                    <a:p>
                      <a:pPr marL="91440">
                        <a:lnSpc>
                          <a:spcPct val="100000"/>
                        </a:lnSpc>
                        <a:spcBef>
                          <a:spcPts val="295"/>
                        </a:spcBef>
                      </a:pPr>
                      <a:r>
                        <a:rPr sz="1200" b="1" spc="-10" dirty="0">
                          <a:latin typeface="Times New Roman"/>
                          <a:cs typeface="Times New Roman"/>
                        </a:rPr>
                        <a:t>Biologiprogrammet</a:t>
                      </a:r>
                      <a:endParaRPr sz="1200" dirty="0">
                        <a:latin typeface="Times New Roman"/>
                        <a:cs typeface="Times New Roman"/>
                      </a:endParaRPr>
                    </a:p>
                    <a:p>
                      <a:pPr marL="91440">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lang="sv-SE" sz="1200" spc="-10" dirty="0">
                          <a:latin typeface="Times New Roman"/>
                          <a:cs typeface="Times New Roman"/>
                        </a:rPr>
                        <a:t>Karin Holmfeldt</a:t>
                      </a:r>
                      <a:endParaRPr sz="1200" dirty="0">
                        <a:latin typeface="Times New Roman"/>
                        <a:cs typeface="Times New Roman"/>
                      </a:endParaRPr>
                    </a:p>
                  </a:txBody>
                  <a:tcPr marL="0" marR="0" marT="37465" marB="0">
                    <a:lnL w="6350">
                      <a:solidFill>
                        <a:srgbClr val="000000"/>
                      </a:solidFill>
                      <a:prstDash val="solid"/>
                    </a:lnL>
                    <a:lnB w="6350">
                      <a:solidFill>
                        <a:srgbClr val="000000"/>
                      </a:solidFill>
                      <a:prstDash val="solid"/>
                    </a:lnB>
                  </a:tcPr>
                </a:tc>
                <a:tc>
                  <a:txBody>
                    <a:bodyPr/>
                    <a:lstStyle/>
                    <a:p>
                      <a:pPr marL="177165" marR="106680">
                        <a:lnSpc>
                          <a:spcPct val="100000"/>
                        </a:lnSpc>
                        <a:spcBef>
                          <a:spcPts val="295"/>
                        </a:spcBef>
                      </a:pPr>
                      <a:r>
                        <a:rPr sz="1200" dirty="0">
                          <a:latin typeface="Times New Roman"/>
                          <a:cs typeface="Times New Roman"/>
                        </a:rPr>
                        <a:t>Studievägledare:</a:t>
                      </a:r>
                      <a:r>
                        <a:rPr sz="1200" spc="30" dirty="0">
                          <a:latin typeface="Times New Roman"/>
                          <a:cs typeface="Times New Roman"/>
                        </a:rPr>
                        <a:t> </a:t>
                      </a:r>
                      <a:r>
                        <a:rPr sz="1200" dirty="0">
                          <a:latin typeface="Times New Roman"/>
                          <a:cs typeface="Times New Roman"/>
                        </a:rPr>
                        <a:t>Martina</a:t>
                      </a:r>
                      <a:r>
                        <a:rPr sz="1200" spc="-10" dirty="0">
                          <a:latin typeface="Times New Roman"/>
                          <a:cs typeface="Times New Roman"/>
                        </a:rPr>
                        <a:t> Holmsten </a:t>
                      </a:r>
                      <a:r>
                        <a:rPr sz="1200" dirty="0" err="1">
                          <a:latin typeface="Times New Roman"/>
                          <a:cs typeface="Times New Roman"/>
                        </a:rPr>
                        <a:t>Utbildningsadministratör</a:t>
                      </a:r>
                      <a:r>
                        <a:rPr sz="1200" dirty="0">
                          <a:latin typeface="Times New Roman"/>
                          <a:cs typeface="Times New Roman"/>
                        </a:rPr>
                        <a:t>:</a:t>
                      </a:r>
                      <a:r>
                        <a:rPr lang="sv-SE" sz="1200" spc="-45" dirty="0">
                          <a:latin typeface="Times New Roman"/>
                          <a:cs typeface="Times New Roman"/>
                        </a:rPr>
                        <a:t> Anna Larsson</a:t>
                      </a:r>
                      <a:endParaRPr sz="1200" dirty="0">
                        <a:latin typeface="Times New Roman"/>
                        <a:cs typeface="Times New Roman"/>
                      </a:endParaRPr>
                    </a:p>
                  </a:txBody>
                  <a:tcPr marL="0" marR="0" marT="37465"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1"/>
                  </a:ext>
                </a:extLst>
              </a:tr>
              <a:tr h="457200">
                <a:tc>
                  <a:txBody>
                    <a:bodyPr/>
                    <a:lstStyle/>
                    <a:p>
                      <a:pPr marL="90805">
                        <a:lnSpc>
                          <a:spcPct val="100000"/>
                        </a:lnSpc>
                        <a:spcBef>
                          <a:spcPts val="320"/>
                        </a:spcBef>
                      </a:pPr>
                      <a:r>
                        <a:rPr sz="1200" b="1" spc="-10" dirty="0">
                          <a:latin typeface="Times New Roman"/>
                          <a:cs typeface="Times New Roman"/>
                        </a:rPr>
                        <a:t>Miljöanalytiker</a:t>
                      </a:r>
                      <a:endParaRPr sz="1200" dirty="0">
                        <a:latin typeface="Times New Roman"/>
                        <a:cs typeface="Times New Roman"/>
                      </a:endParaRPr>
                    </a:p>
                    <a:p>
                      <a:pPr marL="90805">
                        <a:lnSpc>
                          <a:spcPct val="100000"/>
                        </a:lnSpc>
                        <a:spcBef>
                          <a:spcPts val="5"/>
                        </a:spcBef>
                      </a:pPr>
                      <a:r>
                        <a:rPr sz="1200" dirty="0">
                          <a:latin typeface="Times New Roman"/>
                          <a:cs typeface="Times New Roman"/>
                        </a:rPr>
                        <a:t>Programansvarig:</a:t>
                      </a:r>
                      <a:r>
                        <a:rPr sz="1200" spc="15" dirty="0">
                          <a:latin typeface="Times New Roman"/>
                          <a:cs typeface="Times New Roman"/>
                        </a:rPr>
                        <a:t> </a:t>
                      </a:r>
                      <a:r>
                        <a:rPr sz="1200" dirty="0">
                          <a:latin typeface="Times New Roman"/>
                          <a:cs typeface="Times New Roman"/>
                        </a:rPr>
                        <a:t>Eva</a:t>
                      </a:r>
                      <a:r>
                        <a:rPr sz="1200" spc="-15" dirty="0">
                          <a:latin typeface="Times New Roman"/>
                          <a:cs typeface="Times New Roman"/>
                        </a:rPr>
                        <a:t> </a:t>
                      </a:r>
                      <a:r>
                        <a:rPr sz="1200" spc="-20" dirty="0">
                          <a:latin typeface="Times New Roman"/>
                          <a:cs typeface="Times New Roman"/>
                        </a:rPr>
                        <a:t>Pohl</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marR="106680">
                        <a:lnSpc>
                          <a:spcPct val="100000"/>
                        </a:lnSpc>
                        <a:spcBef>
                          <a:spcPts val="320"/>
                        </a:spcBef>
                      </a:pPr>
                      <a:r>
                        <a:rPr sz="1200" dirty="0">
                          <a:latin typeface="Times New Roman"/>
                          <a:cs typeface="Times New Roman"/>
                        </a:rPr>
                        <a:t>Studievägledare:</a:t>
                      </a:r>
                      <a:r>
                        <a:rPr sz="1200" spc="30" dirty="0">
                          <a:latin typeface="Times New Roman"/>
                          <a:cs typeface="Times New Roman"/>
                        </a:rPr>
                        <a:t> </a:t>
                      </a:r>
                      <a:r>
                        <a:rPr sz="1200" dirty="0">
                          <a:latin typeface="Times New Roman"/>
                          <a:cs typeface="Times New Roman"/>
                        </a:rPr>
                        <a:t>Martina</a:t>
                      </a:r>
                      <a:r>
                        <a:rPr sz="1200" spc="-10" dirty="0">
                          <a:latin typeface="Times New Roman"/>
                          <a:cs typeface="Times New Roman"/>
                        </a:rPr>
                        <a:t> Holmsten </a:t>
                      </a:r>
                      <a:r>
                        <a:rPr sz="1200" dirty="0">
                          <a:latin typeface="Times New Roman"/>
                          <a:cs typeface="Times New Roman"/>
                        </a:rPr>
                        <a:t>Utbildningsadministratör:</a:t>
                      </a:r>
                      <a:r>
                        <a:rPr sz="1200" spc="-45" dirty="0">
                          <a:latin typeface="Times New Roman"/>
                          <a:cs typeface="Times New Roman"/>
                        </a:rPr>
                        <a:t> </a:t>
                      </a:r>
                      <a:r>
                        <a:rPr lang="sv-SE" sz="1200" spc="-45" dirty="0">
                          <a:latin typeface="Times New Roman"/>
                          <a:cs typeface="Times New Roman"/>
                        </a:rPr>
                        <a:t>Anna Larsson</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57200">
                <a:tc>
                  <a:txBody>
                    <a:bodyPr/>
                    <a:lstStyle/>
                    <a:p>
                      <a:pPr marL="90805">
                        <a:lnSpc>
                          <a:spcPct val="100000"/>
                        </a:lnSpc>
                        <a:spcBef>
                          <a:spcPts val="325"/>
                        </a:spcBef>
                      </a:pPr>
                      <a:r>
                        <a:rPr sz="1200" b="1" dirty="0">
                          <a:latin typeface="Times New Roman"/>
                          <a:cs typeface="Times New Roman"/>
                        </a:rPr>
                        <a:t>Magisterprogram</a:t>
                      </a:r>
                      <a:r>
                        <a:rPr sz="1200" b="1" spc="5" dirty="0">
                          <a:latin typeface="Times New Roman"/>
                          <a:cs typeface="Times New Roman"/>
                        </a:rPr>
                        <a:t> </a:t>
                      </a:r>
                      <a:r>
                        <a:rPr sz="1200" b="1" dirty="0">
                          <a:latin typeface="Times New Roman"/>
                          <a:cs typeface="Times New Roman"/>
                        </a:rPr>
                        <a:t>inom</a:t>
                      </a:r>
                      <a:r>
                        <a:rPr sz="1200" b="1" spc="-40" dirty="0">
                          <a:latin typeface="Times New Roman"/>
                          <a:cs typeface="Times New Roman"/>
                        </a:rPr>
                        <a:t> </a:t>
                      </a:r>
                      <a:r>
                        <a:rPr sz="1200" b="1" spc="-10" dirty="0">
                          <a:latin typeface="Times New Roman"/>
                          <a:cs typeface="Times New Roman"/>
                        </a:rPr>
                        <a:t>djurskydd</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5" dirty="0">
                          <a:latin typeface="Times New Roman"/>
                          <a:cs typeface="Times New Roman"/>
                        </a:rPr>
                        <a:t> </a:t>
                      </a:r>
                      <a:r>
                        <a:rPr sz="1200" dirty="0">
                          <a:latin typeface="Times New Roman"/>
                          <a:cs typeface="Times New Roman"/>
                        </a:rPr>
                        <a:t>Sirkku</a:t>
                      </a:r>
                      <a:r>
                        <a:rPr sz="1200" spc="-30" dirty="0">
                          <a:latin typeface="Times New Roman"/>
                          <a:cs typeface="Times New Roman"/>
                        </a:rPr>
                        <a:t> </a:t>
                      </a:r>
                      <a:r>
                        <a:rPr sz="1200" spc="-10" dirty="0">
                          <a:latin typeface="Times New Roman"/>
                          <a:cs typeface="Times New Roman"/>
                        </a:rPr>
                        <a:t>Sarenbo</a:t>
                      </a:r>
                      <a:endParaRPr sz="1200" dirty="0">
                        <a:latin typeface="Times New Roman"/>
                        <a:cs typeface="Times New Roman"/>
                      </a:endParaRPr>
                    </a:p>
                  </a:txBody>
                  <a:tcPr marL="0" marR="0" marT="41275" marB="0">
                    <a:lnL w="6350">
                      <a:solidFill>
                        <a:srgbClr val="000000"/>
                      </a:solidFill>
                      <a:prstDash val="soli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177165">
                        <a:lnSpc>
                          <a:spcPct val="100000"/>
                        </a:lnSpc>
                        <a:spcBef>
                          <a:spcPts val="325"/>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45" dirty="0">
                          <a:latin typeface="Times New Roman"/>
                          <a:cs typeface="Times New Roman"/>
                        </a:rPr>
                        <a:t> </a:t>
                      </a:r>
                      <a:r>
                        <a:rPr lang="sv-SE" sz="1200" spc="-45" dirty="0">
                          <a:latin typeface="Times New Roman"/>
                          <a:cs typeface="Times New Roman"/>
                        </a:rPr>
                        <a:t>Anna Larsson</a:t>
                      </a:r>
                      <a:endParaRPr sz="1200" dirty="0">
                        <a:latin typeface="Times New Roman"/>
                        <a:cs typeface="Times New Roman"/>
                      </a:endParaRPr>
                    </a:p>
                  </a:txBody>
                  <a:tcPr marL="0" marR="0" marT="41275" marB="0">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4"/>
                  </a:ext>
                </a:extLst>
              </a:tr>
              <a:tr h="457200">
                <a:tc>
                  <a:txBody>
                    <a:bodyPr/>
                    <a:lstStyle/>
                    <a:p>
                      <a:pPr marL="90805">
                        <a:lnSpc>
                          <a:spcPct val="100000"/>
                        </a:lnSpc>
                        <a:spcBef>
                          <a:spcPts val="325"/>
                        </a:spcBef>
                      </a:pPr>
                      <a:r>
                        <a:rPr sz="1200" b="1" dirty="0">
                          <a:latin typeface="Times New Roman"/>
                          <a:cs typeface="Times New Roman"/>
                        </a:rPr>
                        <a:t>Miljöriskanalys,</a:t>
                      </a:r>
                      <a:r>
                        <a:rPr sz="1200" b="1" spc="-15" dirty="0">
                          <a:latin typeface="Times New Roman"/>
                          <a:cs typeface="Times New Roman"/>
                        </a:rPr>
                        <a:t> </a:t>
                      </a:r>
                      <a:r>
                        <a:rPr sz="1200" b="1" spc="-10" dirty="0">
                          <a:latin typeface="Times New Roman"/>
                          <a:cs typeface="Times New Roman"/>
                        </a:rPr>
                        <a:t>magisterprogram</a:t>
                      </a:r>
                      <a:endParaRPr sz="1200">
                        <a:latin typeface="Times New Roman"/>
                        <a:cs typeface="Times New Roman"/>
                      </a:endParaRPr>
                    </a:p>
                    <a:p>
                      <a:pPr marL="90805">
                        <a:lnSpc>
                          <a:spcPct val="100000"/>
                        </a:lnSpc>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Henrik</a:t>
                      </a:r>
                      <a:r>
                        <a:rPr sz="1200" spc="-15" dirty="0">
                          <a:latin typeface="Times New Roman"/>
                          <a:cs typeface="Times New Roman"/>
                        </a:rPr>
                        <a:t> </a:t>
                      </a:r>
                      <a:r>
                        <a:rPr sz="1200" spc="-10" dirty="0">
                          <a:latin typeface="Times New Roman"/>
                          <a:cs typeface="Times New Roman"/>
                        </a:rPr>
                        <a:t>Drake</a:t>
                      </a:r>
                      <a:endParaRPr sz="1200">
                        <a:latin typeface="Times New Roman"/>
                        <a:cs typeface="Times New Roman"/>
                      </a:endParaRPr>
                    </a:p>
                  </a:txBody>
                  <a:tcPr marL="0" marR="0" marT="41275"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a:lnSpc>
                          <a:spcPct val="100000"/>
                        </a:lnSpc>
                        <a:spcBef>
                          <a:spcPts val="325"/>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45" dirty="0">
                          <a:latin typeface="Times New Roman"/>
                          <a:cs typeface="Times New Roman"/>
                        </a:rPr>
                        <a:t> </a:t>
                      </a:r>
                      <a:r>
                        <a:rPr lang="sv-SE" sz="1200" spc="-45" dirty="0">
                          <a:latin typeface="Times New Roman"/>
                          <a:cs typeface="Times New Roman"/>
                        </a:rPr>
                        <a:t>Anna Larsson</a:t>
                      </a:r>
                      <a:endParaRPr sz="1200" dirty="0">
                        <a:latin typeface="Times New Roman"/>
                        <a:cs typeface="Times New Roman"/>
                      </a:endParaRPr>
                    </a:p>
                  </a:txBody>
                  <a:tcPr marL="0" marR="0" marT="41275"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457200">
                <a:tc>
                  <a:txBody>
                    <a:bodyPr/>
                    <a:lstStyle/>
                    <a:p>
                      <a:pPr marL="90805">
                        <a:lnSpc>
                          <a:spcPct val="100000"/>
                        </a:lnSpc>
                        <a:spcBef>
                          <a:spcPts val="325"/>
                        </a:spcBef>
                      </a:pPr>
                      <a:r>
                        <a:rPr sz="1200" b="1" dirty="0">
                          <a:latin typeface="Times New Roman"/>
                          <a:cs typeface="Times New Roman"/>
                        </a:rPr>
                        <a:t>Miljövetenskap</a:t>
                      </a:r>
                      <a:r>
                        <a:rPr sz="1200" b="1" spc="-25" dirty="0">
                          <a:latin typeface="Times New Roman"/>
                          <a:cs typeface="Times New Roman"/>
                        </a:rPr>
                        <a:t> </a:t>
                      </a:r>
                      <a:r>
                        <a:rPr sz="1200" b="1" dirty="0">
                          <a:latin typeface="Times New Roman"/>
                          <a:cs typeface="Times New Roman"/>
                        </a:rPr>
                        <a:t>och</a:t>
                      </a:r>
                      <a:r>
                        <a:rPr sz="1200" b="1" spc="-10" dirty="0">
                          <a:latin typeface="Times New Roman"/>
                          <a:cs typeface="Times New Roman"/>
                        </a:rPr>
                        <a:t> </a:t>
                      </a:r>
                      <a:r>
                        <a:rPr sz="1200" b="1" dirty="0">
                          <a:latin typeface="Times New Roman"/>
                          <a:cs typeface="Times New Roman"/>
                        </a:rPr>
                        <a:t>hållbar</a:t>
                      </a:r>
                      <a:r>
                        <a:rPr sz="1200" b="1" spc="-40" dirty="0">
                          <a:latin typeface="Times New Roman"/>
                          <a:cs typeface="Times New Roman"/>
                        </a:rPr>
                        <a:t> </a:t>
                      </a:r>
                      <a:r>
                        <a:rPr sz="1200" b="1" dirty="0">
                          <a:latin typeface="Times New Roman"/>
                          <a:cs typeface="Times New Roman"/>
                        </a:rPr>
                        <a:t>utveckling,</a:t>
                      </a:r>
                      <a:r>
                        <a:rPr sz="1200" b="1" spc="-10" dirty="0">
                          <a:latin typeface="Times New Roman"/>
                          <a:cs typeface="Times New Roman"/>
                        </a:rPr>
                        <a:t> masterprogram</a:t>
                      </a:r>
                      <a:endParaRPr sz="1200">
                        <a:latin typeface="Times New Roman"/>
                        <a:cs typeface="Times New Roman"/>
                      </a:endParaRPr>
                    </a:p>
                    <a:p>
                      <a:pPr marL="90805">
                        <a:lnSpc>
                          <a:spcPct val="100000"/>
                        </a:lnSpc>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Henrik</a:t>
                      </a:r>
                      <a:r>
                        <a:rPr sz="1200" spc="-15" dirty="0">
                          <a:latin typeface="Times New Roman"/>
                          <a:cs typeface="Times New Roman"/>
                        </a:rPr>
                        <a:t> </a:t>
                      </a:r>
                      <a:r>
                        <a:rPr sz="1200" spc="-10" dirty="0">
                          <a:latin typeface="Times New Roman"/>
                          <a:cs typeface="Times New Roman"/>
                        </a:rPr>
                        <a:t>Drake</a:t>
                      </a:r>
                      <a:endParaRPr sz="1200">
                        <a:latin typeface="Times New Roman"/>
                        <a:cs typeface="Times New Roman"/>
                      </a:endParaRPr>
                    </a:p>
                  </a:txBody>
                  <a:tcPr marL="0" marR="0" marT="41275"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marR="1466215">
                        <a:lnSpc>
                          <a:spcPct val="100000"/>
                        </a:lnSpc>
                        <a:spcBef>
                          <a:spcPts val="325"/>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sz="1200" spc="-10" dirty="0">
                          <a:latin typeface="Times New Roman"/>
                          <a:cs typeface="Times New Roman"/>
                        </a:rPr>
                        <a:t> </a:t>
                      </a:r>
                      <a:r>
                        <a:rPr sz="1200" dirty="0">
                          <a:latin typeface="Times New Roman"/>
                          <a:cs typeface="Times New Roman"/>
                        </a:rPr>
                        <a:t>Utbildningsadministratör:</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1275"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456565">
                <a:tc>
                  <a:txBody>
                    <a:bodyPr/>
                    <a:lstStyle/>
                    <a:p>
                      <a:pPr marL="90805">
                        <a:lnSpc>
                          <a:spcPct val="100000"/>
                        </a:lnSpc>
                        <a:spcBef>
                          <a:spcPts val="325"/>
                        </a:spcBef>
                      </a:pPr>
                      <a:r>
                        <a:rPr sz="1200" b="1" dirty="0">
                          <a:latin typeface="Times New Roman"/>
                          <a:cs typeface="Times New Roman"/>
                        </a:rPr>
                        <a:t>Akvatisk</a:t>
                      </a:r>
                      <a:r>
                        <a:rPr sz="1200" b="1" spc="-30" dirty="0">
                          <a:latin typeface="Times New Roman"/>
                          <a:cs typeface="Times New Roman"/>
                        </a:rPr>
                        <a:t> </a:t>
                      </a:r>
                      <a:r>
                        <a:rPr sz="1200" b="1" dirty="0">
                          <a:latin typeface="Times New Roman"/>
                          <a:cs typeface="Times New Roman"/>
                        </a:rPr>
                        <a:t>ekologi,</a:t>
                      </a:r>
                      <a:r>
                        <a:rPr sz="1200" b="1" spc="5" dirty="0">
                          <a:latin typeface="Times New Roman"/>
                          <a:cs typeface="Times New Roman"/>
                        </a:rPr>
                        <a:t> </a:t>
                      </a:r>
                      <a:r>
                        <a:rPr sz="1200" b="1" spc="-10" dirty="0">
                          <a:latin typeface="Times New Roman"/>
                          <a:cs typeface="Times New Roman"/>
                        </a:rPr>
                        <a:t>masterprogram</a:t>
                      </a:r>
                      <a:endParaRPr sz="1200" dirty="0">
                        <a:latin typeface="Times New Roman"/>
                        <a:cs typeface="Times New Roman"/>
                      </a:endParaRPr>
                    </a:p>
                    <a:p>
                      <a:pPr marL="91440">
                        <a:lnSpc>
                          <a:spcPct val="100000"/>
                        </a:lnSpc>
                      </a:pPr>
                      <a:r>
                        <a:rPr sz="1200" dirty="0">
                          <a:latin typeface="Times New Roman"/>
                          <a:cs typeface="Times New Roman"/>
                        </a:rPr>
                        <a:t>Programansvarig:</a:t>
                      </a:r>
                      <a:r>
                        <a:rPr sz="1200" spc="10" dirty="0">
                          <a:latin typeface="Times New Roman"/>
                          <a:cs typeface="Times New Roman"/>
                        </a:rPr>
                        <a:t> </a:t>
                      </a:r>
                      <a:r>
                        <a:rPr lang="sv-SE" sz="1200" spc="10" dirty="0">
                          <a:latin typeface="Times New Roman"/>
                          <a:cs typeface="Times New Roman"/>
                        </a:rPr>
                        <a:t>Elin Lindehoff</a:t>
                      </a:r>
                      <a:endParaRPr sz="1200" dirty="0">
                        <a:latin typeface="Times New Roman"/>
                        <a:cs typeface="Times New Roman"/>
                      </a:endParaRPr>
                    </a:p>
                  </a:txBody>
                  <a:tcPr marL="0" marR="0" marT="41275"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marR="1466215">
                        <a:lnSpc>
                          <a:spcPct val="100000"/>
                        </a:lnSpc>
                        <a:spcBef>
                          <a:spcPts val="325"/>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1275"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457200">
                <a:tc>
                  <a:txBody>
                    <a:bodyPr/>
                    <a:lstStyle/>
                    <a:p>
                      <a:pPr marL="90805">
                        <a:lnSpc>
                          <a:spcPct val="100000"/>
                        </a:lnSpc>
                        <a:spcBef>
                          <a:spcPts val="320"/>
                        </a:spcBef>
                      </a:pPr>
                      <a:r>
                        <a:rPr sz="1200" b="1" dirty="0">
                          <a:latin typeface="Times New Roman"/>
                          <a:cs typeface="Times New Roman"/>
                        </a:rPr>
                        <a:t>Evolutionär</a:t>
                      </a:r>
                      <a:r>
                        <a:rPr sz="1200" b="1" spc="-35" dirty="0">
                          <a:latin typeface="Times New Roman"/>
                          <a:cs typeface="Times New Roman"/>
                        </a:rPr>
                        <a:t> </a:t>
                      </a:r>
                      <a:r>
                        <a:rPr sz="1200" b="1" dirty="0">
                          <a:latin typeface="Times New Roman"/>
                          <a:cs typeface="Times New Roman"/>
                        </a:rPr>
                        <a:t>ekologi,</a:t>
                      </a:r>
                      <a:r>
                        <a:rPr sz="1200" b="1" spc="-5" dirty="0">
                          <a:latin typeface="Times New Roman"/>
                          <a:cs typeface="Times New Roman"/>
                        </a:rPr>
                        <a:t> </a:t>
                      </a:r>
                      <a:r>
                        <a:rPr sz="1200" b="1" spc="-10" dirty="0">
                          <a:latin typeface="Times New Roman"/>
                          <a:cs typeface="Times New Roman"/>
                        </a:rPr>
                        <a:t>masterprogram</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10" dirty="0">
                          <a:latin typeface="Times New Roman"/>
                          <a:cs typeface="Times New Roman"/>
                        </a:rPr>
                        <a:t> </a:t>
                      </a:r>
                      <a:r>
                        <a:rPr lang="sv-SE" sz="1200" spc="10" dirty="0">
                          <a:latin typeface="Times New Roman"/>
                          <a:cs typeface="Times New Roman"/>
                        </a:rPr>
                        <a:t>Elin Lindehoff</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marR="1466215">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5296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908720"/>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7D1573C8-BEB2-74CC-47FA-6EF2DEBBB8FD}"/>
              </a:ext>
            </a:extLst>
          </p:cNvPr>
          <p:cNvSpPr txBox="1">
            <a:spLocks/>
          </p:cNvSpPr>
          <p:nvPr/>
        </p:nvSpPr>
        <p:spPr bwMode="auto">
          <a:xfrm>
            <a:off x="539552" y="1131796"/>
            <a:ext cx="554609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a:latin typeface="Times New Roman"/>
                <a:cs typeface="Times New Roman"/>
              </a:rPr>
              <a:t>Institutionen</a:t>
            </a:r>
            <a:r>
              <a:rPr lang="sv-SE" b="1" spc="-40">
                <a:latin typeface="Times New Roman"/>
                <a:cs typeface="Times New Roman"/>
              </a:rPr>
              <a:t> </a:t>
            </a:r>
            <a:r>
              <a:rPr lang="sv-SE" b="1">
                <a:latin typeface="Times New Roman"/>
                <a:cs typeface="Times New Roman"/>
              </a:rPr>
              <a:t>för</a:t>
            </a:r>
            <a:r>
              <a:rPr lang="sv-SE" b="1" spc="-65">
                <a:latin typeface="Times New Roman"/>
                <a:cs typeface="Times New Roman"/>
              </a:rPr>
              <a:t> </a:t>
            </a:r>
            <a:r>
              <a:rPr lang="sv-SE" b="1">
                <a:latin typeface="Times New Roman"/>
                <a:cs typeface="Times New Roman"/>
              </a:rPr>
              <a:t>kemi</a:t>
            </a:r>
            <a:r>
              <a:rPr lang="sv-SE" b="1" spc="25">
                <a:latin typeface="Times New Roman"/>
                <a:cs typeface="Times New Roman"/>
              </a:rPr>
              <a:t> </a:t>
            </a:r>
            <a:r>
              <a:rPr lang="sv-SE" b="1">
                <a:latin typeface="Times New Roman"/>
                <a:cs typeface="Times New Roman"/>
              </a:rPr>
              <a:t>och</a:t>
            </a:r>
            <a:r>
              <a:rPr lang="sv-SE" b="1" spc="-20">
                <a:latin typeface="Times New Roman"/>
                <a:cs typeface="Times New Roman"/>
              </a:rPr>
              <a:t> </a:t>
            </a:r>
            <a:r>
              <a:rPr lang="sv-SE" b="1" spc="-10">
                <a:latin typeface="Times New Roman"/>
                <a:cs typeface="Times New Roman"/>
              </a:rPr>
              <a:t>biomedicin</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B991031B-0AC8-E573-F4D1-A4953C7EF62A}"/>
              </a:ext>
            </a:extLst>
          </p:cNvPr>
          <p:cNvGraphicFramePr>
            <a:graphicFrameLocks noGrp="1"/>
          </p:cNvGraphicFramePr>
          <p:nvPr>
            <p:extLst>
              <p:ext uri="{D42A27DB-BD31-4B8C-83A1-F6EECF244321}">
                <p14:modId xmlns:p14="http://schemas.microsoft.com/office/powerpoint/2010/main" val="2306072701"/>
              </p:ext>
            </p:extLst>
          </p:nvPr>
        </p:nvGraphicFramePr>
        <p:xfrm>
          <a:off x="539552" y="1721076"/>
          <a:ext cx="7898130" cy="3571240"/>
        </p:xfrm>
        <a:graphic>
          <a:graphicData uri="http://schemas.openxmlformats.org/drawingml/2006/table">
            <a:tbl>
              <a:tblPr firstRow="1" bandRow="1">
                <a:tableStyleId>{2D5ABB26-0587-4C30-8999-92F81FD0307C}</a:tableStyleId>
              </a:tblPr>
              <a:tblGrid>
                <a:gridCol w="3931285">
                  <a:extLst>
                    <a:ext uri="{9D8B030D-6E8A-4147-A177-3AD203B41FA5}">
                      <a16:colId xmlns:a16="http://schemas.microsoft.com/office/drawing/2014/main" val="20000"/>
                    </a:ext>
                  </a:extLst>
                </a:gridCol>
                <a:gridCol w="3966845">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09220">
                        <a:lnSpc>
                          <a:spcPct val="100000"/>
                        </a:lnSpc>
                        <a:spcBef>
                          <a:spcPts val="340"/>
                        </a:spcBef>
                      </a:pPr>
                      <a:r>
                        <a:rPr sz="1400" b="1" spc="-10" dirty="0">
                          <a:solidFill>
                            <a:srgbClr val="FFFFFF"/>
                          </a:solidFill>
                          <a:latin typeface="Times New Roman"/>
                          <a:cs typeface="Times New Roman"/>
                        </a:rPr>
                        <a:t>Verksamhetsstöd</a:t>
                      </a:r>
                      <a:endParaRPr sz="140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4025">
                <a:tc>
                  <a:txBody>
                    <a:bodyPr/>
                    <a:lstStyle/>
                    <a:p>
                      <a:pPr marL="91440">
                        <a:lnSpc>
                          <a:spcPct val="100000"/>
                        </a:lnSpc>
                        <a:spcBef>
                          <a:spcPts val="295"/>
                        </a:spcBef>
                      </a:pPr>
                      <a:r>
                        <a:rPr sz="1200" b="1" dirty="0">
                          <a:latin typeface="Times New Roman"/>
                          <a:cs typeface="Times New Roman"/>
                        </a:rPr>
                        <a:t>Naturvetenskapligt</a:t>
                      </a:r>
                      <a:r>
                        <a:rPr sz="1200" b="1" spc="-45" dirty="0">
                          <a:latin typeface="Times New Roman"/>
                          <a:cs typeface="Times New Roman"/>
                        </a:rPr>
                        <a:t> </a:t>
                      </a:r>
                      <a:r>
                        <a:rPr sz="1200" b="1" spc="-10" dirty="0">
                          <a:latin typeface="Times New Roman"/>
                          <a:cs typeface="Times New Roman"/>
                        </a:rPr>
                        <a:t>basår</a:t>
                      </a:r>
                      <a:endParaRPr sz="1200" dirty="0">
                        <a:latin typeface="Times New Roman"/>
                        <a:cs typeface="Times New Roman"/>
                      </a:endParaRPr>
                    </a:p>
                    <a:p>
                      <a:pPr marL="91440">
                        <a:lnSpc>
                          <a:spcPct val="100000"/>
                        </a:lnSpc>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Michael </a:t>
                      </a:r>
                      <a:r>
                        <a:rPr sz="1200" spc="-10" dirty="0">
                          <a:latin typeface="Times New Roman"/>
                          <a:cs typeface="Times New Roman"/>
                        </a:rPr>
                        <a:t>Lindberg</a:t>
                      </a:r>
                      <a:endParaRPr sz="1200" dirty="0">
                        <a:latin typeface="Times New Roman"/>
                        <a:cs typeface="Times New Roman"/>
                      </a:endParaRPr>
                    </a:p>
                  </a:txBody>
                  <a:tcPr marL="0" marR="0" marT="37465" marB="0">
                    <a:lnL w="6350">
                      <a:solidFill>
                        <a:srgbClr val="000000"/>
                      </a:solidFill>
                      <a:prstDash val="solid"/>
                    </a:lnL>
                    <a:lnB w="6350">
                      <a:solidFill>
                        <a:srgbClr val="000000"/>
                      </a:solidFill>
                      <a:prstDash val="solid"/>
                    </a:lnB>
                  </a:tcPr>
                </a:tc>
                <a:tc>
                  <a:txBody>
                    <a:bodyPr/>
                    <a:lstStyle/>
                    <a:p>
                      <a:pPr marL="109220">
                        <a:lnSpc>
                          <a:spcPct val="100000"/>
                        </a:lnSpc>
                        <a:spcBef>
                          <a:spcPts val="295"/>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Björn Magnusson</a:t>
                      </a:r>
                      <a:r>
                        <a:rPr lang="sv-SE" sz="1200" dirty="0">
                          <a:latin typeface="Times New Roman"/>
                          <a:cs typeface="Times New Roman"/>
                        </a:rPr>
                        <a:t> </a:t>
                      </a:r>
                      <a:endParaRPr sz="1200" dirty="0">
                        <a:highlight>
                          <a:srgbClr val="FFFF00"/>
                        </a:highlight>
                        <a:latin typeface="Times New Roman"/>
                        <a:cs typeface="Times New Roman"/>
                      </a:endParaRPr>
                    </a:p>
                  </a:txBody>
                  <a:tcPr marL="0" marR="0" marT="37465"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1"/>
                  </a:ext>
                </a:extLst>
              </a:tr>
              <a:tr h="454025">
                <a:tc>
                  <a:txBody>
                    <a:bodyPr/>
                    <a:lstStyle/>
                    <a:p>
                      <a:pPr marL="90805">
                        <a:lnSpc>
                          <a:spcPct val="100000"/>
                        </a:lnSpc>
                        <a:spcBef>
                          <a:spcPts val="320"/>
                        </a:spcBef>
                      </a:pPr>
                      <a:r>
                        <a:rPr lang="sv-SE" sz="1200" b="1" dirty="0">
                          <a:latin typeface="Times New Roman"/>
                          <a:cs typeface="Times New Roman"/>
                        </a:rPr>
                        <a:t>Hälsovetenskapliga programmet,</a:t>
                      </a:r>
                      <a:r>
                        <a:rPr lang="sv-SE" sz="1200" b="1" spc="-40" dirty="0">
                          <a:latin typeface="Times New Roman"/>
                          <a:cs typeface="Times New Roman"/>
                        </a:rPr>
                        <a:t> </a:t>
                      </a:r>
                      <a:r>
                        <a:rPr lang="sv-SE" sz="1200" b="1" dirty="0">
                          <a:latin typeface="Times New Roman"/>
                          <a:cs typeface="Times New Roman"/>
                        </a:rPr>
                        <a:t>inriktning</a:t>
                      </a:r>
                      <a:r>
                        <a:rPr lang="sv-SE" sz="1200" b="1" spc="-35" dirty="0">
                          <a:latin typeface="Times New Roman"/>
                          <a:cs typeface="Times New Roman"/>
                        </a:rPr>
                        <a:t> </a:t>
                      </a:r>
                      <a:r>
                        <a:rPr lang="sv-SE" sz="1200" b="1" spc="-10" dirty="0">
                          <a:latin typeface="Times New Roman"/>
                          <a:cs typeface="Times New Roman"/>
                        </a:rPr>
                        <a:t>biovetenskap</a:t>
                      </a:r>
                      <a:endParaRPr lang="sv-SE" sz="1200" dirty="0">
                        <a:latin typeface="Times New Roman"/>
                        <a:cs typeface="Times New Roman"/>
                      </a:endParaRPr>
                    </a:p>
                    <a:p>
                      <a:pPr marL="90805">
                        <a:lnSpc>
                          <a:spcPct val="100000"/>
                        </a:lnSpc>
                        <a:spcBef>
                          <a:spcPts val="5"/>
                        </a:spcBef>
                      </a:pPr>
                      <a:r>
                        <a:rPr lang="sv-SE" sz="1200" dirty="0">
                          <a:latin typeface="Times New Roman"/>
                          <a:cs typeface="Times New Roman"/>
                        </a:rPr>
                        <a:t>Programansvarig:</a:t>
                      </a:r>
                      <a:r>
                        <a:rPr lang="sv-SE" sz="1200" spc="15" dirty="0">
                          <a:latin typeface="Times New Roman"/>
                          <a:cs typeface="Times New Roman"/>
                        </a:rPr>
                        <a:t> Camilla Mohlin</a:t>
                      </a:r>
                      <a:endParaRPr lang="sv-SE" sz="1200" dirty="0">
                        <a:latin typeface="Times New Roman"/>
                        <a:cs typeface="Times New Roman"/>
                      </a:endParaRPr>
                    </a:p>
                  </a:txBody>
                  <a:tcPr marL="0" marR="0" marT="37465" marB="0">
                    <a:lnL w="6350">
                      <a:solidFill>
                        <a:srgbClr val="000000"/>
                      </a:solidFill>
                      <a:prstDash val="soli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109220" marR="0" lvl="0" indent="0" defTabSz="914400" eaLnBrk="1" fontAlgn="auto" latinLnBrk="0" hangingPunct="1">
                        <a:lnSpc>
                          <a:spcPct val="100000"/>
                        </a:lnSpc>
                        <a:spcBef>
                          <a:spcPts val="295"/>
                        </a:spcBef>
                        <a:spcAft>
                          <a:spcPts val="0"/>
                        </a:spcAft>
                        <a:buClrTx/>
                        <a:buSzTx/>
                        <a:buFontTx/>
                        <a:buNone/>
                        <a:tabLst/>
                        <a:defRPr/>
                      </a:pPr>
                      <a:r>
                        <a:rPr lang="sv-SE" sz="1200" dirty="0">
                          <a:latin typeface="Times New Roman"/>
                          <a:cs typeface="Times New Roman"/>
                        </a:rPr>
                        <a:t>Studievägledare:</a:t>
                      </a:r>
                      <a:r>
                        <a:rPr lang="sv-SE" sz="1200" spc="30" dirty="0">
                          <a:latin typeface="Times New Roman"/>
                          <a:cs typeface="Times New Roman"/>
                        </a:rPr>
                        <a:t> </a:t>
                      </a:r>
                      <a:r>
                        <a:rPr lang="sv-SE" sz="1200" dirty="0">
                          <a:latin typeface="Times New Roman"/>
                          <a:cs typeface="Times New Roman"/>
                        </a:rPr>
                        <a:t>Martina</a:t>
                      </a:r>
                      <a:r>
                        <a:rPr lang="sv-SE" sz="1200" spc="-10" dirty="0">
                          <a:latin typeface="Times New Roman"/>
                          <a:cs typeface="Times New Roman"/>
                        </a:rPr>
                        <a:t> Holmsten </a:t>
                      </a:r>
                    </a:p>
                    <a:p>
                      <a:pPr marL="109220" marR="0" lvl="0" indent="0" defTabSz="914400" eaLnBrk="1" fontAlgn="auto" latinLnBrk="0" hangingPunct="1">
                        <a:lnSpc>
                          <a:spcPct val="100000"/>
                        </a:lnSpc>
                        <a:spcBef>
                          <a:spcPts val="295"/>
                        </a:spcBef>
                        <a:spcAft>
                          <a:spcPts val="0"/>
                        </a:spcAft>
                        <a:buClrTx/>
                        <a:buSzTx/>
                        <a:buFontTx/>
                        <a:buNone/>
                        <a:tabLst/>
                        <a:defRPr/>
                      </a:pPr>
                      <a:r>
                        <a:rPr lang="sv-SE" sz="1200" dirty="0">
                          <a:latin typeface="Times New Roman"/>
                          <a:cs typeface="Times New Roman"/>
                        </a:rPr>
                        <a:t>Utbildningsadministratör:</a:t>
                      </a:r>
                      <a:r>
                        <a:rPr lang="sv-SE" sz="1200" spc="-45" dirty="0">
                          <a:latin typeface="Times New Roman"/>
                          <a:cs typeface="Times New Roman"/>
                        </a:rPr>
                        <a:t> </a:t>
                      </a:r>
                      <a:r>
                        <a:rPr lang="sv-SE" sz="1200" dirty="0">
                          <a:latin typeface="Times New Roman"/>
                          <a:cs typeface="Times New Roman"/>
                        </a:rPr>
                        <a:t>Björn </a:t>
                      </a:r>
                      <a:r>
                        <a:rPr lang="sv-SE" sz="1200" spc="-10" dirty="0">
                          <a:latin typeface="Times New Roman"/>
                          <a:cs typeface="Times New Roman"/>
                        </a:rPr>
                        <a:t>Magnusson</a:t>
                      </a:r>
                      <a:endParaRPr lang="sv-SE" sz="1200" dirty="0">
                        <a:latin typeface="Times New Roman"/>
                        <a:cs typeface="Times New Roman"/>
                      </a:endParaRPr>
                    </a:p>
                  </a:txBody>
                  <a:tcPr marL="0" marR="0" marT="37465" marB="0">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913850016"/>
                  </a:ext>
                </a:extLst>
              </a:tr>
              <a:tr h="457200">
                <a:tc>
                  <a:txBody>
                    <a:bodyPr/>
                    <a:lstStyle/>
                    <a:p>
                      <a:pPr marL="90805">
                        <a:lnSpc>
                          <a:spcPct val="100000"/>
                        </a:lnSpc>
                        <a:spcBef>
                          <a:spcPts val="320"/>
                        </a:spcBef>
                      </a:pPr>
                      <a:r>
                        <a:rPr sz="1200" b="1" spc="-10" dirty="0">
                          <a:latin typeface="Times New Roman"/>
                          <a:cs typeface="Times New Roman"/>
                        </a:rPr>
                        <a:t>Farmaceutprogrammet</a:t>
                      </a:r>
                      <a:endParaRPr sz="1200" dirty="0">
                        <a:latin typeface="Times New Roman"/>
                        <a:cs typeface="Times New Roman"/>
                      </a:endParaRPr>
                    </a:p>
                    <a:p>
                      <a:pPr marL="90805">
                        <a:lnSpc>
                          <a:spcPct val="100000"/>
                        </a:lnSpc>
                      </a:pPr>
                      <a:r>
                        <a:rPr sz="1200" dirty="0" err="1">
                          <a:latin typeface="Times New Roman"/>
                          <a:cs typeface="Times New Roman"/>
                        </a:rPr>
                        <a:t>Programansvarig</a:t>
                      </a:r>
                      <a:r>
                        <a:rPr sz="1200" dirty="0">
                          <a:latin typeface="Times New Roman"/>
                          <a:cs typeface="Times New Roman"/>
                        </a:rPr>
                        <a:t>:</a:t>
                      </a:r>
                      <a:r>
                        <a:rPr sz="1200" spc="25" dirty="0">
                          <a:latin typeface="Times New Roman"/>
                          <a:cs typeface="Times New Roman"/>
                        </a:rPr>
                        <a:t> </a:t>
                      </a:r>
                      <a:r>
                        <a:rPr sz="1200" dirty="0">
                          <a:latin typeface="Times New Roman"/>
                          <a:cs typeface="Times New Roman"/>
                        </a:rPr>
                        <a:t>Kristina</a:t>
                      </a:r>
                      <a:r>
                        <a:rPr sz="1200" spc="-15" dirty="0">
                          <a:latin typeface="Times New Roman"/>
                          <a:cs typeface="Times New Roman"/>
                        </a:rPr>
                        <a:t> </a:t>
                      </a:r>
                      <a:r>
                        <a:rPr sz="1200" dirty="0">
                          <a:latin typeface="Times New Roman"/>
                          <a:cs typeface="Times New Roman"/>
                        </a:rPr>
                        <a:t>Magnusson</a:t>
                      </a:r>
                      <a:r>
                        <a:rPr sz="1200" spc="-15" dirty="0">
                          <a:latin typeface="Times New Roman"/>
                          <a:cs typeface="Times New Roman"/>
                        </a:rPr>
                        <a:t> </a:t>
                      </a:r>
                      <a:r>
                        <a:rPr sz="1200" dirty="0">
                          <a:latin typeface="Times New Roman"/>
                          <a:cs typeface="Times New Roman"/>
                        </a:rPr>
                        <a:t>&amp;</a:t>
                      </a:r>
                      <a:r>
                        <a:rPr sz="1200" spc="-40" dirty="0">
                          <a:latin typeface="Times New Roman"/>
                          <a:cs typeface="Times New Roman"/>
                        </a:rPr>
                        <a:t> </a:t>
                      </a:r>
                      <a:r>
                        <a:rPr sz="1200" dirty="0">
                          <a:latin typeface="Times New Roman"/>
                          <a:cs typeface="Times New Roman"/>
                        </a:rPr>
                        <a:t>Thomas</a:t>
                      </a:r>
                      <a:r>
                        <a:rPr sz="1200" spc="-10" dirty="0">
                          <a:latin typeface="Times New Roman"/>
                          <a:cs typeface="Times New Roman"/>
                        </a:rPr>
                        <a:t> Näsström</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0922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sz="1200" dirty="0">
                          <a:latin typeface="Times New Roman"/>
                          <a:cs typeface="Times New Roman"/>
                        </a:rPr>
                        <a:t>Anna</a:t>
                      </a:r>
                      <a:r>
                        <a:rPr sz="1200" spc="-75" dirty="0">
                          <a:latin typeface="Times New Roman"/>
                          <a:cs typeface="Times New Roman"/>
                        </a:rPr>
                        <a:t> </a:t>
                      </a:r>
                      <a:r>
                        <a:rPr sz="1200" spc="-10" dirty="0">
                          <a:latin typeface="Times New Roman"/>
                          <a:cs typeface="Times New Roman"/>
                        </a:rPr>
                        <a:t>Adolfsson</a:t>
                      </a:r>
                      <a:endParaRPr sz="1200" dirty="0">
                        <a:latin typeface="Times New Roman"/>
                        <a:cs typeface="Times New Roman"/>
                      </a:endParaRPr>
                    </a:p>
                    <a:p>
                      <a:pPr marL="109220">
                        <a:lnSpc>
                          <a:spcPct val="100000"/>
                        </a:lnSpc>
                      </a:pPr>
                      <a:r>
                        <a:rPr sz="1200" dirty="0">
                          <a:latin typeface="Times New Roman"/>
                          <a:cs typeface="Times New Roman"/>
                        </a:rPr>
                        <a:t>Utbildningsadministratör:</a:t>
                      </a:r>
                      <a:r>
                        <a:rPr sz="1200" spc="5" dirty="0">
                          <a:latin typeface="Times New Roman"/>
                          <a:cs typeface="Times New Roman"/>
                        </a:rPr>
                        <a:t> </a:t>
                      </a:r>
                      <a:r>
                        <a:rPr sz="1200" dirty="0">
                          <a:latin typeface="Times New Roman"/>
                          <a:cs typeface="Times New Roman"/>
                        </a:rPr>
                        <a:t>Björn </a:t>
                      </a:r>
                      <a:r>
                        <a:rPr sz="1200" dirty="0" err="1">
                          <a:latin typeface="Times New Roman"/>
                          <a:cs typeface="Times New Roman"/>
                        </a:rPr>
                        <a:t>Magnusso</a:t>
                      </a:r>
                      <a:r>
                        <a:rPr lang="sv-SE" sz="1200" dirty="0">
                          <a:latin typeface="Times New Roman"/>
                          <a:cs typeface="Times New Roman"/>
                        </a:rPr>
                        <a:t>n </a:t>
                      </a:r>
                      <a:endParaRPr sz="1200" dirty="0">
                        <a:highlight>
                          <a:srgbClr val="FFFF00"/>
                        </a:highlight>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57200">
                <a:tc>
                  <a:txBody>
                    <a:bodyPr/>
                    <a:lstStyle/>
                    <a:p>
                      <a:pPr marL="91440">
                        <a:lnSpc>
                          <a:spcPct val="100000"/>
                        </a:lnSpc>
                        <a:spcBef>
                          <a:spcPts val="320"/>
                        </a:spcBef>
                      </a:pPr>
                      <a:r>
                        <a:rPr sz="1200" b="1" dirty="0">
                          <a:latin typeface="Times New Roman"/>
                          <a:cs typeface="Times New Roman"/>
                        </a:rPr>
                        <a:t>Biomedicinska</a:t>
                      </a:r>
                      <a:r>
                        <a:rPr sz="1200" b="1" spc="-30" dirty="0">
                          <a:latin typeface="Times New Roman"/>
                          <a:cs typeface="Times New Roman"/>
                        </a:rPr>
                        <a:t> </a:t>
                      </a:r>
                      <a:r>
                        <a:rPr sz="1200" b="1" spc="-10" dirty="0">
                          <a:latin typeface="Times New Roman"/>
                          <a:cs typeface="Times New Roman"/>
                        </a:rPr>
                        <a:t>analytikerprogrammet</a:t>
                      </a:r>
                      <a:endParaRPr sz="1200" dirty="0">
                        <a:latin typeface="Times New Roman"/>
                        <a:cs typeface="Times New Roman"/>
                      </a:endParaRPr>
                    </a:p>
                    <a:p>
                      <a:pPr marL="91440">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Maria</a:t>
                      </a:r>
                      <a:r>
                        <a:rPr sz="1200" spc="-15" dirty="0">
                          <a:latin typeface="Times New Roman"/>
                          <a:cs typeface="Times New Roman"/>
                        </a:rPr>
                        <a:t> </a:t>
                      </a:r>
                      <a:r>
                        <a:rPr sz="1200" spc="-10" dirty="0">
                          <a:latin typeface="Times New Roman"/>
                          <a:cs typeface="Times New Roman"/>
                        </a:rPr>
                        <a:t>Mattson</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0922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Björn Magnusson</a:t>
                      </a:r>
                      <a:r>
                        <a:rPr lang="sv-SE" sz="1200" dirty="0">
                          <a:latin typeface="Times New Roman"/>
                          <a:cs typeface="Times New Roman"/>
                        </a:rPr>
                        <a:t> </a:t>
                      </a:r>
                      <a:endParaRPr sz="1200" dirty="0">
                        <a:highlight>
                          <a:srgbClr val="FFFF00"/>
                        </a:highlight>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57200">
                <a:tc>
                  <a:txBody>
                    <a:bodyPr/>
                    <a:lstStyle/>
                    <a:p>
                      <a:pPr marL="91440">
                        <a:lnSpc>
                          <a:spcPct val="100000"/>
                        </a:lnSpc>
                        <a:spcBef>
                          <a:spcPts val="320"/>
                        </a:spcBef>
                      </a:pPr>
                      <a:r>
                        <a:rPr sz="1200" b="1" dirty="0">
                          <a:latin typeface="Times New Roman"/>
                          <a:cs typeface="Times New Roman"/>
                        </a:rPr>
                        <a:t>Nutrition</a:t>
                      </a:r>
                      <a:r>
                        <a:rPr sz="1200" b="1" spc="-15" dirty="0">
                          <a:latin typeface="Times New Roman"/>
                          <a:cs typeface="Times New Roman"/>
                        </a:rPr>
                        <a:t> </a:t>
                      </a:r>
                      <a:r>
                        <a:rPr sz="1200" b="1" dirty="0">
                          <a:latin typeface="Times New Roman"/>
                          <a:cs typeface="Times New Roman"/>
                        </a:rPr>
                        <a:t>och</a:t>
                      </a:r>
                      <a:r>
                        <a:rPr sz="1200" b="1" spc="-10" dirty="0">
                          <a:latin typeface="Times New Roman"/>
                          <a:cs typeface="Times New Roman"/>
                        </a:rPr>
                        <a:t> livsmedelsvetenskap</a:t>
                      </a:r>
                      <a:endParaRPr sz="1200">
                        <a:latin typeface="Times New Roman"/>
                        <a:cs typeface="Times New Roman"/>
                      </a:endParaRPr>
                    </a:p>
                    <a:p>
                      <a:pPr marL="91440">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Maria</a:t>
                      </a:r>
                      <a:r>
                        <a:rPr sz="1200" spc="-15" dirty="0">
                          <a:latin typeface="Times New Roman"/>
                          <a:cs typeface="Times New Roman"/>
                        </a:rPr>
                        <a:t> </a:t>
                      </a:r>
                      <a:r>
                        <a:rPr sz="1200" spc="-10" dirty="0">
                          <a:latin typeface="Times New Roman"/>
                          <a:cs typeface="Times New Roman"/>
                        </a:rPr>
                        <a:t>Bergström</a:t>
                      </a:r>
                      <a:endParaRPr sz="120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0922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Björn Magnusson</a:t>
                      </a:r>
                      <a:r>
                        <a:rPr lang="sv-SE" sz="1200" dirty="0">
                          <a:latin typeface="Times New Roman"/>
                          <a:cs typeface="Times New Roman"/>
                        </a:rPr>
                        <a:t> </a:t>
                      </a:r>
                      <a:endParaRPr sz="1200" dirty="0">
                        <a:highlight>
                          <a:srgbClr val="FFFF00"/>
                        </a:highlight>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457200">
                <a:tc>
                  <a:txBody>
                    <a:bodyPr/>
                    <a:lstStyle/>
                    <a:p>
                      <a:pPr marL="91440">
                        <a:lnSpc>
                          <a:spcPct val="100000"/>
                        </a:lnSpc>
                        <a:spcBef>
                          <a:spcPts val="320"/>
                        </a:spcBef>
                      </a:pPr>
                      <a:r>
                        <a:rPr sz="1200" b="1" dirty="0">
                          <a:latin typeface="Times New Roman"/>
                          <a:cs typeface="Times New Roman"/>
                        </a:rPr>
                        <a:t>Kemi, </a:t>
                      </a:r>
                      <a:r>
                        <a:rPr sz="1200" b="1" spc="-10" dirty="0">
                          <a:latin typeface="Times New Roman"/>
                          <a:cs typeface="Times New Roman"/>
                        </a:rPr>
                        <a:t>Magisterprogram</a:t>
                      </a:r>
                      <a:endParaRPr sz="1200">
                        <a:latin typeface="Times New Roman"/>
                        <a:cs typeface="Times New Roman"/>
                      </a:endParaRPr>
                    </a:p>
                    <a:p>
                      <a:pPr marL="91440">
                        <a:lnSpc>
                          <a:spcPct val="100000"/>
                        </a:lnSpc>
                        <a:spcBef>
                          <a:spcPts val="5"/>
                        </a:spcBef>
                      </a:pPr>
                      <a:r>
                        <a:rPr sz="1200" dirty="0">
                          <a:latin typeface="Times New Roman"/>
                          <a:cs typeface="Times New Roman"/>
                        </a:rPr>
                        <a:t>Programansvarig: Ian </a:t>
                      </a:r>
                      <a:r>
                        <a:rPr sz="1200" spc="-10" dirty="0">
                          <a:latin typeface="Times New Roman"/>
                          <a:cs typeface="Times New Roman"/>
                        </a:rPr>
                        <a:t>Nicholls</a:t>
                      </a:r>
                      <a:endParaRPr sz="120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09220" marR="43307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20" dirty="0">
                          <a:latin typeface="Times New Roman"/>
                          <a:cs typeface="Times New Roman"/>
                        </a:rPr>
                        <a:t> </a:t>
                      </a:r>
                      <a:r>
                        <a:rPr sz="1200" dirty="0">
                          <a:latin typeface="Times New Roman"/>
                          <a:cs typeface="Times New Roman"/>
                        </a:rPr>
                        <a:t>John</a:t>
                      </a:r>
                      <a:r>
                        <a:rPr sz="1200" spc="-20" dirty="0">
                          <a:latin typeface="Times New Roman"/>
                          <a:cs typeface="Times New Roman"/>
                        </a:rPr>
                        <a:t> </a:t>
                      </a:r>
                      <a:r>
                        <a:rPr sz="1200" dirty="0">
                          <a:latin typeface="Times New Roman"/>
                          <a:cs typeface="Times New Roman"/>
                        </a:rPr>
                        <a:t>Ohlson</a:t>
                      </a:r>
                      <a:r>
                        <a:rPr lang="sv-SE" sz="1200" dirty="0">
                          <a:latin typeface="Times New Roman"/>
                          <a:cs typeface="Times New Roman"/>
                        </a:rPr>
                        <a:t> </a:t>
                      </a:r>
                      <a:endParaRPr sz="1200" dirty="0">
                        <a:highlight>
                          <a:srgbClr val="FFFF00"/>
                        </a:highlight>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457200">
                <a:tc>
                  <a:txBody>
                    <a:bodyPr/>
                    <a:lstStyle/>
                    <a:p>
                      <a:pPr marL="91440">
                        <a:lnSpc>
                          <a:spcPct val="100000"/>
                        </a:lnSpc>
                        <a:spcBef>
                          <a:spcPts val="320"/>
                        </a:spcBef>
                      </a:pPr>
                      <a:r>
                        <a:rPr sz="1200" b="1" dirty="0">
                          <a:latin typeface="Times New Roman"/>
                          <a:cs typeface="Times New Roman"/>
                        </a:rPr>
                        <a:t>Kemi, </a:t>
                      </a:r>
                      <a:r>
                        <a:rPr sz="1200" b="1" spc="-10" dirty="0">
                          <a:latin typeface="Times New Roman"/>
                          <a:cs typeface="Times New Roman"/>
                        </a:rPr>
                        <a:t>Masterprogram</a:t>
                      </a:r>
                      <a:endParaRPr sz="1200" dirty="0">
                        <a:latin typeface="Times New Roman"/>
                        <a:cs typeface="Times New Roman"/>
                      </a:endParaRPr>
                    </a:p>
                    <a:p>
                      <a:pPr marL="91440">
                        <a:lnSpc>
                          <a:spcPct val="100000"/>
                        </a:lnSpc>
                        <a:spcBef>
                          <a:spcPts val="5"/>
                        </a:spcBef>
                      </a:pPr>
                      <a:r>
                        <a:rPr sz="1200" dirty="0">
                          <a:latin typeface="Times New Roman"/>
                          <a:cs typeface="Times New Roman"/>
                        </a:rPr>
                        <a:t>Programansvarig: Ian </a:t>
                      </a:r>
                      <a:r>
                        <a:rPr sz="1200" spc="-10" dirty="0">
                          <a:latin typeface="Times New Roman"/>
                          <a:cs typeface="Times New Roman"/>
                        </a:rPr>
                        <a:t>Nicholls</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09220" marR="1466215">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
        <p:nvSpPr>
          <p:cNvPr id="7" name="Rubrik 10">
            <a:extLst>
              <a:ext uri="{FF2B5EF4-FFF2-40B4-BE49-F238E27FC236}">
                <a16:creationId xmlns:a16="http://schemas.microsoft.com/office/drawing/2014/main" id="{BB2E1D7A-939A-186B-D08B-5255AB194A73}"/>
              </a:ext>
            </a:extLst>
          </p:cNvPr>
          <p:cNvSpPr txBox="1">
            <a:spLocks/>
          </p:cNvSpPr>
          <p:nvPr/>
        </p:nvSpPr>
        <p:spPr bwMode="auto">
          <a:xfrm>
            <a:off x="312093" y="399831"/>
            <a:ext cx="8424936" cy="436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650" dirty="0"/>
              <a:t>Verksamhetsstöd vid Fakulteten för hälso- och livsvetenskap </a:t>
            </a:r>
          </a:p>
        </p:txBody>
      </p:sp>
    </p:spTree>
    <p:extLst>
      <p:ext uri="{BB962C8B-B14F-4D97-AF65-F5344CB8AC3E}">
        <p14:creationId xmlns:p14="http://schemas.microsoft.com/office/powerpoint/2010/main" val="23359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51520"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C7A2D755-9489-1427-2A9F-07BAF87EFE33}"/>
              </a:ext>
            </a:extLst>
          </p:cNvPr>
          <p:cNvSpPr txBox="1">
            <a:spLocks/>
          </p:cNvSpPr>
          <p:nvPr/>
        </p:nvSpPr>
        <p:spPr bwMode="auto">
          <a:xfrm>
            <a:off x="395536" y="1268760"/>
            <a:ext cx="581152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dirty="0">
                <a:latin typeface="Times New Roman"/>
                <a:cs typeface="Times New Roman"/>
              </a:rPr>
              <a:t>Institutionen</a:t>
            </a:r>
            <a:r>
              <a:rPr lang="sv-SE" b="1" spc="-40" dirty="0">
                <a:latin typeface="Times New Roman"/>
                <a:cs typeface="Times New Roman"/>
              </a:rPr>
              <a:t> </a:t>
            </a:r>
            <a:r>
              <a:rPr lang="sv-SE" b="1" dirty="0">
                <a:latin typeface="Times New Roman"/>
                <a:cs typeface="Times New Roman"/>
              </a:rPr>
              <a:t>för</a:t>
            </a:r>
            <a:r>
              <a:rPr lang="sv-SE" b="1" spc="-60" dirty="0">
                <a:latin typeface="Times New Roman"/>
                <a:cs typeface="Times New Roman"/>
              </a:rPr>
              <a:t> </a:t>
            </a:r>
            <a:r>
              <a:rPr lang="sv-SE" b="1" dirty="0">
                <a:latin typeface="Times New Roman"/>
                <a:cs typeface="Times New Roman"/>
              </a:rPr>
              <a:t>medicin och </a:t>
            </a:r>
            <a:r>
              <a:rPr lang="sv-SE" b="1" spc="-10" dirty="0">
                <a:latin typeface="Times New Roman"/>
                <a:cs typeface="Times New Roman"/>
              </a:rPr>
              <a:t>optometri</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A9A0E123-C93A-290C-B996-606F056A3942}"/>
              </a:ext>
            </a:extLst>
          </p:cNvPr>
          <p:cNvGraphicFramePr>
            <a:graphicFrameLocks noGrp="1"/>
          </p:cNvGraphicFramePr>
          <p:nvPr>
            <p:extLst>
              <p:ext uri="{D42A27DB-BD31-4B8C-83A1-F6EECF244321}">
                <p14:modId xmlns:p14="http://schemas.microsoft.com/office/powerpoint/2010/main" val="1302237724"/>
              </p:ext>
            </p:extLst>
          </p:nvPr>
        </p:nvGraphicFramePr>
        <p:xfrm>
          <a:off x="395536" y="1800991"/>
          <a:ext cx="7897494" cy="2394671"/>
        </p:xfrm>
        <a:graphic>
          <a:graphicData uri="http://schemas.openxmlformats.org/drawingml/2006/table">
            <a:tbl>
              <a:tblPr firstRow="1" bandRow="1">
                <a:tableStyleId>{2D5ABB26-0587-4C30-8999-92F81FD0307C}</a:tableStyleId>
              </a:tblPr>
              <a:tblGrid>
                <a:gridCol w="3945890">
                  <a:extLst>
                    <a:ext uri="{9D8B030D-6E8A-4147-A177-3AD203B41FA5}">
                      <a16:colId xmlns:a16="http://schemas.microsoft.com/office/drawing/2014/main" val="20000"/>
                    </a:ext>
                  </a:extLst>
                </a:gridCol>
                <a:gridCol w="3951604">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93980">
                        <a:lnSpc>
                          <a:spcPct val="100000"/>
                        </a:lnSpc>
                        <a:spcBef>
                          <a:spcPts val="340"/>
                        </a:spcBef>
                      </a:pPr>
                      <a:r>
                        <a:rPr sz="1400" b="1" spc="-10" dirty="0">
                          <a:solidFill>
                            <a:srgbClr val="FFFFFF"/>
                          </a:solidFill>
                          <a:latin typeface="Times New Roman"/>
                          <a:cs typeface="Times New Roman"/>
                        </a:rPr>
                        <a:t>Verksamhetsstöd</a:t>
                      </a:r>
                      <a:endParaRPr sz="140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4025">
                <a:tc>
                  <a:txBody>
                    <a:bodyPr/>
                    <a:lstStyle/>
                    <a:p>
                      <a:pPr marL="91440">
                        <a:lnSpc>
                          <a:spcPct val="100000"/>
                        </a:lnSpc>
                        <a:spcBef>
                          <a:spcPts val="295"/>
                        </a:spcBef>
                      </a:pPr>
                      <a:r>
                        <a:rPr sz="1200" b="1" spc="-10" dirty="0">
                          <a:latin typeface="Times New Roman"/>
                          <a:cs typeface="Times New Roman"/>
                        </a:rPr>
                        <a:t>Optikerprogrammet</a:t>
                      </a:r>
                      <a:endParaRPr sz="1200" dirty="0">
                        <a:latin typeface="Times New Roman"/>
                        <a:cs typeface="Times New Roman"/>
                      </a:endParaRPr>
                    </a:p>
                    <a:p>
                      <a:pPr marL="91440">
                        <a:lnSpc>
                          <a:spcPct val="100000"/>
                        </a:lnSpc>
                      </a:pPr>
                      <a:r>
                        <a:rPr sz="1200" dirty="0">
                          <a:latin typeface="Times New Roman"/>
                          <a:cs typeface="Times New Roman"/>
                        </a:rPr>
                        <a:t>Programansvarig:</a:t>
                      </a:r>
                      <a:r>
                        <a:rPr sz="1200" spc="10" dirty="0">
                          <a:latin typeface="Times New Roman"/>
                          <a:cs typeface="Times New Roman"/>
                        </a:rPr>
                        <a:t> </a:t>
                      </a:r>
                      <a:r>
                        <a:rPr lang="sv-SE" sz="1200" spc="10" dirty="0">
                          <a:latin typeface="Times New Roman"/>
                          <a:cs typeface="Times New Roman"/>
                        </a:rPr>
                        <a:t>Oskar Johansson</a:t>
                      </a:r>
                      <a:endParaRPr sz="1200" dirty="0">
                        <a:latin typeface="Times New Roman"/>
                        <a:cs typeface="Times New Roman"/>
                      </a:endParaRPr>
                    </a:p>
                  </a:txBody>
                  <a:tcPr marL="0" marR="0" marT="37465" marB="0">
                    <a:lnL w="6350">
                      <a:solidFill>
                        <a:srgbClr val="000000"/>
                      </a:solidFill>
                      <a:prstDash val="solid"/>
                    </a:lnL>
                    <a:lnB w="6350">
                      <a:solidFill>
                        <a:srgbClr val="000000"/>
                      </a:solidFill>
                      <a:prstDash val="solid"/>
                    </a:lnB>
                  </a:tcPr>
                </a:tc>
                <a:tc>
                  <a:txBody>
                    <a:bodyPr/>
                    <a:lstStyle/>
                    <a:p>
                      <a:pPr marL="93980">
                        <a:lnSpc>
                          <a:spcPct val="100000"/>
                        </a:lnSpc>
                        <a:spcBef>
                          <a:spcPts val="295"/>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lang="sv-SE" sz="1200" spc="5" dirty="0">
                          <a:latin typeface="Times New Roman"/>
                          <a:cs typeface="Times New Roman"/>
                        </a:rPr>
                        <a:t>Caroline Bengtsson</a:t>
                      </a:r>
                      <a:endParaRPr sz="1200" dirty="0">
                        <a:highlight>
                          <a:srgbClr val="FFFF00"/>
                        </a:highlight>
                        <a:latin typeface="Times New Roman"/>
                        <a:cs typeface="Times New Roman"/>
                      </a:endParaRPr>
                    </a:p>
                  </a:txBody>
                  <a:tcPr marL="0" marR="0" marT="37465"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1"/>
                  </a:ext>
                </a:extLst>
              </a:tr>
              <a:tr h="457200">
                <a:tc>
                  <a:txBody>
                    <a:bodyPr/>
                    <a:lstStyle/>
                    <a:p>
                      <a:pPr marL="90805">
                        <a:lnSpc>
                          <a:spcPct val="100000"/>
                        </a:lnSpc>
                        <a:spcBef>
                          <a:spcPts val="320"/>
                        </a:spcBef>
                      </a:pPr>
                      <a:r>
                        <a:rPr sz="1200" b="1" dirty="0">
                          <a:latin typeface="Times New Roman"/>
                          <a:cs typeface="Times New Roman"/>
                        </a:rPr>
                        <a:t>Magisterprogram</a:t>
                      </a:r>
                      <a:r>
                        <a:rPr sz="1200" b="1" spc="10" dirty="0">
                          <a:latin typeface="Times New Roman"/>
                          <a:cs typeface="Times New Roman"/>
                        </a:rPr>
                        <a:t> </a:t>
                      </a:r>
                      <a:r>
                        <a:rPr sz="1200" b="1" dirty="0">
                          <a:latin typeface="Times New Roman"/>
                          <a:cs typeface="Times New Roman"/>
                        </a:rPr>
                        <a:t>i</a:t>
                      </a:r>
                      <a:r>
                        <a:rPr sz="1200" b="1" spc="-25" dirty="0">
                          <a:latin typeface="Times New Roman"/>
                          <a:cs typeface="Times New Roman"/>
                        </a:rPr>
                        <a:t> </a:t>
                      </a:r>
                      <a:r>
                        <a:rPr sz="1200" b="1" spc="-10" dirty="0">
                          <a:latin typeface="Times New Roman"/>
                          <a:cs typeface="Times New Roman"/>
                        </a:rPr>
                        <a:t>eHälsa</a:t>
                      </a:r>
                      <a:endParaRPr sz="1200" dirty="0">
                        <a:latin typeface="Times New Roman"/>
                        <a:cs typeface="Times New Roman"/>
                      </a:endParaRPr>
                    </a:p>
                    <a:p>
                      <a:pPr marL="90805">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Patrick</a:t>
                      </a:r>
                      <a:r>
                        <a:rPr sz="1200" spc="-15" dirty="0">
                          <a:latin typeface="Times New Roman"/>
                          <a:cs typeface="Times New Roman"/>
                        </a:rPr>
                        <a:t> </a:t>
                      </a:r>
                      <a:r>
                        <a:rPr sz="1200" spc="-10" dirty="0">
                          <a:latin typeface="Times New Roman"/>
                          <a:cs typeface="Times New Roman"/>
                        </a:rPr>
                        <a:t>Bergman</a:t>
                      </a:r>
                      <a:endParaRPr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3980" marR="43307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20" dirty="0">
                          <a:latin typeface="Times New Roman"/>
                          <a:cs typeface="Times New Roman"/>
                        </a:rPr>
                        <a:t> </a:t>
                      </a:r>
                      <a:r>
                        <a:rPr lang="sv-SE" sz="1200" spc="5" dirty="0">
                          <a:latin typeface="Times New Roman"/>
                          <a:cs typeface="Times New Roman"/>
                        </a:rPr>
                        <a:t>Caroline Bengtsson</a:t>
                      </a:r>
                      <a:endParaRPr sz="1200" dirty="0">
                        <a:highlight>
                          <a:srgbClr val="FFFF00"/>
                        </a:highlight>
                        <a:latin typeface="Times New Roman"/>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7340">
                <a:tc>
                  <a:txBody>
                    <a:bodyPr/>
                    <a:lstStyle/>
                    <a:p>
                      <a:pPr marL="90805">
                        <a:lnSpc>
                          <a:spcPct val="100000"/>
                        </a:lnSpc>
                        <a:spcBef>
                          <a:spcPts val="320"/>
                        </a:spcBef>
                      </a:pPr>
                      <a:r>
                        <a:rPr sz="1200" b="1" dirty="0">
                          <a:latin typeface="Times New Roman"/>
                          <a:cs typeface="Times New Roman"/>
                        </a:rPr>
                        <a:t>Masterprogram</a:t>
                      </a:r>
                      <a:r>
                        <a:rPr sz="1200" b="1" spc="10" dirty="0">
                          <a:latin typeface="Times New Roman"/>
                          <a:cs typeface="Times New Roman"/>
                        </a:rPr>
                        <a:t> </a:t>
                      </a:r>
                      <a:r>
                        <a:rPr sz="1200" b="1" dirty="0">
                          <a:latin typeface="Times New Roman"/>
                          <a:cs typeface="Times New Roman"/>
                        </a:rPr>
                        <a:t>i</a:t>
                      </a:r>
                      <a:r>
                        <a:rPr sz="1200" b="1" spc="-25" dirty="0">
                          <a:latin typeface="Times New Roman"/>
                          <a:cs typeface="Times New Roman"/>
                        </a:rPr>
                        <a:t> </a:t>
                      </a:r>
                      <a:r>
                        <a:rPr sz="1200" b="1" spc="-10" dirty="0">
                          <a:latin typeface="Times New Roman"/>
                          <a:cs typeface="Times New Roman"/>
                        </a:rPr>
                        <a:t>eHälsa</a:t>
                      </a:r>
                      <a:endParaRPr sz="1200" dirty="0">
                        <a:latin typeface="Times New Roman"/>
                        <a:cs typeface="Times New Roman"/>
                      </a:endParaRPr>
                    </a:p>
                    <a:p>
                      <a:pPr marL="90805">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Patrick</a:t>
                      </a:r>
                      <a:r>
                        <a:rPr sz="1200" spc="-15" dirty="0">
                          <a:latin typeface="Times New Roman"/>
                          <a:cs typeface="Times New Roman"/>
                        </a:rPr>
                        <a:t> </a:t>
                      </a:r>
                      <a:r>
                        <a:rPr sz="1200" spc="-10" dirty="0">
                          <a:latin typeface="Times New Roman"/>
                          <a:cs typeface="Times New Roman"/>
                        </a:rPr>
                        <a:t>Bergman</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93980" marR="43307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20" dirty="0">
                          <a:latin typeface="Times New Roman"/>
                          <a:cs typeface="Times New Roman"/>
                        </a:rPr>
                        <a:t> </a:t>
                      </a:r>
                      <a:r>
                        <a:rPr lang="sv-SE" sz="1200" spc="5" dirty="0">
                          <a:latin typeface="Times New Roman"/>
                          <a:cs typeface="Times New Roman"/>
                        </a:rPr>
                        <a:t>Caroline Bengtsson</a:t>
                      </a:r>
                      <a:endParaRPr sz="1200" dirty="0">
                        <a:highlight>
                          <a:srgbClr val="FFFF00"/>
                        </a:highlight>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8916">
                <a:tc>
                  <a:txBody>
                    <a:bodyPr/>
                    <a:lstStyle/>
                    <a:p>
                      <a:pPr marL="90805">
                        <a:lnSpc>
                          <a:spcPct val="100000"/>
                        </a:lnSpc>
                        <a:spcBef>
                          <a:spcPts val="320"/>
                        </a:spcBef>
                      </a:pPr>
                      <a:r>
                        <a:rPr lang="sv-SE" sz="1200" b="1" dirty="0">
                          <a:latin typeface="Times New Roman"/>
                          <a:cs typeface="Times New Roman"/>
                        </a:rPr>
                        <a:t>Optometri och synvetenskap, masterprogram</a:t>
                      </a:r>
                      <a:endParaRPr sz="1200" dirty="0">
                        <a:latin typeface="Times New Roman"/>
                        <a:cs typeface="Times New Roman"/>
                      </a:endParaRPr>
                    </a:p>
                    <a:p>
                      <a:pPr marL="90805">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lang="sv-SE" sz="1200" dirty="0">
                          <a:latin typeface="Times New Roman"/>
                          <a:cs typeface="Times New Roman"/>
                        </a:rPr>
                        <a:t>António</a:t>
                      </a:r>
                      <a:r>
                        <a:rPr lang="sv-SE" sz="1200" spc="-45" dirty="0">
                          <a:latin typeface="Times New Roman"/>
                          <a:cs typeface="Times New Roman"/>
                        </a:rPr>
                        <a:t> </a:t>
                      </a:r>
                      <a:r>
                        <a:rPr lang="sv-SE" sz="1200" dirty="0">
                          <a:latin typeface="Times New Roman"/>
                          <a:cs typeface="Times New Roman"/>
                        </a:rPr>
                        <a:t>Filipe</a:t>
                      </a:r>
                      <a:r>
                        <a:rPr lang="sv-SE" sz="1200" spc="-50" dirty="0">
                          <a:latin typeface="Times New Roman"/>
                          <a:cs typeface="Times New Roman"/>
                        </a:rPr>
                        <a:t> </a:t>
                      </a:r>
                      <a:r>
                        <a:rPr lang="sv-SE" sz="1200" dirty="0">
                          <a:latin typeface="Times New Roman"/>
                          <a:cs typeface="Times New Roman"/>
                        </a:rPr>
                        <a:t>Teixeira</a:t>
                      </a:r>
                      <a:r>
                        <a:rPr lang="sv-SE" sz="1200" spc="-25" dirty="0">
                          <a:latin typeface="Times New Roman"/>
                          <a:cs typeface="Times New Roman"/>
                        </a:rPr>
                        <a:t> </a:t>
                      </a:r>
                      <a:r>
                        <a:rPr lang="sv-SE" sz="1200" spc="-10" dirty="0">
                          <a:latin typeface="Times New Roman"/>
                          <a:cs typeface="Times New Roman"/>
                        </a:rPr>
                        <a:t>Macedo </a:t>
                      </a:r>
                    </a:p>
                    <a:p>
                      <a:pPr marL="90805">
                        <a:lnSpc>
                          <a:spcPct val="100000"/>
                        </a:lnSpc>
                        <a:spcBef>
                          <a:spcPts val="5"/>
                        </a:spcBef>
                      </a:pPr>
                      <a:r>
                        <a:rPr lang="sv-SE" sz="1200" spc="-10" dirty="0">
                          <a:latin typeface="Times New Roman"/>
                          <a:cs typeface="Times New Roman"/>
                        </a:rPr>
                        <a:t>&amp; Pelsin Demir</a:t>
                      </a:r>
                      <a:endParaRPr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93980" marR="433070">
                        <a:lnSpc>
                          <a:spcPct val="100000"/>
                        </a:lnSpc>
                        <a:spcBef>
                          <a:spcPts val="320"/>
                        </a:spcBef>
                      </a:pPr>
                      <a:r>
                        <a:rPr sz="1200" dirty="0">
                          <a:latin typeface="Times New Roman"/>
                          <a:cs typeface="Times New Roman"/>
                        </a:rPr>
                        <a:t>Studievägledare:</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20" dirty="0">
                          <a:latin typeface="Times New Roman"/>
                          <a:cs typeface="Times New Roman"/>
                        </a:rPr>
                        <a:t> </a:t>
                      </a:r>
                      <a:r>
                        <a:rPr lang="sv-SE" sz="1200" spc="5" dirty="0">
                          <a:latin typeface="Times New Roman"/>
                          <a:cs typeface="Times New Roman"/>
                        </a:rPr>
                        <a:t>Caroline Bengtsson</a:t>
                      </a:r>
                      <a:endParaRPr sz="1200" dirty="0">
                        <a:highlight>
                          <a:srgbClr val="FFFF00"/>
                        </a:highlight>
                        <a:latin typeface="Times New Roman"/>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7" name="Rubrik 10">
            <a:extLst>
              <a:ext uri="{FF2B5EF4-FFF2-40B4-BE49-F238E27FC236}">
                <a16:creationId xmlns:a16="http://schemas.microsoft.com/office/drawing/2014/main" id="{C86846C2-DBDC-8745-331A-17A6E5093B12}"/>
              </a:ext>
            </a:extLst>
          </p:cNvPr>
          <p:cNvSpPr txBox="1">
            <a:spLocks/>
          </p:cNvSpPr>
          <p:nvPr/>
        </p:nvSpPr>
        <p:spPr bwMode="auto">
          <a:xfrm>
            <a:off x="251520" y="521923"/>
            <a:ext cx="8424936" cy="436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650" dirty="0"/>
              <a:t>Verksamhetsstöd vid Fakulteten för hälso- och livsvetenskap </a:t>
            </a:r>
          </a:p>
        </p:txBody>
      </p:sp>
    </p:spTree>
    <p:extLst>
      <p:ext uri="{BB962C8B-B14F-4D97-AF65-F5344CB8AC3E}">
        <p14:creationId xmlns:p14="http://schemas.microsoft.com/office/powerpoint/2010/main" val="392560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89984"/>
          </a:xfrm>
          <a:prstGeom prst="rect">
            <a:avLst/>
          </a:prstGeom>
        </p:spPr>
      </p:pic>
      <p:sp>
        <p:nvSpPr>
          <p:cNvPr id="6" name="Rektangel 5"/>
          <p:cNvSpPr/>
          <p:nvPr/>
        </p:nvSpPr>
        <p:spPr bwMode="auto">
          <a:xfrm>
            <a:off x="1118073" y="1294131"/>
            <a:ext cx="3582124" cy="2160240"/>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Platshållare för innehåll 2"/>
          <p:cNvSpPr>
            <a:spLocks noGrp="1"/>
          </p:cNvSpPr>
          <p:nvPr>
            <p:ph idx="1"/>
          </p:nvPr>
        </p:nvSpPr>
        <p:spPr>
          <a:xfrm>
            <a:off x="1300390" y="2501751"/>
            <a:ext cx="3217490" cy="717550"/>
          </a:xfrm>
        </p:spPr>
        <p:txBody>
          <a:bodyPr/>
          <a:lstStyle/>
          <a:p>
            <a:r>
              <a:rPr lang="sv-SE" dirty="0">
                <a:hlinkClick r:id="rId4"/>
              </a:rPr>
              <a:t>https://lnu.se/student/ny-student/</a:t>
            </a:r>
            <a:endParaRPr lang="sv-SE" dirty="0"/>
          </a:p>
          <a:p>
            <a:r>
              <a:rPr lang="sv-SE" dirty="0"/>
              <a:t> </a:t>
            </a:r>
          </a:p>
        </p:txBody>
      </p:sp>
      <p:sp>
        <p:nvSpPr>
          <p:cNvPr id="2" name="Rubrik 1"/>
          <p:cNvSpPr>
            <a:spLocks noGrp="1"/>
          </p:cNvSpPr>
          <p:nvPr>
            <p:ph type="title"/>
          </p:nvPr>
        </p:nvSpPr>
        <p:spPr>
          <a:xfrm>
            <a:off x="1295326" y="1996426"/>
            <a:ext cx="3312368" cy="505325"/>
          </a:xfrm>
        </p:spPr>
        <p:txBody>
          <a:bodyPr/>
          <a:lstStyle/>
          <a:p>
            <a:r>
              <a:rPr lang="sv-SE" sz="2800" dirty="0"/>
              <a:t>Checklista ny student</a:t>
            </a:r>
            <a:br>
              <a:rPr lang="sv-SE" sz="2400" dirty="0"/>
            </a:br>
            <a:endParaRPr lang="sv-SE" dirty="0"/>
          </a:p>
        </p:txBody>
      </p:sp>
      <p:pic>
        <p:nvPicPr>
          <p:cNvPr id="7" name="Bildobjekt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03648" y="843456"/>
            <a:ext cx="1280173" cy="945582"/>
          </a:xfrm>
          <a:prstGeom prst="rect">
            <a:avLst/>
          </a:prstGeom>
        </p:spPr>
      </p:pic>
    </p:spTree>
    <p:extLst>
      <p:ext uri="{BB962C8B-B14F-4D97-AF65-F5344CB8AC3E}">
        <p14:creationId xmlns:p14="http://schemas.microsoft.com/office/powerpoint/2010/main" val="355034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8118"/>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6C520579-18BB-D237-3F98-E6439C44B796}"/>
              </a:ext>
            </a:extLst>
          </p:cNvPr>
          <p:cNvSpPr txBox="1">
            <a:spLocks/>
          </p:cNvSpPr>
          <p:nvPr/>
        </p:nvSpPr>
        <p:spPr bwMode="auto">
          <a:xfrm>
            <a:off x="467544" y="1259868"/>
            <a:ext cx="3908425"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a:latin typeface="Times New Roman"/>
                <a:cs typeface="Times New Roman"/>
              </a:rPr>
              <a:t>Institutionen</a:t>
            </a:r>
            <a:r>
              <a:rPr lang="sv-SE" b="1" spc="-25">
                <a:latin typeface="Times New Roman"/>
                <a:cs typeface="Times New Roman"/>
              </a:rPr>
              <a:t> </a:t>
            </a:r>
            <a:r>
              <a:rPr lang="sv-SE" b="1">
                <a:latin typeface="Times New Roman"/>
                <a:cs typeface="Times New Roman"/>
              </a:rPr>
              <a:t>för</a:t>
            </a:r>
            <a:r>
              <a:rPr lang="sv-SE" b="1" spc="-55">
                <a:latin typeface="Times New Roman"/>
                <a:cs typeface="Times New Roman"/>
              </a:rPr>
              <a:t> </a:t>
            </a:r>
            <a:r>
              <a:rPr lang="sv-SE" b="1" spc="-10">
                <a:latin typeface="Times New Roman"/>
                <a:cs typeface="Times New Roman"/>
              </a:rPr>
              <a:t>psykologi</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41CA5022-EC28-AF11-9B79-6D4EB20A58A5}"/>
              </a:ext>
            </a:extLst>
          </p:cNvPr>
          <p:cNvGraphicFramePr>
            <a:graphicFrameLocks noGrp="1"/>
          </p:cNvGraphicFramePr>
          <p:nvPr>
            <p:extLst>
              <p:ext uri="{D42A27DB-BD31-4B8C-83A1-F6EECF244321}">
                <p14:modId xmlns:p14="http://schemas.microsoft.com/office/powerpoint/2010/main" val="2362334537"/>
              </p:ext>
            </p:extLst>
          </p:nvPr>
        </p:nvGraphicFramePr>
        <p:xfrm>
          <a:off x="467544" y="1838249"/>
          <a:ext cx="7898765" cy="1288415"/>
        </p:xfrm>
        <a:graphic>
          <a:graphicData uri="http://schemas.openxmlformats.org/drawingml/2006/table">
            <a:tbl>
              <a:tblPr firstRow="1" bandRow="1">
                <a:tableStyleId>{2D5ABB26-0587-4C30-8999-92F81FD0307C}</a:tableStyleId>
              </a:tblPr>
              <a:tblGrid>
                <a:gridCol w="4116070">
                  <a:extLst>
                    <a:ext uri="{9D8B030D-6E8A-4147-A177-3AD203B41FA5}">
                      <a16:colId xmlns:a16="http://schemas.microsoft.com/office/drawing/2014/main" val="20000"/>
                    </a:ext>
                  </a:extLst>
                </a:gridCol>
                <a:gridCol w="3782695">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30175">
                        <a:lnSpc>
                          <a:spcPct val="100000"/>
                        </a:lnSpc>
                        <a:spcBef>
                          <a:spcPts val="340"/>
                        </a:spcBef>
                      </a:pPr>
                      <a:r>
                        <a:rPr sz="1400" b="1" spc="-10" dirty="0">
                          <a:solidFill>
                            <a:srgbClr val="FFFFFF"/>
                          </a:solidFill>
                          <a:latin typeface="Times New Roman"/>
                          <a:cs typeface="Times New Roman"/>
                        </a:rPr>
                        <a:t>Verksamhetsstöd</a:t>
                      </a:r>
                      <a:endParaRPr sz="140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4025">
                <a:tc>
                  <a:txBody>
                    <a:bodyPr/>
                    <a:lstStyle/>
                    <a:p>
                      <a:pPr marL="91440">
                        <a:lnSpc>
                          <a:spcPct val="100000"/>
                        </a:lnSpc>
                        <a:spcBef>
                          <a:spcPts val="295"/>
                        </a:spcBef>
                      </a:pPr>
                      <a:r>
                        <a:rPr sz="1200" b="1" spc="-10" dirty="0">
                          <a:latin typeface="Times New Roman"/>
                          <a:cs typeface="Times New Roman"/>
                        </a:rPr>
                        <a:t>Psykologprogrammet</a:t>
                      </a:r>
                      <a:endParaRPr sz="1200">
                        <a:latin typeface="Times New Roman"/>
                        <a:cs typeface="Times New Roman"/>
                      </a:endParaRPr>
                    </a:p>
                    <a:p>
                      <a:pPr marL="91440">
                        <a:lnSpc>
                          <a:spcPct val="100000"/>
                        </a:lnSpc>
                      </a:pPr>
                      <a:r>
                        <a:rPr sz="1200" dirty="0">
                          <a:latin typeface="Times New Roman"/>
                          <a:cs typeface="Times New Roman"/>
                        </a:rPr>
                        <a:t>Programansvarig:</a:t>
                      </a:r>
                      <a:r>
                        <a:rPr sz="1200" spc="15" dirty="0">
                          <a:latin typeface="Times New Roman"/>
                          <a:cs typeface="Times New Roman"/>
                        </a:rPr>
                        <a:t> </a:t>
                      </a:r>
                      <a:r>
                        <a:rPr sz="1200" dirty="0">
                          <a:latin typeface="Times New Roman"/>
                          <a:cs typeface="Times New Roman"/>
                        </a:rPr>
                        <a:t>Erik</a:t>
                      </a:r>
                      <a:r>
                        <a:rPr sz="1200" spc="-10" dirty="0">
                          <a:latin typeface="Times New Roman"/>
                          <a:cs typeface="Times New Roman"/>
                        </a:rPr>
                        <a:t> </a:t>
                      </a:r>
                      <a:r>
                        <a:rPr sz="1200" dirty="0">
                          <a:latin typeface="Times New Roman"/>
                          <a:cs typeface="Times New Roman"/>
                        </a:rPr>
                        <a:t>Lindström</a:t>
                      </a:r>
                      <a:r>
                        <a:rPr sz="1200" spc="10" dirty="0">
                          <a:latin typeface="Times New Roman"/>
                          <a:cs typeface="Times New Roman"/>
                        </a:rPr>
                        <a:t> </a:t>
                      </a:r>
                      <a:r>
                        <a:rPr sz="1200" dirty="0">
                          <a:latin typeface="Times New Roman"/>
                          <a:cs typeface="Times New Roman"/>
                        </a:rPr>
                        <a:t>&amp;</a:t>
                      </a:r>
                      <a:r>
                        <a:rPr sz="1200" spc="-15" dirty="0">
                          <a:latin typeface="Times New Roman"/>
                          <a:cs typeface="Times New Roman"/>
                        </a:rPr>
                        <a:t> </a:t>
                      </a:r>
                      <a:r>
                        <a:rPr sz="1200" dirty="0">
                          <a:latin typeface="Times New Roman"/>
                          <a:cs typeface="Times New Roman"/>
                        </a:rPr>
                        <a:t>Maude</a:t>
                      </a:r>
                      <a:r>
                        <a:rPr sz="1200" spc="-15" dirty="0">
                          <a:latin typeface="Times New Roman"/>
                          <a:cs typeface="Times New Roman"/>
                        </a:rPr>
                        <a:t> </a:t>
                      </a:r>
                      <a:r>
                        <a:rPr sz="1200" spc="-10" dirty="0">
                          <a:latin typeface="Times New Roman"/>
                          <a:cs typeface="Times New Roman"/>
                        </a:rPr>
                        <a:t>Johansson</a:t>
                      </a:r>
                      <a:endParaRPr sz="1200">
                        <a:latin typeface="Times New Roman"/>
                        <a:cs typeface="Times New Roman"/>
                      </a:endParaRPr>
                    </a:p>
                  </a:txBody>
                  <a:tcPr marL="0" marR="0" marT="37465" marB="0">
                    <a:lnL w="6350">
                      <a:solidFill>
                        <a:srgbClr val="000000"/>
                      </a:solidFill>
                      <a:prstDash val="solid"/>
                    </a:lnL>
                    <a:lnB w="6350" cap="flat" cmpd="sng" algn="ctr">
                      <a:solidFill>
                        <a:srgbClr val="000000"/>
                      </a:solidFill>
                      <a:prstDash val="solid"/>
                      <a:round/>
                      <a:headEnd type="none" w="med" len="med"/>
                      <a:tailEnd type="none" w="med" len="med"/>
                    </a:lnB>
                  </a:tcPr>
                </a:tc>
                <a:tc>
                  <a:txBody>
                    <a:bodyPr/>
                    <a:lstStyle/>
                    <a:p>
                      <a:pPr marL="130810" marR="912494">
                        <a:lnSpc>
                          <a:spcPct val="100000"/>
                        </a:lnSpc>
                        <a:spcBef>
                          <a:spcPts val="295"/>
                        </a:spcBef>
                      </a:pPr>
                      <a:r>
                        <a:rPr sz="1200" dirty="0">
                          <a:latin typeface="Times New Roman"/>
                          <a:cs typeface="Times New Roman"/>
                        </a:rPr>
                        <a:t>Studievägledare:</a:t>
                      </a:r>
                      <a:r>
                        <a:rPr sz="1200" spc="10" dirty="0">
                          <a:latin typeface="Times New Roman"/>
                          <a:cs typeface="Times New Roman"/>
                        </a:rPr>
                        <a:t> </a:t>
                      </a:r>
                      <a:r>
                        <a:rPr sz="1200" dirty="0">
                          <a:latin typeface="Times New Roman"/>
                          <a:cs typeface="Times New Roman"/>
                        </a:rPr>
                        <a:t>Ingrid </a:t>
                      </a:r>
                      <a:r>
                        <a:rPr sz="1200" spc="-10" dirty="0">
                          <a:latin typeface="Times New Roman"/>
                          <a:cs typeface="Times New Roman"/>
                        </a:rPr>
                        <a:t>Bonnevier </a:t>
                      </a:r>
                      <a:r>
                        <a:rPr sz="1200" dirty="0">
                          <a:latin typeface="Times New Roman"/>
                          <a:cs typeface="Times New Roman"/>
                        </a:rPr>
                        <a:t>Utbildningsadministratör: </a:t>
                      </a:r>
                      <a:r>
                        <a:rPr lang="sv-SE" sz="1200" dirty="0">
                          <a:latin typeface="Times New Roman"/>
                          <a:cs typeface="Times New Roman"/>
                        </a:rPr>
                        <a:t>Annica Olsson</a:t>
                      </a:r>
                      <a:endParaRPr sz="1200" dirty="0">
                        <a:latin typeface="Times New Roman"/>
                        <a:cs typeface="Times New Roman"/>
                      </a:endParaRPr>
                    </a:p>
                  </a:txBody>
                  <a:tcPr marL="0" marR="0" marT="37465" marB="0">
                    <a:lnR w="6350">
                      <a:solidFill>
                        <a:srgbClr val="000000"/>
                      </a:solidFill>
                      <a:prstDash val="soli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pPr marL="91440">
                        <a:lnSpc>
                          <a:spcPct val="100000"/>
                        </a:lnSpc>
                        <a:spcBef>
                          <a:spcPts val="295"/>
                        </a:spcBef>
                      </a:pPr>
                      <a:r>
                        <a:rPr sz="1200" b="1" spc="-10" dirty="0" err="1">
                          <a:latin typeface="Times New Roman"/>
                          <a:cs typeface="Times New Roman"/>
                        </a:rPr>
                        <a:t>Psykolog</a:t>
                      </a:r>
                      <a:r>
                        <a:rPr lang="sv-SE" sz="1200" b="1" spc="-10" dirty="0">
                          <a:latin typeface="Times New Roman"/>
                          <a:cs typeface="Times New Roman"/>
                        </a:rPr>
                        <a:t>i, arbets- och organisationspsykologi, master</a:t>
                      </a:r>
                      <a:r>
                        <a:rPr sz="1200" b="1" spc="-10" dirty="0">
                          <a:latin typeface="Times New Roman"/>
                          <a:cs typeface="Times New Roman"/>
                        </a:rPr>
                        <a:t>program</a:t>
                      </a:r>
                      <a:endParaRPr sz="1200" dirty="0">
                        <a:latin typeface="Times New Roman"/>
                        <a:cs typeface="Times New Roman"/>
                      </a:endParaRPr>
                    </a:p>
                    <a:p>
                      <a:pPr marL="91440">
                        <a:lnSpc>
                          <a:spcPct val="100000"/>
                        </a:lnSpc>
                      </a:pPr>
                      <a:r>
                        <a:rPr sz="1200" dirty="0">
                          <a:latin typeface="Times New Roman"/>
                          <a:cs typeface="Times New Roman"/>
                        </a:rPr>
                        <a:t>Programansvarig:</a:t>
                      </a:r>
                      <a:r>
                        <a:rPr sz="1200" spc="15" dirty="0">
                          <a:latin typeface="Times New Roman"/>
                          <a:cs typeface="Times New Roman"/>
                        </a:rPr>
                        <a:t> </a:t>
                      </a:r>
                      <a:r>
                        <a:rPr lang="sv-SE" sz="1200" spc="15" dirty="0">
                          <a:latin typeface="Times New Roman"/>
                          <a:cs typeface="Times New Roman"/>
                        </a:rPr>
                        <a:t>Rickard Carlsson</a:t>
                      </a:r>
                      <a:endParaRPr sz="1200" dirty="0">
                        <a:latin typeface="Times New Roman"/>
                        <a:cs typeface="Times New Roman"/>
                      </a:endParaRPr>
                    </a:p>
                  </a:txBody>
                  <a:tcPr marL="0" marR="0" marT="37465"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30810" marR="912494">
                        <a:lnSpc>
                          <a:spcPct val="100000"/>
                        </a:lnSpc>
                        <a:spcBef>
                          <a:spcPts val="295"/>
                        </a:spcBef>
                      </a:pPr>
                      <a:r>
                        <a:rPr sz="1200" dirty="0">
                          <a:latin typeface="Times New Roman"/>
                          <a:cs typeface="Times New Roman"/>
                        </a:rPr>
                        <a:t>Studievägledare:</a:t>
                      </a:r>
                      <a:r>
                        <a:rPr sz="1200" spc="10" dirty="0">
                          <a:latin typeface="Times New Roman"/>
                          <a:cs typeface="Times New Roman"/>
                        </a:rPr>
                        <a:t> </a:t>
                      </a:r>
                      <a:r>
                        <a:rPr sz="1200" dirty="0">
                          <a:latin typeface="Times New Roman"/>
                          <a:cs typeface="Times New Roman"/>
                        </a:rPr>
                        <a:t>Ingrid </a:t>
                      </a:r>
                      <a:r>
                        <a:rPr sz="1200" spc="-10" dirty="0">
                          <a:latin typeface="Times New Roman"/>
                          <a:cs typeface="Times New Roman"/>
                        </a:rPr>
                        <a:t>Bonnevier </a:t>
                      </a:r>
                      <a:r>
                        <a:rPr sz="1200" dirty="0">
                          <a:latin typeface="Times New Roman"/>
                          <a:cs typeface="Times New Roman"/>
                        </a:rPr>
                        <a:t>Utbildningsadministratör: </a:t>
                      </a:r>
                      <a:r>
                        <a:rPr lang="sv-SE" sz="1200" dirty="0">
                          <a:latin typeface="Times New Roman"/>
                          <a:cs typeface="Times New Roman"/>
                        </a:rPr>
                        <a:t>Ida Årestedt</a:t>
                      </a:r>
                      <a:endParaRPr sz="1200" dirty="0">
                        <a:latin typeface="Times New Roman"/>
                        <a:cs typeface="Times New Roman"/>
                      </a:endParaRPr>
                    </a:p>
                  </a:txBody>
                  <a:tcPr marL="0" marR="0" marT="37465"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7" name="Rubrik 10">
            <a:extLst>
              <a:ext uri="{FF2B5EF4-FFF2-40B4-BE49-F238E27FC236}">
                <a16:creationId xmlns:a16="http://schemas.microsoft.com/office/drawing/2014/main" id="{75B666BC-5754-C234-8BE8-25F40FF87E1B}"/>
              </a:ext>
            </a:extLst>
          </p:cNvPr>
          <p:cNvSpPr txBox="1">
            <a:spLocks/>
          </p:cNvSpPr>
          <p:nvPr/>
        </p:nvSpPr>
        <p:spPr bwMode="auto">
          <a:xfrm>
            <a:off x="251520" y="521923"/>
            <a:ext cx="8424936" cy="436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650" dirty="0"/>
              <a:t>Verksamhetsstöd vid Fakulteten för hälso- och livsvetenskap </a:t>
            </a:r>
          </a:p>
        </p:txBody>
      </p:sp>
    </p:spTree>
    <p:extLst>
      <p:ext uri="{BB962C8B-B14F-4D97-AF65-F5344CB8AC3E}">
        <p14:creationId xmlns:p14="http://schemas.microsoft.com/office/powerpoint/2010/main" val="3786424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BCBCA1C5-72A9-F0FD-1987-6ECE7704BD99}"/>
              </a:ext>
            </a:extLst>
          </p:cNvPr>
          <p:cNvSpPr txBox="1">
            <a:spLocks/>
          </p:cNvSpPr>
          <p:nvPr/>
        </p:nvSpPr>
        <p:spPr bwMode="auto">
          <a:xfrm>
            <a:off x="561446" y="1187860"/>
            <a:ext cx="7250914"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dirty="0">
                <a:latin typeface="Times New Roman"/>
                <a:cs typeface="Times New Roman"/>
              </a:rPr>
              <a:t>Institutionen</a:t>
            </a:r>
            <a:r>
              <a:rPr lang="sv-SE" b="1" spc="-35" dirty="0">
                <a:latin typeface="Times New Roman"/>
                <a:cs typeface="Times New Roman"/>
              </a:rPr>
              <a:t> </a:t>
            </a:r>
            <a:r>
              <a:rPr lang="sv-SE" b="1" dirty="0">
                <a:latin typeface="Times New Roman"/>
                <a:cs typeface="Times New Roman"/>
              </a:rPr>
              <a:t>för</a:t>
            </a:r>
            <a:r>
              <a:rPr lang="sv-SE" b="1" spc="-55" dirty="0">
                <a:latin typeface="Times New Roman"/>
                <a:cs typeface="Times New Roman"/>
              </a:rPr>
              <a:t> </a:t>
            </a:r>
            <a:r>
              <a:rPr lang="sv-SE" b="1" dirty="0">
                <a:latin typeface="Times New Roman"/>
                <a:cs typeface="Times New Roman"/>
              </a:rPr>
              <a:t>hälso-</a:t>
            </a:r>
            <a:r>
              <a:rPr lang="sv-SE" b="1" spc="-5" dirty="0">
                <a:latin typeface="Times New Roman"/>
                <a:cs typeface="Times New Roman"/>
              </a:rPr>
              <a:t> </a:t>
            </a:r>
            <a:r>
              <a:rPr lang="sv-SE" b="1" dirty="0">
                <a:latin typeface="Times New Roman"/>
                <a:cs typeface="Times New Roman"/>
              </a:rPr>
              <a:t>och</a:t>
            </a:r>
            <a:r>
              <a:rPr lang="sv-SE" b="1" spc="-10" dirty="0">
                <a:latin typeface="Times New Roman"/>
                <a:cs typeface="Times New Roman"/>
              </a:rPr>
              <a:t> vårdvetenskap del 1</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4E3823C3-1C2E-76FA-EFC3-A47304D9CCAB}"/>
              </a:ext>
            </a:extLst>
          </p:cNvPr>
          <p:cNvGraphicFramePr>
            <a:graphicFrameLocks noGrp="1"/>
          </p:cNvGraphicFramePr>
          <p:nvPr>
            <p:extLst>
              <p:ext uri="{D42A27DB-BD31-4B8C-83A1-F6EECF244321}">
                <p14:modId xmlns:p14="http://schemas.microsoft.com/office/powerpoint/2010/main" val="326330715"/>
              </p:ext>
            </p:extLst>
          </p:nvPr>
        </p:nvGraphicFramePr>
        <p:xfrm>
          <a:off x="556781" y="1721260"/>
          <a:ext cx="7975659" cy="3744500"/>
        </p:xfrm>
        <a:graphic>
          <a:graphicData uri="http://schemas.openxmlformats.org/drawingml/2006/table">
            <a:tbl>
              <a:tblPr firstRow="1" bandRow="1">
                <a:tableStyleId>{2D5ABB26-0587-4C30-8999-92F81FD0307C}</a:tableStyleId>
              </a:tblPr>
              <a:tblGrid>
                <a:gridCol w="3860859">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755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266700">
                        <a:lnSpc>
                          <a:spcPct val="100000"/>
                        </a:lnSpc>
                        <a:spcBef>
                          <a:spcPts val="340"/>
                        </a:spcBef>
                      </a:pPr>
                      <a:r>
                        <a:rPr sz="1400" b="1" spc="-10" dirty="0">
                          <a:solidFill>
                            <a:srgbClr val="FFFFFF"/>
                          </a:solidFill>
                          <a:latin typeface="Times New Roman"/>
                          <a:cs typeface="Times New Roman"/>
                        </a:rPr>
                        <a:t>Verksamhetsstöd</a:t>
                      </a:r>
                      <a:endParaRPr sz="140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815482">
                <a:tc>
                  <a:txBody>
                    <a:bodyPr/>
                    <a:lstStyle/>
                    <a:p>
                      <a:pPr marL="90805">
                        <a:lnSpc>
                          <a:spcPct val="100000"/>
                        </a:lnSpc>
                        <a:spcBef>
                          <a:spcPts val="325"/>
                        </a:spcBef>
                      </a:pPr>
                      <a:r>
                        <a:rPr sz="1200" b="1" spc="-10" dirty="0">
                          <a:latin typeface="Times New Roman"/>
                          <a:cs typeface="Times New Roman"/>
                        </a:rPr>
                        <a:t>Sjuksköterskeprogrammet</a:t>
                      </a:r>
                      <a:endParaRPr sz="1200">
                        <a:latin typeface="Times New Roman"/>
                        <a:cs typeface="Times New Roman"/>
                      </a:endParaRPr>
                    </a:p>
                    <a:p>
                      <a:pPr marL="90805">
                        <a:lnSpc>
                          <a:spcPct val="100000"/>
                        </a:lnSpc>
                      </a:pPr>
                      <a:r>
                        <a:rPr sz="1200" dirty="0">
                          <a:latin typeface="Times New Roman"/>
                          <a:cs typeface="Times New Roman"/>
                        </a:rPr>
                        <a:t>Programansvarig:</a:t>
                      </a:r>
                      <a:r>
                        <a:rPr sz="1200" spc="5" dirty="0">
                          <a:latin typeface="Times New Roman"/>
                          <a:cs typeface="Times New Roman"/>
                        </a:rPr>
                        <a:t> </a:t>
                      </a:r>
                      <a:r>
                        <a:rPr sz="1200" dirty="0">
                          <a:latin typeface="Times New Roman"/>
                          <a:cs typeface="Times New Roman"/>
                        </a:rPr>
                        <a:t>Jenny</a:t>
                      </a:r>
                      <a:r>
                        <a:rPr sz="1200" spc="-25" dirty="0">
                          <a:latin typeface="Times New Roman"/>
                          <a:cs typeface="Times New Roman"/>
                        </a:rPr>
                        <a:t> </a:t>
                      </a:r>
                      <a:r>
                        <a:rPr sz="1200" dirty="0">
                          <a:latin typeface="Times New Roman"/>
                          <a:cs typeface="Times New Roman"/>
                        </a:rPr>
                        <a:t>Lovebo</a:t>
                      </a:r>
                      <a:r>
                        <a:rPr sz="1200" spc="10" dirty="0">
                          <a:latin typeface="Times New Roman"/>
                          <a:cs typeface="Times New Roman"/>
                        </a:rPr>
                        <a:t> </a:t>
                      </a:r>
                      <a:r>
                        <a:rPr sz="1200" spc="-10" dirty="0">
                          <a:latin typeface="Times New Roman"/>
                          <a:cs typeface="Times New Roman"/>
                        </a:rPr>
                        <a:t>(Växjö/Ljungby)</a:t>
                      </a:r>
                      <a:endParaRPr sz="1200">
                        <a:latin typeface="Times New Roman"/>
                        <a:cs typeface="Times New Roman"/>
                      </a:endParaRPr>
                    </a:p>
                    <a:p>
                      <a:pPr marL="90805">
                        <a:lnSpc>
                          <a:spcPct val="100000"/>
                        </a:lnSpc>
                      </a:pPr>
                      <a:r>
                        <a:rPr sz="1200" dirty="0">
                          <a:latin typeface="Times New Roman"/>
                          <a:cs typeface="Times New Roman"/>
                        </a:rPr>
                        <a:t>&amp;</a:t>
                      </a:r>
                      <a:r>
                        <a:rPr sz="1200" spc="-70" dirty="0">
                          <a:latin typeface="Times New Roman"/>
                          <a:cs typeface="Times New Roman"/>
                        </a:rPr>
                        <a:t> </a:t>
                      </a:r>
                      <a:r>
                        <a:rPr sz="1200" dirty="0">
                          <a:latin typeface="Times New Roman"/>
                          <a:cs typeface="Times New Roman"/>
                        </a:rPr>
                        <a:t>Amanda</a:t>
                      </a:r>
                      <a:r>
                        <a:rPr sz="1200" spc="-5" dirty="0">
                          <a:latin typeface="Times New Roman"/>
                          <a:cs typeface="Times New Roman"/>
                        </a:rPr>
                        <a:t> </a:t>
                      </a:r>
                      <a:r>
                        <a:rPr sz="1200" dirty="0">
                          <a:latin typeface="Times New Roman"/>
                          <a:cs typeface="Times New Roman"/>
                        </a:rPr>
                        <a:t>Hellström</a:t>
                      </a:r>
                      <a:r>
                        <a:rPr sz="1200" spc="5" dirty="0">
                          <a:latin typeface="Times New Roman"/>
                          <a:cs typeface="Times New Roman"/>
                        </a:rPr>
                        <a:t> </a:t>
                      </a:r>
                      <a:r>
                        <a:rPr sz="1200" spc="-10" dirty="0">
                          <a:latin typeface="Times New Roman"/>
                          <a:cs typeface="Times New Roman"/>
                        </a:rPr>
                        <a:t>(Kalmar/Oskarshamn/Västervik)</a:t>
                      </a:r>
                      <a:endParaRPr sz="1200">
                        <a:latin typeface="Times New Roman"/>
                        <a:cs typeface="Times New Roman"/>
                      </a:endParaRPr>
                    </a:p>
                  </a:txBody>
                  <a:tcPr marL="0" marR="0" marT="41275" marB="0">
                    <a:lnL w="6350">
                      <a:solidFill>
                        <a:srgbClr val="000000"/>
                      </a:solidFill>
                      <a:prstDash val="solid"/>
                    </a:lnL>
                    <a:lnB w="6350" cap="flat" cmpd="sng" algn="ctr">
                      <a:solidFill>
                        <a:srgbClr val="000000"/>
                      </a:solidFill>
                      <a:prstDash val="solid"/>
                      <a:round/>
                      <a:headEnd type="none" w="med" len="med"/>
                      <a:tailEnd type="none" w="med" len="med"/>
                    </a:lnB>
                  </a:tcPr>
                </a:tc>
                <a:tc>
                  <a:txBody>
                    <a:bodyPr/>
                    <a:lstStyle/>
                    <a:p>
                      <a:pPr marL="266700" marR="543560">
                        <a:lnSpc>
                          <a:spcPct val="100000"/>
                        </a:lnSpc>
                        <a:spcBef>
                          <a:spcPts val="325"/>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sz="1200" spc="-5" dirty="0">
                          <a:latin typeface="Times New Roman"/>
                          <a:cs typeface="Times New Roman"/>
                        </a:rPr>
                        <a:t> </a:t>
                      </a:r>
                      <a:r>
                        <a:rPr sz="1200" spc="-10" dirty="0">
                          <a:latin typeface="Times New Roman"/>
                          <a:cs typeface="Times New Roman"/>
                        </a:rPr>
                        <a:t>(Växjö/Ljungby)</a:t>
                      </a:r>
                      <a:r>
                        <a:rPr sz="1200" spc="500" dirty="0">
                          <a:latin typeface="Times New Roman"/>
                          <a:cs typeface="Times New Roman"/>
                        </a:rPr>
                        <a:t> </a:t>
                      </a:r>
                      <a:r>
                        <a:rPr lang="sv-SE" sz="1200" spc="500" dirty="0">
                          <a:latin typeface="Times New Roman"/>
                          <a:cs typeface="Times New Roman"/>
                        </a:rPr>
                        <a:t> </a:t>
                      </a:r>
                      <a:r>
                        <a:rPr sz="1200" dirty="0">
                          <a:latin typeface="Times New Roman"/>
                          <a:cs typeface="Times New Roman"/>
                        </a:rPr>
                        <a:t>&amp;</a:t>
                      </a:r>
                      <a:r>
                        <a:rPr sz="1200" spc="-10" dirty="0">
                          <a:latin typeface="Times New Roman"/>
                          <a:cs typeface="Times New Roman"/>
                        </a:rPr>
                        <a:t> </a:t>
                      </a:r>
                      <a:r>
                        <a:rPr sz="1200" dirty="0">
                          <a:latin typeface="Times New Roman"/>
                          <a:cs typeface="Times New Roman"/>
                        </a:rPr>
                        <a:t>Martina</a:t>
                      </a:r>
                      <a:r>
                        <a:rPr sz="1200" spc="10" dirty="0">
                          <a:latin typeface="Times New Roman"/>
                          <a:cs typeface="Times New Roman"/>
                        </a:rPr>
                        <a:t> </a:t>
                      </a:r>
                      <a:r>
                        <a:rPr sz="1200" dirty="0">
                          <a:latin typeface="Times New Roman"/>
                          <a:cs typeface="Times New Roman"/>
                        </a:rPr>
                        <a:t>Holmsten</a:t>
                      </a:r>
                      <a:r>
                        <a:rPr sz="1200" spc="-5" dirty="0">
                          <a:latin typeface="Times New Roman"/>
                          <a:cs typeface="Times New Roman"/>
                        </a:rPr>
                        <a:t> </a:t>
                      </a:r>
                      <a:r>
                        <a:rPr sz="1200" spc="-10" dirty="0">
                          <a:latin typeface="Times New Roman"/>
                          <a:cs typeface="Times New Roman"/>
                        </a:rPr>
                        <a:t>(Kalmar/Oskarshamn/Västervik)</a:t>
                      </a:r>
                      <a:endParaRPr sz="1200" dirty="0">
                        <a:latin typeface="Times New Roman"/>
                        <a:cs typeface="Times New Roman"/>
                      </a:endParaRPr>
                    </a:p>
                    <a:p>
                      <a:pPr marL="266700">
                        <a:lnSpc>
                          <a:spcPts val="1380"/>
                        </a:lnSpc>
                      </a:pPr>
                      <a:r>
                        <a:rPr sz="1150" dirty="0">
                          <a:latin typeface="Times New Roman"/>
                          <a:cs typeface="Times New Roman"/>
                        </a:rPr>
                        <a:t>Utbildningsadministratör:</a:t>
                      </a:r>
                      <a:r>
                        <a:rPr sz="1150" spc="-10" dirty="0">
                          <a:latin typeface="Times New Roman"/>
                          <a:cs typeface="Times New Roman"/>
                        </a:rPr>
                        <a:t> </a:t>
                      </a:r>
                      <a:r>
                        <a:rPr sz="1150" dirty="0">
                          <a:latin typeface="Times New Roman"/>
                          <a:cs typeface="Times New Roman"/>
                        </a:rPr>
                        <a:t>Mirjam</a:t>
                      </a:r>
                      <a:r>
                        <a:rPr sz="1150" spc="-25" dirty="0">
                          <a:latin typeface="Times New Roman"/>
                          <a:cs typeface="Times New Roman"/>
                        </a:rPr>
                        <a:t> </a:t>
                      </a:r>
                      <a:r>
                        <a:rPr sz="1150" dirty="0">
                          <a:latin typeface="Times New Roman"/>
                          <a:cs typeface="Times New Roman"/>
                        </a:rPr>
                        <a:t>Lingkrans</a:t>
                      </a:r>
                      <a:r>
                        <a:rPr sz="1150" spc="10" dirty="0">
                          <a:latin typeface="Times New Roman"/>
                          <a:cs typeface="Times New Roman"/>
                        </a:rPr>
                        <a:t> </a:t>
                      </a:r>
                      <a:r>
                        <a:rPr sz="1150" spc="-10" dirty="0">
                          <a:latin typeface="Times New Roman"/>
                          <a:cs typeface="Times New Roman"/>
                        </a:rPr>
                        <a:t>(Växjö/Ljungby)</a:t>
                      </a:r>
                      <a:endParaRPr sz="1150" dirty="0">
                        <a:latin typeface="Times New Roman"/>
                        <a:cs typeface="Times New Roman"/>
                      </a:endParaRPr>
                    </a:p>
                    <a:p>
                      <a:pPr marL="266700">
                        <a:lnSpc>
                          <a:spcPts val="1440"/>
                        </a:lnSpc>
                      </a:pPr>
                      <a:r>
                        <a:rPr sz="1200" dirty="0">
                          <a:latin typeface="Times New Roman"/>
                          <a:cs typeface="Times New Roman"/>
                        </a:rPr>
                        <a:t>&amp;</a:t>
                      </a:r>
                      <a:r>
                        <a:rPr sz="1200" spc="-10" dirty="0">
                          <a:latin typeface="Times New Roman"/>
                          <a:cs typeface="Times New Roman"/>
                        </a:rPr>
                        <a:t> </a:t>
                      </a:r>
                      <a:r>
                        <a:rPr sz="1200" dirty="0">
                          <a:latin typeface="Times New Roman"/>
                          <a:cs typeface="Times New Roman"/>
                        </a:rPr>
                        <a:t>Maria</a:t>
                      </a:r>
                      <a:r>
                        <a:rPr sz="1200" spc="5" dirty="0">
                          <a:latin typeface="Times New Roman"/>
                          <a:cs typeface="Times New Roman"/>
                        </a:rPr>
                        <a:t> </a:t>
                      </a:r>
                      <a:r>
                        <a:rPr sz="1200" dirty="0">
                          <a:latin typeface="Times New Roman"/>
                          <a:cs typeface="Times New Roman"/>
                        </a:rPr>
                        <a:t>Qvarnström </a:t>
                      </a:r>
                      <a:r>
                        <a:rPr sz="1200" spc="-10" dirty="0">
                          <a:latin typeface="Times New Roman"/>
                          <a:cs typeface="Times New Roman"/>
                        </a:rPr>
                        <a:t>(Kalmar/Oskarshamn/Västervik)</a:t>
                      </a:r>
                      <a:endParaRPr sz="1200" dirty="0">
                        <a:latin typeface="Times New Roman"/>
                        <a:cs typeface="Times New Roman"/>
                      </a:endParaRPr>
                    </a:p>
                  </a:txBody>
                  <a:tcPr marL="0" marR="0" marT="41275" marB="0">
                    <a:lnR w="6350">
                      <a:solidFill>
                        <a:srgbClr val="000000"/>
                      </a:solidFill>
                      <a:prstDash val="soli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7636">
                <a:tc>
                  <a:txBody>
                    <a:bodyPr/>
                    <a:lstStyle/>
                    <a:p>
                      <a:pPr marL="90805">
                        <a:lnSpc>
                          <a:spcPct val="100000"/>
                        </a:lnSpc>
                        <a:spcBef>
                          <a:spcPts val="320"/>
                        </a:spcBef>
                      </a:pPr>
                      <a:r>
                        <a:rPr sz="1200" b="1" spc="-10" dirty="0">
                          <a:latin typeface="Times New Roman"/>
                          <a:cs typeface="Times New Roman"/>
                        </a:rPr>
                        <a:t>Specialistsjuksköterskeprogram,</a:t>
                      </a:r>
                      <a:r>
                        <a:rPr sz="1200" b="1" spc="50" dirty="0">
                          <a:latin typeface="Times New Roman"/>
                          <a:cs typeface="Times New Roman"/>
                        </a:rPr>
                        <a:t> </a:t>
                      </a:r>
                      <a:r>
                        <a:rPr sz="1200" b="1" dirty="0">
                          <a:latin typeface="Times New Roman"/>
                          <a:cs typeface="Times New Roman"/>
                        </a:rPr>
                        <a:t>inriktning</a:t>
                      </a:r>
                      <a:r>
                        <a:rPr sz="1200" b="1" spc="20" dirty="0">
                          <a:latin typeface="Times New Roman"/>
                          <a:cs typeface="Times New Roman"/>
                        </a:rPr>
                        <a:t> </a:t>
                      </a:r>
                      <a:r>
                        <a:rPr sz="1200" b="1" dirty="0">
                          <a:latin typeface="Times New Roman"/>
                          <a:cs typeface="Times New Roman"/>
                        </a:rPr>
                        <a:t>vård</a:t>
                      </a:r>
                      <a:r>
                        <a:rPr sz="1200" b="1" spc="50" dirty="0">
                          <a:latin typeface="Times New Roman"/>
                          <a:cs typeface="Times New Roman"/>
                        </a:rPr>
                        <a:t> </a:t>
                      </a:r>
                      <a:r>
                        <a:rPr sz="1200" b="1" dirty="0">
                          <a:latin typeface="Times New Roman"/>
                          <a:cs typeface="Times New Roman"/>
                        </a:rPr>
                        <a:t>av</a:t>
                      </a:r>
                      <a:r>
                        <a:rPr sz="1200" b="1" spc="50" dirty="0">
                          <a:latin typeface="Times New Roman"/>
                          <a:cs typeface="Times New Roman"/>
                        </a:rPr>
                        <a:t> </a:t>
                      </a:r>
                      <a:r>
                        <a:rPr sz="1200" b="1" spc="-10" dirty="0">
                          <a:latin typeface="Times New Roman"/>
                          <a:cs typeface="Times New Roman"/>
                        </a:rPr>
                        <a:t>äldre</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20" dirty="0">
                          <a:latin typeface="Times New Roman"/>
                          <a:cs typeface="Times New Roman"/>
                        </a:rPr>
                        <a:t> </a:t>
                      </a:r>
                      <a:r>
                        <a:rPr sz="1200" dirty="0">
                          <a:latin typeface="Times New Roman"/>
                          <a:cs typeface="Times New Roman"/>
                        </a:rPr>
                        <a:t>Ingrid</a:t>
                      </a:r>
                      <a:r>
                        <a:rPr sz="1200" spc="-5" dirty="0">
                          <a:latin typeface="Times New Roman"/>
                          <a:cs typeface="Times New Roman"/>
                        </a:rPr>
                        <a:t> </a:t>
                      </a:r>
                      <a:r>
                        <a:rPr sz="1200" spc="-10" dirty="0">
                          <a:latin typeface="Times New Roman"/>
                          <a:cs typeface="Times New Roman"/>
                        </a:rPr>
                        <a:t>Djukanovic</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154940" marR="673100">
                        <a:lnSpc>
                          <a:spcPct val="100000"/>
                        </a:lnSpc>
                        <a:spcBef>
                          <a:spcPts val="320"/>
                        </a:spcBef>
                      </a:pPr>
                      <a:r>
                        <a:rPr lang="sv-SE" sz="1200" dirty="0">
                          <a:latin typeface="Times New Roman"/>
                          <a:cs typeface="Times New Roman"/>
                        </a:rPr>
                        <a:t>  </a:t>
                      </a:r>
                      <a:r>
                        <a:rPr sz="1200" dirty="0" err="1">
                          <a:latin typeface="Times New Roman"/>
                          <a:cs typeface="Times New Roman"/>
                        </a:rPr>
                        <a:t>Studievägledare</a:t>
                      </a:r>
                      <a:r>
                        <a:rPr sz="1200" dirty="0">
                          <a:latin typeface="Times New Roman"/>
                          <a:cs typeface="Times New Roman"/>
                        </a:rPr>
                        <a:t>:</a:t>
                      </a:r>
                      <a:r>
                        <a:rPr sz="1200" spc="30" dirty="0">
                          <a:latin typeface="Times New Roman"/>
                          <a:cs typeface="Times New Roman"/>
                        </a:rPr>
                        <a:t> </a:t>
                      </a:r>
                      <a:r>
                        <a:rPr sz="1200" dirty="0">
                          <a:latin typeface="Times New Roman"/>
                          <a:cs typeface="Times New Roman"/>
                        </a:rPr>
                        <a:t>Martina</a:t>
                      </a:r>
                      <a:r>
                        <a:rPr sz="1200" spc="-10" dirty="0">
                          <a:latin typeface="Times New Roman"/>
                          <a:cs typeface="Times New Roman"/>
                        </a:rPr>
                        <a:t> Holmsten</a:t>
                      </a:r>
                      <a:br>
                        <a:rPr lang="sv-SE" sz="1200" spc="-10" dirty="0">
                          <a:latin typeface="Times New Roman"/>
                          <a:cs typeface="Times New Roman"/>
                        </a:rPr>
                      </a:br>
                      <a:r>
                        <a:rPr lang="sv-SE" sz="1200" spc="-10"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 </a:t>
                      </a:r>
                      <a:r>
                        <a:rPr lang="sv-SE" sz="1200" dirty="0">
                          <a:latin typeface="Times New Roman"/>
                          <a:cs typeface="Times New Roman"/>
                        </a:rPr>
                        <a:t>Nadja Heinvall</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905397"/>
                  </a:ext>
                </a:extLst>
              </a:tr>
              <a:tr h="457636">
                <a:tc>
                  <a:txBody>
                    <a:bodyPr/>
                    <a:lstStyle/>
                    <a:p>
                      <a:pPr marL="90805">
                        <a:lnSpc>
                          <a:spcPct val="100000"/>
                        </a:lnSpc>
                        <a:spcBef>
                          <a:spcPts val="320"/>
                        </a:spcBef>
                      </a:pPr>
                      <a:r>
                        <a:rPr lang="sv-SE" sz="1200" b="1" spc="-10" dirty="0">
                          <a:latin typeface="Times New Roman"/>
                          <a:cs typeface="Times New Roman"/>
                        </a:rPr>
                        <a:t>Specialistsjuksköterskeprogram,</a:t>
                      </a:r>
                      <a:r>
                        <a:rPr lang="sv-SE" sz="1200" b="1" spc="105" dirty="0">
                          <a:latin typeface="Times New Roman"/>
                          <a:cs typeface="Times New Roman"/>
                        </a:rPr>
                        <a:t> </a:t>
                      </a:r>
                      <a:r>
                        <a:rPr lang="sv-SE" sz="1200" b="1" dirty="0">
                          <a:latin typeface="Times New Roman"/>
                          <a:cs typeface="Times New Roman"/>
                        </a:rPr>
                        <a:t>inriktning</a:t>
                      </a:r>
                      <a:r>
                        <a:rPr lang="sv-SE" sz="1200" b="1" spc="70" dirty="0">
                          <a:latin typeface="Times New Roman"/>
                          <a:cs typeface="Times New Roman"/>
                        </a:rPr>
                        <a:t> </a:t>
                      </a:r>
                      <a:r>
                        <a:rPr lang="sv-SE" sz="1200" b="1" spc="-10" dirty="0">
                          <a:latin typeface="Times New Roman"/>
                          <a:cs typeface="Times New Roman"/>
                        </a:rPr>
                        <a:t>ögonsjukvård</a:t>
                      </a:r>
                      <a:endParaRPr lang="sv-SE" sz="1200" dirty="0">
                        <a:latin typeface="Times New Roman"/>
                        <a:cs typeface="Times New Roman"/>
                      </a:endParaRPr>
                    </a:p>
                    <a:p>
                      <a:pPr marL="90805">
                        <a:lnSpc>
                          <a:spcPct val="100000"/>
                        </a:lnSpc>
                      </a:pPr>
                      <a:r>
                        <a:rPr lang="sv-SE" sz="1200" dirty="0">
                          <a:latin typeface="Times New Roman"/>
                          <a:cs typeface="Times New Roman"/>
                        </a:rPr>
                        <a:t>Programansvarig:</a:t>
                      </a:r>
                      <a:r>
                        <a:rPr lang="sv-SE" sz="1200" spc="15" dirty="0">
                          <a:latin typeface="Times New Roman"/>
                          <a:cs typeface="Times New Roman"/>
                        </a:rPr>
                        <a:t> </a:t>
                      </a:r>
                      <a:r>
                        <a:rPr lang="sv-SE" sz="1200" dirty="0">
                          <a:latin typeface="Times New Roman"/>
                          <a:cs typeface="Times New Roman"/>
                        </a:rPr>
                        <a:t>Pauline</a:t>
                      </a:r>
                      <a:r>
                        <a:rPr lang="sv-SE" sz="1200" spc="-15" dirty="0">
                          <a:latin typeface="Times New Roman"/>
                          <a:cs typeface="Times New Roman"/>
                        </a:rPr>
                        <a:t> </a:t>
                      </a:r>
                      <a:r>
                        <a:rPr lang="sv-SE" sz="1200" spc="-10" dirty="0">
                          <a:latin typeface="Times New Roman"/>
                          <a:cs typeface="Times New Roman"/>
                        </a:rPr>
                        <a:t>Johansson </a:t>
                      </a:r>
                    </a:p>
                    <a:p>
                      <a:pPr marL="90805">
                        <a:lnSpc>
                          <a:spcPct val="100000"/>
                        </a:lnSpc>
                      </a:pPr>
                      <a:r>
                        <a:rPr lang="sv-SE" sz="1200" spc="-10" dirty="0">
                          <a:latin typeface="Times New Roman"/>
                          <a:cs typeface="Times New Roman"/>
                        </a:rPr>
                        <a:t>&amp; Ulrica Englund Johansson </a:t>
                      </a:r>
                      <a:endParaRPr lang="sv-SE"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54940" marR="673100" lvl="0" indent="0" defTabSz="914400" eaLnBrk="1" fontAlgn="auto" latinLnBrk="0" hangingPunct="1">
                        <a:lnSpc>
                          <a:spcPct val="100000"/>
                        </a:lnSpc>
                        <a:spcBef>
                          <a:spcPts val="320"/>
                        </a:spcBef>
                        <a:spcAft>
                          <a:spcPts val="0"/>
                        </a:spcAft>
                        <a:buClrTx/>
                        <a:buSzTx/>
                        <a:buFontTx/>
                        <a:buNone/>
                        <a:tabLst/>
                        <a:defRPr/>
                      </a:pPr>
                      <a:r>
                        <a:rPr lang="sv-SE" sz="1200" dirty="0">
                          <a:latin typeface="Times New Roman"/>
                          <a:cs typeface="Times New Roman"/>
                        </a:rPr>
                        <a:t>  Studievägledare:</a:t>
                      </a:r>
                      <a:r>
                        <a:rPr lang="sv-SE" sz="1200" spc="-40" dirty="0">
                          <a:latin typeface="Times New Roman"/>
                          <a:cs typeface="Times New Roman"/>
                        </a:rPr>
                        <a:t> Josefin Almén Olsson</a:t>
                      </a:r>
                      <a:br>
                        <a:rPr lang="sv-SE" sz="1200" spc="-10" dirty="0">
                          <a:latin typeface="Times New Roman"/>
                          <a:cs typeface="Times New Roman"/>
                        </a:rPr>
                      </a:br>
                      <a:r>
                        <a:rPr lang="sv-SE" sz="1200" spc="-10" dirty="0">
                          <a:latin typeface="Times New Roman"/>
                          <a:cs typeface="Times New Roman"/>
                        </a:rPr>
                        <a:t>  </a:t>
                      </a:r>
                      <a:r>
                        <a:rPr lang="sv-SE" sz="1200" dirty="0">
                          <a:latin typeface="Times New Roman"/>
                          <a:cs typeface="Times New Roman"/>
                        </a:rPr>
                        <a:t>Utbildningsadministratör:</a:t>
                      </a:r>
                      <a:r>
                        <a:rPr lang="sv-SE" sz="1200" spc="5" dirty="0">
                          <a:latin typeface="Times New Roman"/>
                          <a:cs typeface="Times New Roman"/>
                        </a:rPr>
                        <a:t> Nadja Heinvall</a:t>
                      </a:r>
                      <a:endParaRPr lang="sv-SE" sz="1200" dirty="0">
                        <a:highlight>
                          <a:srgbClr val="FFFF00"/>
                        </a:highlight>
                        <a:latin typeface="Times New Roman"/>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875409"/>
                  </a:ext>
                </a:extLst>
              </a:tr>
              <a:tr h="457636">
                <a:tc>
                  <a:txBody>
                    <a:bodyPr/>
                    <a:lstStyle/>
                    <a:p>
                      <a:pPr marL="90805">
                        <a:lnSpc>
                          <a:spcPct val="100000"/>
                        </a:lnSpc>
                      </a:pPr>
                      <a:r>
                        <a:rPr lang="sv-SE" sz="1200" b="1" dirty="0">
                          <a:latin typeface="Times New Roman"/>
                          <a:cs typeface="Times New Roman"/>
                        </a:rPr>
                        <a:t>Specialistsjuksköterskeprogram, inriktning distriktssköterska</a:t>
                      </a:r>
                    </a:p>
                    <a:p>
                      <a:pPr marL="90805">
                        <a:lnSpc>
                          <a:spcPct val="100000"/>
                        </a:lnSpc>
                      </a:pPr>
                      <a:r>
                        <a:rPr lang="sv-SE" sz="1200" dirty="0">
                          <a:latin typeface="Times New Roman"/>
                          <a:cs typeface="Times New Roman"/>
                        </a:rPr>
                        <a:t>Programansvarig: Kristina Schildmeijer &amp; Ingrid Djukanovic</a:t>
                      </a: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54940" marR="673100" lvl="0" indent="0" defTabSz="914400" eaLnBrk="1" fontAlgn="auto" latinLnBrk="0" hangingPunct="1">
                        <a:lnSpc>
                          <a:spcPct val="100000"/>
                        </a:lnSpc>
                        <a:spcBef>
                          <a:spcPts val="320"/>
                        </a:spcBef>
                        <a:spcAft>
                          <a:spcPts val="0"/>
                        </a:spcAft>
                        <a:buClrTx/>
                        <a:buSzTx/>
                        <a:buFontTx/>
                        <a:buNone/>
                        <a:tabLst/>
                        <a:defRPr/>
                      </a:pPr>
                      <a:r>
                        <a:rPr lang="sv-SE" sz="1200" dirty="0">
                          <a:latin typeface="Times New Roman"/>
                          <a:cs typeface="Times New Roman"/>
                        </a:rPr>
                        <a:t>  Studievägledare: Martina Holmsten</a:t>
                      </a:r>
                    </a:p>
                    <a:p>
                      <a:pPr marL="154940" marR="673100" lvl="0" indent="0" defTabSz="914400" eaLnBrk="1" fontAlgn="auto" latinLnBrk="0" hangingPunct="1">
                        <a:lnSpc>
                          <a:spcPct val="100000"/>
                        </a:lnSpc>
                        <a:spcBef>
                          <a:spcPts val="320"/>
                        </a:spcBef>
                        <a:spcAft>
                          <a:spcPts val="0"/>
                        </a:spcAft>
                        <a:buClrTx/>
                        <a:buSzTx/>
                        <a:buFontTx/>
                        <a:buNone/>
                        <a:tabLst/>
                        <a:defRPr/>
                      </a:pPr>
                      <a:r>
                        <a:rPr lang="sv-SE" sz="1200" dirty="0">
                          <a:latin typeface="Times New Roman"/>
                          <a:cs typeface="Times New Roman"/>
                        </a:rPr>
                        <a:t>  Utbildningsadministratör: Nadja Heinvall </a:t>
                      </a: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115290"/>
                  </a:ext>
                </a:extLst>
              </a:tr>
              <a:tr h="457636">
                <a:tc>
                  <a:txBody>
                    <a:bodyPr/>
                    <a:lstStyle/>
                    <a:p>
                      <a:pPr marL="91440">
                        <a:lnSpc>
                          <a:spcPct val="100000"/>
                        </a:lnSpc>
                        <a:spcBef>
                          <a:spcPts val="320"/>
                        </a:spcBef>
                      </a:pPr>
                      <a:r>
                        <a:rPr lang="sv-SE" sz="1200" b="1" dirty="0">
                          <a:latin typeface="Times New Roman"/>
                          <a:cs typeface="Times New Roman"/>
                        </a:rPr>
                        <a:t>Barnmorskeprogrammet</a:t>
                      </a:r>
                      <a:endParaRPr sz="1200" dirty="0">
                        <a:latin typeface="Times New Roman"/>
                        <a:cs typeface="Times New Roman"/>
                      </a:endParaRPr>
                    </a:p>
                    <a:p>
                      <a:pPr marL="91440">
                        <a:lnSpc>
                          <a:spcPct val="100000"/>
                        </a:lnSpc>
                        <a:spcBef>
                          <a:spcPts val="5"/>
                        </a:spcBef>
                      </a:pPr>
                      <a:r>
                        <a:rPr sz="1200" dirty="0" err="1">
                          <a:latin typeface="Times New Roman"/>
                          <a:cs typeface="Times New Roman"/>
                        </a:rPr>
                        <a:t>Programansvarig</a:t>
                      </a:r>
                      <a:r>
                        <a:rPr sz="1200" dirty="0">
                          <a:latin typeface="Times New Roman"/>
                          <a:cs typeface="Times New Roman"/>
                        </a:rPr>
                        <a:t>: </a:t>
                      </a:r>
                      <a:r>
                        <a:rPr lang="sv-SE" sz="1200" dirty="0">
                          <a:latin typeface="Times New Roman"/>
                          <a:cs typeface="Times New Roman"/>
                        </a:rPr>
                        <a:t>Marie Oscarsson</a:t>
                      </a:r>
                      <a:r>
                        <a:rPr sz="1200" dirty="0">
                          <a:latin typeface="Times New Roman"/>
                          <a:cs typeface="Times New Roman"/>
                        </a:rPr>
                        <a:t> &amp;</a:t>
                      </a:r>
                      <a:r>
                        <a:rPr sz="1200" spc="-30" dirty="0">
                          <a:latin typeface="Times New Roman"/>
                          <a:cs typeface="Times New Roman"/>
                        </a:rPr>
                        <a:t> </a:t>
                      </a:r>
                      <a:r>
                        <a:rPr sz="1200" dirty="0">
                          <a:latin typeface="Times New Roman"/>
                          <a:cs typeface="Times New Roman"/>
                        </a:rPr>
                        <a:t>Sofia</a:t>
                      </a:r>
                      <a:r>
                        <a:rPr sz="1200" spc="-25" dirty="0">
                          <a:latin typeface="Times New Roman"/>
                          <a:cs typeface="Times New Roman"/>
                        </a:rPr>
                        <a:t> </a:t>
                      </a:r>
                      <a:r>
                        <a:rPr lang="sv-SE" sz="1200" spc="-25" dirty="0">
                          <a:latin typeface="Times New Roman"/>
                          <a:cs typeface="Times New Roman"/>
                        </a:rPr>
                        <a:t>Tallhage</a:t>
                      </a:r>
                      <a:endParaRPr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66700" marR="1167130">
                        <a:lnSpc>
                          <a:spcPct val="100000"/>
                        </a:lnSpc>
                        <a:spcBef>
                          <a:spcPts val="320"/>
                        </a:spcBef>
                      </a:pPr>
                      <a:r>
                        <a:rPr sz="1200" dirty="0">
                          <a:latin typeface="Times New Roman"/>
                          <a:cs typeface="Times New Roman"/>
                        </a:rPr>
                        <a:t>Studievägledare:</a:t>
                      </a:r>
                      <a:r>
                        <a:rPr sz="1200" spc="30" dirty="0">
                          <a:latin typeface="Times New Roman"/>
                          <a:cs typeface="Times New Roman"/>
                        </a:rPr>
                        <a:t> </a:t>
                      </a:r>
                      <a:r>
                        <a:rPr sz="1200" dirty="0">
                          <a:latin typeface="Times New Roman"/>
                          <a:cs typeface="Times New Roman"/>
                        </a:rPr>
                        <a:t>Martina</a:t>
                      </a:r>
                      <a:r>
                        <a:rPr sz="1200" spc="-10" dirty="0">
                          <a:latin typeface="Times New Roman"/>
                          <a:cs typeface="Times New Roman"/>
                        </a:rPr>
                        <a:t> Holmsten </a:t>
                      </a:r>
                      <a:r>
                        <a:rPr sz="1200" dirty="0">
                          <a:latin typeface="Times New Roman"/>
                          <a:cs typeface="Times New Roman"/>
                        </a:rPr>
                        <a:t>Utbildningsadministratör: </a:t>
                      </a:r>
                      <a:r>
                        <a:rPr lang="sv-SE" sz="1200" dirty="0">
                          <a:latin typeface="Times New Roman"/>
                          <a:cs typeface="Times New Roman"/>
                        </a:rPr>
                        <a:t>Nadja Heinvall</a:t>
                      </a:r>
                      <a:endParaRPr sz="1200" dirty="0">
                        <a:latin typeface="Times New Roman"/>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518321"/>
                  </a:ext>
                </a:extLst>
              </a:tr>
              <a:tr h="457636">
                <a:tc>
                  <a:txBody>
                    <a:bodyPr/>
                    <a:lstStyle/>
                    <a:p>
                      <a:pPr marL="91440">
                        <a:lnSpc>
                          <a:spcPct val="100000"/>
                        </a:lnSpc>
                        <a:spcBef>
                          <a:spcPts val="320"/>
                        </a:spcBef>
                      </a:pPr>
                      <a:r>
                        <a:rPr lang="sv-SE" sz="1200" b="1" spc="-10" dirty="0">
                          <a:latin typeface="Times New Roman"/>
                          <a:cs typeface="Times New Roman"/>
                        </a:rPr>
                        <a:t>Hälsovetenskap, masterprogram</a:t>
                      </a:r>
                      <a:endParaRPr sz="1200" dirty="0">
                        <a:latin typeface="Times New Roman"/>
                        <a:cs typeface="Times New Roman"/>
                      </a:endParaRPr>
                    </a:p>
                    <a:p>
                      <a:pPr marL="91440">
                        <a:lnSpc>
                          <a:spcPct val="100000"/>
                        </a:lnSpc>
                        <a:spcBef>
                          <a:spcPts val="5"/>
                        </a:spcBef>
                      </a:pPr>
                      <a:r>
                        <a:rPr sz="1200" dirty="0" err="1">
                          <a:latin typeface="Times New Roman"/>
                          <a:cs typeface="Times New Roman"/>
                        </a:rPr>
                        <a:t>Programansvarig</a:t>
                      </a:r>
                      <a:r>
                        <a:rPr sz="1200" dirty="0">
                          <a:latin typeface="Times New Roman"/>
                          <a:cs typeface="Times New Roman"/>
                        </a:rPr>
                        <a:t>:</a:t>
                      </a:r>
                      <a:r>
                        <a:rPr sz="1200" spc="10" dirty="0">
                          <a:latin typeface="Times New Roman"/>
                          <a:cs typeface="Times New Roman"/>
                        </a:rPr>
                        <a:t> </a:t>
                      </a:r>
                      <a:r>
                        <a:rPr lang="sv-SE" sz="1200" dirty="0">
                          <a:latin typeface="Times New Roman"/>
                          <a:cs typeface="Times New Roman"/>
                        </a:rPr>
                        <a:t>Kristina</a:t>
                      </a:r>
                      <a:r>
                        <a:rPr lang="sv-SE" sz="1200" spc="-35" dirty="0">
                          <a:latin typeface="Times New Roman"/>
                          <a:cs typeface="Times New Roman"/>
                        </a:rPr>
                        <a:t> </a:t>
                      </a:r>
                      <a:r>
                        <a:rPr lang="sv-SE" sz="1200" dirty="0">
                          <a:latin typeface="Times New Roman"/>
                          <a:cs typeface="Times New Roman"/>
                        </a:rPr>
                        <a:t>Tryselius &amp;</a:t>
                      </a:r>
                      <a:r>
                        <a:rPr lang="sv-SE" sz="1200" spc="-30" dirty="0">
                          <a:latin typeface="Times New Roman"/>
                          <a:cs typeface="Times New Roman"/>
                        </a:rPr>
                        <a:t> </a:t>
                      </a:r>
                      <a:r>
                        <a:rPr lang="sv-SE" sz="1200" dirty="0">
                          <a:latin typeface="Times New Roman"/>
                          <a:cs typeface="Times New Roman"/>
                        </a:rPr>
                        <a:t>Sofia</a:t>
                      </a:r>
                      <a:r>
                        <a:rPr lang="sv-SE" sz="1200" spc="-25" dirty="0">
                          <a:latin typeface="Times New Roman"/>
                          <a:cs typeface="Times New Roman"/>
                        </a:rPr>
                        <a:t> </a:t>
                      </a:r>
                      <a:r>
                        <a:rPr lang="sv-SE" sz="1200" spc="-10" dirty="0">
                          <a:latin typeface="Times New Roman"/>
                          <a:cs typeface="Times New Roman"/>
                        </a:rPr>
                        <a:t>Backåberg</a:t>
                      </a:r>
                      <a:endParaRPr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266700" marR="1167130">
                        <a:lnSpc>
                          <a:spcPct val="100000"/>
                        </a:lnSpc>
                        <a:spcBef>
                          <a:spcPts val="320"/>
                        </a:spcBef>
                      </a:pPr>
                      <a:r>
                        <a:rPr sz="1200" dirty="0">
                          <a:latin typeface="Times New Roman"/>
                          <a:cs typeface="Times New Roman"/>
                        </a:rPr>
                        <a:t>Studievägledare:</a:t>
                      </a:r>
                      <a:r>
                        <a:rPr sz="1200" spc="30" dirty="0">
                          <a:latin typeface="Times New Roman"/>
                          <a:cs typeface="Times New Roman"/>
                        </a:rPr>
                        <a:t> </a:t>
                      </a:r>
                      <a:r>
                        <a:rPr sz="1200" dirty="0">
                          <a:latin typeface="Times New Roman"/>
                          <a:cs typeface="Times New Roman"/>
                        </a:rPr>
                        <a:t>Martina</a:t>
                      </a:r>
                      <a:r>
                        <a:rPr sz="1200" spc="-10" dirty="0">
                          <a:latin typeface="Times New Roman"/>
                          <a:cs typeface="Times New Roman"/>
                        </a:rPr>
                        <a:t> Holmsten </a:t>
                      </a:r>
                      <a:r>
                        <a:rPr sz="1200" dirty="0">
                          <a:latin typeface="Times New Roman"/>
                          <a:cs typeface="Times New Roman"/>
                        </a:rPr>
                        <a:t>Utbildningsadministratör: </a:t>
                      </a:r>
                      <a:r>
                        <a:rPr lang="sv-SE" sz="1200" dirty="0">
                          <a:latin typeface="Times New Roman"/>
                          <a:cs typeface="Times New Roman"/>
                        </a:rPr>
                        <a:t>Nadja Heinvall</a:t>
                      </a:r>
                      <a:endParaRPr sz="1200" dirty="0">
                        <a:latin typeface="Times New Roman"/>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3"/>
                  </a:ext>
                </a:extLst>
              </a:tr>
            </a:tbl>
          </a:graphicData>
        </a:graphic>
      </p:graphicFrame>
      <p:sp>
        <p:nvSpPr>
          <p:cNvPr id="7" name="Rubrik 10">
            <a:extLst>
              <a:ext uri="{FF2B5EF4-FFF2-40B4-BE49-F238E27FC236}">
                <a16:creationId xmlns:a16="http://schemas.microsoft.com/office/drawing/2014/main" id="{9FB7E1CA-3EEE-E4F2-C9BF-B28976DEB144}"/>
              </a:ext>
            </a:extLst>
          </p:cNvPr>
          <p:cNvSpPr txBox="1">
            <a:spLocks/>
          </p:cNvSpPr>
          <p:nvPr/>
        </p:nvSpPr>
        <p:spPr bwMode="auto">
          <a:xfrm>
            <a:off x="251520" y="521923"/>
            <a:ext cx="8424936" cy="436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650" dirty="0"/>
              <a:t>Verksamhetsstöd vid Fakulteten för hälso- och livsvetenskap </a:t>
            </a:r>
          </a:p>
        </p:txBody>
      </p:sp>
    </p:spTree>
    <p:extLst>
      <p:ext uri="{BB962C8B-B14F-4D97-AF65-F5344CB8AC3E}">
        <p14:creationId xmlns:p14="http://schemas.microsoft.com/office/powerpoint/2010/main" val="5522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BF1896A4-6078-207F-7E1B-B27815A25648}"/>
              </a:ext>
            </a:extLst>
          </p:cNvPr>
          <p:cNvSpPr txBox="1">
            <a:spLocks/>
          </p:cNvSpPr>
          <p:nvPr/>
        </p:nvSpPr>
        <p:spPr bwMode="auto">
          <a:xfrm>
            <a:off x="554709" y="1403884"/>
            <a:ext cx="7206114"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a:latin typeface="Times New Roman"/>
                <a:cs typeface="Times New Roman"/>
              </a:rPr>
              <a:t>Institutionen</a:t>
            </a:r>
            <a:r>
              <a:rPr lang="sv-SE" b="1" spc="-35">
                <a:latin typeface="Times New Roman"/>
                <a:cs typeface="Times New Roman"/>
              </a:rPr>
              <a:t> </a:t>
            </a:r>
            <a:r>
              <a:rPr lang="sv-SE" b="1">
                <a:latin typeface="Times New Roman"/>
                <a:cs typeface="Times New Roman"/>
              </a:rPr>
              <a:t>för</a:t>
            </a:r>
            <a:r>
              <a:rPr lang="sv-SE" b="1" spc="-55">
                <a:latin typeface="Times New Roman"/>
                <a:cs typeface="Times New Roman"/>
              </a:rPr>
              <a:t> </a:t>
            </a:r>
            <a:r>
              <a:rPr lang="sv-SE" b="1">
                <a:latin typeface="Times New Roman"/>
                <a:cs typeface="Times New Roman"/>
              </a:rPr>
              <a:t>hälso-</a:t>
            </a:r>
            <a:r>
              <a:rPr lang="sv-SE" b="1" spc="-5">
                <a:latin typeface="Times New Roman"/>
                <a:cs typeface="Times New Roman"/>
              </a:rPr>
              <a:t> </a:t>
            </a:r>
            <a:r>
              <a:rPr lang="sv-SE" b="1">
                <a:latin typeface="Times New Roman"/>
                <a:cs typeface="Times New Roman"/>
              </a:rPr>
              <a:t>och</a:t>
            </a:r>
            <a:r>
              <a:rPr lang="sv-SE" b="1" spc="-10">
                <a:latin typeface="Times New Roman"/>
                <a:cs typeface="Times New Roman"/>
              </a:rPr>
              <a:t> vårdvetenskap del II</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717893CF-5E06-5BC2-6E35-629C7CA7F283}"/>
              </a:ext>
            </a:extLst>
          </p:cNvPr>
          <p:cNvGraphicFramePr>
            <a:graphicFrameLocks noGrp="1"/>
          </p:cNvGraphicFramePr>
          <p:nvPr>
            <p:extLst>
              <p:ext uri="{D42A27DB-BD31-4B8C-83A1-F6EECF244321}">
                <p14:modId xmlns:p14="http://schemas.microsoft.com/office/powerpoint/2010/main" val="621196611"/>
              </p:ext>
            </p:extLst>
          </p:nvPr>
        </p:nvGraphicFramePr>
        <p:xfrm>
          <a:off x="554709" y="1987766"/>
          <a:ext cx="7977731" cy="3119755"/>
        </p:xfrm>
        <a:graphic>
          <a:graphicData uri="http://schemas.openxmlformats.org/drawingml/2006/table">
            <a:tbl>
              <a:tblPr firstRow="1" bandRow="1">
                <a:tableStyleId>{2D5ABB26-0587-4C30-8999-92F81FD0307C}</a:tableStyleId>
              </a:tblPr>
              <a:tblGrid>
                <a:gridCol w="4372573">
                  <a:extLst>
                    <a:ext uri="{9D8B030D-6E8A-4147-A177-3AD203B41FA5}">
                      <a16:colId xmlns:a16="http://schemas.microsoft.com/office/drawing/2014/main" val="20000"/>
                    </a:ext>
                  </a:extLst>
                </a:gridCol>
                <a:gridCol w="3605158">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54940">
                        <a:lnSpc>
                          <a:spcPct val="100000"/>
                        </a:lnSpc>
                        <a:spcBef>
                          <a:spcPts val="340"/>
                        </a:spcBef>
                      </a:pPr>
                      <a:r>
                        <a:rPr sz="1400" b="1" spc="-10" dirty="0">
                          <a:solidFill>
                            <a:srgbClr val="FFFFFF"/>
                          </a:solidFill>
                          <a:latin typeface="Times New Roman"/>
                          <a:cs typeface="Times New Roman"/>
                        </a:rPr>
                        <a:t>Verksamhetsstöd</a:t>
                      </a:r>
                      <a:endParaRPr sz="140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7200">
                <a:tc>
                  <a:txBody>
                    <a:bodyPr/>
                    <a:lstStyle/>
                    <a:p>
                      <a:pPr marL="90805">
                        <a:lnSpc>
                          <a:spcPct val="100000"/>
                        </a:lnSpc>
                        <a:spcBef>
                          <a:spcPts val="320"/>
                        </a:spcBef>
                      </a:pPr>
                      <a:r>
                        <a:rPr sz="1200" b="1" spc="-10" dirty="0">
                          <a:latin typeface="Times New Roman"/>
                          <a:cs typeface="Times New Roman"/>
                        </a:rPr>
                        <a:t>Specialistsjuksköterskeprogram,</a:t>
                      </a:r>
                      <a:r>
                        <a:rPr sz="1200" b="1" spc="105" dirty="0">
                          <a:latin typeface="Times New Roman"/>
                          <a:cs typeface="Times New Roman"/>
                        </a:rPr>
                        <a:t> </a:t>
                      </a:r>
                      <a:r>
                        <a:rPr sz="1200" b="1" dirty="0">
                          <a:latin typeface="Times New Roman"/>
                          <a:cs typeface="Times New Roman"/>
                        </a:rPr>
                        <a:t>inriktning</a:t>
                      </a:r>
                      <a:r>
                        <a:rPr sz="1200" b="1" spc="70" dirty="0">
                          <a:latin typeface="Times New Roman"/>
                          <a:cs typeface="Times New Roman"/>
                        </a:rPr>
                        <a:t> </a:t>
                      </a:r>
                      <a:r>
                        <a:rPr sz="1200" b="1" spc="-10" dirty="0">
                          <a:latin typeface="Times New Roman"/>
                          <a:cs typeface="Times New Roman"/>
                        </a:rPr>
                        <a:t>ambulanssjukvård</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35" dirty="0">
                          <a:latin typeface="Times New Roman"/>
                          <a:cs typeface="Times New Roman"/>
                        </a:rPr>
                        <a:t> </a:t>
                      </a:r>
                      <a:r>
                        <a:rPr sz="1200" dirty="0">
                          <a:latin typeface="Times New Roman"/>
                          <a:cs typeface="Times New Roman"/>
                        </a:rPr>
                        <a:t>Anders</a:t>
                      </a:r>
                      <a:r>
                        <a:rPr sz="1200" spc="-15" dirty="0">
                          <a:latin typeface="Times New Roman"/>
                          <a:cs typeface="Times New Roman"/>
                        </a:rPr>
                        <a:t> </a:t>
                      </a:r>
                      <a:r>
                        <a:rPr sz="1200" dirty="0">
                          <a:latin typeface="Times New Roman"/>
                          <a:cs typeface="Times New Roman"/>
                        </a:rPr>
                        <a:t>Bremer</a:t>
                      </a:r>
                      <a:r>
                        <a:rPr sz="1200" spc="5" dirty="0">
                          <a:latin typeface="Times New Roman"/>
                          <a:cs typeface="Times New Roman"/>
                        </a:rPr>
                        <a:t> </a:t>
                      </a:r>
                      <a:r>
                        <a:rPr sz="1200" dirty="0">
                          <a:latin typeface="Times New Roman"/>
                          <a:cs typeface="Times New Roman"/>
                        </a:rPr>
                        <a:t>&amp;</a:t>
                      </a:r>
                      <a:r>
                        <a:rPr sz="1200" spc="-25" dirty="0">
                          <a:latin typeface="Times New Roman"/>
                          <a:cs typeface="Times New Roman"/>
                        </a:rPr>
                        <a:t> </a:t>
                      </a:r>
                      <a:r>
                        <a:rPr sz="1200" dirty="0">
                          <a:latin typeface="Times New Roman"/>
                          <a:cs typeface="Times New Roman"/>
                        </a:rPr>
                        <a:t>Catharina</a:t>
                      </a:r>
                      <a:r>
                        <a:rPr sz="1200" spc="-5" dirty="0">
                          <a:latin typeface="Times New Roman"/>
                          <a:cs typeface="Times New Roman"/>
                        </a:rPr>
                        <a:t> </a:t>
                      </a:r>
                      <a:r>
                        <a:rPr lang="sv-SE" sz="1200" spc="-20" dirty="0">
                          <a:latin typeface="Times New Roman"/>
                          <a:cs typeface="Times New Roman"/>
                        </a:rPr>
                        <a:t>Lindberg</a:t>
                      </a:r>
                      <a:endParaRPr sz="1200" dirty="0">
                        <a:latin typeface="Times New Roman"/>
                        <a:cs typeface="Times New Roman"/>
                      </a:endParaRPr>
                    </a:p>
                  </a:txBody>
                  <a:tcPr marL="0" marR="0" marT="40640" marB="0">
                    <a:lnL w="6350">
                      <a:solidFill>
                        <a:srgbClr val="000000"/>
                      </a:solidFill>
                      <a:prstDash val="solid"/>
                    </a:lnL>
                    <a:lnB w="6350">
                      <a:solidFill>
                        <a:srgbClr val="000000"/>
                      </a:solidFill>
                      <a:prstDash val="solid"/>
                    </a:lnB>
                  </a:tcPr>
                </a:tc>
                <a:tc>
                  <a:txBody>
                    <a:bodyPr/>
                    <a:lstStyle/>
                    <a:p>
                      <a:pPr marL="154940" marR="627380">
                        <a:lnSpc>
                          <a:spcPct val="100000"/>
                        </a:lnSpc>
                        <a:spcBef>
                          <a:spcPts val="320"/>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lang="sv-SE" sz="1200" spc="-5"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Mirjam</a:t>
                      </a:r>
                      <a:r>
                        <a:rPr sz="1200" spc="5" dirty="0">
                          <a:latin typeface="Times New Roman"/>
                          <a:cs typeface="Times New Roman"/>
                        </a:rPr>
                        <a:t> </a:t>
                      </a:r>
                      <a:r>
                        <a:rPr sz="1200" spc="-10" dirty="0">
                          <a:latin typeface="Times New Roman"/>
                          <a:cs typeface="Times New Roman"/>
                        </a:rPr>
                        <a:t>Lingkrans</a:t>
                      </a:r>
                      <a:endParaRPr sz="1200" dirty="0">
                        <a:latin typeface="Times New Roman"/>
                        <a:cs typeface="Times New Roman"/>
                      </a:endParaRPr>
                    </a:p>
                  </a:txBody>
                  <a:tcPr marL="0" marR="0" marT="40640"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3"/>
                  </a:ext>
                </a:extLst>
              </a:tr>
              <a:tr h="456565">
                <a:tc>
                  <a:txBody>
                    <a:bodyPr/>
                    <a:lstStyle/>
                    <a:p>
                      <a:pPr marL="90805">
                        <a:lnSpc>
                          <a:spcPct val="100000"/>
                        </a:lnSpc>
                        <a:spcBef>
                          <a:spcPts val="320"/>
                        </a:spcBef>
                      </a:pPr>
                      <a:r>
                        <a:rPr sz="1200" b="1" spc="-10" dirty="0">
                          <a:latin typeface="Times New Roman"/>
                          <a:cs typeface="Times New Roman"/>
                        </a:rPr>
                        <a:t>Specialistsjuksköterskeprogram,</a:t>
                      </a:r>
                      <a:r>
                        <a:rPr sz="1200" b="1" spc="105" dirty="0">
                          <a:latin typeface="Times New Roman"/>
                          <a:cs typeface="Times New Roman"/>
                        </a:rPr>
                        <a:t> </a:t>
                      </a:r>
                      <a:r>
                        <a:rPr sz="1200" b="1" dirty="0">
                          <a:latin typeface="Times New Roman"/>
                          <a:cs typeface="Times New Roman"/>
                        </a:rPr>
                        <a:t>inriktning</a:t>
                      </a:r>
                      <a:r>
                        <a:rPr sz="1200" b="1" spc="70" dirty="0">
                          <a:latin typeface="Times New Roman"/>
                          <a:cs typeface="Times New Roman"/>
                        </a:rPr>
                        <a:t> </a:t>
                      </a:r>
                      <a:r>
                        <a:rPr sz="1200" b="1" spc="-10" dirty="0">
                          <a:latin typeface="Times New Roman"/>
                          <a:cs typeface="Times New Roman"/>
                        </a:rPr>
                        <a:t>akutsjukvård</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35" dirty="0">
                          <a:latin typeface="Times New Roman"/>
                          <a:cs typeface="Times New Roman"/>
                        </a:rPr>
                        <a:t> </a:t>
                      </a:r>
                      <a:r>
                        <a:rPr sz="1200" dirty="0">
                          <a:latin typeface="Times New Roman"/>
                          <a:cs typeface="Times New Roman"/>
                        </a:rPr>
                        <a:t>Anders</a:t>
                      </a:r>
                      <a:r>
                        <a:rPr sz="1200" spc="-15" dirty="0">
                          <a:latin typeface="Times New Roman"/>
                          <a:cs typeface="Times New Roman"/>
                        </a:rPr>
                        <a:t> </a:t>
                      </a:r>
                      <a:r>
                        <a:rPr sz="1200" dirty="0">
                          <a:latin typeface="Times New Roman"/>
                          <a:cs typeface="Times New Roman"/>
                        </a:rPr>
                        <a:t>Bremer</a:t>
                      </a:r>
                      <a:r>
                        <a:rPr sz="1200" spc="5" dirty="0">
                          <a:latin typeface="Times New Roman"/>
                          <a:cs typeface="Times New Roman"/>
                        </a:rPr>
                        <a:t> </a:t>
                      </a:r>
                      <a:r>
                        <a:rPr sz="1200" dirty="0">
                          <a:latin typeface="Times New Roman"/>
                          <a:cs typeface="Times New Roman"/>
                        </a:rPr>
                        <a:t>&amp;</a:t>
                      </a:r>
                      <a:r>
                        <a:rPr sz="1200" spc="-25" dirty="0">
                          <a:latin typeface="Times New Roman"/>
                          <a:cs typeface="Times New Roman"/>
                        </a:rPr>
                        <a:t> </a:t>
                      </a:r>
                      <a:r>
                        <a:rPr sz="1200" dirty="0">
                          <a:latin typeface="Times New Roman"/>
                          <a:cs typeface="Times New Roman"/>
                        </a:rPr>
                        <a:t>Catharina</a:t>
                      </a:r>
                      <a:r>
                        <a:rPr sz="1200" spc="-5" dirty="0">
                          <a:latin typeface="Times New Roman"/>
                          <a:cs typeface="Times New Roman"/>
                        </a:rPr>
                        <a:t> </a:t>
                      </a:r>
                      <a:r>
                        <a:rPr lang="sv-SE" sz="1200" spc="-20" dirty="0">
                          <a:latin typeface="Times New Roman"/>
                          <a:cs typeface="Times New Roman"/>
                        </a:rPr>
                        <a:t>Lindberg</a:t>
                      </a:r>
                      <a:endParaRPr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154940" marR="627380">
                        <a:lnSpc>
                          <a:spcPct val="100000"/>
                        </a:lnSpc>
                        <a:spcBef>
                          <a:spcPts val="320"/>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lang="sv-SE" sz="1200" spc="-5"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Mirjam</a:t>
                      </a:r>
                      <a:r>
                        <a:rPr sz="1200" spc="5" dirty="0">
                          <a:latin typeface="Times New Roman"/>
                          <a:cs typeface="Times New Roman"/>
                        </a:rPr>
                        <a:t> </a:t>
                      </a:r>
                      <a:r>
                        <a:rPr sz="1200" spc="-10" dirty="0">
                          <a:latin typeface="Times New Roman"/>
                          <a:cs typeface="Times New Roman"/>
                        </a:rPr>
                        <a:t>Lingkrans</a:t>
                      </a:r>
                      <a:endParaRPr sz="1200" dirty="0">
                        <a:latin typeface="Times New Roman"/>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4"/>
                  </a:ext>
                </a:extLst>
              </a:tr>
              <a:tr h="457200">
                <a:tc>
                  <a:txBody>
                    <a:bodyPr/>
                    <a:lstStyle/>
                    <a:p>
                      <a:pPr marL="90805">
                        <a:lnSpc>
                          <a:spcPct val="100000"/>
                        </a:lnSpc>
                        <a:spcBef>
                          <a:spcPts val="320"/>
                        </a:spcBef>
                      </a:pPr>
                      <a:r>
                        <a:rPr sz="1200" b="1" spc="-10" dirty="0">
                          <a:latin typeface="Times New Roman"/>
                          <a:cs typeface="Times New Roman"/>
                        </a:rPr>
                        <a:t>Specialistsjuksköterskeprogram,</a:t>
                      </a:r>
                      <a:r>
                        <a:rPr sz="1200" b="1" spc="105" dirty="0">
                          <a:latin typeface="Times New Roman"/>
                          <a:cs typeface="Times New Roman"/>
                        </a:rPr>
                        <a:t> </a:t>
                      </a:r>
                      <a:r>
                        <a:rPr sz="1200" b="1" dirty="0">
                          <a:latin typeface="Times New Roman"/>
                          <a:cs typeface="Times New Roman"/>
                        </a:rPr>
                        <a:t>inriktning</a:t>
                      </a:r>
                      <a:r>
                        <a:rPr sz="1200" b="1" spc="70" dirty="0">
                          <a:latin typeface="Times New Roman"/>
                          <a:cs typeface="Times New Roman"/>
                        </a:rPr>
                        <a:t> </a:t>
                      </a:r>
                      <a:r>
                        <a:rPr sz="1200" b="1" spc="-10" dirty="0">
                          <a:latin typeface="Times New Roman"/>
                          <a:cs typeface="Times New Roman"/>
                        </a:rPr>
                        <a:t>anestesisjukvård</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35" dirty="0">
                          <a:latin typeface="Times New Roman"/>
                          <a:cs typeface="Times New Roman"/>
                        </a:rPr>
                        <a:t> </a:t>
                      </a:r>
                      <a:r>
                        <a:rPr sz="1200" dirty="0">
                          <a:latin typeface="Times New Roman"/>
                          <a:cs typeface="Times New Roman"/>
                        </a:rPr>
                        <a:t>Anders</a:t>
                      </a:r>
                      <a:r>
                        <a:rPr sz="1200" spc="-15" dirty="0">
                          <a:latin typeface="Times New Roman"/>
                          <a:cs typeface="Times New Roman"/>
                        </a:rPr>
                        <a:t> </a:t>
                      </a:r>
                      <a:r>
                        <a:rPr sz="1200" dirty="0">
                          <a:latin typeface="Times New Roman"/>
                          <a:cs typeface="Times New Roman"/>
                        </a:rPr>
                        <a:t>Bremer</a:t>
                      </a:r>
                      <a:r>
                        <a:rPr sz="1200" spc="5" dirty="0">
                          <a:latin typeface="Times New Roman"/>
                          <a:cs typeface="Times New Roman"/>
                        </a:rPr>
                        <a:t> </a:t>
                      </a:r>
                      <a:r>
                        <a:rPr sz="1200" dirty="0">
                          <a:latin typeface="Times New Roman"/>
                          <a:cs typeface="Times New Roman"/>
                        </a:rPr>
                        <a:t>&amp;</a:t>
                      </a:r>
                      <a:r>
                        <a:rPr sz="1200" spc="-25" dirty="0">
                          <a:latin typeface="Times New Roman"/>
                          <a:cs typeface="Times New Roman"/>
                        </a:rPr>
                        <a:t> </a:t>
                      </a:r>
                      <a:r>
                        <a:rPr sz="1200" dirty="0">
                          <a:latin typeface="Times New Roman"/>
                          <a:cs typeface="Times New Roman"/>
                        </a:rPr>
                        <a:t>Catharina</a:t>
                      </a:r>
                      <a:r>
                        <a:rPr sz="1200" spc="-5" dirty="0">
                          <a:latin typeface="Times New Roman"/>
                          <a:cs typeface="Times New Roman"/>
                        </a:rPr>
                        <a:t> </a:t>
                      </a:r>
                      <a:r>
                        <a:rPr lang="sv-SE" sz="1200" spc="-20" dirty="0">
                          <a:latin typeface="Times New Roman"/>
                          <a:cs typeface="Times New Roman"/>
                        </a:rPr>
                        <a:t>Lindberg</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54940" marR="627380">
                        <a:lnSpc>
                          <a:spcPct val="100000"/>
                        </a:lnSpc>
                        <a:spcBef>
                          <a:spcPts val="320"/>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lang="sv-SE" sz="1200" spc="-5"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Mirjam</a:t>
                      </a:r>
                      <a:r>
                        <a:rPr sz="1200" spc="5" dirty="0">
                          <a:latin typeface="Times New Roman"/>
                          <a:cs typeface="Times New Roman"/>
                        </a:rPr>
                        <a:t> </a:t>
                      </a:r>
                      <a:r>
                        <a:rPr sz="1200" spc="-10" dirty="0">
                          <a:latin typeface="Times New Roman"/>
                          <a:cs typeface="Times New Roman"/>
                        </a:rPr>
                        <a:t>Lingkrans</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457200">
                <a:tc>
                  <a:txBody>
                    <a:bodyPr/>
                    <a:lstStyle/>
                    <a:p>
                      <a:pPr marL="90805">
                        <a:lnSpc>
                          <a:spcPct val="100000"/>
                        </a:lnSpc>
                        <a:spcBef>
                          <a:spcPts val="320"/>
                        </a:spcBef>
                      </a:pPr>
                      <a:r>
                        <a:rPr sz="1200" b="1" spc="-10" dirty="0">
                          <a:latin typeface="Times New Roman"/>
                          <a:cs typeface="Times New Roman"/>
                        </a:rPr>
                        <a:t>Specialistsjuksköterskeprogram,</a:t>
                      </a:r>
                      <a:r>
                        <a:rPr sz="1200" b="1" spc="105" dirty="0">
                          <a:latin typeface="Times New Roman"/>
                          <a:cs typeface="Times New Roman"/>
                        </a:rPr>
                        <a:t> </a:t>
                      </a:r>
                      <a:r>
                        <a:rPr sz="1200" b="1" dirty="0">
                          <a:latin typeface="Times New Roman"/>
                          <a:cs typeface="Times New Roman"/>
                        </a:rPr>
                        <a:t>inriktning</a:t>
                      </a:r>
                      <a:r>
                        <a:rPr sz="1200" b="1" spc="70" dirty="0">
                          <a:latin typeface="Times New Roman"/>
                          <a:cs typeface="Times New Roman"/>
                        </a:rPr>
                        <a:t> </a:t>
                      </a:r>
                      <a:r>
                        <a:rPr sz="1200" b="1" spc="-10" dirty="0">
                          <a:latin typeface="Times New Roman"/>
                          <a:cs typeface="Times New Roman"/>
                        </a:rPr>
                        <a:t>intensivvård</a:t>
                      </a:r>
                      <a:endParaRPr sz="1200" dirty="0">
                        <a:latin typeface="Times New Roman"/>
                        <a:cs typeface="Times New Roman"/>
                      </a:endParaRPr>
                    </a:p>
                    <a:p>
                      <a:pPr marL="90805">
                        <a:lnSpc>
                          <a:spcPct val="100000"/>
                        </a:lnSpc>
                      </a:pPr>
                      <a:r>
                        <a:rPr sz="1200" dirty="0">
                          <a:latin typeface="Times New Roman"/>
                          <a:cs typeface="Times New Roman"/>
                        </a:rPr>
                        <a:t>Programansvarig:</a:t>
                      </a:r>
                      <a:r>
                        <a:rPr sz="1200" spc="-35" dirty="0">
                          <a:latin typeface="Times New Roman"/>
                          <a:cs typeface="Times New Roman"/>
                        </a:rPr>
                        <a:t> </a:t>
                      </a:r>
                      <a:r>
                        <a:rPr sz="1200" dirty="0">
                          <a:latin typeface="Times New Roman"/>
                          <a:cs typeface="Times New Roman"/>
                        </a:rPr>
                        <a:t>Anders</a:t>
                      </a:r>
                      <a:r>
                        <a:rPr sz="1200" spc="-15" dirty="0">
                          <a:latin typeface="Times New Roman"/>
                          <a:cs typeface="Times New Roman"/>
                        </a:rPr>
                        <a:t> </a:t>
                      </a:r>
                      <a:r>
                        <a:rPr sz="1200" dirty="0">
                          <a:latin typeface="Times New Roman"/>
                          <a:cs typeface="Times New Roman"/>
                        </a:rPr>
                        <a:t>Bremer</a:t>
                      </a:r>
                      <a:r>
                        <a:rPr sz="1200" spc="5" dirty="0">
                          <a:latin typeface="Times New Roman"/>
                          <a:cs typeface="Times New Roman"/>
                        </a:rPr>
                        <a:t> </a:t>
                      </a:r>
                      <a:r>
                        <a:rPr sz="1200" dirty="0">
                          <a:latin typeface="Times New Roman"/>
                          <a:cs typeface="Times New Roman"/>
                        </a:rPr>
                        <a:t>&amp;</a:t>
                      </a:r>
                      <a:r>
                        <a:rPr sz="1200" spc="-25" dirty="0">
                          <a:latin typeface="Times New Roman"/>
                          <a:cs typeface="Times New Roman"/>
                        </a:rPr>
                        <a:t> </a:t>
                      </a:r>
                      <a:r>
                        <a:rPr sz="1200" dirty="0">
                          <a:latin typeface="Times New Roman"/>
                          <a:cs typeface="Times New Roman"/>
                        </a:rPr>
                        <a:t>Catharina</a:t>
                      </a:r>
                      <a:r>
                        <a:rPr lang="sv-SE" sz="1200" spc="-5" dirty="0">
                          <a:latin typeface="Times New Roman"/>
                          <a:cs typeface="Times New Roman"/>
                        </a:rPr>
                        <a:t> </a:t>
                      </a:r>
                      <a:r>
                        <a:rPr lang="sv-SE" sz="1200" spc="-20" dirty="0">
                          <a:latin typeface="Times New Roman"/>
                          <a:cs typeface="Times New Roman"/>
                        </a:rPr>
                        <a:t>Lindberg</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54940" marR="627380">
                        <a:lnSpc>
                          <a:spcPct val="100000"/>
                        </a:lnSpc>
                        <a:spcBef>
                          <a:spcPts val="320"/>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lang="sv-SE" sz="1200" spc="-5"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Mirjam</a:t>
                      </a:r>
                      <a:r>
                        <a:rPr sz="1200" spc="5" dirty="0">
                          <a:latin typeface="Times New Roman"/>
                          <a:cs typeface="Times New Roman"/>
                        </a:rPr>
                        <a:t> </a:t>
                      </a:r>
                      <a:r>
                        <a:rPr sz="1200" spc="-10" dirty="0">
                          <a:latin typeface="Times New Roman"/>
                          <a:cs typeface="Times New Roman"/>
                        </a:rPr>
                        <a:t>Lingkrans</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457200">
                <a:tc>
                  <a:txBody>
                    <a:bodyPr/>
                    <a:lstStyle/>
                    <a:p>
                      <a:pPr marL="90805">
                        <a:lnSpc>
                          <a:spcPct val="100000"/>
                        </a:lnSpc>
                        <a:spcBef>
                          <a:spcPts val="320"/>
                        </a:spcBef>
                      </a:pPr>
                      <a:r>
                        <a:rPr sz="1200" b="1" spc="-10" dirty="0">
                          <a:latin typeface="Times New Roman"/>
                          <a:cs typeface="Times New Roman"/>
                        </a:rPr>
                        <a:t>Specialistsjuksköterskeprogram,</a:t>
                      </a:r>
                      <a:r>
                        <a:rPr sz="1200" b="1" spc="105" dirty="0">
                          <a:latin typeface="Times New Roman"/>
                          <a:cs typeface="Times New Roman"/>
                        </a:rPr>
                        <a:t> </a:t>
                      </a:r>
                      <a:r>
                        <a:rPr sz="1200" b="1" dirty="0">
                          <a:latin typeface="Times New Roman"/>
                          <a:cs typeface="Times New Roman"/>
                        </a:rPr>
                        <a:t>inriktning</a:t>
                      </a:r>
                      <a:r>
                        <a:rPr sz="1200" b="1" spc="70" dirty="0">
                          <a:latin typeface="Times New Roman"/>
                          <a:cs typeface="Times New Roman"/>
                        </a:rPr>
                        <a:t> </a:t>
                      </a:r>
                      <a:r>
                        <a:rPr sz="1200" b="1" spc="-10" dirty="0">
                          <a:latin typeface="Times New Roman"/>
                          <a:cs typeface="Times New Roman"/>
                        </a:rPr>
                        <a:t>operationssjukvård</a:t>
                      </a:r>
                      <a:endParaRPr sz="1200" dirty="0">
                        <a:latin typeface="Times New Roman"/>
                        <a:cs typeface="Times New Roman"/>
                      </a:endParaRPr>
                    </a:p>
                    <a:p>
                      <a:pPr marL="90805">
                        <a:lnSpc>
                          <a:spcPct val="100000"/>
                        </a:lnSpc>
                        <a:spcBef>
                          <a:spcPts val="5"/>
                        </a:spcBef>
                      </a:pPr>
                      <a:r>
                        <a:rPr sz="1200" dirty="0">
                          <a:latin typeface="Times New Roman"/>
                          <a:cs typeface="Times New Roman"/>
                        </a:rPr>
                        <a:t>Programansvarig:</a:t>
                      </a:r>
                      <a:r>
                        <a:rPr sz="1200" spc="-35" dirty="0">
                          <a:latin typeface="Times New Roman"/>
                          <a:cs typeface="Times New Roman"/>
                        </a:rPr>
                        <a:t> </a:t>
                      </a:r>
                      <a:r>
                        <a:rPr sz="1200" dirty="0">
                          <a:latin typeface="Times New Roman"/>
                          <a:cs typeface="Times New Roman"/>
                        </a:rPr>
                        <a:t>Anders</a:t>
                      </a:r>
                      <a:r>
                        <a:rPr sz="1200" spc="-15" dirty="0">
                          <a:latin typeface="Times New Roman"/>
                          <a:cs typeface="Times New Roman"/>
                        </a:rPr>
                        <a:t> </a:t>
                      </a:r>
                      <a:r>
                        <a:rPr sz="1200" dirty="0">
                          <a:latin typeface="Times New Roman"/>
                          <a:cs typeface="Times New Roman"/>
                        </a:rPr>
                        <a:t>Bremer</a:t>
                      </a:r>
                      <a:r>
                        <a:rPr sz="1200" spc="5" dirty="0">
                          <a:latin typeface="Times New Roman"/>
                          <a:cs typeface="Times New Roman"/>
                        </a:rPr>
                        <a:t> </a:t>
                      </a:r>
                      <a:r>
                        <a:rPr sz="1200" dirty="0">
                          <a:latin typeface="Times New Roman"/>
                          <a:cs typeface="Times New Roman"/>
                        </a:rPr>
                        <a:t>&amp;</a:t>
                      </a:r>
                      <a:r>
                        <a:rPr sz="1200" spc="-25" dirty="0">
                          <a:latin typeface="Times New Roman"/>
                          <a:cs typeface="Times New Roman"/>
                        </a:rPr>
                        <a:t> </a:t>
                      </a:r>
                      <a:r>
                        <a:rPr sz="1200" dirty="0">
                          <a:latin typeface="Times New Roman"/>
                          <a:cs typeface="Times New Roman"/>
                        </a:rPr>
                        <a:t>Catharina</a:t>
                      </a:r>
                      <a:r>
                        <a:rPr sz="1200" spc="-5" dirty="0">
                          <a:latin typeface="Times New Roman"/>
                          <a:cs typeface="Times New Roman"/>
                        </a:rPr>
                        <a:t> </a:t>
                      </a:r>
                      <a:r>
                        <a:rPr lang="sv-SE" sz="1200" spc="-20" dirty="0">
                          <a:latin typeface="Times New Roman"/>
                          <a:cs typeface="Times New Roman"/>
                        </a:rPr>
                        <a:t>Lindberg</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54940" marR="627380">
                        <a:lnSpc>
                          <a:spcPct val="100000"/>
                        </a:lnSpc>
                        <a:spcBef>
                          <a:spcPts val="320"/>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lang="sv-SE" sz="1200" spc="-5"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Mirjam</a:t>
                      </a:r>
                      <a:r>
                        <a:rPr sz="1200" spc="5" dirty="0">
                          <a:latin typeface="Times New Roman"/>
                          <a:cs typeface="Times New Roman"/>
                        </a:rPr>
                        <a:t> </a:t>
                      </a:r>
                      <a:r>
                        <a:rPr sz="1200" spc="-10" dirty="0">
                          <a:latin typeface="Times New Roman"/>
                          <a:cs typeface="Times New Roman"/>
                        </a:rPr>
                        <a:t>Lingkrans</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457200">
                <a:tc>
                  <a:txBody>
                    <a:bodyPr/>
                    <a:lstStyle/>
                    <a:p>
                      <a:pPr marL="90805">
                        <a:lnSpc>
                          <a:spcPct val="100000"/>
                        </a:lnSpc>
                        <a:spcBef>
                          <a:spcPts val="320"/>
                        </a:spcBef>
                      </a:pPr>
                      <a:r>
                        <a:rPr sz="1200" b="1" spc="-10" dirty="0">
                          <a:latin typeface="Times New Roman"/>
                          <a:cs typeface="Times New Roman"/>
                        </a:rPr>
                        <a:t>Specialistsjuksköterskeprogram,</a:t>
                      </a:r>
                      <a:r>
                        <a:rPr sz="1200" b="1" spc="75" dirty="0">
                          <a:latin typeface="Times New Roman"/>
                          <a:cs typeface="Times New Roman"/>
                        </a:rPr>
                        <a:t> </a:t>
                      </a:r>
                      <a:r>
                        <a:rPr sz="1200" b="1" dirty="0">
                          <a:latin typeface="Times New Roman"/>
                          <a:cs typeface="Times New Roman"/>
                        </a:rPr>
                        <a:t>inriktning</a:t>
                      </a:r>
                      <a:r>
                        <a:rPr sz="1200" b="1" spc="35" dirty="0">
                          <a:latin typeface="Times New Roman"/>
                          <a:cs typeface="Times New Roman"/>
                        </a:rPr>
                        <a:t> </a:t>
                      </a:r>
                      <a:r>
                        <a:rPr sz="1200" b="1" dirty="0">
                          <a:latin typeface="Times New Roman"/>
                          <a:cs typeface="Times New Roman"/>
                        </a:rPr>
                        <a:t>psykiatrisk</a:t>
                      </a:r>
                      <a:r>
                        <a:rPr sz="1200" b="1" spc="55" dirty="0">
                          <a:latin typeface="Times New Roman"/>
                          <a:cs typeface="Times New Roman"/>
                        </a:rPr>
                        <a:t> </a:t>
                      </a:r>
                      <a:r>
                        <a:rPr sz="1200" b="1" spc="-20" dirty="0">
                          <a:latin typeface="Times New Roman"/>
                          <a:cs typeface="Times New Roman"/>
                        </a:rPr>
                        <a:t>vård</a:t>
                      </a:r>
                      <a:endParaRPr sz="1200">
                        <a:latin typeface="Times New Roman"/>
                        <a:cs typeface="Times New Roman"/>
                      </a:endParaRPr>
                    </a:p>
                    <a:p>
                      <a:pPr marL="90805">
                        <a:lnSpc>
                          <a:spcPct val="100000"/>
                        </a:lnSpc>
                        <a:spcBef>
                          <a:spcPts val="5"/>
                        </a:spcBef>
                      </a:pPr>
                      <a:r>
                        <a:rPr sz="1200" dirty="0">
                          <a:latin typeface="Times New Roman"/>
                          <a:cs typeface="Times New Roman"/>
                        </a:rPr>
                        <a:t>Programansvarig:</a:t>
                      </a:r>
                      <a:r>
                        <a:rPr sz="1200" spc="10" dirty="0">
                          <a:latin typeface="Times New Roman"/>
                          <a:cs typeface="Times New Roman"/>
                        </a:rPr>
                        <a:t> </a:t>
                      </a:r>
                      <a:r>
                        <a:rPr sz="1200" dirty="0">
                          <a:latin typeface="Times New Roman"/>
                          <a:cs typeface="Times New Roman"/>
                        </a:rPr>
                        <a:t>Hanna</a:t>
                      </a:r>
                      <a:r>
                        <a:rPr sz="1200" spc="-35" dirty="0">
                          <a:latin typeface="Times New Roman"/>
                          <a:cs typeface="Times New Roman"/>
                        </a:rPr>
                        <a:t> </a:t>
                      </a:r>
                      <a:r>
                        <a:rPr sz="1200" spc="-10" dirty="0">
                          <a:latin typeface="Times New Roman"/>
                          <a:cs typeface="Times New Roman"/>
                        </a:rPr>
                        <a:t>Tuvesson</a:t>
                      </a:r>
                      <a:endParaRPr sz="120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54940" marR="627380">
                        <a:lnSpc>
                          <a:spcPct val="100000"/>
                        </a:lnSpc>
                        <a:spcBef>
                          <a:spcPts val="320"/>
                        </a:spcBef>
                      </a:pPr>
                      <a:r>
                        <a:rPr sz="1200" dirty="0">
                          <a:latin typeface="Times New Roman"/>
                          <a:cs typeface="Times New Roman"/>
                        </a:rPr>
                        <a:t>Studievägledare:</a:t>
                      </a:r>
                      <a:r>
                        <a:rPr sz="1200" spc="10" dirty="0">
                          <a:latin typeface="Times New Roman"/>
                          <a:cs typeface="Times New Roman"/>
                        </a:rPr>
                        <a:t> </a:t>
                      </a:r>
                      <a:r>
                        <a:rPr lang="sv-SE" sz="1200" spc="10" dirty="0">
                          <a:latin typeface="Times New Roman"/>
                          <a:cs typeface="Times New Roman"/>
                        </a:rPr>
                        <a:t>Anna Adolfsson</a:t>
                      </a:r>
                      <a:r>
                        <a:rPr lang="sv-SE" sz="1200" spc="-5" dirty="0">
                          <a:latin typeface="Times New Roman"/>
                          <a:cs typeface="Times New Roman"/>
                        </a:rPr>
                        <a:t> </a:t>
                      </a:r>
                      <a:r>
                        <a:rPr sz="1200" dirty="0" err="1">
                          <a:latin typeface="Times New Roman"/>
                          <a:cs typeface="Times New Roman"/>
                        </a:rPr>
                        <a:t>Utbildningsadministratör</a:t>
                      </a:r>
                      <a:r>
                        <a:rPr sz="1200" dirty="0">
                          <a:latin typeface="Times New Roman"/>
                          <a:cs typeface="Times New Roman"/>
                        </a:rPr>
                        <a:t>:</a:t>
                      </a:r>
                      <a:r>
                        <a:rPr sz="1200" spc="5" dirty="0">
                          <a:latin typeface="Times New Roman"/>
                          <a:cs typeface="Times New Roman"/>
                        </a:rPr>
                        <a:t> </a:t>
                      </a:r>
                      <a:r>
                        <a:rPr lang="sv-SE" sz="1200" dirty="0">
                          <a:latin typeface="Times New Roman"/>
                          <a:cs typeface="Times New Roman"/>
                        </a:rPr>
                        <a:t>Caroline Bengtsson</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bl>
          </a:graphicData>
        </a:graphic>
      </p:graphicFrame>
      <p:sp>
        <p:nvSpPr>
          <p:cNvPr id="7" name="Rubrik 10">
            <a:extLst>
              <a:ext uri="{FF2B5EF4-FFF2-40B4-BE49-F238E27FC236}">
                <a16:creationId xmlns:a16="http://schemas.microsoft.com/office/drawing/2014/main" id="{99FFB0A9-824F-E7FE-018D-738F90D96E9E}"/>
              </a:ext>
            </a:extLst>
          </p:cNvPr>
          <p:cNvSpPr txBox="1">
            <a:spLocks/>
          </p:cNvSpPr>
          <p:nvPr/>
        </p:nvSpPr>
        <p:spPr bwMode="auto">
          <a:xfrm>
            <a:off x="251520" y="521923"/>
            <a:ext cx="8424936" cy="436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650" dirty="0"/>
              <a:t>Verksamhetsstöd vid Fakulteten för hälso- och livsvetenskap </a:t>
            </a:r>
          </a:p>
        </p:txBody>
      </p:sp>
    </p:spTree>
    <p:extLst>
      <p:ext uri="{BB962C8B-B14F-4D97-AF65-F5344CB8AC3E}">
        <p14:creationId xmlns:p14="http://schemas.microsoft.com/office/powerpoint/2010/main" val="389398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0" y="0"/>
            <a:ext cx="9144000" cy="6102684"/>
          </a:xfrm>
          <a:prstGeom prst="rect">
            <a:avLst/>
          </a:prstGeom>
        </p:spPr>
      </p:pic>
      <p:sp>
        <p:nvSpPr>
          <p:cNvPr id="2" name="Rubrik 1"/>
          <p:cNvSpPr>
            <a:spLocks noGrp="1"/>
          </p:cNvSpPr>
          <p:nvPr>
            <p:ph type="title"/>
          </p:nvPr>
        </p:nvSpPr>
        <p:spPr>
          <a:xfrm>
            <a:off x="712922" y="945397"/>
            <a:ext cx="7681778" cy="807874"/>
          </a:xfrm>
        </p:spPr>
        <p:txBody>
          <a:bodyPr/>
          <a:lstStyle/>
          <a:p>
            <a:r>
              <a:rPr lang="sv-SE" sz="2800" dirty="0"/>
              <a:t>Internationalisering</a:t>
            </a:r>
            <a:endParaRPr lang="sv-SE" dirty="0"/>
          </a:p>
        </p:txBody>
      </p:sp>
      <p:sp>
        <p:nvSpPr>
          <p:cNvPr id="5" name="Rectangle 3"/>
          <p:cNvSpPr txBox="1">
            <a:spLocks noChangeArrowheads="1"/>
          </p:cNvSpPr>
          <p:nvPr/>
        </p:nvSpPr>
        <p:spPr>
          <a:xfrm>
            <a:off x="712922" y="1753270"/>
            <a:ext cx="7395542" cy="3259905"/>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sv-SE" dirty="0"/>
              <a:t>Som student på Linnéuniversitetet har du flera möjligheter till internationalisering: utbytesstudier, möjlighet till praktik och skriva examensarbete utomlands.</a:t>
            </a:r>
          </a:p>
          <a:p>
            <a:pPr marL="0" indent="0"/>
            <a:endParaRPr lang="sv-SE" dirty="0"/>
          </a:p>
          <a:p>
            <a:pPr marL="0" indent="0"/>
            <a:r>
              <a:rPr lang="sv-SE" dirty="0"/>
              <a:t>För mer information kontakta:</a:t>
            </a:r>
          </a:p>
        </p:txBody>
      </p:sp>
      <p:sp>
        <p:nvSpPr>
          <p:cNvPr id="7" name="Rectangle 2"/>
          <p:cNvSpPr txBox="1">
            <a:spLocks noChangeArrowheads="1"/>
          </p:cNvSpPr>
          <p:nvPr/>
        </p:nvSpPr>
        <p:spPr bwMode="auto">
          <a:xfrm>
            <a:off x="712922" y="3609010"/>
            <a:ext cx="3787070" cy="230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400" b="1" dirty="0"/>
              <a:t>Nadja Heinvall </a:t>
            </a:r>
          </a:p>
          <a:p>
            <a:pPr>
              <a:lnSpc>
                <a:spcPct val="100000"/>
              </a:lnSpc>
            </a:pPr>
            <a:r>
              <a:rPr lang="sv-SE" sz="1400" i="1" dirty="0"/>
              <a:t>Internationell koordinator för studentmobilitet </a:t>
            </a:r>
            <a:br>
              <a:rPr lang="sv-SE" sz="1400" i="1" dirty="0"/>
            </a:br>
            <a:r>
              <a:rPr lang="sv-SE" sz="1400" dirty="0">
                <a:hlinkClick r:id="rId4"/>
              </a:rPr>
              <a:t>nadja.heinvall@lnu.se</a:t>
            </a:r>
            <a:r>
              <a:rPr lang="sv-SE" sz="1400" dirty="0"/>
              <a:t> </a:t>
            </a:r>
          </a:p>
        </p:txBody>
      </p:sp>
    </p:spTree>
    <p:extLst>
      <p:ext uri="{BB962C8B-B14F-4D97-AF65-F5344CB8AC3E}">
        <p14:creationId xmlns:p14="http://schemas.microsoft.com/office/powerpoint/2010/main" val="379154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cstate="hqprint">
            <a:extLst>
              <a:ext uri="{28A0092B-C50C-407E-A947-70E740481C1C}">
                <a14:useLocalDpi xmlns:a14="http://schemas.microsoft.com/office/drawing/2010/main" val="0"/>
              </a:ext>
            </a:extLst>
          </a:blip>
          <a:srcRect r="21378" b="6905"/>
          <a:stretch/>
        </p:blipFill>
        <p:spPr>
          <a:xfrm>
            <a:off x="-32778" y="-315416"/>
            <a:ext cx="9213290" cy="6419589"/>
          </a:xfrm>
          <a:prstGeom prst="rect">
            <a:avLst/>
          </a:prstGeom>
        </p:spPr>
      </p:pic>
      <p:sp>
        <p:nvSpPr>
          <p:cNvPr id="2" name="Rubrik 1"/>
          <p:cNvSpPr>
            <a:spLocks noGrp="1"/>
          </p:cNvSpPr>
          <p:nvPr>
            <p:ph type="title"/>
          </p:nvPr>
        </p:nvSpPr>
        <p:spPr>
          <a:xfrm>
            <a:off x="712922" y="557939"/>
            <a:ext cx="7688054" cy="770158"/>
          </a:xfrm>
        </p:spPr>
        <p:txBody>
          <a:bodyPr/>
          <a:lstStyle/>
          <a:p>
            <a:r>
              <a:rPr lang="sv-SE" sz="2800" dirty="0"/>
              <a:t>Karriärvägledning</a:t>
            </a:r>
            <a:endParaRPr lang="sv-SE" dirty="0"/>
          </a:p>
        </p:txBody>
      </p:sp>
      <p:sp>
        <p:nvSpPr>
          <p:cNvPr id="7" name="Rectangle 2"/>
          <p:cNvSpPr txBox="1">
            <a:spLocks noChangeArrowheads="1"/>
          </p:cNvSpPr>
          <p:nvPr/>
        </p:nvSpPr>
        <p:spPr bwMode="auto">
          <a:xfrm>
            <a:off x="755576" y="1350557"/>
            <a:ext cx="4962276" cy="373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800" dirty="0"/>
              <a:t>Behöver du hjälp med att starta upp din jobbsökarprocess? Få vägledning av oss! </a:t>
            </a:r>
          </a:p>
          <a:p>
            <a:pPr>
              <a:lnSpc>
                <a:spcPct val="100000"/>
              </a:lnSpc>
            </a:pPr>
            <a:endParaRPr lang="sv-SE" sz="1800" b="1" dirty="0"/>
          </a:p>
          <a:p>
            <a:pPr>
              <a:lnSpc>
                <a:spcPct val="100000"/>
              </a:lnSpc>
            </a:pPr>
            <a:r>
              <a:rPr lang="sv-SE" sz="1500" b="1" dirty="0"/>
              <a:t>Sofie Edström </a:t>
            </a:r>
            <a:r>
              <a:rPr lang="sv-SE" sz="1500" dirty="0"/>
              <a:t>(Kalmar)</a:t>
            </a:r>
          </a:p>
          <a:p>
            <a:pPr>
              <a:lnSpc>
                <a:spcPct val="100000"/>
              </a:lnSpc>
            </a:pPr>
            <a:r>
              <a:rPr lang="sv-SE" sz="1500" i="1" dirty="0"/>
              <a:t>Karriärvägledare</a:t>
            </a:r>
            <a:r>
              <a:rPr lang="sv-SE" sz="1500" dirty="0"/>
              <a:t> </a:t>
            </a:r>
            <a:br>
              <a:rPr lang="sv-SE" sz="1500" dirty="0"/>
            </a:br>
            <a:r>
              <a:rPr lang="sv-SE" sz="1500" dirty="0">
                <a:hlinkClick r:id="rId4"/>
              </a:rPr>
              <a:t>sofie.edstrom@lnu.se</a:t>
            </a:r>
            <a:r>
              <a:rPr lang="sv-SE" sz="1500" dirty="0"/>
              <a:t> </a:t>
            </a:r>
            <a:br>
              <a:rPr lang="sv-SE" sz="1500" dirty="0"/>
            </a:br>
            <a:endParaRPr lang="sv-SE" sz="1500" dirty="0"/>
          </a:p>
          <a:p>
            <a:pPr>
              <a:lnSpc>
                <a:spcPct val="100000"/>
              </a:lnSpc>
            </a:pPr>
            <a:r>
              <a:rPr lang="sv-SE" sz="1500" b="1" dirty="0"/>
              <a:t>Fanny </a:t>
            </a:r>
            <a:r>
              <a:rPr lang="sv-SE" sz="1500" b="1" dirty="0" err="1"/>
              <a:t>Elheim</a:t>
            </a:r>
            <a:r>
              <a:rPr lang="sv-SE" sz="1500" b="1" dirty="0"/>
              <a:t> </a:t>
            </a:r>
            <a:r>
              <a:rPr lang="sv-SE" sz="1500" dirty="0"/>
              <a:t>(Växjö)</a:t>
            </a:r>
          </a:p>
          <a:p>
            <a:pPr>
              <a:lnSpc>
                <a:spcPct val="100000"/>
              </a:lnSpc>
            </a:pPr>
            <a:r>
              <a:rPr lang="sv-SE" sz="1500" i="1" dirty="0"/>
              <a:t>Karriärvägledare</a:t>
            </a:r>
            <a:r>
              <a:rPr lang="sv-SE" sz="1500" dirty="0"/>
              <a:t> </a:t>
            </a:r>
          </a:p>
          <a:p>
            <a:pPr>
              <a:lnSpc>
                <a:spcPct val="100000"/>
              </a:lnSpc>
            </a:pPr>
            <a:r>
              <a:rPr lang="sv-SE" sz="1500" dirty="0">
                <a:hlinkClick r:id="rId5"/>
              </a:rPr>
              <a:t>fanny.elheim@lnu.se</a:t>
            </a:r>
            <a:r>
              <a:rPr lang="sv-SE" sz="1500" dirty="0"/>
              <a:t> </a:t>
            </a:r>
          </a:p>
          <a:p>
            <a:pPr>
              <a:lnSpc>
                <a:spcPct val="100000"/>
              </a:lnSpc>
            </a:pPr>
            <a:endParaRPr lang="sv-SE" sz="1500" dirty="0"/>
          </a:p>
          <a:p>
            <a:pPr>
              <a:lnSpc>
                <a:spcPct val="100000"/>
              </a:lnSpc>
            </a:pPr>
            <a:endParaRPr lang="sv-SE" sz="1800" dirty="0"/>
          </a:p>
          <a:p>
            <a:pPr>
              <a:lnSpc>
                <a:spcPct val="100000"/>
              </a:lnSpc>
            </a:pPr>
            <a:r>
              <a:rPr lang="sv-SE" sz="1800" dirty="0"/>
              <a:t>Mer information finns på </a:t>
            </a:r>
            <a:r>
              <a:rPr lang="sv-SE" sz="1800" dirty="0" err="1">
                <a:hlinkClick r:id="rId6"/>
              </a:rPr>
              <a:t>Lnu</a:t>
            </a:r>
            <a:r>
              <a:rPr lang="sv-SE" sz="1800" dirty="0">
                <a:hlinkClick r:id="rId6"/>
              </a:rPr>
              <a:t> Karriär</a:t>
            </a:r>
            <a:endParaRPr lang="sv-SE" sz="1800" dirty="0"/>
          </a:p>
        </p:txBody>
      </p:sp>
    </p:spTree>
    <p:extLst>
      <p:ext uri="{BB962C8B-B14F-4D97-AF65-F5344CB8AC3E}">
        <p14:creationId xmlns:p14="http://schemas.microsoft.com/office/powerpoint/2010/main" val="1658894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som tittar på böcker medan han sitter ensam i biblioteket på natten"/>
          <p:cNvPicPr>
            <a:picLocks noChangeAspect="1" noChangeArrowheads="1"/>
          </p:cNvPicPr>
          <p:nvPr/>
        </p:nvPicPr>
        <p:blipFill>
          <a:blip r:embed="rId3">
            <a:extLst>
              <a:ext uri="{28A0092B-C50C-407E-A947-70E740481C1C}">
                <a14:useLocalDpi xmlns:a14="http://schemas.microsoft.com/office/drawing/2010/main" val="0"/>
              </a:ext>
            </a:extLst>
          </a:blip>
          <a:srcRect t="352" b="352"/>
          <a:stretch/>
        </p:blipFill>
        <p:spPr bwMode="auto">
          <a:xfrm>
            <a:off x="-36512" y="0"/>
            <a:ext cx="9217024" cy="6103071"/>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bwMode="auto">
          <a:xfrm>
            <a:off x="827584" y="1173075"/>
            <a:ext cx="7560840" cy="482453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539553" y="273285"/>
            <a:ext cx="7848872" cy="553654"/>
          </a:xfrm>
          <a:solidFill>
            <a:schemeClr val="bg1"/>
          </a:solidFill>
        </p:spPr>
        <p:txBody>
          <a:bodyPr/>
          <a:lstStyle/>
          <a:p>
            <a:pPr algn="ctr"/>
            <a:r>
              <a:rPr lang="sv-SE" sz="2800" dirty="0"/>
              <a:t>Studera med funktionsnedsättning</a:t>
            </a:r>
            <a:endParaRPr lang="sv-SE" dirty="0"/>
          </a:p>
        </p:txBody>
      </p:sp>
      <p:sp>
        <p:nvSpPr>
          <p:cNvPr id="7" name="Rectangle 2"/>
          <p:cNvSpPr txBox="1">
            <a:spLocks noChangeArrowheads="1"/>
          </p:cNvSpPr>
          <p:nvPr/>
        </p:nvSpPr>
        <p:spPr bwMode="auto">
          <a:xfrm>
            <a:off x="1043608" y="1302220"/>
            <a:ext cx="6962617" cy="436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800" dirty="0"/>
              <a:t>Om du är student och har en funktionsnedsättning finns det möjlighet att använda pedagogiskt stöd under studietiden. Exempel på detta är anteckningshjälp, teckenspråkstolk eller förlängd tid vid examinationer.</a:t>
            </a:r>
          </a:p>
          <a:p>
            <a:pPr>
              <a:lnSpc>
                <a:spcPct val="100000"/>
              </a:lnSpc>
            </a:pPr>
            <a:endParaRPr lang="sv-SE" sz="1800" dirty="0"/>
          </a:p>
          <a:p>
            <a:pPr>
              <a:lnSpc>
                <a:spcPct val="100000"/>
              </a:lnSpc>
            </a:pPr>
            <a:r>
              <a:rPr lang="sv-SE" sz="1800" dirty="0"/>
              <a:t>Kontakta någon av personerna nedan eller läs mer på </a:t>
            </a:r>
            <a:r>
              <a:rPr lang="sv-SE" sz="1800" dirty="0">
                <a:hlinkClick r:id="rId4"/>
              </a:rPr>
              <a:t>Lnu.se</a:t>
            </a:r>
            <a:endParaRPr lang="sv-SE" sz="1800" dirty="0"/>
          </a:p>
          <a:p>
            <a:pPr>
              <a:lnSpc>
                <a:spcPct val="100000"/>
              </a:lnSpc>
            </a:pPr>
            <a:endParaRPr lang="sv-SE" sz="1800" b="1" dirty="0"/>
          </a:p>
          <a:p>
            <a:pPr>
              <a:lnSpc>
                <a:spcPct val="100000"/>
              </a:lnSpc>
            </a:pPr>
            <a:r>
              <a:rPr lang="sv-SE" sz="1400" b="1" dirty="0"/>
              <a:t>Mathilda Karlsson Aldén </a:t>
            </a:r>
            <a:r>
              <a:rPr lang="sv-SE" sz="1400" dirty="0"/>
              <a:t>(distansutbildningar och FHL)</a:t>
            </a:r>
            <a:endParaRPr lang="sv-SE" sz="1400" b="1" dirty="0"/>
          </a:p>
          <a:p>
            <a:pPr>
              <a:lnSpc>
                <a:spcPct val="100000"/>
              </a:lnSpc>
            </a:pPr>
            <a:r>
              <a:rPr lang="sv-SE" sz="1400" i="1" dirty="0"/>
              <a:t>Samordnare</a:t>
            </a:r>
            <a:r>
              <a:rPr lang="sv-SE" sz="1400" dirty="0"/>
              <a:t> </a:t>
            </a:r>
          </a:p>
          <a:p>
            <a:pPr>
              <a:lnSpc>
                <a:spcPct val="100000"/>
              </a:lnSpc>
            </a:pPr>
            <a:r>
              <a:rPr lang="sv-SE" sz="1400" dirty="0">
                <a:hlinkClick r:id="rId5"/>
              </a:rPr>
              <a:t>mathilda.karlsson.alden@lnu.se</a:t>
            </a:r>
            <a:r>
              <a:rPr lang="sv-SE" sz="1400" dirty="0"/>
              <a:t> </a:t>
            </a:r>
            <a:endParaRPr lang="sv-SE" sz="1800" dirty="0"/>
          </a:p>
          <a:p>
            <a:pPr>
              <a:lnSpc>
                <a:spcPct val="100000"/>
              </a:lnSpc>
            </a:pPr>
            <a:endParaRPr lang="sv-SE" sz="1800" dirty="0"/>
          </a:p>
          <a:p>
            <a:pPr>
              <a:lnSpc>
                <a:spcPct val="100000"/>
              </a:lnSpc>
            </a:pPr>
            <a:r>
              <a:rPr lang="sv-SE" sz="1400" b="1" dirty="0"/>
              <a:t>Petter Andersson </a:t>
            </a:r>
            <a:r>
              <a:rPr lang="sv-SE" sz="1400" dirty="0"/>
              <a:t>(Kalmar)</a:t>
            </a:r>
            <a:br>
              <a:rPr lang="sv-SE" sz="1400" b="1" dirty="0"/>
            </a:br>
            <a:r>
              <a:rPr lang="sv-SE" sz="1400" i="1" dirty="0"/>
              <a:t>Samordnare</a:t>
            </a:r>
            <a:br>
              <a:rPr lang="sv-SE" sz="1400" dirty="0"/>
            </a:br>
            <a:r>
              <a:rPr lang="sv-SE" sz="1400" dirty="0">
                <a:hlinkClick r:id="rId6"/>
              </a:rPr>
              <a:t>petter.andersson@lnu.se</a:t>
            </a:r>
            <a:endParaRPr lang="sv-SE" sz="1400" dirty="0"/>
          </a:p>
          <a:p>
            <a:pPr>
              <a:lnSpc>
                <a:spcPct val="100000"/>
              </a:lnSpc>
            </a:pPr>
            <a:endParaRPr lang="sv-SE" sz="1600" dirty="0"/>
          </a:p>
          <a:p>
            <a:pPr>
              <a:lnSpc>
                <a:spcPct val="100000"/>
              </a:lnSpc>
            </a:pPr>
            <a:r>
              <a:rPr lang="sv-SE" sz="1400" b="1" dirty="0"/>
              <a:t>Mari Ericsson </a:t>
            </a:r>
            <a:r>
              <a:rPr lang="sv-SE" sz="1400" dirty="0"/>
              <a:t>(Växjö)</a:t>
            </a:r>
            <a:endParaRPr lang="sv-SE" sz="1400" b="1" dirty="0"/>
          </a:p>
          <a:p>
            <a:pPr>
              <a:lnSpc>
                <a:spcPct val="100000"/>
              </a:lnSpc>
            </a:pPr>
            <a:r>
              <a:rPr lang="sv-SE" sz="1400" i="1" dirty="0"/>
              <a:t>Samordnare</a:t>
            </a:r>
            <a:r>
              <a:rPr lang="sv-SE" sz="1400" dirty="0"/>
              <a:t> </a:t>
            </a:r>
          </a:p>
          <a:p>
            <a:pPr>
              <a:lnSpc>
                <a:spcPct val="100000"/>
              </a:lnSpc>
            </a:pPr>
            <a:r>
              <a:rPr lang="sv-SE" sz="1400" dirty="0">
                <a:hlinkClick r:id="rId7"/>
              </a:rPr>
              <a:t>mari.ericsson@lnu.se</a:t>
            </a:r>
            <a:r>
              <a:rPr lang="sv-SE" sz="1400" dirty="0"/>
              <a:t> </a:t>
            </a:r>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389612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Rektangel 5"/>
          <p:cNvSpPr/>
          <p:nvPr/>
        </p:nvSpPr>
        <p:spPr bwMode="auto">
          <a:xfrm>
            <a:off x="740855" y="1072568"/>
            <a:ext cx="7776864" cy="39508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930820" y="1322983"/>
            <a:ext cx="7645400" cy="755650"/>
          </a:xfrm>
        </p:spPr>
        <p:txBody>
          <a:bodyPr/>
          <a:lstStyle/>
          <a:p>
            <a:r>
              <a:rPr lang="sv-SE" sz="2800" dirty="0"/>
              <a:t>Universitetsbiblioteket (UB) och Studieverkstaden</a:t>
            </a:r>
            <a:endParaRPr lang="sv-SE" dirty="0"/>
          </a:p>
        </p:txBody>
      </p:sp>
      <p:sp>
        <p:nvSpPr>
          <p:cNvPr id="7" name="Rectangle 2"/>
          <p:cNvSpPr txBox="1">
            <a:spLocks noChangeArrowheads="1"/>
          </p:cNvSpPr>
          <p:nvPr/>
        </p:nvSpPr>
        <p:spPr bwMode="auto">
          <a:xfrm>
            <a:off x="946548" y="1916832"/>
            <a:ext cx="7576392"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marL="0" indent="0"/>
            <a:r>
              <a:rPr lang="sv-SE" sz="1800" dirty="0"/>
              <a:t>Sök- och skrivhjälp finns på </a:t>
            </a:r>
            <a:r>
              <a:rPr lang="sv-SE" sz="1800" dirty="0">
                <a:hlinkClick r:id="rId4"/>
              </a:rPr>
              <a:t>Universitetsbiblioteket</a:t>
            </a:r>
            <a:r>
              <a:rPr lang="sv-SE" sz="1800" dirty="0"/>
              <a:t> och på </a:t>
            </a:r>
            <a:r>
              <a:rPr lang="sv-SE" sz="1800" dirty="0">
                <a:hlinkClick r:id="rId5"/>
              </a:rPr>
              <a:t>skrivguiden</a:t>
            </a:r>
            <a:r>
              <a:rPr lang="sv-SE" sz="1800" dirty="0"/>
              <a:t>.</a:t>
            </a:r>
            <a:br>
              <a:rPr lang="sv-SE" sz="1800" dirty="0"/>
            </a:br>
            <a:br>
              <a:rPr lang="sv-SE" sz="1800" dirty="0"/>
            </a:br>
            <a:r>
              <a:rPr lang="sv-SE" sz="1800" dirty="0"/>
              <a:t>Hos </a:t>
            </a:r>
            <a:r>
              <a:rPr lang="sv-SE" sz="1800" dirty="0">
                <a:hlinkClick r:id="rId6"/>
              </a:rPr>
              <a:t>Studieverkstaden</a:t>
            </a:r>
            <a:r>
              <a:rPr lang="sv-SE" sz="1800" dirty="0"/>
              <a:t> kan du som student få handledning som rör akademisk skrivande och studieteknik.</a:t>
            </a:r>
            <a:br>
              <a:rPr lang="sv-SE" sz="1800" dirty="0"/>
            </a:br>
            <a:br>
              <a:rPr lang="sv-SE" sz="1800" dirty="0"/>
            </a:br>
            <a:r>
              <a:rPr lang="sv-SE" sz="1800" dirty="0"/>
              <a:t>Läs </a:t>
            </a:r>
            <a:r>
              <a:rPr lang="sv-SE" sz="1800" dirty="0" err="1">
                <a:hlinkClick r:id="rId7"/>
              </a:rPr>
              <a:t>Refero</a:t>
            </a:r>
            <a:r>
              <a:rPr lang="sv-SE" sz="1800" dirty="0">
                <a:hlinkClick r:id="rId7"/>
              </a:rPr>
              <a:t> – antiplagieringsguiden </a:t>
            </a:r>
            <a:r>
              <a:rPr lang="sv-SE" sz="1800" dirty="0"/>
              <a:t> ett webbaserat läromedel som visar hur du får använda andras texter i ditt akademiska skrivande.</a:t>
            </a:r>
          </a:p>
          <a:p>
            <a:pPr>
              <a:lnSpc>
                <a:spcPct val="100000"/>
              </a:lnSpc>
            </a:pP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320897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71400"/>
            <a:ext cx="9144000" cy="6285347"/>
          </a:xfrm>
          <a:prstGeom prst="rect">
            <a:avLst/>
          </a:prstGeom>
        </p:spPr>
      </p:pic>
      <p:sp>
        <p:nvSpPr>
          <p:cNvPr id="8" name="Rektangel 7"/>
          <p:cNvSpPr/>
          <p:nvPr/>
        </p:nvSpPr>
        <p:spPr bwMode="auto">
          <a:xfrm>
            <a:off x="827584" y="836712"/>
            <a:ext cx="5184576" cy="28083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115616" y="1052736"/>
            <a:ext cx="7645400" cy="755650"/>
          </a:xfrm>
        </p:spPr>
        <p:txBody>
          <a:bodyPr/>
          <a:lstStyle/>
          <a:p>
            <a:r>
              <a:rPr lang="sv-SE" sz="2800" dirty="0"/>
              <a:t>Studenthälsan</a:t>
            </a:r>
            <a:endParaRPr lang="sv-SE" dirty="0"/>
          </a:p>
        </p:txBody>
      </p:sp>
      <p:sp>
        <p:nvSpPr>
          <p:cNvPr id="7" name="Rectangle 2"/>
          <p:cNvSpPr txBox="1">
            <a:spLocks noChangeArrowheads="1"/>
          </p:cNvSpPr>
          <p:nvPr/>
        </p:nvSpPr>
        <p:spPr bwMode="auto">
          <a:xfrm>
            <a:off x="1134716" y="1653525"/>
            <a:ext cx="4570312" cy="140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800" dirty="0"/>
              <a:t>Studenthälsan finns både i Kalmar och i Växjö för dig som är student vid Linnéuniversitetet. De erbjuder samtalsstöd och coachning samt arbetar med livsstilsfrågor. </a:t>
            </a:r>
          </a:p>
          <a:p>
            <a:pPr>
              <a:lnSpc>
                <a:spcPct val="100000"/>
              </a:lnSpc>
            </a:pPr>
            <a:endParaRPr lang="sv-SE" sz="1800" dirty="0"/>
          </a:p>
          <a:p>
            <a:pPr>
              <a:lnSpc>
                <a:spcPct val="100000"/>
              </a:lnSpc>
            </a:pPr>
            <a:r>
              <a:rPr lang="sv-SE" sz="1800" dirty="0"/>
              <a:t>Mer information finns på </a:t>
            </a:r>
            <a:r>
              <a:rPr lang="sv-SE" sz="1800" dirty="0">
                <a:hlinkClick r:id="rId4"/>
              </a:rPr>
              <a:t>Lnu.se</a:t>
            </a: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2335316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hqprint">
            <a:extLst>
              <a:ext uri="{28A0092B-C50C-407E-A947-70E740481C1C}">
                <a14:useLocalDpi xmlns:a14="http://schemas.microsoft.com/office/drawing/2010/main" val="0"/>
              </a:ext>
            </a:extLst>
          </a:blip>
          <a:srcRect l="1308" r="3493"/>
          <a:stretch/>
        </p:blipFill>
        <p:spPr>
          <a:xfrm>
            <a:off x="-26523" y="-5910"/>
            <a:ext cx="9303109" cy="6131800"/>
          </a:xfrm>
          <a:prstGeom prst="rect">
            <a:avLst/>
          </a:prstGeom>
        </p:spPr>
      </p:pic>
      <p:sp>
        <p:nvSpPr>
          <p:cNvPr id="6" name="Rektangel 5"/>
          <p:cNvSpPr/>
          <p:nvPr/>
        </p:nvSpPr>
        <p:spPr bwMode="auto">
          <a:xfrm>
            <a:off x="827584" y="836713"/>
            <a:ext cx="5184576" cy="331236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115616" y="1124744"/>
            <a:ext cx="7645400" cy="755650"/>
          </a:xfrm>
        </p:spPr>
        <p:txBody>
          <a:bodyPr/>
          <a:lstStyle/>
          <a:p>
            <a:r>
              <a:rPr lang="sv-SE" sz="2800" dirty="0"/>
              <a:t>Studentinflytande</a:t>
            </a:r>
            <a:endParaRPr lang="sv-SE" dirty="0"/>
          </a:p>
        </p:txBody>
      </p:sp>
      <p:sp>
        <p:nvSpPr>
          <p:cNvPr id="7" name="Rectangle 2"/>
          <p:cNvSpPr txBox="1">
            <a:spLocks noChangeArrowheads="1"/>
          </p:cNvSpPr>
          <p:nvPr/>
        </p:nvSpPr>
        <p:spPr bwMode="auto">
          <a:xfrm>
            <a:off x="1115616" y="1620694"/>
            <a:ext cx="35622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50000"/>
              </a:lnSpc>
            </a:pPr>
            <a:r>
              <a:rPr lang="sv-SE" sz="1800" dirty="0"/>
              <a:t>Programråd </a:t>
            </a:r>
          </a:p>
          <a:p>
            <a:pPr>
              <a:lnSpc>
                <a:spcPct val="150000"/>
              </a:lnSpc>
            </a:pPr>
            <a:r>
              <a:rPr lang="sv-SE" sz="1800" dirty="0"/>
              <a:t>Linnéstudenterna</a:t>
            </a:r>
          </a:p>
          <a:p>
            <a:pPr>
              <a:lnSpc>
                <a:spcPct val="150000"/>
              </a:lnSpc>
            </a:pPr>
            <a:r>
              <a:rPr lang="sv-SE" sz="1800" dirty="0"/>
              <a:t>Studentförening</a:t>
            </a:r>
          </a:p>
          <a:p>
            <a:pPr>
              <a:lnSpc>
                <a:spcPct val="150000"/>
              </a:lnSpc>
            </a:pPr>
            <a:r>
              <a:rPr lang="sv-SE" sz="1800" dirty="0"/>
              <a:t>Kursvärdering</a:t>
            </a:r>
          </a:p>
          <a:p>
            <a:pPr>
              <a:lnSpc>
                <a:spcPct val="150000"/>
              </a:lnSpc>
            </a:pPr>
            <a:r>
              <a:rPr lang="sv-SE" sz="1800" dirty="0" err="1"/>
              <a:t>Linnébarometern</a:t>
            </a: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2857795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ång exponering för lampor på väg mellan berg och stjärn natt himmel"/>
          <p:cNvPicPr>
            <a:picLocks noChangeAspect="1"/>
          </p:cNvPicPr>
          <p:nvPr/>
        </p:nvPicPr>
        <p:blipFill>
          <a:blip r:embed="rId3">
            <a:extLst>
              <a:ext uri="{28A0092B-C50C-407E-A947-70E740481C1C}">
                <a14:useLocalDpi xmlns:a14="http://schemas.microsoft.com/office/drawing/2010/main" val="0"/>
              </a:ext>
            </a:extLst>
          </a:blip>
          <a:srcRect t="1162" b="1162"/>
          <a:stretch/>
        </p:blipFill>
        <p:spPr>
          <a:xfrm>
            <a:off x="-108520" y="0"/>
            <a:ext cx="9361040" cy="6108859"/>
          </a:xfrm>
          <a:prstGeom prst="rect">
            <a:avLst/>
          </a:prstGeom>
        </p:spPr>
      </p:pic>
      <p:sp>
        <p:nvSpPr>
          <p:cNvPr id="10" name="Rektangel 9"/>
          <p:cNvSpPr/>
          <p:nvPr/>
        </p:nvSpPr>
        <p:spPr bwMode="auto">
          <a:xfrm>
            <a:off x="1403648" y="908721"/>
            <a:ext cx="6264696" cy="37444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691680" y="1203632"/>
            <a:ext cx="7645400" cy="755650"/>
          </a:xfrm>
        </p:spPr>
        <p:txBody>
          <a:bodyPr/>
          <a:lstStyle/>
          <a:p>
            <a:r>
              <a:rPr lang="sv-SE" sz="2800" dirty="0"/>
              <a:t>Bildningsresan  </a:t>
            </a:r>
            <a:br>
              <a:rPr lang="sv-SE" sz="2800" dirty="0"/>
            </a:br>
            <a:r>
              <a:rPr lang="sv-SE" sz="1800" i="1" dirty="0"/>
              <a:t>Från gymnasium genom universitet till arbetslivet!</a:t>
            </a:r>
          </a:p>
        </p:txBody>
      </p:sp>
      <p:sp>
        <p:nvSpPr>
          <p:cNvPr id="7" name="Rectangle 2"/>
          <p:cNvSpPr txBox="1">
            <a:spLocks noChangeArrowheads="1"/>
          </p:cNvSpPr>
          <p:nvPr/>
        </p:nvSpPr>
        <p:spPr bwMode="auto">
          <a:xfrm>
            <a:off x="1691680" y="2133234"/>
            <a:ext cx="6336704" cy="184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50000"/>
              </a:lnSpc>
            </a:pPr>
            <a:r>
              <a:rPr lang="sv-SE" sz="1800" dirty="0"/>
              <a:t>Din inställning och ambition påverkar dig och din närmiljö  </a:t>
            </a:r>
          </a:p>
          <a:p>
            <a:pPr>
              <a:lnSpc>
                <a:spcPct val="150000"/>
              </a:lnSpc>
            </a:pPr>
            <a:r>
              <a:rPr lang="sv-SE" sz="1800" dirty="0"/>
              <a:t>Eget ansvar!</a:t>
            </a:r>
          </a:p>
          <a:p>
            <a:pPr>
              <a:lnSpc>
                <a:spcPct val="150000"/>
              </a:lnSpc>
            </a:pPr>
            <a:r>
              <a:rPr lang="sv-SE" sz="1800" dirty="0"/>
              <a:t>Krav och förväntningar på dig och från dig som student</a:t>
            </a:r>
          </a:p>
          <a:p>
            <a:pPr>
              <a:lnSpc>
                <a:spcPct val="150000"/>
              </a:lnSpc>
            </a:pPr>
            <a:r>
              <a:rPr lang="sv-SE" sz="1800" dirty="0"/>
              <a:t>Akademisk frihet</a:t>
            </a:r>
          </a:p>
          <a:p>
            <a:pPr>
              <a:lnSpc>
                <a:spcPct val="150000"/>
              </a:lnSpc>
            </a:pPr>
            <a:r>
              <a:rPr lang="sv-SE" sz="1800" dirty="0"/>
              <a:t>Vetenskapligt vetande</a:t>
            </a:r>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123338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B21148-FCAE-3D26-8F79-6BE66FD825D5}"/>
              </a:ext>
            </a:extLst>
          </p:cNvPr>
          <p:cNvSpPr>
            <a:spLocks noGrp="1"/>
          </p:cNvSpPr>
          <p:nvPr>
            <p:ph type="title"/>
          </p:nvPr>
        </p:nvSpPr>
        <p:spPr>
          <a:xfrm>
            <a:off x="475372" y="396962"/>
            <a:ext cx="5032732" cy="1368000"/>
          </a:xfrm>
        </p:spPr>
        <p:txBody>
          <a:bodyPr/>
          <a:lstStyle/>
          <a:p>
            <a:pPr algn="ctr"/>
            <a:r>
              <a:rPr lang="sv-SE" sz="2800" dirty="0"/>
              <a:t>Ny digital medarbetare på lnu.se </a:t>
            </a:r>
          </a:p>
        </p:txBody>
      </p:sp>
      <p:sp>
        <p:nvSpPr>
          <p:cNvPr id="6" name="textruta 5">
            <a:extLst>
              <a:ext uri="{FF2B5EF4-FFF2-40B4-BE49-F238E27FC236}">
                <a16:creationId xmlns:a16="http://schemas.microsoft.com/office/drawing/2014/main" id="{69EC0AD2-A13C-3BF7-DF2C-0E9B32ED06AE}"/>
              </a:ext>
            </a:extLst>
          </p:cNvPr>
          <p:cNvSpPr txBox="1"/>
          <p:nvPr/>
        </p:nvSpPr>
        <p:spPr>
          <a:xfrm>
            <a:off x="827584" y="2781623"/>
            <a:ext cx="4464496" cy="2308324"/>
          </a:xfrm>
          <a:prstGeom prst="rect">
            <a:avLst/>
          </a:prstGeom>
          <a:noFill/>
        </p:spPr>
        <p:txBody>
          <a:bodyPr wrap="square" rtlCol="0">
            <a:spAutoFit/>
          </a:bodyPr>
          <a:lstStyle/>
          <a:p>
            <a:pPr lvl="1"/>
            <a:endParaRPr lang="sv-SE" dirty="0"/>
          </a:p>
          <a:p>
            <a:pPr marL="214313" indent="-214313">
              <a:buFont typeface="Arial" panose="020B0604020202020204" pitchFamily="34" charset="0"/>
              <a:buChar char="•"/>
            </a:pPr>
            <a:r>
              <a:rPr lang="sv-SE" dirty="0"/>
              <a:t>I somras lanserades vår nya digitala medarbetare Calle </a:t>
            </a:r>
          </a:p>
          <a:p>
            <a:pPr marL="214313" indent="-214313">
              <a:buFont typeface="Arial" panose="020B0604020202020204" pitchFamily="34" charset="0"/>
              <a:buChar char="•"/>
            </a:pPr>
            <a:r>
              <a:rPr lang="sv-SE" dirty="0"/>
              <a:t>Calle kan hjälpa dig att besvara frågor som du kan ha som ny student.  </a:t>
            </a:r>
          </a:p>
          <a:p>
            <a:pPr marL="214313" indent="-214313">
              <a:buFont typeface="Arial" panose="020B0604020202020204" pitchFamily="34" charset="0"/>
              <a:buChar char="•"/>
            </a:pPr>
            <a:r>
              <a:rPr lang="sv-SE" dirty="0"/>
              <a:t>Du hittar Calle på Lnu.se, bland annat här: </a:t>
            </a:r>
            <a:r>
              <a:rPr lang="sv-SE" dirty="0">
                <a:hlinkClick r:id="rId3"/>
              </a:rPr>
              <a:t>https://lnu.se/student/ny-student/</a:t>
            </a:r>
            <a:endParaRPr lang="sv-SE" dirty="0"/>
          </a:p>
          <a:p>
            <a:endParaRPr lang="sv-SE" dirty="0"/>
          </a:p>
        </p:txBody>
      </p:sp>
      <p:sp>
        <p:nvSpPr>
          <p:cNvPr id="7" name="textruta 6">
            <a:extLst>
              <a:ext uri="{FF2B5EF4-FFF2-40B4-BE49-F238E27FC236}">
                <a16:creationId xmlns:a16="http://schemas.microsoft.com/office/drawing/2014/main" id="{F571EDF4-F83F-D50D-88F5-06AD47DF973C}"/>
              </a:ext>
            </a:extLst>
          </p:cNvPr>
          <p:cNvSpPr txBox="1"/>
          <p:nvPr/>
        </p:nvSpPr>
        <p:spPr>
          <a:xfrm>
            <a:off x="994667" y="1690647"/>
            <a:ext cx="2046379" cy="1015663"/>
          </a:xfrm>
          <a:prstGeom prst="rect">
            <a:avLst/>
          </a:prstGeom>
          <a:noFill/>
        </p:spPr>
        <p:txBody>
          <a:bodyPr wrap="square" rtlCol="0">
            <a:spAutoFit/>
          </a:bodyPr>
          <a:lstStyle/>
          <a:p>
            <a:r>
              <a:rPr lang="sv-SE" sz="3000" dirty="0">
                <a:solidFill>
                  <a:srgbClr val="FFE000"/>
                </a:solidFill>
                <a:latin typeface="Abadi" panose="020B0604020104020204" pitchFamily="34" charset="0"/>
              </a:rPr>
              <a:t>Chatboten</a:t>
            </a:r>
          </a:p>
          <a:p>
            <a:r>
              <a:rPr lang="sv-SE" sz="3000" dirty="0">
                <a:solidFill>
                  <a:srgbClr val="FFE000"/>
                </a:solidFill>
                <a:latin typeface="Abadi" panose="020B0604020104020204" pitchFamily="34" charset="0"/>
              </a:rPr>
              <a:t> Calle</a:t>
            </a:r>
          </a:p>
        </p:txBody>
      </p:sp>
      <p:pic>
        <p:nvPicPr>
          <p:cNvPr id="11" name="Bildobjekt 10" descr="En bild som visar gul, smiley, clipart, tecknad serie&#10;&#10;Automatiskt genererad beskrivning">
            <a:extLst>
              <a:ext uri="{FF2B5EF4-FFF2-40B4-BE49-F238E27FC236}">
                <a16:creationId xmlns:a16="http://schemas.microsoft.com/office/drawing/2014/main" id="{637BE2EF-E28A-D35D-5F10-546F69C106EB}"/>
              </a:ext>
            </a:extLst>
          </p:cNvPr>
          <p:cNvPicPr>
            <a:picLocks noChangeAspect="1"/>
          </p:cNvPicPr>
          <p:nvPr/>
        </p:nvPicPr>
        <p:blipFill>
          <a:blip r:embed="rId4"/>
          <a:stretch>
            <a:fillRect/>
          </a:stretch>
        </p:blipFill>
        <p:spPr>
          <a:xfrm>
            <a:off x="3105864" y="1873379"/>
            <a:ext cx="1015769" cy="832931"/>
          </a:xfrm>
          <a:prstGeom prst="rect">
            <a:avLst/>
          </a:prstGeom>
        </p:spPr>
      </p:pic>
      <p:pic>
        <p:nvPicPr>
          <p:cNvPr id="4" name="Bildobjekt 3">
            <a:extLst>
              <a:ext uri="{FF2B5EF4-FFF2-40B4-BE49-F238E27FC236}">
                <a16:creationId xmlns:a16="http://schemas.microsoft.com/office/drawing/2014/main" id="{B75DD8EE-A2BF-25BB-835A-E1A413FE620F}"/>
              </a:ext>
            </a:extLst>
          </p:cNvPr>
          <p:cNvPicPr>
            <a:picLocks noChangeAspect="1"/>
          </p:cNvPicPr>
          <p:nvPr/>
        </p:nvPicPr>
        <p:blipFill>
          <a:blip r:embed="rId5"/>
          <a:stretch>
            <a:fillRect/>
          </a:stretch>
        </p:blipFill>
        <p:spPr>
          <a:xfrm>
            <a:off x="5667633" y="1340768"/>
            <a:ext cx="2249531" cy="3411788"/>
          </a:xfrm>
          <a:prstGeom prst="rect">
            <a:avLst/>
          </a:prstGeom>
        </p:spPr>
      </p:pic>
    </p:spTree>
    <p:extLst>
      <p:ext uri="{BB962C8B-B14F-4D97-AF65-F5344CB8AC3E}">
        <p14:creationId xmlns:p14="http://schemas.microsoft.com/office/powerpoint/2010/main" val="217706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102739"/>
          </a:xfrm>
          <a:prstGeom prst="rect">
            <a:avLst/>
          </a:prstGeom>
        </p:spPr>
      </p:pic>
      <p:sp>
        <p:nvSpPr>
          <p:cNvPr id="11" name="Rektangel 10"/>
          <p:cNvSpPr/>
          <p:nvPr/>
        </p:nvSpPr>
        <p:spPr bwMode="auto">
          <a:xfrm>
            <a:off x="1511658" y="927121"/>
            <a:ext cx="6120681" cy="424849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781682" y="1133014"/>
            <a:ext cx="6264696" cy="586219"/>
          </a:xfrm>
        </p:spPr>
        <p:txBody>
          <a:bodyPr/>
          <a:lstStyle/>
          <a:p>
            <a:r>
              <a:rPr lang="sv-SE" sz="2800" dirty="0"/>
              <a:t>Alumnnätverk – LnuAlumn</a:t>
            </a:r>
            <a:endParaRPr lang="sv-SE" i="1" dirty="0"/>
          </a:p>
        </p:txBody>
      </p:sp>
      <p:sp>
        <p:nvSpPr>
          <p:cNvPr id="7" name="Rectangle 2"/>
          <p:cNvSpPr txBox="1">
            <a:spLocks noChangeArrowheads="1"/>
          </p:cNvSpPr>
          <p:nvPr/>
        </p:nvSpPr>
        <p:spPr bwMode="auto">
          <a:xfrm>
            <a:off x="1763688" y="1719233"/>
            <a:ext cx="5741777"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800" dirty="0"/>
              <a:t>Dina erfarenheter från arbetslivet är viktiga för oss och för våra studenter.</a:t>
            </a:r>
            <a:br>
              <a:rPr lang="sv-SE" sz="1800" dirty="0"/>
            </a:br>
            <a:br>
              <a:rPr lang="sv-SE" sz="1800" dirty="0"/>
            </a:br>
            <a:r>
              <a:rPr lang="sv-SE" sz="1800" dirty="0"/>
              <a:t>Som alumn kan du vara med och bidra till ditt tidigare utbildningsprogram.</a:t>
            </a:r>
            <a:br>
              <a:rPr lang="sv-SE" sz="1800" dirty="0"/>
            </a:br>
            <a:br>
              <a:rPr lang="sv-SE" sz="1800" dirty="0"/>
            </a:br>
            <a:r>
              <a:rPr lang="sv-SE" sz="1800" dirty="0"/>
              <a:t>Vi har alumner som föreläsare, fadderföretag och som  uppdragsgivare till examensarbete.</a:t>
            </a:r>
            <a:br>
              <a:rPr lang="sv-SE" sz="1800" dirty="0"/>
            </a:br>
            <a:br>
              <a:rPr lang="sv-SE" sz="1800" dirty="0"/>
            </a:br>
            <a:r>
              <a:rPr lang="sv-SE" sz="1800" dirty="0"/>
              <a:t>Är du intresserad av att bidra är du varmt välkommen att höra av dig, mer information finns på </a:t>
            </a:r>
            <a:r>
              <a:rPr lang="sv-SE" sz="1800" dirty="0">
                <a:hlinkClick r:id="rId4"/>
              </a:rPr>
              <a:t>LnuAlumn</a:t>
            </a:r>
            <a:r>
              <a:rPr lang="sv-SE" sz="1800" dirty="0"/>
              <a:t> </a:t>
            </a:r>
          </a:p>
          <a:p>
            <a:pPr>
              <a:lnSpc>
                <a:spcPct val="100000"/>
              </a:lnSpc>
            </a:pPr>
            <a:endParaRPr lang="sv-SE" sz="1800" dirty="0"/>
          </a:p>
          <a:p>
            <a:pPr>
              <a:lnSpc>
                <a:spcPct val="100000"/>
              </a:lnSpc>
            </a:pPr>
            <a:endParaRPr lang="sv-SE" sz="1200" dirty="0"/>
          </a:p>
          <a:p>
            <a:pPr>
              <a:lnSpc>
                <a:spcPct val="100000"/>
              </a:lnSpc>
            </a:pPr>
            <a:endParaRPr lang="sv-SE" sz="1200" dirty="0"/>
          </a:p>
          <a:p>
            <a:pPr>
              <a:lnSpc>
                <a:spcPct val="100000"/>
              </a:lnSpc>
            </a:pPr>
            <a:endParaRPr lang="sv-SE" sz="1200" dirty="0"/>
          </a:p>
          <a:p>
            <a:pPr>
              <a:lnSpc>
                <a:spcPct val="100000"/>
              </a:lnSpc>
            </a:pPr>
            <a:endParaRPr lang="sv-SE" sz="1200" dirty="0"/>
          </a:p>
        </p:txBody>
      </p:sp>
    </p:spTree>
    <p:extLst>
      <p:ext uri="{BB962C8B-B14F-4D97-AF65-F5344CB8AC3E}">
        <p14:creationId xmlns:p14="http://schemas.microsoft.com/office/powerpoint/2010/main" val="1007056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5" y="0"/>
            <a:ext cx="9144000" cy="6127988"/>
          </a:xfrm>
          <a:prstGeom prst="rect">
            <a:avLst/>
          </a:prstGeom>
        </p:spPr>
      </p:pic>
      <p:sp>
        <p:nvSpPr>
          <p:cNvPr id="6" name="Rektangel 5"/>
          <p:cNvSpPr/>
          <p:nvPr/>
        </p:nvSpPr>
        <p:spPr bwMode="auto">
          <a:xfrm>
            <a:off x="1445506" y="1484784"/>
            <a:ext cx="6480720" cy="2390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Rubrik 2"/>
          <p:cNvSpPr>
            <a:spLocks noGrp="1"/>
          </p:cNvSpPr>
          <p:nvPr>
            <p:ph type="title"/>
          </p:nvPr>
        </p:nvSpPr>
        <p:spPr>
          <a:xfrm>
            <a:off x="1589522" y="1635737"/>
            <a:ext cx="5904656" cy="2088232"/>
          </a:xfrm>
        </p:spPr>
        <p:txBody>
          <a:bodyPr/>
          <a:lstStyle/>
          <a:p>
            <a:pPr>
              <a:lnSpc>
                <a:spcPct val="100000"/>
              </a:lnSpc>
            </a:pPr>
            <a:r>
              <a:rPr lang="sv-SE" sz="2800" kern="0" dirty="0">
                <a:latin typeface="+mn-lt"/>
                <a:ea typeface="+mn-ea"/>
                <a:cs typeface="+mn-cs"/>
              </a:rPr>
              <a:t>Varmt välkommen till</a:t>
            </a:r>
            <a:br>
              <a:rPr lang="sv-SE" sz="2800" kern="0" dirty="0">
                <a:latin typeface="+mn-lt"/>
                <a:ea typeface="+mn-ea"/>
                <a:cs typeface="+mn-cs"/>
              </a:rPr>
            </a:br>
            <a:r>
              <a:rPr lang="sv-SE" sz="2800" kern="0" dirty="0">
                <a:latin typeface="+mn-lt"/>
                <a:ea typeface="+mn-ea"/>
                <a:cs typeface="+mn-cs"/>
              </a:rPr>
              <a:t>Fakulteten för hälso- och livsvetenskap!</a:t>
            </a:r>
          </a:p>
        </p:txBody>
      </p:sp>
      <p:sp>
        <p:nvSpPr>
          <p:cNvPr id="10" name="Platshållare för innehåll 2"/>
          <p:cNvSpPr>
            <a:spLocks noGrp="1"/>
          </p:cNvSpPr>
          <p:nvPr>
            <p:ph idx="1"/>
          </p:nvPr>
        </p:nvSpPr>
        <p:spPr>
          <a:xfrm>
            <a:off x="1599271" y="2773991"/>
            <a:ext cx="7513004" cy="576064"/>
          </a:xfrm>
        </p:spPr>
        <p:txBody>
          <a:bodyPr/>
          <a:lstStyle/>
          <a:p>
            <a:pPr marL="0" indent="0">
              <a:lnSpc>
                <a:spcPct val="150000"/>
              </a:lnSpc>
            </a:pPr>
            <a:r>
              <a:rPr lang="sv-SE" i="1" dirty="0"/>
              <a:t>Glöm inte att registrera dig på första kursen redan idag!</a:t>
            </a:r>
          </a:p>
        </p:txBody>
      </p:sp>
    </p:spTree>
    <p:extLst>
      <p:ext uri="{BB962C8B-B14F-4D97-AF65-F5344CB8AC3E}">
        <p14:creationId xmlns:p14="http://schemas.microsoft.com/office/powerpoint/2010/main" val="416653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94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ubrik 1"/>
          <p:cNvSpPr>
            <a:spLocks noGrp="1"/>
          </p:cNvSpPr>
          <p:nvPr>
            <p:ph type="title"/>
          </p:nvPr>
        </p:nvSpPr>
        <p:spPr>
          <a:xfrm>
            <a:off x="697043" y="755941"/>
            <a:ext cx="7593029" cy="786817"/>
          </a:xfrm>
        </p:spPr>
        <p:txBody>
          <a:bodyPr/>
          <a:lstStyle/>
          <a:p>
            <a:r>
              <a:rPr lang="sv-SE" sz="2800" dirty="0"/>
              <a:t>Studentwebben</a:t>
            </a:r>
            <a:endParaRPr lang="sv-SE" dirty="0"/>
          </a:p>
        </p:txBody>
      </p:sp>
      <p:pic>
        <p:nvPicPr>
          <p:cNvPr id="25" name="Bildobjekt 24"/>
          <p:cNvPicPr>
            <a:picLocks noChangeAspect="1"/>
          </p:cNvPicPr>
          <p:nvPr/>
        </p:nvPicPr>
        <p:blipFill rotWithShape="1">
          <a:blip r:embed="rId3">
            <a:extLst>
              <a:ext uri="{28A0092B-C50C-407E-A947-70E740481C1C}">
                <a14:useLocalDpi xmlns:a14="http://schemas.microsoft.com/office/drawing/2010/main" val="0"/>
              </a:ext>
            </a:extLst>
          </a:blip>
          <a:srcRect b="2888"/>
          <a:stretch/>
        </p:blipFill>
        <p:spPr>
          <a:xfrm>
            <a:off x="1806594" y="1304645"/>
            <a:ext cx="5713557" cy="4474904"/>
          </a:xfrm>
          <a:prstGeom prst="rect">
            <a:avLst/>
          </a:prstGeom>
          <a:ln>
            <a:solidFill>
              <a:schemeClr val="tx1"/>
            </a:solidFill>
          </a:ln>
        </p:spPr>
      </p:pic>
      <p:sp>
        <p:nvSpPr>
          <p:cNvPr id="7" name="Rektangel 6"/>
          <p:cNvSpPr/>
          <p:nvPr/>
        </p:nvSpPr>
        <p:spPr bwMode="auto">
          <a:xfrm>
            <a:off x="2204180" y="2019357"/>
            <a:ext cx="1512168" cy="365778"/>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solidFill>
                <a:schemeClr val="tx1"/>
              </a:solidFill>
              <a:effectLst/>
              <a:latin typeface="Arial" panose="020B0604020202020204" pitchFamily="34" charset="0"/>
              <a:cs typeface="Arial" panose="020B0604020202020204" pitchFamily="34" charset="0"/>
            </a:endParaRPr>
          </a:p>
        </p:txBody>
      </p:sp>
      <p:sp>
        <p:nvSpPr>
          <p:cNvPr id="8" name="textruta 7"/>
          <p:cNvSpPr txBox="1"/>
          <p:nvPr/>
        </p:nvSpPr>
        <p:spPr>
          <a:xfrm>
            <a:off x="300991" y="2227339"/>
            <a:ext cx="1447453" cy="769441"/>
          </a:xfrm>
          <a:prstGeom prst="rect">
            <a:avLst/>
          </a:prstGeom>
          <a:noFill/>
        </p:spPr>
        <p:txBody>
          <a:bodyPr wrap="square" rtlCol="0">
            <a:spAutoFit/>
          </a:bodyPr>
          <a:lstStyle/>
          <a:p>
            <a:r>
              <a:rPr lang="sv-SE" sz="1100" u="sng" dirty="0">
                <a:latin typeface="+mj-lt"/>
              </a:rPr>
              <a:t>Mitt schema</a:t>
            </a:r>
          </a:p>
          <a:p>
            <a:r>
              <a:rPr lang="sv-SE" sz="1100" dirty="0">
                <a:latin typeface="+mj-lt"/>
              </a:rPr>
              <a:t>När du är registrerad på en kurs ser du ditt schema här</a:t>
            </a:r>
          </a:p>
        </p:txBody>
      </p:sp>
      <p:sp>
        <p:nvSpPr>
          <p:cNvPr id="9" name="Rektangel 8"/>
          <p:cNvSpPr/>
          <p:nvPr/>
        </p:nvSpPr>
        <p:spPr bwMode="auto">
          <a:xfrm>
            <a:off x="2214031" y="3007233"/>
            <a:ext cx="886861" cy="1895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cxnSp>
        <p:nvCxnSpPr>
          <p:cNvPr id="10" name="Rak pilkoppling 9"/>
          <p:cNvCxnSpPr/>
          <p:nvPr/>
        </p:nvCxnSpPr>
        <p:spPr bwMode="auto">
          <a:xfrm>
            <a:off x="1302090" y="2891506"/>
            <a:ext cx="829777" cy="175229"/>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ruta 12"/>
          <p:cNvSpPr txBox="1"/>
          <p:nvPr/>
        </p:nvSpPr>
        <p:spPr>
          <a:xfrm>
            <a:off x="257719" y="3960027"/>
            <a:ext cx="1692188" cy="1277273"/>
          </a:xfrm>
          <a:prstGeom prst="rect">
            <a:avLst/>
          </a:prstGeom>
          <a:noFill/>
        </p:spPr>
        <p:txBody>
          <a:bodyPr wrap="square" rtlCol="0">
            <a:spAutoFit/>
          </a:bodyPr>
          <a:lstStyle/>
          <a:p>
            <a:r>
              <a:rPr lang="sv-SE" sz="1100" u="sng" dirty="0">
                <a:latin typeface="+mj-lt"/>
              </a:rPr>
              <a:t>Klicka på kursen</a:t>
            </a:r>
          </a:p>
          <a:p>
            <a:pPr marL="171450" indent="-171450">
              <a:buFont typeface="Arial" panose="020B0604020202020204" pitchFamily="34" charset="0"/>
              <a:buChar char="•"/>
            </a:pPr>
            <a:r>
              <a:rPr lang="sv-SE" sz="1100" dirty="0">
                <a:latin typeface="+mj-lt"/>
              </a:rPr>
              <a:t>Länk till kursrummet på </a:t>
            </a:r>
            <a:r>
              <a:rPr lang="sv-SE" sz="1100" dirty="0" err="1">
                <a:latin typeface="+mj-lt"/>
              </a:rPr>
              <a:t>MyMoodle</a:t>
            </a:r>
            <a:endParaRPr lang="sv-SE" sz="1100" dirty="0">
              <a:latin typeface="+mj-lt"/>
            </a:endParaRPr>
          </a:p>
          <a:p>
            <a:pPr marL="171450" indent="-171450">
              <a:buFont typeface="Arial" panose="020B0604020202020204" pitchFamily="34" charset="0"/>
              <a:buChar char="•"/>
            </a:pPr>
            <a:r>
              <a:rPr lang="sv-SE" sz="1100" dirty="0">
                <a:latin typeface="+mj-lt"/>
              </a:rPr>
              <a:t>Länk till kursplan</a:t>
            </a:r>
          </a:p>
          <a:p>
            <a:pPr marL="171450" indent="-171450">
              <a:buFont typeface="Arial" panose="020B0604020202020204" pitchFamily="34" charset="0"/>
              <a:buChar char="•"/>
            </a:pPr>
            <a:r>
              <a:rPr lang="sv-SE" sz="1100" dirty="0">
                <a:latin typeface="+mj-lt"/>
              </a:rPr>
              <a:t>Information om anmälningstider för tentamen</a:t>
            </a:r>
          </a:p>
        </p:txBody>
      </p:sp>
      <p:cxnSp>
        <p:nvCxnSpPr>
          <p:cNvPr id="16" name="Rak pilkoppling 15"/>
          <p:cNvCxnSpPr/>
          <p:nvPr/>
        </p:nvCxnSpPr>
        <p:spPr bwMode="auto">
          <a:xfrm>
            <a:off x="1523723" y="4771657"/>
            <a:ext cx="932183" cy="25043"/>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ruta 17"/>
          <p:cNvSpPr txBox="1"/>
          <p:nvPr/>
        </p:nvSpPr>
        <p:spPr>
          <a:xfrm>
            <a:off x="2744083" y="4766216"/>
            <a:ext cx="1692188" cy="261610"/>
          </a:xfrm>
          <a:prstGeom prst="rect">
            <a:avLst/>
          </a:prstGeom>
          <a:noFill/>
        </p:spPr>
        <p:txBody>
          <a:bodyPr wrap="square" rtlCol="0">
            <a:spAutoFit/>
          </a:bodyPr>
          <a:lstStyle/>
          <a:p>
            <a:r>
              <a:rPr lang="sv-SE" sz="1100" dirty="0">
                <a:latin typeface="+mj-lt"/>
              </a:rPr>
              <a:t>*Här syns dina kurser*</a:t>
            </a:r>
          </a:p>
        </p:txBody>
      </p:sp>
      <p:sp>
        <p:nvSpPr>
          <p:cNvPr id="19" name="textruta 18"/>
          <p:cNvSpPr txBox="1"/>
          <p:nvPr/>
        </p:nvSpPr>
        <p:spPr>
          <a:xfrm>
            <a:off x="7559016" y="2566220"/>
            <a:ext cx="1291559" cy="430887"/>
          </a:xfrm>
          <a:prstGeom prst="rect">
            <a:avLst/>
          </a:prstGeom>
          <a:noFill/>
        </p:spPr>
        <p:txBody>
          <a:bodyPr wrap="square" rtlCol="0">
            <a:spAutoFit/>
          </a:bodyPr>
          <a:lstStyle/>
          <a:p>
            <a:r>
              <a:rPr lang="sv-SE" sz="1100" u="sng" dirty="0">
                <a:latin typeface="+mj-lt"/>
              </a:rPr>
              <a:t>Viktig information </a:t>
            </a:r>
            <a:r>
              <a:rPr lang="sv-SE" sz="1100" dirty="0">
                <a:latin typeface="+mj-lt"/>
              </a:rPr>
              <a:t>under dina studier</a:t>
            </a:r>
          </a:p>
        </p:txBody>
      </p:sp>
      <p:cxnSp>
        <p:nvCxnSpPr>
          <p:cNvPr id="20" name="Rak pilkoppling 19"/>
          <p:cNvCxnSpPr/>
          <p:nvPr/>
        </p:nvCxnSpPr>
        <p:spPr bwMode="auto">
          <a:xfrm flipH="1">
            <a:off x="7426807" y="2971249"/>
            <a:ext cx="453470" cy="528462"/>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ruta 23"/>
          <p:cNvSpPr txBox="1"/>
          <p:nvPr/>
        </p:nvSpPr>
        <p:spPr>
          <a:xfrm>
            <a:off x="7557600" y="4600580"/>
            <a:ext cx="1464945" cy="430887"/>
          </a:xfrm>
          <a:prstGeom prst="rect">
            <a:avLst/>
          </a:prstGeom>
          <a:noFill/>
        </p:spPr>
        <p:txBody>
          <a:bodyPr wrap="square" rtlCol="0">
            <a:spAutoFit/>
          </a:bodyPr>
          <a:lstStyle/>
          <a:p>
            <a:r>
              <a:rPr lang="sv-SE" sz="1100" u="sng" dirty="0">
                <a:latin typeface="+mj-lt"/>
              </a:rPr>
              <a:t>Grupprum</a:t>
            </a:r>
          </a:p>
          <a:p>
            <a:r>
              <a:rPr lang="sv-SE" sz="1100" dirty="0">
                <a:latin typeface="+mj-lt"/>
              </a:rPr>
              <a:t>Bokas i TimeEdit</a:t>
            </a:r>
          </a:p>
        </p:txBody>
      </p:sp>
      <p:sp>
        <p:nvSpPr>
          <p:cNvPr id="26" name="Rektangel 25"/>
          <p:cNvSpPr/>
          <p:nvPr/>
        </p:nvSpPr>
        <p:spPr bwMode="auto">
          <a:xfrm>
            <a:off x="2203324" y="3698089"/>
            <a:ext cx="2547430" cy="208146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7" name="Rektangel 26"/>
          <p:cNvSpPr/>
          <p:nvPr/>
        </p:nvSpPr>
        <p:spPr bwMode="auto">
          <a:xfrm>
            <a:off x="6222939" y="2971249"/>
            <a:ext cx="1190533" cy="1001321"/>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8" name="Rektangel 27"/>
          <p:cNvSpPr/>
          <p:nvPr/>
        </p:nvSpPr>
        <p:spPr bwMode="auto">
          <a:xfrm>
            <a:off x="4885540" y="3578090"/>
            <a:ext cx="1190533" cy="47463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0" name="Rektangel 29"/>
          <p:cNvSpPr/>
          <p:nvPr/>
        </p:nvSpPr>
        <p:spPr bwMode="auto">
          <a:xfrm>
            <a:off x="4885540" y="3337966"/>
            <a:ext cx="1190533" cy="18985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2" name="Rektangel 31"/>
          <p:cNvSpPr/>
          <p:nvPr/>
        </p:nvSpPr>
        <p:spPr bwMode="auto">
          <a:xfrm>
            <a:off x="4863448" y="4905953"/>
            <a:ext cx="1190533" cy="18985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3" name="Rektangel 32"/>
          <p:cNvSpPr/>
          <p:nvPr/>
        </p:nvSpPr>
        <p:spPr bwMode="auto">
          <a:xfrm>
            <a:off x="4863448" y="5173161"/>
            <a:ext cx="1190533" cy="18985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4" name="textruta 33"/>
          <p:cNvSpPr txBox="1"/>
          <p:nvPr/>
        </p:nvSpPr>
        <p:spPr>
          <a:xfrm>
            <a:off x="7549709" y="5129042"/>
            <a:ext cx="1600858" cy="938719"/>
          </a:xfrm>
          <a:prstGeom prst="rect">
            <a:avLst/>
          </a:prstGeom>
          <a:noFill/>
        </p:spPr>
        <p:txBody>
          <a:bodyPr wrap="square" rtlCol="0">
            <a:spAutoFit/>
          </a:bodyPr>
          <a:lstStyle/>
          <a:p>
            <a:r>
              <a:rPr lang="sv-SE" sz="1100" u="sng" dirty="0">
                <a:latin typeface="+mj-lt"/>
              </a:rPr>
              <a:t>Mina studentnyheter</a:t>
            </a:r>
          </a:p>
          <a:p>
            <a:r>
              <a:rPr lang="sv-SE" sz="1100" dirty="0">
                <a:latin typeface="+mj-lt"/>
              </a:rPr>
              <a:t>Senaste nytt</a:t>
            </a:r>
          </a:p>
          <a:p>
            <a:endParaRPr lang="sv-SE" sz="1100" dirty="0">
              <a:latin typeface="+mj-lt"/>
            </a:endParaRPr>
          </a:p>
          <a:p>
            <a:r>
              <a:rPr lang="sv-SE" sz="1100" u="sng" dirty="0">
                <a:latin typeface="+mj-lt"/>
              </a:rPr>
              <a:t>Min studentkalender</a:t>
            </a:r>
          </a:p>
          <a:p>
            <a:r>
              <a:rPr lang="sv-SE" sz="1100" dirty="0">
                <a:latin typeface="+mj-lt"/>
              </a:rPr>
              <a:t>Händelser</a:t>
            </a:r>
          </a:p>
        </p:txBody>
      </p:sp>
      <p:cxnSp>
        <p:nvCxnSpPr>
          <p:cNvPr id="35" name="Rak pilkoppling 34"/>
          <p:cNvCxnSpPr/>
          <p:nvPr/>
        </p:nvCxnSpPr>
        <p:spPr bwMode="auto">
          <a:xfrm flipH="1" flipV="1">
            <a:off x="6109873" y="5237300"/>
            <a:ext cx="1447728" cy="55482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Rak pilkoppling 36"/>
          <p:cNvCxnSpPr/>
          <p:nvPr/>
        </p:nvCxnSpPr>
        <p:spPr bwMode="auto">
          <a:xfrm flipH="1" flipV="1">
            <a:off x="6109873" y="3993164"/>
            <a:ext cx="1447728" cy="37574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ruta 38"/>
          <p:cNvSpPr txBox="1"/>
          <p:nvPr/>
        </p:nvSpPr>
        <p:spPr>
          <a:xfrm>
            <a:off x="3160226" y="969678"/>
            <a:ext cx="1447453" cy="261610"/>
          </a:xfrm>
          <a:prstGeom prst="rect">
            <a:avLst/>
          </a:prstGeom>
          <a:noFill/>
        </p:spPr>
        <p:txBody>
          <a:bodyPr wrap="square" rtlCol="0">
            <a:spAutoFit/>
          </a:bodyPr>
          <a:lstStyle/>
          <a:p>
            <a:r>
              <a:rPr lang="sv-SE" sz="1100" u="sng" dirty="0">
                <a:latin typeface="+mj-lt"/>
              </a:rPr>
              <a:t>Logga in </a:t>
            </a:r>
            <a:endParaRPr lang="sv-SE" sz="1100" dirty="0">
              <a:latin typeface="+mj-lt"/>
            </a:endParaRPr>
          </a:p>
        </p:txBody>
      </p:sp>
      <p:sp>
        <p:nvSpPr>
          <p:cNvPr id="40" name="Rektangel 39"/>
          <p:cNvSpPr/>
          <p:nvPr/>
        </p:nvSpPr>
        <p:spPr bwMode="auto">
          <a:xfrm>
            <a:off x="2227204" y="1292062"/>
            <a:ext cx="553021" cy="14522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cxnSp>
        <p:nvCxnSpPr>
          <p:cNvPr id="41" name="Rak pilkoppling 40"/>
          <p:cNvCxnSpPr/>
          <p:nvPr/>
        </p:nvCxnSpPr>
        <p:spPr bwMode="auto">
          <a:xfrm flipH="1">
            <a:off x="2843382" y="1151460"/>
            <a:ext cx="368324" cy="159657"/>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ruta 43"/>
          <p:cNvSpPr txBox="1"/>
          <p:nvPr/>
        </p:nvSpPr>
        <p:spPr>
          <a:xfrm>
            <a:off x="7584269" y="3578090"/>
            <a:ext cx="2304256" cy="938719"/>
          </a:xfrm>
          <a:prstGeom prst="rect">
            <a:avLst/>
          </a:prstGeom>
          <a:noFill/>
        </p:spPr>
        <p:txBody>
          <a:bodyPr wrap="square" rtlCol="0">
            <a:spAutoFit/>
          </a:bodyPr>
          <a:lstStyle/>
          <a:p>
            <a:r>
              <a:rPr lang="sv-SE" sz="1100" u="sng" dirty="0">
                <a:latin typeface="+mj-lt"/>
              </a:rPr>
              <a:t>Ladok</a:t>
            </a:r>
          </a:p>
          <a:p>
            <a:pPr marL="171450" indent="-171450">
              <a:buFont typeface="Arial" panose="020B0604020202020204" pitchFamily="34" charset="0"/>
              <a:buChar char="•"/>
            </a:pPr>
            <a:r>
              <a:rPr lang="sv-SE" sz="1100" dirty="0">
                <a:latin typeface="+mj-lt"/>
              </a:rPr>
              <a:t>Registrering</a:t>
            </a:r>
          </a:p>
          <a:p>
            <a:pPr marL="171450" indent="-171450">
              <a:buFont typeface="Arial" panose="020B0604020202020204" pitchFamily="34" charset="0"/>
              <a:buChar char="•"/>
            </a:pPr>
            <a:r>
              <a:rPr lang="sv-SE" sz="1100" dirty="0">
                <a:latin typeface="+mj-lt"/>
              </a:rPr>
              <a:t>Resultat</a:t>
            </a:r>
          </a:p>
          <a:p>
            <a:pPr marL="171450" indent="-171450">
              <a:buFont typeface="Arial" panose="020B0604020202020204" pitchFamily="34" charset="0"/>
              <a:buChar char="•"/>
            </a:pPr>
            <a:r>
              <a:rPr lang="sv-SE" sz="1100" dirty="0">
                <a:latin typeface="+mj-lt"/>
              </a:rPr>
              <a:t>Tentamensanmälan</a:t>
            </a:r>
          </a:p>
          <a:p>
            <a:pPr marL="171450" indent="-171450">
              <a:buFont typeface="Arial" panose="020B0604020202020204" pitchFamily="34" charset="0"/>
              <a:buChar char="•"/>
            </a:pPr>
            <a:r>
              <a:rPr lang="sv-SE" sz="1100" dirty="0">
                <a:latin typeface="+mj-lt"/>
              </a:rPr>
              <a:t>Intyg</a:t>
            </a:r>
          </a:p>
        </p:txBody>
      </p:sp>
      <p:sp>
        <p:nvSpPr>
          <p:cNvPr id="45" name="Rektangel 44"/>
          <p:cNvSpPr/>
          <p:nvPr/>
        </p:nvSpPr>
        <p:spPr bwMode="auto">
          <a:xfrm>
            <a:off x="4890745" y="4100393"/>
            <a:ext cx="1190533" cy="3764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cxnSp>
        <p:nvCxnSpPr>
          <p:cNvPr id="47" name="Rak pilkoppling 46"/>
          <p:cNvCxnSpPr>
            <a:stCxn id="24" idx="1"/>
          </p:cNvCxnSpPr>
          <p:nvPr/>
        </p:nvCxnSpPr>
        <p:spPr bwMode="auto">
          <a:xfrm flipH="1" flipV="1">
            <a:off x="6156176" y="4281465"/>
            <a:ext cx="1401424" cy="534559"/>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Rak pilkoppling 35"/>
          <p:cNvCxnSpPr/>
          <p:nvPr/>
        </p:nvCxnSpPr>
        <p:spPr bwMode="auto">
          <a:xfrm flipH="1" flipV="1">
            <a:off x="6109873" y="4945917"/>
            <a:ext cx="1474398" cy="38280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9523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12922" y="812823"/>
            <a:ext cx="7476371" cy="755650"/>
          </a:xfrm>
        </p:spPr>
        <p:txBody>
          <a:bodyPr/>
          <a:lstStyle/>
          <a:p>
            <a:r>
              <a:rPr lang="sv-SE" sz="2800" dirty="0"/>
              <a:t>Schema</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836712"/>
            <a:ext cx="5069662" cy="4533595"/>
          </a:xfrm>
          <a:prstGeom prst="rect">
            <a:avLst/>
          </a:prstGeom>
          <a:ln>
            <a:solidFill>
              <a:schemeClr val="tx1"/>
            </a:solidFill>
          </a:ln>
        </p:spPr>
      </p:pic>
      <p:sp>
        <p:nvSpPr>
          <p:cNvPr id="5" name="Rektangel 4"/>
          <p:cNvSpPr/>
          <p:nvPr/>
        </p:nvSpPr>
        <p:spPr>
          <a:xfrm>
            <a:off x="757002" y="1625926"/>
            <a:ext cx="2232248" cy="1200329"/>
          </a:xfrm>
          <a:prstGeom prst="rect">
            <a:avLst/>
          </a:prstGeom>
        </p:spPr>
        <p:txBody>
          <a:bodyPr wrap="square">
            <a:spAutoFit/>
          </a:bodyPr>
          <a:lstStyle/>
          <a:p>
            <a:r>
              <a:rPr lang="sv-SE" kern="0" dirty="0">
                <a:latin typeface="+mn-lt"/>
              </a:rPr>
              <a:t>Innan du kan registrera dig på kursen kan du söka ut schemat via </a:t>
            </a:r>
            <a:r>
              <a:rPr lang="sv-SE" kern="0" dirty="0">
                <a:latin typeface="+mn-lt"/>
                <a:hlinkClick r:id="rId4"/>
              </a:rPr>
              <a:t>TimeEdit</a:t>
            </a:r>
            <a:endParaRPr lang="sv-SE" kern="0" dirty="0">
              <a:latin typeface="+mn-lt"/>
            </a:endParaRPr>
          </a:p>
        </p:txBody>
      </p:sp>
    </p:spTree>
    <p:extLst>
      <p:ext uri="{BB962C8B-B14F-4D97-AF65-F5344CB8AC3E}">
        <p14:creationId xmlns:p14="http://schemas.microsoft.com/office/powerpoint/2010/main" val="4206419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9675" y="836712"/>
            <a:ext cx="7685503" cy="755650"/>
          </a:xfrm>
        </p:spPr>
        <p:txBody>
          <a:bodyPr/>
          <a:lstStyle/>
          <a:p>
            <a:r>
              <a:rPr lang="sv-SE" sz="2800" dirty="0"/>
              <a:t>Ladok</a:t>
            </a:r>
            <a:br>
              <a:rPr lang="sv-SE" sz="2800" dirty="0"/>
            </a:br>
            <a:r>
              <a:rPr lang="sv-SE" sz="1800" dirty="0"/>
              <a:t>Betyg, intyg och tentamensanmälan</a:t>
            </a:r>
          </a:p>
        </p:txBody>
      </p:sp>
      <p:sp>
        <p:nvSpPr>
          <p:cNvPr id="7" name="Rektangel 6"/>
          <p:cNvSpPr/>
          <p:nvPr/>
        </p:nvSpPr>
        <p:spPr bwMode="auto">
          <a:xfrm>
            <a:off x="706120" y="2924945"/>
            <a:ext cx="2569736" cy="329375"/>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3350164" y="2924944"/>
            <a:ext cx="2569736" cy="329375"/>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5955628" y="2924944"/>
            <a:ext cx="2569736" cy="329375"/>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a:off x="2771800" y="2300266"/>
            <a:ext cx="401112" cy="33664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pic>
        <p:nvPicPr>
          <p:cNvPr id="1026" name="Picture 5">
            <a:extLst>
              <a:ext uri="{FF2B5EF4-FFF2-40B4-BE49-F238E27FC236}">
                <a16:creationId xmlns:a16="http://schemas.microsoft.com/office/drawing/2014/main" id="{80A9E3EF-2B8B-E7FF-1CBC-AB4CA401F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56" y="1640799"/>
            <a:ext cx="8031499" cy="423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7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a:extLst>
              <a:ext uri="{28A0092B-C50C-407E-A947-70E740481C1C}">
                <a14:useLocalDpi xmlns:a14="http://schemas.microsoft.com/office/drawing/2010/main" val="0"/>
              </a:ext>
            </a:extLst>
          </a:blip>
          <a:srcRect l="1724" r="1749"/>
          <a:stretch/>
        </p:blipFill>
        <p:spPr>
          <a:xfrm>
            <a:off x="714888" y="1988840"/>
            <a:ext cx="7733423" cy="3200400"/>
          </a:xfrm>
          <a:prstGeom prst="rect">
            <a:avLst/>
          </a:prstGeom>
        </p:spPr>
      </p:pic>
      <p:sp>
        <p:nvSpPr>
          <p:cNvPr id="10" name="Rektangel 9"/>
          <p:cNvSpPr/>
          <p:nvPr/>
        </p:nvSpPr>
        <p:spPr bwMode="auto">
          <a:xfrm rot="791310">
            <a:off x="5769630" y="1017079"/>
            <a:ext cx="2898532" cy="73394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solidFill>
                <a:schemeClr val="tx1"/>
              </a:solidFill>
              <a:effectLst/>
              <a:latin typeface="Arial" panose="020B0604020202020204" pitchFamily="34" charset="0"/>
              <a:cs typeface="Arial" panose="020B0604020202020204" pitchFamily="34" charset="0"/>
            </a:endParaRPr>
          </a:p>
        </p:txBody>
      </p:sp>
      <p:sp>
        <p:nvSpPr>
          <p:cNvPr id="6" name="Rektangel 5"/>
          <p:cNvSpPr/>
          <p:nvPr/>
        </p:nvSpPr>
        <p:spPr bwMode="auto">
          <a:xfrm>
            <a:off x="728811" y="2780927"/>
            <a:ext cx="2664296" cy="642523"/>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4643044" y="2873494"/>
            <a:ext cx="1296144" cy="50405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6886294" y="3609020"/>
            <a:ext cx="1562017" cy="36004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textruta 8"/>
          <p:cNvSpPr txBox="1"/>
          <p:nvPr/>
        </p:nvSpPr>
        <p:spPr>
          <a:xfrm rot="818078">
            <a:off x="5920096" y="1153218"/>
            <a:ext cx="2872474" cy="461665"/>
          </a:xfrm>
          <a:prstGeom prst="rect">
            <a:avLst/>
          </a:prstGeom>
          <a:noFill/>
        </p:spPr>
        <p:txBody>
          <a:bodyPr wrap="square" rtlCol="0">
            <a:spAutoFit/>
          </a:bodyPr>
          <a:lstStyle/>
          <a:p>
            <a:r>
              <a:rPr lang="sv-SE" sz="2400" u="sng" dirty="0">
                <a:latin typeface="+mj-lt"/>
                <a:hlinkClick r:id="rId4"/>
              </a:rPr>
              <a:t>salstentamen.lnu.se</a:t>
            </a:r>
            <a:endParaRPr lang="sv-SE" sz="2400" dirty="0">
              <a:latin typeface="+mj-lt"/>
            </a:endParaRPr>
          </a:p>
        </p:txBody>
      </p:sp>
      <p:sp>
        <p:nvSpPr>
          <p:cNvPr id="11" name="Rubrik 1"/>
          <p:cNvSpPr>
            <a:spLocks noGrp="1"/>
          </p:cNvSpPr>
          <p:nvPr>
            <p:ph type="title"/>
          </p:nvPr>
        </p:nvSpPr>
        <p:spPr>
          <a:xfrm>
            <a:off x="728420" y="867904"/>
            <a:ext cx="7646758" cy="724457"/>
          </a:xfrm>
        </p:spPr>
        <p:txBody>
          <a:bodyPr/>
          <a:lstStyle/>
          <a:p>
            <a:r>
              <a:rPr lang="sv-SE" sz="2800" dirty="0"/>
              <a:t>Tentamensschema</a:t>
            </a:r>
            <a:endParaRPr lang="sv-SE" sz="1800" dirty="0"/>
          </a:p>
        </p:txBody>
      </p:sp>
    </p:spTree>
    <p:extLst>
      <p:ext uri="{BB962C8B-B14F-4D97-AF65-F5344CB8AC3E}">
        <p14:creationId xmlns:p14="http://schemas.microsoft.com/office/powerpoint/2010/main" val="2870949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7" name="Rektangel 6"/>
          <p:cNvSpPr/>
          <p:nvPr/>
        </p:nvSpPr>
        <p:spPr bwMode="auto">
          <a:xfrm>
            <a:off x="3482702" y="551666"/>
            <a:ext cx="4752528" cy="216024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3491880" y="1340768"/>
            <a:ext cx="4248472" cy="755650"/>
          </a:xfrm>
        </p:spPr>
        <p:txBody>
          <a:bodyPr/>
          <a:lstStyle/>
          <a:p>
            <a:r>
              <a:rPr lang="sv-SE" sz="2800" dirty="0" err="1"/>
              <a:t>Lärplattformen</a:t>
            </a:r>
            <a:r>
              <a:rPr lang="sv-SE" sz="2800" dirty="0"/>
              <a:t> </a:t>
            </a:r>
            <a:r>
              <a:rPr lang="sv-SE" sz="2800" dirty="0" err="1"/>
              <a:t>MyMoodle</a:t>
            </a:r>
            <a:endParaRPr lang="sv-SE" sz="2800" dirty="0"/>
          </a:p>
        </p:txBody>
      </p:sp>
      <p:sp>
        <p:nvSpPr>
          <p:cNvPr id="6" name="textruta 5"/>
          <p:cNvSpPr txBox="1"/>
          <p:nvPr/>
        </p:nvSpPr>
        <p:spPr>
          <a:xfrm>
            <a:off x="3131840" y="1844824"/>
            <a:ext cx="4392488" cy="646331"/>
          </a:xfrm>
          <a:prstGeom prst="rect">
            <a:avLst/>
          </a:prstGeom>
          <a:noFill/>
        </p:spPr>
        <p:txBody>
          <a:bodyPr wrap="square" rtlCol="0">
            <a:spAutoFit/>
          </a:bodyPr>
          <a:lstStyle/>
          <a:p>
            <a:pPr lvl="1"/>
            <a:r>
              <a:rPr lang="sv-SE" kern="0" dirty="0">
                <a:latin typeface="+mn-lt"/>
              </a:rPr>
              <a:t>Programrum: </a:t>
            </a:r>
            <a:r>
              <a:rPr lang="sv-SE" i="1" kern="0" dirty="0">
                <a:latin typeface="+mn-lt"/>
              </a:rPr>
              <a:t>klistra in länk </a:t>
            </a:r>
          </a:p>
          <a:p>
            <a:pPr lvl="1"/>
            <a:r>
              <a:rPr lang="sv-SE" kern="0" dirty="0">
                <a:latin typeface="+mn-lt"/>
              </a:rPr>
              <a:t>Kursrum: </a:t>
            </a:r>
            <a:r>
              <a:rPr lang="sv-SE" i="1" kern="0" dirty="0">
                <a:latin typeface="+mn-lt"/>
              </a:rPr>
              <a:t>klistra in länk</a:t>
            </a:r>
          </a:p>
        </p:txBody>
      </p:sp>
    </p:spTree>
    <p:extLst>
      <p:ext uri="{BB962C8B-B14F-4D97-AF65-F5344CB8AC3E}">
        <p14:creationId xmlns:p14="http://schemas.microsoft.com/office/powerpoint/2010/main" val="10066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nu.se/imagevault/publishedmedia/4v3ie4fh5rlyw9jcywhg/DSC_4435.jpg"/>
          <p:cNvPicPr>
            <a:picLocks noChangeAspect="1" noChangeArrowheads="1"/>
          </p:cNvPicPr>
          <p:nvPr/>
        </p:nvPicPr>
        <p:blipFill rotWithShape="1">
          <a:blip r:embed="rId3">
            <a:extLst>
              <a:ext uri="{28A0092B-C50C-407E-A947-70E740481C1C}">
                <a14:useLocalDpi xmlns:a14="http://schemas.microsoft.com/office/drawing/2010/main" val="0"/>
              </a:ext>
            </a:extLst>
          </a:blip>
          <a:srcRect l="6284" r="19459"/>
          <a:stretch/>
        </p:blipFill>
        <p:spPr bwMode="auto">
          <a:xfrm>
            <a:off x="-108521" y="0"/>
            <a:ext cx="9361041" cy="6132698"/>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bwMode="auto">
          <a:xfrm>
            <a:off x="2269287" y="836712"/>
            <a:ext cx="5616624" cy="41044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2610073" y="1196752"/>
            <a:ext cx="5252590" cy="755650"/>
          </a:xfrm>
        </p:spPr>
        <p:txBody>
          <a:bodyPr/>
          <a:lstStyle/>
          <a:p>
            <a:r>
              <a:rPr lang="sv-SE" sz="2800" dirty="0"/>
              <a:t>Utbildnings- och kursplan</a:t>
            </a:r>
            <a:br>
              <a:rPr lang="sv-SE" sz="2400" dirty="0"/>
            </a:br>
            <a:endParaRPr lang="sv-SE" dirty="0"/>
          </a:p>
        </p:txBody>
      </p:sp>
      <p:sp>
        <p:nvSpPr>
          <p:cNvPr id="9" name="Rectangle 3"/>
          <p:cNvSpPr txBox="1">
            <a:spLocks noChangeArrowheads="1"/>
          </p:cNvSpPr>
          <p:nvPr/>
        </p:nvSpPr>
        <p:spPr bwMode="auto">
          <a:xfrm>
            <a:off x="2621040" y="1801644"/>
            <a:ext cx="5112568" cy="252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defRPr/>
            </a:pPr>
            <a:r>
              <a:rPr lang="sv-SE" b="1" dirty="0"/>
              <a:t>Utbildningsplanen</a:t>
            </a:r>
            <a:r>
              <a:rPr lang="sv-SE" dirty="0"/>
              <a:t> reglerar programmets mål, struktur, innehåll och examen.</a:t>
            </a:r>
            <a:br>
              <a:rPr lang="sv-SE" dirty="0"/>
            </a:br>
            <a:br>
              <a:rPr lang="sv-SE" dirty="0"/>
            </a:br>
            <a:r>
              <a:rPr lang="sv-SE" b="1" dirty="0"/>
              <a:t>Kursplanen</a:t>
            </a:r>
            <a:r>
              <a:rPr lang="sv-SE" dirty="0"/>
              <a:t> reglerar respektive kurs gällande mål, innehåll, examination, litteratur m.m. Där står vilka förkunskapskrav du måste uppfylla för att kunna registrera dig samt läsa kursen.</a:t>
            </a:r>
            <a:br>
              <a:rPr lang="sv-SE" dirty="0"/>
            </a:br>
            <a:br>
              <a:rPr lang="sv-SE" dirty="0"/>
            </a:br>
            <a:r>
              <a:rPr lang="sv-SE" i="1" dirty="0"/>
              <a:t>Läs alltid igenom kursplanen inför varje ny kurs.</a:t>
            </a:r>
          </a:p>
          <a:p>
            <a:pPr marL="0" indent="0">
              <a:defRPr/>
            </a:pPr>
            <a:r>
              <a:rPr lang="sv-SE" i="1" dirty="0"/>
              <a:t>Utbildnings- och kursplan hittar ni </a:t>
            </a:r>
            <a:r>
              <a:rPr lang="sv-SE" i="1" dirty="0">
                <a:hlinkClick r:id="rId4"/>
              </a:rPr>
              <a:t>här</a:t>
            </a:r>
            <a:r>
              <a:rPr lang="sv-SE" i="1" dirty="0"/>
              <a:t>.</a:t>
            </a:r>
          </a:p>
          <a:p>
            <a:pPr marL="0" indent="0">
              <a:defRPr/>
            </a:pPr>
            <a:endParaRPr lang="sv-SE" sz="2200" dirty="0"/>
          </a:p>
        </p:txBody>
      </p:sp>
    </p:spTree>
    <p:extLst>
      <p:ext uri="{BB962C8B-B14F-4D97-AF65-F5344CB8AC3E}">
        <p14:creationId xmlns:p14="http://schemas.microsoft.com/office/powerpoint/2010/main" val="2121519709"/>
      </p:ext>
    </p:extLst>
  </p:cSld>
  <p:clrMapOvr>
    <a:masterClrMapping/>
  </p:clrMapOvr>
</p:sld>
</file>

<file path=ppt/theme/theme1.xml><?xml version="1.0" encoding="utf-8"?>
<a:theme xmlns:a="http://schemas.openxmlformats.org/drawingml/2006/main" name="Linnéuniversitetet">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rtlCol="0">
        <a:spAutoFit/>
      </a:bodyPr>
      <a:lstStyle>
        <a:defPPr>
          <a:defRPr dirty="0">
            <a:latin typeface="+mn-lt"/>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A476BCB6-D11B-48E8-B8AE-345319C53D49}" vid="{B5AA89F4-5110-4B04-BBAC-64ADA65212E9}"/>
    </a:ext>
  </a:extLst>
</a:theme>
</file>

<file path=ppt/theme/theme2.xml><?xml version="1.0" encoding="utf-8"?>
<a:theme xmlns:a="http://schemas.openxmlformats.org/drawingml/2006/main" name="Utan logotyp">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A476BCB6-D11B-48E8-B8AE-345319C53D49}" vid="{E44AC9E0-5933-4B13-8CE9-A816B841F48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lnu_swe</Template>
  <TotalTime>6840</TotalTime>
  <Words>3496</Words>
  <Application>Microsoft Office PowerPoint</Application>
  <PresentationFormat>Bildspel på skärmen (4:3)</PresentationFormat>
  <Paragraphs>512</Paragraphs>
  <Slides>32</Slides>
  <Notes>30</Notes>
  <HiddenSlides>0</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32</vt:i4>
      </vt:variant>
    </vt:vector>
  </HeadingPairs>
  <TitlesOfParts>
    <vt:vector size="39" baseType="lpstr">
      <vt:lpstr>Abadi</vt:lpstr>
      <vt:lpstr>Arial</vt:lpstr>
      <vt:lpstr>Calibri</vt:lpstr>
      <vt:lpstr>Times New Roman</vt:lpstr>
      <vt:lpstr>Wingdings</vt:lpstr>
      <vt:lpstr>Linnéuniversitetet</vt:lpstr>
      <vt:lpstr>Utan logotyp</vt:lpstr>
      <vt:lpstr>PowerPoint-presentation</vt:lpstr>
      <vt:lpstr>Checklista ny student </vt:lpstr>
      <vt:lpstr>Ny digital medarbetare på lnu.se </vt:lpstr>
      <vt:lpstr>Studentwebben</vt:lpstr>
      <vt:lpstr>Schema</vt:lpstr>
      <vt:lpstr>Ladok Betyg, intyg och tentamensanmälan</vt:lpstr>
      <vt:lpstr>Tentamensschema</vt:lpstr>
      <vt:lpstr>Lärplattformen MyMoodle</vt:lpstr>
      <vt:lpstr>Utbildnings- och kursplan </vt:lpstr>
      <vt:lpstr>Examination </vt:lpstr>
      <vt:lpstr>Skriftlig salstentamen </vt:lpstr>
      <vt:lpstr>Underkända examinationer…</vt:lpstr>
      <vt:lpstr>Infocenter – Kalmar</vt:lpstr>
      <vt:lpstr>Infocenter – Växjö</vt:lpstr>
      <vt:lpstr>Kursvärdering</vt:lpstr>
      <vt:lpstr>Sök kurs inom ditt program</vt:lpstr>
      <vt:lpstr>Verksamhetsstöd vid Fakulteten för hälso- och livsvetenskap </vt:lpstr>
      <vt:lpstr>PowerPoint-presentation</vt:lpstr>
      <vt:lpstr>PowerPoint-presentation</vt:lpstr>
      <vt:lpstr>PowerPoint-presentation</vt:lpstr>
      <vt:lpstr>PowerPoint-presentation</vt:lpstr>
      <vt:lpstr>PowerPoint-presentation</vt:lpstr>
      <vt:lpstr>Internationalisering</vt:lpstr>
      <vt:lpstr>Karriärvägledning</vt:lpstr>
      <vt:lpstr>Studera med funktionsnedsättning</vt:lpstr>
      <vt:lpstr>Universitetsbiblioteket (UB) och Studieverkstaden</vt:lpstr>
      <vt:lpstr>Studenthälsan</vt:lpstr>
      <vt:lpstr>Studentinflytande</vt:lpstr>
      <vt:lpstr>Bildningsresan   Från gymnasium genom universitet till arbetslivet!</vt:lpstr>
      <vt:lpstr>Alumnnätverk – LnuAlumn</vt:lpstr>
      <vt:lpstr>Varmt välkommen till Fakulteten för hälso- och livsvetenskap!</vt:lpstr>
      <vt:lpstr>PowerPoint-presentation</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som student</dc:title>
  <dc:creator>Sandra Hedberg</dc:creator>
  <cp:lastModifiedBy>Jenny Jonesjö</cp:lastModifiedBy>
  <cp:revision>235</cp:revision>
  <dcterms:created xsi:type="dcterms:W3CDTF">2019-11-18T11:52:23Z</dcterms:created>
  <dcterms:modified xsi:type="dcterms:W3CDTF">2023-07-06T08:46:25Z</dcterms:modified>
  <cp:version>1</cp:version>
</cp:coreProperties>
</file>