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22D82-2F9E-8341-835B-4567D27F24E2}" type="datetimeFigureOut">
              <a:rPr lang="sv-SE" smtClean="0"/>
              <a:t>2016-10-28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EA92F-77BA-F843-950C-3B3C626CAE91}" type="slidenum">
              <a:rPr lang="sv-SE" smtClean="0"/>
              <a:t>‹#›</a:t>
            </a:fld>
            <a:endParaRPr lang="sv-SE"/>
          </a:p>
        </p:txBody>
      </p:sp>
    </p:spTree>
    <p:extLst>
      <p:ext uri="{BB962C8B-B14F-4D97-AF65-F5344CB8AC3E}">
        <p14:creationId xmlns:p14="http://schemas.microsoft.com/office/powerpoint/2010/main" val="2002799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BAEA92F-77BA-F843-950C-3B3C626CAE91}" type="slidenum">
              <a:rPr lang="sv-SE" smtClean="0"/>
              <a:t>1</a:t>
            </a:fld>
            <a:endParaRPr lang="sv-SE"/>
          </a:p>
        </p:txBody>
      </p:sp>
    </p:spTree>
    <p:extLst>
      <p:ext uri="{BB962C8B-B14F-4D97-AF65-F5344CB8AC3E}">
        <p14:creationId xmlns:p14="http://schemas.microsoft.com/office/powerpoint/2010/main" val="188930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Studentcentrerat lärande</a:t>
            </a:r>
          </a:p>
          <a:p>
            <a:r>
              <a:rPr lang="sv-SE" sz="1200" kern="1200" dirty="0" smtClean="0">
                <a:solidFill>
                  <a:schemeClr val="tx1"/>
                </a:solidFill>
                <a:effectLst/>
                <a:latin typeface="+mn-lt"/>
                <a:ea typeface="+mn-ea"/>
                <a:cs typeface="+mn-cs"/>
              </a:rPr>
              <a:t>Studentcentrerat lärande kan beskrivas som både ett tankesätt och en </a:t>
            </a:r>
            <a:r>
              <a:rPr lang="sv-SE" sz="1200" kern="1200" dirty="0" err="1" smtClean="0">
                <a:solidFill>
                  <a:schemeClr val="tx1"/>
                </a:solidFill>
                <a:effectLst/>
                <a:latin typeface="+mn-lt"/>
                <a:ea typeface="+mn-ea"/>
                <a:cs typeface="+mn-cs"/>
              </a:rPr>
              <a:t>lärosäteskultur</a:t>
            </a:r>
            <a:r>
              <a:rPr lang="sv-SE" sz="1200" kern="1200" dirty="0" smtClean="0">
                <a:solidFill>
                  <a:schemeClr val="tx1"/>
                </a:solidFill>
                <a:effectLst/>
                <a:latin typeface="+mn-lt"/>
                <a:ea typeface="+mn-ea"/>
                <a:cs typeface="+mn-cs"/>
              </a:rPr>
              <a:t> som innebär att studenten själv skapar och konstruerar kunskap, till skillnad mot en äldre tradition där läraren traderar, ”för över”, kunskaper till studenten.</a:t>
            </a:r>
          </a:p>
          <a:p>
            <a:r>
              <a:rPr lang="sv-SE" sz="1200" kern="1200" dirty="0" smtClean="0">
                <a:solidFill>
                  <a:schemeClr val="tx1"/>
                </a:solidFill>
                <a:effectLst/>
                <a:latin typeface="+mn-lt"/>
                <a:ea typeface="+mn-ea"/>
                <a:cs typeface="+mn-cs"/>
              </a:rPr>
              <a:t>Personcentrerat lärande</a:t>
            </a:r>
          </a:p>
          <a:p>
            <a:r>
              <a:rPr lang="sv-SE" sz="1200" kern="1200" dirty="0" smtClean="0">
                <a:solidFill>
                  <a:schemeClr val="tx1"/>
                </a:solidFill>
                <a:effectLst/>
                <a:latin typeface="+mn-lt"/>
                <a:ea typeface="+mn-ea"/>
                <a:cs typeface="+mn-cs"/>
              </a:rPr>
              <a:t>Personcentrerat lärande innebär att lärandet utgår från ett begränsat antal patienter och deras behov av omvårdnad. Under lärandet är det centralt att studenten träffar så få personer/patienter som möjligt. </a:t>
            </a:r>
          </a:p>
          <a:p>
            <a:r>
              <a:rPr lang="sv-SE" sz="1200" kern="1200" dirty="0" smtClean="0">
                <a:solidFill>
                  <a:schemeClr val="tx1"/>
                </a:solidFill>
                <a:effectLst/>
                <a:latin typeface="+mn-lt"/>
                <a:ea typeface="+mn-ea"/>
                <a:cs typeface="+mn-cs"/>
              </a:rPr>
              <a:t>Hållbart lärande</a:t>
            </a:r>
          </a:p>
          <a:p>
            <a:r>
              <a:rPr lang="sv-SE" sz="1200" kern="1200" dirty="0" smtClean="0">
                <a:solidFill>
                  <a:schemeClr val="tx1"/>
                </a:solidFill>
                <a:effectLst/>
                <a:latin typeface="+mn-lt"/>
                <a:ea typeface="+mn-ea"/>
                <a:cs typeface="+mn-cs"/>
              </a:rPr>
              <a:t>Hållbart lärande innebär att det studenten lär sig under sin utbildning ska vila på forskning och beprövad erfarenhet dvs det som lärs ut ska vara väl undersökt och av god kvalitet och ska hålla att bygga vidare på i framtiden. Men hållbart lärande handlar också om att det som studenten lär sig fastnar och finns med som ett fundament i hens fortsatta utveckling i livet</a:t>
            </a:r>
            <a:r>
              <a:rPr lang="sv-SE" dirty="0" smtClean="0">
                <a:effectLst/>
              </a:rPr>
              <a:t> </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BAEA92F-77BA-F843-950C-3B3C626CAE91}" type="slidenum">
              <a:rPr lang="sv-SE" smtClean="0"/>
              <a:t>3</a:t>
            </a:fld>
            <a:endParaRPr lang="sv-SE"/>
          </a:p>
        </p:txBody>
      </p:sp>
    </p:spTree>
    <p:extLst>
      <p:ext uri="{BB962C8B-B14F-4D97-AF65-F5344CB8AC3E}">
        <p14:creationId xmlns:p14="http://schemas.microsoft.com/office/powerpoint/2010/main" val="1330770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00355" name="Title Placeholder 1"/>
          <p:cNvSpPr>
            <a:spLocks noGrp="1"/>
          </p:cNvSpPr>
          <p:nvPr>
            <p:ph type="ctrTitle"/>
          </p:nvPr>
        </p:nvSpPr>
        <p:spPr>
          <a:xfrm>
            <a:off x="685800" y="1449388"/>
            <a:ext cx="7772400" cy="2151062"/>
          </a:xfrm>
        </p:spPr>
        <p:txBody>
          <a:bodyPr/>
          <a:lstStyle>
            <a:lvl1pPr>
              <a:lnSpc>
                <a:spcPts val="7500"/>
              </a:lnSpc>
              <a:defRPr sz="7500"/>
            </a:lvl1pPr>
          </a:lstStyle>
          <a:p>
            <a:pPr lvl="0"/>
            <a:r>
              <a:rPr lang="sv-SE" noProof="0" smtClean="0"/>
              <a:t>Klicka här för att ändra format</a:t>
            </a:r>
            <a:endParaRPr lang="en-US" noProof="0" smtClean="0"/>
          </a:p>
        </p:txBody>
      </p:sp>
      <p:sp>
        <p:nvSpPr>
          <p:cNvPr id="100356" name="Text Placeholder 2"/>
          <p:cNvSpPr>
            <a:spLocks noGrp="1"/>
          </p:cNvSpPr>
          <p:nvPr>
            <p:ph type="subTitle" idx="1"/>
          </p:nvPr>
        </p:nvSpPr>
        <p:spPr>
          <a:xfrm>
            <a:off x="1371600" y="3886200"/>
            <a:ext cx="6400800" cy="1752600"/>
          </a:xfrm>
        </p:spPr>
        <p:txBody>
          <a:bodyPr/>
          <a:lstStyle>
            <a:lvl1pPr marL="0" indent="0" algn="ctr">
              <a:defRPr/>
            </a:lvl1pPr>
          </a:lstStyle>
          <a:p>
            <a:pPr lvl="0"/>
            <a:r>
              <a:rPr lang="sv-SE" noProof="0" smtClean="0"/>
              <a:t>Klicka här för att ändra format på underrubrik i bakgrunden</a:t>
            </a:r>
            <a:endParaRPr lang="en-US" noProof="0" smtClean="0"/>
          </a:p>
        </p:txBody>
      </p:sp>
      <p:pic>
        <p:nvPicPr>
          <p:cNvPr id="100357" name="Picture 5" descr="090323_Lnu_Wordmark_Kalmar_Växjö_påhäng_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629920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6" descr="090323_Lnu_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51983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50013" y="806450"/>
            <a:ext cx="1914525" cy="520065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704850" y="806450"/>
            <a:ext cx="5592763" cy="52006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800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94164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79206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706438" y="1651000"/>
            <a:ext cx="375285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11688" y="1651000"/>
            <a:ext cx="375285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89566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60069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11498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04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39379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18337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97283" name="Title Placeholder 1"/>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a:p>
        </p:txBody>
      </p:sp>
      <p:sp>
        <p:nvSpPr>
          <p:cNvPr id="97284" name="Text Placeholder 2"/>
          <p:cNvSpPr>
            <a:spLocks noGrp="1"/>
          </p:cNvSpPr>
          <p:nvPr>
            <p:ph type="body" idx="1"/>
          </p:nvPr>
        </p:nvSpPr>
        <p:spPr bwMode="auto">
          <a:xfrm>
            <a:off x="706438" y="1651000"/>
            <a:ext cx="76581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7285" name="Picture 5" descr="090323_Lnu_Wordmark_Kalmar_Växjö_påhäng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375" y="6299200"/>
            <a:ext cx="292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descr="090323_Lnu_Symbo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2pPr>
      <a:lvl3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3pPr>
      <a:lvl4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4pPr>
      <a:lvl5pPr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5pPr>
      <a:lvl6pPr marL="4572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6pPr>
      <a:lvl7pPr marL="9144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7pPr>
      <a:lvl8pPr marL="13716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8pPr>
      <a:lvl9pPr marL="1828800" algn="l" rtl="0" eaLnBrk="1" fontAlgn="base" hangingPunct="1">
        <a:lnSpc>
          <a:spcPts val="2700"/>
        </a:lnSpc>
        <a:spcBef>
          <a:spcPct val="0"/>
        </a:spcBef>
        <a:spcAft>
          <a:spcPct val="0"/>
        </a:spcAft>
        <a:defRPr sz="2700">
          <a:solidFill>
            <a:schemeClr val="tx1"/>
          </a:solidFill>
          <a:latin typeface="Times New Roman" charset="0"/>
          <a:ea typeface="ＭＳ Ｐゴシック" charset="0"/>
          <a:cs typeface="Times New Roman" charset="0"/>
        </a:defRPr>
      </a:lvl9pPr>
    </p:titleStyle>
    <p:body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Times New Roman" charset="0"/>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smtClean="0"/>
              <a:t>Lärandemodell för </a:t>
            </a:r>
            <a:r>
              <a:rPr lang="sv-SE" dirty="0" err="1" smtClean="0"/>
              <a:t>Lnu</a:t>
            </a:r>
            <a:r>
              <a:rPr lang="sv-SE" dirty="0" smtClean="0"/>
              <a:t> HV campus Kalmar, Oskarshamn och Västervik</a:t>
            </a:r>
            <a:endParaRPr lang="sv-SE" dirty="0"/>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92657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Reflektion, </a:t>
            </a:r>
            <a:r>
              <a:rPr lang="sv-SE" sz="900" dirty="0" err="1"/>
              <a:t>Gibbs,G</a:t>
            </a:r>
            <a:r>
              <a:rPr lang="sv-SE" sz="900" dirty="0"/>
              <a:t>. (1988). Learning by </a:t>
            </a:r>
            <a:r>
              <a:rPr lang="sv-SE" sz="900" dirty="0" err="1"/>
              <a:t>doing</a:t>
            </a:r>
            <a:r>
              <a:rPr lang="sv-SE" sz="900" dirty="0"/>
              <a:t>: A guide </a:t>
            </a:r>
            <a:r>
              <a:rPr lang="sv-SE" sz="900" dirty="0" err="1"/>
              <a:t>to</a:t>
            </a:r>
            <a:r>
              <a:rPr lang="sv-SE" sz="900" dirty="0"/>
              <a:t> </a:t>
            </a:r>
            <a:r>
              <a:rPr lang="sv-SE" sz="900" dirty="0" err="1"/>
              <a:t>teaching</a:t>
            </a:r>
            <a:r>
              <a:rPr lang="sv-SE" sz="900" dirty="0"/>
              <a:t> and </a:t>
            </a:r>
            <a:r>
              <a:rPr lang="sv-SE" sz="900" dirty="0" err="1"/>
              <a:t>learning</a:t>
            </a:r>
            <a:r>
              <a:rPr lang="sv-SE" sz="900" dirty="0"/>
              <a:t> </a:t>
            </a:r>
            <a:r>
              <a:rPr lang="sv-SE" sz="900" dirty="0" err="1"/>
              <a:t>methods</a:t>
            </a:r>
            <a:r>
              <a:rPr lang="sv-SE" sz="900" dirty="0"/>
              <a:t>. </a:t>
            </a:r>
            <a:r>
              <a:rPr lang="sv-SE" sz="900" dirty="0" err="1"/>
              <a:t>Further</a:t>
            </a:r>
            <a:r>
              <a:rPr lang="sv-SE" sz="900" dirty="0"/>
              <a:t> </a:t>
            </a:r>
            <a:r>
              <a:rPr lang="sv-SE" sz="900" dirty="0" err="1"/>
              <a:t>Education</a:t>
            </a:r>
            <a:r>
              <a:rPr lang="sv-SE" sz="900" dirty="0"/>
              <a:t> </a:t>
            </a:r>
            <a:r>
              <a:rPr lang="sv-SE" sz="900" dirty="0" err="1"/>
              <a:t>Unit</a:t>
            </a:r>
            <a:r>
              <a:rPr lang="sv-SE" sz="900" dirty="0"/>
              <a:t>, Oxford </a:t>
            </a:r>
            <a:r>
              <a:rPr lang="sv-SE" sz="900" dirty="0" err="1"/>
              <a:t>Polytechnic</a:t>
            </a:r>
            <a:r>
              <a:rPr lang="sv-SE" sz="900" dirty="0"/>
              <a:t>, Oxford </a:t>
            </a:r>
          </a:p>
        </p:txBody>
      </p:sp>
      <p:pic>
        <p:nvPicPr>
          <p:cNvPr id="4" name="Platshållare för innehåll 3" descr="gibbsreflektion.png"/>
          <p:cNvPicPr>
            <a:picLocks noGrp="1" noChangeAspect="1"/>
          </p:cNvPicPr>
          <p:nvPr>
            <p:ph idx="1"/>
          </p:nvPr>
        </p:nvPicPr>
        <p:blipFill>
          <a:blip r:embed="rId2">
            <a:extLst>
              <a:ext uri="{28A0092B-C50C-407E-A947-70E740481C1C}">
                <a14:useLocalDpi xmlns:a14="http://schemas.microsoft.com/office/drawing/2010/main" val="0"/>
              </a:ext>
            </a:extLst>
          </a:blip>
          <a:srcRect l="-15926" r="-15926"/>
          <a:stretch>
            <a:fillRect/>
          </a:stretch>
        </p:blipFill>
        <p:spPr>
          <a:xfrm>
            <a:off x="706438" y="1651000"/>
            <a:ext cx="7658100" cy="4356100"/>
          </a:xfrm>
        </p:spPr>
      </p:pic>
    </p:spTree>
    <p:extLst>
      <p:ext uri="{BB962C8B-B14F-4D97-AF65-F5344CB8AC3E}">
        <p14:creationId xmlns:p14="http://schemas.microsoft.com/office/powerpoint/2010/main" val="264943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t>Trialoger</a:t>
            </a:r>
            <a:endParaRPr lang="sv-SE" dirty="0"/>
          </a:p>
        </p:txBody>
      </p:sp>
      <p:sp>
        <p:nvSpPr>
          <p:cNvPr id="3" name="Platshållare för innehåll 2"/>
          <p:cNvSpPr>
            <a:spLocks noGrp="1"/>
          </p:cNvSpPr>
          <p:nvPr>
            <p:ph idx="1"/>
          </p:nvPr>
        </p:nvSpPr>
        <p:spPr/>
        <p:txBody>
          <a:bodyPr/>
          <a:lstStyle/>
          <a:p>
            <a:r>
              <a:rPr lang="sv-SE" dirty="0"/>
              <a:t>Berättande student, samtalsledaren &amp; det reflekterande teamet växlar mellan att samtala, lyssna och reflektera. </a:t>
            </a:r>
          </a:p>
          <a:p>
            <a:r>
              <a:rPr lang="sv-SE" dirty="0"/>
              <a:t> </a:t>
            </a:r>
          </a:p>
          <a:p>
            <a:r>
              <a:rPr lang="sv-SE" dirty="0"/>
              <a:t>Samtalet består av tre olika delar:</a:t>
            </a:r>
          </a:p>
          <a:p>
            <a:r>
              <a:rPr lang="sv-SE" dirty="0"/>
              <a:t>1.   En student berättar om en situation och samtalsledaren ställer reflekterande frågor till studenten. </a:t>
            </a:r>
          </a:p>
          <a:p>
            <a:r>
              <a:rPr lang="sv-SE" dirty="0"/>
              <a:t> </a:t>
            </a:r>
          </a:p>
          <a:p>
            <a:r>
              <a:rPr lang="sv-SE" dirty="0"/>
              <a:t>2.  Samtalsledaren och det reflekterande teamet reflekterar kring vad som sagts. </a:t>
            </a:r>
          </a:p>
          <a:p>
            <a:r>
              <a:rPr lang="sv-SE" dirty="0"/>
              <a:t> </a:t>
            </a:r>
          </a:p>
          <a:p>
            <a:r>
              <a:rPr lang="sv-SE" dirty="0"/>
              <a:t>3. Den berättande studenten får reflektera över reflektionerna.</a:t>
            </a:r>
          </a:p>
          <a:p>
            <a:endParaRPr lang="sv-SE" dirty="0"/>
          </a:p>
        </p:txBody>
      </p:sp>
    </p:spTree>
    <p:extLst>
      <p:ext uri="{BB962C8B-B14F-4D97-AF65-F5344CB8AC3E}">
        <p14:creationId xmlns:p14="http://schemas.microsoft.com/office/powerpoint/2010/main" val="314202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Diskussionsfrågor</a:t>
            </a:r>
            <a:endParaRPr lang="sv-SE" dirty="0"/>
          </a:p>
        </p:txBody>
      </p:sp>
      <p:sp>
        <p:nvSpPr>
          <p:cNvPr id="3" name="Platshållare för innehåll 2"/>
          <p:cNvSpPr>
            <a:spLocks noGrp="1"/>
          </p:cNvSpPr>
          <p:nvPr>
            <p:ph idx="1"/>
          </p:nvPr>
        </p:nvSpPr>
        <p:spPr/>
        <p:txBody>
          <a:bodyPr/>
          <a:lstStyle/>
          <a:p>
            <a:r>
              <a:rPr lang="sv-SE" sz="2800" dirty="0" smtClean="0"/>
              <a:t>Lärandeenheter med två studenter i tjänst samtidigt, vilka fördelar ser ni ?</a:t>
            </a:r>
          </a:p>
          <a:p>
            <a:endParaRPr lang="sv-SE" sz="2800" dirty="0"/>
          </a:p>
          <a:p>
            <a:r>
              <a:rPr lang="sv-SE" sz="2800" dirty="0" smtClean="0"/>
              <a:t>Handledaren håller i studieaktiviteten patientfall,  fördelar med det?</a:t>
            </a:r>
          </a:p>
          <a:p>
            <a:endParaRPr lang="sv-SE" sz="2800" dirty="0"/>
          </a:p>
          <a:p>
            <a:r>
              <a:rPr lang="sv-SE" sz="2800" dirty="0" smtClean="0"/>
              <a:t>Rollerna, handledare, studenter och klinisk lärare, vad förväntas av respektive roll? </a:t>
            </a:r>
            <a:endParaRPr lang="sv-SE" sz="2800" dirty="0"/>
          </a:p>
        </p:txBody>
      </p:sp>
    </p:spTree>
    <p:extLst>
      <p:ext uri="{BB962C8B-B14F-4D97-AF65-F5344CB8AC3E}">
        <p14:creationId xmlns:p14="http://schemas.microsoft.com/office/powerpoint/2010/main" val="165559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Tre perspektiv med lärandet i fokus,</a:t>
            </a:r>
            <a:br>
              <a:rPr lang="sv-SE" dirty="0" smtClean="0"/>
            </a:br>
            <a:r>
              <a:rPr lang="sv-SE" dirty="0" smtClean="0"/>
              <a:t>två versioner</a:t>
            </a:r>
            <a:endParaRPr lang="sv-SE" dirty="0"/>
          </a:p>
        </p:txBody>
      </p:sp>
      <p:pic>
        <p:nvPicPr>
          <p:cNvPr id="4" name="Platshållare för innehåll 3"/>
          <p:cNvPicPr>
            <a:picLocks noGrp="1"/>
          </p:cNvPicPr>
          <p:nvPr>
            <p:ph idx="1"/>
          </p:nvPr>
        </p:nvPicPr>
        <p:blipFill>
          <a:blip r:embed="rId2" cstate="print">
            <a:extLst>
              <a:ext uri="{28A0092B-C50C-407E-A947-70E740481C1C}">
                <a14:useLocalDpi xmlns:a14="http://schemas.microsoft.com/office/drawing/2010/main"/>
              </a:ext>
            </a:extLst>
          </a:blip>
          <a:srcRect t="32660" b="32660"/>
          <a:stretch>
            <a:fillRect/>
          </a:stretch>
        </p:blipFill>
        <p:spPr>
          <a:prstGeom prst="rect">
            <a:avLst/>
          </a:prstGeom>
        </p:spPr>
      </p:pic>
    </p:spTree>
    <p:extLst>
      <p:ext uri="{BB962C8B-B14F-4D97-AF65-F5344CB8AC3E}">
        <p14:creationId xmlns:p14="http://schemas.microsoft.com/office/powerpoint/2010/main" val="130527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Tre pedagogiska perspektiv</a:t>
            </a:r>
            <a:endParaRPr lang="sv-SE" dirty="0"/>
          </a:p>
        </p:txBody>
      </p:sp>
      <p:pic>
        <p:nvPicPr>
          <p:cNvPr id="4" name="Platshållare för innehåll 3" descr="Trepedagogiskaperspektiv.png"/>
          <p:cNvPicPr>
            <a:picLocks noGrp="1" noChangeAspect="1"/>
          </p:cNvPicPr>
          <p:nvPr>
            <p:ph idx="1"/>
          </p:nvPr>
        </p:nvPicPr>
        <p:blipFill>
          <a:blip r:embed="rId3">
            <a:extLst>
              <a:ext uri="{28A0092B-C50C-407E-A947-70E740481C1C}">
                <a14:useLocalDpi xmlns:a14="http://schemas.microsoft.com/office/drawing/2010/main" val="0"/>
              </a:ext>
            </a:extLst>
          </a:blip>
          <a:srcRect t="976" b="976"/>
          <a:stretch>
            <a:fillRect/>
          </a:stretch>
        </p:blipFill>
        <p:spPr/>
      </p:pic>
    </p:spTree>
    <p:extLst>
      <p:ext uri="{BB962C8B-B14F-4D97-AF65-F5344CB8AC3E}">
        <p14:creationId xmlns:p14="http://schemas.microsoft.com/office/powerpoint/2010/main" val="100541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Lärandemiljö</a:t>
            </a:r>
            <a:endParaRPr lang="sv-SE" dirty="0"/>
          </a:p>
        </p:txBody>
      </p:sp>
      <p:sp>
        <p:nvSpPr>
          <p:cNvPr id="3" name="Platshållare för innehåll 2"/>
          <p:cNvSpPr>
            <a:spLocks noGrp="1"/>
          </p:cNvSpPr>
          <p:nvPr>
            <p:ph idx="1"/>
          </p:nvPr>
        </p:nvSpPr>
        <p:spPr/>
        <p:txBody>
          <a:bodyPr/>
          <a:lstStyle/>
          <a:p>
            <a:r>
              <a:rPr lang="sv-SE" sz="3200" dirty="0"/>
              <a:t>En akademisk lärandemiljö har en tydlig struktur och utgår från studentens behov. En tydlig struktur behövs för att uppnå en hög och jämn kvalitet på VFU.  En god lärandemiljö skapas genom ett öppet klimat, goda förutsättningar för en bra arbetsmiljö, möjligheter för studenter, handledare och lärare att mötas för att reflektera. </a:t>
            </a:r>
          </a:p>
        </p:txBody>
      </p:sp>
    </p:spTree>
    <p:extLst>
      <p:ext uri="{BB962C8B-B14F-4D97-AF65-F5344CB8AC3E}">
        <p14:creationId xmlns:p14="http://schemas.microsoft.com/office/powerpoint/2010/main" val="173835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Handledarens roll</a:t>
            </a:r>
            <a:endParaRPr lang="sv-SE" dirty="0"/>
          </a:p>
        </p:txBody>
      </p:sp>
      <p:pic>
        <p:nvPicPr>
          <p:cNvPr id="4" name="Platshållare för innehåll 3" descr="handledarensroll.png"/>
          <p:cNvPicPr>
            <a:picLocks noGrp="1" noChangeAspect="1"/>
          </p:cNvPicPr>
          <p:nvPr>
            <p:ph idx="1"/>
          </p:nvPr>
        </p:nvPicPr>
        <p:blipFill>
          <a:blip r:embed="rId2">
            <a:extLst>
              <a:ext uri="{28A0092B-C50C-407E-A947-70E740481C1C}">
                <a14:useLocalDpi xmlns:a14="http://schemas.microsoft.com/office/drawing/2010/main" val="0"/>
              </a:ext>
            </a:extLst>
          </a:blip>
          <a:srcRect t="1288" b="1288"/>
          <a:stretch>
            <a:fillRect/>
          </a:stretch>
        </p:blipFill>
        <p:spPr/>
      </p:pic>
    </p:spTree>
    <p:extLst>
      <p:ext uri="{BB962C8B-B14F-4D97-AF65-F5344CB8AC3E}">
        <p14:creationId xmlns:p14="http://schemas.microsoft.com/office/powerpoint/2010/main" val="92876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Lärandeenheter</a:t>
            </a:r>
            <a:endParaRPr lang="sv-SE" dirty="0"/>
          </a:p>
        </p:txBody>
      </p:sp>
      <p:sp>
        <p:nvSpPr>
          <p:cNvPr id="3" name="Platshållare för innehåll 2"/>
          <p:cNvSpPr>
            <a:spLocks noGrp="1"/>
          </p:cNvSpPr>
          <p:nvPr>
            <p:ph idx="1"/>
          </p:nvPr>
        </p:nvSpPr>
        <p:spPr/>
        <p:txBody>
          <a:bodyPr/>
          <a:lstStyle/>
          <a:p>
            <a:r>
              <a:rPr lang="sv-SE" sz="2800" dirty="0"/>
              <a:t>En lärandeenhet är en vårdavdelning, mottagning eller boende. Det som skiljer från andra VFU-placeringar är att lärandeenheten har ett större antal studenter per vårdtagare. För att studenterna ska kunna använda sig av </a:t>
            </a:r>
            <a:r>
              <a:rPr lang="sv-SE" sz="2800" dirty="0" err="1"/>
              <a:t>peer</a:t>
            </a:r>
            <a:r>
              <a:rPr lang="sv-SE" sz="2800" dirty="0"/>
              <a:t> </a:t>
            </a:r>
            <a:r>
              <a:rPr lang="sv-SE" sz="2800" dirty="0" err="1"/>
              <a:t>learning</a:t>
            </a:r>
            <a:r>
              <a:rPr lang="sv-SE" sz="2800" dirty="0"/>
              <a:t> krävs att minst två studenter finns i verksamheten under samma pass. En lärandeenhet består av 4-6 studenter som under samma VFU period är placerade på respektive avdelning eller motsvarande </a:t>
            </a:r>
          </a:p>
        </p:txBody>
      </p:sp>
    </p:spTree>
    <p:extLst>
      <p:ext uri="{BB962C8B-B14F-4D97-AF65-F5344CB8AC3E}">
        <p14:creationId xmlns:p14="http://schemas.microsoft.com/office/powerpoint/2010/main" val="3462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3200" dirty="0" smtClean="0"/>
              <a:t>Studieaktiviteter</a:t>
            </a:r>
            <a:endParaRPr lang="sv-SE" sz="3200" dirty="0"/>
          </a:p>
        </p:txBody>
      </p:sp>
      <p:sp>
        <p:nvSpPr>
          <p:cNvPr id="3" name="Platshållare för innehåll 2"/>
          <p:cNvSpPr>
            <a:spLocks noGrp="1"/>
          </p:cNvSpPr>
          <p:nvPr>
            <p:ph idx="1"/>
          </p:nvPr>
        </p:nvSpPr>
        <p:spPr/>
        <p:txBody>
          <a:bodyPr/>
          <a:lstStyle/>
          <a:p>
            <a:r>
              <a:rPr lang="sv-SE" sz="3600" dirty="0"/>
              <a:t>VFU i sig består av flertalet studieaktiveter såsom att träna olika moment, undervisa medstudenter och läsa in litteratur, men även att arbeta med patientfall, reflektera över dagens händelser och att ge och få feedback.</a:t>
            </a:r>
          </a:p>
          <a:p>
            <a:endParaRPr lang="sv-SE" dirty="0"/>
          </a:p>
        </p:txBody>
      </p:sp>
    </p:spTree>
    <p:extLst>
      <p:ext uri="{BB962C8B-B14F-4D97-AF65-F5344CB8AC3E}">
        <p14:creationId xmlns:p14="http://schemas.microsoft.com/office/powerpoint/2010/main" val="40275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Feedback utifrån handledarens perspektiv</a:t>
            </a:r>
            <a:endParaRPr lang="sv-SE" dirty="0"/>
          </a:p>
        </p:txBody>
      </p:sp>
      <p:pic>
        <p:nvPicPr>
          <p:cNvPr id="4" name="Platshållare för innehåll 3" descr="feedbackbild.png"/>
          <p:cNvPicPr>
            <a:picLocks noGrp="1" noChangeAspect="1"/>
          </p:cNvPicPr>
          <p:nvPr>
            <p:ph idx="1"/>
          </p:nvPr>
        </p:nvPicPr>
        <p:blipFill>
          <a:blip r:embed="rId2">
            <a:extLst>
              <a:ext uri="{28A0092B-C50C-407E-A947-70E740481C1C}">
                <a14:useLocalDpi xmlns:a14="http://schemas.microsoft.com/office/drawing/2010/main" val="0"/>
              </a:ext>
            </a:extLst>
          </a:blip>
          <a:srcRect t="2639" b="2639"/>
          <a:stretch>
            <a:fillRect/>
          </a:stretch>
        </p:blipFill>
        <p:spPr/>
      </p:pic>
    </p:spTree>
    <p:extLst>
      <p:ext uri="{BB962C8B-B14F-4D97-AF65-F5344CB8AC3E}">
        <p14:creationId xmlns:p14="http://schemas.microsoft.com/office/powerpoint/2010/main" val="193010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Patientfall</a:t>
            </a:r>
            <a:endParaRPr lang="sv-SE" dirty="0"/>
          </a:p>
        </p:txBody>
      </p:sp>
      <p:sp>
        <p:nvSpPr>
          <p:cNvPr id="3" name="Platshållare för innehåll 2"/>
          <p:cNvSpPr>
            <a:spLocks noGrp="1"/>
          </p:cNvSpPr>
          <p:nvPr>
            <p:ph idx="1"/>
          </p:nvPr>
        </p:nvSpPr>
        <p:spPr/>
        <p:txBody>
          <a:bodyPr/>
          <a:lstStyle/>
          <a:p>
            <a:r>
              <a:rPr lang="sv-SE" sz="3200" dirty="0"/>
              <a:t>Under VFU-perioden genomförs seminarium utifrån patientfall som klinisk adjunkt/huvudhandledare leder. Patientfallen utgår från verkliga fall och syftar till fördjupa förståelsen och se olika alternativa aspekter relaterat till t ex orsaker och handlingsalternativ i det specifika fallet </a:t>
            </a:r>
          </a:p>
        </p:txBody>
      </p:sp>
    </p:spTree>
    <p:extLst>
      <p:ext uri="{BB962C8B-B14F-4D97-AF65-F5344CB8AC3E}">
        <p14:creationId xmlns:p14="http://schemas.microsoft.com/office/powerpoint/2010/main" val="3848087848"/>
      </p:ext>
    </p:extLst>
  </p:cSld>
  <p:clrMapOvr>
    <a:masterClrMapping/>
  </p:clrMapOvr>
</p:sld>
</file>

<file path=ppt/theme/theme1.xml><?xml version="1.0" encoding="utf-8"?>
<a:theme xmlns:a="http://schemas.openxmlformats.org/drawingml/2006/main" name="1.79691!Lnu_sw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1.79691!Lnu_swe.pot.thmx</Template>
  <TotalTime>43</TotalTime>
  <Words>461</Words>
  <Application>Microsoft Office PowerPoint</Application>
  <PresentationFormat>Bildspel på skärmen (4:3)</PresentationFormat>
  <Paragraphs>37</Paragraphs>
  <Slides>12</Slides>
  <Notes>2</Notes>
  <HiddenSlides>0</HiddenSlides>
  <MMClips>0</MMClips>
  <ScaleCrop>false</ScaleCrop>
  <HeadingPairs>
    <vt:vector size="4" baseType="variant">
      <vt:variant>
        <vt:lpstr>Tema</vt:lpstr>
      </vt:variant>
      <vt:variant>
        <vt:i4>1</vt:i4>
      </vt:variant>
      <vt:variant>
        <vt:lpstr>Bildrubriker</vt:lpstr>
      </vt:variant>
      <vt:variant>
        <vt:i4>12</vt:i4>
      </vt:variant>
    </vt:vector>
  </HeadingPairs>
  <TitlesOfParts>
    <vt:vector size="13" baseType="lpstr">
      <vt:lpstr>1.79691!Lnu_swe</vt:lpstr>
      <vt:lpstr>Lärandemodell för Lnu HV campus Kalmar, Oskarshamn och Västervik</vt:lpstr>
      <vt:lpstr>Tre perspektiv med lärandet i fokus, två versioner</vt:lpstr>
      <vt:lpstr>Tre pedagogiska perspektiv</vt:lpstr>
      <vt:lpstr>Lärandemiljö</vt:lpstr>
      <vt:lpstr>Handledarens roll</vt:lpstr>
      <vt:lpstr>Lärandeenheter</vt:lpstr>
      <vt:lpstr>Studieaktiviteter</vt:lpstr>
      <vt:lpstr>Feedback utifrån handledarens perspektiv</vt:lpstr>
      <vt:lpstr>Patientfall</vt:lpstr>
      <vt:lpstr>Reflektion, Gibbs,G. (1988). Learning by doing: A guide to teaching and learning methods. Further Education Unit, Oxford Polytechnic, Oxford </vt:lpstr>
      <vt:lpstr>Trialoger</vt:lpstr>
      <vt:lpstr>Diskussionsfrågor</vt:lpstr>
    </vt:vector>
  </TitlesOfParts>
  <Company>LNU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Lärandemodell för Lnu HV campus Kalmar, Oskarshamn och Västervik</dc:title>
  <dc:creator>Christel Borg</dc:creator>
  <cp:lastModifiedBy>Gudrun Borgudd</cp:lastModifiedBy>
  <cp:revision>4</cp:revision>
  <dcterms:created xsi:type="dcterms:W3CDTF">2016-10-28T08:11:33Z</dcterms:created>
  <dcterms:modified xsi:type="dcterms:W3CDTF">2016-10-28T10:04:11Z</dcterms:modified>
</cp:coreProperties>
</file>