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73" r:id="rId12"/>
    <p:sldId id="265" r:id="rId13"/>
    <p:sldId id="266" r:id="rId14"/>
    <p:sldId id="271" r:id="rId15"/>
    <p:sldId id="272" r:id="rId16"/>
    <p:sldId id="267" r:id="rId17"/>
    <p:sldId id="270" r:id="rId18"/>
    <p:sldId id="268" r:id="rId19"/>
    <p:sldId id="269" r:id="rId20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72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AB048-02FF-7245-8816-1E30A20450CE}" type="datetimeFigureOut">
              <a:rPr lang="sv-SE" smtClean="0"/>
              <a:pPr/>
              <a:t>2016-04-15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A2E81-AD00-A041-A206-26381455A7F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93977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A2E81-AD00-A041-A206-26381455A7F2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2382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noProof="0" smtClean="0"/>
              <a:t>Klicka här för att ändra format</a:t>
            </a:r>
            <a:endParaRPr lang="en-US" noProof="0" smtClean="0"/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en-US" noProof="0" smtClean="0"/>
          </a:p>
        </p:txBody>
      </p:sp>
      <p:pic>
        <p:nvPicPr>
          <p:cNvPr id="100357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1983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6800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94164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79206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89566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00698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11498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5304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139379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xmlns="" val="218337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72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97285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charset="0"/>
          <a:ea typeface="ＭＳ Ｐゴシック" charset="0"/>
          <a:cs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Times New Roman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Times New Roman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Times New Roman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Times New Roman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Times New Roman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Times New Roman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Times New Roman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Times New Roman" charset="0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Bedömning av VFU, när blir den rättssäker?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4368054"/>
            <a:ext cx="6400800" cy="1270746"/>
          </a:xfrm>
        </p:spPr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Christel Borg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3845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Vid genomförande av Studentcentrerat lärande och undervisning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sv-SE" dirty="0" smtClean="0"/>
              <a:t> respekteras </a:t>
            </a:r>
            <a:r>
              <a:rPr lang="sv-SE" dirty="0"/>
              <a:t>och beaktas studenternas olikheter och behov, och flexibla </a:t>
            </a:r>
            <a:r>
              <a:rPr lang="sv-SE" dirty="0" smtClean="0"/>
              <a:t>studievägar möjliggörs </a:t>
            </a:r>
            <a:endParaRPr lang="sv-SE" dirty="0"/>
          </a:p>
          <a:p>
            <a:pPr>
              <a:buFont typeface="Arial"/>
              <a:buChar char="•"/>
            </a:pPr>
            <a:r>
              <a:rPr lang="sv-SE" dirty="0"/>
              <a:t>beaktas och </a:t>
            </a:r>
            <a:r>
              <a:rPr lang="sv-SE" dirty="0" smtClean="0"/>
              <a:t>används </a:t>
            </a:r>
            <a:r>
              <a:rPr lang="sv-SE" dirty="0"/>
              <a:t>olika </a:t>
            </a:r>
            <a:r>
              <a:rPr lang="sv-SE" dirty="0" smtClean="0"/>
              <a:t>sätt </a:t>
            </a:r>
            <a:r>
              <a:rPr lang="sv-SE" dirty="0"/>
              <a:t>att </a:t>
            </a:r>
            <a:r>
              <a:rPr lang="sv-SE" dirty="0" smtClean="0"/>
              <a:t>tillhandahålla </a:t>
            </a:r>
            <a:r>
              <a:rPr lang="sv-SE" dirty="0"/>
              <a:t>utbildning </a:t>
            </a:r>
            <a:r>
              <a:rPr lang="sv-SE" dirty="0" smtClean="0"/>
              <a:t>på, när </a:t>
            </a:r>
            <a:r>
              <a:rPr lang="sv-SE" dirty="0"/>
              <a:t>så </a:t>
            </a:r>
            <a:r>
              <a:rPr lang="sv-SE" dirty="0" smtClean="0"/>
              <a:t>är lämpligt </a:t>
            </a:r>
            <a:endParaRPr lang="sv-SE" dirty="0"/>
          </a:p>
          <a:p>
            <a:pPr>
              <a:buFont typeface="Arial"/>
              <a:buChar char="•"/>
            </a:pPr>
            <a:r>
              <a:rPr lang="sv-SE" dirty="0" smtClean="0"/>
              <a:t>används </a:t>
            </a:r>
            <a:r>
              <a:rPr lang="sv-SE" dirty="0"/>
              <a:t>en variation av pedagogiska metoder </a:t>
            </a:r>
            <a:r>
              <a:rPr lang="sv-SE" dirty="0" smtClean="0"/>
              <a:t>på ett </a:t>
            </a:r>
            <a:r>
              <a:rPr lang="sv-SE" dirty="0"/>
              <a:t>flexibelt </a:t>
            </a:r>
            <a:r>
              <a:rPr lang="sv-SE" dirty="0" smtClean="0"/>
              <a:t>sätt </a:t>
            </a:r>
            <a:endParaRPr lang="sv-SE" dirty="0"/>
          </a:p>
          <a:p>
            <a:r>
              <a:rPr lang="sv-SE" dirty="0" smtClean="0"/>
              <a:t>utvärderas </a:t>
            </a:r>
            <a:r>
              <a:rPr lang="sv-SE" dirty="0"/>
              <a:t>och justeras regelbundet dels </a:t>
            </a:r>
            <a:r>
              <a:rPr lang="sv-SE" dirty="0" smtClean="0"/>
              <a:t>sätten </a:t>
            </a:r>
            <a:r>
              <a:rPr lang="sv-SE" dirty="0"/>
              <a:t>att ge utbildningen </a:t>
            </a:r>
            <a:r>
              <a:rPr lang="sv-SE" dirty="0" smtClean="0"/>
              <a:t>på, </a:t>
            </a:r>
            <a:endParaRPr lang="sv-SE" dirty="0"/>
          </a:p>
          <a:p>
            <a:r>
              <a:rPr lang="sv-SE" dirty="0"/>
              <a:t>dels de olika pedagogiska metoderna </a:t>
            </a:r>
          </a:p>
          <a:p>
            <a:pPr>
              <a:buFont typeface="Arial"/>
              <a:buChar char="•"/>
            </a:pPr>
            <a:r>
              <a:rPr lang="sv-SE" b="1" dirty="0"/>
              <a:t>uppmuntras </a:t>
            </a:r>
            <a:r>
              <a:rPr lang="sv-SE" b="1" dirty="0" smtClean="0"/>
              <a:t>självständighet </a:t>
            </a:r>
            <a:r>
              <a:rPr lang="sv-SE" b="1" dirty="0"/>
              <a:t>hos studenten, samtidigt som </a:t>
            </a:r>
            <a:r>
              <a:rPr lang="sv-SE" b="1" dirty="0" smtClean="0"/>
              <a:t>lämplig vägledning </a:t>
            </a:r>
            <a:r>
              <a:rPr lang="sv-SE" b="1" dirty="0"/>
              <a:t>och </a:t>
            </a:r>
            <a:r>
              <a:rPr lang="sv-SE" b="1" dirty="0" smtClean="0"/>
              <a:t>stöd från läraren säkerställs </a:t>
            </a:r>
            <a:r>
              <a:rPr lang="sv-SE" dirty="0" smtClean="0"/>
              <a:t>(handledaren, min kommentar)</a:t>
            </a:r>
            <a:endParaRPr lang="sv-SE" dirty="0"/>
          </a:p>
          <a:p>
            <a:pPr>
              <a:buFont typeface="Arial"/>
              <a:buChar char="•"/>
            </a:pPr>
            <a:r>
              <a:rPr lang="sv-SE" dirty="0"/>
              <a:t>uppmuntras </a:t>
            </a:r>
            <a:r>
              <a:rPr lang="sv-SE" dirty="0" smtClean="0"/>
              <a:t>ömsesidig </a:t>
            </a:r>
            <a:r>
              <a:rPr lang="sv-SE" dirty="0"/>
              <a:t>respekt i relationen mellan student och </a:t>
            </a:r>
            <a:r>
              <a:rPr lang="sv-SE" dirty="0" smtClean="0"/>
              <a:t>lärare </a:t>
            </a:r>
            <a:endParaRPr lang="sv-SE" dirty="0"/>
          </a:p>
          <a:p>
            <a:pPr>
              <a:buFont typeface="Arial"/>
              <a:buChar char="•"/>
            </a:pPr>
            <a:r>
              <a:rPr lang="sv-SE" dirty="0"/>
              <a:t>finns </a:t>
            </a:r>
            <a:r>
              <a:rPr lang="sv-SE" dirty="0" smtClean="0"/>
              <a:t>lämpliga </a:t>
            </a:r>
            <a:r>
              <a:rPr lang="sv-SE" dirty="0"/>
              <a:t>rutiner </a:t>
            </a:r>
            <a:r>
              <a:rPr lang="sv-SE" dirty="0" smtClean="0"/>
              <a:t>för </a:t>
            </a:r>
            <a:r>
              <a:rPr lang="sv-SE" dirty="0"/>
              <a:t>att hantera </a:t>
            </a:r>
            <a:r>
              <a:rPr lang="sv-SE" dirty="0" smtClean="0"/>
              <a:t>klagomål från </a:t>
            </a:r>
            <a:r>
              <a:rPr lang="sv-SE" dirty="0"/>
              <a:t>studenter.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5619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/>
              <a:t>Med tanke </a:t>
            </a:r>
            <a:r>
              <a:rPr lang="sv-SE" sz="1800" dirty="0" smtClean="0"/>
              <a:t>på den </a:t>
            </a:r>
            <a:r>
              <a:rPr lang="sv-SE" sz="1800" dirty="0"/>
              <a:t>betydelse som </a:t>
            </a:r>
            <a:r>
              <a:rPr lang="sv-SE" sz="1800" dirty="0" smtClean="0"/>
              <a:t>bedömningen </a:t>
            </a:r>
            <a:r>
              <a:rPr lang="sv-SE" sz="1800" dirty="0"/>
              <a:t>av studenterna har </a:t>
            </a:r>
            <a:r>
              <a:rPr lang="sv-SE" sz="1800" dirty="0" smtClean="0"/>
              <a:t>för </a:t>
            </a:r>
            <a:r>
              <a:rPr lang="sv-SE" sz="1800" dirty="0"/>
              <a:t>deras progression och framtida yrkesliv, </a:t>
            </a:r>
            <a:r>
              <a:rPr lang="sv-SE" sz="1800" dirty="0" smtClean="0"/>
              <a:t>bör </a:t>
            </a:r>
            <a:r>
              <a:rPr lang="sv-SE" sz="1800" dirty="0" err="1"/>
              <a:t>kvalitetssäkringsprocesser</a:t>
            </a:r>
            <a:r>
              <a:rPr lang="sv-SE" sz="1800" dirty="0"/>
              <a:t> ta </a:t>
            </a:r>
            <a:r>
              <a:rPr lang="sv-SE" sz="1800" dirty="0" smtClean="0"/>
              <a:t>hänsyn </a:t>
            </a:r>
            <a:r>
              <a:rPr lang="sv-SE" sz="1800" dirty="0"/>
              <a:t>till </a:t>
            </a:r>
            <a:r>
              <a:rPr lang="sv-SE" sz="1800" dirty="0" smtClean="0"/>
              <a:t>följande</a:t>
            </a:r>
            <a:r>
              <a:rPr lang="sv-SE" dirty="0" smtClean="0"/>
              <a:t>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6438" y="1836614"/>
            <a:ext cx="7658100" cy="4170485"/>
          </a:xfrm>
        </p:spPr>
        <p:txBody>
          <a:bodyPr/>
          <a:lstStyle/>
          <a:p>
            <a:pPr lvl="1"/>
            <a:r>
              <a:rPr lang="sv-SE" b="1" dirty="0" smtClean="0"/>
              <a:t>Examinatorer </a:t>
            </a:r>
            <a:r>
              <a:rPr lang="sv-SE" b="1" dirty="0"/>
              <a:t>och </a:t>
            </a:r>
            <a:r>
              <a:rPr lang="sv-SE" b="1" dirty="0" smtClean="0"/>
              <a:t>övriga bedömare är väl </a:t>
            </a:r>
            <a:r>
              <a:rPr lang="sv-SE" b="1" dirty="0"/>
              <a:t>insatta i befintliga tentamens- och examinationsmetoder och </a:t>
            </a:r>
            <a:r>
              <a:rPr lang="sv-SE" b="1" dirty="0" smtClean="0"/>
              <a:t>får stöd </a:t>
            </a:r>
            <a:r>
              <a:rPr lang="sv-SE" b="1" dirty="0"/>
              <a:t>i att utveckla sin kompetens inom </a:t>
            </a:r>
            <a:r>
              <a:rPr lang="sv-SE" b="1" dirty="0" smtClean="0"/>
              <a:t>området. </a:t>
            </a:r>
            <a:endParaRPr lang="sv-SE" sz="1600" b="1" dirty="0"/>
          </a:p>
          <a:p>
            <a:pPr lvl="1"/>
            <a:r>
              <a:rPr lang="sv-SE" b="1" dirty="0" smtClean="0"/>
              <a:t>Såväl </a:t>
            </a:r>
            <a:r>
              <a:rPr lang="sv-SE" b="1" dirty="0"/>
              <a:t>kriterier som metoder </a:t>
            </a:r>
            <a:r>
              <a:rPr lang="sv-SE" b="1" dirty="0" smtClean="0"/>
              <a:t>för bedömning </a:t>
            </a:r>
            <a:r>
              <a:rPr lang="sv-SE" b="1" dirty="0"/>
              <a:t>och betygskriterier publiceras </a:t>
            </a:r>
            <a:r>
              <a:rPr lang="sv-SE" b="1" dirty="0" smtClean="0"/>
              <a:t>på förhand. </a:t>
            </a:r>
            <a:endParaRPr lang="sv-SE" sz="1600" b="1" dirty="0"/>
          </a:p>
          <a:p>
            <a:pPr lvl="1"/>
            <a:r>
              <a:rPr lang="sv-SE" b="1" dirty="0" smtClean="0"/>
              <a:t>Bedömningen låter </a:t>
            </a:r>
            <a:r>
              <a:rPr lang="sv-SE" b="1" dirty="0"/>
              <a:t>studenterna visa i vilken </a:t>
            </a:r>
            <a:r>
              <a:rPr lang="sv-SE" b="1" dirty="0" smtClean="0"/>
              <a:t>utsträckning </a:t>
            </a:r>
            <a:r>
              <a:rPr lang="sv-SE" b="1" dirty="0" err="1"/>
              <a:t>lärandemålen</a:t>
            </a:r>
            <a:r>
              <a:rPr lang="sv-SE" b="1" dirty="0"/>
              <a:t> har </a:t>
            </a:r>
            <a:r>
              <a:rPr lang="sv-SE" b="1" dirty="0" smtClean="0"/>
              <a:t>uppnåtts. </a:t>
            </a:r>
            <a:r>
              <a:rPr lang="sv-SE" b="1" dirty="0"/>
              <a:t>Studenterna </a:t>
            </a:r>
            <a:r>
              <a:rPr lang="sv-SE" b="1" dirty="0" smtClean="0"/>
              <a:t>får återkoppling, </a:t>
            </a:r>
            <a:r>
              <a:rPr lang="sv-SE" b="1" dirty="0"/>
              <a:t>som vid behov </a:t>
            </a:r>
            <a:r>
              <a:rPr lang="sv-SE" b="1" dirty="0" smtClean="0"/>
              <a:t>innehåller vägledning </a:t>
            </a:r>
            <a:r>
              <a:rPr lang="sv-SE" b="1" dirty="0"/>
              <a:t>kopplad till </a:t>
            </a:r>
            <a:r>
              <a:rPr lang="sv-SE" b="1" dirty="0" smtClean="0"/>
              <a:t>lärandeprocessen. </a:t>
            </a:r>
            <a:endParaRPr lang="sv-SE" sz="1600" b="1" dirty="0"/>
          </a:p>
          <a:p>
            <a:pPr lvl="1"/>
            <a:r>
              <a:rPr lang="sv-SE" b="1" dirty="0" smtClean="0"/>
              <a:t>Där </a:t>
            </a:r>
            <a:r>
              <a:rPr lang="sv-SE" b="1" dirty="0"/>
              <a:t>det </a:t>
            </a:r>
            <a:r>
              <a:rPr lang="sv-SE" b="1" dirty="0" smtClean="0"/>
              <a:t>är möjligt görs bedömningen </a:t>
            </a:r>
            <a:r>
              <a:rPr lang="sv-SE" b="1" dirty="0"/>
              <a:t>av fler </a:t>
            </a:r>
            <a:r>
              <a:rPr lang="sv-SE" b="1" dirty="0" err="1"/>
              <a:t>än</a:t>
            </a:r>
            <a:r>
              <a:rPr lang="sv-SE" b="1" dirty="0"/>
              <a:t> en </a:t>
            </a:r>
            <a:r>
              <a:rPr lang="sv-SE" b="1" dirty="0" smtClean="0"/>
              <a:t>bedömare. </a:t>
            </a:r>
            <a:endParaRPr lang="sv-SE" sz="1600" b="1" dirty="0"/>
          </a:p>
          <a:p>
            <a:pPr lvl="1"/>
            <a:r>
              <a:rPr lang="sv-SE" dirty="0"/>
              <a:t>Reglerna </a:t>
            </a:r>
            <a:r>
              <a:rPr lang="sv-SE" dirty="0" err="1"/>
              <a:t>för</a:t>
            </a:r>
            <a:r>
              <a:rPr lang="sv-SE" dirty="0"/>
              <a:t> </a:t>
            </a:r>
            <a:r>
              <a:rPr lang="sv-SE" dirty="0" err="1"/>
              <a:t>bedömning</a:t>
            </a:r>
            <a:r>
              <a:rPr lang="sv-SE" dirty="0"/>
              <a:t> beaktar </a:t>
            </a:r>
            <a:r>
              <a:rPr lang="sv-SE" dirty="0" err="1"/>
              <a:t>förmildrande</a:t>
            </a:r>
            <a:r>
              <a:rPr lang="sv-SE" dirty="0"/>
              <a:t> </a:t>
            </a:r>
            <a:r>
              <a:rPr lang="sv-SE" dirty="0" err="1"/>
              <a:t>omständigheter</a:t>
            </a:r>
            <a:r>
              <a:rPr lang="sv-SE" dirty="0"/>
              <a:t>. </a:t>
            </a:r>
            <a:endParaRPr lang="sv-SE" sz="1600" dirty="0"/>
          </a:p>
          <a:p>
            <a:pPr lvl="1"/>
            <a:r>
              <a:rPr lang="sv-SE" b="1" dirty="0" err="1"/>
              <a:t>Bedömningen</a:t>
            </a:r>
            <a:r>
              <a:rPr lang="sv-SE" b="1" dirty="0"/>
              <a:t> </a:t>
            </a:r>
            <a:r>
              <a:rPr lang="sv-SE" b="1" dirty="0" err="1"/>
              <a:t>är</a:t>
            </a:r>
            <a:r>
              <a:rPr lang="sv-SE" b="1" dirty="0"/>
              <a:t> konsekvent, </a:t>
            </a:r>
            <a:r>
              <a:rPr lang="sv-SE" b="1" dirty="0" err="1"/>
              <a:t>tillämpas</a:t>
            </a:r>
            <a:r>
              <a:rPr lang="sv-SE" b="1" dirty="0"/>
              <a:t> </a:t>
            </a:r>
            <a:r>
              <a:rPr lang="sv-SE" b="1" dirty="0" smtClean="0"/>
              <a:t>på ett </a:t>
            </a:r>
            <a:r>
              <a:rPr lang="sv-SE" b="1" dirty="0" err="1"/>
              <a:t>rättvist</a:t>
            </a:r>
            <a:r>
              <a:rPr lang="sv-SE" b="1" dirty="0"/>
              <a:t> </a:t>
            </a:r>
            <a:r>
              <a:rPr lang="sv-SE" b="1" dirty="0" err="1"/>
              <a:t>sätt</a:t>
            </a:r>
            <a:r>
              <a:rPr lang="sv-SE" b="1" dirty="0"/>
              <a:t> </a:t>
            </a:r>
            <a:r>
              <a:rPr lang="sv-SE" b="1" dirty="0" err="1"/>
              <a:t>för</a:t>
            </a:r>
            <a:r>
              <a:rPr lang="sv-SE" b="1" dirty="0"/>
              <a:t> alla studenter och </a:t>
            </a:r>
            <a:r>
              <a:rPr lang="sv-SE" b="1" dirty="0" err="1"/>
              <a:t>utförs</a:t>
            </a:r>
            <a:r>
              <a:rPr lang="sv-SE" b="1" dirty="0"/>
              <a:t> enligt de angivna rutinerna. </a:t>
            </a:r>
            <a:endParaRPr lang="sv-SE" sz="1600" b="1" dirty="0"/>
          </a:p>
          <a:p>
            <a:pPr lvl="1"/>
            <a:r>
              <a:rPr lang="sv-SE" dirty="0"/>
              <a:t>Det finns en </a:t>
            </a:r>
            <a:r>
              <a:rPr lang="sv-SE" dirty="0" err="1"/>
              <a:t>fastställd</a:t>
            </a:r>
            <a:r>
              <a:rPr lang="sv-SE" dirty="0"/>
              <a:t> rutin </a:t>
            </a:r>
            <a:r>
              <a:rPr lang="sv-SE" dirty="0" err="1"/>
              <a:t>för</a:t>
            </a:r>
            <a:r>
              <a:rPr lang="sv-SE" dirty="0"/>
              <a:t> </a:t>
            </a:r>
            <a:r>
              <a:rPr lang="sv-SE" dirty="0" err="1"/>
              <a:t>studentöverklagande</a:t>
            </a:r>
            <a:r>
              <a:rPr lang="sv-SE" dirty="0"/>
              <a:t>.</a:t>
            </a:r>
            <a:br>
              <a:rPr lang="sv-SE" dirty="0"/>
            </a:br>
            <a:endParaRPr lang="sv-SE" sz="1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992382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 sjuksköterskeexamen </a:t>
            </a:r>
            <a:r>
              <a:rPr lang="sv-SE" dirty="0"/>
              <a:t>skall studenten </a:t>
            </a:r>
            <a:br>
              <a:rPr lang="sv-SE" dirty="0"/>
            </a:br>
            <a:r>
              <a:rPr lang="sv-SE" dirty="0" smtClean="0"/>
              <a:t>(nationella målen för sjuksköterskeexamen)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/>
              <a:t> </a:t>
            </a:r>
            <a:r>
              <a:rPr lang="sv-SE" sz="3200" dirty="0"/>
              <a:t>visa </a:t>
            </a:r>
            <a:r>
              <a:rPr lang="sv-SE" sz="3200" dirty="0" smtClean="0"/>
              <a:t>förmåga </a:t>
            </a:r>
            <a:r>
              <a:rPr lang="sv-SE" sz="3200" dirty="0"/>
              <a:t>att </a:t>
            </a:r>
            <a:r>
              <a:rPr lang="sv-SE" sz="3200" dirty="0" smtClean="0"/>
              <a:t>självständigt </a:t>
            </a:r>
            <a:r>
              <a:rPr lang="sv-SE" sz="3200" dirty="0"/>
              <a:t>och i samverkan med patienten och </a:t>
            </a:r>
            <a:r>
              <a:rPr lang="sv-SE" sz="3200" dirty="0" smtClean="0"/>
              <a:t>närstående </a:t>
            </a:r>
            <a:r>
              <a:rPr lang="sv-SE" sz="3200" dirty="0"/>
              <a:t>identifiera </a:t>
            </a:r>
            <a:r>
              <a:rPr lang="sv-SE" sz="3200" dirty="0" smtClean="0"/>
              <a:t>vårdbehov, upprätta omvårdnadsplan </a:t>
            </a:r>
            <a:r>
              <a:rPr lang="sv-SE" sz="3200" dirty="0"/>
              <a:t>samt ge </a:t>
            </a:r>
            <a:r>
              <a:rPr lang="sv-SE" sz="3200" dirty="0" smtClean="0"/>
              <a:t>vård </a:t>
            </a:r>
            <a:r>
              <a:rPr lang="sv-SE" sz="3200" dirty="0"/>
              <a:t>och behandling, </a:t>
            </a:r>
          </a:p>
          <a:p>
            <a:endParaRPr lang="sv-SE" dirty="0"/>
          </a:p>
        </p:txBody>
      </p:sp>
      <p:pic>
        <p:nvPicPr>
          <p:cNvPr id="5" name="Bildobjekt 4" descr="Christinashjälpmede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456" y="3810000"/>
            <a:ext cx="3132036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03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Ett exempel på mål från professionskunskap 1VÅ615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/>
              <a:t>Problematisera </a:t>
            </a:r>
            <a:r>
              <a:rPr lang="sv-SE" b="1" dirty="0"/>
              <a:t>och tillämpa omvårdnadsprocessen ur ett patientperspektiv i förhållande till aktuell evidens</a:t>
            </a:r>
            <a:r>
              <a:rPr lang="sv-SE" dirty="0"/>
              <a:t>. </a:t>
            </a:r>
          </a:p>
          <a:p>
            <a:pPr lvl="0"/>
            <a:endParaRPr lang="sv-SE" dirty="0" smtClean="0"/>
          </a:p>
          <a:p>
            <a:pPr lvl="0"/>
            <a:endParaRPr lang="sv-SE" dirty="0"/>
          </a:p>
          <a:p>
            <a:pPr lvl="0"/>
            <a:endParaRPr lang="sv-SE" dirty="0" smtClean="0"/>
          </a:p>
          <a:p>
            <a:pPr lvl="0"/>
            <a:r>
              <a:rPr lang="sv-SE" dirty="0" smtClean="0"/>
              <a:t>Instruktioner för bedömning</a:t>
            </a:r>
            <a:endParaRPr lang="sv-SE" dirty="0"/>
          </a:p>
          <a:p>
            <a:pPr lvl="0"/>
            <a:r>
              <a:rPr lang="sv-SE" dirty="0" smtClean="0"/>
              <a:t>Genomföra </a:t>
            </a:r>
            <a:r>
              <a:rPr lang="sv-SE" dirty="0"/>
              <a:t>och utvärdera planerade omvårdnadsåtgärder i enlighet med gällande författningar, föreskrifter, allmänna råd och nationella riktlinjer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52542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i="1" dirty="0"/>
              <a:t>Mål i kursplan 2VÅ625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Problematisera</a:t>
            </a:r>
            <a:r>
              <a:rPr lang="sv-SE" dirty="0"/>
              <a:t>, självständigt tillämpa och dokumentera omvårdnadsprocessen i samverkan med patienter och deras familjer samt värdera tillämpningen. Integrera, tillämpa och kommunicera vårdvetenskapliga och medicinska perspektiv och begrepp i vårdande handlingar.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71101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Underlag för bedömning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6438" y="1650999"/>
            <a:ext cx="7658100" cy="4562231"/>
          </a:xfrm>
        </p:spPr>
        <p:txBody>
          <a:bodyPr/>
          <a:lstStyle/>
          <a:p>
            <a:r>
              <a:rPr lang="sv-SE" i="1" dirty="0"/>
              <a:t>Det innebär att självständigt kunna:</a:t>
            </a:r>
            <a:endParaRPr lang="sv-SE" dirty="0"/>
          </a:p>
          <a:p>
            <a:pPr lvl="0">
              <a:buFont typeface="Arial"/>
              <a:buChar char="•"/>
            </a:pPr>
            <a:r>
              <a:rPr lang="sv-SE" dirty="0"/>
              <a:t>Identifiera och problematisera patientens resurser, problem, behov och eventuella risker</a:t>
            </a:r>
          </a:p>
          <a:p>
            <a:pPr lvl="0">
              <a:buFont typeface="Arial"/>
              <a:buChar char="•"/>
            </a:pPr>
            <a:r>
              <a:rPr lang="sv-SE" dirty="0"/>
              <a:t>Problematisera, värdera och prioritera åtgärder så att patientens hälsa och välbefinnande främjas samt lidande förebyggs/lindras.</a:t>
            </a:r>
          </a:p>
          <a:p>
            <a:pPr lvl="0">
              <a:buFont typeface="Arial"/>
              <a:buChar char="•"/>
            </a:pPr>
            <a:r>
              <a:rPr lang="sv-SE" dirty="0"/>
              <a:t>Kunna beakta och ta till vara patientens och/eller närståendes kunskaper och erfarenheter  </a:t>
            </a:r>
          </a:p>
          <a:p>
            <a:pPr lvl="0">
              <a:buFont typeface="Arial"/>
              <a:buChar char="•"/>
            </a:pPr>
            <a:r>
              <a:rPr lang="sv-SE" dirty="0"/>
              <a:t>Genomföra planerade omvårdnadsåtgärder enligt rådande evidens och i förhållande till insamlad vårdvetenskaplig och medicinsk data </a:t>
            </a:r>
          </a:p>
          <a:p>
            <a:pPr lvl="0">
              <a:buFont typeface="Arial"/>
              <a:buChar char="•"/>
            </a:pPr>
            <a:r>
              <a:rPr lang="sv-SE" dirty="0"/>
              <a:t>Utvärdera och problematisera utförda omvårdnadsåtgärder och planera vidare vård  </a:t>
            </a:r>
          </a:p>
          <a:p>
            <a:pPr lvl="0">
              <a:buFont typeface="Arial"/>
              <a:buChar char="•"/>
            </a:pPr>
            <a:r>
              <a:rPr lang="sv-SE" dirty="0"/>
              <a:t>Dokumentera väsentliga uppgifter om patientens situation för att kunna planera och genomföra omvårdnaden på ett patientsäkert sätt</a:t>
            </a:r>
          </a:p>
          <a:p>
            <a:pPr>
              <a:buFont typeface="Arial"/>
              <a:buChar char="•"/>
            </a:pPr>
            <a:r>
              <a:rPr lang="sv-SE" dirty="0"/>
              <a:t>Genomföra dokumentationen sakligt och neutralt samt på ett språk som patienten och övriga berörda kan förstå och tolka på ett enhetligt sätt </a:t>
            </a:r>
          </a:p>
        </p:txBody>
      </p:sp>
    </p:spTree>
    <p:extLst>
      <p:ext uri="{BB962C8B-B14F-4D97-AF65-F5344CB8AC3E}">
        <p14:creationId xmlns:p14="http://schemas.microsoft.com/office/powerpoint/2010/main" xmlns="" val="3745465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Kursplan 4VÅ135, avancerad nivå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sv-SE" dirty="0"/>
              <a:t>självständigt och i samverkan med patient och anhöriga identifiera och </a:t>
            </a:r>
            <a:r>
              <a:rPr lang="sv-SE" dirty="0" smtClean="0"/>
              <a:t>bedöma behov </a:t>
            </a:r>
            <a:r>
              <a:rPr lang="sv-SE" dirty="0"/>
              <a:t>av omvårdnad och medicinsk vård hos vuxna och äldre samt </a:t>
            </a:r>
            <a:r>
              <a:rPr lang="sv-SE" dirty="0" smtClean="0"/>
              <a:t>upprätta omvårdnadsplan </a:t>
            </a:r>
            <a:r>
              <a:rPr lang="sv-SE" dirty="0"/>
              <a:t>med stöd i relevant forskning och med beaktande av </a:t>
            </a:r>
            <a:r>
              <a:rPr lang="sv-SE" dirty="0" smtClean="0"/>
              <a:t>ett </a:t>
            </a:r>
            <a:r>
              <a:rPr lang="sv-SE" dirty="0" err="1" smtClean="0"/>
              <a:t>familjefokuserat</a:t>
            </a:r>
            <a:r>
              <a:rPr lang="sv-SE" dirty="0" smtClean="0"/>
              <a:t> perspektiv</a:t>
            </a:r>
          </a:p>
          <a:p>
            <a:pPr>
              <a:buFont typeface="Arial"/>
              <a:buChar char="•"/>
            </a:pPr>
            <a:endParaRPr lang="sv-SE" dirty="0"/>
          </a:p>
          <a:p>
            <a:pPr marL="0" indent="0"/>
            <a:r>
              <a:rPr lang="sv-SE" dirty="0" smtClean="0"/>
              <a:t>Bedöms med </a:t>
            </a:r>
            <a:r>
              <a:rPr lang="sv-SE" dirty="0" err="1" smtClean="0"/>
              <a:t>AssCE</a:t>
            </a:r>
            <a:r>
              <a:rPr lang="sv-SE" dirty="0" smtClean="0"/>
              <a:t> </a:t>
            </a:r>
            <a:r>
              <a:rPr lang="sv-SE" dirty="0" err="1"/>
              <a:t>AssCE</a:t>
            </a:r>
            <a:r>
              <a:rPr lang="sv-SE" dirty="0"/>
              <a:t> - </a:t>
            </a:r>
            <a:r>
              <a:rPr lang="sv-SE" dirty="0" err="1"/>
              <a:t>Assessment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Clinical </a:t>
            </a:r>
            <a:r>
              <a:rPr lang="sv-SE" dirty="0" err="1"/>
              <a:t>Education</a:t>
            </a:r>
            <a:r>
              <a:rPr lang="sv-SE" dirty="0"/>
              <a:t>, Avancerad nivå Version II </a:t>
            </a:r>
            <a:r>
              <a:rPr lang="sv-SE" dirty="0" smtClean="0"/>
              <a:t>©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80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Omvårdnadsplan, vad innebär det?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sv-SE" dirty="0" smtClean="0"/>
              <a:t>Identifiera </a:t>
            </a:r>
            <a:r>
              <a:rPr lang="sv-SE" dirty="0"/>
              <a:t>patientens behov av omvårdnad utifrån en analys av patientens behov, problem och egna resurser</a:t>
            </a:r>
          </a:p>
          <a:p>
            <a:pPr>
              <a:buFont typeface="Arial"/>
              <a:buChar char="•"/>
            </a:pPr>
            <a:r>
              <a:rPr lang="sv-SE" dirty="0"/>
              <a:t>Formulera analysen som en omvårdnadsdiagnos som grund för omvårdnadsåtgärder</a:t>
            </a:r>
          </a:p>
          <a:p>
            <a:pPr>
              <a:buFont typeface="Arial"/>
              <a:buChar char="•"/>
            </a:pPr>
            <a:r>
              <a:rPr lang="sv-SE" dirty="0"/>
              <a:t>Besluta om vilket det förväntade resultatet är av omvårdnaden, beskrivet som ett mål</a:t>
            </a:r>
          </a:p>
          <a:p>
            <a:pPr>
              <a:buFont typeface="Arial"/>
              <a:buChar char="•"/>
            </a:pPr>
            <a:r>
              <a:rPr lang="sv-SE" dirty="0"/>
              <a:t>Planera de omvårdnadsåtgärder som kan hjälpa patienten att uppnå det förväntade resultatet och formulera det som omvårdnadsordinationer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94311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Beskriva patienters behov av </a:t>
            </a:r>
            <a:r>
              <a:rPr lang="sv-SE" b="1" dirty="0" smtClean="0"/>
              <a:t>omvårdnad, </a:t>
            </a:r>
            <a:r>
              <a:rPr lang="sv-SE" dirty="0"/>
              <a:t>God måluppfyllelse</a:t>
            </a:r>
            <a:r>
              <a:rPr lang="sv-SE" b="1" dirty="0"/>
              <a:t/>
            </a: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Visa </a:t>
            </a:r>
            <a:r>
              <a:rPr lang="sv-SE" dirty="0"/>
              <a:t>förmåga att självständigt och i samverkan</a:t>
            </a:r>
          </a:p>
          <a:p>
            <a:r>
              <a:rPr lang="sv-SE" dirty="0"/>
              <a:t>med patient och närstående identifiera</a:t>
            </a:r>
          </a:p>
          <a:p>
            <a:r>
              <a:rPr lang="sv-SE" dirty="0"/>
              <a:t>vårdbehov, även i komplexa situationer och</a:t>
            </a:r>
          </a:p>
          <a:p>
            <a:r>
              <a:rPr lang="sv-SE" dirty="0"/>
              <a:t>med begränsad information. Visa förmåga att</a:t>
            </a:r>
          </a:p>
          <a:p>
            <a:r>
              <a:rPr lang="sv-SE" dirty="0"/>
              <a:t>använda olika källor för datainsamling samt</a:t>
            </a:r>
          </a:p>
          <a:p>
            <a:r>
              <a:rPr lang="sv-SE" dirty="0"/>
              <a:t>kritiskt bedöma använda datainsamlingsmetoder.</a:t>
            </a:r>
          </a:p>
          <a:p>
            <a:r>
              <a:rPr lang="sv-SE" dirty="0"/>
              <a:t>Vara uppdaterad gällande klinisk</a:t>
            </a:r>
          </a:p>
          <a:p>
            <a:r>
              <a:rPr lang="sv-SE" dirty="0"/>
              <a:t>bedömning i användandet av systematiska</a:t>
            </a:r>
          </a:p>
          <a:p>
            <a:r>
              <a:rPr lang="sv-SE" dirty="0"/>
              <a:t>och validerade mätskalor. Visa kunskap i att</a:t>
            </a:r>
          </a:p>
          <a:p>
            <a:r>
              <a:rPr lang="sv-SE" dirty="0"/>
              <a:t>analysera insamlade data samt god</a:t>
            </a:r>
          </a:p>
          <a:p>
            <a:r>
              <a:rPr lang="sv-SE" dirty="0"/>
              <a:t>kännedom i omvårdnadsdiagnostik</a:t>
            </a:r>
            <a:r>
              <a:rPr lang="sv-SE" dirty="0" smtClean="0"/>
              <a:t>.</a:t>
            </a:r>
          </a:p>
          <a:p>
            <a:r>
              <a:rPr lang="sv-SE" dirty="0" err="1"/>
              <a:t>AssCE</a:t>
            </a:r>
            <a:r>
              <a:rPr lang="sv-SE" dirty="0"/>
              <a:t> - </a:t>
            </a:r>
            <a:r>
              <a:rPr lang="sv-SE" dirty="0" err="1"/>
              <a:t>Assessment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Clinical </a:t>
            </a:r>
            <a:r>
              <a:rPr lang="sv-SE" dirty="0" err="1"/>
              <a:t>Education</a:t>
            </a:r>
            <a:r>
              <a:rPr lang="sv-SE" dirty="0"/>
              <a:t>, Avancerad nivå Version II ©,</a:t>
            </a:r>
          </a:p>
        </p:txBody>
      </p:sp>
    </p:spTree>
    <p:extLst>
      <p:ext uri="{BB962C8B-B14F-4D97-AF65-F5344CB8AC3E}">
        <p14:creationId xmlns:p14="http://schemas.microsoft.com/office/powerpoint/2010/main" xmlns="" val="217921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Beskriva patienters behov av </a:t>
            </a:r>
            <a:r>
              <a:rPr lang="sv-SE" b="1" dirty="0" smtClean="0"/>
              <a:t>omvårdnad</a:t>
            </a:r>
            <a:r>
              <a:rPr lang="sv-SE" dirty="0" smtClean="0"/>
              <a:t>, Mycket god måluppfyllelse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Visa fördjupad förmåga och stor självständighet</a:t>
            </a:r>
          </a:p>
          <a:p>
            <a:r>
              <a:rPr lang="sv-SE" dirty="0"/>
              <a:t>att i samverkan med patient och närstående</a:t>
            </a:r>
          </a:p>
          <a:p>
            <a:r>
              <a:rPr lang="sv-SE" dirty="0"/>
              <a:t>identifiera vårdbehov, även i komplexa</a:t>
            </a:r>
          </a:p>
          <a:p>
            <a:r>
              <a:rPr lang="sv-SE" dirty="0"/>
              <a:t>situationer och med begränsad information.</a:t>
            </a:r>
          </a:p>
          <a:p>
            <a:r>
              <a:rPr lang="sv-SE" dirty="0"/>
              <a:t>Visa övertygande förmåga att</a:t>
            </a:r>
          </a:p>
          <a:p>
            <a:r>
              <a:rPr lang="sv-SE" dirty="0"/>
              <a:t>använda olika källor för datainsamling samt</a:t>
            </a:r>
          </a:p>
          <a:p>
            <a:r>
              <a:rPr lang="sv-SE" dirty="0"/>
              <a:t>kritiskt analysera använda datainsamlingsmetoder.</a:t>
            </a:r>
          </a:p>
          <a:p>
            <a:r>
              <a:rPr lang="sv-SE" dirty="0"/>
              <a:t>Vara uppdaterad och ha ett kritiskt</a:t>
            </a:r>
          </a:p>
          <a:p>
            <a:r>
              <a:rPr lang="sv-SE" dirty="0"/>
              <a:t>förhållningssätt gällande klinisk bedömning i</a:t>
            </a:r>
          </a:p>
          <a:p>
            <a:r>
              <a:rPr lang="sv-SE" dirty="0"/>
              <a:t>användandet av systematiska och validerade</a:t>
            </a:r>
          </a:p>
          <a:p>
            <a:r>
              <a:rPr lang="sv-SE" dirty="0"/>
              <a:t>mätskalor. Visa mycket god kunskap i att</a:t>
            </a:r>
          </a:p>
          <a:p>
            <a:r>
              <a:rPr lang="sv-SE" dirty="0"/>
              <a:t>analysera insamlade data samt förmåga att</a:t>
            </a:r>
          </a:p>
          <a:p>
            <a:r>
              <a:rPr lang="sv-SE" dirty="0"/>
              <a:t>omsätta kunskapen i </a:t>
            </a:r>
            <a:r>
              <a:rPr lang="sv-SE" dirty="0" smtClean="0"/>
              <a:t>omvårdnadsdiagnostik</a:t>
            </a:r>
          </a:p>
          <a:p>
            <a:r>
              <a:rPr lang="sv-SE" dirty="0" err="1"/>
              <a:t>AssCE</a:t>
            </a:r>
            <a:r>
              <a:rPr lang="sv-SE" dirty="0"/>
              <a:t> - </a:t>
            </a:r>
            <a:r>
              <a:rPr lang="sv-SE" dirty="0" err="1"/>
              <a:t>Assessment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Clinical </a:t>
            </a:r>
            <a:r>
              <a:rPr lang="sv-SE" dirty="0" err="1"/>
              <a:t>Education</a:t>
            </a:r>
            <a:r>
              <a:rPr lang="sv-SE" dirty="0"/>
              <a:t>, Avancerad nivå Version II ©,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861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Vem ansvarar för bedömningen av VFU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/>
              <a:t>Ju mer inflytande handledaren har </a:t>
            </a:r>
            <a:r>
              <a:rPr lang="sv-SE" sz="3200" dirty="0" smtClean="0"/>
              <a:t>över betygssättningen </a:t>
            </a:r>
            <a:r>
              <a:rPr lang="sv-SE" sz="3200" dirty="0"/>
              <a:t>av studenten, desto viktigare blir det att institutionen har beslutat om tydliga kriterier </a:t>
            </a:r>
            <a:r>
              <a:rPr lang="sv-SE" sz="3200" dirty="0" smtClean="0"/>
              <a:t>för bedömningen. </a:t>
            </a:r>
            <a:r>
              <a:rPr lang="sv-SE" sz="3200" dirty="0"/>
              <a:t>Det </a:t>
            </a:r>
            <a:r>
              <a:rPr lang="sv-SE" sz="3200" dirty="0" smtClean="0"/>
              <a:t>får </a:t>
            </a:r>
            <a:r>
              <a:rPr lang="sv-SE" sz="3200" dirty="0"/>
              <a:t>inte </a:t>
            </a:r>
            <a:r>
              <a:rPr lang="sv-SE" sz="3200" dirty="0" smtClean="0"/>
              <a:t>råda någon </a:t>
            </a:r>
            <a:r>
              <a:rPr lang="sv-SE" sz="3200" dirty="0"/>
              <a:t>tvekan om att det </a:t>
            </a:r>
            <a:r>
              <a:rPr lang="sv-SE" sz="3200" dirty="0" smtClean="0"/>
              <a:t>är examinatorn </a:t>
            </a:r>
            <a:r>
              <a:rPr lang="sv-SE" sz="3200" dirty="0"/>
              <a:t>som har ansvaret </a:t>
            </a:r>
            <a:r>
              <a:rPr lang="sv-SE" sz="3200" dirty="0" smtClean="0"/>
              <a:t>för </a:t>
            </a:r>
            <a:r>
              <a:rPr lang="sv-SE" sz="3200" dirty="0"/>
              <a:t>att </a:t>
            </a:r>
            <a:r>
              <a:rPr lang="sv-SE" sz="3200" dirty="0" smtClean="0"/>
              <a:t>bedöma </a:t>
            </a:r>
            <a:r>
              <a:rPr lang="sv-SE" sz="3200" dirty="0"/>
              <a:t>studenternas prestationer med </a:t>
            </a:r>
            <a:r>
              <a:rPr lang="sv-SE" sz="3200" dirty="0" smtClean="0"/>
              <a:t>hjälp </a:t>
            </a:r>
            <a:r>
              <a:rPr lang="sv-SE" sz="3200" dirty="0"/>
              <a:t>av handledarens </a:t>
            </a:r>
            <a:r>
              <a:rPr lang="sv-SE" sz="3200" dirty="0" smtClean="0"/>
              <a:t>utlåtanden (</a:t>
            </a:r>
            <a:r>
              <a:rPr lang="sv-SE" sz="3200" dirty="0" err="1" smtClean="0"/>
              <a:t>Rättsäker</a:t>
            </a:r>
            <a:r>
              <a:rPr lang="sv-SE" sz="3200" dirty="0" smtClean="0"/>
              <a:t> examination 2008).</a:t>
            </a:r>
            <a:endParaRPr lang="sv-SE" sz="32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5086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smtClean="0"/>
              <a:t>När </a:t>
            </a:r>
            <a:r>
              <a:rPr lang="sv-SE" b="1" dirty="0"/>
              <a:t>ska betyg </a:t>
            </a:r>
            <a:r>
              <a:rPr lang="sv-SE" b="1" dirty="0" smtClean="0"/>
              <a:t>sättas på VFU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/>
              <a:t>Betyg ska inte beslutas </a:t>
            </a:r>
            <a:r>
              <a:rPr lang="sv-SE" sz="3200" dirty="0" smtClean="0"/>
              <a:t>för </a:t>
            </a:r>
            <a:r>
              <a:rPr lang="sv-SE" sz="3200" dirty="0"/>
              <a:t>studenter som avbryter praktiken i </a:t>
            </a:r>
            <a:r>
              <a:rPr lang="sv-SE" sz="3200" dirty="0" smtClean="0"/>
              <a:t>förtid. Endast för </a:t>
            </a:r>
            <a:r>
              <a:rPr lang="sv-SE" sz="3200" dirty="0"/>
              <a:t>undantagsfall </a:t>
            </a:r>
            <a:r>
              <a:rPr lang="sv-SE" sz="3200" dirty="0" smtClean="0"/>
              <a:t>får </a:t>
            </a:r>
            <a:r>
              <a:rPr lang="sv-SE" sz="3200" dirty="0"/>
              <a:t>det </a:t>
            </a:r>
            <a:r>
              <a:rPr lang="sv-SE" sz="3200" dirty="0" smtClean="0"/>
              <a:t>föreskrivas </a:t>
            </a:r>
            <a:r>
              <a:rPr lang="sv-SE" sz="3200" dirty="0"/>
              <a:t>i kursplanen att en student kan </a:t>
            </a:r>
            <a:r>
              <a:rPr lang="sv-SE" sz="3200" dirty="0" smtClean="0"/>
              <a:t>underkännas </a:t>
            </a:r>
            <a:r>
              <a:rPr lang="sv-SE" sz="3200" dirty="0"/>
              <a:t>innan han eller hon har </a:t>
            </a:r>
            <a:r>
              <a:rPr lang="sv-SE" sz="3200" dirty="0" smtClean="0"/>
              <a:t>gått </a:t>
            </a:r>
            <a:r>
              <a:rPr lang="sv-SE" sz="3200" dirty="0"/>
              <a:t>igenom hela kursen.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07854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gäller vid avbrytande av VFU?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När </a:t>
            </a:r>
            <a:r>
              <a:rPr lang="sv-SE" dirty="0"/>
              <a:t>en student avbryter praktik i </a:t>
            </a:r>
            <a:r>
              <a:rPr lang="sv-SE" dirty="0" smtClean="0"/>
              <a:t>förtid </a:t>
            </a:r>
            <a:r>
              <a:rPr lang="sv-SE" dirty="0"/>
              <a:t>uppkommer </a:t>
            </a:r>
            <a:r>
              <a:rPr lang="sv-SE" dirty="0" smtClean="0"/>
              <a:t>frågan </a:t>
            </a:r>
            <a:r>
              <a:rPr lang="sv-SE" dirty="0"/>
              <a:t>om betyget </a:t>
            </a:r>
            <a:r>
              <a:rPr lang="sv-SE" dirty="0" smtClean="0"/>
              <a:t>underkänd </a:t>
            </a:r>
            <a:r>
              <a:rPr lang="sv-SE" dirty="0"/>
              <a:t>ska </a:t>
            </a:r>
            <a:r>
              <a:rPr lang="sv-SE" dirty="0" smtClean="0"/>
              <a:t>får </a:t>
            </a:r>
            <a:r>
              <a:rPr lang="sv-SE" smtClean="0"/>
              <a:t>sättas på studenten</a:t>
            </a:r>
            <a:r>
              <a:rPr lang="sv-SE" dirty="0"/>
              <a:t>. Huvudregeln enligt 6 kap. 18 § </a:t>
            </a:r>
            <a:r>
              <a:rPr lang="sv-SE" dirty="0" smtClean="0"/>
              <a:t>högskoleförordningen år </a:t>
            </a:r>
            <a:r>
              <a:rPr lang="sv-SE" dirty="0"/>
              <a:t>att betyg ska </a:t>
            </a:r>
            <a:r>
              <a:rPr lang="sv-SE" dirty="0" smtClean="0"/>
              <a:t>sättas på </a:t>
            </a:r>
            <a:r>
              <a:rPr lang="sv-SE" dirty="0"/>
              <a:t>en </a:t>
            </a:r>
            <a:r>
              <a:rPr lang="sv-SE" dirty="0" smtClean="0"/>
              <a:t>genomgången </a:t>
            </a:r>
            <a:r>
              <a:rPr lang="sv-SE" dirty="0"/>
              <a:t>kurs, vilket betyder att betyg inte ska beslutas </a:t>
            </a:r>
            <a:r>
              <a:rPr lang="sv-SE" dirty="0" smtClean="0"/>
              <a:t>for </a:t>
            </a:r>
            <a:r>
              <a:rPr lang="sv-SE" dirty="0"/>
              <a:t>studenter som avbryter praktiken i </a:t>
            </a:r>
            <a:r>
              <a:rPr lang="sv-SE" dirty="0" smtClean="0"/>
              <a:t>förtid. </a:t>
            </a:r>
            <a:r>
              <a:rPr lang="sv-SE" dirty="0"/>
              <a:t>Det finns dock </a:t>
            </a:r>
            <a:r>
              <a:rPr lang="sv-SE" dirty="0" smtClean="0"/>
              <a:t>möjlighet </a:t>
            </a:r>
            <a:r>
              <a:rPr lang="sv-SE" dirty="0"/>
              <a:t>att </a:t>
            </a:r>
            <a:r>
              <a:rPr lang="sv-SE" dirty="0" smtClean="0"/>
              <a:t>föreskriva </a:t>
            </a:r>
            <a:r>
              <a:rPr lang="sv-SE" dirty="0"/>
              <a:t>annat i kursplanen. </a:t>
            </a:r>
          </a:p>
          <a:p>
            <a:endParaRPr lang="sv-SE" dirty="0" smtClean="0"/>
          </a:p>
          <a:p>
            <a:r>
              <a:rPr lang="sv-SE" dirty="0" smtClean="0"/>
              <a:t>För </a:t>
            </a:r>
            <a:r>
              <a:rPr lang="sv-SE" dirty="0"/>
              <a:t>att en </a:t>
            </a:r>
            <a:r>
              <a:rPr lang="sv-SE" b="1" dirty="0"/>
              <a:t>examinator</a:t>
            </a:r>
            <a:r>
              <a:rPr lang="sv-SE" dirty="0"/>
              <a:t> ska kunna </a:t>
            </a:r>
            <a:r>
              <a:rPr lang="sv-SE" dirty="0" smtClean="0"/>
              <a:t>underkänna </a:t>
            </a:r>
            <a:r>
              <a:rPr lang="sv-SE" dirty="0"/>
              <a:t>en student i </a:t>
            </a:r>
            <a:r>
              <a:rPr lang="sv-SE" dirty="0" smtClean="0"/>
              <a:t>förtid, </a:t>
            </a:r>
            <a:r>
              <a:rPr lang="sv-SE" dirty="0"/>
              <a:t>dvs. innan han eller hon har </a:t>
            </a:r>
            <a:r>
              <a:rPr lang="sv-SE" dirty="0" smtClean="0"/>
              <a:t>gått </a:t>
            </a:r>
            <a:r>
              <a:rPr lang="sv-SE" dirty="0"/>
              <a:t>igenom hela kursen, </a:t>
            </a:r>
            <a:r>
              <a:rPr lang="sv-SE" dirty="0" smtClean="0"/>
              <a:t>måste </a:t>
            </a:r>
            <a:r>
              <a:rPr lang="sv-SE" dirty="0"/>
              <a:t>en regel om detta finnas i kursplanen. Med tanke </a:t>
            </a:r>
            <a:r>
              <a:rPr lang="sv-SE" dirty="0" smtClean="0"/>
              <a:t>på att </a:t>
            </a:r>
            <a:r>
              <a:rPr lang="sv-SE" dirty="0"/>
              <a:t>det endast </a:t>
            </a:r>
            <a:r>
              <a:rPr lang="sv-SE" dirty="0" smtClean="0"/>
              <a:t>är </a:t>
            </a:r>
            <a:r>
              <a:rPr lang="sv-SE" dirty="0"/>
              <a:t>i undantagsfall som </a:t>
            </a:r>
            <a:r>
              <a:rPr lang="sv-SE" dirty="0" smtClean="0"/>
              <a:t>examination </a:t>
            </a:r>
            <a:r>
              <a:rPr lang="sv-SE" dirty="0"/>
              <a:t>ska kunna ske i </a:t>
            </a:r>
            <a:r>
              <a:rPr lang="sv-SE" dirty="0" smtClean="0"/>
              <a:t>förtid, bör </a:t>
            </a:r>
            <a:r>
              <a:rPr lang="sv-SE" dirty="0"/>
              <a:t>regeln formuleras så att det </a:t>
            </a:r>
            <a:r>
              <a:rPr lang="sv-SE" dirty="0" smtClean="0"/>
              <a:t>framgår </a:t>
            </a:r>
            <a:r>
              <a:rPr lang="sv-SE" dirty="0"/>
              <a:t>att det </a:t>
            </a:r>
            <a:r>
              <a:rPr lang="sv-SE" dirty="0" smtClean="0"/>
              <a:t>krävs </a:t>
            </a:r>
            <a:r>
              <a:rPr lang="sv-SE" dirty="0"/>
              <a:t>speciella </a:t>
            </a:r>
            <a:r>
              <a:rPr lang="sv-SE" dirty="0" smtClean="0"/>
              <a:t>omständigheter </a:t>
            </a:r>
            <a:r>
              <a:rPr lang="sv-SE" dirty="0" err="1"/>
              <a:t>för</a:t>
            </a:r>
            <a:r>
              <a:rPr lang="sv-SE" dirty="0"/>
              <a:t> att examination ska kunna ske innan studenten har </a:t>
            </a:r>
            <a:r>
              <a:rPr lang="sv-SE" dirty="0" smtClean="0"/>
              <a:t>genomgått </a:t>
            </a:r>
            <a:r>
              <a:rPr lang="sv-SE" dirty="0"/>
              <a:t>hela kursen.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7215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Våra lokala rutiner för VFU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Avbrytande av VFU-period</a:t>
            </a:r>
            <a:endParaRPr lang="sv-SE" dirty="0"/>
          </a:p>
          <a:p>
            <a:pPr lvl="0"/>
            <a:r>
              <a:rPr lang="sv-SE" dirty="0"/>
              <a:t>Om studenten på eget initiativ avbryter sin VFU-placering görs en tidigarelagd bedömning av lärare från lärosätet och momentet VFU bokförs i </a:t>
            </a:r>
            <a:r>
              <a:rPr lang="sv-SE" dirty="0" err="1"/>
              <a:t>Ladok</a:t>
            </a:r>
            <a:r>
              <a:rPr lang="sv-SE" dirty="0"/>
              <a:t> som U alternativt F. Studenten har rätt till en (1) ny VFU-period inom ramen för kursen.</a:t>
            </a:r>
          </a:p>
          <a:p>
            <a:pPr lvl="0"/>
            <a:r>
              <a:rPr lang="sv-SE" dirty="0"/>
              <a:t>Sjukskrivning med läkarintyg bedöms inte som underkänt och studenten har därmed rätt till två (2) VFU-perioder inom ramen för kursen.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7758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Formativ och </a:t>
            </a:r>
            <a:r>
              <a:rPr lang="sv-SE" dirty="0" err="1" smtClean="0"/>
              <a:t>summativ</a:t>
            </a:r>
            <a:r>
              <a:rPr lang="sv-SE" dirty="0" smtClean="0"/>
              <a:t> bedömning</a:t>
            </a:r>
            <a:endParaRPr lang="sv-SE" dirty="0"/>
          </a:p>
        </p:txBody>
      </p:sp>
      <p:pic>
        <p:nvPicPr>
          <p:cNvPr id="4" name="Platshållare för innehåll 3" descr="Formativ-Bedömning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148" b="61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70016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04850" y="806449"/>
            <a:ext cx="7645400" cy="1230449"/>
          </a:xfrm>
        </p:spPr>
        <p:txBody>
          <a:bodyPr/>
          <a:lstStyle/>
          <a:p>
            <a:r>
              <a:rPr lang="sv-SE" dirty="0" smtClean="0"/>
              <a:t>ESG (</a:t>
            </a:r>
            <a:r>
              <a:rPr lang="sv-SE" i="1" dirty="0" smtClean="0"/>
              <a:t>Standards </a:t>
            </a:r>
            <a:r>
              <a:rPr lang="sv-SE" i="1" dirty="0"/>
              <a:t>and </a:t>
            </a:r>
            <a:r>
              <a:rPr lang="sv-SE" i="1" dirty="0" err="1"/>
              <a:t>Guidelines</a:t>
            </a:r>
            <a:r>
              <a:rPr lang="sv-SE" i="1" dirty="0"/>
              <a:t> for </a:t>
            </a:r>
            <a:r>
              <a:rPr lang="sv-SE" i="1" dirty="0" err="1"/>
              <a:t>Quality</a:t>
            </a:r>
            <a:r>
              <a:rPr lang="sv-SE" i="1" dirty="0"/>
              <a:t> </a:t>
            </a:r>
            <a:r>
              <a:rPr lang="sv-SE" i="1" dirty="0" smtClean="0"/>
              <a:t>Assurance </a:t>
            </a:r>
            <a:r>
              <a:rPr lang="sv-SE" i="1" dirty="0"/>
              <a:t>in the </a:t>
            </a:r>
            <a:r>
              <a:rPr lang="sv-SE" i="1" dirty="0" err="1"/>
              <a:t>European</a:t>
            </a:r>
            <a:r>
              <a:rPr lang="sv-SE" i="1" dirty="0"/>
              <a:t> </a:t>
            </a:r>
            <a:r>
              <a:rPr lang="sv-SE" i="1" dirty="0" err="1"/>
              <a:t>Higher</a:t>
            </a:r>
            <a:r>
              <a:rPr lang="sv-SE" i="1" dirty="0"/>
              <a:t> </a:t>
            </a:r>
            <a:r>
              <a:rPr lang="sv-SE" i="1" dirty="0" err="1"/>
              <a:t>Education</a:t>
            </a:r>
            <a:r>
              <a:rPr lang="sv-SE" i="1" dirty="0"/>
              <a:t> Area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6438" y="2856948"/>
            <a:ext cx="7658100" cy="3150151"/>
          </a:xfrm>
        </p:spPr>
        <p:txBody>
          <a:bodyPr/>
          <a:lstStyle/>
          <a:p>
            <a:r>
              <a:rPr lang="sv-SE" dirty="0"/>
              <a:t>RIKTLINJER: </a:t>
            </a:r>
          </a:p>
          <a:p>
            <a:r>
              <a:rPr lang="sv-SE" dirty="0" smtClean="0"/>
              <a:t>Utbildningarna  </a:t>
            </a:r>
            <a:r>
              <a:rPr lang="sv-SE" dirty="0"/>
              <a:t>erbjuder studenterna </a:t>
            </a:r>
            <a:r>
              <a:rPr lang="sv-SE" dirty="0" smtClean="0"/>
              <a:t>både </a:t>
            </a:r>
            <a:r>
              <a:rPr lang="sv-SE" dirty="0"/>
              <a:t>akademiska kunskaper och </a:t>
            </a:r>
            <a:r>
              <a:rPr lang="sv-SE" dirty="0" smtClean="0"/>
              <a:t>färdigheter, däribland sådana </a:t>
            </a:r>
            <a:r>
              <a:rPr lang="sv-SE" dirty="0"/>
              <a:t>som </a:t>
            </a:r>
            <a:r>
              <a:rPr lang="sv-SE" dirty="0" smtClean="0"/>
              <a:t>är </a:t>
            </a:r>
            <a:r>
              <a:rPr lang="sv-SE" dirty="0"/>
              <a:t>generiska, som kan komma att </a:t>
            </a:r>
            <a:r>
              <a:rPr lang="sv-SE" dirty="0" smtClean="0"/>
              <a:t>påverka </a:t>
            </a:r>
            <a:r>
              <a:rPr lang="sv-SE" dirty="0"/>
              <a:t>studenternas personliga utveckling och som kan </a:t>
            </a:r>
            <a:r>
              <a:rPr lang="sv-SE" dirty="0" smtClean="0"/>
              <a:t>användas </a:t>
            </a:r>
            <a:r>
              <a:rPr lang="sv-SE" dirty="0"/>
              <a:t>i deras framtida yrkesliv.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75576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ESG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Utbildningarna </a:t>
            </a:r>
          </a:p>
          <a:p>
            <a:r>
              <a:rPr lang="sv-SE" dirty="0" smtClean="0"/>
              <a:t>innehåller välstrukturerade praktiktillfällen där </a:t>
            </a:r>
            <a:r>
              <a:rPr lang="sv-SE" dirty="0"/>
              <a:t>så </a:t>
            </a:r>
            <a:r>
              <a:rPr lang="sv-SE" dirty="0" smtClean="0"/>
              <a:t>är lämpligt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handledare_studen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8530" y="3243384"/>
            <a:ext cx="35814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87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Studentcentrerat </a:t>
            </a:r>
            <a:r>
              <a:rPr lang="sv-SE" dirty="0" smtClean="0"/>
              <a:t>lärande, </a:t>
            </a:r>
            <a:r>
              <a:rPr lang="sv-SE" dirty="0"/>
              <a:t>undervisning och </a:t>
            </a:r>
            <a:r>
              <a:rPr lang="sv-SE" dirty="0" smtClean="0"/>
              <a:t>bedömning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STANDARD: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Lärosätena säkerställer </a:t>
            </a:r>
            <a:r>
              <a:rPr lang="sv-SE" dirty="0"/>
              <a:t>att utbildning ges </a:t>
            </a:r>
            <a:r>
              <a:rPr lang="sv-SE" dirty="0" smtClean="0"/>
              <a:t>på </a:t>
            </a:r>
            <a:r>
              <a:rPr lang="sv-SE" dirty="0"/>
              <a:t>ett </a:t>
            </a:r>
            <a:r>
              <a:rPr lang="sv-SE" dirty="0" smtClean="0"/>
              <a:t>sätt </a:t>
            </a:r>
            <a:r>
              <a:rPr lang="sv-SE" dirty="0"/>
              <a:t>som inbjuder </a:t>
            </a:r>
            <a:r>
              <a:rPr lang="sv-SE" b="1" dirty="0"/>
              <a:t>studenterna</a:t>
            </a:r>
            <a:r>
              <a:rPr lang="sv-SE" dirty="0"/>
              <a:t> till att </a:t>
            </a:r>
            <a:r>
              <a:rPr lang="sv-SE" b="1" dirty="0"/>
              <a:t>ta en aktiv roll i </a:t>
            </a:r>
            <a:r>
              <a:rPr lang="sv-SE" b="1" dirty="0" smtClean="0"/>
              <a:t>lärandeprocesserna </a:t>
            </a:r>
            <a:r>
              <a:rPr lang="sv-SE" dirty="0"/>
              <a:t>och att detta </a:t>
            </a:r>
            <a:r>
              <a:rPr lang="sv-SE" dirty="0" smtClean="0"/>
              <a:t>återspeglas </a:t>
            </a:r>
            <a:r>
              <a:rPr lang="sv-SE" dirty="0"/>
              <a:t>i </a:t>
            </a:r>
            <a:r>
              <a:rPr lang="sv-SE" b="1" dirty="0" smtClean="0"/>
              <a:t>bedömningen </a:t>
            </a:r>
            <a:r>
              <a:rPr lang="sv-SE" b="1" dirty="0"/>
              <a:t>av studenterna</a:t>
            </a:r>
            <a:r>
              <a:rPr lang="sv-SE" dirty="0"/>
              <a:t>. 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12593" y="2891692"/>
            <a:ext cx="3121152" cy="27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984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.79691!Lnu_swe.pot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ＭＳ Ｐゴシック"/>
        <a:cs typeface="Times New Roman"/>
      </a:majorFont>
      <a:minorFont>
        <a:latin typeface="Times New Roman"/>
        <a:ea typeface="ＭＳ Ｐゴシック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1.79691!Lnu_swe.pot.thmx</Template>
  <TotalTime>1230</TotalTime>
  <Words>1184</Words>
  <Application>Microsoft Office PowerPoint</Application>
  <PresentationFormat>Bildspel på skärmen (4:3)</PresentationFormat>
  <Paragraphs>102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0" baseType="lpstr">
      <vt:lpstr>1.79691!Lnu_swe.pot</vt:lpstr>
      <vt:lpstr>Bedömning av VFU, när blir den rättssäker?</vt:lpstr>
      <vt:lpstr>Vem ansvarar för bedömningen av VFU</vt:lpstr>
      <vt:lpstr>När ska betyg sättas på VFU </vt:lpstr>
      <vt:lpstr>Vad gäller vid avbrytande av VFU?</vt:lpstr>
      <vt:lpstr>Våra lokala rutiner för VFU</vt:lpstr>
      <vt:lpstr>Formativ och summativ bedömning</vt:lpstr>
      <vt:lpstr>ESG (Standards and Guidelines for Quality Assurance in the European Higher Education Area  </vt:lpstr>
      <vt:lpstr>ESG</vt:lpstr>
      <vt:lpstr>Studentcentrerat lärande, undervisning och bedömning  </vt:lpstr>
      <vt:lpstr>Vid genomförande av Studentcentrerat lärande och undervisning</vt:lpstr>
      <vt:lpstr>Med tanke på den betydelse som bedömningen av studenterna har för deras progression och framtida yrkesliv, bör kvalitetssäkringsprocesser ta hänsyn till följande  </vt:lpstr>
      <vt:lpstr>För sjuksköterskeexamen skall studenten  (nationella målen för sjuksköterskeexamen)</vt:lpstr>
      <vt:lpstr>Ett exempel på mål från professionskunskap 1VÅ615</vt:lpstr>
      <vt:lpstr>Mål i kursplan 2VÅ625</vt:lpstr>
      <vt:lpstr>Underlag för bedömning</vt:lpstr>
      <vt:lpstr>Kursplan 4VÅ135, avancerad nivå</vt:lpstr>
      <vt:lpstr>Omvårdnadsplan, vad innebär det?</vt:lpstr>
      <vt:lpstr>Beskriva patienters behov av omvårdnad, God måluppfyllelse </vt:lpstr>
      <vt:lpstr>Beskriva patienters behov av omvårdnad, Mycket god måluppfyllelse </vt:lpstr>
    </vt:vector>
  </TitlesOfParts>
  <Company>LNU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Bedömning av VFU, när blir den rättssäker?</dc:title>
  <dc:creator>Christel Borg</dc:creator>
  <cp:lastModifiedBy>Gudrun Borgudd </cp:lastModifiedBy>
  <cp:revision>16</cp:revision>
  <dcterms:created xsi:type="dcterms:W3CDTF">2016-03-22T15:29:41Z</dcterms:created>
  <dcterms:modified xsi:type="dcterms:W3CDTF">2016-04-15T08:03:49Z</dcterms:modified>
</cp:coreProperties>
</file>