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05" r:id="rId3"/>
    <p:sldId id="330" r:id="rId4"/>
    <p:sldId id="332" r:id="rId5"/>
    <p:sldId id="324" r:id="rId6"/>
    <p:sldId id="326" r:id="rId7"/>
    <p:sldId id="329" r:id="rId8"/>
    <p:sldId id="316" r:id="rId9"/>
    <p:sldId id="333" r:id="rId10"/>
  </p:sldIdLst>
  <p:sldSz cx="9144000" cy="6858000" type="screen4x3"/>
  <p:notesSz cx="6794500" cy="99314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010" autoAdjust="0"/>
  </p:normalViewPr>
  <p:slideViewPr>
    <p:cSldViewPr>
      <p:cViewPr varScale="1">
        <p:scale>
          <a:sx n="57" d="100"/>
          <a:sy n="57" d="100"/>
        </p:scale>
        <p:origin x="17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7890" y="0"/>
            <a:ext cx="2945024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85A9DF-7B10-4D09-85B3-82595F55B36F}" type="datetimeFigureOut">
              <a:rPr lang="sv-SE"/>
              <a:pPr/>
              <a:t>2020-12-07</a:t>
            </a:fld>
            <a:endParaRPr lang="sv-SE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234"/>
            <a:ext cx="2945024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7890" y="9433234"/>
            <a:ext cx="2945024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3E2CE1-9144-4448-A7A7-FDF5578529F4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5464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585FE-60F5-418C-B51A-7895892CDF8E}" type="datetimeFigureOut">
              <a:rPr lang="sv-SE" smtClean="0"/>
              <a:t>2020-12-07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FB6A2-74C9-49C1-B8DD-9F0C7FCB80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0856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B6A2-74C9-49C1-B8DD-9F0C7FCB809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5393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B6A2-74C9-49C1-B8DD-9F0C7FCB809C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3934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FB6A2-74C9-49C1-B8DD-9F0C7FCB809C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905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FF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355" name="Title Placeholder 1"/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89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0356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0358" name="Picture 6" descr="090323_Lnu_Symb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63" name="Picture 11" descr="090323_Lnu_Wordmark_Eng_transpar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550" y="6300788"/>
            <a:ext cx="2643188" cy="3032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0643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283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728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6438" y="1651000"/>
            <a:ext cx="7658100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97286" name="Picture 6" descr="090323_Lnu_Symbo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1" name="Picture 11" descr="090323_Lnu_Wordmark_Eng_transparen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7550" y="6300788"/>
            <a:ext cx="2643188" cy="303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nu.se/en/programme/business-process-control-and-supply-chain-management-master-programme-eabs2/frontiers-in-management-accounting-process-based-control-vaxjo-international-autumn/" TargetMode="External"/><Relationship Id="rId2" Type="http://schemas.openxmlformats.org/officeDocument/2006/relationships/hyperlink" Target="https://lnu.se/en/programme/business-process-control-and-supply-chain-management-master-programme-eabs2/frontiers-in-logistics-supply-chain-management-vaxjo-international-autum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video" Target="https://www.youtube.com/embed/ygxh6KR4BPk" TargetMode="External"/><Relationship Id="rId7" Type="http://schemas.openxmlformats.org/officeDocument/2006/relationships/image" Target="../media/image6.jpeg"/><Relationship Id="rId2" Type="http://schemas.openxmlformats.org/officeDocument/2006/relationships/video" Target="https://www.youtube.com/embed/wJUva4OanMc" TargetMode="External"/><Relationship Id="rId1" Type="http://schemas.openxmlformats.org/officeDocument/2006/relationships/video" Target="https://www.youtube.com/embed/ihd7XJMzdG4" TargetMode="Externa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/>
          </p:cNvSpPr>
          <p:nvPr>
            <p:ph type="ctrTitle"/>
          </p:nvPr>
        </p:nvSpPr>
        <p:spPr>
          <a:xfrm>
            <a:off x="533400" y="773705"/>
            <a:ext cx="8229600" cy="154880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>Master </a:t>
            </a:r>
            <a:r>
              <a:rPr lang="sv-SE" sz="4000" dirty="0"/>
              <a:t>in Business Process </a:t>
            </a:r>
            <a:r>
              <a:rPr lang="sv-SE" sz="4000" dirty="0" smtClean="0"/>
              <a:t>Control &amp; </a:t>
            </a:r>
            <a:r>
              <a:rPr lang="sv-SE" sz="4000" dirty="0"/>
              <a:t/>
            </a:r>
            <a:br>
              <a:rPr lang="sv-SE" sz="4000" dirty="0"/>
            </a:br>
            <a:r>
              <a:rPr lang="sv-SE" sz="4000" dirty="0" err="1"/>
              <a:t>Supply</a:t>
            </a:r>
            <a:r>
              <a:rPr lang="sv-SE" sz="4000" dirty="0"/>
              <a:t> </a:t>
            </a:r>
            <a:r>
              <a:rPr lang="sv-SE" sz="4000" dirty="0" err="1"/>
              <a:t>Chain</a:t>
            </a:r>
            <a:r>
              <a:rPr lang="sv-SE" sz="4000" dirty="0"/>
              <a:t> Management </a:t>
            </a:r>
            <a:endParaRPr lang="sv-SE" sz="2800" dirty="0"/>
          </a:p>
        </p:txBody>
      </p:sp>
      <p:sp>
        <p:nvSpPr>
          <p:cNvPr id="138243" name="Rectangle 3"/>
          <p:cNvSpPr>
            <a:spLocks noGrp="1"/>
          </p:cNvSpPr>
          <p:nvPr>
            <p:ph type="subTitle" idx="1"/>
          </p:nvPr>
        </p:nvSpPr>
        <p:spPr>
          <a:xfrm>
            <a:off x="1376645" y="3789040"/>
            <a:ext cx="6345705" cy="16201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sz="2000" b="0" dirty="0" err="1" smtClean="0"/>
              <a:t>Prof</a:t>
            </a:r>
            <a:r>
              <a:rPr lang="sv-SE" sz="2000" b="0" dirty="0" smtClean="0"/>
              <a:t> </a:t>
            </a:r>
            <a:r>
              <a:rPr lang="sv-SE" sz="2000" b="0" dirty="0"/>
              <a:t>Helena Forslund (Logistics/Supply </a:t>
            </a:r>
            <a:r>
              <a:rPr lang="sv-SE" sz="2000" b="0" dirty="0" err="1"/>
              <a:t>Chain</a:t>
            </a:r>
            <a:r>
              <a:rPr lang="sv-SE" sz="2000" b="0" dirty="0"/>
              <a:t> </a:t>
            </a:r>
            <a:r>
              <a:rPr lang="sv-SE" sz="2000" b="0" dirty="0" smtClean="0"/>
              <a:t>Management </a:t>
            </a:r>
            <a:r>
              <a:rPr lang="sv-SE" sz="2000" b="0" dirty="0" err="1" smtClean="0"/>
              <a:t>specialization</a:t>
            </a:r>
            <a:r>
              <a:rPr lang="sv-SE" sz="2000" b="0" dirty="0" smtClean="0"/>
              <a:t>) helena.forslund@lnu.se</a:t>
            </a:r>
          </a:p>
          <a:p>
            <a:pPr>
              <a:lnSpc>
                <a:spcPct val="80000"/>
              </a:lnSpc>
            </a:pPr>
            <a:endParaRPr lang="sv-SE" sz="2000" b="0" dirty="0" smtClean="0"/>
          </a:p>
          <a:p>
            <a:pPr>
              <a:lnSpc>
                <a:spcPct val="80000"/>
              </a:lnSpc>
            </a:pPr>
            <a:r>
              <a:rPr lang="sv-SE" sz="2000" b="0" dirty="0"/>
              <a:t>Dr Hana Hulthén (Management </a:t>
            </a:r>
            <a:r>
              <a:rPr lang="sv-SE" sz="2000" b="0" dirty="0" err="1" smtClean="0"/>
              <a:t>Accounting</a:t>
            </a:r>
            <a:r>
              <a:rPr lang="sv-SE" sz="2000" b="0" dirty="0" smtClean="0"/>
              <a:t> </a:t>
            </a:r>
            <a:r>
              <a:rPr lang="sv-SE" sz="2000" b="0" dirty="0" err="1" smtClean="0"/>
              <a:t>specialization</a:t>
            </a:r>
            <a:r>
              <a:rPr lang="sv-SE" sz="2000" b="0" dirty="0" smtClean="0"/>
              <a:t>) </a:t>
            </a:r>
            <a:r>
              <a:rPr lang="sv-SE" sz="2000" b="0" dirty="0" smtClean="0"/>
              <a:t>hana.hulthén@lnu.se</a:t>
            </a:r>
          </a:p>
          <a:p>
            <a:pPr>
              <a:lnSpc>
                <a:spcPct val="80000"/>
              </a:lnSpc>
            </a:pPr>
            <a:endParaRPr lang="sv-SE" sz="2000" b="0" dirty="0"/>
          </a:p>
          <a:p>
            <a:pPr>
              <a:lnSpc>
                <a:spcPct val="80000"/>
              </a:lnSpc>
            </a:pPr>
            <a:r>
              <a:rPr lang="sv-SE" sz="2000" b="0" dirty="0"/>
              <a:t> Alumni </a:t>
            </a:r>
            <a:r>
              <a:rPr lang="sv-SE" sz="2000" b="0" dirty="0" smtClean="0"/>
              <a:t>Ester </a:t>
            </a:r>
            <a:r>
              <a:rPr lang="sv-SE" sz="2000" b="0" dirty="0"/>
              <a:t>Lisnati Jayadi </a:t>
            </a:r>
            <a:r>
              <a:rPr lang="sv-SE" sz="2000" b="0" dirty="0" smtClean="0"/>
              <a:t>ej223fz@student.lnu.se</a:t>
            </a:r>
            <a:endParaRPr lang="sv-SE" sz="2000" b="0" dirty="0"/>
          </a:p>
          <a:p>
            <a:pPr>
              <a:lnSpc>
                <a:spcPct val="80000"/>
              </a:lnSpc>
              <a:buNone/>
            </a:pPr>
            <a:endParaRPr lang="sv-SE" sz="2000" b="0" dirty="0"/>
          </a:p>
        </p:txBody>
      </p:sp>
    </p:spTree>
    <p:extLst>
      <p:ext uri="{BB962C8B-B14F-4D97-AF65-F5344CB8AC3E}">
        <p14:creationId xmlns:p14="http://schemas.microsoft.com/office/powerpoint/2010/main" val="56123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/>
          </p:cNvSpPr>
          <p:nvPr>
            <p:ph type="title"/>
          </p:nvPr>
        </p:nvSpPr>
        <p:spPr>
          <a:xfrm>
            <a:off x="746575" y="728700"/>
            <a:ext cx="7645400" cy="755650"/>
          </a:xfrm>
        </p:spPr>
        <p:txBody>
          <a:bodyPr/>
          <a:lstStyle/>
          <a:p>
            <a:r>
              <a:rPr lang="sv-SE" dirty="0" err="1"/>
              <a:t>Ideas</a:t>
            </a:r>
            <a:r>
              <a:rPr lang="sv-SE" dirty="0"/>
              <a:t> </a:t>
            </a:r>
            <a:r>
              <a:rPr lang="sv-SE" dirty="0" err="1"/>
              <a:t>behind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programme</a:t>
            </a:r>
            <a:endParaRPr lang="sv-SE" dirty="0"/>
          </a:p>
        </p:txBody>
      </p:sp>
      <p:sp>
        <p:nvSpPr>
          <p:cNvPr id="157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A unique combination of important knowledge areas – Management </a:t>
            </a:r>
            <a:r>
              <a:rPr lang="en-US" b="0" dirty="0"/>
              <a:t>A</a:t>
            </a:r>
            <a:r>
              <a:rPr lang="en-US" b="0" dirty="0" smtClean="0"/>
              <a:t>ccounting &amp; Logistics/SCM</a:t>
            </a:r>
          </a:p>
          <a:p>
            <a:r>
              <a:rPr lang="en-US" b="0" dirty="0" smtClean="0"/>
              <a:t>MA is a common topic, SCM is often linked to engineering schools</a:t>
            </a:r>
          </a:p>
          <a:p>
            <a:r>
              <a:rPr lang="en-US" b="0" dirty="0" smtClean="0"/>
              <a:t>“Controlling and logistics management in supply chains”</a:t>
            </a:r>
          </a:p>
          <a:p>
            <a:r>
              <a:rPr lang="en-US" b="0" dirty="0" smtClean="0"/>
              <a:t>Business processes/flows/supply chains are in focus</a:t>
            </a:r>
          </a:p>
          <a:p>
            <a:r>
              <a:rPr lang="en-US" b="0" dirty="0" smtClean="0"/>
              <a:t>Clear research connection and practical relevance</a:t>
            </a:r>
          </a:p>
          <a:p>
            <a:r>
              <a:rPr lang="en-US" b="0" dirty="0" smtClean="0"/>
              <a:t>Less individual written exams and ”textbook-studying”</a:t>
            </a:r>
          </a:p>
          <a:p>
            <a:r>
              <a:rPr lang="en-US" b="0" dirty="0" smtClean="0"/>
              <a:t>More cases, paper, seminars and scientific articles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Logistics</a:t>
            </a:r>
            <a:r>
              <a:rPr lang="sv-SE" dirty="0" smtClean="0"/>
              <a:t>/ SCM </a:t>
            </a:r>
            <a:r>
              <a:rPr lang="sv-SE" dirty="0" err="1" smtClean="0"/>
              <a:t>Topics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altLang="sv-SE" sz="1800" b="0" dirty="0" err="1"/>
              <a:t>Alignment</a:t>
            </a:r>
            <a:r>
              <a:rPr lang="sv-SE" altLang="sv-SE" sz="1800" b="0" dirty="0"/>
              <a:t> in the </a:t>
            </a:r>
            <a:r>
              <a:rPr lang="sv-SE" altLang="sv-SE" sz="1800" b="0" dirty="0" err="1"/>
              <a:t>supply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chain</a:t>
            </a:r>
            <a:endParaRPr lang="sv-SE" altLang="sv-SE" sz="1800" b="0" dirty="0"/>
          </a:p>
          <a:p>
            <a:r>
              <a:rPr lang="sv-SE" altLang="sv-SE" sz="1800" b="0" dirty="0" err="1"/>
              <a:t>Postponement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strategies</a:t>
            </a:r>
            <a:endParaRPr lang="sv-SE" altLang="sv-SE" sz="1800" b="0" dirty="0"/>
          </a:p>
          <a:p>
            <a:r>
              <a:rPr lang="sv-SE" altLang="sv-SE" sz="1800" b="0" dirty="0"/>
              <a:t>Information </a:t>
            </a:r>
            <a:r>
              <a:rPr lang="sv-SE" altLang="sv-SE" sz="1800" b="0" dirty="0" err="1"/>
              <a:t>quality</a:t>
            </a:r>
            <a:endParaRPr lang="sv-SE" altLang="sv-SE" sz="1800" b="0" dirty="0"/>
          </a:p>
          <a:p>
            <a:r>
              <a:rPr lang="sv-SE" altLang="sv-SE" sz="1800" b="0" dirty="0" err="1"/>
              <a:t>Supply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Chain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visibility</a:t>
            </a:r>
            <a:endParaRPr lang="sv-SE" altLang="sv-SE" sz="1800" b="0" dirty="0"/>
          </a:p>
          <a:p>
            <a:r>
              <a:rPr lang="sv-SE" altLang="sv-SE" sz="1800" b="0" dirty="0"/>
              <a:t>ERP systems in </a:t>
            </a:r>
            <a:r>
              <a:rPr lang="sv-SE" altLang="sv-SE" sz="1800" b="0" dirty="0" err="1"/>
              <a:t>logistics</a:t>
            </a:r>
            <a:endParaRPr lang="sv-SE" altLang="sv-SE" sz="1800" b="0" dirty="0"/>
          </a:p>
          <a:p>
            <a:r>
              <a:rPr lang="sv-SE" altLang="sv-SE" sz="1800" b="0" dirty="0"/>
              <a:t>APS – </a:t>
            </a:r>
            <a:r>
              <a:rPr lang="sv-SE" altLang="sv-SE" sz="1800" b="0" dirty="0" err="1"/>
              <a:t>Advanced</a:t>
            </a:r>
            <a:r>
              <a:rPr lang="sv-SE" altLang="sv-SE" sz="1800" b="0" dirty="0"/>
              <a:t> Planning Systems</a:t>
            </a:r>
          </a:p>
          <a:p>
            <a:r>
              <a:rPr lang="sv-SE" altLang="sv-SE" sz="1800" b="0" dirty="0" err="1"/>
              <a:t>Closed</a:t>
            </a:r>
            <a:r>
              <a:rPr lang="sv-SE" altLang="sv-SE" sz="1800" b="0" dirty="0"/>
              <a:t> loop </a:t>
            </a:r>
            <a:r>
              <a:rPr lang="sv-SE" altLang="sv-SE" sz="1800" b="0" dirty="0" err="1"/>
              <a:t>supply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chains</a:t>
            </a:r>
            <a:endParaRPr lang="sv-SE" altLang="sv-SE" sz="1800" b="0" dirty="0"/>
          </a:p>
          <a:p>
            <a:r>
              <a:rPr lang="sv-SE" altLang="sv-SE" sz="1800" b="0" dirty="0"/>
              <a:t>Innovation in </a:t>
            </a:r>
            <a:r>
              <a:rPr lang="sv-SE" altLang="sv-SE" sz="1800" b="0" dirty="0" err="1"/>
              <a:t>logistics</a:t>
            </a:r>
            <a:r>
              <a:rPr lang="sv-SE" altLang="sv-SE" sz="1800" b="0" dirty="0"/>
              <a:t>/</a:t>
            </a:r>
            <a:r>
              <a:rPr lang="sv-SE" altLang="sv-SE" sz="1800" b="0" dirty="0" err="1"/>
              <a:t>supply</a:t>
            </a:r>
            <a:r>
              <a:rPr lang="sv-SE" altLang="sv-SE" sz="1800" b="0" dirty="0"/>
              <a:t> </a:t>
            </a:r>
            <a:r>
              <a:rPr lang="sv-SE" altLang="sv-SE" sz="1800" b="0" dirty="0" err="1" smtClean="0"/>
              <a:t>chain</a:t>
            </a:r>
            <a:endParaRPr lang="sv-SE" altLang="sv-SE" sz="1800" b="0" dirty="0" smtClean="0"/>
          </a:p>
          <a:p>
            <a:pPr>
              <a:lnSpc>
                <a:spcPct val="90000"/>
              </a:lnSpc>
            </a:pPr>
            <a:r>
              <a:rPr lang="sv-SE" altLang="sv-SE" sz="1800" b="0" dirty="0" err="1" smtClean="0"/>
              <a:t>Sales</a:t>
            </a:r>
            <a:r>
              <a:rPr lang="sv-SE" altLang="sv-SE" sz="1800" b="0" dirty="0" smtClean="0"/>
              <a:t> </a:t>
            </a:r>
            <a:r>
              <a:rPr lang="sv-SE" altLang="sv-SE" sz="1800" b="0" dirty="0"/>
              <a:t>and operations planning (S&amp;OP)</a:t>
            </a:r>
          </a:p>
          <a:p>
            <a:pPr>
              <a:lnSpc>
                <a:spcPct val="90000"/>
              </a:lnSpc>
            </a:pPr>
            <a:r>
              <a:rPr lang="sv-SE" altLang="sv-SE" sz="1800" b="0" dirty="0" err="1"/>
              <a:t>Humanitarian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logistics</a:t>
            </a:r>
            <a:endParaRPr lang="sv-SE" altLang="sv-SE" sz="1800" b="0" dirty="0"/>
          </a:p>
          <a:p>
            <a:r>
              <a:rPr lang="sv-SE" altLang="sv-SE" sz="1800" b="0" dirty="0" err="1"/>
              <a:t>Contracts</a:t>
            </a:r>
            <a:r>
              <a:rPr lang="sv-SE" altLang="sv-SE" sz="1800" b="0" dirty="0"/>
              <a:t> in </a:t>
            </a:r>
            <a:r>
              <a:rPr lang="sv-SE" altLang="sv-SE" sz="1800" b="0" dirty="0" err="1"/>
              <a:t>supply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chains</a:t>
            </a:r>
            <a:endParaRPr lang="sv-SE" altLang="sv-SE" sz="1800" b="0" dirty="0"/>
          </a:p>
          <a:p>
            <a:endParaRPr lang="sv-SE" altLang="sv-SE" sz="1800" b="0" dirty="0" smtClean="0"/>
          </a:p>
          <a:p>
            <a:endParaRPr lang="sv-SE" altLang="sv-SE" sz="1800" b="0" dirty="0"/>
          </a:p>
          <a:p>
            <a:pPr marL="0" indent="0">
              <a:buNone/>
            </a:pPr>
            <a:endParaRPr lang="sv-SE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SE" altLang="sv-SE" sz="1800" b="0" dirty="0"/>
              <a:t>VMI - </a:t>
            </a:r>
            <a:r>
              <a:rPr lang="sv-SE" altLang="sv-SE" sz="1800" b="0" dirty="0" err="1"/>
              <a:t>Vendor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Managed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Inventory</a:t>
            </a:r>
            <a:endParaRPr lang="sv-SE" altLang="sv-SE" sz="1800" b="0" dirty="0"/>
          </a:p>
          <a:p>
            <a:pPr>
              <a:lnSpc>
                <a:spcPct val="90000"/>
              </a:lnSpc>
            </a:pPr>
            <a:r>
              <a:rPr lang="sv-SE" altLang="sv-SE" sz="1800" b="0" dirty="0" err="1"/>
              <a:t>Reverse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logistics</a:t>
            </a:r>
            <a:endParaRPr lang="sv-SE" altLang="sv-SE" sz="1800" b="0" dirty="0"/>
          </a:p>
          <a:p>
            <a:pPr>
              <a:lnSpc>
                <a:spcPct val="90000"/>
              </a:lnSpc>
            </a:pPr>
            <a:r>
              <a:rPr lang="sv-SE" altLang="sv-SE" sz="1800" b="0" dirty="0" err="1"/>
              <a:t>Value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added</a:t>
            </a:r>
            <a:r>
              <a:rPr lang="sv-SE" altLang="sv-SE" sz="1800" b="0" dirty="0"/>
              <a:t> distribution</a:t>
            </a:r>
          </a:p>
          <a:p>
            <a:pPr>
              <a:lnSpc>
                <a:spcPct val="90000"/>
              </a:lnSpc>
            </a:pPr>
            <a:r>
              <a:rPr lang="sv-SE" altLang="sv-SE" sz="1800" b="0" dirty="0"/>
              <a:t>4PL, 5PL</a:t>
            </a:r>
          </a:p>
          <a:p>
            <a:pPr>
              <a:lnSpc>
                <a:spcPct val="90000"/>
              </a:lnSpc>
            </a:pPr>
            <a:r>
              <a:rPr lang="sv-SE" altLang="sv-SE" sz="1800" b="0" dirty="0" err="1"/>
              <a:t>Supply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chain</a:t>
            </a:r>
            <a:r>
              <a:rPr lang="sv-SE" altLang="sv-SE" sz="1800" b="0" dirty="0"/>
              <a:t> event management</a:t>
            </a:r>
          </a:p>
          <a:p>
            <a:pPr>
              <a:lnSpc>
                <a:spcPct val="90000"/>
              </a:lnSpc>
            </a:pPr>
            <a:r>
              <a:rPr lang="sv-SE" altLang="sv-SE" sz="1800" b="0" dirty="0" err="1"/>
              <a:t>Supply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chain</a:t>
            </a:r>
            <a:r>
              <a:rPr lang="sv-SE" altLang="sv-SE" sz="1800" b="0" dirty="0"/>
              <a:t> risk management</a:t>
            </a:r>
          </a:p>
          <a:p>
            <a:pPr>
              <a:lnSpc>
                <a:spcPct val="90000"/>
              </a:lnSpc>
            </a:pPr>
            <a:r>
              <a:rPr lang="sv-SE" altLang="sv-SE" sz="1800" b="0" dirty="0" err="1"/>
              <a:t>Supply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chain</a:t>
            </a:r>
            <a:r>
              <a:rPr lang="sv-SE" altLang="sv-SE" sz="1800" b="0" dirty="0"/>
              <a:t> </a:t>
            </a:r>
            <a:r>
              <a:rPr lang="sv-SE" altLang="sv-SE" sz="1800" b="0" dirty="0" err="1" smtClean="0"/>
              <a:t>resilience</a:t>
            </a:r>
            <a:endParaRPr lang="sv-SE" altLang="sv-SE" sz="1800" b="0" dirty="0" smtClean="0"/>
          </a:p>
          <a:p>
            <a:r>
              <a:rPr lang="sv-SE" altLang="sv-SE" sz="1800" b="0" dirty="0"/>
              <a:t>TCO – Total </a:t>
            </a:r>
            <a:r>
              <a:rPr lang="sv-SE" altLang="sv-SE" sz="1800" b="0" dirty="0" err="1"/>
              <a:t>Cost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of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Ownership</a:t>
            </a:r>
            <a:endParaRPr lang="sv-SE" altLang="sv-SE" sz="1800" b="0" dirty="0"/>
          </a:p>
          <a:p>
            <a:r>
              <a:rPr lang="sv-SE" altLang="sv-SE" sz="1800" b="0" dirty="0" err="1"/>
              <a:t>Supplier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development</a:t>
            </a:r>
            <a:endParaRPr lang="sv-SE" altLang="sv-SE" sz="1800" b="0" dirty="0"/>
          </a:p>
          <a:p>
            <a:r>
              <a:rPr lang="sv-SE" altLang="sv-SE" sz="1800" b="0" dirty="0" err="1"/>
              <a:t>Packaging</a:t>
            </a:r>
            <a:r>
              <a:rPr lang="sv-SE" altLang="sv-SE" sz="1800" b="0" dirty="0"/>
              <a:t> in </a:t>
            </a:r>
            <a:r>
              <a:rPr lang="sv-SE" altLang="sv-SE" sz="1800" b="0" dirty="0" err="1"/>
              <a:t>logistics</a:t>
            </a:r>
            <a:endParaRPr lang="sv-SE" altLang="sv-SE" sz="1800" b="0" dirty="0"/>
          </a:p>
          <a:p>
            <a:r>
              <a:rPr lang="sv-SE" altLang="sv-SE" sz="1800" b="0" dirty="0" err="1"/>
              <a:t>Codes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of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conduct</a:t>
            </a:r>
            <a:endParaRPr lang="sv-SE" altLang="sv-SE" sz="1800" b="0" dirty="0"/>
          </a:p>
          <a:p>
            <a:r>
              <a:rPr lang="sv-SE" altLang="sv-SE" sz="1800" b="0" dirty="0" err="1"/>
              <a:t>Supply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chain</a:t>
            </a:r>
            <a:r>
              <a:rPr lang="sv-SE" altLang="sv-SE" sz="1800" b="0" dirty="0"/>
              <a:t> </a:t>
            </a:r>
            <a:r>
              <a:rPr lang="sv-SE" altLang="sv-SE" sz="1800" b="0" dirty="0" err="1"/>
              <a:t>coordination</a:t>
            </a:r>
            <a:r>
              <a:rPr lang="sv-SE" altLang="sv-SE" sz="1800" b="0" dirty="0"/>
              <a:t>/integration</a:t>
            </a:r>
          </a:p>
          <a:p>
            <a:pPr>
              <a:lnSpc>
                <a:spcPct val="90000"/>
              </a:lnSpc>
            </a:pPr>
            <a:r>
              <a:rPr lang="sv-SE" altLang="sv-SE" sz="1800" b="0" dirty="0" smtClean="0"/>
              <a:t>Etc. </a:t>
            </a:r>
          </a:p>
          <a:p>
            <a:pPr>
              <a:lnSpc>
                <a:spcPct val="90000"/>
              </a:lnSpc>
            </a:pPr>
            <a:endParaRPr lang="sv-SE" altLang="sv-SE" sz="1800" b="0" dirty="0"/>
          </a:p>
          <a:p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140" y="82550"/>
            <a:ext cx="30003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87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9583" y="23315"/>
            <a:ext cx="4010139" cy="2304817"/>
          </a:xfrm>
          <a:prstGeom prst="rect">
            <a:avLst/>
          </a:prstGeom>
        </p:spPr>
      </p:pic>
      <p:sp>
        <p:nvSpPr>
          <p:cNvPr id="37890" name="Rubrik 1"/>
          <p:cNvSpPr>
            <a:spLocks noGrp="1"/>
          </p:cNvSpPr>
          <p:nvPr>
            <p:ph type="title"/>
          </p:nvPr>
        </p:nvSpPr>
        <p:spPr>
          <a:xfrm>
            <a:off x="683910" y="1133745"/>
            <a:ext cx="7645400" cy="755650"/>
          </a:xfrm>
        </p:spPr>
        <p:txBody>
          <a:bodyPr/>
          <a:lstStyle/>
          <a:p>
            <a:r>
              <a:rPr lang="sv-SE" altLang="sv-SE" b="1" dirty="0" err="1" smtClean="0">
                <a:cs typeface="Arial" panose="020B0604020202020204" pitchFamily="34" charset="0"/>
              </a:rPr>
              <a:t>Our</a:t>
            </a:r>
            <a:r>
              <a:rPr lang="sv-SE" altLang="sv-SE" b="1" dirty="0" smtClean="0">
                <a:cs typeface="Arial" panose="020B0604020202020204" pitchFamily="34" charset="0"/>
              </a:rPr>
              <a:t> research areas</a:t>
            </a:r>
          </a:p>
        </p:txBody>
      </p:sp>
      <p:sp>
        <p:nvSpPr>
          <p:cNvPr id="37891" name="Platshållare för innehåll 2"/>
          <p:cNvSpPr>
            <a:spLocks noGrp="1"/>
          </p:cNvSpPr>
          <p:nvPr>
            <p:ph idx="1"/>
          </p:nvPr>
        </p:nvSpPr>
        <p:spPr>
          <a:xfrm>
            <a:off x="677560" y="2618910"/>
            <a:ext cx="7658100" cy="4356100"/>
          </a:xfrm>
        </p:spPr>
        <p:txBody>
          <a:bodyPr/>
          <a:lstStyle/>
          <a:p>
            <a:r>
              <a:rPr lang="sv-SE" altLang="sv-SE" b="0" dirty="0" err="1" smtClean="0"/>
              <a:t>Performance</a:t>
            </a:r>
            <a:r>
              <a:rPr lang="sv-SE" altLang="sv-SE" b="0" dirty="0" smtClean="0"/>
              <a:t> management in </a:t>
            </a:r>
            <a:r>
              <a:rPr lang="sv-SE" altLang="sv-SE" b="0" dirty="0" err="1" smtClean="0"/>
              <a:t>supply</a:t>
            </a:r>
            <a:r>
              <a:rPr lang="sv-SE" altLang="sv-SE" b="0" dirty="0" smtClean="0"/>
              <a:t> </a:t>
            </a:r>
            <a:r>
              <a:rPr lang="sv-SE" altLang="sv-SE" b="0" dirty="0" err="1" smtClean="0"/>
              <a:t>chains</a:t>
            </a:r>
            <a:endParaRPr lang="sv-SE" altLang="sv-SE" b="0" dirty="0" smtClean="0"/>
          </a:p>
          <a:p>
            <a:r>
              <a:rPr lang="sv-SE" altLang="sv-SE" b="0" dirty="0" err="1"/>
              <a:t>External</a:t>
            </a:r>
            <a:r>
              <a:rPr lang="sv-SE" altLang="sv-SE" b="0" dirty="0"/>
              <a:t> and </a:t>
            </a:r>
            <a:r>
              <a:rPr lang="sv-SE" altLang="sv-SE" b="0" dirty="0" err="1"/>
              <a:t>internal</a:t>
            </a:r>
            <a:r>
              <a:rPr lang="sv-SE" altLang="sv-SE" b="0" dirty="0"/>
              <a:t> integration </a:t>
            </a:r>
            <a:r>
              <a:rPr lang="sv-SE" altLang="sv-SE" b="0" dirty="0" err="1"/>
              <a:t>of</a:t>
            </a:r>
            <a:r>
              <a:rPr lang="sv-SE" altLang="sv-SE" b="0" dirty="0"/>
              <a:t> </a:t>
            </a:r>
            <a:r>
              <a:rPr lang="sv-SE" altLang="sv-SE" b="0" dirty="0" err="1"/>
              <a:t>processes</a:t>
            </a:r>
            <a:endParaRPr lang="sv-SE" altLang="sv-SE" b="0" dirty="0"/>
          </a:p>
          <a:p>
            <a:r>
              <a:rPr lang="sv-SE" altLang="sv-SE" b="0" dirty="0" err="1" smtClean="0"/>
              <a:t>Supplier</a:t>
            </a:r>
            <a:r>
              <a:rPr lang="sv-SE" altLang="sv-SE" b="0" dirty="0" smtClean="0"/>
              <a:t> </a:t>
            </a:r>
            <a:r>
              <a:rPr lang="sv-SE" altLang="sv-SE" b="0" dirty="0" err="1" smtClean="0"/>
              <a:t>development</a:t>
            </a:r>
            <a:endParaRPr lang="sv-SE" altLang="sv-SE" b="0" dirty="0" smtClean="0"/>
          </a:p>
          <a:p>
            <a:r>
              <a:rPr lang="sv-SE" altLang="sv-SE" b="0" dirty="0" err="1" smtClean="0"/>
              <a:t>Inventory</a:t>
            </a:r>
            <a:r>
              <a:rPr lang="sv-SE" altLang="sv-SE" b="0" dirty="0" smtClean="0"/>
              <a:t> management</a:t>
            </a:r>
          </a:p>
          <a:p>
            <a:r>
              <a:rPr lang="sv-SE" altLang="sv-SE" b="0" dirty="0" err="1" smtClean="0"/>
              <a:t>Logistics</a:t>
            </a:r>
            <a:r>
              <a:rPr lang="sv-SE" altLang="sv-SE" b="0" dirty="0" smtClean="0"/>
              <a:t> </a:t>
            </a:r>
            <a:r>
              <a:rPr lang="sv-SE" altLang="sv-SE" b="0" dirty="0" err="1" smtClean="0"/>
              <a:t>development</a:t>
            </a:r>
            <a:r>
              <a:rPr lang="sv-SE" altLang="sv-SE" b="0" dirty="0" smtClean="0"/>
              <a:t> in the </a:t>
            </a:r>
            <a:r>
              <a:rPr lang="sv-SE" altLang="sv-SE" b="0" dirty="0" err="1" smtClean="0"/>
              <a:t>forestry</a:t>
            </a:r>
            <a:r>
              <a:rPr lang="sv-SE" altLang="sv-SE" b="0" dirty="0" smtClean="0"/>
              <a:t> </a:t>
            </a:r>
            <a:r>
              <a:rPr lang="sv-SE" altLang="sv-SE" b="0" dirty="0" err="1" smtClean="0"/>
              <a:t>industry</a:t>
            </a:r>
            <a:endParaRPr lang="sv-SE" altLang="sv-SE" b="0" dirty="0" smtClean="0"/>
          </a:p>
          <a:p>
            <a:r>
              <a:rPr lang="sv-SE" altLang="sv-SE" b="0" dirty="0" err="1" smtClean="0"/>
              <a:t>Sustainable</a:t>
            </a:r>
            <a:r>
              <a:rPr lang="sv-SE" altLang="sv-SE" b="0" dirty="0" smtClean="0"/>
              <a:t> </a:t>
            </a:r>
            <a:r>
              <a:rPr lang="sv-SE" altLang="sv-SE" b="0" dirty="0" err="1" smtClean="0"/>
              <a:t>logistics</a:t>
            </a:r>
            <a:r>
              <a:rPr lang="sv-SE" altLang="sv-SE" b="0" dirty="0" smtClean="0"/>
              <a:t> innovation </a:t>
            </a:r>
          </a:p>
          <a:p>
            <a:r>
              <a:rPr lang="sv-SE" altLang="sv-SE" b="0" dirty="0" err="1" smtClean="0"/>
              <a:t>Sustainable</a:t>
            </a:r>
            <a:r>
              <a:rPr lang="sv-SE" altLang="sv-SE" b="0" dirty="0" smtClean="0"/>
              <a:t> transport </a:t>
            </a:r>
            <a:r>
              <a:rPr lang="sv-SE" altLang="sv-SE" b="0" dirty="0" err="1" smtClean="0"/>
              <a:t>chains</a:t>
            </a:r>
            <a:endParaRPr lang="sv-SE" altLang="sv-SE" b="0" dirty="0" smtClean="0"/>
          </a:p>
          <a:p>
            <a:endParaRPr lang="sv-SE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134289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 smtClean="0"/>
              <a:t>careers</a:t>
            </a:r>
            <a:r>
              <a:rPr lang="sv-SE" dirty="0" smtClean="0"/>
              <a:t> – source LinkedIn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0" dirty="0" err="1" smtClean="0"/>
              <a:t>Supply</a:t>
            </a:r>
            <a:r>
              <a:rPr lang="sv-SE" b="0" dirty="0" smtClean="0"/>
              <a:t> </a:t>
            </a:r>
            <a:r>
              <a:rPr lang="sv-SE" b="0" dirty="0" err="1" smtClean="0"/>
              <a:t>planner</a:t>
            </a:r>
            <a:endParaRPr lang="sv-SE" b="0" dirty="0" smtClean="0"/>
          </a:p>
          <a:p>
            <a:r>
              <a:rPr lang="sv-SE" b="0" dirty="0" err="1"/>
              <a:t>D</a:t>
            </a:r>
            <a:r>
              <a:rPr lang="sv-SE" b="0" dirty="0" err="1" smtClean="0"/>
              <a:t>emand</a:t>
            </a:r>
            <a:r>
              <a:rPr lang="sv-SE" b="0" dirty="0" smtClean="0"/>
              <a:t> </a:t>
            </a:r>
            <a:r>
              <a:rPr lang="sv-SE" b="0" dirty="0" err="1" smtClean="0"/>
              <a:t>planner</a:t>
            </a:r>
            <a:endParaRPr lang="sv-SE" b="0" dirty="0" smtClean="0"/>
          </a:p>
          <a:p>
            <a:r>
              <a:rPr lang="sv-SE" b="0" dirty="0" smtClean="0"/>
              <a:t>Business controller</a:t>
            </a:r>
          </a:p>
          <a:p>
            <a:r>
              <a:rPr lang="sv-SE" b="0" dirty="0" err="1" smtClean="0"/>
              <a:t>Audit</a:t>
            </a:r>
            <a:r>
              <a:rPr lang="sv-SE" b="0" dirty="0" smtClean="0"/>
              <a:t> </a:t>
            </a:r>
            <a:r>
              <a:rPr lang="sv-SE" b="0" dirty="0" err="1" smtClean="0"/>
              <a:t>associate</a:t>
            </a:r>
            <a:endParaRPr lang="sv-SE" b="0" dirty="0" smtClean="0"/>
          </a:p>
          <a:p>
            <a:r>
              <a:rPr lang="sv-SE" b="0" dirty="0" smtClean="0"/>
              <a:t>After </a:t>
            </a:r>
            <a:r>
              <a:rPr lang="sv-SE" b="0" dirty="0" err="1" smtClean="0"/>
              <a:t>sales</a:t>
            </a:r>
            <a:r>
              <a:rPr lang="sv-SE" b="0" dirty="0" smtClean="0"/>
              <a:t> </a:t>
            </a:r>
            <a:r>
              <a:rPr lang="sv-SE" b="0" dirty="0" err="1" smtClean="0"/>
              <a:t>logistics</a:t>
            </a:r>
            <a:r>
              <a:rPr lang="sv-SE" b="0" dirty="0" smtClean="0"/>
              <a:t> </a:t>
            </a:r>
            <a:r>
              <a:rPr lang="sv-SE" b="0" dirty="0" err="1" smtClean="0"/>
              <a:t>planner</a:t>
            </a:r>
            <a:endParaRPr lang="sv-SE" b="0" dirty="0" smtClean="0"/>
          </a:p>
          <a:p>
            <a:r>
              <a:rPr lang="sv-SE" b="0" dirty="0" smtClean="0"/>
              <a:t>PhD student</a:t>
            </a:r>
          </a:p>
          <a:p>
            <a:r>
              <a:rPr lang="sv-SE" b="0" dirty="0" smtClean="0"/>
              <a:t>Regional </a:t>
            </a:r>
            <a:r>
              <a:rPr lang="sv-SE" b="0" dirty="0" err="1" smtClean="0"/>
              <a:t>supply</a:t>
            </a:r>
            <a:r>
              <a:rPr lang="sv-SE" b="0" dirty="0" smtClean="0"/>
              <a:t> business area specialist</a:t>
            </a:r>
          </a:p>
          <a:p>
            <a:r>
              <a:rPr lang="sv-SE" b="0" dirty="0" err="1" smtClean="0"/>
              <a:t>Operational</a:t>
            </a:r>
            <a:r>
              <a:rPr lang="sv-SE" b="0" dirty="0" smtClean="0"/>
              <a:t> </a:t>
            </a:r>
            <a:r>
              <a:rPr lang="sv-SE" b="0" dirty="0" err="1" smtClean="0"/>
              <a:t>customer</a:t>
            </a:r>
            <a:r>
              <a:rPr lang="sv-SE" b="0" dirty="0" smtClean="0"/>
              <a:t> service</a:t>
            </a:r>
          </a:p>
          <a:p>
            <a:r>
              <a:rPr lang="sv-SE" b="0" dirty="0"/>
              <a:t>B</a:t>
            </a:r>
            <a:r>
              <a:rPr lang="sv-SE" b="0" dirty="0" smtClean="0"/>
              <a:t>usiness </a:t>
            </a:r>
            <a:r>
              <a:rPr lang="sv-SE" b="0" dirty="0" err="1" smtClean="0"/>
              <a:t>development</a:t>
            </a:r>
            <a:r>
              <a:rPr lang="sv-SE" b="0" dirty="0" smtClean="0"/>
              <a:t> manager</a:t>
            </a:r>
          </a:p>
          <a:p>
            <a:r>
              <a:rPr lang="sv-SE" b="0" dirty="0" smtClean="0"/>
              <a:t>Junior </a:t>
            </a:r>
            <a:r>
              <a:rPr lang="sv-SE" b="0" dirty="0" err="1" smtClean="0"/>
              <a:t>lead</a:t>
            </a:r>
            <a:r>
              <a:rPr lang="sv-SE" b="0" dirty="0" smtClean="0"/>
              <a:t> </a:t>
            </a:r>
            <a:r>
              <a:rPr lang="sv-SE" b="0" dirty="0" err="1" smtClean="0"/>
              <a:t>buyer</a:t>
            </a:r>
            <a:endParaRPr lang="sv-SE" b="0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09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Two</a:t>
            </a:r>
            <a:r>
              <a:rPr lang="sv-SE" dirty="0" smtClean="0"/>
              <a:t> </a:t>
            </a:r>
            <a:r>
              <a:rPr lang="sv-SE" dirty="0" err="1" smtClean="0"/>
              <a:t>specializations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50" y="1358770"/>
            <a:ext cx="7658100" cy="4356100"/>
          </a:xfrm>
        </p:spPr>
        <p:txBody>
          <a:bodyPr/>
          <a:lstStyle/>
          <a:p>
            <a:r>
              <a:rPr lang="sv-SE" b="0" dirty="0" err="1" smtClean="0"/>
              <a:t>Frontiers</a:t>
            </a:r>
            <a:r>
              <a:rPr lang="sv-SE" b="0" dirty="0" smtClean="0"/>
              <a:t> in </a:t>
            </a:r>
            <a:r>
              <a:rPr lang="sv-SE" b="0" dirty="0" err="1" smtClean="0"/>
              <a:t>logistics</a:t>
            </a:r>
            <a:r>
              <a:rPr lang="sv-SE" b="0" dirty="0" smtClean="0"/>
              <a:t> &amp; </a:t>
            </a:r>
            <a:r>
              <a:rPr lang="sv-SE" b="0" dirty="0" err="1" smtClean="0"/>
              <a:t>supply</a:t>
            </a:r>
            <a:r>
              <a:rPr lang="sv-SE" b="0" dirty="0" smtClean="0"/>
              <a:t> </a:t>
            </a:r>
            <a:r>
              <a:rPr lang="sv-SE" b="0" dirty="0" err="1" smtClean="0"/>
              <a:t>chain</a:t>
            </a:r>
            <a:r>
              <a:rPr lang="sv-SE" b="0" dirty="0" smtClean="0"/>
              <a:t> management</a:t>
            </a:r>
          </a:p>
          <a:p>
            <a:pPr marL="0" indent="0">
              <a:buNone/>
            </a:pPr>
            <a:r>
              <a:rPr lang="sv-SE" b="0" dirty="0" smtClean="0">
                <a:hlinkClick r:id="rId2"/>
              </a:rPr>
              <a:t>https</a:t>
            </a:r>
            <a:r>
              <a:rPr lang="sv-SE" b="0" dirty="0">
                <a:hlinkClick r:id="rId2"/>
              </a:rPr>
              <a:t>://lnu.se/en/programme/business-process-control-and-supply-chain-management-master-programme-eabs2/frontiers-in-logistics-supply-chain-management-vaxjo-international-autumn</a:t>
            </a:r>
            <a:r>
              <a:rPr lang="sv-SE" b="0" dirty="0" smtClean="0">
                <a:hlinkClick r:id="rId2"/>
              </a:rPr>
              <a:t>/</a:t>
            </a:r>
            <a:endParaRPr lang="sv-SE" b="0" dirty="0" smtClean="0"/>
          </a:p>
          <a:p>
            <a:endParaRPr lang="sv-SE" b="0" dirty="0" smtClean="0"/>
          </a:p>
          <a:p>
            <a:r>
              <a:rPr lang="sv-SE" b="0" dirty="0" err="1" smtClean="0"/>
              <a:t>Frontiers</a:t>
            </a:r>
            <a:r>
              <a:rPr lang="sv-SE" b="0" dirty="0" smtClean="0"/>
              <a:t> in management </a:t>
            </a:r>
            <a:r>
              <a:rPr lang="sv-SE" b="0" dirty="0" err="1" smtClean="0"/>
              <a:t>accounting</a:t>
            </a:r>
            <a:r>
              <a:rPr lang="sv-SE" b="0" dirty="0" smtClean="0"/>
              <a:t> &amp; process-</a:t>
            </a:r>
            <a:r>
              <a:rPr lang="sv-SE" b="0" dirty="0" err="1" smtClean="0"/>
              <a:t>based</a:t>
            </a:r>
            <a:r>
              <a:rPr lang="sv-SE" b="0" dirty="0" smtClean="0"/>
              <a:t> </a:t>
            </a:r>
            <a:r>
              <a:rPr lang="sv-SE" b="0" dirty="0" err="1" smtClean="0"/>
              <a:t>control</a:t>
            </a:r>
            <a:endParaRPr lang="sv-SE" b="0" dirty="0" smtClean="0"/>
          </a:p>
          <a:p>
            <a:pPr marL="0" indent="0">
              <a:buNone/>
            </a:pPr>
            <a:r>
              <a:rPr lang="sv-SE" b="0" dirty="0">
                <a:hlinkClick r:id="rId3"/>
              </a:rPr>
              <a:t>https://lnu.se/en/programme/business-process-control-and-supply-chain-management-master-programme-eabs2/frontiers-in-management-accounting-process-based-control-vaxjo-international-autumn</a:t>
            </a:r>
            <a:r>
              <a:rPr lang="sv-SE" b="0" dirty="0" smtClean="0">
                <a:hlinkClick r:id="rId3"/>
              </a:rPr>
              <a:t>/</a:t>
            </a:r>
            <a:endParaRPr lang="sv-SE" b="0" dirty="0" smtClean="0"/>
          </a:p>
          <a:p>
            <a:endParaRPr lang="sv-SE" b="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420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Eligibility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0" dirty="0" smtClean="0"/>
              <a:t>L/SCM: </a:t>
            </a:r>
            <a:r>
              <a:rPr lang="sv-SE" b="0" dirty="0" err="1" smtClean="0"/>
              <a:t>bachelor’s</a:t>
            </a:r>
            <a:r>
              <a:rPr lang="sv-SE" b="0" dirty="0" smtClean="0"/>
              <a:t> </a:t>
            </a:r>
            <a:r>
              <a:rPr lang="sv-SE" b="0" dirty="0" err="1" smtClean="0"/>
              <a:t>degree</a:t>
            </a:r>
            <a:r>
              <a:rPr lang="sv-SE" b="0" dirty="0" smtClean="0"/>
              <a:t> in business administration or </a:t>
            </a:r>
            <a:r>
              <a:rPr lang="sv-SE" b="0" dirty="0" err="1" smtClean="0"/>
              <a:t>with</a:t>
            </a:r>
            <a:r>
              <a:rPr lang="sv-SE" b="0" dirty="0" smtClean="0"/>
              <a:t> at </a:t>
            </a:r>
            <a:r>
              <a:rPr lang="sv-SE" b="0" dirty="0" err="1" smtClean="0"/>
              <a:t>least</a:t>
            </a:r>
            <a:r>
              <a:rPr lang="sv-SE" b="0" dirty="0" smtClean="0"/>
              <a:t> 90 </a:t>
            </a:r>
            <a:r>
              <a:rPr lang="sv-SE" b="0" dirty="0" err="1" smtClean="0"/>
              <a:t>hec</a:t>
            </a:r>
            <a:r>
              <a:rPr lang="sv-SE" b="0" dirty="0" smtClean="0"/>
              <a:t> in business administration and at </a:t>
            </a:r>
            <a:r>
              <a:rPr lang="sv-SE" b="0" dirty="0" err="1" smtClean="0"/>
              <a:t>least</a:t>
            </a:r>
            <a:r>
              <a:rPr lang="sv-SE" b="0" dirty="0" smtClean="0"/>
              <a:t> 7,5 </a:t>
            </a:r>
            <a:r>
              <a:rPr lang="sv-SE" b="0" dirty="0" err="1" smtClean="0"/>
              <a:t>credits</a:t>
            </a:r>
            <a:r>
              <a:rPr lang="sv-SE" b="0" dirty="0" smtClean="0"/>
              <a:t> in </a:t>
            </a:r>
            <a:r>
              <a:rPr lang="sv-SE" b="0" dirty="0" err="1" smtClean="0"/>
              <a:t>logistics</a:t>
            </a:r>
            <a:r>
              <a:rPr lang="sv-SE" b="0" dirty="0" smtClean="0"/>
              <a:t>/SCM/transport/</a:t>
            </a:r>
            <a:r>
              <a:rPr lang="sv-SE" b="0" dirty="0" err="1" smtClean="0"/>
              <a:t>purchasing</a:t>
            </a:r>
            <a:r>
              <a:rPr lang="sv-SE" b="0" dirty="0" smtClean="0"/>
              <a:t>/</a:t>
            </a:r>
            <a:br>
              <a:rPr lang="sv-SE" b="0" dirty="0" smtClean="0"/>
            </a:br>
            <a:r>
              <a:rPr lang="sv-SE" b="0" dirty="0" smtClean="0"/>
              <a:t>operations management</a:t>
            </a:r>
          </a:p>
          <a:p>
            <a:pPr marL="0" indent="0">
              <a:buNone/>
            </a:pPr>
            <a:r>
              <a:rPr lang="sv-SE" b="0" dirty="0" smtClean="0"/>
              <a:t>     + English B/6</a:t>
            </a:r>
          </a:p>
          <a:p>
            <a:pPr marL="0" indent="0">
              <a:buNone/>
            </a:pPr>
            <a:endParaRPr lang="sv-SE" b="0" dirty="0" smtClean="0"/>
          </a:p>
          <a:p>
            <a:r>
              <a:rPr lang="sv-SE" b="0" dirty="0" smtClean="0"/>
              <a:t>MA/BPC: </a:t>
            </a:r>
            <a:r>
              <a:rPr lang="sv-SE" b="0" dirty="0" err="1"/>
              <a:t>bachelor’s</a:t>
            </a:r>
            <a:r>
              <a:rPr lang="sv-SE" b="0" dirty="0"/>
              <a:t> </a:t>
            </a:r>
            <a:r>
              <a:rPr lang="sv-SE" b="0" dirty="0" err="1"/>
              <a:t>degree</a:t>
            </a:r>
            <a:r>
              <a:rPr lang="sv-SE" b="0" dirty="0"/>
              <a:t> in business administration or </a:t>
            </a:r>
            <a:r>
              <a:rPr lang="sv-SE" b="0" dirty="0" err="1"/>
              <a:t>with</a:t>
            </a:r>
            <a:r>
              <a:rPr lang="sv-SE" b="0" dirty="0"/>
              <a:t> at </a:t>
            </a:r>
            <a:r>
              <a:rPr lang="sv-SE" b="0" dirty="0" err="1"/>
              <a:t>least</a:t>
            </a:r>
            <a:r>
              <a:rPr lang="sv-SE" b="0" dirty="0"/>
              <a:t> 90 </a:t>
            </a:r>
            <a:r>
              <a:rPr lang="sv-SE" b="0" dirty="0" err="1"/>
              <a:t>hec</a:t>
            </a:r>
            <a:r>
              <a:rPr lang="sv-SE" b="0" dirty="0"/>
              <a:t> in business administration and at </a:t>
            </a:r>
            <a:r>
              <a:rPr lang="sv-SE" b="0" dirty="0" err="1"/>
              <a:t>least</a:t>
            </a:r>
            <a:r>
              <a:rPr lang="sv-SE" b="0" dirty="0"/>
              <a:t> </a:t>
            </a:r>
            <a:r>
              <a:rPr lang="sv-SE" b="0" dirty="0" smtClean="0"/>
              <a:t>30 </a:t>
            </a:r>
            <a:r>
              <a:rPr lang="sv-SE" b="0" dirty="0" err="1"/>
              <a:t>credits</a:t>
            </a:r>
            <a:r>
              <a:rPr lang="sv-SE" b="0" dirty="0"/>
              <a:t> in </a:t>
            </a:r>
            <a:r>
              <a:rPr lang="sv-SE" b="0" dirty="0" smtClean="0"/>
              <a:t>management </a:t>
            </a:r>
            <a:r>
              <a:rPr lang="sv-SE" b="0" dirty="0" err="1" smtClean="0"/>
              <a:t>accounting</a:t>
            </a:r>
            <a:endParaRPr lang="sv-SE" b="0" dirty="0" smtClean="0"/>
          </a:p>
          <a:p>
            <a:pPr marL="0" indent="0">
              <a:buNone/>
            </a:pPr>
            <a:r>
              <a:rPr lang="sv-SE" b="0" dirty="0"/>
              <a:t> </a:t>
            </a:r>
            <a:r>
              <a:rPr lang="sv-SE" b="0" dirty="0" smtClean="0"/>
              <a:t>    + </a:t>
            </a:r>
            <a:r>
              <a:rPr lang="sv-SE" b="0" dirty="0"/>
              <a:t>English B/6</a:t>
            </a:r>
          </a:p>
          <a:p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123663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Line 3"/>
          <p:cNvSpPr>
            <a:spLocks noChangeShapeType="1"/>
          </p:cNvSpPr>
          <p:nvPr/>
        </p:nvSpPr>
        <p:spPr bwMode="auto">
          <a:xfrm>
            <a:off x="2268538" y="5661025"/>
            <a:ext cx="6335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/>
          <a:lstStyle/>
          <a:p>
            <a:endParaRPr lang="sv-SE"/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2225346" y="5684838"/>
            <a:ext cx="605845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sv-SE" dirty="0" smtClean="0">
                <a:latin typeface="Times New Roman" pitchFamily="18" charset="0"/>
              </a:rPr>
              <a:t>Fall     </a:t>
            </a:r>
            <a:r>
              <a:rPr lang="sv-SE" b="1" dirty="0" err="1" smtClean="0">
                <a:latin typeface="Times New Roman" pitchFamily="18" charset="0"/>
              </a:rPr>
              <a:t>Year</a:t>
            </a:r>
            <a:r>
              <a:rPr lang="sv-SE" b="1" dirty="0" smtClean="0">
                <a:latin typeface="Times New Roman" pitchFamily="18" charset="0"/>
              </a:rPr>
              <a:t> 1</a:t>
            </a:r>
            <a:r>
              <a:rPr lang="sv-SE" dirty="0" smtClean="0">
                <a:latin typeface="Times New Roman" pitchFamily="18" charset="0"/>
              </a:rPr>
              <a:t>    Spring          	        Fall     </a:t>
            </a:r>
            <a:r>
              <a:rPr lang="sv-SE" b="1" dirty="0" err="1" smtClean="0">
                <a:latin typeface="Times New Roman" pitchFamily="18" charset="0"/>
              </a:rPr>
              <a:t>Year</a:t>
            </a:r>
            <a:r>
              <a:rPr lang="sv-SE" b="1" dirty="0" smtClean="0">
                <a:latin typeface="Times New Roman" pitchFamily="18" charset="0"/>
              </a:rPr>
              <a:t> 2 </a:t>
            </a:r>
            <a:r>
              <a:rPr lang="sv-SE" dirty="0" smtClean="0">
                <a:latin typeface="Times New Roman" pitchFamily="18" charset="0"/>
              </a:rPr>
              <a:t>    Spring        </a:t>
            </a:r>
            <a:endParaRPr lang="sv-SE" dirty="0">
              <a:latin typeface="Times New Roman" pitchFamily="18" charset="0"/>
            </a:endParaRPr>
          </a:p>
        </p:txBody>
      </p:sp>
      <p:sp>
        <p:nvSpPr>
          <p:cNvPr id="156681" name="Rectangle 9"/>
          <p:cNvSpPr>
            <a:spLocks noChangeArrowheads="1"/>
          </p:cNvSpPr>
          <p:nvPr/>
        </p:nvSpPr>
        <p:spPr bwMode="auto">
          <a:xfrm>
            <a:off x="4429125" y="3573388"/>
            <a:ext cx="719138" cy="647700"/>
          </a:xfrm>
          <a:prstGeom prst="rect">
            <a:avLst/>
          </a:prstGeom>
          <a:solidFill>
            <a:srgbClr val="FFF5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sv-SE" dirty="0" smtClean="0"/>
              <a:t>      </a:t>
            </a:r>
            <a:endParaRPr lang="sv-SE" dirty="0"/>
          </a:p>
        </p:txBody>
      </p:sp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2268538" y="2780977"/>
            <a:ext cx="719137" cy="647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sv-SE" dirty="0"/>
          </a:p>
        </p:txBody>
      </p:sp>
      <p:sp>
        <p:nvSpPr>
          <p:cNvPr id="156685" name="Rectangle 13"/>
          <p:cNvSpPr>
            <a:spLocks noChangeArrowheads="1"/>
          </p:cNvSpPr>
          <p:nvPr/>
        </p:nvSpPr>
        <p:spPr bwMode="auto">
          <a:xfrm>
            <a:off x="2987675" y="2780928"/>
            <a:ext cx="719138" cy="647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sv-SE" dirty="0"/>
          </a:p>
        </p:txBody>
      </p:sp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4427538" y="2132856"/>
            <a:ext cx="719137" cy="647700"/>
          </a:xfrm>
          <a:prstGeom prst="rect">
            <a:avLst/>
          </a:prstGeom>
          <a:solidFill>
            <a:srgbClr val="C8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sv-SE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7362310" y="6153399"/>
            <a:ext cx="1617871" cy="647700"/>
          </a:xfrm>
          <a:prstGeom prst="rect">
            <a:avLst/>
          </a:prstGeom>
          <a:solidFill>
            <a:srgbClr val="C8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sv-SE" dirty="0" err="1" smtClean="0"/>
              <a:t>Thesis</a:t>
            </a:r>
            <a:endParaRPr lang="sv-SE" dirty="0"/>
          </a:p>
        </p:txBody>
      </p:sp>
      <p:sp>
        <p:nvSpPr>
          <p:cNvPr id="156689" name="Rectangle 17"/>
          <p:cNvSpPr>
            <a:spLocks noChangeArrowheads="1"/>
          </p:cNvSpPr>
          <p:nvPr/>
        </p:nvSpPr>
        <p:spPr bwMode="auto">
          <a:xfrm>
            <a:off x="5511540" y="6153399"/>
            <a:ext cx="1647779" cy="647700"/>
          </a:xfrm>
          <a:prstGeom prst="rect">
            <a:avLst/>
          </a:prstGeom>
          <a:solidFill>
            <a:srgbClr val="FFF5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sv-SE" dirty="0" err="1" smtClean="0"/>
              <a:t>Method</a:t>
            </a:r>
            <a:r>
              <a:rPr lang="sv-SE" dirty="0" smtClean="0"/>
              <a:t> </a:t>
            </a:r>
            <a:r>
              <a:rPr lang="sv-SE" dirty="0" err="1" smtClean="0"/>
              <a:t>course</a:t>
            </a:r>
            <a:endParaRPr lang="sv-SE" dirty="0"/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3522728" y="6153399"/>
            <a:ext cx="1785821" cy="647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r>
              <a:rPr lang="sv-SE" dirty="0" err="1" smtClean="0"/>
              <a:t>Subject</a:t>
            </a:r>
            <a:r>
              <a:rPr lang="sv-SE" dirty="0" smtClean="0"/>
              <a:t> Course</a:t>
            </a:r>
            <a:endParaRPr lang="sv-SE" dirty="0"/>
          </a:p>
        </p:txBody>
      </p:sp>
      <p:grpSp>
        <p:nvGrpSpPr>
          <p:cNvPr id="4" name="Grupp 3"/>
          <p:cNvGrpSpPr/>
          <p:nvPr/>
        </p:nvGrpSpPr>
        <p:grpSpPr>
          <a:xfrm>
            <a:off x="5508104" y="3573388"/>
            <a:ext cx="2879725" cy="647700"/>
            <a:chOff x="5653088" y="4797425"/>
            <a:chExt cx="2879725" cy="647700"/>
          </a:xfrm>
        </p:grpSpPr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7092950" y="4797425"/>
              <a:ext cx="1439863" cy="647700"/>
            </a:xfrm>
            <a:prstGeom prst="rect">
              <a:avLst/>
            </a:prstGeom>
            <a:solidFill>
              <a:srgbClr val="C8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sv-SE"/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5653088" y="4797425"/>
              <a:ext cx="719137" cy="6477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r>
                <a:rPr lang="sv-SE" dirty="0" smtClean="0"/>
                <a:t>  </a:t>
              </a:r>
              <a:endParaRPr lang="sv-SE" dirty="0"/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6373143" y="4797425"/>
              <a:ext cx="719137" cy="6477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endParaRPr lang="sv-SE" dirty="0"/>
            </a:p>
          </p:txBody>
        </p:sp>
      </p:grp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2267744" y="1485156"/>
            <a:ext cx="719137" cy="647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sv-SE" dirty="0"/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2986881" y="1485107"/>
            <a:ext cx="719138" cy="647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sv-SE" dirty="0"/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3707606" y="2133228"/>
            <a:ext cx="719138" cy="647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94557" y="170080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Log/SCM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251520" y="284364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MA/BPC</a:t>
            </a:r>
            <a:endParaRPr lang="sv-SE" dirty="0"/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>
            <a:off x="4364322" y="2780977"/>
            <a:ext cx="351693" cy="7691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38" name="textruta 37"/>
          <p:cNvSpPr txBox="1"/>
          <p:nvPr/>
        </p:nvSpPr>
        <p:spPr>
          <a:xfrm>
            <a:off x="2267744" y="377974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 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1132310" y="172379"/>
            <a:ext cx="6464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err="1" smtClean="0">
                <a:latin typeface="+mj-lt"/>
              </a:rPr>
              <a:t>Programme</a:t>
            </a:r>
            <a:r>
              <a:rPr lang="sv-SE" sz="3600" b="1" dirty="0" smtClean="0">
                <a:latin typeface="+mj-lt"/>
              </a:rPr>
              <a:t> </a:t>
            </a:r>
            <a:r>
              <a:rPr lang="sv-SE" sz="3600" b="1" dirty="0" err="1" smtClean="0">
                <a:latin typeface="+mj-lt"/>
              </a:rPr>
              <a:t>overview</a:t>
            </a:r>
            <a:endParaRPr lang="sv-SE" sz="3600" b="1" dirty="0">
              <a:latin typeface="+mj-lt"/>
            </a:endParaRP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4218753" y="4495423"/>
            <a:ext cx="1253549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sv-SE" dirty="0" smtClean="0">
                <a:latin typeface="Times New Roman" pitchFamily="18" charset="0"/>
              </a:rPr>
              <a:t>(1 </a:t>
            </a:r>
            <a:r>
              <a:rPr lang="sv-SE" dirty="0" err="1" smtClean="0">
                <a:latin typeface="Times New Roman" pitchFamily="18" charset="0"/>
              </a:rPr>
              <a:t>year</a:t>
            </a:r>
            <a:r>
              <a:rPr lang="sv-SE" dirty="0" smtClean="0">
                <a:latin typeface="Times New Roman" pitchFamily="18" charset="0"/>
              </a:rPr>
              <a:t>)</a:t>
            </a:r>
          </a:p>
          <a:p>
            <a:r>
              <a:rPr lang="sv-SE" dirty="0" smtClean="0">
                <a:latin typeface="Times New Roman" pitchFamily="18" charset="0"/>
              </a:rPr>
              <a:t>”short exit”</a:t>
            </a:r>
            <a:endParaRPr lang="sv-SE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21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Ted Talks – </a:t>
            </a:r>
            <a:r>
              <a:rPr lang="sv-SE" dirty="0" err="1" smtClean="0"/>
              <a:t>Logistics</a:t>
            </a:r>
            <a:r>
              <a:rPr lang="sv-SE" dirty="0" smtClean="0"/>
              <a:t>/ SCM</a:t>
            </a:r>
            <a:endParaRPr lang="sv-SE" dirty="0"/>
          </a:p>
        </p:txBody>
      </p:sp>
      <p:pic>
        <p:nvPicPr>
          <p:cNvPr id="4" name="ihd7XJMzdG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1016605" y="1718810"/>
            <a:ext cx="3048000" cy="1714500"/>
          </a:xfrm>
          <a:prstGeom prst="rect">
            <a:avLst/>
          </a:prstGeom>
        </p:spPr>
      </p:pic>
      <p:pic>
        <p:nvPicPr>
          <p:cNvPr id="5" name="wJUva4OanMc"/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2816805" y="3834045"/>
            <a:ext cx="3048000" cy="1714500"/>
          </a:xfrm>
          <a:prstGeom prst="rect">
            <a:avLst/>
          </a:prstGeom>
        </p:spPr>
      </p:pic>
      <p:pic>
        <p:nvPicPr>
          <p:cNvPr id="6" name="ygxh6KR4BPk"/>
          <p:cNvPicPr>
            <a:picLocks noRot="1" noChangeAspect="1"/>
          </p:cNvPicPr>
          <p:nvPr>
            <a:videoFile r:link="rId3"/>
          </p:nvPr>
        </p:nvPicPr>
        <p:blipFill>
          <a:blip r:embed="rId8"/>
          <a:stretch>
            <a:fillRect/>
          </a:stretch>
        </p:blipFill>
        <p:spPr>
          <a:xfrm>
            <a:off x="4662010" y="1681808"/>
            <a:ext cx="3048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6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</TotalTime>
  <Words>378</Words>
  <Application>Microsoft Office PowerPoint</Application>
  <PresentationFormat>On-screen Show (4:3)</PresentationFormat>
  <Paragraphs>88</Paragraphs>
  <Slides>9</Slides>
  <Notes>3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1_Office Theme</vt:lpstr>
      <vt:lpstr> Master in Business Process Control &amp;  Supply Chain Management </vt:lpstr>
      <vt:lpstr>Ideas behind this programme</vt:lpstr>
      <vt:lpstr>Logistics/ SCM Topics</vt:lpstr>
      <vt:lpstr>Our research areas</vt:lpstr>
      <vt:lpstr>Possible careers – source LinkedIn</vt:lpstr>
      <vt:lpstr>Two specializations</vt:lpstr>
      <vt:lpstr>Eligibility</vt:lpstr>
      <vt:lpstr>PowerPoint Presentation</vt:lpstr>
      <vt:lpstr>Ted Talks – Logistics/ SCM</vt:lpstr>
    </vt:vector>
  </TitlesOfParts>
  <Company>Linnéuniversitetet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paper and scenario work introduction</dc:title>
  <dc:creator>Helena Forslund</dc:creator>
  <cp:lastModifiedBy>Helena Forslund</cp:lastModifiedBy>
  <cp:revision>124</cp:revision>
  <cp:lastPrinted>2017-08-28T06:15:11Z</cp:lastPrinted>
  <dcterms:created xsi:type="dcterms:W3CDTF">2009-09-01T10:41:47Z</dcterms:created>
  <dcterms:modified xsi:type="dcterms:W3CDTF">2020-12-07T07:52:10Z</dcterms:modified>
</cp:coreProperties>
</file>