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39" r:id="rId5"/>
    <p:sldId id="274" r:id="rId6"/>
    <p:sldId id="322" r:id="rId7"/>
    <p:sldId id="303" r:id="rId8"/>
    <p:sldId id="340" r:id="rId9"/>
    <p:sldId id="341" r:id="rId10"/>
    <p:sldId id="342" r:id="rId11"/>
    <p:sldId id="343" r:id="rId12"/>
    <p:sldId id="321" r:id="rId13"/>
    <p:sldId id="344" r:id="rId14"/>
    <p:sldId id="345" r:id="rId15"/>
    <p:sldId id="277" r:id="rId16"/>
    <p:sldId id="346" r:id="rId17"/>
    <p:sldId id="272" r:id="rId18"/>
    <p:sldId id="347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B2"/>
    <a:srgbClr val="FFE000"/>
    <a:srgbClr val="232326"/>
    <a:srgbClr val="5D4FB1"/>
    <a:srgbClr val="A62186"/>
    <a:srgbClr val="007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C507F-0F63-41DB-BCF8-009D6E39BDAE}" v="10" dt="2025-10-20T09:31:42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5029" autoAdjust="0"/>
  </p:normalViewPr>
  <p:slideViewPr>
    <p:cSldViewPr snapToGrid="0">
      <p:cViewPr varScale="1">
        <p:scale>
          <a:sx n="103" d="100"/>
          <a:sy n="103" d="100"/>
        </p:scale>
        <p:origin x="260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24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63EAAE0-B60F-E80F-FBF9-E046CD12C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 dirty="0">
                <a:latin typeface="Arial" panose="020B0604020202020204" pitchFamily="34" charset="0"/>
              </a:rPr>
              <a:t>Namn på talare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AE3F9D-275B-40A7-D938-96F6CD857B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2999A-2B5E-244D-98B3-111020E89776}" type="datetimeFigureOut">
              <a:rPr lang="sv-SE" smtClean="0">
                <a:latin typeface="Arial" panose="020B0604020202020204" pitchFamily="34" charset="0"/>
              </a:rPr>
              <a:t>2025-10-20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2385E3-A846-5C3C-F0FD-9C57FA69BB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3CD7A9-4BF8-2F01-1B10-A95A55BF0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6B560-A6AB-C44D-81AF-AC788F145F5F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4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r>
              <a:rPr lang="sv-SE" dirty="0"/>
              <a:t>Namn på talare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DC533F9-4CBB-D146-A6DD-28FA28DC028F}" type="datetimeFigureOut">
              <a:rPr lang="sv-SE" smtClean="0"/>
              <a:pPr/>
              <a:t>2025-10-20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39D675A-6D3E-3740-9505-6FBE3118867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0181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86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E288E-836A-4114-8907-10A28AB6694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1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851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4E288E-836A-4114-8907-10A28AB6694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7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860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Logotyp: Linnéuniversitetet.">
            <a:extLst>
              <a:ext uri="{FF2B5EF4-FFF2-40B4-BE49-F238E27FC236}">
                <a16:creationId xmlns:a16="http://schemas.microsoft.com/office/drawing/2014/main" id="{A8BBC796-7C4D-12F7-EFD7-D45D02839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6625" y="2525787"/>
            <a:ext cx="8198750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Liljekonvalj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274BFD3-9870-DB54-0B5E-EC1129DF6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11" name="Bildobjekt 6">
            <a:extLst>
              <a:ext uri="{FF2B5EF4-FFF2-40B4-BE49-F238E27FC236}">
                <a16:creationId xmlns:a16="http://schemas.microsoft.com/office/drawing/2014/main" id="{1B221FC7-0643-62DC-CAD1-979A8345D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2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Sotaklej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7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8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E9B6F-B562-0574-A8BE-30896B6BF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n k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283499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 kolumn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5401249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1A640A2-D64C-0C51-A5C9-0218F86270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4560" y="2600960"/>
            <a:ext cx="5815965" cy="34569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15607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Liljekonvalj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2" name="Ellips 3">
            <a:extLst>
              <a:ext uri="{FF2B5EF4-FFF2-40B4-BE49-F238E27FC236}">
                <a16:creationId xmlns:a16="http://schemas.microsoft.com/office/drawing/2014/main" id="{A1F9D2BC-EAB4-0220-05D9-73CE13A83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3" name="Ellips 3">
            <a:extLst>
              <a:ext uri="{FF2B5EF4-FFF2-40B4-BE49-F238E27FC236}">
                <a16:creationId xmlns:a16="http://schemas.microsoft.com/office/drawing/2014/main" id="{C4A73439-82BD-92C6-7F01-39E29BB3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5" name="Rubrik 16">
            <a:extLst>
              <a:ext uri="{FF2B5EF4-FFF2-40B4-BE49-F238E27FC236}">
                <a16:creationId xmlns:a16="http://schemas.microsoft.com/office/drawing/2014/main" id="{8ADA7C15-071C-DDCD-F95C-AAFB9BD5E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5ED83A76-728B-3F5F-C526-BCE0973466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33534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58B9375B-E285-3F34-E105-DAC5ED2C4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Ellips 3">
            <a:extLst>
              <a:ext uri="{FF2B5EF4-FFF2-40B4-BE49-F238E27FC236}">
                <a16:creationId xmlns:a16="http://schemas.microsoft.com/office/drawing/2014/main" id="{27289947-190C-178C-77F0-59229E6BE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30FD2829-0998-9201-5A4F-1B24839CE6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3DCF73CE-68BF-EC22-43EF-E427F1B116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945118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9" name="Ellips 3">
            <a:extLst>
              <a:ext uri="{FF2B5EF4-FFF2-40B4-BE49-F238E27FC236}">
                <a16:creationId xmlns:a16="http://schemas.microsoft.com/office/drawing/2014/main" id="{C4FCFA8A-8746-F81E-AFB0-2D1A4C69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Ellips 3">
            <a:extLst>
              <a:ext uri="{FF2B5EF4-FFF2-40B4-BE49-F238E27FC236}">
                <a16:creationId xmlns:a16="http://schemas.microsoft.com/office/drawing/2014/main" id="{7EAFE4EE-5485-E181-D537-1D46CEC4A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Rubrik 16">
            <a:extLst>
              <a:ext uri="{FF2B5EF4-FFF2-40B4-BE49-F238E27FC236}">
                <a16:creationId xmlns:a16="http://schemas.microsoft.com/office/drawing/2014/main" id="{25A0B10E-AB1C-0DEA-0CA4-291E840A2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30717B5D-02D9-6DBE-AC34-6C47736D75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38408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AB367D1-0E7F-AEBF-42CC-B6261F70B3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B2583F70-C59C-DFC8-4C78-7B057819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Rubrik 16">
            <a:extLst>
              <a:ext uri="{FF2B5EF4-FFF2-40B4-BE49-F238E27FC236}">
                <a16:creationId xmlns:a16="http://schemas.microsoft.com/office/drawing/2014/main" id="{20E143E8-669A-5F0F-B749-72A9AA33F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A8BBC796-7C4D-12F7-EFD7-D45D0283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C0E35E-743F-46A1-56CC-6C41ACDE6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43150"/>
            <a:ext cx="260604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Ämne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00B5B2-1686-6D0A-C27D-E275624B8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1513" y="543150"/>
            <a:ext cx="3618571" cy="3651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Namn på talare</a:t>
            </a:r>
          </a:p>
        </p:txBody>
      </p:sp>
    </p:spTree>
    <p:extLst>
      <p:ext uri="{BB962C8B-B14F-4D97-AF65-F5344CB8AC3E}">
        <p14:creationId xmlns:p14="http://schemas.microsoft.com/office/powerpoint/2010/main" val="370255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klar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9" name="Ellips 3">
            <a:extLst>
              <a:ext uri="{FF2B5EF4-FFF2-40B4-BE49-F238E27FC236}">
                <a16:creationId xmlns:a16="http://schemas.microsoft.com/office/drawing/2014/main" id="{0E4D3242-9BAC-AC9B-A09E-56812F301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Ellips 3">
            <a:extLst>
              <a:ext uri="{FF2B5EF4-FFF2-40B4-BE49-F238E27FC236}">
                <a16:creationId xmlns:a16="http://schemas.microsoft.com/office/drawing/2014/main" id="{7544D29D-04B0-435A-20DC-A888EA36B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2" name="Rubrik 16">
            <a:extLst>
              <a:ext uri="{FF2B5EF4-FFF2-40B4-BE49-F238E27FC236}">
                <a16:creationId xmlns:a16="http://schemas.microsoft.com/office/drawing/2014/main" id="{C286ED94-B656-C33B-25C3-738C3FE03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till text 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E579222-C401-AA72-8989-B0D019DAA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in text här</a:t>
            </a:r>
          </a:p>
        </p:txBody>
      </p:sp>
    </p:spTree>
    <p:extLst>
      <p:ext uri="{BB962C8B-B14F-4D97-AF65-F5344CB8AC3E}">
        <p14:creationId xmlns:p14="http://schemas.microsoft.com/office/powerpoint/2010/main" val="1903013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alv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870" y="0"/>
            <a:ext cx="583813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582796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Bildrubrik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876F7459-1E17-9DE3-5FD2-1059702169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582796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bild</a:t>
            </a:r>
          </a:p>
        </p:txBody>
      </p:sp>
    </p:spTree>
    <p:extLst>
      <p:ext uri="{BB962C8B-B14F-4D97-AF65-F5344CB8AC3E}">
        <p14:creationId xmlns:p14="http://schemas.microsoft.com/office/powerpoint/2010/main" val="320952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nederka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1" y="1518595"/>
            <a:ext cx="3628330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Bildrubrik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D44EA922-9A8C-5BC0-0722-EF236E02C2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19403" y="1509133"/>
            <a:ext cx="5827969" cy="17833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bild</a:t>
            </a:r>
          </a:p>
        </p:txBody>
      </p:sp>
    </p:spTree>
    <p:extLst>
      <p:ext uri="{BB962C8B-B14F-4D97-AF65-F5344CB8AC3E}">
        <p14:creationId xmlns:p14="http://schemas.microsoft.com/office/powerpoint/2010/main" val="146195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st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6388" y="0"/>
            <a:ext cx="8075612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0AA08510-169F-36AF-1ED8-F37B8F103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4188"/>
            <a:ext cx="3741261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bild</a:t>
            </a:r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DEDB97BC-FAE2-8DE3-0BA2-A8AF38F22C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761533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Bildrubrik</a:t>
            </a:r>
          </a:p>
        </p:txBody>
      </p:sp>
    </p:spTree>
    <p:extLst>
      <p:ext uri="{BB962C8B-B14F-4D97-AF65-F5344CB8AC3E}">
        <p14:creationId xmlns:p14="http://schemas.microsoft.com/office/powerpoint/2010/main" val="3370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Liljekonvalj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>
            <a:extLst>
              <a:ext uri="{FF2B5EF4-FFF2-40B4-BE49-F238E27FC236}">
                <a16:creationId xmlns:a16="http://schemas.microsoft.com/office/drawing/2014/main" id="{D4FC0984-7E6B-3C61-EA27-404AB7187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85" y="369435"/>
            <a:ext cx="2219249" cy="331304"/>
          </a:xfrm>
          <a:prstGeom prst="rect">
            <a:avLst/>
          </a:prstGeom>
        </p:spPr>
      </p:pic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358EC427-A743-651C-3398-16D5B8BEB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281992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BC5D366C-8B8A-3F69-7C75-881D6E129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1974855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ubrik 16">
            <a:extLst>
              <a:ext uri="{FF2B5EF4-FFF2-40B4-BE49-F238E27FC236}">
                <a16:creationId xmlns:a16="http://schemas.microsoft.com/office/drawing/2014/main" id="{63688467-38B0-424F-12B2-9A5AFB37B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339814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54EF5-E55A-CCFE-B61A-6524705B2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ubrik 16">
            <a:extLst>
              <a:ext uri="{FF2B5EF4-FFF2-40B4-BE49-F238E27FC236}">
                <a16:creationId xmlns:a16="http://schemas.microsoft.com/office/drawing/2014/main" id="{8B1D6B0E-45C4-36AD-15D8-C64A04B6E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Placeholder</a:t>
            </a:r>
            <a:r>
              <a:rPr lang="sv-SE" dirty="0"/>
              <a:t> rubrik</a:t>
            </a:r>
          </a:p>
        </p:txBody>
      </p:sp>
    </p:spTree>
    <p:extLst>
      <p:ext uri="{BB962C8B-B14F-4D97-AF65-F5344CB8AC3E}">
        <p14:creationId xmlns:p14="http://schemas.microsoft.com/office/powerpoint/2010/main" val="52115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DC1F30-E36E-886F-0291-38A8583C17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på ikonen för att lägga till bild. (Cirkelgrafik kan adderas ovanpå bilden. Använd då 2–4 cirklar i färgen Smörblomma. Se till att cirklarna har olika storlek.)</a:t>
            </a:r>
          </a:p>
        </p:txBody>
      </p:sp>
    </p:spTree>
    <p:extLst>
      <p:ext uri="{BB962C8B-B14F-4D97-AF65-F5344CB8AC3E}">
        <p14:creationId xmlns:p14="http://schemas.microsoft.com/office/powerpoint/2010/main" val="3710415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hel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80545911-660A-4BC4-F23B-BE3D2BBB0F94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Klicka på ikonen för att lägga till medier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8763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6">
            <a:extLst>
              <a:ext uri="{FF2B5EF4-FFF2-40B4-BE49-F238E27FC236}">
                <a16:creationId xmlns:a16="http://schemas.microsoft.com/office/drawing/2014/main" id="{8B6C9198-B149-A0F9-FBA8-3F3AB4887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710" y="1473967"/>
            <a:ext cx="10515600" cy="1205057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D56A0CC4-E275-F5E5-FB38-B1ACA1D351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8444" y="2661244"/>
            <a:ext cx="7626290" cy="3343316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r>
              <a:rPr lang="sv-SE" dirty="0"/>
              <a:t>Innehåll</a:t>
            </a:r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048A735-1862-AF66-7EBE-3E04C9434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6EF6A17-0BDD-5023-73D0-130DDABB84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7003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7064BF81-ECCA-4B4E-382E-B8C07E263E4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02640994-6057-E2CE-BE56-248C693AD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Diagramrubrik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44793F11-065D-35FC-C2FA-3189A2C07A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diagram</a:t>
            </a:r>
          </a:p>
        </p:txBody>
      </p:sp>
    </p:spTree>
    <p:extLst>
      <p:ext uri="{BB962C8B-B14F-4D97-AF65-F5344CB8AC3E}">
        <p14:creationId xmlns:p14="http://schemas.microsoft.com/office/powerpoint/2010/main" val="1514596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e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A3399C8B-5A81-8476-412D-B59FFEFCAFF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F5BC4448-2422-B0D4-7E7E-202A4CF89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Tabellrubrik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671E1C0-33F4-7CAB-DA45-2BFAB04CE2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Text till tabell</a:t>
            </a:r>
          </a:p>
        </p:txBody>
      </p:sp>
    </p:spTree>
    <p:extLst>
      <p:ext uri="{BB962C8B-B14F-4D97-AF65-F5344CB8AC3E}">
        <p14:creationId xmlns:p14="http://schemas.microsoft.com/office/powerpoint/2010/main" val="3611822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Smörblomm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7053302-5CAB-B376-6317-436C38D9D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42002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23857-40DF-7385-C7F3-B98F0768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7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23857-40DF-7385-C7F3-B98F0768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”Plats för citat”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Citatets avsändare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23857-40DF-7385-C7F3-B98F0768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3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07F60E-FE9A-0E31-C497-FE7EC0701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Q&amp;A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754" y="3429000"/>
            <a:ext cx="4175125" cy="25663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in kontaktuppgifter</a:t>
            </a:r>
          </a:p>
          <a:p>
            <a:pPr lvl="0"/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F5A700C-8A2C-AC57-78FB-EABB547F19A1}"/>
              </a:ext>
            </a:extLst>
          </p:cNvPr>
          <p:cNvSpPr txBox="1"/>
          <p:nvPr userDrawn="1"/>
        </p:nvSpPr>
        <p:spPr>
          <a:xfrm>
            <a:off x="293687" y="3347520"/>
            <a:ext cx="374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E-post:</a:t>
            </a:r>
          </a:p>
          <a:p>
            <a:endParaRPr lang="sv-SE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1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– Tack!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07F60E-FE9A-0E31-C497-FE7EC0701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407" y="2661244"/>
            <a:ext cx="5468159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Summering av presentationens huvudpunkter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endParaRPr lang="sv-SE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EECBEFFB-06F4-2AF7-9757-BB0264244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4979" y="2661244"/>
            <a:ext cx="5712034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Kontaktuppgifter: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3542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– Enbart logotyp + sidnumm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07F60E-FE9A-0E31-C497-FE7EC0701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2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2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Smörblo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B04BCC-A0DB-27BC-F1C0-68F7E99DC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A2D5E0A-DBE4-8368-F89E-A4152499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3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 and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AD478D0-C2A6-11CF-23A7-CE0E541C9C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4800" y="0"/>
            <a:ext cx="807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7640B8E5-7619-CC90-C118-7BB2D3985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699" y="2440800"/>
            <a:ext cx="3848400" cy="361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36E2817-6F92-1124-D976-898B6006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512000"/>
            <a:ext cx="3848400" cy="802800"/>
          </a:xfrm>
        </p:spPr>
        <p:txBody>
          <a:bodyPr anchor="t" anchorCtr="0">
            <a:normAutofit/>
          </a:bodyPr>
          <a:lstStyle>
            <a:lvl1pPr>
              <a:defRPr sz="24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6" name="Image, Linnaeus University logotype" descr="Linnaeus University logotype">
            <a:extLst>
              <a:ext uri="{FF2B5EF4-FFF2-40B4-BE49-F238E27FC236}">
                <a16:creationId xmlns:a16="http://schemas.microsoft.com/office/drawing/2014/main" id="{105B71D3-2B42-A25B-8C0D-F40435EDE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200" y="363600"/>
            <a:ext cx="2336005" cy="3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61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C42F273B-8286-834C-9F25-86BBA9FCF8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A25A223E-E8DC-484B-8D3E-D36E305943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B5D03A4D-8102-BF49-A793-930F4C4A2F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B2C041-6F92-A74C-B4CD-C2777B30035F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881C5599-E9D3-BC47-8203-9AC0581E4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8000" y="1980000"/>
            <a:ext cx="5425200" cy="37798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ADC283-11B7-4FE5-B0F0-653F7BB7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24FA75-1F45-4301-9D8B-DFF6163980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800" y="1979999"/>
            <a:ext cx="5407025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955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BBBF91B-258F-1C44-AFFD-E1CF2170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D853139-D8D3-0946-926A-4447B087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2E8AE22-1C9E-3F4D-BD48-63113C27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C041-6F92-A74C-B4CD-C2777B30035F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8D5AC-6E45-494A-A6C4-80CA9DFF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4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Sotakleja">
    <p:bg>
      <p:bgPr>
        <a:solidFill>
          <a:srgbClr val="23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12939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Murgröna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39223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Azalea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7018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Krokus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9E4812-E9CD-BBAA-94ED-70C19D284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9582"/>
            <a:ext cx="2205470" cy="33130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95768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+ Cirklar – Smörblomma">
    <p:bg>
      <p:bgPr>
        <a:solidFill>
          <a:srgbClr val="FF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274BFD3-9870-DB54-0B5E-EC1129DF6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11" name="Bildobjekt 6">
            <a:extLst>
              <a:ext uri="{FF2B5EF4-FFF2-40B4-BE49-F238E27FC236}">
                <a16:creationId xmlns:a16="http://schemas.microsoft.com/office/drawing/2014/main" id="{1B221FC7-0643-62DC-CAD1-979A8345D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05470" cy="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37A2EF-8441-1F34-41A9-679B43788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2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rubrik 19">
            <a:extLst>
              <a:ext uri="{FF2B5EF4-FFF2-40B4-BE49-F238E27FC236}">
                <a16:creationId xmlns:a16="http://schemas.microsoft.com/office/drawing/2014/main" id="{18A7EBD8-52E1-47AC-94E8-42B0F06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1483405"/>
            <a:ext cx="724021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E16B368-05BB-2944-C935-7EB6696C614E}"/>
              </a:ext>
            </a:extLst>
          </p:cNvPr>
          <p:cNvSpPr txBox="1"/>
          <p:nvPr userDrawn="1"/>
        </p:nvSpPr>
        <p:spPr>
          <a:xfrm>
            <a:off x="272236" y="634376"/>
            <a:ext cx="12618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latin typeface="National 2"/>
              </a:rPr>
              <a:t>Ekonomihögskolan</a:t>
            </a:r>
          </a:p>
        </p:txBody>
      </p:sp>
      <p:pic>
        <p:nvPicPr>
          <p:cNvPr id="3" name="Bildobjekt 2" descr="En bild som visar Grafik, grafisk design, Teckensnitt, Färggrann&#10;&#10;Automatiskt genererad beskrivning">
            <a:extLst>
              <a:ext uri="{FF2B5EF4-FFF2-40B4-BE49-F238E27FC236}">
                <a16:creationId xmlns:a16="http://schemas.microsoft.com/office/drawing/2014/main" id="{91280A15-D31F-6AE5-7B19-CC60019E2E41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10149226" y="215919"/>
            <a:ext cx="1766299" cy="5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87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50" r:id="rId3"/>
    <p:sldLayoutId id="2147483651" r:id="rId4"/>
    <p:sldLayoutId id="2147483717" r:id="rId5"/>
    <p:sldLayoutId id="2147483699" r:id="rId6"/>
    <p:sldLayoutId id="2147483698" r:id="rId7"/>
    <p:sldLayoutId id="2147483697" r:id="rId8"/>
    <p:sldLayoutId id="2147483678" r:id="rId9"/>
    <p:sldLayoutId id="2147483718" r:id="rId10"/>
    <p:sldLayoutId id="2147483716" r:id="rId11"/>
    <p:sldLayoutId id="2147483706" r:id="rId12"/>
    <p:sldLayoutId id="2147483707" r:id="rId13"/>
    <p:sldLayoutId id="2147483708" r:id="rId14"/>
    <p:sldLayoutId id="2147483652" r:id="rId15"/>
    <p:sldLayoutId id="2147483661" r:id="rId16"/>
    <p:sldLayoutId id="2147483664" r:id="rId17"/>
    <p:sldLayoutId id="2147483705" r:id="rId18"/>
    <p:sldLayoutId id="2147483704" r:id="rId19"/>
    <p:sldLayoutId id="2147483703" r:id="rId20"/>
    <p:sldLayoutId id="2147483665" r:id="rId21"/>
    <p:sldLayoutId id="2147483709" r:id="rId22"/>
    <p:sldLayoutId id="2147483710" r:id="rId23"/>
    <p:sldLayoutId id="2147483715" r:id="rId24"/>
    <p:sldLayoutId id="2147483712" r:id="rId25"/>
    <p:sldLayoutId id="2147483713" r:id="rId26"/>
    <p:sldLayoutId id="2147483714" r:id="rId27"/>
    <p:sldLayoutId id="2147483660" r:id="rId28"/>
    <p:sldLayoutId id="2147483696" r:id="rId29"/>
    <p:sldLayoutId id="2147483662" r:id="rId30"/>
    <p:sldLayoutId id="2147483663" r:id="rId31"/>
    <p:sldLayoutId id="2147483679" r:id="rId32"/>
    <p:sldLayoutId id="2147483700" r:id="rId33"/>
    <p:sldLayoutId id="2147483701" r:id="rId34"/>
    <p:sldLayoutId id="2147483702" r:id="rId35"/>
    <p:sldLayoutId id="2147483681" r:id="rId36"/>
    <p:sldLayoutId id="2147483682" r:id="rId37"/>
    <p:sldLayoutId id="2147483655" r:id="rId38"/>
    <p:sldLayoutId id="2147483672" r:id="rId39"/>
    <p:sldLayoutId id="2147483719" r:id="rId40"/>
    <p:sldLayoutId id="2147483720" r:id="rId41"/>
    <p:sldLayoutId id="2147483721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orient="horz" pos="1003" userDrawn="1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5223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483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bility.sbe@lnu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nu.se/en/student/international-possibilities/study-abroad/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utexchange@lnu.se" TargetMode="External"/><Relationship Id="rId2" Type="http://schemas.openxmlformats.org/officeDocument/2006/relationships/hyperlink" Target="mailto:Mobility.sbe@lnu.se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bility.sbe@lnu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52CE03-AE4E-FDC1-56C1-BFC8238DC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8857" y="3088939"/>
            <a:ext cx="4827877" cy="1666875"/>
          </a:xfrm>
        </p:spPr>
        <p:txBody>
          <a:bodyPr/>
          <a:lstStyle/>
          <a:p>
            <a:r>
              <a:rPr lang="sv-SE" b="1" dirty="0"/>
              <a:t>Victor Bohman och Teresa Pauditz</a:t>
            </a:r>
          </a:p>
          <a:p>
            <a:r>
              <a:rPr lang="sv-SE" i="1" dirty="0"/>
              <a:t>Internationella koordinatorer</a:t>
            </a:r>
          </a:p>
          <a:p>
            <a:r>
              <a:rPr lang="sv-SE" i="1" dirty="0"/>
              <a:t>Ekonomihögskolan</a:t>
            </a:r>
          </a:p>
          <a:p>
            <a:r>
              <a:rPr lang="sv-SE" dirty="0">
                <a:hlinkClick r:id="rId3"/>
              </a:rPr>
              <a:t>mobility.sbe@lnu.se</a:t>
            </a:r>
            <a:endParaRPr lang="sv-SE" dirty="0"/>
          </a:p>
          <a:p>
            <a:endParaRPr lang="sv-S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9CC29-83FE-E215-5162-A53BC1C7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AB6C10-6BF1-759D-9046-5D1BC205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29" y="1305221"/>
            <a:ext cx="9892144" cy="1536164"/>
          </a:xfrm>
        </p:spPr>
        <p:txBody>
          <a:bodyPr>
            <a:normAutofit/>
          </a:bodyPr>
          <a:lstStyle/>
          <a:p>
            <a:pPr algn="ctr"/>
            <a:r>
              <a:rPr lang="sv-SE" sz="4400" dirty="0">
                <a:latin typeface="+mj-lt"/>
              </a:rPr>
              <a:t>Internationella möjligheter inom Civilekonomprogrammet</a:t>
            </a:r>
            <a:endParaRPr lang="sv-SE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CAB1C3-31A6-5C16-C4F6-1C3E27B65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noProof="0" dirty="0"/>
              <a:t>Namn på talare</a:t>
            </a:r>
          </a:p>
        </p:txBody>
      </p:sp>
      <p:pic>
        <p:nvPicPr>
          <p:cNvPr id="9" name="Picture 2" descr="Victor Bohman">
            <a:extLst>
              <a:ext uri="{FF2B5EF4-FFF2-40B4-BE49-F238E27FC236}">
                <a16:creationId xmlns:a16="http://schemas.microsoft.com/office/drawing/2014/main" id="{92AD8293-E1A1-F2E2-34DA-40CF2A73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920" y="468947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 descr="En bild som visar mönster, kvadrat, konst, pixel&#10;&#10;Automatiskt genererad beskrivning">
            <a:extLst>
              <a:ext uri="{FF2B5EF4-FFF2-40B4-BE49-F238E27FC236}">
                <a16:creationId xmlns:a16="http://schemas.microsoft.com/office/drawing/2014/main" id="{FE65B17F-F431-5B4A-3CD6-3A184875F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71" y="2578096"/>
            <a:ext cx="2953397" cy="298734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636083E-A94F-5890-3DE2-C8886596A920}"/>
              </a:ext>
            </a:extLst>
          </p:cNvPr>
          <p:cNvSpPr txBox="1"/>
          <p:nvPr/>
        </p:nvSpPr>
        <p:spPr>
          <a:xfrm>
            <a:off x="3243868" y="2670526"/>
            <a:ext cx="3642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Study</a:t>
            </a:r>
            <a:r>
              <a:rPr lang="sv-SE" b="1" dirty="0"/>
              <a:t> </a:t>
            </a:r>
            <a:r>
              <a:rPr lang="sv-SE" b="1" dirty="0" err="1"/>
              <a:t>Abroad</a:t>
            </a:r>
            <a:r>
              <a:rPr lang="sv-SE" b="1" dirty="0"/>
              <a:t> – </a:t>
            </a:r>
            <a:r>
              <a:rPr lang="sv-SE" b="1" dirty="0" err="1"/>
              <a:t>Moodle</a:t>
            </a:r>
            <a:br>
              <a:rPr lang="sv-SE" b="1" dirty="0"/>
            </a:b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Schema för </a:t>
            </a:r>
            <a:r>
              <a:rPr lang="sv-SE" dirty="0" err="1"/>
              <a:t>drop</a:t>
            </a:r>
            <a:r>
              <a:rPr lang="sv-SE" dirty="0"/>
              <a:t> in-workshops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Vart tidigare studenter varit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Vad behöver jag läsa?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Ta kontakt med studenter som är utomlands just nu från </a:t>
            </a:r>
            <a:r>
              <a:rPr lang="sv-SE" dirty="0" err="1"/>
              <a:t>Ekonomihögkolan</a:t>
            </a:r>
            <a:r>
              <a:rPr lang="sv-SE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Presentation från idag och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Abroad</a:t>
            </a:r>
            <a:r>
              <a:rPr lang="sv-SE" dirty="0"/>
              <a:t> Kick off.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33FE323-AE81-725B-0B5F-6BB45502E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3479" y="4689475"/>
            <a:ext cx="11112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6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C22D91D-6C9B-6D21-AAE8-4F4BD03B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873" y="2122945"/>
            <a:ext cx="8987883" cy="1991855"/>
          </a:xfrm>
        </p:spPr>
        <p:txBody>
          <a:bodyPr>
            <a:normAutofit/>
          </a:bodyPr>
          <a:lstStyle/>
          <a:p>
            <a:r>
              <a:rPr lang="sv-SE" dirty="0"/>
              <a:t>Hur ansöker man?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C387964-1F20-A3EF-5C7C-6663FACF2A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8234D02-5D0D-FA4B-9077-9CBD85AA2B8C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511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49E7CE4-6F18-8322-08D1-C4D1CBB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1328010"/>
            <a:ext cx="10234283" cy="791713"/>
          </a:xfrm>
        </p:spPr>
        <p:txBody>
          <a:bodyPr/>
          <a:lstStyle/>
          <a:p>
            <a:r>
              <a:rPr lang="sv-SE" dirty="0"/>
              <a:t>Ansökningsomgångar 2025/26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D1B34C5A-7C88-3FE1-11F6-53ABBFA9B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871" y="2453641"/>
            <a:ext cx="11718540" cy="42570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14:e Oktober- 14:enovember: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platser</a:t>
            </a:r>
            <a:r>
              <a:rPr lang="en-US" sz="2400" dirty="0"/>
              <a:t> för </a:t>
            </a:r>
            <a:r>
              <a:rPr lang="en-US" sz="2400" dirty="0" err="1"/>
              <a:t>läsåret</a:t>
            </a:r>
            <a:r>
              <a:rPr lang="en-US" sz="2400" dirty="0"/>
              <a:t> 2026/27 -  </a:t>
            </a:r>
            <a:r>
              <a:rPr lang="en-US" sz="2400" b="1" dirty="0">
                <a:solidFill>
                  <a:srgbClr val="FF0000"/>
                </a:solidFill>
              </a:rPr>
              <a:t>Deadline 14 November 15.00!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Februari</a:t>
            </a:r>
            <a:r>
              <a:rPr lang="en-US" sz="2400" dirty="0"/>
              <a:t>-mars: </a:t>
            </a:r>
            <a:r>
              <a:rPr lang="en-US" sz="2400" dirty="0" err="1"/>
              <a:t>Restplatser</a:t>
            </a:r>
            <a:r>
              <a:rPr lang="en-US" sz="2400" dirty="0"/>
              <a:t> </a:t>
            </a:r>
            <a:r>
              <a:rPr lang="en-US" sz="2400" dirty="0" err="1"/>
              <a:t>från</a:t>
            </a:r>
            <a:r>
              <a:rPr lang="en-US" sz="2400" dirty="0"/>
              <a:t> </a:t>
            </a:r>
            <a:r>
              <a:rPr lang="en-US" sz="2400" dirty="0" err="1"/>
              <a:t>ansökningsomgång</a:t>
            </a:r>
            <a:r>
              <a:rPr lang="en-US" sz="2400" dirty="0"/>
              <a:t> 1 för </a:t>
            </a:r>
            <a:r>
              <a:rPr lang="en-US" sz="2400" dirty="0" err="1"/>
              <a:t>läsåret</a:t>
            </a:r>
            <a:r>
              <a:rPr lang="en-US" sz="2400" dirty="0"/>
              <a:t> 2025/26</a:t>
            </a:r>
          </a:p>
          <a:p>
            <a:endParaRPr lang="en-US" sz="2400" dirty="0"/>
          </a:p>
          <a:p>
            <a:r>
              <a:rPr lang="en-US" sz="2400" dirty="0"/>
              <a:t>Mer information: </a:t>
            </a:r>
            <a:r>
              <a:rPr lang="en-US" sz="2400" dirty="0">
                <a:hlinkClick r:id="rId2"/>
              </a:rPr>
              <a:t>https://lnu.se/en/student/international-possibilities/study-abroad/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4st Universitet/</a:t>
            </a:r>
            <a:r>
              <a:rPr lang="en-US" sz="2400" dirty="0" err="1">
                <a:solidFill>
                  <a:srgbClr val="00B050"/>
                </a:solidFill>
              </a:rPr>
              <a:t>Konsortier</a:t>
            </a:r>
            <a:r>
              <a:rPr lang="en-US" sz="2400" dirty="0">
                <a:solidFill>
                  <a:srgbClr val="00B050"/>
                </a:solidFill>
              </a:rPr>
              <a:t> (ISEP </a:t>
            </a:r>
            <a:r>
              <a:rPr lang="en-US" sz="2400" dirty="0" err="1">
                <a:solidFill>
                  <a:srgbClr val="00B050"/>
                </a:solidFill>
              </a:rPr>
              <a:t>eller</a:t>
            </a:r>
            <a:r>
              <a:rPr lang="en-US" sz="2400" dirty="0">
                <a:solidFill>
                  <a:srgbClr val="00B050"/>
                </a:solidFill>
              </a:rPr>
              <a:t> USAC)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50"/>
                </a:solidFill>
              </a:rPr>
              <a:t>Motivationsfrågor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50"/>
                </a:solidFill>
              </a:rPr>
              <a:t>Urval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utifrån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genomströmning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>
                <a:solidFill>
                  <a:srgbClr val="00B050"/>
                </a:solidFill>
              </a:rPr>
              <a:t>inte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betyg</a:t>
            </a:r>
            <a:r>
              <a:rPr lang="en-US" sz="2400" dirty="0">
                <a:solidFill>
                  <a:srgbClr val="00B050"/>
                </a:solidFill>
              </a:rPr>
              <a:t>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814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with her arms crossed">
            <a:extLst>
              <a:ext uri="{FF2B5EF4-FFF2-40B4-BE49-F238E27FC236}">
                <a16:creationId xmlns:a16="http://schemas.microsoft.com/office/drawing/2014/main" id="{DCC2B6E9-82A0-DC6F-E75E-00A2360E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04" y="180298"/>
            <a:ext cx="4876371" cy="4420277"/>
          </a:xfrm>
          <a:prstGeom prst="rect">
            <a:avLst/>
          </a:prstGeom>
        </p:spPr>
      </p:pic>
      <p:pic>
        <p:nvPicPr>
          <p:cNvPr id="7" name="Picture 6" descr="A screenshot of a university">
            <a:extLst>
              <a:ext uri="{FF2B5EF4-FFF2-40B4-BE49-F238E27FC236}">
                <a16:creationId xmlns:a16="http://schemas.microsoft.com/office/drawing/2014/main" id="{118BC6D4-76DA-D891-571E-0A62537CD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829" y="149104"/>
            <a:ext cx="5107485" cy="4641971"/>
          </a:xfrm>
          <a:prstGeom prst="rect">
            <a:avLst/>
          </a:prstGeom>
        </p:spPr>
      </p:pic>
      <p:pic>
        <p:nvPicPr>
          <p:cNvPr id="3" name="Picture 2" descr="A screenshot of a website">
            <a:extLst>
              <a:ext uri="{FF2B5EF4-FFF2-40B4-BE49-F238E27FC236}">
                <a16:creationId xmlns:a16="http://schemas.microsoft.com/office/drawing/2014/main" id="{B4E9C97C-6BA1-9AB1-F25D-A6C362049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873" y="3184833"/>
            <a:ext cx="3929516" cy="36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2B6F17-8F0F-5A03-7A26-AB6C9D9A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93" y="1030126"/>
            <a:ext cx="4249106" cy="1022687"/>
          </a:xfrm>
        </p:spPr>
        <p:txBody>
          <a:bodyPr/>
          <a:lstStyle/>
          <a:p>
            <a:r>
              <a:rPr lang="sv-SE" dirty="0"/>
              <a:t>Hjälp?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FFC158-265A-6E86-8CD8-13A72FD87300}"/>
              </a:ext>
            </a:extLst>
          </p:cNvPr>
          <p:cNvSpPr txBox="1">
            <a:spLocks/>
          </p:cNvSpPr>
          <p:nvPr/>
        </p:nvSpPr>
        <p:spPr>
          <a:xfrm>
            <a:off x="169300" y="2177085"/>
            <a:ext cx="5204482" cy="378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National 2" panose="020B0504030502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ational 2" panose="020B0504030502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ational 2" panose="020B0504030502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ational 2" panose="020B0504030502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ational 2" panose="020B0504030502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latin typeface="+mj-lt"/>
                <a:hlinkClick r:id="rId2"/>
              </a:rPr>
              <a:t>mobility.sbe@lnu.se</a:t>
            </a:r>
            <a:endParaRPr lang="sv-SE" b="1" dirty="0">
              <a:latin typeface="+mj-lt"/>
            </a:endParaRPr>
          </a:p>
          <a:p>
            <a:r>
              <a:rPr lang="sv-SE" b="1" dirty="0">
                <a:latin typeface="+mj-lt"/>
                <a:hlinkClick r:id="rId3"/>
              </a:rPr>
              <a:t>outexchange@lnu.se</a:t>
            </a:r>
            <a:r>
              <a:rPr lang="sv-SE" b="1" dirty="0">
                <a:latin typeface="+mj-lt"/>
              </a:rPr>
              <a:t>  </a:t>
            </a:r>
          </a:p>
          <a:p>
            <a:endParaRPr lang="sv-SE" b="1" dirty="0">
              <a:latin typeface="+mj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sv-SE" sz="1800" dirty="0"/>
          </a:p>
          <a:p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DDCC258-EEC9-A3B1-CE70-853DE5E0D3CB}"/>
              </a:ext>
            </a:extLst>
          </p:cNvPr>
          <p:cNvSpPr txBox="1">
            <a:spLocks/>
          </p:cNvSpPr>
          <p:nvPr/>
        </p:nvSpPr>
        <p:spPr>
          <a:xfrm>
            <a:off x="4805680" y="386657"/>
            <a:ext cx="6259253" cy="4926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800" b="1" dirty="0" err="1"/>
              <a:t>Drop</a:t>
            </a:r>
            <a:r>
              <a:rPr lang="sv-SE" sz="2800" b="1" dirty="0"/>
              <a:t>-In workshops onsdagar 11.00-13.00 fram till deadline </a:t>
            </a:r>
            <a:r>
              <a:rPr lang="sv-SE" sz="2800" b="1" dirty="0" err="1"/>
              <a:t>day</a:t>
            </a:r>
            <a:r>
              <a:rPr lang="sv-SE" sz="2800" b="1" dirty="0"/>
              <a:t>. </a:t>
            </a:r>
            <a:r>
              <a:rPr lang="sv-SE" sz="2800" b="1" dirty="0">
                <a:solidFill>
                  <a:srgbClr val="00B050"/>
                </a:solidFill>
              </a:rPr>
              <a:t>Bästa sättet att få hjälp!</a:t>
            </a:r>
          </a:p>
          <a:p>
            <a:pPr marL="0" indent="0">
              <a:buNone/>
            </a:pPr>
            <a:endParaRPr lang="sv-SE" sz="600" b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ACFB1DB-C1B5-5065-E012-CE9CF87F5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08" y="3429000"/>
            <a:ext cx="10933782" cy="293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11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04386" y="914030"/>
            <a:ext cx="10515600" cy="1806868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200" b="1" dirty="0" err="1">
                <a:latin typeface="+mj-lt"/>
                <a:cs typeface="+mj-cs"/>
              </a:rPr>
              <a:t>F</a:t>
            </a:r>
            <a:r>
              <a:rPr lang="en-US" sz="5200" b="1" kern="1200" dirty="0" err="1">
                <a:latin typeface="+mj-lt"/>
                <a:ea typeface="+mj-ea"/>
                <a:cs typeface="+mj-cs"/>
              </a:rPr>
              <a:t>ölj</a:t>
            </a:r>
            <a:r>
              <a:rPr lang="en-US" sz="5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latin typeface="+mj-lt"/>
                <a:ea typeface="+mj-ea"/>
                <a:cs typeface="+mj-cs"/>
              </a:rPr>
              <a:t>oss</a:t>
            </a:r>
            <a:r>
              <a:rPr lang="en-US" sz="5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latin typeface="+mj-lt"/>
                <a:ea typeface="+mj-ea"/>
                <a:cs typeface="+mj-cs"/>
              </a:rPr>
              <a:t>på</a:t>
            </a:r>
            <a:r>
              <a:rPr lang="en-US" sz="5200" b="1" kern="1200" dirty="0">
                <a:latin typeface="+mj-lt"/>
                <a:ea typeface="+mj-ea"/>
                <a:cs typeface="+mj-cs"/>
              </a:rPr>
              <a:t> Instagram - @lnuabroad</a:t>
            </a:r>
          </a:p>
        </p:txBody>
      </p:sp>
      <p:pic>
        <p:nvPicPr>
          <p:cNvPr id="9" name="Picture 8" descr="A group of women smiling&#10;&#10;Description automatically generated with low confidence">
            <a:extLst>
              <a:ext uri="{FF2B5EF4-FFF2-40B4-BE49-F238E27FC236}">
                <a16:creationId xmlns:a16="http://schemas.microsoft.com/office/drawing/2014/main" id="{A9A430D1-D5C8-195E-51C1-9A90AB0040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364"/>
          <a:stretch/>
        </p:blipFill>
        <p:spPr>
          <a:xfrm>
            <a:off x="184558" y="2962911"/>
            <a:ext cx="2255462" cy="3155238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350A75E-ECBE-AD4A-BA47-9A72AFBE55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1" r="-3" b="2687"/>
          <a:stretch/>
        </p:blipFill>
        <p:spPr>
          <a:xfrm>
            <a:off x="2575696" y="2962911"/>
            <a:ext cx="2255462" cy="3155238"/>
          </a:xfrm>
          <a:prstGeom prst="rect">
            <a:avLst/>
          </a:prstGeom>
        </p:spPr>
      </p:pic>
      <p:pic>
        <p:nvPicPr>
          <p:cNvPr id="11" name="Picture 10" descr="A couple of women posing for a picture in front of a ferris wheel&#10;&#10;Description automatically generated with medium confidence">
            <a:extLst>
              <a:ext uri="{FF2B5EF4-FFF2-40B4-BE49-F238E27FC236}">
                <a16:creationId xmlns:a16="http://schemas.microsoft.com/office/drawing/2014/main" id="{D5B5FA77-AAF7-5BA7-EDBE-7FAB071076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5" r="3" b="3"/>
          <a:stretch/>
        </p:blipFill>
        <p:spPr>
          <a:xfrm>
            <a:off x="4966833" y="2962911"/>
            <a:ext cx="2255462" cy="3155238"/>
          </a:xfrm>
          <a:prstGeom prst="rect">
            <a:avLst/>
          </a:prstGeom>
        </p:spPr>
      </p:pic>
      <p:pic>
        <p:nvPicPr>
          <p:cNvPr id="13" name="Picture 12" descr="A screenshot of a person in a swimming pool&#10;&#10;Description automatically generated with low confidence">
            <a:extLst>
              <a:ext uri="{FF2B5EF4-FFF2-40B4-BE49-F238E27FC236}">
                <a16:creationId xmlns:a16="http://schemas.microsoft.com/office/drawing/2014/main" id="{FE48EEDB-C4EE-2F0B-AF2D-29FE3F92F5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 r="-3" b="6394"/>
          <a:stretch/>
        </p:blipFill>
        <p:spPr>
          <a:xfrm>
            <a:off x="7357971" y="2962911"/>
            <a:ext cx="2255462" cy="3155238"/>
          </a:xfrm>
          <a:prstGeom prst="rect">
            <a:avLst/>
          </a:prstGeom>
        </p:spPr>
      </p:pic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49BA444-018F-5D21-CFC3-B640BBC7F6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827"/>
          <a:stretch/>
        </p:blipFill>
        <p:spPr>
          <a:xfrm>
            <a:off x="9749109" y="2962911"/>
            <a:ext cx="2255462" cy="31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6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52CE03-AE4E-FDC1-56C1-BFC8238DC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3017" y="3238332"/>
            <a:ext cx="4827877" cy="1666875"/>
          </a:xfrm>
        </p:spPr>
        <p:txBody>
          <a:bodyPr/>
          <a:lstStyle/>
          <a:p>
            <a:r>
              <a:rPr lang="sv-SE" b="1" dirty="0"/>
              <a:t>Victor Bohman &amp; Teresa Pauditz</a:t>
            </a:r>
          </a:p>
          <a:p>
            <a:r>
              <a:rPr lang="sv-SE" i="1" dirty="0"/>
              <a:t>Internationella koordinatorer</a:t>
            </a:r>
          </a:p>
          <a:p>
            <a:r>
              <a:rPr lang="sv-SE" dirty="0">
                <a:hlinkClick r:id="rId3"/>
              </a:rPr>
              <a:t>mobility.sbe@lnu.se</a:t>
            </a:r>
            <a:endParaRPr lang="sv-SE" dirty="0"/>
          </a:p>
          <a:p>
            <a:endParaRPr lang="sv-S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9CC29-83FE-E215-5162-A53BC1C7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AB6C10-6BF1-759D-9046-5D1BC205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68" y="1546257"/>
            <a:ext cx="9892144" cy="1536164"/>
          </a:xfrm>
        </p:spPr>
        <p:txBody>
          <a:bodyPr>
            <a:normAutofit/>
          </a:bodyPr>
          <a:lstStyle/>
          <a:p>
            <a:pPr algn="ctr"/>
            <a:r>
              <a:rPr lang="sv-SE" sz="6600" dirty="0">
                <a:latin typeface="+mj-lt"/>
              </a:rPr>
              <a:t>Tack!</a:t>
            </a:r>
            <a:endParaRPr lang="sv-SE" sz="6600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CAB1C3-31A6-5C16-C4F6-1C3E27B65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noProof="0" dirty="0"/>
              <a:t>Namn på talare</a:t>
            </a:r>
          </a:p>
        </p:txBody>
      </p:sp>
      <p:pic>
        <p:nvPicPr>
          <p:cNvPr id="9" name="Picture 2" descr="Victor Bohman">
            <a:extLst>
              <a:ext uri="{FF2B5EF4-FFF2-40B4-BE49-F238E27FC236}">
                <a16:creationId xmlns:a16="http://schemas.microsoft.com/office/drawing/2014/main" id="{92AD8293-E1A1-F2E2-34DA-40CF2A73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17" y="468947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 descr="En bild som visar mönster, kvadrat, konst, pixel&#10;&#10;Automatiskt genererad beskrivning">
            <a:extLst>
              <a:ext uri="{FF2B5EF4-FFF2-40B4-BE49-F238E27FC236}">
                <a16:creationId xmlns:a16="http://schemas.microsoft.com/office/drawing/2014/main" id="{412A41A0-AC53-ED70-8B9B-7463B5325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57" y="908275"/>
            <a:ext cx="3488231" cy="352832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960C904-2D99-B2F1-6E3A-68F88D9ED20D}"/>
              </a:ext>
            </a:extLst>
          </p:cNvPr>
          <p:cNvSpPr txBox="1"/>
          <p:nvPr/>
        </p:nvSpPr>
        <p:spPr>
          <a:xfrm>
            <a:off x="49002" y="4436601"/>
            <a:ext cx="5692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Study</a:t>
            </a:r>
            <a:r>
              <a:rPr lang="sv-SE" b="1" dirty="0"/>
              <a:t> </a:t>
            </a:r>
            <a:r>
              <a:rPr lang="sv-SE" b="1" dirty="0" err="1"/>
              <a:t>Abroad</a:t>
            </a:r>
            <a:r>
              <a:rPr lang="sv-SE" b="1" dirty="0"/>
              <a:t> – </a:t>
            </a:r>
            <a:r>
              <a:rPr lang="sv-SE" b="1" dirty="0" err="1"/>
              <a:t>Moodle</a:t>
            </a:r>
            <a:br>
              <a:rPr lang="sv-SE" b="1" dirty="0"/>
            </a:b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Schema för </a:t>
            </a:r>
            <a:r>
              <a:rPr lang="sv-SE" dirty="0" err="1"/>
              <a:t>drop</a:t>
            </a:r>
            <a:r>
              <a:rPr lang="sv-SE" dirty="0"/>
              <a:t> in-workshops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Vart tidigare studenter varit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Vad behöver jag läsa?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Presentation från idag och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Abroad</a:t>
            </a:r>
            <a:r>
              <a:rPr lang="sv-SE" dirty="0"/>
              <a:t> Kick off.</a:t>
            </a:r>
            <a:br>
              <a:rPr lang="sv-SE" dirty="0"/>
            </a:br>
            <a:r>
              <a:rPr lang="sv-SE" dirty="0"/>
              <a:t>Ta kontakt med studenter som är utomlands just nu från </a:t>
            </a:r>
            <a:r>
              <a:rPr lang="sv-SE" dirty="0" err="1"/>
              <a:t>Ekonomihögkolan</a:t>
            </a:r>
            <a:r>
              <a:rPr lang="sv-SE" dirty="0"/>
              <a:t>!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50D02E2-A708-BBB7-C914-B8C41824F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513" y="4689475"/>
            <a:ext cx="1066072" cy="15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erson som håller en gräsklot">
            <a:extLst>
              <a:ext uri="{FF2B5EF4-FFF2-40B4-BE49-F238E27FC236}">
                <a16:creationId xmlns:a16="http://schemas.microsoft.com/office/drawing/2014/main" id="{ADE40913-97A7-43A9-BA50-091F39785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r="12454" b="-1"/>
          <a:stretch/>
        </p:blipFill>
        <p:spPr>
          <a:xfrm>
            <a:off x="4114800" y="10"/>
            <a:ext cx="8074800" cy="6857990"/>
          </a:xfrm>
          <a:prstGeom prst="rect">
            <a:avLst/>
          </a:prstGeom>
          <a:noFill/>
        </p:spPr>
      </p:pic>
      <p:sp>
        <p:nvSpPr>
          <p:cNvPr id="21" name="Platshållare för innehåll 2"/>
          <p:cNvSpPr txBox="1">
            <a:spLocks/>
          </p:cNvSpPr>
          <p:nvPr/>
        </p:nvSpPr>
        <p:spPr bwMode="auto">
          <a:xfrm>
            <a:off x="282054" y="1174632"/>
            <a:ext cx="3572596" cy="4764160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>
                <a:latin typeface="+mj-lt"/>
                <a:ea typeface="+mj-ea"/>
                <a:cs typeface="+mj-cs"/>
              </a:rPr>
              <a:t>Utbytesstudier</a:t>
            </a:r>
            <a:r>
              <a:rPr lang="en-US" sz="2800" b="1" dirty="0">
                <a:latin typeface="+mj-lt"/>
                <a:ea typeface="+mj-ea"/>
                <a:cs typeface="+mj-cs"/>
              </a:rPr>
              <a:t>:</a:t>
            </a:r>
            <a:endParaRPr lang="sv-SE" sz="20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b="1" kern="1200" dirty="0">
                <a:latin typeface="+mn-lt"/>
                <a:ea typeface="+mn-ea"/>
                <a:cs typeface="+mn-cs"/>
              </a:rPr>
              <a:t>Inom programmet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sv-SE" kern="1200" dirty="0">
                <a:latin typeface="+mn-lt"/>
                <a:ea typeface="+mn-ea"/>
                <a:cs typeface="+mn-cs"/>
              </a:rPr>
              <a:t>Termin 5 och 7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sv-SE" dirty="0">
                <a:solidFill>
                  <a:srgbClr val="00B050"/>
                </a:solidFill>
              </a:rPr>
              <a:t>Ansök under termin 3 eller termin 5. </a:t>
            </a:r>
            <a:r>
              <a:rPr lang="sv-SE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b="1" kern="1200" dirty="0">
                <a:latin typeface="+mn-lt"/>
                <a:ea typeface="+mn-ea"/>
                <a:cs typeface="+mn-cs"/>
              </a:rPr>
              <a:t>Efter examen</a:t>
            </a:r>
          </a:p>
          <a:p>
            <a:pPr marL="685800" lv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B050"/>
                </a:solidFill>
              </a:rPr>
              <a:t>Ansök under termin 7</a:t>
            </a:r>
            <a:endParaRPr lang="sv-SE" kern="12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sv-SE" b="1" kern="1200" dirty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sv-SE" sz="2400" b="1" dirty="0">
                <a:latin typeface="+mj-lt"/>
                <a:ea typeface="+mj-ea"/>
                <a:cs typeface="+mj-cs"/>
              </a:rPr>
              <a:t>Minor </a:t>
            </a:r>
            <a:r>
              <a:rPr lang="sv-SE" sz="2400" b="1" dirty="0" err="1">
                <a:latin typeface="+mj-lt"/>
                <a:ea typeface="+mj-ea"/>
                <a:cs typeface="+mj-cs"/>
              </a:rPr>
              <a:t>Field</a:t>
            </a:r>
            <a:r>
              <a:rPr lang="sv-SE" sz="2400" b="1" dirty="0">
                <a:latin typeface="+mj-lt"/>
                <a:ea typeface="+mj-ea"/>
                <a:cs typeface="+mj-cs"/>
              </a:rPr>
              <a:t> Studies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sv-SE" sz="2800" b="1" dirty="0">
                <a:latin typeface="+mj-lt"/>
                <a:ea typeface="+mj-ea"/>
                <a:cs typeface="+mj-cs"/>
              </a:rPr>
              <a:t>Sommarkurser</a:t>
            </a:r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 bwMode="auto">
          <a:xfrm>
            <a:off x="7471491" y="608919"/>
            <a:ext cx="2652157" cy="5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sv-SE" sz="2000" dirty="0"/>
          </a:p>
        </p:txBody>
      </p:sp>
      <p:sp>
        <p:nvSpPr>
          <p:cNvPr id="12" name="Platshållare för innehåll 2"/>
          <p:cNvSpPr txBox="1">
            <a:spLocks/>
          </p:cNvSpPr>
          <p:nvPr/>
        </p:nvSpPr>
        <p:spPr bwMode="auto">
          <a:xfrm>
            <a:off x="1756585" y="5255112"/>
            <a:ext cx="2304995" cy="68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sz="3200" kern="0" dirty="0"/>
          </a:p>
        </p:txBody>
      </p:sp>
      <p:sp>
        <p:nvSpPr>
          <p:cNvPr id="14" name="Platshållare för innehåll 2"/>
          <p:cNvSpPr txBox="1">
            <a:spLocks/>
          </p:cNvSpPr>
          <p:nvPr/>
        </p:nvSpPr>
        <p:spPr bwMode="auto">
          <a:xfrm>
            <a:off x="8613163" y="3196292"/>
            <a:ext cx="1415215" cy="3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kern="0" dirty="0"/>
          </a:p>
        </p:txBody>
      </p:sp>
      <p:sp>
        <p:nvSpPr>
          <p:cNvPr id="16" name="Platshållare för innehåll 2"/>
          <p:cNvSpPr txBox="1">
            <a:spLocks/>
          </p:cNvSpPr>
          <p:nvPr/>
        </p:nvSpPr>
        <p:spPr bwMode="auto">
          <a:xfrm>
            <a:off x="7471491" y="5313390"/>
            <a:ext cx="3195070" cy="6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sz="2800" kern="0" dirty="0"/>
          </a:p>
        </p:txBody>
      </p:sp>
      <p:sp>
        <p:nvSpPr>
          <p:cNvPr id="19" name="Platshållare för innehåll 2"/>
          <p:cNvSpPr txBox="1">
            <a:spLocks/>
          </p:cNvSpPr>
          <p:nvPr/>
        </p:nvSpPr>
        <p:spPr bwMode="auto">
          <a:xfrm>
            <a:off x="8880156" y="394744"/>
            <a:ext cx="2917223" cy="98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kern="0" dirty="0"/>
          </a:p>
        </p:txBody>
      </p:sp>
      <p:sp>
        <p:nvSpPr>
          <p:cNvPr id="24" name="Platshållare för innehåll 2"/>
          <p:cNvSpPr txBox="1">
            <a:spLocks/>
          </p:cNvSpPr>
          <p:nvPr/>
        </p:nvSpPr>
        <p:spPr bwMode="auto">
          <a:xfrm>
            <a:off x="4797351" y="4403849"/>
            <a:ext cx="2780850" cy="70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9029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183F-D01C-8DCF-D134-15E14994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334" y="1357377"/>
            <a:ext cx="10515600" cy="3178047"/>
          </a:xfrm>
        </p:spPr>
        <p:txBody>
          <a:bodyPr>
            <a:normAutofit/>
          </a:bodyPr>
          <a:lstStyle/>
          <a:p>
            <a:pPr algn="ctr"/>
            <a:r>
              <a:rPr lang="sv-SE" sz="6600" dirty="0">
                <a:latin typeface="+mj-lt"/>
              </a:rPr>
              <a:t>När kan </a:t>
            </a:r>
            <a:r>
              <a:rPr lang="sv-SE" dirty="0">
                <a:latin typeface="+mj-lt"/>
              </a:rPr>
              <a:t>man</a:t>
            </a:r>
            <a:r>
              <a:rPr lang="sv-SE" sz="6600" dirty="0">
                <a:latin typeface="+mj-lt"/>
              </a:rPr>
              <a:t> åka?</a:t>
            </a:r>
            <a:br>
              <a:rPr lang="sv-SE" sz="6600" dirty="0">
                <a:latin typeface="+mj-lt"/>
              </a:rPr>
            </a:br>
            <a:r>
              <a:rPr lang="sv-SE" sz="6600" dirty="0">
                <a:latin typeface="+mj-lt"/>
              </a:rPr>
              <a:t>Vad </a:t>
            </a:r>
            <a:r>
              <a:rPr lang="sv-SE" dirty="0">
                <a:latin typeface="+mj-lt"/>
              </a:rPr>
              <a:t>måste man</a:t>
            </a:r>
            <a:r>
              <a:rPr lang="sv-SE" sz="6600" dirty="0">
                <a:latin typeface="+mj-lt"/>
              </a:rPr>
              <a:t> läsa?</a:t>
            </a:r>
          </a:p>
        </p:txBody>
      </p:sp>
    </p:spTree>
    <p:extLst>
      <p:ext uri="{BB962C8B-B14F-4D97-AF65-F5344CB8AC3E}">
        <p14:creationId xmlns:p14="http://schemas.microsoft.com/office/powerpoint/2010/main" val="365990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E68015-E9DF-7E2C-6C65-3CDA8DE4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66" y="1133138"/>
            <a:ext cx="11381426" cy="775037"/>
          </a:xfrm>
        </p:spPr>
        <p:txBody>
          <a:bodyPr>
            <a:noAutofit/>
          </a:bodyPr>
          <a:lstStyle/>
          <a:p>
            <a:r>
              <a:rPr lang="sv-SE" altLang="sv-SE" sz="4000" dirty="0"/>
              <a:t>Utbytesterminer – vilka kurser ska jag läsa?</a:t>
            </a:r>
            <a:endParaRPr lang="sv-SE" sz="4000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82C62A-F8D9-71C9-7ED6-EBE443F22A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8234D02-5D0D-FA4B-9077-9CBD85AA2B8C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3CB9EF4-94E7-4CCE-9C40-984518C3CD7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166" y="2085467"/>
            <a:ext cx="5219193" cy="462686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sv-SE" altLang="sv-SE" i="1" dirty="0">
                <a:latin typeface="+mj-lt"/>
              </a:rPr>
              <a:t>Termin 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2400" b="1" dirty="0">
                <a:latin typeface="+mj-lt"/>
              </a:rPr>
              <a:t>Minst </a:t>
            </a:r>
            <a:r>
              <a:rPr lang="sv-SE" altLang="sv-SE" sz="2400" dirty="0">
                <a:latin typeface="+mj-lt"/>
              </a:rPr>
              <a:t>motsvarande 22,5hp, </a:t>
            </a:r>
            <a:r>
              <a:rPr lang="sv-SE" altLang="sv-SE" sz="2400" b="1" dirty="0">
                <a:latin typeface="+mj-lt"/>
              </a:rPr>
              <a:t>måste</a:t>
            </a:r>
            <a:r>
              <a:rPr lang="sv-SE" altLang="sv-SE" sz="2400" dirty="0">
                <a:latin typeface="+mj-lt"/>
              </a:rPr>
              <a:t> vara fördjupningskurser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2400" b="1" dirty="0">
                <a:latin typeface="+mj-lt"/>
              </a:rPr>
              <a:t>Max </a:t>
            </a:r>
            <a:r>
              <a:rPr lang="sv-SE" altLang="sv-SE" sz="2400" dirty="0">
                <a:latin typeface="+mj-lt"/>
              </a:rPr>
              <a:t>motsvarande 7,5hp, </a:t>
            </a:r>
            <a:r>
              <a:rPr lang="sv-SE" altLang="sv-SE" sz="2400" b="1" dirty="0">
                <a:latin typeface="+mj-lt"/>
              </a:rPr>
              <a:t>får </a:t>
            </a:r>
            <a:r>
              <a:rPr lang="sv-SE" altLang="sv-SE" sz="2400" dirty="0">
                <a:latin typeface="+mj-lt"/>
              </a:rPr>
              <a:t>vara fördjupningsrelaterade kurser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2400" b="1" dirty="0">
                <a:latin typeface="+mj-lt"/>
              </a:rPr>
              <a:t>100%</a:t>
            </a:r>
            <a:r>
              <a:rPr lang="sv-SE" altLang="sv-SE" sz="2400" dirty="0">
                <a:latin typeface="+mj-lt"/>
              </a:rPr>
              <a:t> ska vara på kandidatnivå</a:t>
            </a:r>
            <a:endParaRPr lang="sv-SE" altLang="sv-SE" sz="2400" b="1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endParaRPr lang="sv-SE" altLang="sv-SE" dirty="0">
              <a:latin typeface="+mj-lt"/>
            </a:endParaRPr>
          </a:p>
          <a:p>
            <a:pPr marL="0" indent="0">
              <a:buNone/>
              <a:defRPr/>
            </a:pPr>
            <a:r>
              <a:rPr lang="sv-SE" altLang="sv-SE" i="1" dirty="0">
                <a:latin typeface="+mj-lt"/>
              </a:rPr>
              <a:t>Termin 7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2400" b="1" dirty="0">
                <a:latin typeface="+mj-lt"/>
              </a:rPr>
              <a:t>100% </a:t>
            </a:r>
            <a:r>
              <a:rPr lang="sv-SE" altLang="sv-SE" sz="2400" dirty="0">
                <a:latin typeface="+mj-lt"/>
              </a:rPr>
              <a:t>ska vara fördjupningskurser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altLang="sv-SE" sz="2400" b="1" dirty="0">
                <a:latin typeface="+mj-lt"/>
              </a:rPr>
              <a:t>100% </a:t>
            </a:r>
            <a:r>
              <a:rPr lang="sv-SE" altLang="sv-SE" sz="2400" dirty="0">
                <a:latin typeface="+mj-lt"/>
              </a:rPr>
              <a:t>ska vara på avancerad nivå</a:t>
            </a:r>
          </a:p>
          <a:p>
            <a:pPr>
              <a:buFont typeface="Arial" charset="0"/>
              <a:buChar char="•"/>
              <a:defRPr/>
            </a:pPr>
            <a:endParaRPr lang="sv-SE" altLang="sv-SE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5BE4D9-9376-76A3-603A-25FCCA9AB4C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62234" y="2085467"/>
            <a:ext cx="5816600" cy="34575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sv-SE" altLang="sv-SE" i="1" dirty="0">
                <a:latin typeface="+mj-lt"/>
              </a:rPr>
              <a:t>Efter 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sv-SE" sz="2400" b="1" dirty="0">
                <a:latin typeface="+mj-lt"/>
              </a:rPr>
              <a:t>För att bredda kompetensen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sv-SE" sz="2400" dirty="0">
                <a:latin typeface="+mj-lt"/>
              </a:rPr>
              <a:t>En termin blandade kurser på blandade nivåer – får ej överlappa tidigare studier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altLang="sv-SE" sz="1800" b="1" dirty="0"/>
          </a:p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9621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B706DF-065E-7899-7E2D-4CAB05E3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FC3603-9939-9383-DD5F-3E4A0F98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70" y="1134982"/>
            <a:ext cx="11562655" cy="791713"/>
          </a:xfrm>
        </p:spPr>
        <p:txBody>
          <a:bodyPr>
            <a:noAutofit/>
          </a:bodyPr>
          <a:lstStyle/>
          <a:p>
            <a:r>
              <a:rPr lang="sv-SE" sz="3600" dirty="0"/>
              <a:t>Termin 5 - fördjupningskurser (minst 22,5 </a:t>
            </a:r>
            <a:r>
              <a:rPr lang="sv-SE" sz="3600" dirty="0" err="1"/>
              <a:t>hp</a:t>
            </a:r>
            <a:r>
              <a:rPr lang="sv-SE" sz="3600" dirty="0"/>
              <a:t>)</a:t>
            </a:r>
            <a:endParaRPr lang="sv-SE" sz="3600" noProof="0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0199CE3-20DE-E78A-1BF4-E753E183B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22271"/>
              </p:ext>
            </p:extLst>
          </p:nvPr>
        </p:nvGraphicFramePr>
        <p:xfrm>
          <a:off x="472769" y="2046514"/>
          <a:ext cx="11246461" cy="4155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413">
                  <a:extLst>
                    <a:ext uri="{9D8B030D-6E8A-4147-A177-3AD203B41FA5}">
                      <a16:colId xmlns:a16="http://schemas.microsoft.com/office/drawing/2014/main" val="1876574360"/>
                    </a:ext>
                  </a:extLst>
                </a:gridCol>
                <a:gridCol w="2489694">
                  <a:extLst>
                    <a:ext uri="{9D8B030D-6E8A-4147-A177-3AD203B41FA5}">
                      <a16:colId xmlns:a16="http://schemas.microsoft.com/office/drawing/2014/main" val="2972216148"/>
                    </a:ext>
                  </a:extLst>
                </a:gridCol>
                <a:gridCol w="5558354">
                  <a:extLst>
                    <a:ext uri="{9D8B030D-6E8A-4147-A177-3AD203B41FA5}">
                      <a16:colId xmlns:a16="http://schemas.microsoft.com/office/drawing/2014/main" val="1388587732"/>
                    </a:ext>
                  </a:extLst>
                </a:gridCol>
              </a:tblGrid>
              <a:tr h="361068">
                <a:tc>
                  <a:txBody>
                    <a:bodyPr/>
                    <a:lstStyle/>
                    <a:p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Fördjupning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Fördjupningsansvarig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Kurser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77713"/>
                  </a:ext>
                </a:extLst>
              </a:tr>
              <a:tr h="571283">
                <a:tc>
                  <a:txBody>
                    <a:bodyPr/>
                    <a:lstStyle/>
                    <a:p>
                      <a:r>
                        <a:rPr lang="sv-SE" sz="1400" b="1" baseline="0" dirty="0">
                          <a:solidFill>
                            <a:schemeClr val="tx1"/>
                          </a:solidFill>
                        </a:rPr>
                        <a:t>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Jan </a:t>
                      </a:r>
                      <a:r>
                        <a:rPr lang="sv-SE" sz="1400" baseline="0" dirty="0" err="1">
                          <a:solidFill>
                            <a:schemeClr val="tx1"/>
                          </a:solidFill>
                        </a:rPr>
                        <a:t>Alpenberg</a:t>
                      </a:r>
                      <a:endParaRPr lang="sv-SE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Cost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Accounting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Accounting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Intermediate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Accounting</a:t>
                      </a:r>
                      <a:endParaRPr lang="sv-SE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027236"/>
                  </a:ext>
                </a:extLst>
              </a:tr>
              <a:tr h="691135">
                <a:tc>
                  <a:txBody>
                    <a:bodyPr/>
                    <a:lstStyle/>
                    <a:p>
                      <a:r>
                        <a:rPr lang="sv-SE" sz="1400" b="1" baseline="0" dirty="0">
                          <a:solidFill>
                            <a:schemeClr val="tx1"/>
                          </a:solidFill>
                        </a:rPr>
                        <a:t>Redovisning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aseline="0" dirty="0">
                          <a:solidFill>
                            <a:schemeClr val="tx1"/>
                          </a:solidFill>
                        </a:rPr>
                        <a:t>Ola Nilsson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sv-SE" sz="1400" baseline="0" dirty="0">
                          <a:solidFill>
                            <a:srgbClr val="00B050"/>
                          </a:solidFill>
                        </a:rPr>
                        <a:t>Utbytestermin endast under termin 7</a:t>
                      </a:r>
                      <a:endParaRPr lang="sv-SE" sz="1400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092701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r>
                        <a:rPr lang="sv-SE" altLang="sv-SE" sz="1400" b="1" baseline="0" dirty="0">
                          <a:solidFill>
                            <a:schemeClr val="tx1"/>
                          </a:solidFill>
                        </a:rPr>
                        <a:t>Finansiell Ekonomi </a:t>
                      </a:r>
                      <a:endParaRPr lang="sv-S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Maziar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Sahamkhadam</a:t>
                      </a:r>
                      <a:endParaRPr lang="sv-SE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sv-SE" sz="1400" b="0" baseline="0" dirty="0" err="1">
                          <a:solidFill>
                            <a:schemeClr val="tx1"/>
                          </a:solidFill>
                        </a:rPr>
                        <a:t>Econometrics</a:t>
                      </a:r>
                      <a:r>
                        <a:rPr lang="sv-SE" altLang="sv-SE" sz="1400" b="0" baseline="0" dirty="0">
                          <a:solidFill>
                            <a:schemeClr val="tx1"/>
                          </a:solidFill>
                        </a:rPr>
                        <a:t>, Portfolio Choice, 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Corporate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Finance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Intermediate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Accounting</a:t>
                      </a:r>
                      <a:endParaRPr lang="sv-SE" altLang="sv-SE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328825"/>
                  </a:ext>
                </a:extLst>
              </a:tr>
              <a:tr h="752750">
                <a:tc>
                  <a:txBody>
                    <a:bodyPr/>
                    <a:lstStyle/>
                    <a:p>
                      <a:r>
                        <a:rPr lang="sv-SE" altLang="sv-SE" sz="1400" b="1" baseline="0" dirty="0">
                          <a:solidFill>
                            <a:schemeClr val="tx1"/>
                          </a:solidFill>
                        </a:rPr>
                        <a:t>Management</a:t>
                      </a:r>
                      <a:endParaRPr lang="sv-S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sv-SE" sz="1400" b="0" baseline="0" dirty="0">
                          <a:solidFill>
                            <a:schemeClr val="tx1"/>
                          </a:solidFill>
                        </a:rPr>
                        <a:t>Steffi Siegert</a:t>
                      </a:r>
                      <a:endParaRPr lang="sv-SE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Organization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Theory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, Management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Rhetoric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Organisational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Indentity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Making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, Management and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Digitalisation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. Management and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Sustainability</a:t>
                      </a:r>
                      <a:endParaRPr lang="sv-SE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92104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r>
                        <a:rPr lang="sv-SE" altLang="sv-SE" sz="1400" b="1" baseline="0" dirty="0">
                          <a:solidFill>
                            <a:schemeClr val="tx1"/>
                          </a:solidFill>
                        </a:rPr>
                        <a:t>Nationalekonomi </a:t>
                      </a:r>
                      <a:endParaRPr lang="sv-S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sv-SE" sz="1400" b="0" baseline="0" dirty="0">
                          <a:solidFill>
                            <a:schemeClr val="tx1"/>
                          </a:solidFill>
                        </a:rPr>
                        <a:t>Lina Aldén</a:t>
                      </a:r>
                      <a:endParaRPr lang="sv-SE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Mathematical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Economics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Econometrics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Intermediate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Micro &amp;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Macro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Economics</a:t>
                      </a:r>
                      <a:endParaRPr lang="sv-SE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247495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r>
                        <a:rPr lang="sv-SE" altLang="sv-SE" sz="1400" b="1" baseline="0" dirty="0" err="1">
                          <a:solidFill>
                            <a:schemeClr val="tx1"/>
                          </a:solidFill>
                        </a:rPr>
                        <a:t>Supply</a:t>
                      </a:r>
                      <a:r>
                        <a:rPr lang="sv-SE" altLang="sv-SE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="1" baseline="0" dirty="0" err="1">
                          <a:solidFill>
                            <a:schemeClr val="tx1"/>
                          </a:solidFill>
                        </a:rPr>
                        <a:t>Chain</a:t>
                      </a:r>
                      <a:r>
                        <a:rPr lang="sv-SE" altLang="sv-SE" sz="1400" b="1" baseline="0" dirty="0">
                          <a:solidFill>
                            <a:schemeClr val="tx1"/>
                          </a:solidFill>
                        </a:rPr>
                        <a:t> Management</a:t>
                      </a:r>
                      <a:endParaRPr lang="sv-S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sv-SE" sz="1400" b="0" baseline="0" dirty="0">
                          <a:solidFill>
                            <a:schemeClr val="tx1"/>
                          </a:solidFill>
                        </a:rPr>
                        <a:t>Petra Andersson</a:t>
                      </a:r>
                      <a:endParaRPr lang="sv-SE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Distrubition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Management,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Production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Management,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Logistics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and Process Management,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Sustainable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purchasing</a:t>
                      </a:r>
                      <a:r>
                        <a:rPr lang="sv-SE" altLang="sv-SE" sz="1400" baseline="0" dirty="0">
                          <a:solidFill>
                            <a:schemeClr val="tx1"/>
                          </a:solidFill>
                        </a:rPr>
                        <a:t>, Business </a:t>
                      </a:r>
                      <a:r>
                        <a:rPr lang="sv-SE" altLang="sv-SE" sz="1400" baseline="0" dirty="0" err="1">
                          <a:solidFill>
                            <a:schemeClr val="tx1"/>
                          </a:solidFill>
                        </a:rPr>
                        <a:t>Logistics</a:t>
                      </a:r>
                      <a:endParaRPr lang="sv-SE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3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63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362F72-6615-8DEA-180F-E9097966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5" y="1252633"/>
            <a:ext cx="11934130" cy="791713"/>
          </a:xfrm>
        </p:spPr>
        <p:txBody>
          <a:bodyPr>
            <a:normAutofit fontScale="90000"/>
          </a:bodyPr>
          <a:lstStyle/>
          <a:p>
            <a:r>
              <a:rPr lang="sv-SE" sz="4000" dirty="0"/>
              <a:t>Termin 5 – fördjupningsrelevanta kurser (max. 7,5 </a:t>
            </a:r>
            <a:r>
              <a:rPr lang="sv-SE" sz="4000" dirty="0" err="1"/>
              <a:t>hp</a:t>
            </a:r>
            <a:r>
              <a:rPr lang="sv-SE" sz="4000" dirty="0"/>
              <a:t>)</a:t>
            </a:r>
            <a:endParaRPr lang="sv-SE" noProof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9CD223-B217-BE4A-81BB-690AD73FD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606" y="2303363"/>
            <a:ext cx="9605174" cy="44181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Kurser som kompletterar dina fördjupningskurser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Kan vara ännu fler fördjupningskurser…</a:t>
            </a:r>
          </a:p>
          <a:p>
            <a:pPr marL="0" indent="0">
              <a:buNone/>
            </a:pPr>
            <a:r>
              <a:rPr lang="sv-SE" sz="2400" dirty="0"/>
              <a:t>…eller kurser från någon annan fördjupning</a:t>
            </a:r>
          </a:p>
          <a:p>
            <a:pPr marL="0" indent="0">
              <a:buNone/>
            </a:pPr>
            <a:r>
              <a:rPr lang="sv-SE" sz="2400" dirty="0"/>
              <a:t>…eller en kurs i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Antalet kurser som blir fördjupnings-/fördjupningsrelevanta beror på vart ni åker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Beror på hur många </a:t>
            </a:r>
            <a:r>
              <a:rPr lang="sv-SE" sz="2400" dirty="0" err="1"/>
              <a:t>credits</a:t>
            </a:r>
            <a:r>
              <a:rPr lang="sv-SE" sz="2400" dirty="0"/>
              <a:t> respektive kurs innehåller</a:t>
            </a:r>
          </a:p>
          <a:p>
            <a:endParaRPr lang="sv-S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36F2F-0AD7-DB65-5BCD-DEDD9050CF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8234D02-5D0D-FA4B-9077-9CBD85AA2B8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270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E182038-26C7-4967-BE9B-C04E88A0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50" y="1198881"/>
            <a:ext cx="11538814" cy="1577570"/>
          </a:xfrm>
        </p:spPr>
        <p:txBody>
          <a:bodyPr>
            <a:noAutofit/>
          </a:bodyPr>
          <a:lstStyle/>
          <a:p>
            <a:r>
              <a:rPr lang="sv-SE" altLang="sv-SE" sz="3600" dirty="0"/>
              <a:t>Termin 7 – Master, MBA, </a:t>
            </a:r>
            <a:r>
              <a:rPr lang="sv-SE" altLang="sv-SE" sz="3600" dirty="0" err="1"/>
              <a:t>advanced</a:t>
            </a:r>
            <a:r>
              <a:rPr lang="sv-SE" altLang="sv-SE" sz="3600" dirty="0"/>
              <a:t> </a:t>
            </a:r>
            <a:r>
              <a:rPr lang="sv-SE" altLang="sv-SE" sz="3600" dirty="0" err="1"/>
              <a:t>level</a:t>
            </a:r>
            <a:r>
              <a:rPr lang="sv-SE" altLang="sv-SE" sz="3600" dirty="0"/>
              <a:t>, second </a:t>
            </a:r>
            <a:r>
              <a:rPr lang="sv-SE" altLang="sv-SE" sz="3600" dirty="0" err="1"/>
              <a:t>cycle</a:t>
            </a:r>
            <a:endParaRPr lang="sv-SE" sz="36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05BBB00-8C89-4714-2370-FBBE945A116C}"/>
              </a:ext>
            </a:extLst>
          </p:cNvPr>
          <p:cNvSpPr txBox="1"/>
          <p:nvPr/>
        </p:nvSpPr>
        <p:spPr>
          <a:xfrm>
            <a:off x="168990" y="2573315"/>
            <a:ext cx="116759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sz="2400" i="1" dirty="0"/>
              <a:t>100 % fördjupningskurser</a:t>
            </a:r>
          </a:p>
          <a:p>
            <a:endParaRPr lang="sv-SE" altLang="sv-SE" sz="2400" i="1" dirty="0"/>
          </a:p>
          <a:p>
            <a:pPr marL="0" indent="0">
              <a:buNone/>
            </a:pPr>
            <a:r>
              <a:rPr lang="sv-SE" altLang="sv-SE" sz="2400" u="sng" dirty="0"/>
              <a:t>Utgå</a:t>
            </a:r>
            <a:r>
              <a:rPr lang="sv-SE" altLang="sv-SE" sz="2400" dirty="0"/>
              <a:t> ifrån listan över fördjupningskurser för din fördjupnings sjunde termin</a:t>
            </a:r>
          </a:p>
          <a:p>
            <a:pPr marL="0" indent="0">
              <a:buNone/>
            </a:pPr>
            <a:r>
              <a:rPr lang="sv-SE" altLang="sv-SE" sz="2400" dirty="0"/>
              <a:t>Försök att hitta en liknande inriktning</a:t>
            </a:r>
          </a:p>
          <a:p>
            <a:pPr marL="0" indent="0">
              <a:buNone/>
            </a:pPr>
            <a:r>
              <a:rPr lang="sv-SE" altLang="sv-SE" sz="2400" dirty="0"/>
              <a:t>Kurserna behöver inte heta samma eller vara exakt likadana som de hemma</a:t>
            </a:r>
          </a:p>
          <a:p>
            <a:pPr marL="0" indent="0">
              <a:buNone/>
            </a:pPr>
            <a:r>
              <a:rPr lang="sv-SE" altLang="sv-SE" sz="2400" b="1" dirty="0"/>
              <a:t>Alla</a:t>
            </a:r>
            <a:r>
              <a:rPr lang="sv-SE" altLang="sv-SE" sz="2400" dirty="0"/>
              <a:t> kurser måste vara på avancerad nivå</a:t>
            </a:r>
          </a:p>
          <a:p>
            <a:pPr marL="0" indent="0">
              <a:buNone/>
            </a:pPr>
            <a:endParaRPr lang="sv-SE" altLang="sv-SE" sz="2400" dirty="0"/>
          </a:p>
          <a:p>
            <a:pPr marL="0" indent="0">
              <a:buNone/>
            </a:pPr>
            <a:r>
              <a:rPr lang="sv-SE" altLang="sv-SE" sz="2400" b="1" dirty="0"/>
              <a:t>Det du läser påverkar vilken kunskapsbas du kommer in i examensarbetet med.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69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B4E64BF-DB10-04BD-F52F-3D01471A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041" y="1895303"/>
            <a:ext cx="10515600" cy="1022687"/>
          </a:xfrm>
        </p:spPr>
        <p:txBody>
          <a:bodyPr/>
          <a:lstStyle/>
          <a:p>
            <a:r>
              <a:rPr lang="sv-SE" dirty="0"/>
              <a:t>Vart kan ni åka?</a:t>
            </a:r>
          </a:p>
        </p:txBody>
      </p:sp>
    </p:spTree>
    <p:extLst>
      <p:ext uri="{BB962C8B-B14F-4D97-AF65-F5344CB8AC3E}">
        <p14:creationId xmlns:p14="http://schemas.microsoft.com/office/powerpoint/2010/main" val="69349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>
            <a:extLst>
              <a:ext uri="{FF2B5EF4-FFF2-40B4-BE49-F238E27FC236}">
                <a16:creationId xmlns:a16="http://schemas.microsoft.com/office/drawing/2014/main" id="{305E64DE-BFAD-21D0-2567-5DED9A82E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31" y="2399134"/>
            <a:ext cx="5401249" cy="3856699"/>
          </a:xfrm>
          <a:solidFill>
            <a:schemeClr val="accent1"/>
          </a:solidFill>
        </p:spPr>
        <p:txBody>
          <a:bodyPr/>
          <a:lstStyle/>
          <a:p>
            <a:r>
              <a:rPr lang="sv-SE" sz="2800" u="sng" dirty="0"/>
              <a:t>Platser utanför Europa</a:t>
            </a:r>
          </a:p>
          <a:p>
            <a:endParaRPr lang="sv-SE" sz="12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Universitetsövergripande</a:t>
            </a:r>
            <a:r>
              <a:rPr lang="en-US" sz="2400" dirty="0"/>
              <a:t> </a:t>
            </a:r>
            <a:r>
              <a:rPr lang="en-US" sz="2400" dirty="0" err="1"/>
              <a:t>platser</a:t>
            </a:r>
            <a:r>
              <a:rPr lang="en-US" sz="2400" dirty="0"/>
              <a:t>, </a:t>
            </a:r>
            <a:r>
              <a:rPr lang="en-US" sz="2400" dirty="0" err="1"/>
              <a:t>tillgång</a:t>
            </a:r>
            <a:r>
              <a:rPr lang="en-US" sz="2400" dirty="0"/>
              <a:t> till </a:t>
            </a:r>
            <a:r>
              <a:rPr lang="en-US" sz="2400" dirty="0" err="1"/>
              <a:t>hela</a:t>
            </a:r>
            <a:r>
              <a:rPr lang="en-US" sz="2400" dirty="0"/>
              <a:t> </a:t>
            </a:r>
            <a:r>
              <a:rPr lang="en-US" sz="2400" dirty="0" err="1"/>
              <a:t>kursutbud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USAC och ISEP</a:t>
            </a:r>
            <a:endParaRPr lang="sv-SE" sz="2400" dirty="0"/>
          </a:p>
          <a:p>
            <a:endParaRPr lang="sv-SE" sz="2800" u="sng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0C02720-7B63-2D25-2F00-ABE0C92051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2257" y="2399135"/>
            <a:ext cx="5815965" cy="3856698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sv-SE" sz="2800" u="sng" dirty="0"/>
              <a:t>Platser inom Europa</a:t>
            </a:r>
          </a:p>
          <a:p>
            <a:pPr marL="0" indent="0">
              <a:buNone/>
            </a:pPr>
            <a:endParaRPr lang="sv-S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Fakultetsbundna</a:t>
            </a:r>
            <a:r>
              <a:rPr lang="en-US" sz="2400" dirty="0"/>
              <a:t> </a:t>
            </a:r>
            <a:r>
              <a:rPr lang="en-US" sz="2400" dirty="0" err="1"/>
              <a:t>platser</a:t>
            </a:r>
            <a:r>
              <a:rPr lang="en-US" sz="2400" dirty="0"/>
              <a:t> </a:t>
            </a:r>
            <a:r>
              <a:rPr lang="en-US" sz="2400" dirty="0" err="1"/>
              <a:t>inom</a:t>
            </a:r>
            <a:r>
              <a:rPr lang="en-US" sz="2400" dirty="0"/>
              <a:t> </a:t>
            </a:r>
            <a:r>
              <a:rPr lang="en-US" sz="2400" dirty="0" err="1"/>
              <a:t>specifika</a:t>
            </a:r>
            <a:r>
              <a:rPr lang="en-US" sz="2400" dirty="0"/>
              <a:t> </a:t>
            </a:r>
            <a:r>
              <a:rPr lang="en-US" sz="2400" dirty="0" err="1"/>
              <a:t>ämnen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 </a:t>
            </a:r>
            <a:r>
              <a:rPr lang="en-US" sz="2400" dirty="0" err="1"/>
              <a:t>kan</a:t>
            </a:r>
            <a:r>
              <a:rPr lang="en-US" sz="2400" dirty="0"/>
              <a:t> bara </a:t>
            </a:r>
            <a:r>
              <a:rPr lang="en-US" sz="2400" dirty="0" err="1"/>
              <a:t>söka</a:t>
            </a:r>
            <a:r>
              <a:rPr lang="en-US" sz="2400" dirty="0"/>
              <a:t> </a:t>
            </a:r>
            <a:r>
              <a:rPr lang="en-US" sz="2400" dirty="0" err="1"/>
              <a:t>platser</a:t>
            </a:r>
            <a:r>
              <a:rPr lang="en-US" sz="2400" dirty="0"/>
              <a:t> </a:t>
            </a:r>
            <a:r>
              <a:rPr lang="en-US" sz="2400" dirty="0" err="1"/>
              <a:t>från</a:t>
            </a:r>
            <a:r>
              <a:rPr lang="en-US" sz="2400" dirty="0"/>
              <a:t> </a:t>
            </a:r>
            <a:r>
              <a:rPr lang="en-US" sz="2400" dirty="0" err="1"/>
              <a:t>ekonomihögskolans</a:t>
            </a:r>
            <a:r>
              <a:rPr lang="en-US" sz="2400" dirty="0"/>
              <a:t> </a:t>
            </a:r>
            <a:r>
              <a:rPr lang="en-US" sz="2400" dirty="0" err="1"/>
              <a:t>ämnen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Erasmus+ stipendium (400-510 Euro/månad)</a:t>
            </a:r>
          </a:p>
        </p:txBody>
      </p:sp>
      <p:pic>
        <p:nvPicPr>
          <p:cNvPr id="11" name="Bild 10" descr="Resor kontur">
            <a:extLst>
              <a:ext uri="{FF2B5EF4-FFF2-40B4-BE49-F238E27FC236}">
                <a16:creationId xmlns:a16="http://schemas.microsoft.com/office/drawing/2014/main" id="{42560173-B8A0-D850-70F5-5D33CB4BB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2524" y="729935"/>
            <a:ext cx="1223386" cy="1223386"/>
          </a:xfrm>
          <a:prstGeom prst="rect">
            <a:avLst/>
          </a:prstGeom>
        </p:spPr>
      </p:pic>
      <p:pic>
        <p:nvPicPr>
          <p:cNvPr id="15" name="Bild 14" descr="Vandra kontur">
            <a:extLst>
              <a:ext uri="{FF2B5EF4-FFF2-40B4-BE49-F238E27FC236}">
                <a16:creationId xmlns:a16="http://schemas.microsoft.com/office/drawing/2014/main" id="{DBD720B0-6D4F-6A06-E0EF-CA8AFF5E5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4570" y="878444"/>
            <a:ext cx="1007746" cy="926368"/>
          </a:xfrm>
          <a:prstGeom prst="rect">
            <a:avLst/>
          </a:prstGeom>
        </p:spPr>
      </p:pic>
      <p:pic>
        <p:nvPicPr>
          <p:cNvPr id="17" name="Bild 16" descr="Skåpbil kontur">
            <a:extLst>
              <a:ext uri="{FF2B5EF4-FFF2-40B4-BE49-F238E27FC236}">
                <a16:creationId xmlns:a16="http://schemas.microsoft.com/office/drawing/2014/main" id="{97A5F86F-F0A6-36B5-33BB-57285EA2D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0547" y="703453"/>
            <a:ext cx="1276349" cy="12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62386"/>
      </p:ext>
    </p:extLst>
  </p:cSld>
  <p:clrMapOvr>
    <a:masterClrMapping/>
  </p:clrMapOvr>
</p:sld>
</file>

<file path=ppt/theme/theme1.xml><?xml version="1.0" encoding="utf-8"?>
<a:theme xmlns:a="http://schemas.openxmlformats.org/drawingml/2006/main" name="LNU–1">
  <a:themeElements>
    <a:clrScheme name="LNU">
      <a:dk1>
        <a:srgbClr val="FAF9F6"/>
      </a:dk1>
      <a:lt1>
        <a:srgbClr val="000000"/>
      </a:lt1>
      <a:dk2>
        <a:srgbClr val="FFDF00"/>
      </a:dk2>
      <a:lt2>
        <a:srgbClr val="222125"/>
      </a:lt2>
      <a:accent1>
        <a:srgbClr val="FFDF00"/>
      </a:accent1>
      <a:accent2>
        <a:srgbClr val="FCEDB1"/>
      </a:accent2>
      <a:accent3>
        <a:srgbClr val="B40089"/>
      </a:accent3>
      <a:accent4>
        <a:srgbClr val="5F4DB8"/>
      </a:accent4>
      <a:accent5>
        <a:srgbClr val="006D3D"/>
      </a:accent5>
      <a:accent6>
        <a:srgbClr val="222023"/>
      </a:accent6>
      <a:hlink>
        <a:srgbClr val="5E4FB7"/>
      </a:hlink>
      <a:folHlink>
        <a:srgbClr val="B200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NU-ppt-mall_2024_Svenska_V04" id="{3E24BF78-BED8-9D48-AD46-977BC6AD4B26}" vid="{8BEC84DD-6B26-BF4C-9DAA-659178319B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fd09d3-f7e1-4dff-ad4c-69ee5e018419" xsi:nil="true"/>
    <lcf76f155ced4ddcb4097134ff3c332f xmlns="fed8643a-8c5d-43cb-81a6-924568e5651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7830546789D345B4E318492D6AFCB3" ma:contentTypeVersion="14" ma:contentTypeDescription="Skapa ett nytt dokument." ma:contentTypeScope="" ma:versionID="7b38c57bea39d7faaeaac083b1c4a7cb">
  <xsd:schema xmlns:xsd="http://www.w3.org/2001/XMLSchema" xmlns:xs="http://www.w3.org/2001/XMLSchema" xmlns:p="http://schemas.microsoft.com/office/2006/metadata/properties" xmlns:ns2="fed8643a-8c5d-43cb-81a6-924568e5651f" xmlns:ns3="f4fd09d3-f7e1-4dff-ad4c-69ee5e018419" targetNamespace="http://schemas.microsoft.com/office/2006/metadata/properties" ma:root="true" ma:fieldsID="f7f95422ac810c355be7cb4e7b167432" ns2:_="" ns3:_="">
    <xsd:import namespace="fed8643a-8c5d-43cb-81a6-924568e5651f"/>
    <xsd:import namespace="f4fd09d3-f7e1-4dff-ad4c-69ee5e0184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8643a-8c5d-43cb-81a6-924568e56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994978f9-c720-412d-8f76-78c50bf03f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d09d3-f7e1-4dff-ad4c-69ee5e01841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aba5b20-2fa9-48d6-a971-9f710ae1352d}" ma:internalName="TaxCatchAll" ma:showField="CatchAllData" ma:web="f4fd09d3-f7e1-4dff-ad4c-69ee5e0184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D3310A-E8B5-4828-8A7F-0F4D8D4B07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9ED6DF-8E7F-404A-9119-8133BE9A9DD2}">
  <ds:schemaRefs>
    <ds:schemaRef ds:uri="http://schemas.microsoft.com/office/2006/metadata/properties"/>
    <ds:schemaRef ds:uri="http://schemas.microsoft.com/office/infopath/2007/PartnerControls"/>
    <ds:schemaRef ds:uri="f4fd09d3-f7e1-4dff-ad4c-69ee5e018419"/>
    <ds:schemaRef ds:uri="fed8643a-8c5d-43cb-81a6-924568e5651f"/>
  </ds:schemaRefs>
</ds:datastoreItem>
</file>

<file path=customXml/itemProps3.xml><?xml version="1.0" encoding="utf-8"?>
<ds:datastoreItem xmlns:ds="http://schemas.openxmlformats.org/officeDocument/2006/customXml" ds:itemID="{0D158975-CF45-4DCF-9B11-E049544C44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d8643a-8c5d-43cb-81a6-924568e5651f"/>
    <ds:schemaRef ds:uri="f4fd09d3-f7e1-4dff-ad4c-69ee5e0184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LNU-ppt-mall_2024_Svenska_V04</Template>
  <TotalTime>242</TotalTime>
  <Words>599</Words>
  <Application>Microsoft Office PowerPoint</Application>
  <PresentationFormat>Bredbild</PresentationFormat>
  <Paragraphs>124</Paragraphs>
  <Slides>15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National 2</vt:lpstr>
      <vt:lpstr>LNU–1</vt:lpstr>
      <vt:lpstr>Internationella möjligheter inom Civilekonomprogrammet</vt:lpstr>
      <vt:lpstr>PowerPoint-presentation</vt:lpstr>
      <vt:lpstr>När kan man åka? Vad måste man läsa?</vt:lpstr>
      <vt:lpstr>Utbytesterminer – vilka kurser ska jag läsa?</vt:lpstr>
      <vt:lpstr>Termin 5 - fördjupningskurser (minst 22,5 hp)</vt:lpstr>
      <vt:lpstr>Termin 5 – fördjupningsrelevanta kurser (max. 7,5 hp)</vt:lpstr>
      <vt:lpstr>Termin 7 – Master, MBA, advanced level, second cycle</vt:lpstr>
      <vt:lpstr>Vart kan ni åka?</vt:lpstr>
      <vt:lpstr>PowerPoint-presentation</vt:lpstr>
      <vt:lpstr>Hur ansöker man?</vt:lpstr>
      <vt:lpstr>Ansökningsomgångar 2025/26</vt:lpstr>
      <vt:lpstr>PowerPoint-presentation</vt:lpstr>
      <vt:lpstr>Hjälp?</vt:lpstr>
      <vt:lpstr>Följ oss på Instagram - @lnuabroad</vt:lpstr>
      <vt:lpstr>Tack!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Linnéuniversitetet</dc:title>
  <dc:subject/>
  <dc:creator>Malin Madestam</dc:creator>
  <cp:keywords/>
  <dc:description/>
  <cp:lastModifiedBy>Victor Bohman</cp:lastModifiedBy>
  <cp:revision>12</cp:revision>
  <dcterms:created xsi:type="dcterms:W3CDTF">2024-06-13T08:20:14Z</dcterms:created>
  <dcterms:modified xsi:type="dcterms:W3CDTF">2025-10-20T11:12:19Z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0x010100157830546789D345B4E318492D6AFCB3</vt:lpwstr>
  </property>
  <property fmtid="{D5CDD505-2E9C-101B-9397-08002B2CF9AE}" pid="3" name="MediaServiceImageTags">
    <vt:lpwstr/>
  </property>
</Properties>
</file>