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13" r:id="rId2"/>
    <p:sldId id="304" r:id="rId3"/>
    <p:sldId id="312" r:id="rId4"/>
    <p:sldId id="257" r:id="rId5"/>
    <p:sldId id="295" r:id="rId6"/>
    <p:sldId id="296" r:id="rId7"/>
    <p:sldId id="297" r:id="rId8"/>
    <p:sldId id="299" r:id="rId9"/>
    <p:sldId id="298" r:id="rId10"/>
    <p:sldId id="306" r:id="rId11"/>
    <p:sldId id="300" r:id="rId12"/>
    <p:sldId id="305" r:id="rId13"/>
    <p:sldId id="302" r:id="rId14"/>
    <p:sldId id="258" r:id="rId15"/>
    <p:sldId id="261" r:id="rId16"/>
    <p:sldId id="281" r:id="rId17"/>
    <p:sldId id="282" r:id="rId18"/>
    <p:sldId id="273" r:id="rId19"/>
    <p:sldId id="260" r:id="rId20"/>
    <p:sldId id="264" r:id="rId21"/>
    <p:sldId id="256" r:id="rId22"/>
    <p:sldId id="285" r:id="rId23"/>
    <p:sldId id="262" r:id="rId24"/>
    <p:sldId id="277" r:id="rId25"/>
    <p:sldId id="276" r:id="rId26"/>
    <p:sldId id="280" r:id="rId27"/>
    <p:sldId id="289" r:id="rId28"/>
    <p:sldId id="290" r:id="rId29"/>
    <p:sldId id="291" r:id="rId30"/>
    <p:sldId id="292" r:id="rId31"/>
    <p:sldId id="293" r:id="rId32"/>
    <p:sldId id="294" r:id="rId33"/>
    <p:sldId id="286" r:id="rId34"/>
    <p:sldId id="287" r:id="rId35"/>
    <p:sldId id="303" r:id="rId36"/>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4" autoAdjust="0"/>
    <p:restoredTop sz="94705" autoAdjust="0"/>
  </p:normalViewPr>
  <p:slideViewPr>
    <p:cSldViewPr showGuides="1">
      <p:cViewPr>
        <p:scale>
          <a:sx n="90" d="100"/>
          <a:sy n="90" d="100"/>
        </p:scale>
        <p:origin x="-1205" y="-58"/>
      </p:cViewPr>
      <p:guideLst>
        <p:guide orient="horz" pos="2251"/>
        <p:guide pos="2880"/>
      </p:guideLst>
    </p:cSldViewPr>
  </p:slideViewPr>
  <p:notesTextViewPr>
    <p:cViewPr>
      <p:scale>
        <a:sx n="1" d="1"/>
        <a:sy n="1" d="1"/>
      </p:scale>
      <p:origin x="0" y="0"/>
    </p:cViewPr>
  </p:notesTextViewPr>
  <p:sorterViewPr>
    <p:cViewPr>
      <p:scale>
        <a:sx n="100" d="100"/>
        <a:sy n="100" d="100"/>
      </p:scale>
      <p:origin x="0" y="1334"/>
    </p:cViewPr>
  </p:sorterViewPr>
  <p:notesViewPr>
    <p:cSldViewPr>
      <p:cViewPr varScale="1">
        <p:scale>
          <a:sx n="62" d="100"/>
          <a:sy n="62" d="100"/>
        </p:scale>
        <p:origin x="-3240" y="-77"/>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DE835F15-C038-4BFB-BA7B-2D9350AEB30B}" type="datetimeFigureOut">
              <a:rPr lang="sv-SE" smtClean="0"/>
              <a:t>2017-04-03</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9FC021E8-4AE6-41C2-AABF-7037521C8281}" type="slidenum">
              <a:rPr lang="sv-SE" smtClean="0"/>
              <a:t>‹#›</a:t>
            </a:fld>
            <a:endParaRPr lang="sv-SE"/>
          </a:p>
        </p:txBody>
      </p:sp>
    </p:spTree>
    <p:extLst>
      <p:ext uri="{BB962C8B-B14F-4D97-AF65-F5344CB8AC3E}">
        <p14:creationId xmlns:p14="http://schemas.microsoft.com/office/powerpoint/2010/main" val="4384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FD02DD15-ED99-4266-BDAF-1BB8C54E2E63}" type="datetimeFigureOut">
              <a:rPr lang="sv-SE" smtClean="0"/>
              <a:t>2017-04-03</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571CA2E6-CFDF-474E-9DC4-7094619D3359}" type="slidenum">
              <a:rPr lang="sv-SE" smtClean="0"/>
              <a:t>‹#›</a:t>
            </a:fld>
            <a:endParaRPr lang="sv-SE"/>
          </a:p>
        </p:txBody>
      </p:sp>
    </p:spTree>
    <p:extLst>
      <p:ext uri="{BB962C8B-B14F-4D97-AF65-F5344CB8AC3E}">
        <p14:creationId xmlns:p14="http://schemas.microsoft.com/office/powerpoint/2010/main" val="266435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1CA2E6-CFDF-474E-9DC4-7094619D3359}" type="slidenum">
              <a:rPr lang="sv-SE" smtClean="0"/>
              <a:t>1</a:t>
            </a:fld>
            <a:endParaRPr lang="sv-SE"/>
          </a:p>
        </p:txBody>
      </p:sp>
    </p:spTree>
    <p:extLst>
      <p:ext uri="{BB962C8B-B14F-4D97-AF65-F5344CB8AC3E}">
        <p14:creationId xmlns:p14="http://schemas.microsoft.com/office/powerpoint/2010/main" val="126949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1CA2E6-CFDF-474E-9DC4-7094619D3359}" type="slidenum">
              <a:rPr lang="sv-SE" smtClean="0"/>
              <a:t>16</a:t>
            </a:fld>
            <a:endParaRPr lang="sv-SE"/>
          </a:p>
        </p:txBody>
      </p:sp>
    </p:spTree>
    <p:extLst>
      <p:ext uri="{BB962C8B-B14F-4D97-AF65-F5344CB8AC3E}">
        <p14:creationId xmlns:p14="http://schemas.microsoft.com/office/powerpoint/2010/main" val="36238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126248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2383713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1847381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3853002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3975732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3911202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593762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875487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89821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80968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BE43593-B43C-4298-9768-C9EE1AE7C152}" type="datetimeFigureOut">
              <a:rPr lang="sv-SE" smtClean="0"/>
              <a:t>2017-04-03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E43340B3-83B0-4B65-87E0-97B14245CD3B}" type="slidenum">
              <a:rPr lang="sv-SE" smtClean="0"/>
              <a:t>‹#›</a:t>
            </a:fld>
            <a:endParaRPr lang="sv-SE" dirty="0"/>
          </a:p>
        </p:txBody>
      </p:sp>
    </p:spTree>
    <p:extLst>
      <p:ext uri="{BB962C8B-B14F-4D97-AF65-F5344CB8AC3E}">
        <p14:creationId xmlns:p14="http://schemas.microsoft.com/office/powerpoint/2010/main" val="1632991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3593-B43C-4298-9768-C9EE1AE7C152}" type="datetimeFigureOut">
              <a:rPr lang="sv-SE" smtClean="0"/>
              <a:t>2017-04-03</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340B3-83B0-4B65-87E0-97B14245CD3B}" type="slidenum">
              <a:rPr lang="sv-SE" smtClean="0"/>
              <a:t>‹#›</a:t>
            </a:fld>
            <a:endParaRPr lang="sv-SE" dirty="0"/>
          </a:p>
        </p:txBody>
      </p:sp>
    </p:spTree>
    <p:extLst>
      <p:ext uri="{BB962C8B-B14F-4D97-AF65-F5344CB8AC3E}">
        <p14:creationId xmlns:p14="http://schemas.microsoft.com/office/powerpoint/2010/main" val="97540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eP84yZI7hk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file:///C:\Users\joaleo\Desktop\LK%20HT16\ENP%20utkast.wmv"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file:///C:\Users\joaleo\Desktop\LK%20HT16\M&#228;nsklig%20framg&#229;ng%20grafisk%20modell%20(3).pdf" TargetMode="External"/><Relationship Id="rId5" Type="http://schemas.openxmlformats.org/officeDocument/2006/relationships/image" Target="../media/image11.gi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file:///C:\Users\joaleo\Desktop\LK%20HT16\Nuvarande%20och%20&#246;nskv&#228;rt%20tillst&#229;nd.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joaleo\Desktop\LK%20HT16\L&#228;s&#229;rsplan.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file:///C:\Users\joaleo\Desktop\LK%20HT16\Kartl&#228;ggning%20Kompetenser%20och%20Kurser.pd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file:///C:\Users\joaleo\Desktop\LK%20HT16\Otto%20Radio.mp3" TargetMode="External"/><Relationship Id="rId2" Type="http://schemas.openxmlformats.org/officeDocument/2006/relationships/hyperlink" Target="file:///C:\Users\joaleo\Desktop\LK%20HT16\Jozefine%20Radio.mp3" TargetMode="Externa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hyperlink" Target="file:///C:\Users\joaleo\Desktop\LK%20HT16\Matris%20kommunikation.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3347864" y="2947150"/>
            <a:ext cx="2448272" cy="762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000" b="1" dirty="0">
                <a:latin typeface="RoughTypewriter" pitchFamily="49" charset="0"/>
                <a:ea typeface="Segoe UI" panose="020B0502040204020203" pitchFamily="34" charset="0"/>
                <a:cs typeface="Segoe UI" panose="020B0502040204020203" pitchFamily="34" charset="0"/>
              </a:rPr>
              <a:t>t</a:t>
            </a:r>
            <a:r>
              <a:rPr lang="sv-SE" sz="2000" b="1" dirty="0" smtClean="0">
                <a:latin typeface="RoughTypewriter" pitchFamily="49" charset="0"/>
                <a:ea typeface="Segoe UI" panose="020B0502040204020203" pitchFamily="34" charset="0"/>
                <a:cs typeface="Segoe UI" panose="020B0502040204020203" pitchFamily="34" charset="0"/>
              </a:rPr>
              <a:t>abula rasa </a:t>
            </a:r>
            <a:endParaRPr lang="sv-SE" sz="2000" b="1" dirty="0">
              <a:latin typeface="RoughTypewriter" pitchFamily="49" charset="0"/>
              <a:ea typeface="Segoe UI" panose="020B0502040204020203" pitchFamily="34" charset="0"/>
              <a:cs typeface="Segoe UI" panose="020B0502040204020203"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28" y="548680"/>
            <a:ext cx="7668344" cy="5751258"/>
          </a:xfrm>
          <a:prstGeom prst="rect">
            <a:avLst/>
          </a:prstGeom>
        </p:spPr>
      </p:pic>
    </p:spTree>
    <p:extLst>
      <p:ext uri="{BB962C8B-B14F-4D97-AF65-F5344CB8AC3E}">
        <p14:creationId xmlns:p14="http://schemas.microsoft.com/office/powerpoint/2010/main" val="3508888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(6)</a:t>
            </a:r>
            <a:endParaRPr lang="sv-SE" sz="3200" b="1" dirty="0">
              <a:latin typeface="Segoe UI Light" panose="020B0502040204020203" pitchFamily="34" charset="0"/>
            </a:endParaRPr>
          </a:p>
        </p:txBody>
      </p:sp>
      <p:sp>
        <p:nvSpPr>
          <p:cNvPr id="4"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pSp>
        <p:nvGrpSpPr>
          <p:cNvPr id="5" name="Group 1"/>
          <p:cNvGrpSpPr>
            <a:grpSpLocks/>
          </p:cNvGrpSpPr>
          <p:nvPr/>
        </p:nvGrpSpPr>
        <p:grpSpPr bwMode="auto">
          <a:xfrm>
            <a:off x="1619672" y="2573867"/>
            <a:ext cx="5904656" cy="1656184"/>
            <a:chOff x="1597" y="7357"/>
            <a:chExt cx="6850" cy="1162"/>
          </a:xfrm>
        </p:grpSpPr>
        <p:sp>
          <p:nvSpPr>
            <p:cNvPr id="6" name="Text Box 9"/>
            <p:cNvSpPr txBox="1">
              <a:spLocks noChangeArrowheads="1"/>
            </p:cNvSpPr>
            <p:nvPr/>
          </p:nvSpPr>
          <p:spPr bwMode="auto">
            <a:xfrm>
              <a:off x="1597" y="8077"/>
              <a:ext cx="1080" cy="442"/>
            </a:xfrm>
            <a:prstGeom prst="rect">
              <a:avLst/>
            </a:prstGeom>
            <a:solidFill>
              <a:srgbClr val="F2F2F2"/>
            </a:solidFill>
            <a:ln w="19050">
              <a:solidFill>
                <a:srgbClr val="A5A5A5"/>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Syfte</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8"/>
            <p:cNvSpPr txBox="1">
              <a:spLocks noChangeArrowheads="1"/>
            </p:cNvSpPr>
            <p:nvPr/>
          </p:nvSpPr>
          <p:spPr bwMode="auto">
            <a:xfrm>
              <a:off x="3037" y="8077"/>
              <a:ext cx="1080" cy="442"/>
            </a:xfrm>
            <a:prstGeom prst="rect">
              <a:avLst/>
            </a:prstGeom>
            <a:solidFill>
              <a:srgbClr val="F2F2F2"/>
            </a:solidFill>
            <a:ln w="19050">
              <a:solidFill>
                <a:srgbClr val="A5A5A5"/>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Mål</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4477" y="8077"/>
              <a:ext cx="1810" cy="442"/>
            </a:xfrm>
            <a:prstGeom prst="rect">
              <a:avLst/>
            </a:prstGeom>
            <a:solidFill>
              <a:srgbClr val="F2F2F2"/>
            </a:solidFill>
            <a:ln w="19050">
              <a:solidFill>
                <a:srgbClr val="A5A5A5"/>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Centralt innehåll</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6"/>
            <p:cNvSpPr txBox="1">
              <a:spLocks noChangeArrowheads="1"/>
            </p:cNvSpPr>
            <p:nvPr/>
          </p:nvSpPr>
          <p:spPr bwMode="auto">
            <a:xfrm>
              <a:off x="6637" y="8077"/>
              <a:ext cx="1810" cy="442"/>
            </a:xfrm>
            <a:prstGeom prst="rect">
              <a:avLst/>
            </a:prstGeom>
            <a:solidFill>
              <a:srgbClr val="F2F2F2"/>
            </a:solidFill>
            <a:ln w="19050">
              <a:solidFill>
                <a:srgbClr val="A5A5A5"/>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Kunskapskrav</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5"/>
            <p:cNvSpPr>
              <a:spLocks noChangeShapeType="1"/>
            </p:cNvSpPr>
            <p:nvPr/>
          </p:nvSpPr>
          <p:spPr bwMode="auto">
            <a:xfrm>
              <a:off x="2677" y="8257"/>
              <a:ext cx="360" cy="0"/>
            </a:xfrm>
            <a:prstGeom prst="straightConnector1">
              <a:avLst/>
            </a:prstGeom>
            <a:noFill/>
            <a:ln w="19050">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AutoShape 4"/>
            <p:cNvSpPr>
              <a:spLocks noChangeShapeType="1"/>
            </p:cNvSpPr>
            <p:nvPr/>
          </p:nvSpPr>
          <p:spPr bwMode="auto">
            <a:xfrm flipH="1">
              <a:off x="4117" y="8257"/>
              <a:ext cx="360" cy="1"/>
            </a:xfrm>
            <a:prstGeom prst="straightConnector1">
              <a:avLst/>
            </a:prstGeom>
            <a:noFill/>
            <a:ln w="19050">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6" name="Freeform 3"/>
            <p:cNvSpPr>
              <a:spLocks/>
            </p:cNvSpPr>
            <p:nvPr/>
          </p:nvSpPr>
          <p:spPr bwMode="auto">
            <a:xfrm>
              <a:off x="3577" y="7357"/>
              <a:ext cx="3780" cy="720"/>
            </a:xfrm>
            <a:custGeom>
              <a:avLst/>
              <a:gdLst>
                <a:gd name="T0" fmla="*/ 3780 w 3780"/>
                <a:gd name="T1" fmla="*/ 540 h 540"/>
                <a:gd name="T2" fmla="*/ 2880 w 3780"/>
                <a:gd name="T3" fmla="*/ 180 h 540"/>
                <a:gd name="T4" fmla="*/ 1800 w 3780"/>
                <a:gd name="T5" fmla="*/ 0 h 540"/>
                <a:gd name="T6" fmla="*/ 720 w 3780"/>
                <a:gd name="T7" fmla="*/ 180 h 540"/>
                <a:gd name="T8" fmla="*/ 0 w 3780"/>
                <a:gd name="T9" fmla="*/ 540 h 540"/>
              </a:gdLst>
              <a:ahLst/>
              <a:cxnLst>
                <a:cxn ang="0">
                  <a:pos x="T0" y="T1"/>
                </a:cxn>
                <a:cxn ang="0">
                  <a:pos x="T2" y="T3"/>
                </a:cxn>
                <a:cxn ang="0">
                  <a:pos x="T4" y="T5"/>
                </a:cxn>
                <a:cxn ang="0">
                  <a:pos x="T6" y="T7"/>
                </a:cxn>
                <a:cxn ang="0">
                  <a:pos x="T8" y="T9"/>
                </a:cxn>
              </a:cxnLst>
              <a:rect l="0" t="0" r="r" b="b"/>
              <a:pathLst>
                <a:path w="3780" h="540">
                  <a:moveTo>
                    <a:pt x="3780" y="540"/>
                  </a:moveTo>
                  <a:cubicBezTo>
                    <a:pt x="3495" y="405"/>
                    <a:pt x="3210" y="270"/>
                    <a:pt x="2880" y="180"/>
                  </a:cubicBezTo>
                  <a:cubicBezTo>
                    <a:pt x="2550" y="90"/>
                    <a:pt x="2160" y="0"/>
                    <a:pt x="1800" y="0"/>
                  </a:cubicBezTo>
                  <a:cubicBezTo>
                    <a:pt x="1440" y="0"/>
                    <a:pt x="1020" y="90"/>
                    <a:pt x="720" y="180"/>
                  </a:cubicBezTo>
                  <a:cubicBezTo>
                    <a:pt x="420" y="270"/>
                    <a:pt x="210" y="405"/>
                    <a:pt x="0" y="540"/>
                  </a:cubicBezTo>
                </a:path>
              </a:pathLst>
            </a:custGeom>
            <a:noFill/>
            <a:ln w="19050">
              <a:solidFill>
                <a:srgbClr val="A5A5A5"/>
              </a:solidFill>
              <a:round/>
              <a:headEnd/>
              <a:tailEnd type="stealth"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7" name="AutoShape 2"/>
            <p:cNvSpPr>
              <a:spLocks noChangeShapeType="1"/>
            </p:cNvSpPr>
            <p:nvPr/>
          </p:nvSpPr>
          <p:spPr bwMode="auto">
            <a:xfrm>
              <a:off x="6277" y="8257"/>
              <a:ext cx="350" cy="0"/>
            </a:xfrm>
            <a:prstGeom prst="straightConnector1">
              <a:avLst/>
            </a:prstGeom>
            <a:noFill/>
            <a:ln w="19050">
              <a:solidFill>
                <a:srgbClr val="A5A5A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970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395536" y="2564904"/>
            <a:ext cx="8363252" cy="523220"/>
          </a:xfrm>
          <a:prstGeom prst="rect">
            <a:avLst/>
          </a:prstGeom>
          <a:noFill/>
        </p:spPr>
        <p:txBody>
          <a:bodyPr wrap="none" rtlCol="0">
            <a:spAutoFit/>
          </a:bodyPr>
          <a:lstStyle/>
          <a:p>
            <a:r>
              <a:rPr lang="sv-SE" sz="2800" b="1" dirty="0" smtClean="0">
                <a:latin typeface="Segoe UI Light" panose="020B0502040204020203" pitchFamily="34" charset="0"/>
              </a:rPr>
              <a:t>Fyra (mina) ingångar mot det entreprenöriella lärandet</a:t>
            </a:r>
            <a:endParaRPr lang="sv-SE" sz="2800" b="1" dirty="0">
              <a:latin typeface="Segoe UI Light" panose="020B0502040204020203" pitchFamily="34" charset="0"/>
            </a:endParaRPr>
          </a:p>
        </p:txBody>
      </p:sp>
    </p:spTree>
    <p:extLst>
      <p:ext uri="{BB962C8B-B14F-4D97-AF65-F5344CB8AC3E}">
        <p14:creationId xmlns:p14="http://schemas.microsoft.com/office/powerpoint/2010/main" val="514692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007591" y="554336"/>
            <a:ext cx="5150192" cy="584775"/>
          </a:xfrm>
          <a:prstGeom prst="rect">
            <a:avLst/>
          </a:prstGeom>
          <a:noFill/>
        </p:spPr>
        <p:txBody>
          <a:bodyPr wrap="none" rtlCol="0">
            <a:spAutoFit/>
          </a:bodyPr>
          <a:lstStyle/>
          <a:p>
            <a:r>
              <a:rPr lang="sv-SE" sz="3200" b="1" dirty="0" smtClean="0">
                <a:latin typeface="Segoe UI Light" panose="020B0502040204020203" pitchFamily="34" charset="0"/>
              </a:rPr>
              <a:t>Jag blev emotionellt berörd…</a:t>
            </a:r>
            <a:endParaRPr lang="sv-SE" sz="3200" b="1" dirty="0">
              <a:latin typeface="Segoe UI Light" panose="020B0502040204020203" pitchFamily="34" charset="0"/>
            </a:endParaRPr>
          </a:p>
        </p:txBody>
      </p:sp>
      <p:sp>
        <p:nvSpPr>
          <p:cNvPr id="6" name="Film 5">
            <a:hlinkClick r:id="rId2" highlightClick="1"/>
          </p:cNvPr>
          <p:cNvSpPr/>
          <p:nvPr/>
        </p:nvSpPr>
        <p:spPr>
          <a:xfrm>
            <a:off x="4237774" y="2293439"/>
            <a:ext cx="648072" cy="872362"/>
          </a:xfrm>
          <a:prstGeom prst="actionButtonMovi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rot="19444776">
            <a:off x="-26857" y="308705"/>
            <a:ext cx="1176925" cy="369332"/>
          </a:xfrm>
          <a:prstGeom prst="rect">
            <a:avLst/>
          </a:prstGeom>
          <a:noFill/>
        </p:spPr>
        <p:txBody>
          <a:bodyPr wrap="none" rtlCol="0">
            <a:spAutoFit/>
          </a:bodyPr>
          <a:lstStyle/>
          <a:p>
            <a:r>
              <a:rPr lang="sv-SE" b="1" dirty="0" smtClean="0">
                <a:latin typeface="Segoe UI Light" panose="020B0502040204020203" pitchFamily="34" charset="0"/>
              </a:rPr>
              <a:t>Ingång ett</a:t>
            </a:r>
            <a:endParaRPr lang="sv-SE" b="1" dirty="0">
              <a:latin typeface="Segoe UI Light" panose="020B0502040204020203" pitchFamily="34" charset="0"/>
            </a:endParaRPr>
          </a:p>
        </p:txBody>
      </p:sp>
      <p:sp>
        <p:nvSpPr>
          <p:cNvPr id="2" name="Rektangel 1"/>
          <p:cNvSpPr/>
          <p:nvPr/>
        </p:nvSpPr>
        <p:spPr>
          <a:xfrm>
            <a:off x="2296687" y="3212976"/>
            <a:ext cx="4572000" cy="646331"/>
          </a:xfrm>
          <a:prstGeom prst="rect">
            <a:avLst/>
          </a:prstGeom>
        </p:spPr>
        <p:txBody>
          <a:bodyPr>
            <a:spAutoFit/>
          </a:bodyPr>
          <a:lstStyle/>
          <a:p>
            <a:r>
              <a:rPr lang="sv-SE" smtClean="0">
                <a:hlinkClick r:id="rId2"/>
              </a:rPr>
              <a:t>https://www.youtube.com/watch?v=eP84yZI7hko</a:t>
            </a:r>
            <a:endParaRPr lang="sv-SE">
              <a:hlinkClick r:id="rId2"/>
            </a:endParaRPr>
          </a:p>
        </p:txBody>
      </p:sp>
    </p:spTree>
    <p:extLst>
      <p:ext uri="{BB962C8B-B14F-4D97-AF65-F5344CB8AC3E}">
        <p14:creationId xmlns:p14="http://schemas.microsoft.com/office/powerpoint/2010/main" val="491720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5616" y="1340768"/>
            <a:ext cx="5503943" cy="707886"/>
          </a:xfrm>
          <a:prstGeom prst="rect">
            <a:avLst/>
          </a:prstGeom>
          <a:noFill/>
        </p:spPr>
        <p:txBody>
          <a:bodyPr wrap="none" rtlCol="0">
            <a:spAutoFit/>
          </a:bodyPr>
          <a:lstStyle/>
          <a:p>
            <a:r>
              <a:rPr lang="sv-SE" sz="2400" dirty="0" smtClean="0"/>
              <a:t>PIRLS* – läsförståelsetest</a:t>
            </a:r>
          </a:p>
          <a:p>
            <a:r>
              <a:rPr lang="sv-SE" sz="1600" dirty="0" smtClean="0"/>
              <a:t>Ett (av många) exempel på Sveriges tapp gentemot andra länder</a:t>
            </a:r>
            <a:endParaRPr lang="sv-SE" sz="1600" dirty="0"/>
          </a:p>
        </p:txBody>
      </p:sp>
      <p:graphicFrame>
        <p:nvGraphicFramePr>
          <p:cNvPr id="3" name="Tabell 2"/>
          <p:cNvGraphicFramePr>
            <a:graphicFrameLocks noGrp="1"/>
          </p:cNvGraphicFramePr>
          <p:nvPr>
            <p:extLst>
              <p:ext uri="{D42A27DB-BD31-4B8C-83A1-F6EECF244321}">
                <p14:modId xmlns:p14="http://schemas.microsoft.com/office/powerpoint/2010/main" val="3838162281"/>
              </p:ext>
            </p:extLst>
          </p:nvPr>
        </p:nvGraphicFramePr>
        <p:xfrm>
          <a:off x="1188537" y="2204864"/>
          <a:ext cx="6696744" cy="1800201"/>
        </p:xfrm>
        <a:graphic>
          <a:graphicData uri="http://schemas.openxmlformats.org/drawingml/2006/table">
            <a:tbl>
              <a:tblPr firstRow="1" bandRow="1">
                <a:effectLst>
                  <a:innerShdw blurRad="114300">
                    <a:prstClr val="black"/>
                  </a:innerShdw>
                </a:effectLst>
                <a:tableStyleId>{5C22544A-7EE6-4342-B048-85BDC9FD1C3A}</a:tableStyleId>
              </a:tblPr>
              <a:tblGrid>
                <a:gridCol w="2232248"/>
                <a:gridCol w="2232248"/>
                <a:gridCol w="2232248"/>
              </a:tblGrid>
              <a:tr h="600067">
                <a:tc>
                  <a:txBody>
                    <a:bodyPr/>
                    <a:lstStyle/>
                    <a:p>
                      <a:endParaRPr lang="sv-SE" sz="2000" dirty="0"/>
                    </a:p>
                  </a:txBody>
                  <a:tcPr anchor="ctr"/>
                </a:tc>
                <a:tc>
                  <a:txBody>
                    <a:bodyPr/>
                    <a:lstStyle/>
                    <a:p>
                      <a:pPr algn="ctr"/>
                      <a:r>
                        <a:rPr lang="sv-SE" sz="2400" dirty="0" smtClean="0"/>
                        <a:t>2001</a:t>
                      </a:r>
                      <a:endParaRPr lang="sv-SE" sz="2400" dirty="0"/>
                    </a:p>
                  </a:txBody>
                  <a:tcPr anchor="ctr"/>
                </a:tc>
                <a:tc>
                  <a:txBody>
                    <a:bodyPr/>
                    <a:lstStyle/>
                    <a:p>
                      <a:pPr algn="ctr"/>
                      <a:r>
                        <a:rPr lang="sv-SE" sz="2400" dirty="0" smtClean="0"/>
                        <a:t>2011</a:t>
                      </a:r>
                      <a:endParaRPr lang="sv-SE" sz="2400" dirty="0"/>
                    </a:p>
                  </a:txBody>
                  <a:tcPr anchor="ctr"/>
                </a:tc>
              </a:tr>
              <a:tr h="600067">
                <a:tc>
                  <a:txBody>
                    <a:bodyPr/>
                    <a:lstStyle/>
                    <a:p>
                      <a:r>
                        <a:rPr lang="sv-SE" sz="2000" dirty="0" smtClean="0"/>
                        <a:t>Sverige</a:t>
                      </a:r>
                      <a:endParaRPr lang="sv-SE" sz="2000" dirty="0"/>
                    </a:p>
                  </a:txBody>
                  <a:tcPr anchor="ctr"/>
                </a:tc>
                <a:tc>
                  <a:txBody>
                    <a:bodyPr/>
                    <a:lstStyle/>
                    <a:p>
                      <a:pPr algn="ctr"/>
                      <a:r>
                        <a:rPr lang="sv-SE" sz="2000" dirty="0" smtClean="0"/>
                        <a:t>1</a:t>
                      </a:r>
                      <a:endParaRPr lang="sv-SE" sz="2000" dirty="0"/>
                    </a:p>
                  </a:txBody>
                  <a:tcPr anchor="ctr"/>
                </a:tc>
                <a:tc>
                  <a:txBody>
                    <a:bodyPr/>
                    <a:lstStyle/>
                    <a:p>
                      <a:pPr algn="ctr"/>
                      <a:r>
                        <a:rPr lang="sv-SE" sz="2000" dirty="0" smtClean="0"/>
                        <a:t>15</a:t>
                      </a:r>
                      <a:endParaRPr lang="sv-SE" sz="2000" dirty="0"/>
                    </a:p>
                  </a:txBody>
                  <a:tcPr anchor="ctr"/>
                </a:tc>
              </a:tr>
              <a:tr h="600067">
                <a:tc>
                  <a:txBody>
                    <a:bodyPr/>
                    <a:lstStyle/>
                    <a:p>
                      <a:r>
                        <a:rPr lang="sv-SE" sz="2000" dirty="0" smtClean="0"/>
                        <a:t>Hong Kong</a:t>
                      </a:r>
                      <a:endParaRPr lang="sv-SE" sz="2000" dirty="0"/>
                    </a:p>
                  </a:txBody>
                  <a:tcPr anchor="ctr"/>
                </a:tc>
                <a:tc>
                  <a:txBody>
                    <a:bodyPr/>
                    <a:lstStyle/>
                    <a:p>
                      <a:pPr algn="ctr"/>
                      <a:r>
                        <a:rPr lang="sv-SE" sz="2000" dirty="0" smtClean="0"/>
                        <a:t>14</a:t>
                      </a:r>
                      <a:endParaRPr lang="sv-SE" sz="2000" dirty="0"/>
                    </a:p>
                  </a:txBody>
                  <a:tcPr anchor="ctr"/>
                </a:tc>
                <a:tc>
                  <a:txBody>
                    <a:bodyPr/>
                    <a:lstStyle/>
                    <a:p>
                      <a:pPr algn="ctr"/>
                      <a:r>
                        <a:rPr lang="sv-SE" sz="2000" dirty="0" smtClean="0"/>
                        <a:t>1</a:t>
                      </a:r>
                      <a:endParaRPr lang="sv-SE" sz="2000" dirty="0"/>
                    </a:p>
                  </a:txBody>
                  <a:tcPr anchor="ctr"/>
                </a:tc>
              </a:tr>
            </a:tbl>
          </a:graphicData>
        </a:graphic>
      </p:graphicFrame>
      <p:sp>
        <p:nvSpPr>
          <p:cNvPr id="4" name="textruta 3"/>
          <p:cNvSpPr txBox="1"/>
          <p:nvPr/>
        </p:nvSpPr>
        <p:spPr>
          <a:xfrm>
            <a:off x="1115616" y="4365104"/>
            <a:ext cx="6336704" cy="1277273"/>
          </a:xfrm>
          <a:prstGeom prst="rect">
            <a:avLst/>
          </a:prstGeom>
          <a:noFill/>
        </p:spPr>
        <p:txBody>
          <a:bodyPr wrap="square" rtlCol="0">
            <a:spAutoFit/>
          </a:bodyPr>
          <a:lstStyle/>
          <a:p>
            <a:r>
              <a:rPr lang="sv-SE" b="1" dirty="0" smtClean="0"/>
              <a:t>Framgångsfaktorer</a:t>
            </a:r>
            <a:r>
              <a:rPr lang="sv-SE" b="1" dirty="0"/>
              <a:t>:</a:t>
            </a:r>
          </a:p>
          <a:p>
            <a:pPr marL="285750" lvl="0" indent="-285750">
              <a:spcAft>
                <a:spcPts val="600"/>
              </a:spcAft>
              <a:buFont typeface="Arial" panose="020B0604020202020204" pitchFamily="34" charset="0"/>
              <a:buChar char="•"/>
            </a:pPr>
            <a:r>
              <a:rPr lang="sv-SE" dirty="0"/>
              <a:t>Kollegialt lärande i samma ämne och i samma </a:t>
            </a:r>
            <a:r>
              <a:rPr lang="sv-SE" dirty="0" smtClean="0"/>
              <a:t>årskurs.</a:t>
            </a:r>
            <a:endParaRPr lang="sv-SE" dirty="0"/>
          </a:p>
          <a:p>
            <a:pPr marL="285750" lvl="0" indent="-285750">
              <a:buFont typeface="Arial" panose="020B0604020202020204" pitchFamily="34" charset="0"/>
              <a:buChar char="•"/>
            </a:pPr>
            <a:r>
              <a:rPr lang="sv-SE" dirty="0"/>
              <a:t>Fokus på </a:t>
            </a:r>
            <a:r>
              <a:rPr lang="sv-SE" u="sng" dirty="0"/>
              <a:t>lärandets objekt</a:t>
            </a:r>
            <a:r>
              <a:rPr lang="sv-SE" dirty="0"/>
              <a:t>, det vill säga </a:t>
            </a:r>
            <a:r>
              <a:rPr lang="sv-SE" dirty="0" smtClean="0"/>
              <a:t>VAD eleverna behöver </a:t>
            </a:r>
            <a:r>
              <a:rPr lang="sv-SE" dirty="0"/>
              <a:t>lära sig, eller vad som är kritiskt, vad som fattas</a:t>
            </a:r>
            <a:r>
              <a:rPr lang="sv-SE" dirty="0" smtClean="0"/>
              <a:t>.</a:t>
            </a:r>
            <a:endParaRPr lang="sv-SE" dirty="0"/>
          </a:p>
        </p:txBody>
      </p:sp>
      <p:sp>
        <p:nvSpPr>
          <p:cNvPr id="5" name="textruta 4"/>
          <p:cNvSpPr txBox="1"/>
          <p:nvPr/>
        </p:nvSpPr>
        <p:spPr>
          <a:xfrm>
            <a:off x="3707904" y="541864"/>
            <a:ext cx="1760418" cy="584775"/>
          </a:xfrm>
          <a:prstGeom prst="rect">
            <a:avLst/>
          </a:prstGeom>
          <a:noFill/>
        </p:spPr>
        <p:txBody>
          <a:bodyPr wrap="none" rtlCol="0">
            <a:spAutoFit/>
          </a:bodyPr>
          <a:lstStyle/>
          <a:p>
            <a:r>
              <a:rPr lang="sv-SE" sz="3200" b="1" dirty="0" smtClean="0">
                <a:latin typeface="Segoe UI Light" panose="020B0502040204020203" pitchFamily="34" charset="0"/>
              </a:rPr>
              <a:t>En fotnot</a:t>
            </a:r>
            <a:endParaRPr lang="sv-SE" sz="3200" b="1" dirty="0">
              <a:latin typeface="Segoe UI Light" panose="020B0502040204020203" pitchFamily="34" charset="0"/>
            </a:endParaRPr>
          </a:p>
        </p:txBody>
      </p:sp>
      <p:sp>
        <p:nvSpPr>
          <p:cNvPr id="6" name="textruta 5"/>
          <p:cNvSpPr txBox="1"/>
          <p:nvPr/>
        </p:nvSpPr>
        <p:spPr>
          <a:xfrm>
            <a:off x="5220072" y="6205954"/>
            <a:ext cx="3528392" cy="369332"/>
          </a:xfrm>
          <a:prstGeom prst="rect">
            <a:avLst/>
          </a:prstGeom>
          <a:noFill/>
        </p:spPr>
        <p:txBody>
          <a:bodyPr wrap="square" rtlCol="0">
            <a:spAutoFit/>
          </a:bodyPr>
          <a:lstStyle/>
          <a:p>
            <a:r>
              <a:rPr lang="sv-SE" dirty="0" smtClean="0"/>
              <a:t>* </a:t>
            </a:r>
            <a:r>
              <a:rPr lang="sv-SE" sz="1200" dirty="0" smtClean="0"/>
              <a:t>Progress in International Reading Literacy </a:t>
            </a:r>
            <a:r>
              <a:rPr lang="sv-SE" sz="1200" dirty="0" err="1" smtClean="0"/>
              <a:t>Study</a:t>
            </a:r>
            <a:endParaRPr lang="sv-SE" sz="1200" dirty="0"/>
          </a:p>
        </p:txBody>
      </p:sp>
    </p:spTree>
    <p:extLst>
      <p:ext uri="{BB962C8B-B14F-4D97-AF65-F5344CB8AC3E}">
        <p14:creationId xmlns:p14="http://schemas.microsoft.com/office/powerpoint/2010/main" val="1947521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060848"/>
            <a:ext cx="2160240" cy="2959079"/>
          </a:xfrm>
          <a:prstGeom prst="rect">
            <a:avLst/>
          </a:prstGeom>
          <a:ln>
            <a:solidFill>
              <a:schemeClr val="bg1">
                <a:lumMod val="50000"/>
              </a:schemeClr>
            </a:solidFill>
          </a:ln>
        </p:spPr>
      </p:pic>
      <p:pic>
        <p:nvPicPr>
          <p:cNvPr id="9" name="Bildobjek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276872"/>
            <a:ext cx="2160240" cy="2959079"/>
          </a:xfrm>
          <a:prstGeom prst="rect">
            <a:avLst/>
          </a:prstGeom>
          <a:ln>
            <a:solidFill>
              <a:schemeClr val="bg1">
                <a:lumMod val="50000"/>
              </a:schemeClr>
            </a:solidFill>
          </a:ln>
        </p:spPr>
      </p:pic>
      <p:sp>
        <p:nvSpPr>
          <p:cNvPr id="7" name="textruta 6"/>
          <p:cNvSpPr txBox="1"/>
          <p:nvPr/>
        </p:nvSpPr>
        <p:spPr>
          <a:xfrm>
            <a:off x="1672905" y="570217"/>
            <a:ext cx="5798190" cy="584775"/>
          </a:xfrm>
          <a:prstGeom prst="rect">
            <a:avLst/>
          </a:prstGeom>
          <a:noFill/>
        </p:spPr>
        <p:txBody>
          <a:bodyPr wrap="none" rtlCol="0">
            <a:spAutoFit/>
          </a:bodyPr>
          <a:lstStyle/>
          <a:p>
            <a:r>
              <a:rPr lang="sv-SE" sz="3200" b="1" dirty="0" smtClean="0">
                <a:latin typeface="Segoe UI Light" panose="020B0502040204020203" pitchFamily="34" charset="0"/>
              </a:rPr>
              <a:t>Placeringar i Ung Företagsamhet</a:t>
            </a:r>
            <a:endParaRPr lang="sv-SE" sz="3200" b="1" dirty="0">
              <a:latin typeface="Segoe UI Light" panose="020B0502040204020203" pitchFamily="34" charset="0"/>
            </a:endParaRPr>
          </a:p>
        </p:txBody>
      </p:sp>
      <p:sp>
        <p:nvSpPr>
          <p:cNvPr id="3" name="textruta 2"/>
          <p:cNvSpPr txBox="1"/>
          <p:nvPr/>
        </p:nvSpPr>
        <p:spPr>
          <a:xfrm>
            <a:off x="755576" y="1389773"/>
            <a:ext cx="1516762" cy="892552"/>
          </a:xfrm>
          <a:prstGeom prst="rect">
            <a:avLst/>
          </a:prstGeom>
          <a:noFill/>
        </p:spPr>
        <p:txBody>
          <a:bodyPr wrap="none" rtlCol="0">
            <a:spAutoFit/>
          </a:bodyPr>
          <a:lstStyle/>
          <a:p>
            <a:r>
              <a:rPr lang="sv-SE" b="1" dirty="0" smtClean="0">
                <a:latin typeface="Segoe UI Light" panose="020B0502040204020203" pitchFamily="34" charset="0"/>
              </a:rPr>
              <a:t>År 2008</a:t>
            </a:r>
          </a:p>
          <a:p>
            <a:endParaRPr lang="sv-SE" dirty="0">
              <a:latin typeface="Segoe UI Light" panose="020B0502040204020203" pitchFamily="34" charset="0"/>
            </a:endParaRPr>
          </a:p>
          <a:p>
            <a:r>
              <a:rPr lang="sv-SE" sz="1600" dirty="0" smtClean="0">
                <a:latin typeface="Segoe UI Light" panose="020B0502040204020203" pitchFamily="34" charset="0"/>
              </a:rPr>
              <a:t>Ingen placering</a:t>
            </a:r>
            <a:endParaRPr lang="sv-SE" sz="1600" dirty="0">
              <a:latin typeface="Segoe UI Light" panose="020B0502040204020203" pitchFamily="34" charset="0"/>
            </a:endParaRPr>
          </a:p>
        </p:txBody>
      </p:sp>
      <p:sp>
        <p:nvSpPr>
          <p:cNvPr id="10" name="textruta 9"/>
          <p:cNvSpPr txBox="1"/>
          <p:nvPr/>
        </p:nvSpPr>
        <p:spPr>
          <a:xfrm>
            <a:off x="755576" y="1363832"/>
            <a:ext cx="1516762" cy="892552"/>
          </a:xfrm>
          <a:prstGeom prst="rect">
            <a:avLst/>
          </a:prstGeom>
          <a:noFill/>
        </p:spPr>
        <p:txBody>
          <a:bodyPr wrap="none" rtlCol="0">
            <a:spAutoFit/>
          </a:bodyPr>
          <a:lstStyle/>
          <a:p>
            <a:r>
              <a:rPr lang="sv-SE" b="1" dirty="0" smtClean="0">
                <a:latin typeface="Segoe UI Light" panose="020B0502040204020203" pitchFamily="34" charset="0"/>
              </a:rPr>
              <a:t>År 2009</a:t>
            </a:r>
          </a:p>
          <a:p>
            <a:endParaRPr lang="sv-SE" dirty="0">
              <a:latin typeface="Segoe UI Light" panose="020B0502040204020203" pitchFamily="34" charset="0"/>
            </a:endParaRPr>
          </a:p>
          <a:p>
            <a:r>
              <a:rPr lang="sv-SE" sz="1600" dirty="0" smtClean="0">
                <a:latin typeface="Segoe UI Light" panose="020B0502040204020203" pitchFamily="34" charset="0"/>
              </a:rPr>
              <a:t>Ingen placering</a:t>
            </a:r>
            <a:endParaRPr lang="sv-SE" sz="1600" dirty="0">
              <a:latin typeface="Segoe UI Light" panose="020B0502040204020203" pitchFamily="34" charset="0"/>
            </a:endParaRPr>
          </a:p>
        </p:txBody>
      </p:sp>
      <p:sp>
        <p:nvSpPr>
          <p:cNvPr id="12" name="textruta 11"/>
          <p:cNvSpPr txBox="1"/>
          <p:nvPr/>
        </p:nvSpPr>
        <p:spPr>
          <a:xfrm>
            <a:off x="741571" y="1336299"/>
            <a:ext cx="1491690" cy="1138773"/>
          </a:xfrm>
          <a:prstGeom prst="rect">
            <a:avLst/>
          </a:prstGeom>
          <a:noFill/>
        </p:spPr>
        <p:txBody>
          <a:bodyPr wrap="none" rtlCol="0">
            <a:spAutoFit/>
          </a:bodyPr>
          <a:lstStyle/>
          <a:p>
            <a:r>
              <a:rPr lang="sv-SE" b="1" dirty="0" smtClean="0">
                <a:latin typeface="Segoe UI Light" panose="020B0502040204020203" pitchFamily="34" charset="0"/>
              </a:rPr>
              <a:t>År 2010</a:t>
            </a:r>
          </a:p>
          <a:p>
            <a:endParaRPr lang="sv-SE" dirty="0">
              <a:latin typeface="Segoe UI Light" panose="020B0502040204020203" pitchFamily="34" charset="0"/>
            </a:endParaRPr>
          </a:p>
          <a:p>
            <a:r>
              <a:rPr lang="sv-SE" sz="1600" b="1" dirty="0" smtClean="0">
                <a:latin typeface="Segoe UI Light" panose="020B0502040204020203" pitchFamily="34" charset="0"/>
              </a:rPr>
              <a:t>Bästa Webplats</a:t>
            </a:r>
          </a:p>
          <a:p>
            <a:r>
              <a:rPr lang="sv-SE" sz="1600" dirty="0" smtClean="0">
                <a:latin typeface="Segoe UI Light" panose="020B0502040204020203" pitchFamily="34" charset="0"/>
              </a:rPr>
              <a:t>2:a</a:t>
            </a:r>
            <a:endParaRPr lang="sv-SE" sz="1600" dirty="0">
              <a:latin typeface="Segoe UI Light" panose="020B0502040204020203" pitchFamily="34" charset="0"/>
            </a:endParaRPr>
          </a:p>
        </p:txBody>
      </p:sp>
      <p:sp>
        <p:nvSpPr>
          <p:cNvPr id="13" name="textruta 12"/>
          <p:cNvSpPr txBox="1"/>
          <p:nvPr/>
        </p:nvSpPr>
        <p:spPr>
          <a:xfrm>
            <a:off x="755576" y="1389773"/>
            <a:ext cx="1516762" cy="892552"/>
          </a:xfrm>
          <a:prstGeom prst="rect">
            <a:avLst/>
          </a:prstGeom>
          <a:noFill/>
        </p:spPr>
        <p:txBody>
          <a:bodyPr wrap="none" rtlCol="0">
            <a:spAutoFit/>
          </a:bodyPr>
          <a:lstStyle/>
          <a:p>
            <a:r>
              <a:rPr lang="sv-SE" b="1" dirty="0" smtClean="0">
                <a:latin typeface="Segoe UI Light" panose="020B0502040204020203" pitchFamily="34" charset="0"/>
              </a:rPr>
              <a:t>År 2011</a:t>
            </a:r>
          </a:p>
          <a:p>
            <a:endParaRPr lang="sv-SE" dirty="0">
              <a:latin typeface="Segoe UI Light" panose="020B0502040204020203" pitchFamily="34" charset="0"/>
            </a:endParaRPr>
          </a:p>
          <a:p>
            <a:r>
              <a:rPr lang="sv-SE" sz="1600" dirty="0" smtClean="0">
                <a:latin typeface="Segoe UI Light" panose="020B0502040204020203" pitchFamily="34" charset="0"/>
              </a:rPr>
              <a:t>Ingen placering</a:t>
            </a:r>
            <a:endParaRPr lang="sv-SE" sz="1600" dirty="0">
              <a:latin typeface="Segoe UI Light" panose="020B0502040204020203" pitchFamily="34" charset="0"/>
            </a:endParaRPr>
          </a:p>
        </p:txBody>
      </p:sp>
      <p:sp>
        <p:nvSpPr>
          <p:cNvPr id="14" name="textruta 13"/>
          <p:cNvSpPr txBox="1"/>
          <p:nvPr/>
        </p:nvSpPr>
        <p:spPr>
          <a:xfrm>
            <a:off x="755576" y="1349138"/>
            <a:ext cx="1965731" cy="3847207"/>
          </a:xfrm>
          <a:prstGeom prst="rect">
            <a:avLst/>
          </a:prstGeom>
          <a:noFill/>
        </p:spPr>
        <p:txBody>
          <a:bodyPr wrap="none" rtlCol="0">
            <a:spAutoFit/>
          </a:bodyPr>
          <a:lstStyle/>
          <a:p>
            <a:r>
              <a:rPr lang="sv-SE" b="1" dirty="0" smtClean="0">
                <a:latin typeface="Segoe UI Light" panose="020B0502040204020203" pitchFamily="34" charset="0"/>
              </a:rPr>
              <a:t>År 2014</a:t>
            </a:r>
          </a:p>
          <a:p>
            <a:endParaRPr lang="sv-SE" dirty="0">
              <a:latin typeface="Segoe UI Light" panose="020B0502040204020203" pitchFamily="34" charset="0"/>
            </a:endParaRPr>
          </a:p>
          <a:p>
            <a:r>
              <a:rPr lang="sv-SE" sz="1600" b="1" dirty="0">
                <a:latin typeface="Segoe UI Light" panose="020B0502040204020203" pitchFamily="34" charset="0"/>
              </a:rPr>
              <a:t>Bästa UF-företag</a:t>
            </a:r>
          </a:p>
          <a:p>
            <a:r>
              <a:rPr lang="sv-SE" sz="1600" dirty="0">
                <a:latin typeface="Segoe UI Light" panose="020B0502040204020203" pitchFamily="34" charset="0"/>
              </a:rPr>
              <a:t>1:a → </a:t>
            </a:r>
            <a:r>
              <a:rPr lang="sv-SE" sz="1600" dirty="0" smtClean="0">
                <a:latin typeface="Segoe UI Light" panose="020B0502040204020203" pitchFamily="34" charset="0"/>
              </a:rPr>
              <a:t>SM</a:t>
            </a:r>
            <a:endParaRPr lang="sv-SE" sz="1600" b="1" dirty="0" smtClean="0">
              <a:latin typeface="Segoe UI Light" panose="020B0502040204020203" pitchFamily="34" charset="0"/>
            </a:endParaRPr>
          </a:p>
          <a:p>
            <a:r>
              <a:rPr lang="sv-SE" sz="1600" b="1" dirty="0" smtClean="0">
                <a:latin typeface="Segoe UI Light" panose="020B0502040204020203" pitchFamily="34" charset="0"/>
              </a:rPr>
              <a:t>Bästa Logotyp</a:t>
            </a:r>
          </a:p>
          <a:p>
            <a:r>
              <a:rPr lang="sv-SE" sz="1600" dirty="0" smtClean="0">
                <a:latin typeface="Segoe UI Light" panose="020B0502040204020203" pitchFamily="34" charset="0"/>
              </a:rPr>
              <a:t>1:a</a:t>
            </a:r>
          </a:p>
          <a:p>
            <a:r>
              <a:rPr lang="sv-SE" sz="1600" dirty="0" smtClean="0">
                <a:latin typeface="Segoe UI Light" panose="020B0502040204020203" pitchFamily="34" charset="0"/>
              </a:rPr>
              <a:t>3:a</a:t>
            </a:r>
          </a:p>
          <a:p>
            <a:r>
              <a:rPr lang="sv-SE" sz="1600" b="1" dirty="0" smtClean="0">
                <a:latin typeface="Segoe UI Light" panose="020B0502040204020203" pitchFamily="34" charset="0"/>
              </a:rPr>
              <a:t>Bästa Säljare</a:t>
            </a:r>
            <a:endParaRPr lang="sv-SE" sz="1600" dirty="0" smtClean="0">
              <a:latin typeface="Segoe UI Light" panose="020B0502040204020203" pitchFamily="34" charset="0"/>
            </a:endParaRPr>
          </a:p>
          <a:p>
            <a:r>
              <a:rPr lang="sv-SE" sz="1600" dirty="0">
                <a:latin typeface="Segoe UI Light" panose="020B0502040204020203" pitchFamily="34" charset="0"/>
              </a:rPr>
              <a:t>3</a:t>
            </a:r>
            <a:r>
              <a:rPr lang="sv-SE" sz="1600" dirty="0" smtClean="0">
                <a:latin typeface="Segoe UI Light" panose="020B0502040204020203" pitchFamily="34" charset="0"/>
              </a:rPr>
              <a:t>:a</a:t>
            </a:r>
          </a:p>
          <a:p>
            <a:r>
              <a:rPr lang="sv-SE" sz="1600" b="1" dirty="0" smtClean="0">
                <a:latin typeface="Segoe UI Light" panose="020B0502040204020203" pitchFamily="34" charset="0"/>
              </a:rPr>
              <a:t>Hållbart företagande</a:t>
            </a:r>
          </a:p>
          <a:p>
            <a:r>
              <a:rPr lang="sv-SE" sz="1600" dirty="0" smtClean="0">
                <a:latin typeface="Segoe UI Light" panose="020B0502040204020203" pitchFamily="34" charset="0"/>
              </a:rPr>
              <a:t>1:a</a:t>
            </a:r>
          </a:p>
          <a:p>
            <a:r>
              <a:rPr lang="sv-SE" sz="1600" b="1" dirty="0" smtClean="0">
                <a:latin typeface="Segoe UI Light" panose="020B0502040204020203" pitchFamily="34" charset="0"/>
              </a:rPr>
              <a:t>Bästa Webplats</a:t>
            </a:r>
          </a:p>
          <a:p>
            <a:r>
              <a:rPr lang="sv-SE" sz="1600" dirty="0">
                <a:latin typeface="Segoe UI Light" panose="020B0502040204020203" pitchFamily="34" charset="0"/>
              </a:rPr>
              <a:t>2</a:t>
            </a:r>
            <a:r>
              <a:rPr lang="sv-SE" sz="1600" dirty="0" smtClean="0">
                <a:latin typeface="Segoe UI Light" panose="020B0502040204020203" pitchFamily="34" charset="0"/>
              </a:rPr>
              <a:t>:a</a:t>
            </a:r>
          </a:p>
          <a:p>
            <a:r>
              <a:rPr lang="sv-SE" sz="1600" b="1" dirty="0" smtClean="0">
                <a:latin typeface="Segoe UI Light" panose="020B0502040204020203" pitchFamily="34" charset="0"/>
              </a:rPr>
              <a:t>Bästa Monter</a:t>
            </a:r>
          </a:p>
          <a:p>
            <a:r>
              <a:rPr lang="sv-SE" sz="1600" dirty="0" smtClean="0">
                <a:latin typeface="Segoe UI Light" panose="020B0502040204020203" pitchFamily="34" charset="0"/>
              </a:rPr>
              <a:t>2:a</a:t>
            </a:r>
          </a:p>
        </p:txBody>
      </p:sp>
      <p:sp>
        <p:nvSpPr>
          <p:cNvPr id="16" name="textruta 15"/>
          <p:cNvSpPr txBox="1"/>
          <p:nvPr/>
        </p:nvSpPr>
        <p:spPr>
          <a:xfrm>
            <a:off x="773445" y="1363832"/>
            <a:ext cx="1623265" cy="2369880"/>
          </a:xfrm>
          <a:prstGeom prst="rect">
            <a:avLst/>
          </a:prstGeom>
          <a:noFill/>
        </p:spPr>
        <p:txBody>
          <a:bodyPr wrap="none" rtlCol="0">
            <a:spAutoFit/>
          </a:bodyPr>
          <a:lstStyle/>
          <a:p>
            <a:r>
              <a:rPr lang="sv-SE" b="1" dirty="0" smtClean="0">
                <a:latin typeface="Segoe UI Light" panose="020B0502040204020203" pitchFamily="34" charset="0"/>
              </a:rPr>
              <a:t>År 2012</a:t>
            </a:r>
          </a:p>
          <a:p>
            <a:endParaRPr lang="sv-SE" dirty="0">
              <a:latin typeface="Segoe UI Light" panose="020B0502040204020203" pitchFamily="34" charset="0"/>
            </a:endParaRPr>
          </a:p>
          <a:p>
            <a:r>
              <a:rPr lang="sv-SE" sz="1600" b="1" dirty="0" smtClean="0">
                <a:latin typeface="Segoe UI Light" panose="020B0502040204020203" pitchFamily="34" charset="0"/>
              </a:rPr>
              <a:t>Bästa Logotyp</a:t>
            </a:r>
          </a:p>
          <a:p>
            <a:r>
              <a:rPr lang="sv-SE" sz="1600" dirty="0" smtClean="0">
                <a:latin typeface="Segoe UI Light" panose="020B0502040204020203" pitchFamily="34" charset="0"/>
              </a:rPr>
              <a:t>3:a</a:t>
            </a:r>
          </a:p>
          <a:p>
            <a:r>
              <a:rPr lang="sv-SE" sz="1600" b="1" dirty="0" smtClean="0">
                <a:latin typeface="Segoe UI Light" panose="020B0502040204020203" pitchFamily="34" charset="0"/>
              </a:rPr>
              <a:t>Bästa Säljare</a:t>
            </a:r>
            <a:endParaRPr lang="sv-SE" sz="1600" dirty="0" smtClean="0">
              <a:latin typeface="Segoe UI Light" panose="020B0502040204020203" pitchFamily="34" charset="0"/>
            </a:endParaRPr>
          </a:p>
          <a:p>
            <a:r>
              <a:rPr lang="sv-SE" sz="1600" dirty="0" smtClean="0">
                <a:latin typeface="Segoe UI Light" panose="020B0502040204020203" pitchFamily="34" charset="0"/>
              </a:rPr>
              <a:t>1:a</a:t>
            </a:r>
          </a:p>
          <a:p>
            <a:r>
              <a:rPr lang="sv-SE" sz="1600" dirty="0" smtClean="0">
                <a:latin typeface="Segoe UI Light" panose="020B0502040204020203" pitchFamily="34" charset="0"/>
              </a:rPr>
              <a:t>2:a</a:t>
            </a:r>
          </a:p>
          <a:p>
            <a:r>
              <a:rPr lang="sv-SE" sz="1600" b="1" dirty="0" smtClean="0">
                <a:latin typeface="Segoe UI Light" panose="020B0502040204020203" pitchFamily="34" charset="0"/>
              </a:rPr>
              <a:t>Bästa UF-företag</a:t>
            </a:r>
          </a:p>
          <a:p>
            <a:r>
              <a:rPr lang="sv-SE" sz="1600" dirty="0" smtClean="0">
                <a:latin typeface="Segoe UI Light" panose="020B0502040204020203" pitchFamily="34" charset="0"/>
              </a:rPr>
              <a:t>3:a</a:t>
            </a:r>
            <a:endParaRPr lang="sv-SE" sz="1600" dirty="0">
              <a:latin typeface="Segoe UI Light" panose="020B0502040204020203" pitchFamily="34" charset="0"/>
            </a:endParaRPr>
          </a:p>
        </p:txBody>
      </p:sp>
      <p:sp>
        <p:nvSpPr>
          <p:cNvPr id="17" name="textruta 16"/>
          <p:cNvSpPr txBox="1"/>
          <p:nvPr/>
        </p:nvSpPr>
        <p:spPr>
          <a:xfrm>
            <a:off x="764500" y="1349138"/>
            <a:ext cx="1965731" cy="4832092"/>
          </a:xfrm>
          <a:prstGeom prst="rect">
            <a:avLst/>
          </a:prstGeom>
          <a:noFill/>
        </p:spPr>
        <p:txBody>
          <a:bodyPr wrap="none" rtlCol="0">
            <a:spAutoFit/>
          </a:bodyPr>
          <a:lstStyle/>
          <a:p>
            <a:r>
              <a:rPr lang="sv-SE" b="1" dirty="0" smtClean="0">
                <a:latin typeface="Segoe UI Light" panose="020B0502040204020203" pitchFamily="34" charset="0"/>
              </a:rPr>
              <a:t>År 2013</a:t>
            </a:r>
          </a:p>
          <a:p>
            <a:endParaRPr lang="sv-SE" dirty="0">
              <a:latin typeface="Segoe UI Light" panose="020B0502040204020203" pitchFamily="34" charset="0"/>
            </a:endParaRPr>
          </a:p>
          <a:p>
            <a:r>
              <a:rPr lang="sv-SE" sz="1600" b="1" dirty="0">
                <a:latin typeface="Segoe UI Light" panose="020B0502040204020203" pitchFamily="34" charset="0"/>
              </a:rPr>
              <a:t>Bästa UF-företag</a:t>
            </a:r>
          </a:p>
          <a:p>
            <a:r>
              <a:rPr lang="sv-SE" sz="1600" dirty="0">
                <a:latin typeface="Segoe UI Light" panose="020B0502040204020203" pitchFamily="34" charset="0"/>
              </a:rPr>
              <a:t>1:a → </a:t>
            </a:r>
            <a:r>
              <a:rPr lang="sv-SE" sz="1600" dirty="0" smtClean="0">
                <a:latin typeface="Segoe UI Light" panose="020B0502040204020203" pitchFamily="34" charset="0"/>
              </a:rPr>
              <a:t>SM</a:t>
            </a:r>
            <a:endParaRPr lang="sv-SE" sz="1600" b="1" dirty="0" smtClean="0">
              <a:latin typeface="Segoe UI Light" panose="020B0502040204020203" pitchFamily="34" charset="0"/>
            </a:endParaRPr>
          </a:p>
          <a:p>
            <a:r>
              <a:rPr lang="sv-SE" sz="1600" b="1" dirty="0" smtClean="0">
                <a:latin typeface="Segoe UI Light" panose="020B0502040204020203" pitchFamily="34" charset="0"/>
              </a:rPr>
              <a:t>Bästa Logotyp</a:t>
            </a:r>
          </a:p>
          <a:p>
            <a:r>
              <a:rPr lang="sv-SE" sz="1600" dirty="0" smtClean="0">
                <a:latin typeface="Segoe UI Light" panose="020B0502040204020203" pitchFamily="34" charset="0"/>
              </a:rPr>
              <a:t>3:a</a:t>
            </a:r>
          </a:p>
          <a:p>
            <a:r>
              <a:rPr lang="sv-SE" sz="1600" b="1" dirty="0" smtClean="0">
                <a:latin typeface="Segoe UI Light" panose="020B0502040204020203" pitchFamily="34" charset="0"/>
              </a:rPr>
              <a:t>Bästa Säljare</a:t>
            </a:r>
            <a:endParaRPr lang="sv-SE" sz="1600" dirty="0" smtClean="0">
              <a:latin typeface="Segoe UI Light" panose="020B0502040204020203" pitchFamily="34" charset="0"/>
            </a:endParaRPr>
          </a:p>
          <a:p>
            <a:r>
              <a:rPr lang="sv-SE" sz="1600" dirty="0" smtClean="0">
                <a:latin typeface="Segoe UI Light" panose="020B0502040204020203" pitchFamily="34" charset="0"/>
              </a:rPr>
              <a:t>1:a</a:t>
            </a:r>
          </a:p>
          <a:p>
            <a:r>
              <a:rPr lang="sv-SE" sz="1600" b="1" dirty="0" smtClean="0">
                <a:latin typeface="Segoe UI Light" panose="020B0502040204020203" pitchFamily="34" charset="0"/>
              </a:rPr>
              <a:t>Bästa Affärsplan</a:t>
            </a:r>
          </a:p>
          <a:p>
            <a:r>
              <a:rPr lang="sv-SE" sz="1600" dirty="0" smtClean="0">
                <a:latin typeface="Segoe UI Light" panose="020B0502040204020203" pitchFamily="34" charset="0"/>
              </a:rPr>
              <a:t>1:a</a:t>
            </a:r>
          </a:p>
          <a:p>
            <a:r>
              <a:rPr lang="sv-SE" sz="1600" dirty="0" smtClean="0">
                <a:latin typeface="Segoe UI Light" panose="020B0502040204020203" pitchFamily="34" charset="0"/>
              </a:rPr>
              <a:t>2:a</a:t>
            </a:r>
          </a:p>
          <a:p>
            <a:r>
              <a:rPr lang="sv-SE" sz="1600" dirty="0" smtClean="0">
                <a:latin typeface="Segoe UI Light" panose="020B0502040204020203" pitchFamily="34" charset="0"/>
              </a:rPr>
              <a:t>3:a</a:t>
            </a:r>
          </a:p>
          <a:p>
            <a:r>
              <a:rPr lang="sv-SE" sz="1600" b="1" dirty="0" smtClean="0">
                <a:latin typeface="Segoe UI Light" panose="020B0502040204020203" pitchFamily="34" charset="0"/>
              </a:rPr>
              <a:t>Hållbart företagande</a:t>
            </a:r>
          </a:p>
          <a:p>
            <a:r>
              <a:rPr lang="sv-SE" sz="1600" dirty="0" smtClean="0">
                <a:latin typeface="Segoe UI Light" panose="020B0502040204020203" pitchFamily="34" charset="0"/>
              </a:rPr>
              <a:t>1:a</a:t>
            </a:r>
          </a:p>
          <a:p>
            <a:r>
              <a:rPr lang="sv-SE" sz="1600" b="1" dirty="0" smtClean="0">
                <a:latin typeface="Segoe UI Light" panose="020B0502040204020203" pitchFamily="34" charset="0"/>
              </a:rPr>
              <a:t>Bästa Hantverk</a:t>
            </a:r>
          </a:p>
          <a:p>
            <a:r>
              <a:rPr lang="sv-SE" sz="1600" dirty="0" smtClean="0">
                <a:latin typeface="Segoe UI Light" panose="020B0502040204020203" pitchFamily="34" charset="0"/>
              </a:rPr>
              <a:t>1:a</a:t>
            </a:r>
          </a:p>
          <a:p>
            <a:r>
              <a:rPr lang="sv-SE" sz="1600" b="1" dirty="0" smtClean="0">
                <a:latin typeface="Segoe UI Light" panose="020B0502040204020203" pitchFamily="34" charset="0"/>
              </a:rPr>
              <a:t>Bästa Tjänst</a:t>
            </a:r>
          </a:p>
          <a:p>
            <a:r>
              <a:rPr lang="sv-SE" sz="1600" dirty="0" smtClean="0">
                <a:latin typeface="Segoe UI Light" panose="020B0502040204020203" pitchFamily="34" charset="0"/>
              </a:rPr>
              <a:t>1:a</a:t>
            </a:r>
          </a:p>
          <a:p>
            <a:r>
              <a:rPr lang="sv-SE" sz="1600" dirty="0" smtClean="0">
                <a:latin typeface="Segoe UI Light" panose="020B0502040204020203" pitchFamily="34" charset="0"/>
              </a:rPr>
              <a:t>3:a</a:t>
            </a:r>
            <a:endParaRPr lang="sv-SE" sz="1600" dirty="0">
              <a:latin typeface="Segoe UI Light" panose="020B0502040204020203"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2057652"/>
            <a:ext cx="2962275" cy="2962275"/>
          </a:xfrm>
          <a:prstGeom prst="rect">
            <a:avLst/>
          </a:prstGeom>
          <a:effectLst>
            <a:softEdge rad="317500"/>
          </a:effectLst>
        </p:spPr>
      </p:pic>
      <p:grpSp>
        <p:nvGrpSpPr>
          <p:cNvPr id="18" name="Grupp 17"/>
          <p:cNvGrpSpPr/>
          <p:nvPr/>
        </p:nvGrpSpPr>
        <p:grpSpPr>
          <a:xfrm>
            <a:off x="5880315" y="1810107"/>
            <a:ext cx="3012165" cy="1258853"/>
            <a:chOff x="5674629" y="1810107"/>
            <a:chExt cx="2880320" cy="1258853"/>
          </a:xfrm>
        </p:grpSpPr>
        <p:sp>
          <p:nvSpPr>
            <p:cNvPr id="6" name="Rundad rektangulär 5"/>
            <p:cNvSpPr/>
            <p:nvPr/>
          </p:nvSpPr>
          <p:spPr>
            <a:xfrm>
              <a:off x="5674629" y="1810107"/>
              <a:ext cx="2880320" cy="1258853"/>
            </a:xfrm>
            <a:prstGeom prst="wedgeRoundRectCallout">
              <a:avLst>
                <a:gd name="adj1" fmla="val -78488"/>
                <a:gd name="adj2" fmla="val 111913"/>
                <a:gd name="adj3" fmla="val 16667"/>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5919148" y="2062680"/>
              <a:ext cx="2468946" cy="584775"/>
            </a:xfrm>
            <a:prstGeom prst="rect">
              <a:avLst/>
            </a:prstGeom>
            <a:noFill/>
          </p:spPr>
          <p:txBody>
            <a:bodyPr wrap="none" rtlCol="0">
              <a:spAutoFit/>
            </a:bodyPr>
            <a:lstStyle/>
            <a:p>
              <a:r>
                <a:rPr lang="sv-SE" sz="3200" dirty="0" smtClean="0">
                  <a:latin typeface="Segoe UI Light" panose="020B0502040204020203" pitchFamily="34" charset="0"/>
                </a:rPr>
                <a:t>engagemang</a:t>
              </a:r>
              <a:endParaRPr lang="sv-SE" sz="3200" dirty="0">
                <a:latin typeface="Segoe UI Light" panose="020B0502040204020203" pitchFamily="34" charset="0"/>
              </a:endParaRPr>
            </a:p>
          </p:txBody>
        </p:sp>
      </p:grpSp>
      <p:sp>
        <p:nvSpPr>
          <p:cNvPr id="19" name="textruta 18"/>
          <p:cNvSpPr txBox="1"/>
          <p:nvPr/>
        </p:nvSpPr>
        <p:spPr>
          <a:xfrm rot="19444776">
            <a:off x="-42887" y="308705"/>
            <a:ext cx="1208985" cy="369332"/>
          </a:xfrm>
          <a:prstGeom prst="rect">
            <a:avLst/>
          </a:prstGeom>
          <a:noFill/>
        </p:spPr>
        <p:txBody>
          <a:bodyPr wrap="none" rtlCol="0">
            <a:spAutoFit/>
          </a:bodyPr>
          <a:lstStyle/>
          <a:p>
            <a:r>
              <a:rPr lang="sv-SE" b="1" dirty="0" smtClean="0">
                <a:latin typeface="Segoe UI Light" panose="020B0502040204020203" pitchFamily="34" charset="0"/>
              </a:rPr>
              <a:t>Ingång två</a:t>
            </a:r>
            <a:endParaRPr lang="sv-SE" b="1" dirty="0">
              <a:latin typeface="Segoe UI Light" panose="020B0502040204020203" pitchFamily="34" charset="0"/>
            </a:endParaRPr>
          </a:p>
        </p:txBody>
      </p:sp>
    </p:spTree>
    <p:extLst>
      <p:ext uri="{BB962C8B-B14F-4D97-AF65-F5344CB8AC3E}">
        <p14:creationId xmlns:p14="http://schemas.microsoft.com/office/powerpoint/2010/main" val="1964017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childTnLst>
                                    <p:anim calcmode="lin" valueType="num">
                                      <p:cBhvr>
                                        <p:cTn id="25" dur="1000"/>
                                        <p:tgtEl>
                                          <p:spTgt spid="3"/>
                                        </p:tgtEl>
                                        <p:attrNameLst>
                                          <p:attrName>ppt_w</p:attrName>
                                        </p:attrNameLst>
                                      </p:cBhvr>
                                      <p:tavLst>
                                        <p:tav tm="0">
                                          <p:val>
                                            <p:strVal val="ppt_w"/>
                                          </p:val>
                                        </p:tav>
                                        <p:tav tm="100000">
                                          <p:val>
                                            <p:strVal val="ppt_w*0.70"/>
                                          </p:val>
                                        </p:tav>
                                      </p:tavLst>
                                    </p:anim>
                                    <p:anim calcmode="lin" valueType="num">
                                      <p:cBhvr>
                                        <p:cTn id="26" dur="1000"/>
                                        <p:tgtEl>
                                          <p:spTgt spid="3"/>
                                        </p:tgtEl>
                                        <p:attrNameLst>
                                          <p:attrName>ppt_h</p:attrName>
                                        </p:attrNameLst>
                                      </p:cBhvr>
                                      <p:tavLst>
                                        <p:tav tm="0">
                                          <p:val>
                                            <p:strVal val="ppt_h"/>
                                          </p:val>
                                        </p:tav>
                                        <p:tav tm="100000">
                                          <p:val>
                                            <p:strVal val="ppt_h"/>
                                          </p:val>
                                        </p:tav>
                                      </p:tavLst>
                                    </p:anim>
                                    <p:animEffect transition="out" filter="fade">
                                      <p:cBhvr>
                                        <p:cTn id="27" dur="1000"/>
                                        <p:tgtEl>
                                          <p:spTgt spid="3"/>
                                        </p:tgtEl>
                                      </p:cBhvr>
                                    </p:animEffect>
                                    <p:set>
                                      <p:cBhvr>
                                        <p:cTn id="28" dur="1" fill="hold">
                                          <p:stCondLst>
                                            <p:cond delay="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70"/>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grpId="1" nodeType="clickEffect">
                                  <p:stCondLst>
                                    <p:cond delay="0"/>
                                  </p:stCondLst>
                                  <p:childTnLst>
                                    <p:anim calcmode="lin" valueType="num">
                                      <p:cBhvr>
                                        <p:cTn id="39" dur="1000"/>
                                        <p:tgtEl>
                                          <p:spTgt spid="10"/>
                                        </p:tgtEl>
                                        <p:attrNameLst>
                                          <p:attrName>ppt_w</p:attrName>
                                        </p:attrNameLst>
                                      </p:cBhvr>
                                      <p:tavLst>
                                        <p:tav tm="0">
                                          <p:val>
                                            <p:strVal val="ppt_w"/>
                                          </p:val>
                                        </p:tav>
                                        <p:tav tm="100000">
                                          <p:val>
                                            <p:strVal val="ppt_w*0.70"/>
                                          </p:val>
                                        </p:tav>
                                      </p:tavLst>
                                    </p:anim>
                                    <p:anim calcmode="lin" valueType="num">
                                      <p:cBhvr>
                                        <p:cTn id="40" dur="1000"/>
                                        <p:tgtEl>
                                          <p:spTgt spid="10"/>
                                        </p:tgtEl>
                                        <p:attrNameLst>
                                          <p:attrName>ppt_h</p:attrName>
                                        </p:attrNameLst>
                                      </p:cBhvr>
                                      <p:tavLst>
                                        <p:tav tm="0">
                                          <p:val>
                                            <p:strVal val="ppt_h"/>
                                          </p:val>
                                        </p:tav>
                                        <p:tav tm="100000">
                                          <p:val>
                                            <p:strVal val="ppt_h"/>
                                          </p:val>
                                        </p:tav>
                                      </p:tavLst>
                                    </p:anim>
                                    <p:animEffect transition="out" filter="fade">
                                      <p:cBhvr>
                                        <p:cTn id="41" dur="1000"/>
                                        <p:tgtEl>
                                          <p:spTgt spid="10"/>
                                        </p:tgtEl>
                                      </p:cBhvr>
                                    </p:animEffect>
                                    <p:set>
                                      <p:cBhvr>
                                        <p:cTn id="42" dur="1" fill="hold">
                                          <p:stCondLst>
                                            <p:cond delay="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xit" presetSubtype="0" fill="hold" grpId="1" nodeType="clickEffect">
                                  <p:stCondLst>
                                    <p:cond delay="0"/>
                                  </p:stCondLst>
                                  <p:childTnLst>
                                    <p:anim calcmode="lin" valueType="num">
                                      <p:cBhvr>
                                        <p:cTn id="53" dur="1000"/>
                                        <p:tgtEl>
                                          <p:spTgt spid="12"/>
                                        </p:tgtEl>
                                        <p:attrNameLst>
                                          <p:attrName>ppt_w</p:attrName>
                                        </p:attrNameLst>
                                      </p:cBhvr>
                                      <p:tavLst>
                                        <p:tav tm="0">
                                          <p:val>
                                            <p:strVal val="ppt_w"/>
                                          </p:val>
                                        </p:tav>
                                        <p:tav tm="100000">
                                          <p:val>
                                            <p:strVal val="ppt_w*0.70"/>
                                          </p:val>
                                        </p:tav>
                                      </p:tavLst>
                                    </p:anim>
                                    <p:anim calcmode="lin" valueType="num">
                                      <p:cBhvr>
                                        <p:cTn id="54" dur="1000"/>
                                        <p:tgtEl>
                                          <p:spTgt spid="12"/>
                                        </p:tgtEl>
                                        <p:attrNameLst>
                                          <p:attrName>ppt_h</p:attrName>
                                        </p:attrNameLst>
                                      </p:cBhvr>
                                      <p:tavLst>
                                        <p:tav tm="0">
                                          <p:val>
                                            <p:strVal val="ppt_h"/>
                                          </p:val>
                                        </p:tav>
                                        <p:tav tm="100000">
                                          <p:val>
                                            <p:strVal val="ppt_h"/>
                                          </p:val>
                                        </p:tav>
                                      </p:tavLst>
                                    </p:anim>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grpId="1" nodeType="clickEffect">
                                  <p:stCondLst>
                                    <p:cond delay="0"/>
                                  </p:stCondLst>
                                  <p:childTnLst>
                                    <p:anim calcmode="lin" valueType="num">
                                      <p:cBhvr>
                                        <p:cTn id="67" dur="1000"/>
                                        <p:tgtEl>
                                          <p:spTgt spid="13"/>
                                        </p:tgtEl>
                                        <p:attrNameLst>
                                          <p:attrName>ppt_w</p:attrName>
                                        </p:attrNameLst>
                                      </p:cBhvr>
                                      <p:tavLst>
                                        <p:tav tm="0">
                                          <p:val>
                                            <p:strVal val="ppt_w"/>
                                          </p:val>
                                        </p:tav>
                                        <p:tav tm="100000">
                                          <p:val>
                                            <p:strVal val="ppt_w*0.70"/>
                                          </p:val>
                                        </p:tav>
                                      </p:tavLst>
                                    </p:anim>
                                    <p:anim calcmode="lin" valueType="num">
                                      <p:cBhvr>
                                        <p:cTn id="68" dur="1000"/>
                                        <p:tgtEl>
                                          <p:spTgt spid="13"/>
                                        </p:tgtEl>
                                        <p:attrNameLst>
                                          <p:attrName>ppt_h</p:attrName>
                                        </p:attrNameLst>
                                      </p:cBhvr>
                                      <p:tavLst>
                                        <p:tav tm="0">
                                          <p:val>
                                            <p:strVal val="ppt_h"/>
                                          </p:val>
                                        </p:tav>
                                        <p:tav tm="100000">
                                          <p:val>
                                            <p:strVal val="ppt_h"/>
                                          </p:val>
                                        </p:tav>
                                      </p:tavLst>
                                    </p:anim>
                                    <p:animEffect transition="out" filter="fade">
                                      <p:cBhvr>
                                        <p:cTn id="69" dur="1000"/>
                                        <p:tgtEl>
                                          <p:spTgt spid="13"/>
                                        </p:tgtEl>
                                      </p:cBhvr>
                                    </p:animEffect>
                                    <p:set>
                                      <p:cBhvr>
                                        <p:cTn id="70" dur="1" fill="hold">
                                          <p:stCondLst>
                                            <p:cond delay="999"/>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nodeType="clickEffect">
                                  <p:stCondLst>
                                    <p:cond delay="0"/>
                                  </p:stCondLst>
                                  <p:childTnLst>
                                    <p:anim calcmode="lin" valueType="num">
                                      <p:cBhvr>
                                        <p:cTn id="74" dur="1000"/>
                                        <p:tgtEl>
                                          <p:spTgt spid="9"/>
                                        </p:tgtEl>
                                        <p:attrNameLst>
                                          <p:attrName>ppt_w</p:attrName>
                                        </p:attrNameLst>
                                      </p:cBhvr>
                                      <p:tavLst>
                                        <p:tav tm="0">
                                          <p:val>
                                            <p:strVal val="ppt_w"/>
                                          </p:val>
                                        </p:tav>
                                        <p:tav tm="100000">
                                          <p:val>
                                            <p:strVal val="ppt_w*0.70"/>
                                          </p:val>
                                        </p:tav>
                                      </p:tavLst>
                                    </p:anim>
                                    <p:anim calcmode="lin" valueType="num">
                                      <p:cBhvr>
                                        <p:cTn id="75" dur="1000"/>
                                        <p:tgtEl>
                                          <p:spTgt spid="9"/>
                                        </p:tgtEl>
                                        <p:attrNameLst>
                                          <p:attrName>ppt_h</p:attrName>
                                        </p:attrNameLst>
                                      </p:cBhvr>
                                      <p:tavLst>
                                        <p:tav tm="0">
                                          <p:val>
                                            <p:strVal val="ppt_h"/>
                                          </p:val>
                                        </p:tav>
                                        <p:tav tm="100000">
                                          <p:val>
                                            <p:strVal val="ppt_h"/>
                                          </p:val>
                                        </p:tav>
                                      </p:tavLst>
                                    </p:anim>
                                    <p:animEffect transition="out" filter="fade">
                                      <p:cBhvr>
                                        <p:cTn id="76" dur="1000"/>
                                        <p:tgtEl>
                                          <p:spTgt spid="9"/>
                                        </p:tgtEl>
                                      </p:cBhvr>
                                    </p:animEffect>
                                    <p:set>
                                      <p:cBhvr>
                                        <p:cTn id="77" dur="1" fill="hold">
                                          <p:stCondLst>
                                            <p:cond delay="999"/>
                                          </p:stCondLst>
                                        </p:cTn>
                                        <p:tgtEl>
                                          <p:spTgt spid="9"/>
                                        </p:tgtEl>
                                        <p:attrNameLst>
                                          <p:attrName>style.visibility</p:attrName>
                                        </p:attrNameLst>
                                      </p:cBhvr>
                                      <p:to>
                                        <p:strVal val="hidden"/>
                                      </p:to>
                                    </p:set>
                                  </p:childTnLst>
                                </p:cTn>
                              </p:par>
                              <p:par>
                                <p:cTn id="78" presetID="55" presetClass="exit" presetSubtype="0" fill="hold" nodeType="withEffect">
                                  <p:stCondLst>
                                    <p:cond delay="0"/>
                                  </p:stCondLst>
                                  <p:childTnLst>
                                    <p:anim calcmode="lin" valueType="num">
                                      <p:cBhvr>
                                        <p:cTn id="79" dur="1000"/>
                                        <p:tgtEl>
                                          <p:spTgt spid="11"/>
                                        </p:tgtEl>
                                        <p:attrNameLst>
                                          <p:attrName>ppt_w</p:attrName>
                                        </p:attrNameLst>
                                      </p:cBhvr>
                                      <p:tavLst>
                                        <p:tav tm="0">
                                          <p:val>
                                            <p:strVal val="ppt_w"/>
                                          </p:val>
                                        </p:tav>
                                        <p:tav tm="100000">
                                          <p:val>
                                            <p:strVal val="ppt_w*0.70"/>
                                          </p:val>
                                        </p:tav>
                                      </p:tavLst>
                                    </p:anim>
                                    <p:anim calcmode="lin" valueType="num">
                                      <p:cBhvr>
                                        <p:cTn id="80" dur="1000"/>
                                        <p:tgtEl>
                                          <p:spTgt spid="11"/>
                                        </p:tgtEl>
                                        <p:attrNameLst>
                                          <p:attrName>ppt_h</p:attrName>
                                        </p:attrNameLst>
                                      </p:cBhvr>
                                      <p:tavLst>
                                        <p:tav tm="0">
                                          <p:val>
                                            <p:strVal val="ppt_h"/>
                                          </p:val>
                                        </p:tav>
                                        <p:tav tm="100000">
                                          <p:val>
                                            <p:strVal val="ppt_h"/>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par>
                                <p:cTn id="83" presetID="55" presetClass="entr" presetSubtype="0"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p:cTn id="85" dur="1000" fill="hold"/>
                                        <p:tgtEl>
                                          <p:spTgt spid="4"/>
                                        </p:tgtEl>
                                        <p:attrNameLst>
                                          <p:attrName>ppt_w</p:attrName>
                                        </p:attrNameLst>
                                      </p:cBhvr>
                                      <p:tavLst>
                                        <p:tav tm="0">
                                          <p:val>
                                            <p:strVal val="#ppt_w*0.70"/>
                                          </p:val>
                                        </p:tav>
                                        <p:tav tm="100000">
                                          <p:val>
                                            <p:strVal val="#ppt_w"/>
                                          </p:val>
                                        </p:tav>
                                      </p:tavLst>
                                    </p:anim>
                                    <p:anim calcmode="lin" valueType="num">
                                      <p:cBhvr>
                                        <p:cTn id="86" dur="1000" fill="hold"/>
                                        <p:tgtEl>
                                          <p:spTgt spid="4"/>
                                        </p:tgtEl>
                                        <p:attrNameLst>
                                          <p:attrName>ppt_h</p:attrName>
                                        </p:attrNameLst>
                                      </p:cBhvr>
                                      <p:tavLst>
                                        <p:tav tm="0">
                                          <p:val>
                                            <p:strVal val="#ppt_h"/>
                                          </p:val>
                                        </p:tav>
                                        <p:tav tm="100000">
                                          <p:val>
                                            <p:strVal val="#ppt_h"/>
                                          </p:val>
                                        </p:tav>
                                      </p:tavLst>
                                    </p:anim>
                                    <p:animEffect transition="in" filter="fade">
                                      <p:cBhvr>
                                        <p:cTn id="87" dur="1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1000" fill="hold"/>
                                        <p:tgtEl>
                                          <p:spTgt spid="16"/>
                                        </p:tgtEl>
                                        <p:attrNameLst>
                                          <p:attrName>ppt_w</p:attrName>
                                        </p:attrNameLst>
                                      </p:cBhvr>
                                      <p:tavLst>
                                        <p:tav tm="0">
                                          <p:val>
                                            <p:strVal val="#ppt_w*0.70"/>
                                          </p:val>
                                        </p:tav>
                                        <p:tav tm="100000">
                                          <p:val>
                                            <p:strVal val="#ppt_w"/>
                                          </p:val>
                                        </p:tav>
                                      </p:tavLst>
                                    </p:anim>
                                    <p:anim calcmode="lin" valueType="num">
                                      <p:cBhvr>
                                        <p:cTn id="93" dur="1000" fill="hold"/>
                                        <p:tgtEl>
                                          <p:spTgt spid="16"/>
                                        </p:tgtEl>
                                        <p:attrNameLst>
                                          <p:attrName>ppt_h</p:attrName>
                                        </p:attrNameLst>
                                      </p:cBhvr>
                                      <p:tavLst>
                                        <p:tav tm="0">
                                          <p:val>
                                            <p:strVal val="#ppt_h"/>
                                          </p:val>
                                        </p:tav>
                                        <p:tav tm="100000">
                                          <p:val>
                                            <p:strVal val="#ppt_h"/>
                                          </p:val>
                                        </p:tav>
                                      </p:tavLst>
                                    </p:anim>
                                    <p:animEffect transition="in" filter="fade">
                                      <p:cBhvr>
                                        <p:cTn id="94" dur="10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xit" presetSubtype="0" fill="hold" grpId="1" nodeType="clickEffect">
                                  <p:stCondLst>
                                    <p:cond delay="0"/>
                                  </p:stCondLst>
                                  <p:childTnLst>
                                    <p:anim calcmode="lin" valueType="num">
                                      <p:cBhvr>
                                        <p:cTn id="98" dur="1000"/>
                                        <p:tgtEl>
                                          <p:spTgt spid="16"/>
                                        </p:tgtEl>
                                        <p:attrNameLst>
                                          <p:attrName>ppt_w</p:attrName>
                                        </p:attrNameLst>
                                      </p:cBhvr>
                                      <p:tavLst>
                                        <p:tav tm="0">
                                          <p:val>
                                            <p:strVal val="ppt_w"/>
                                          </p:val>
                                        </p:tav>
                                        <p:tav tm="100000">
                                          <p:val>
                                            <p:strVal val="ppt_w*0.70"/>
                                          </p:val>
                                        </p:tav>
                                      </p:tavLst>
                                    </p:anim>
                                    <p:anim calcmode="lin" valueType="num">
                                      <p:cBhvr>
                                        <p:cTn id="99" dur="1000"/>
                                        <p:tgtEl>
                                          <p:spTgt spid="16"/>
                                        </p:tgtEl>
                                        <p:attrNameLst>
                                          <p:attrName>ppt_h</p:attrName>
                                        </p:attrNameLst>
                                      </p:cBhvr>
                                      <p:tavLst>
                                        <p:tav tm="0">
                                          <p:val>
                                            <p:strVal val="ppt_h"/>
                                          </p:val>
                                        </p:tav>
                                        <p:tav tm="100000">
                                          <p:val>
                                            <p:strVal val="ppt_h"/>
                                          </p:val>
                                        </p:tav>
                                      </p:tavLst>
                                    </p:anim>
                                    <p:animEffect transition="out" filter="fade">
                                      <p:cBhvr>
                                        <p:cTn id="100" dur="1000"/>
                                        <p:tgtEl>
                                          <p:spTgt spid="16"/>
                                        </p:tgtEl>
                                      </p:cBhvr>
                                    </p:animEffect>
                                    <p:set>
                                      <p:cBhvr>
                                        <p:cTn id="101" dur="1" fill="hold">
                                          <p:stCondLst>
                                            <p:cond delay="9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 calcmode="lin" valueType="num">
                                      <p:cBhvr>
                                        <p:cTn id="106" dur="1000" fill="hold"/>
                                        <p:tgtEl>
                                          <p:spTgt spid="17"/>
                                        </p:tgtEl>
                                        <p:attrNameLst>
                                          <p:attrName>ppt_w</p:attrName>
                                        </p:attrNameLst>
                                      </p:cBhvr>
                                      <p:tavLst>
                                        <p:tav tm="0">
                                          <p:val>
                                            <p:strVal val="#ppt_w*0.70"/>
                                          </p:val>
                                        </p:tav>
                                        <p:tav tm="100000">
                                          <p:val>
                                            <p:strVal val="#ppt_w"/>
                                          </p:val>
                                        </p:tav>
                                      </p:tavLst>
                                    </p:anim>
                                    <p:anim calcmode="lin" valueType="num">
                                      <p:cBhvr>
                                        <p:cTn id="107" dur="1000" fill="hold"/>
                                        <p:tgtEl>
                                          <p:spTgt spid="17"/>
                                        </p:tgtEl>
                                        <p:attrNameLst>
                                          <p:attrName>ppt_h</p:attrName>
                                        </p:attrNameLst>
                                      </p:cBhvr>
                                      <p:tavLst>
                                        <p:tav tm="0">
                                          <p:val>
                                            <p:strVal val="#ppt_h"/>
                                          </p:val>
                                        </p:tav>
                                        <p:tav tm="100000">
                                          <p:val>
                                            <p:strVal val="#ppt_h"/>
                                          </p:val>
                                        </p:tav>
                                      </p:tavLst>
                                    </p:anim>
                                    <p:animEffect transition="in" filter="fade">
                                      <p:cBhvr>
                                        <p:cTn id="108" dur="10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xit" presetSubtype="0" fill="hold" grpId="1" nodeType="clickEffect">
                                  <p:stCondLst>
                                    <p:cond delay="0"/>
                                  </p:stCondLst>
                                  <p:childTnLst>
                                    <p:anim calcmode="lin" valueType="num">
                                      <p:cBhvr>
                                        <p:cTn id="112" dur="1000"/>
                                        <p:tgtEl>
                                          <p:spTgt spid="17"/>
                                        </p:tgtEl>
                                        <p:attrNameLst>
                                          <p:attrName>ppt_w</p:attrName>
                                        </p:attrNameLst>
                                      </p:cBhvr>
                                      <p:tavLst>
                                        <p:tav tm="0">
                                          <p:val>
                                            <p:strVal val="ppt_w"/>
                                          </p:val>
                                        </p:tav>
                                        <p:tav tm="100000">
                                          <p:val>
                                            <p:strVal val="ppt_w*0.70"/>
                                          </p:val>
                                        </p:tav>
                                      </p:tavLst>
                                    </p:anim>
                                    <p:anim calcmode="lin" valueType="num">
                                      <p:cBhvr>
                                        <p:cTn id="113" dur="1000"/>
                                        <p:tgtEl>
                                          <p:spTgt spid="17"/>
                                        </p:tgtEl>
                                        <p:attrNameLst>
                                          <p:attrName>ppt_h</p:attrName>
                                        </p:attrNameLst>
                                      </p:cBhvr>
                                      <p:tavLst>
                                        <p:tav tm="0">
                                          <p:val>
                                            <p:strVal val="ppt_h"/>
                                          </p:val>
                                        </p:tav>
                                        <p:tav tm="100000">
                                          <p:val>
                                            <p:strVal val="ppt_h"/>
                                          </p:val>
                                        </p:tav>
                                      </p:tavLst>
                                    </p:anim>
                                    <p:animEffect transition="out" filter="fade">
                                      <p:cBhvr>
                                        <p:cTn id="114" dur="1000"/>
                                        <p:tgtEl>
                                          <p:spTgt spid="17"/>
                                        </p:tgtEl>
                                      </p:cBhvr>
                                    </p:animEffect>
                                    <p:set>
                                      <p:cBhvr>
                                        <p:cTn id="115" dur="1" fill="hold">
                                          <p:stCondLst>
                                            <p:cond delay="999"/>
                                          </p:stCondLst>
                                        </p:cTn>
                                        <p:tgtEl>
                                          <p:spTgt spid="1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5" presetClass="entr" presetSubtype="0"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1000" fill="hold"/>
                                        <p:tgtEl>
                                          <p:spTgt spid="14"/>
                                        </p:tgtEl>
                                        <p:attrNameLst>
                                          <p:attrName>ppt_w</p:attrName>
                                        </p:attrNameLst>
                                      </p:cBhvr>
                                      <p:tavLst>
                                        <p:tav tm="0">
                                          <p:val>
                                            <p:strVal val="#ppt_w*0.70"/>
                                          </p:val>
                                        </p:tav>
                                        <p:tav tm="100000">
                                          <p:val>
                                            <p:strVal val="#ppt_w"/>
                                          </p:val>
                                        </p:tav>
                                      </p:tavLst>
                                    </p:anim>
                                    <p:anim calcmode="lin" valueType="num">
                                      <p:cBhvr>
                                        <p:cTn id="121" dur="1000" fill="hold"/>
                                        <p:tgtEl>
                                          <p:spTgt spid="14"/>
                                        </p:tgtEl>
                                        <p:attrNameLst>
                                          <p:attrName>ppt_h</p:attrName>
                                        </p:attrNameLst>
                                      </p:cBhvr>
                                      <p:tavLst>
                                        <p:tav tm="0">
                                          <p:val>
                                            <p:strVal val="#ppt_h"/>
                                          </p:val>
                                        </p:tav>
                                        <p:tav tm="100000">
                                          <p:val>
                                            <p:strVal val="#ppt_h"/>
                                          </p:val>
                                        </p:tav>
                                      </p:tavLst>
                                    </p:anim>
                                    <p:animEffect transition="in" filter="fade">
                                      <p:cBhvr>
                                        <p:cTn id="122" dur="10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xit" presetSubtype="0" fill="hold" grpId="1" nodeType="clickEffect">
                                  <p:stCondLst>
                                    <p:cond delay="0"/>
                                  </p:stCondLst>
                                  <p:childTnLst>
                                    <p:anim calcmode="lin" valueType="num">
                                      <p:cBhvr>
                                        <p:cTn id="126" dur="1000"/>
                                        <p:tgtEl>
                                          <p:spTgt spid="14"/>
                                        </p:tgtEl>
                                        <p:attrNameLst>
                                          <p:attrName>ppt_w</p:attrName>
                                        </p:attrNameLst>
                                      </p:cBhvr>
                                      <p:tavLst>
                                        <p:tav tm="0">
                                          <p:val>
                                            <p:strVal val="ppt_w"/>
                                          </p:val>
                                        </p:tav>
                                        <p:tav tm="100000">
                                          <p:val>
                                            <p:strVal val="ppt_w*0.70"/>
                                          </p:val>
                                        </p:tav>
                                      </p:tavLst>
                                    </p:anim>
                                    <p:anim calcmode="lin" valueType="num">
                                      <p:cBhvr>
                                        <p:cTn id="127" dur="1000"/>
                                        <p:tgtEl>
                                          <p:spTgt spid="14"/>
                                        </p:tgtEl>
                                        <p:attrNameLst>
                                          <p:attrName>ppt_h</p:attrName>
                                        </p:attrNameLst>
                                      </p:cBhvr>
                                      <p:tavLst>
                                        <p:tav tm="0">
                                          <p:val>
                                            <p:strVal val="ppt_h"/>
                                          </p:val>
                                        </p:tav>
                                        <p:tav tm="100000">
                                          <p:val>
                                            <p:strVal val="ppt_h"/>
                                          </p:val>
                                        </p:tav>
                                      </p:tavLst>
                                    </p:anim>
                                    <p:animEffect transition="out" filter="fade">
                                      <p:cBhvr>
                                        <p:cTn id="128" dur="1000"/>
                                        <p:tgtEl>
                                          <p:spTgt spid="14"/>
                                        </p:tgtEl>
                                      </p:cBhvr>
                                    </p:animEffect>
                                    <p:set>
                                      <p:cBhvr>
                                        <p:cTn id="129" dur="1" fill="hold">
                                          <p:stCondLst>
                                            <p:cond delay="999"/>
                                          </p:stCondLst>
                                        </p:cTn>
                                        <p:tgtEl>
                                          <p:spTgt spid="14"/>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55" presetClass="entr" presetSubtype="0" fill="hold" nodeType="clickEffect">
                                  <p:stCondLst>
                                    <p:cond delay="0"/>
                                  </p:stCondLst>
                                  <p:childTnLst>
                                    <p:set>
                                      <p:cBhvr>
                                        <p:cTn id="133" dur="1" fill="hold">
                                          <p:stCondLst>
                                            <p:cond delay="0"/>
                                          </p:stCondLst>
                                        </p:cTn>
                                        <p:tgtEl>
                                          <p:spTgt spid="18"/>
                                        </p:tgtEl>
                                        <p:attrNameLst>
                                          <p:attrName>style.visibility</p:attrName>
                                        </p:attrNameLst>
                                      </p:cBhvr>
                                      <p:to>
                                        <p:strVal val="visible"/>
                                      </p:to>
                                    </p:set>
                                    <p:anim calcmode="lin" valueType="num">
                                      <p:cBhvr>
                                        <p:cTn id="134" dur="1000" fill="hold"/>
                                        <p:tgtEl>
                                          <p:spTgt spid="18"/>
                                        </p:tgtEl>
                                        <p:attrNameLst>
                                          <p:attrName>ppt_w</p:attrName>
                                        </p:attrNameLst>
                                      </p:cBhvr>
                                      <p:tavLst>
                                        <p:tav tm="0">
                                          <p:val>
                                            <p:strVal val="#ppt_w*0.70"/>
                                          </p:val>
                                        </p:tav>
                                        <p:tav tm="100000">
                                          <p:val>
                                            <p:strVal val="#ppt_w"/>
                                          </p:val>
                                        </p:tav>
                                      </p:tavLst>
                                    </p:anim>
                                    <p:anim calcmode="lin" valueType="num">
                                      <p:cBhvr>
                                        <p:cTn id="135" dur="1000" fill="hold"/>
                                        <p:tgtEl>
                                          <p:spTgt spid="18"/>
                                        </p:tgtEl>
                                        <p:attrNameLst>
                                          <p:attrName>ppt_h</p:attrName>
                                        </p:attrNameLst>
                                      </p:cBhvr>
                                      <p:tavLst>
                                        <p:tav tm="0">
                                          <p:val>
                                            <p:strVal val="#ppt_h"/>
                                          </p:val>
                                        </p:tav>
                                        <p:tav tm="100000">
                                          <p:val>
                                            <p:strVal val="#ppt_h"/>
                                          </p:val>
                                        </p:tav>
                                      </p:tavLst>
                                    </p:anim>
                                    <p:animEffect transition="in" filter="fade">
                                      <p:cBhvr>
                                        <p:cTn id="1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2" grpId="0"/>
      <p:bldP spid="12" grpId="1"/>
      <p:bldP spid="13" grpId="0"/>
      <p:bldP spid="13" grpId="1"/>
      <p:bldP spid="14" grpId="0"/>
      <p:bldP spid="14"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76485"/>
            <a:ext cx="7772400" cy="2304256"/>
          </a:xfrm>
        </p:spPr>
        <p:txBody>
          <a:bodyPr>
            <a:normAutofit/>
          </a:bodyPr>
          <a:lstStyle/>
          <a:p>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Why</a:t>
            </a:r>
            <a:r>
              <a:rPr lang="sv-SE" b="1" dirty="0" smtClean="0">
                <a:latin typeface="RoughTypewriter" pitchFamily="49" charset="0"/>
                <a:ea typeface="Segoe UI" panose="020B0502040204020203" pitchFamily="34" charset="0"/>
                <a:cs typeface="Segoe UI" panose="020B0502040204020203" pitchFamily="34" charset="0"/>
              </a:rPr>
              <a:t> do </a:t>
            </a:r>
            <a:r>
              <a:rPr lang="sv-SE" b="1" dirty="0" err="1" smtClean="0">
                <a:latin typeface="RoughTypewriter" pitchFamily="49" charset="0"/>
                <a:ea typeface="Segoe UI" panose="020B0502040204020203" pitchFamily="34" charset="0"/>
                <a:cs typeface="Segoe UI" panose="020B0502040204020203" pitchFamily="34" charset="0"/>
              </a:rPr>
              <a:t>you</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open</a:t>
            </a:r>
            <a:r>
              <a:rPr lang="sv-SE" b="1" dirty="0" smtClean="0">
                <a:latin typeface="RoughTypewriter" pitchFamily="49" charset="0"/>
                <a:ea typeface="Segoe UI" panose="020B0502040204020203" pitchFamily="34" charset="0"/>
                <a:cs typeface="Segoe UI" panose="020B0502040204020203" pitchFamily="34" charset="0"/>
              </a:rPr>
              <a:t> the door </a:t>
            </a:r>
            <a:r>
              <a:rPr lang="sv-SE" b="1" dirty="0" err="1" smtClean="0">
                <a:latin typeface="RoughTypewriter" pitchFamily="49" charset="0"/>
                <a:ea typeface="Segoe UI" panose="020B0502040204020203" pitchFamily="34" charset="0"/>
                <a:cs typeface="Segoe UI" panose="020B0502040204020203" pitchFamily="34" charset="0"/>
              </a:rPr>
              <a:t>each</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morning</a:t>
            </a:r>
            <a:r>
              <a:rPr lang="sv-SE" b="1" dirty="0" smtClean="0">
                <a:latin typeface="RoughTypewriter" pitchFamily="49" charset="0"/>
                <a:ea typeface="Segoe UI" panose="020B0502040204020203" pitchFamily="34" charset="0"/>
                <a:cs typeface="Segoe UI" panose="020B0502040204020203" pitchFamily="34" charset="0"/>
              </a:rPr>
              <a:t> for </a:t>
            </a:r>
            <a:r>
              <a:rPr lang="sv-SE" b="1" dirty="0" err="1" smtClean="0">
                <a:latin typeface="RoughTypewriter" pitchFamily="49" charset="0"/>
                <a:ea typeface="Segoe UI" panose="020B0502040204020203" pitchFamily="34" charset="0"/>
                <a:cs typeface="Segoe UI" panose="020B0502040204020203" pitchFamily="34" charset="0"/>
              </a:rPr>
              <a:t>your</a:t>
            </a:r>
            <a:r>
              <a:rPr lang="sv-SE" b="1" dirty="0" smtClean="0">
                <a:latin typeface="RoughTypewriter" pitchFamily="49" charset="0"/>
                <a:ea typeface="Segoe UI" panose="020B0502040204020203" pitchFamily="34" charset="0"/>
                <a:cs typeface="Segoe UI" panose="020B0502040204020203" pitchFamily="34" charset="0"/>
              </a:rPr>
              <a:t> students? </a:t>
            </a:r>
            <a:endParaRPr lang="sv-SE" b="1" dirty="0">
              <a:latin typeface="RoughTypewriter" pitchFamily="49" charset="0"/>
              <a:ea typeface="Segoe UI" panose="020B0502040204020203" pitchFamily="34" charset="0"/>
              <a:cs typeface="Segoe UI" panose="020B0502040204020203" pitchFamily="34" charset="0"/>
            </a:endParaRPr>
          </a:p>
        </p:txBody>
      </p:sp>
      <p:sp>
        <p:nvSpPr>
          <p:cNvPr id="6" name="Rubrik 1"/>
          <p:cNvSpPr txBox="1">
            <a:spLocks/>
          </p:cNvSpPr>
          <p:nvPr/>
        </p:nvSpPr>
        <p:spPr>
          <a:xfrm>
            <a:off x="685800" y="504128"/>
            <a:ext cx="7772400" cy="5256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smtClean="0">
                <a:latin typeface="RoughTypewriter" pitchFamily="49" charset="0"/>
                <a:ea typeface="Segoe UI" panose="020B0502040204020203" pitchFamily="34" charset="0"/>
                <a:cs typeface="Segoe UI" panose="020B0502040204020203" pitchFamily="34" charset="0"/>
              </a:rPr>
              <a:t>- I </a:t>
            </a:r>
            <a:r>
              <a:rPr lang="sv-SE" b="1" dirty="0" err="1" smtClean="0">
                <a:latin typeface="RoughTypewriter" pitchFamily="49" charset="0"/>
                <a:ea typeface="Segoe UI" panose="020B0502040204020203" pitchFamily="34" charset="0"/>
                <a:cs typeface="Segoe UI" panose="020B0502040204020203" pitchFamily="34" charset="0"/>
              </a:rPr>
              <a:t>open</a:t>
            </a:r>
            <a:r>
              <a:rPr lang="sv-SE" b="1" dirty="0" smtClean="0">
                <a:latin typeface="RoughTypewriter" pitchFamily="49" charset="0"/>
                <a:ea typeface="Segoe UI" panose="020B0502040204020203" pitchFamily="34" charset="0"/>
                <a:cs typeface="Segoe UI" panose="020B0502040204020203" pitchFamily="34" charset="0"/>
              </a:rPr>
              <a:t> the door </a:t>
            </a:r>
            <a:r>
              <a:rPr lang="sv-SE" b="1" dirty="0" err="1" smtClean="0">
                <a:latin typeface="RoughTypewriter" pitchFamily="49" charset="0"/>
                <a:ea typeface="Segoe UI" panose="020B0502040204020203" pitchFamily="34" charset="0"/>
                <a:cs typeface="Segoe UI" panose="020B0502040204020203" pitchFamily="34" charset="0"/>
              </a:rPr>
              <a:t>each</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morning</a:t>
            </a:r>
            <a:r>
              <a:rPr lang="sv-SE" b="1" dirty="0" smtClean="0">
                <a:latin typeface="RoughTypewriter" pitchFamily="49" charset="0"/>
                <a:ea typeface="Segoe UI" panose="020B0502040204020203" pitchFamily="34" charset="0"/>
                <a:cs typeface="Segoe UI" panose="020B0502040204020203" pitchFamily="34" charset="0"/>
              </a:rPr>
              <a:t> for my students </a:t>
            </a:r>
            <a:r>
              <a:rPr lang="sv-SE" b="1" dirty="0" err="1" smtClean="0">
                <a:latin typeface="RoughTypewriter" pitchFamily="49" charset="0"/>
                <a:ea typeface="Segoe UI" panose="020B0502040204020203" pitchFamily="34" charset="0"/>
                <a:cs typeface="Segoe UI" panose="020B0502040204020203" pitchFamily="34" charset="0"/>
              </a:rPr>
              <a:t>because</a:t>
            </a:r>
            <a:r>
              <a:rPr lang="sv-SE" b="1" dirty="0" smtClean="0">
                <a:latin typeface="RoughTypewriter" pitchFamily="49" charset="0"/>
                <a:ea typeface="Segoe UI" panose="020B0502040204020203" pitchFamily="34" charset="0"/>
                <a:cs typeface="Segoe UI" panose="020B0502040204020203" pitchFamily="34" charset="0"/>
              </a:rPr>
              <a:t> I genuine </a:t>
            </a:r>
            <a:r>
              <a:rPr lang="sv-SE" b="1" dirty="0" err="1" smtClean="0">
                <a:latin typeface="RoughTypewriter" pitchFamily="49" charset="0"/>
                <a:ea typeface="Segoe UI" panose="020B0502040204020203" pitchFamily="34" charset="0"/>
                <a:cs typeface="Segoe UI" panose="020B0502040204020203" pitchFamily="34" charset="0"/>
              </a:rPr>
              <a:t>care</a:t>
            </a:r>
            <a:r>
              <a:rPr lang="sv-SE" b="1" dirty="0" smtClean="0">
                <a:latin typeface="RoughTypewriter" pitchFamily="49" charset="0"/>
                <a:ea typeface="Segoe UI" panose="020B0502040204020203" pitchFamily="34" charset="0"/>
                <a:cs typeface="Segoe UI" panose="020B0502040204020203" pitchFamily="34" charset="0"/>
              </a:rPr>
              <a:t> – </a:t>
            </a:r>
            <a:r>
              <a:rPr lang="sv-SE" b="1" dirty="0" err="1" smtClean="0">
                <a:latin typeface="RoughTypewriter" pitchFamily="49" charset="0"/>
                <a:ea typeface="Segoe UI" panose="020B0502040204020203" pitchFamily="34" charset="0"/>
                <a:cs typeface="Segoe UI" panose="020B0502040204020203" pitchFamily="34" charset="0"/>
              </a:rPr>
              <a:t>every</a:t>
            </a:r>
            <a:r>
              <a:rPr lang="sv-SE" b="1" dirty="0" smtClean="0">
                <a:latin typeface="RoughTypewriter" pitchFamily="49" charset="0"/>
                <a:ea typeface="Segoe UI" panose="020B0502040204020203" pitchFamily="34" charset="0"/>
                <a:cs typeface="Segoe UI" panose="020B0502040204020203" pitchFamily="34" charset="0"/>
              </a:rPr>
              <a:t> second, </a:t>
            </a:r>
            <a:r>
              <a:rPr lang="sv-SE" b="1" dirty="0" err="1" smtClean="0">
                <a:latin typeface="RoughTypewriter" pitchFamily="49" charset="0"/>
                <a:ea typeface="Segoe UI" panose="020B0502040204020203" pitchFamily="34" charset="0"/>
                <a:cs typeface="Segoe UI" panose="020B0502040204020203" pitchFamily="34" charset="0"/>
              </a:rPr>
              <a:t>every</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day</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through</a:t>
            </a:r>
            <a:r>
              <a:rPr lang="sv-SE" b="1" dirty="0" smtClean="0">
                <a:latin typeface="RoughTypewriter" pitchFamily="49" charset="0"/>
                <a:ea typeface="Segoe UI" panose="020B0502040204020203" pitchFamily="34" charset="0"/>
                <a:cs typeface="Segoe UI" panose="020B0502040204020203" pitchFamily="34" charset="0"/>
              </a:rPr>
              <a:t> all </a:t>
            </a:r>
            <a:r>
              <a:rPr lang="sv-SE" b="1" dirty="0" err="1" smtClean="0">
                <a:latin typeface="RoughTypewriter" pitchFamily="49" charset="0"/>
                <a:ea typeface="Segoe UI" panose="020B0502040204020203" pitchFamily="34" charset="0"/>
                <a:cs typeface="Segoe UI" panose="020B0502040204020203" pitchFamily="34" charset="0"/>
              </a:rPr>
              <a:t>their</a:t>
            </a:r>
            <a:r>
              <a:rPr lang="sv-SE" b="1" dirty="0" smtClean="0">
                <a:latin typeface="RoughTypewriter" pitchFamily="49" charset="0"/>
                <a:ea typeface="Segoe UI" panose="020B0502040204020203" pitchFamily="34" charset="0"/>
                <a:cs typeface="Segoe UI" panose="020B0502040204020203" pitchFamily="34" charset="0"/>
              </a:rPr>
              <a:t> </a:t>
            </a:r>
            <a:r>
              <a:rPr lang="sv-SE" b="1" dirty="0" err="1" smtClean="0">
                <a:latin typeface="RoughTypewriter" pitchFamily="49" charset="0"/>
                <a:ea typeface="Segoe UI" panose="020B0502040204020203" pitchFamily="34" charset="0"/>
                <a:cs typeface="Segoe UI" panose="020B0502040204020203" pitchFamily="34" charset="0"/>
              </a:rPr>
              <a:t>years</a:t>
            </a:r>
            <a:r>
              <a:rPr lang="sv-SE" b="1" dirty="0" smtClean="0">
                <a:latin typeface="RoughTypewriter" pitchFamily="49" charset="0"/>
                <a:ea typeface="Segoe UI" panose="020B0502040204020203" pitchFamily="34" charset="0"/>
                <a:cs typeface="Segoe UI" panose="020B0502040204020203" pitchFamily="34" charset="0"/>
              </a:rPr>
              <a:t> in the </a:t>
            </a:r>
            <a:r>
              <a:rPr lang="sv-SE" b="1" dirty="0" err="1" smtClean="0">
                <a:latin typeface="RoughTypewriter" pitchFamily="49" charset="0"/>
                <a:ea typeface="Segoe UI" panose="020B0502040204020203" pitchFamily="34" charset="0"/>
                <a:cs typeface="Segoe UI" panose="020B0502040204020203" pitchFamily="34" charset="0"/>
              </a:rPr>
              <a:t>educational</a:t>
            </a:r>
            <a:r>
              <a:rPr lang="sv-SE" b="1" dirty="0" smtClean="0">
                <a:latin typeface="RoughTypewriter" pitchFamily="49" charset="0"/>
                <a:ea typeface="Segoe UI" panose="020B0502040204020203" pitchFamily="34" charset="0"/>
                <a:cs typeface="Segoe UI" panose="020B0502040204020203" pitchFamily="34" charset="0"/>
              </a:rPr>
              <a:t> system.  </a:t>
            </a:r>
            <a:endParaRPr lang="sv-SE" b="1" dirty="0">
              <a:latin typeface="RoughTypewriter" pitchFamily="49" charset="0"/>
              <a:ea typeface="Segoe UI" panose="020B0502040204020203" pitchFamily="34" charset="0"/>
              <a:cs typeface="Segoe UI" panose="020B0502040204020203" pitchFamily="34" charset="0"/>
            </a:endParaRPr>
          </a:p>
        </p:txBody>
      </p:sp>
      <p:sp>
        <p:nvSpPr>
          <p:cNvPr id="7" name="textruta 6"/>
          <p:cNvSpPr txBox="1"/>
          <p:nvPr/>
        </p:nvSpPr>
        <p:spPr>
          <a:xfrm rot="19444776">
            <a:off x="-28557" y="308705"/>
            <a:ext cx="1180323" cy="369332"/>
          </a:xfrm>
          <a:prstGeom prst="rect">
            <a:avLst/>
          </a:prstGeom>
          <a:noFill/>
        </p:spPr>
        <p:txBody>
          <a:bodyPr wrap="none" rtlCol="0">
            <a:spAutoFit/>
          </a:bodyPr>
          <a:lstStyle/>
          <a:p>
            <a:r>
              <a:rPr lang="sv-SE" b="1" dirty="0" smtClean="0">
                <a:latin typeface="Segoe UI Light" panose="020B0502040204020203" pitchFamily="34" charset="0"/>
              </a:rPr>
              <a:t>Ingång tre</a:t>
            </a:r>
            <a:endParaRPr lang="sv-SE" b="1" dirty="0">
              <a:latin typeface="Segoe UI Light" panose="020B0502040204020203" pitchFamily="34" charset="0"/>
            </a:endParaRPr>
          </a:p>
        </p:txBody>
      </p:sp>
    </p:spTree>
    <p:extLst>
      <p:ext uri="{BB962C8B-B14F-4D97-AF65-F5344CB8AC3E}">
        <p14:creationId xmlns:p14="http://schemas.microsoft.com/office/powerpoint/2010/main" val="3500270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2"/>
                                        </p:tgtEl>
                                        <p:attrNameLst>
                                          <p:attrName>ppt_w</p:attrName>
                                        </p:attrNameLst>
                                      </p:cBhvr>
                                      <p:tavLst>
                                        <p:tav tm="0">
                                          <p:val>
                                            <p:strVal val="ppt_w"/>
                                          </p:val>
                                        </p:tav>
                                        <p:tav tm="100000">
                                          <p:val>
                                            <p:strVal val="ppt_w*0.70"/>
                                          </p:val>
                                        </p:tav>
                                      </p:tavLst>
                                    </p:anim>
                                    <p:anim calcmode="lin" valueType="num">
                                      <p:cBhvr>
                                        <p:cTn id="14" dur="1000"/>
                                        <p:tgtEl>
                                          <p:spTgt spid="2"/>
                                        </p:tgtEl>
                                        <p:attrNameLst>
                                          <p:attrName>ppt_h</p:attrName>
                                        </p:attrNameLst>
                                      </p:cBhvr>
                                      <p:tavLst>
                                        <p:tav tm="0">
                                          <p:val>
                                            <p:strVal val="ppt_h"/>
                                          </p:val>
                                        </p:tav>
                                        <p:tav tm="100000">
                                          <p:val>
                                            <p:strVal val="ppt_h"/>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915816" y="807107"/>
            <a:ext cx="5763270" cy="2246769"/>
          </a:xfrm>
          <a:prstGeom prst="rect">
            <a:avLst/>
          </a:prstGeom>
          <a:noFill/>
          <a:ln w="9525">
            <a:noFill/>
            <a:miter lim="800000"/>
            <a:headEnd/>
            <a:tailEnd/>
          </a:ln>
          <a:effectLst/>
        </p:spPr>
        <p:txBody>
          <a:bodyPr wrap="square" anchor="ctr">
            <a:spAutoFit/>
          </a:bodyPr>
          <a:lstStyle/>
          <a:p>
            <a:pPr algn="ctr">
              <a:defRPr/>
            </a:pPr>
            <a:r>
              <a:rPr lang="sv-SE" sz="2800" dirty="0" smtClean="0">
                <a:solidFill>
                  <a:schemeClr val="tx1"/>
                </a:solidFill>
                <a:latin typeface="RoughTypewriter" pitchFamily="49" charset="0"/>
              </a:rPr>
              <a:t>”Den enda sanna kunskapen är personlig upplevelse, allt annat är endast traderad information och den ändras över tiden.</a:t>
            </a:r>
            <a:r>
              <a:rPr lang="sv-SE" sz="2800" dirty="0" smtClean="0">
                <a:latin typeface="RoughTypewriter" pitchFamily="49" charset="0"/>
              </a:rPr>
              <a:t>”</a:t>
            </a:r>
            <a:endParaRPr lang="sv-SE" sz="2800" dirty="0">
              <a:solidFill>
                <a:schemeClr val="tx1"/>
              </a:solidFill>
              <a:latin typeface="RoughTypewriter" pitchFamily="49"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91" y="2708919"/>
            <a:ext cx="2543175" cy="2543175"/>
          </a:xfrm>
          <a:prstGeom prst="rect">
            <a:avLst/>
          </a:prstGeom>
          <a:effectLst>
            <a:reflection blurRad="6350" stA="52000" endA="300" endPos="35000" dir="5400000" sy="-100000" algn="bl" rotWithShape="0"/>
            <a:softEdge rad="63500"/>
          </a:effectLst>
        </p:spPr>
      </p:pic>
      <p:sp>
        <p:nvSpPr>
          <p:cNvPr id="7" name="textruta 6"/>
          <p:cNvSpPr txBox="1"/>
          <p:nvPr/>
        </p:nvSpPr>
        <p:spPr>
          <a:xfrm rot="19444776">
            <a:off x="-81712" y="308705"/>
            <a:ext cx="1286634" cy="369332"/>
          </a:xfrm>
          <a:prstGeom prst="rect">
            <a:avLst/>
          </a:prstGeom>
          <a:noFill/>
        </p:spPr>
        <p:txBody>
          <a:bodyPr wrap="none" rtlCol="0">
            <a:spAutoFit/>
          </a:bodyPr>
          <a:lstStyle/>
          <a:p>
            <a:r>
              <a:rPr lang="sv-SE" b="1" dirty="0" smtClean="0">
                <a:latin typeface="Segoe UI Light" panose="020B0502040204020203" pitchFamily="34" charset="0"/>
              </a:rPr>
              <a:t>Ingång fyra</a:t>
            </a:r>
            <a:endParaRPr lang="sv-SE" b="1" dirty="0">
              <a:latin typeface="Segoe UI Light" panose="020B0502040204020203" pitchFamily="34" charset="0"/>
            </a:endParaRPr>
          </a:p>
        </p:txBody>
      </p:sp>
    </p:spTree>
    <p:extLst>
      <p:ext uri="{BB962C8B-B14F-4D97-AF65-F5344CB8AC3E}">
        <p14:creationId xmlns:p14="http://schemas.microsoft.com/office/powerpoint/2010/main" val="1057779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445072" y="2401724"/>
            <a:ext cx="2386872" cy="523220"/>
          </a:xfrm>
          <a:prstGeom prst="rect">
            <a:avLst/>
          </a:prstGeom>
          <a:noFill/>
        </p:spPr>
        <p:txBody>
          <a:bodyPr wrap="none" rtlCol="0">
            <a:spAutoFit/>
          </a:bodyPr>
          <a:lstStyle/>
          <a:p>
            <a:r>
              <a:rPr lang="sv-SE" sz="2800" dirty="0" smtClean="0">
                <a:latin typeface="RoughTypewriter" pitchFamily="49" charset="0"/>
              </a:rPr>
              <a:t>engagemang</a:t>
            </a:r>
            <a:endParaRPr lang="sv-SE" sz="2800" dirty="0">
              <a:latin typeface="RoughTypewriter" pitchFamily="49" charset="0"/>
            </a:endParaRPr>
          </a:p>
        </p:txBody>
      </p:sp>
      <p:sp>
        <p:nvSpPr>
          <p:cNvPr id="7" name="textruta 6"/>
          <p:cNvSpPr txBox="1"/>
          <p:nvPr/>
        </p:nvSpPr>
        <p:spPr>
          <a:xfrm>
            <a:off x="4865131" y="3068960"/>
            <a:ext cx="2839175" cy="523220"/>
          </a:xfrm>
          <a:prstGeom prst="rect">
            <a:avLst/>
          </a:prstGeom>
          <a:noFill/>
        </p:spPr>
        <p:txBody>
          <a:bodyPr wrap="none" rtlCol="0">
            <a:spAutoFit/>
          </a:bodyPr>
          <a:lstStyle/>
          <a:p>
            <a:r>
              <a:rPr lang="sv-SE" sz="2800" dirty="0">
                <a:latin typeface="RoughTypewriter" pitchFamily="49" charset="0"/>
              </a:rPr>
              <a:t>g</a:t>
            </a:r>
            <a:r>
              <a:rPr lang="sv-SE" sz="2800" dirty="0" smtClean="0">
                <a:latin typeface="RoughTypewriter" pitchFamily="49" charset="0"/>
              </a:rPr>
              <a:t>enuine </a:t>
            </a:r>
            <a:r>
              <a:rPr lang="sv-SE" sz="2800" dirty="0" err="1" smtClean="0">
                <a:latin typeface="RoughTypewriter" pitchFamily="49" charset="0"/>
              </a:rPr>
              <a:t>care</a:t>
            </a:r>
            <a:endParaRPr lang="sv-SE" sz="2800" dirty="0">
              <a:latin typeface="RoughTypewriter" pitchFamily="49" charset="0"/>
            </a:endParaRPr>
          </a:p>
        </p:txBody>
      </p:sp>
      <p:sp>
        <p:nvSpPr>
          <p:cNvPr id="8" name="textruta 7"/>
          <p:cNvSpPr txBox="1"/>
          <p:nvPr/>
        </p:nvSpPr>
        <p:spPr>
          <a:xfrm>
            <a:off x="1651975" y="4365104"/>
            <a:ext cx="4632743" cy="523220"/>
          </a:xfrm>
          <a:prstGeom prst="rect">
            <a:avLst/>
          </a:prstGeom>
          <a:noFill/>
        </p:spPr>
        <p:txBody>
          <a:bodyPr wrap="none" rtlCol="0">
            <a:spAutoFit/>
          </a:bodyPr>
          <a:lstStyle/>
          <a:p>
            <a:r>
              <a:rPr lang="sv-SE" sz="2800" dirty="0">
                <a:latin typeface="RoughTypewriter" pitchFamily="49" charset="0"/>
              </a:rPr>
              <a:t>p</a:t>
            </a:r>
            <a:r>
              <a:rPr lang="sv-SE" sz="2800" dirty="0" smtClean="0">
                <a:latin typeface="RoughTypewriter" pitchFamily="49" charset="0"/>
              </a:rPr>
              <a:t>ersonlig upplevelse</a:t>
            </a:r>
            <a:endParaRPr lang="sv-SE" sz="2800" dirty="0">
              <a:latin typeface="RoughTypewriter" pitchFamily="49" charset="0"/>
            </a:endParaRPr>
          </a:p>
        </p:txBody>
      </p:sp>
      <p:sp>
        <p:nvSpPr>
          <p:cNvPr id="5" name="textruta 4"/>
          <p:cNvSpPr txBox="1"/>
          <p:nvPr/>
        </p:nvSpPr>
        <p:spPr>
          <a:xfrm>
            <a:off x="1445072" y="1087861"/>
            <a:ext cx="6468437" cy="523220"/>
          </a:xfrm>
          <a:prstGeom prst="rect">
            <a:avLst/>
          </a:prstGeom>
          <a:noFill/>
        </p:spPr>
        <p:txBody>
          <a:bodyPr wrap="none" rtlCol="0">
            <a:spAutoFit/>
          </a:bodyPr>
          <a:lstStyle/>
          <a:p>
            <a:r>
              <a:rPr lang="sv-SE" sz="2800" dirty="0">
                <a:latin typeface="RoughTypewriter" pitchFamily="49" charset="0"/>
              </a:rPr>
              <a:t>b</a:t>
            </a:r>
            <a:r>
              <a:rPr lang="sv-SE" sz="2800" dirty="0" smtClean="0">
                <a:latin typeface="RoughTypewriter" pitchFamily="49" charset="0"/>
              </a:rPr>
              <a:t>eröra emotionellt (känslor/sinnen)</a:t>
            </a:r>
            <a:endParaRPr lang="sv-SE" sz="2800" dirty="0">
              <a:latin typeface="RoughTypewriter" pitchFamily="49" charset="0"/>
            </a:endParaRPr>
          </a:p>
        </p:txBody>
      </p:sp>
    </p:spTree>
    <p:extLst>
      <p:ext uri="{BB962C8B-B14F-4D97-AF65-F5344CB8AC3E}">
        <p14:creationId xmlns:p14="http://schemas.microsoft.com/office/powerpoint/2010/main" val="1057779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par>
                                <p:cTn id="15" presetID="53" presetClass="entr" presetSubtype="16" fill="hold" grpId="0" nodeType="withEffect">
                                  <p:stCondLst>
                                    <p:cond delay="4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childTnLst>
                                </p:cTn>
                              </p:par>
                            </p:childTnLst>
                          </p:cTn>
                        </p:par>
                        <p:par>
                          <p:cTn id="20" fill="hold">
                            <p:stCondLst>
                              <p:cond delay="6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459034" y="1678699"/>
            <a:ext cx="8225931" cy="5183591"/>
            <a:chOff x="273885" y="1500174"/>
            <a:chExt cx="8225931" cy="5183591"/>
          </a:xfrm>
        </p:grpSpPr>
        <p:pic>
          <p:nvPicPr>
            <p:cNvPr id="6" name="Bildobjekt 5" descr="IMG_9244.JPG"/>
            <p:cNvPicPr>
              <a:picLocks noChangeAspect="1"/>
            </p:cNvPicPr>
            <p:nvPr/>
          </p:nvPicPr>
          <p:blipFill>
            <a:blip r:embed="rId2"/>
            <a:stretch>
              <a:fillRect/>
            </a:stretch>
          </p:blipFill>
          <p:spPr>
            <a:xfrm>
              <a:off x="273885" y="1500174"/>
              <a:ext cx="4083769" cy="2714644"/>
            </a:xfrm>
            <a:prstGeom prst="rect">
              <a:avLst/>
            </a:prstGeom>
            <a:ln w="25400">
              <a:solidFill>
                <a:schemeClr val="bg1">
                  <a:lumMod val="75000"/>
                </a:schemeClr>
              </a:solidFill>
            </a:ln>
          </p:spPr>
        </p:pic>
        <p:pic>
          <p:nvPicPr>
            <p:cNvPr id="7" name="Bildobjekt 6" descr="IMG_9230.JPG"/>
            <p:cNvPicPr>
              <a:picLocks noChangeAspect="1"/>
            </p:cNvPicPr>
            <p:nvPr/>
          </p:nvPicPr>
          <p:blipFill>
            <a:blip r:embed="rId3"/>
            <a:stretch>
              <a:fillRect/>
            </a:stretch>
          </p:blipFill>
          <p:spPr>
            <a:xfrm>
              <a:off x="4357686" y="1571612"/>
              <a:ext cx="4142130" cy="2753439"/>
            </a:xfrm>
            <a:prstGeom prst="rect">
              <a:avLst/>
            </a:prstGeom>
            <a:ln w="25400">
              <a:solidFill>
                <a:schemeClr val="bg1">
                  <a:lumMod val="75000"/>
                </a:schemeClr>
              </a:solidFill>
            </a:ln>
          </p:spPr>
        </p:pic>
        <p:pic>
          <p:nvPicPr>
            <p:cNvPr id="8" name="Bildobjekt 7" descr="IMG_9219.JPG"/>
            <p:cNvPicPr>
              <a:picLocks noChangeAspect="1"/>
            </p:cNvPicPr>
            <p:nvPr/>
          </p:nvPicPr>
          <p:blipFill>
            <a:blip r:embed="rId4"/>
            <a:stretch>
              <a:fillRect/>
            </a:stretch>
          </p:blipFill>
          <p:spPr>
            <a:xfrm>
              <a:off x="428596" y="3571876"/>
              <a:ext cx="4143404" cy="2754286"/>
            </a:xfrm>
            <a:prstGeom prst="rect">
              <a:avLst/>
            </a:prstGeom>
            <a:ln w="25400">
              <a:solidFill>
                <a:schemeClr val="bg1">
                  <a:lumMod val="75000"/>
                </a:schemeClr>
              </a:solidFill>
            </a:ln>
          </p:spPr>
        </p:pic>
        <p:pic>
          <p:nvPicPr>
            <p:cNvPr id="9" name="Bildobjekt 8" descr="IMG_9217.JPG"/>
            <p:cNvPicPr>
              <a:picLocks noChangeAspect="1"/>
            </p:cNvPicPr>
            <p:nvPr/>
          </p:nvPicPr>
          <p:blipFill>
            <a:blip r:embed="rId5"/>
            <a:stretch>
              <a:fillRect/>
            </a:stretch>
          </p:blipFill>
          <p:spPr>
            <a:xfrm>
              <a:off x="4000496" y="4071942"/>
              <a:ext cx="3929090" cy="2611823"/>
            </a:xfrm>
            <a:prstGeom prst="rect">
              <a:avLst/>
            </a:prstGeom>
            <a:ln w="25400">
              <a:solidFill>
                <a:schemeClr val="bg1">
                  <a:lumMod val="75000"/>
                </a:schemeClr>
              </a:solidFill>
            </a:ln>
          </p:spPr>
        </p:pic>
        <p:pic>
          <p:nvPicPr>
            <p:cNvPr id="10" name="Bildobjekt 9" descr="NEG_farg_stor.jpg"/>
            <p:cNvPicPr>
              <a:picLocks noChangeAspect="1"/>
            </p:cNvPicPr>
            <p:nvPr/>
          </p:nvPicPr>
          <p:blipFill>
            <a:blip r:embed="rId6"/>
            <a:stretch>
              <a:fillRect/>
            </a:stretch>
          </p:blipFill>
          <p:spPr>
            <a:xfrm>
              <a:off x="3286116" y="2571744"/>
              <a:ext cx="1677875" cy="1999872"/>
            </a:xfrm>
            <a:prstGeom prst="rect">
              <a:avLst/>
            </a:prstGeom>
            <a:ln w="25400">
              <a:solidFill>
                <a:schemeClr val="bg1">
                  <a:lumMod val="75000"/>
                </a:schemeClr>
              </a:solidFill>
            </a:ln>
          </p:spPr>
        </p:pic>
      </p:grpSp>
      <p:sp>
        <p:nvSpPr>
          <p:cNvPr id="12" name="textruta 11"/>
          <p:cNvSpPr txBox="1"/>
          <p:nvPr/>
        </p:nvSpPr>
        <p:spPr>
          <a:xfrm>
            <a:off x="272023" y="404664"/>
            <a:ext cx="8422755" cy="1077218"/>
          </a:xfrm>
          <a:prstGeom prst="rect">
            <a:avLst/>
          </a:prstGeom>
          <a:noFill/>
        </p:spPr>
        <p:txBody>
          <a:bodyPr wrap="none" rtlCol="0">
            <a:spAutoFit/>
          </a:bodyPr>
          <a:lstStyle/>
          <a:p>
            <a:pPr algn="ctr"/>
            <a:r>
              <a:rPr lang="sv-SE" sz="3200" dirty="0" smtClean="0">
                <a:latin typeface="Segoe UI Light" panose="020B0502040204020203" pitchFamily="34" charset="0"/>
              </a:rPr>
              <a:t>Mina erfarenheter som rektor, pedagog och</a:t>
            </a:r>
          </a:p>
          <a:p>
            <a:pPr algn="ctr"/>
            <a:r>
              <a:rPr lang="sv-SE" sz="3200" dirty="0">
                <a:latin typeface="Segoe UI Light" panose="020B0502040204020203" pitchFamily="34" charset="0"/>
              </a:rPr>
              <a:t>d</a:t>
            </a:r>
            <a:r>
              <a:rPr lang="sv-SE" sz="3200" dirty="0" smtClean="0">
                <a:latin typeface="Segoe UI Light" panose="020B0502040204020203" pitchFamily="34" charset="0"/>
              </a:rPr>
              <a:t>elägare vid Norrlands Entreprenörsgymnasium</a:t>
            </a:r>
            <a:endParaRPr lang="sv-SE" sz="3200" dirty="0">
              <a:latin typeface="Segoe UI Light" panose="020B0502040204020203" pitchFamily="34" charset="0"/>
            </a:endParaRPr>
          </a:p>
        </p:txBody>
      </p:sp>
      <p:sp>
        <p:nvSpPr>
          <p:cNvPr id="11" name="Film 10">
            <a:hlinkClick r:id="rId7" action="ppaction://hlinkfile" highlightClick="1"/>
          </p:cNvPr>
          <p:cNvSpPr/>
          <p:nvPr/>
        </p:nvSpPr>
        <p:spPr>
          <a:xfrm>
            <a:off x="3147229" y="2175472"/>
            <a:ext cx="648072" cy="872362"/>
          </a:xfrm>
          <a:prstGeom prst="actionButtonMovi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73619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2906" y="1268760"/>
            <a:ext cx="8358188" cy="3970338"/>
          </a:xfrm>
          <a:prstGeom prst="rect">
            <a:avLst/>
          </a:prstGeom>
          <a:noFill/>
          <a:ln w="9525">
            <a:noFill/>
            <a:miter lim="800000"/>
            <a:headEnd/>
            <a:tailEnd/>
          </a:ln>
          <a:effectLst/>
        </p:spPr>
        <p:txBody>
          <a:bodyPr anchor="ctr">
            <a:spAutoFit/>
          </a:bodyPr>
          <a:lstStyle/>
          <a:p>
            <a:pPr eaLnBrk="0" hangingPunct="0">
              <a:defRPr/>
            </a:pPr>
            <a:r>
              <a:rPr lang="sv-SE" altLang="ja-JP" b="1" dirty="0" smtClean="0">
                <a:solidFill>
                  <a:schemeClr val="tx1"/>
                </a:solidFill>
                <a:latin typeface="Segoe UI Light" panose="020B0502040204020203" pitchFamily="34" charset="0"/>
                <a:cs typeface="Times New Roman" pitchFamily="18" charset="0"/>
              </a:rPr>
              <a:t>Entreprenörskap </a:t>
            </a:r>
            <a:r>
              <a:rPr lang="sv-SE" altLang="ja-JP" b="1" dirty="0">
                <a:solidFill>
                  <a:schemeClr val="tx1"/>
                </a:solidFill>
                <a:latin typeface="Segoe UI Light" panose="020B0502040204020203" pitchFamily="34" charset="0"/>
                <a:cs typeface="Times New Roman" pitchFamily="18" charset="0"/>
              </a:rPr>
              <a:t>i skolan</a:t>
            </a:r>
          </a:p>
          <a:p>
            <a:pPr>
              <a:defRPr/>
            </a:pPr>
            <a:r>
              <a:rPr lang="sv-SE" dirty="0">
                <a:solidFill>
                  <a:schemeClr val="tx1"/>
                </a:solidFill>
                <a:latin typeface="Segoe UI Light" panose="020B0502040204020203" pitchFamily="34" charset="0"/>
              </a:rPr>
              <a:t>När våra elever lämnar vår skola ska de stå stadigt i en föränderlig, och ibland kaotisk omvärld och ha förmåga att skapa sin egen försörjning. Våra elever gör sig själva till nytta för andra och fastnar inte i egna eller andras problem, utan känner lust och engagemang samt kan ta initiativ för att skapa lösningar.</a:t>
            </a:r>
          </a:p>
          <a:p>
            <a:pPr>
              <a:defRPr/>
            </a:pPr>
            <a:r>
              <a:rPr lang="sv-SE" dirty="0">
                <a:solidFill>
                  <a:schemeClr val="tx1"/>
                </a:solidFill>
                <a:latin typeface="Segoe UI Light" panose="020B0502040204020203" pitchFamily="34" charset="0"/>
              </a:rPr>
              <a:t> </a:t>
            </a:r>
          </a:p>
          <a:p>
            <a:pPr>
              <a:defRPr/>
            </a:pPr>
            <a:r>
              <a:rPr lang="sv-SE" dirty="0">
                <a:solidFill>
                  <a:schemeClr val="tx1"/>
                </a:solidFill>
                <a:latin typeface="Segoe UI Light" panose="020B0502040204020203" pitchFamily="34" charset="0"/>
              </a:rPr>
              <a:t>Våra elevers tankar, intressen och drömmar påverkar och styr arbetssätt och innehåll i det dagliga arbetet. Våra elevers utbildning ska ske i samverkan med näringsliv och övriga samhället, både nationellt och internationellt samt främja våra elevers byggande av egna nätverk.</a:t>
            </a:r>
          </a:p>
          <a:p>
            <a:pPr>
              <a:defRPr/>
            </a:pPr>
            <a:r>
              <a:rPr lang="sv-SE" dirty="0">
                <a:solidFill>
                  <a:schemeClr val="tx1"/>
                </a:solidFill>
                <a:latin typeface="Segoe UI Light" panose="020B0502040204020203" pitchFamily="34" charset="0"/>
              </a:rPr>
              <a:t> </a:t>
            </a:r>
          </a:p>
          <a:p>
            <a:pPr>
              <a:defRPr/>
            </a:pPr>
            <a:r>
              <a:rPr lang="sv-SE" dirty="0">
                <a:solidFill>
                  <a:schemeClr val="tx1"/>
                </a:solidFill>
                <a:latin typeface="Segoe UI Light" panose="020B0502040204020203" pitchFamily="34" charset="0"/>
              </a:rPr>
              <a:t>Våra elever lämnar skolan med en stark självkänsla och ett starkt självförtroende och har en tydlig vision för framtiden samt känner lust och mod att ta nya steg i livet på en global arena.</a:t>
            </a:r>
            <a:endParaRPr lang="sv-SE" altLang="ja-JP" dirty="0">
              <a:solidFill>
                <a:schemeClr val="tx1"/>
              </a:solidFill>
              <a:latin typeface="Segoe UI Light" panose="020B0502040204020203" pitchFamily="34" charset="0"/>
            </a:endParaRPr>
          </a:p>
        </p:txBody>
      </p:sp>
      <p:sp>
        <p:nvSpPr>
          <p:cNvPr id="3" name="textruta 2"/>
          <p:cNvSpPr txBox="1"/>
          <p:nvPr/>
        </p:nvSpPr>
        <p:spPr>
          <a:xfrm>
            <a:off x="1412320" y="552397"/>
            <a:ext cx="6319359" cy="584775"/>
          </a:xfrm>
          <a:prstGeom prst="rect">
            <a:avLst/>
          </a:prstGeom>
          <a:noFill/>
        </p:spPr>
        <p:txBody>
          <a:bodyPr wrap="none" rtlCol="0">
            <a:spAutoFit/>
          </a:bodyPr>
          <a:lstStyle/>
          <a:p>
            <a:r>
              <a:rPr lang="sv-SE" sz="3200" b="1" dirty="0" smtClean="0">
                <a:latin typeface="Segoe UI Light" panose="020B0502040204020203" pitchFamily="34" charset="0"/>
              </a:rPr>
              <a:t>Vår skolas levda pedagogiska vision</a:t>
            </a:r>
            <a:endParaRPr lang="sv-SE" sz="3200" b="1" dirty="0">
              <a:latin typeface="Segoe UI Light" panose="020B0502040204020203" pitchFamily="34" charset="0"/>
            </a:endParaRPr>
          </a:p>
        </p:txBody>
      </p:sp>
    </p:spTree>
    <p:extLst>
      <p:ext uri="{BB962C8B-B14F-4D97-AF65-F5344CB8AC3E}">
        <p14:creationId xmlns:p14="http://schemas.microsoft.com/office/powerpoint/2010/main" val="816470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2"/>
          <p:cNvSpPr txBox="1">
            <a:spLocks/>
          </p:cNvSpPr>
          <p:nvPr/>
        </p:nvSpPr>
        <p:spPr bwMode="auto">
          <a:xfrm>
            <a:off x="634930" y="1228317"/>
            <a:ext cx="18722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r">
              <a:buFontTx/>
              <a:buNone/>
            </a:pPr>
            <a:r>
              <a:rPr lang="sv-SE" kern="0" dirty="0" smtClean="0">
                <a:latin typeface="Segoe UI Light" panose="020B0502040204020203" pitchFamily="34" charset="0"/>
              </a:rPr>
              <a:t>Pension år</a:t>
            </a:r>
          </a:p>
          <a:p>
            <a:pPr marL="0" indent="0" algn="r">
              <a:buFontTx/>
              <a:buNone/>
            </a:pPr>
            <a:endParaRPr lang="sv-SE" kern="0" dirty="0" smtClean="0">
              <a:latin typeface="Segoe UI Light" panose="020B0502040204020203" pitchFamily="34" charset="0"/>
            </a:endParaRPr>
          </a:p>
          <a:p>
            <a:pPr marL="0" indent="0" algn="r">
              <a:buFontTx/>
              <a:buNone/>
            </a:pPr>
            <a:r>
              <a:rPr lang="sv-SE" kern="0" dirty="0" smtClean="0">
                <a:latin typeface="Segoe UI Light" panose="020B0502040204020203" pitchFamily="34" charset="0"/>
              </a:rPr>
              <a:t>Pension år</a:t>
            </a:r>
          </a:p>
          <a:p>
            <a:pPr marL="0" indent="0" algn="r">
              <a:buFontTx/>
              <a:buNone/>
            </a:pPr>
            <a:endParaRPr lang="sv-SE" kern="0" dirty="0" smtClean="0">
              <a:latin typeface="Segoe UI Light" panose="020B0502040204020203" pitchFamily="34" charset="0"/>
            </a:endParaRPr>
          </a:p>
          <a:p>
            <a:pPr marL="0" indent="0" algn="r">
              <a:buFontTx/>
              <a:buNone/>
            </a:pPr>
            <a:r>
              <a:rPr lang="sv-SE" kern="0" dirty="0" smtClean="0">
                <a:latin typeface="Segoe UI Light" panose="020B0502040204020203" pitchFamily="34" charset="0"/>
              </a:rPr>
              <a:t>Pension år</a:t>
            </a:r>
            <a:endParaRPr lang="sv-SE" kern="0" dirty="0">
              <a:latin typeface="Segoe UI Light" panose="020B0502040204020203" pitchFamily="34" charset="0"/>
            </a:endParaRPr>
          </a:p>
        </p:txBody>
      </p:sp>
      <p:sp>
        <p:nvSpPr>
          <p:cNvPr id="3" name="Platshållare för innehåll 2"/>
          <p:cNvSpPr txBox="1">
            <a:spLocks/>
          </p:cNvSpPr>
          <p:nvPr/>
        </p:nvSpPr>
        <p:spPr>
          <a:xfrm>
            <a:off x="2339752" y="1228317"/>
            <a:ext cx="1175392"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800" smtClean="0">
                <a:latin typeface="Segoe UI Light" panose="020B0502040204020203" pitchFamily="34" charset="0"/>
              </a:rPr>
              <a:t>2077</a:t>
            </a:r>
          </a:p>
          <a:p>
            <a:pPr marL="0" indent="0" algn="ctr">
              <a:buFont typeface="Arial" panose="020B0604020202020204" pitchFamily="34" charset="0"/>
              <a:buNone/>
            </a:pPr>
            <a:endParaRPr lang="sv-SE" sz="2800" smtClean="0">
              <a:latin typeface="Segoe UI Light" panose="020B0502040204020203" pitchFamily="34" charset="0"/>
            </a:endParaRPr>
          </a:p>
          <a:p>
            <a:pPr marL="0" indent="0" algn="ctr">
              <a:buFont typeface="Arial" panose="020B0604020202020204" pitchFamily="34" charset="0"/>
              <a:buNone/>
            </a:pPr>
            <a:r>
              <a:rPr lang="sv-SE" sz="2800" smtClean="0">
                <a:latin typeface="Segoe UI Light" panose="020B0502040204020203" pitchFamily="34" charset="0"/>
              </a:rPr>
              <a:t>2063</a:t>
            </a:r>
          </a:p>
          <a:p>
            <a:pPr marL="0" indent="0" algn="ctr">
              <a:buFont typeface="Arial" panose="020B0604020202020204" pitchFamily="34" charset="0"/>
              <a:buNone/>
            </a:pPr>
            <a:endParaRPr lang="sv-SE" sz="2800" smtClean="0">
              <a:latin typeface="Segoe UI Light" panose="020B0502040204020203" pitchFamily="34" charset="0"/>
            </a:endParaRPr>
          </a:p>
          <a:p>
            <a:pPr marL="0" indent="0" algn="ctr">
              <a:buFont typeface="Arial" panose="020B0604020202020204" pitchFamily="34" charset="0"/>
              <a:buNone/>
            </a:pPr>
            <a:r>
              <a:rPr lang="sv-SE" sz="2800" smtClean="0">
                <a:latin typeface="Segoe UI Light" panose="020B0502040204020203" pitchFamily="34" charset="0"/>
              </a:rPr>
              <a:t>2060</a:t>
            </a:r>
            <a:endParaRPr lang="sv-SE" sz="2800" dirty="0">
              <a:latin typeface="Segoe UI Light" panose="020B0502040204020203" pitchFamily="34" charset="0"/>
            </a:endParaRPr>
          </a:p>
        </p:txBody>
      </p:sp>
      <p:sp>
        <p:nvSpPr>
          <p:cNvPr id="4" name="Platshållare för innehåll 2"/>
          <p:cNvSpPr txBox="1">
            <a:spLocks/>
          </p:cNvSpPr>
          <p:nvPr/>
        </p:nvSpPr>
        <p:spPr bwMode="auto">
          <a:xfrm>
            <a:off x="3275856" y="1228317"/>
            <a:ext cx="561374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FontTx/>
              <a:buNone/>
            </a:pPr>
            <a:r>
              <a:rPr lang="sv-SE" kern="0" dirty="0" smtClean="0">
                <a:latin typeface="Segoe UI Light" panose="020B0502040204020203" pitchFamily="34" charset="0"/>
              </a:rPr>
              <a:t>- Ida 1 år i förskolan</a:t>
            </a:r>
          </a:p>
          <a:p>
            <a:pPr marL="0" indent="0">
              <a:buFontTx/>
              <a:buNone/>
            </a:pPr>
            <a:endParaRPr lang="sv-SE" kern="0" dirty="0" smtClean="0">
              <a:latin typeface="Segoe UI Light" panose="020B0502040204020203" pitchFamily="34" charset="0"/>
            </a:endParaRPr>
          </a:p>
          <a:p>
            <a:pPr marL="0" indent="0">
              <a:buFontTx/>
              <a:buNone/>
            </a:pPr>
            <a:r>
              <a:rPr lang="sv-SE" kern="0" dirty="0" smtClean="0">
                <a:latin typeface="Segoe UI Light" panose="020B0502040204020203" pitchFamily="34" charset="0"/>
              </a:rPr>
              <a:t>- Hampus 15 år i årskurs 9</a:t>
            </a:r>
          </a:p>
          <a:p>
            <a:pPr marL="0" indent="0">
              <a:buFontTx/>
              <a:buNone/>
            </a:pPr>
            <a:endParaRPr lang="sv-SE" kern="0" dirty="0" smtClean="0">
              <a:latin typeface="Segoe UI Light" panose="020B0502040204020203" pitchFamily="34" charset="0"/>
            </a:endParaRPr>
          </a:p>
          <a:p>
            <a:pPr marL="0" indent="0">
              <a:buFontTx/>
              <a:buNone/>
            </a:pPr>
            <a:r>
              <a:rPr lang="sv-SE" kern="0" dirty="0" smtClean="0">
                <a:latin typeface="Segoe UI Light" panose="020B0502040204020203" pitchFamily="34" charset="0"/>
              </a:rPr>
              <a:t>- Johanna 18 år i åk 3 på gymnasiet</a:t>
            </a:r>
            <a:endParaRPr lang="sv-SE" kern="0" dirty="0">
              <a:latin typeface="Segoe UI Light" panose="020B0502040204020203" pitchFamily="34" charset="0"/>
            </a:endParaRPr>
          </a:p>
        </p:txBody>
      </p:sp>
    </p:spTree>
    <p:extLst>
      <p:ext uri="{BB962C8B-B14F-4D97-AF65-F5344CB8AC3E}">
        <p14:creationId xmlns:p14="http://schemas.microsoft.com/office/powerpoint/2010/main" val="244110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4"/>
          <p:cNvSpPr>
            <a:spLocks noGrp="1"/>
          </p:cNvSpPr>
          <p:nvPr>
            <p:ph type="subTitle" idx="1"/>
          </p:nvPr>
        </p:nvSpPr>
        <p:spPr>
          <a:xfrm>
            <a:off x="1475656" y="1556792"/>
            <a:ext cx="6400800" cy="3368972"/>
          </a:xfrm>
        </p:spPr>
        <p:txBody>
          <a:bodyPr/>
          <a:lstStyle/>
          <a:p>
            <a:pPr algn="l">
              <a:spcBef>
                <a:spcPts val="0"/>
              </a:spcBef>
            </a:pPr>
            <a:r>
              <a:rPr lang="sv-SE" altLang="sv-SE" sz="2400" dirty="0" smtClean="0">
                <a:solidFill>
                  <a:schemeClr val="tx1"/>
                </a:solidFill>
                <a:latin typeface="Segoe UI Light" panose="020B0502040204020203" pitchFamily="34" charset="0"/>
              </a:rPr>
              <a:t>Du får själv, eller tillsammans med andra, finna idéer och göra något med dem.</a:t>
            </a:r>
          </a:p>
          <a:p>
            <a:pPr algn="l">
              <a:spcBef>
                <a:spcPts val="0"/>
              </a:spcBef>
            </a:pPr>
            <a:endParaRPr lang="sv-SE" altLang="sv-SE" sz="2400" dirty="0" smtClean="0">
              <a:solidFill>
                <a:schemeClr val="tx1"/>
              </a:solidFill>
              <a:latin typeface="Segoe UI Light" panose="020B0502040204020203" pitchFamily="34" charset="0"/>
            </a:endParaRPr>
          </a:p>
          <a:p>
            <a:pPr algn="l">
              <a:spcBef>
                <a:spcPts val="0"/>
              </a:spcBef>
            </a:pPr>
            <a:r>
              <a:rPr lang="sv-SE" altLang="sv-SE" sz="2400" dirty="0" smtClean="0">
                <a:solidFill>
                  <a:schemeClr val="tx1"/>
                </a:solidFill>
                <a:latin typeface="Segoe UI Light" panose="020B0502040204020203" pitchFamily="34" charset="0"/>
              </a:rPr>
              <a:t>Idéerna (drömmarna) utformar du till något praktiskt och målinriktat.</a:t>
            </a:r>
          </a:p>
          <a:p>
            <a:pPr algn="l">
              <a:spcBef>
                <a:spcPts val="0"/>
              </a:spcBef>
            </a:pPr>
            <a:endParaRPr lang="sv-SE" altLang="sv-SE" sz="2400" dirty="0" smtClean="0">
              <a:solidFill>
                <a:schemeClr val="tx1"/>
              </a:solidFill>
              <a:latin typeface="Segoe UI Light" panose="020B0502040204020203" pitchFamily="34" charset="0"/>
            </a:endParaRPr>
          </a:p>
          <a:p>
            <a:pPr algn="l">
              <a:spcBef>
                <a:spcPts val="0"/>
              </a:spcBef>
            </a:pPr>
            <a:r>
              <a:rPr lang="sv-SE" altLang="sv-SE" sz="2400" dirty="0" smtClean="0">
                <a:solidFill>
                  <a:schemeClr val="tx1"/>
                </a:solidFill>
                <a:latin typeface="Segoe UI Light" panose="020B0502040204020203" pitchFamily="34" charset="0"/>
              </a:rPr>
              <a:t>Allt du gör ska genomföras på ett ansvarsfullt sätt.</a:t>
            </a:r>
          </a:p>
          <a:p>
            <a:pPr algn="l">
              <a:spcBef>
                <a:spcPts val="0"/>
              </a:spcBef>
            </a:pPr>
            <a:endParaRPr lang="sv-SE" altLang="sv-SE" sz="2400" dirty="0" smtClean="0">
              <a:solidFill>
                <a:schemeClr val="tx1"/>
              </a:solidFill>
              <a:latin typeface="Segoe UI Light" panose="020B0502040204020203" pitchFamily="34" charset="0"/>
            </a:endParaRPr>
          </a:p>
        </p:txBody>
      </p:sp>
      <p:sp>
        <p:nvSpPr>
          <p:cNvPr id="7" name="textruta 6"/>
          <p:cNvSpPr txBox="1"/>
          <p:nvPr/>
        </p:nvSpPr>
        <p:spPr>
          <a:xfrm>
            <a:off x="2376302" y="570452"/>
            <a:ext cx="4391395" cy="584775"/>
          </a:xfrm>
          <a:prstGeom prst="rect">
            <a:avLst/>
          </a:prstGeom>
          <a:noFill/>
        </p:spPr>
        <p:txBody>
          <a:bodyPr wrap="none" rtlCol="0">
            <a:spAutoFit/>
          </a:bodyPr>
          <a:lstStyle/>
          <a:p>
            <a:r>
              <a:rPr lang="sv-SE" sz="3200" b="1" dirty="0" smtClean="0">
                <a:latin typeface="Segoe UI Light" panose="020B0502040204020203" pitchFamily="34" charset="0"/>
              </a:rPr>
              <a:t>Entreprenörskap i skolan</a:t>
            </a:r>
            <a:endParaRPr lang="sv-SE" sz="3200" b="1" dirty="0">
              <a:latin typeface="Segoe UI Light" panose="020B0502040204020203" pitchFamily="34" charset="0"/>
            </a:endParaRPr>
          </a:p>
        </p:txBody>
      </p:sp>
      <p:sp>
        <p:nvSpPr>
          <p:cNvPr id="8" name="textruta 7"/>
          <p:cNvSpPr txBox="1"/>
          <p:nvPr/>
        </p:nvSpPr>
        <p:spPr>
          <a:xfrm>
            <a:off x="1533794" y="1453487"/>
            <a:ext cx="6076411" cy="3970318"/>
          </a:xfrm>
          <a:prstGeom prst="rect">
            <a:avLst/>
          </a:prstGeom>
          <a:solidFill>
            <a:schemeClr val="bg1">
              <a:lumMod val="95000"/>
            </a:schemeClr>
          </a:solidFill>
          <a:ln>
            <a:solidFill>
              <a:schemeClr val="bg1">
                <a:lumMod val="50000"/>
              </a:schemeClr>
            </a:solidFill>
          </a:ln>
          <a:effectLst>
            <a:outerShdw blurRad="76200" dir="18900000" sy="23000" kx="-1200000" algn="bl" rotWithShape="0">
              <a:prstClr val="black">
                <a:alpha val="20000"/>
              </a:prstClr>
            </a:outerShdw>
          </a:effectLst>
        </p:spPr>
        <p:txBody>
          <a:bodyPr wrap="square">
            <a:spAutoFit/>
          </a:bodyPr>
          <a:lstStyle/>
          <a:p>
            <a:pPr>
              <a:defRPr/>
            </a:pPr>
            <a:endParaRPr lang="sv-SE" sz="2800" dirty="0">
              <a:solidFill>
                <a:schemeClr val="tx1"/>
              </a:solidFill>
              <a:latin typeface="Segoe UI Light" panose="020B0502040204020203" pitchFamily="34" charset="0"/>
            </a:endParaRPr>
          </a:p>
          <a:p>
            <a:pPr marL="457200" indent="-457200">
              <a:buBlip>
                <a:blip r:embed="rId2"/>
              </a:buBlip>
              <a:defRPr/>
            </a:pPr>
            <a:r>
              <a:rPr lang="sv-SE" sz="2800" dirty="0">
                <a:solidFill>
                  <a:schemeClr val="tx1"/>
                </a:solidFill>
                <a:latin typeface="Segoe UI Light" panose="020B0502040204020203" pitchFamily="34" charset="0"/>
              </a:rPr>
              <a:t> Socialt entreprenörskap</a:t>
            </a:r>
          </a:p>
          <a:p>
            <a:pPr marL="457200" indent="-457200">
              <a:buBlip>
                <a:blip r:embed="rId2"/>
              </a:buBlip>
              <a:defRPr/>
            </a:pPr>
            <a:endParaRPr lang="sv-SE" sz="2800" dirty="0">
              <a:solidFill>
                <a:schemeClr val="tx1"/>
              </a:solidFill>
              <a:latin typeface="Segoe UI Light" panose="020B0502040204020203" pitchFamily="34" charset="0"/>
            </a:endParaRPr>
          </a:p>
          <a:p>
            <a:pPr marL="457200" indent="-457200">
              <a:buBlip>
                <a:blip r:embed="rId2"/>
              </a:buBlip>
              <a:defRPr/>
            </a:pPr>
            <a:r>
              <a:rPr lang="sv-SE" sz="2800" dirty="0">
                <a:solidFill>
                  <a:schemeClr val="tx1"/>
                </a:solidFill>
                <a:latin typeface="Segoe UI Light" panose="020B0502040204020203" pitchFamily="34" charset="0"/>
              </a:rPr>
              <a:t> Kommersiellt entreprenörskap</a:t>
            </a:r>
          </a:p>
          <a:p>
            <a:pPr marL="457200" indent="-457200">
              <a:buBlip>
                <a:blip r:embed="rId2"/>
              </a:buBlip>
              <a:defRPr/>
            </a:pPr>
            <a:endParaRPr lang="sv-SE" sz="2800" dirty="0">
              <a:solidFill>
                <a:schemeClr val="tx1"/>
              </a:solidFill>
              <a:latin typeface="Segoe UI Light" panose="020B0502040204020203" pitchFamily="34" charset="0"/>
            </a:endParaRPr>
          </a:p>
          <a:p>
            <a:pPr marL="457200" indent="-457200">
              <a:buBlip>
                <a:blip r:embed="rId2"/>
              </a:buBlip>
              <a:defRPr/>
            </a:pPr>
            <a:r>
              <a:rPr lang="sv-SE" sz="2800" dirty="0">
                <a:solidFill>
                  <a:schemeClr val="tx1"/>
                </a:solidFill>
                <a:latin typeface="Segoe UI Light" panose="020B0502040204020203" pitchFamily="34" charset="0"/>
              </a:rPr>
              <a:t> Kulturellt entreprenörskap</a:t>
            </a:r>
          </a:p>
          <a:p>
            <a:pPr marL="457200" indent="-457200">
              <a:buBlip>
                <a:blip r:embed="rId2"/>
              </a:buBlip>
              <a:defRPr/>
            </a:pPr>
            <a:endParaRPr lang="sv-SE" sz="2800" dirty="0">
              <a:solidFill>
                <a:schemeClr val="tx1"/>
              </a:solidFill>
              <a:latin typeface="Segoe UI Light" panose="020B0502040204020203" pitchFamily="34" charset="0"/>
            </a:endParaRPr>
          </a:p>
          <a:p>
            <a:pPr marL="457200" indent="-457200">
              <a:buBlip>
                <a:blip r:embed="rId2"/>
              </a:buBlip>
              <a:defRPr/>
            </a:pPr>
            <a:r>
              <a:rPr lang="sv-SE" sz="2800" dirty="0">
                <a:solidFill>
                  <a:schemeClr val="tx1"/>
                </a:solidFill>
                <a:latin typeface="Segoe UI Light" panose="020B0502040204020203" pitchFamily="34" charset="0"/>
              </a:rPr>
              <a:t> Miljömässigt entreprenörskap</a:t>
            </a:r>
          </a:p>
          <a:p>
            <a:pPr>
              <a:defRPr/>
            </a:pPr>
            <a:endParaRPr lang="sv-SE" sz="2800" dirty="0">
              <a:solidFill>
                <a:schemeClr val="tx1"/>
              </a:solidFill>
              <a:latin typeface="Segoe UI Light" panose="020B0502040204020203" pitchFamily="34" charset="0"/>
            </a:endParaRPr>
          </a:p>
        </p:txBody>
      </p:sp>
      <p:sp>
        <p:nvSpPr>
          <p:cNvPr id="9" name="textruta 8"/>
          <p:cNvSpPr txBox="1"/>
          <p:nvPr/>
        </p:nvSpPr>
        <p:spPr>
          <a:xfrm>
            <a:off x="1562693" y="1453487"/>
            <a:ext cx="6076411" cy="4124206"/>
          </a:xfrm>
          <a:prstGeom prst="rect">
            <a:avLst/>
          </a:prstGeom>
          <a:solidFill>
            <a:schemeClr val="bg1">
              <a:lumMod val="95000"/>
            </a:schemeClr>
          </a:solidFill>
          <a:ln>
            <a:solidFill>
              <a:schemeClr val="bg1">
                <a:lumMod val="50000"/>
              </a:schemeClr>
            </a:solidFill>
          </a:ln>
          <a:effectLst>
            <a:outerShdw blurRad="76200" dir="18900000" sy="23000" kx="-1200000" algn="bl" rotWithShape="0">
              <a:prstClr val="black">
                <a:alpha val="20000"/>
              </a:prstClr>
            </a:outerShdw>
          </a:effectLst>
        </p:spPr>
        <p:txBody>
          <a:bodyPr wrap="square">
            <a:spAutoFit/>
          </a:bodyPr>
          <a:lstStyle/>
          <a:p>
            <a:pPr algn="ctr">
              <a:spcAft>
                <a:spcPts val="1200"/>
              </a:spcAft>
              <a:defRPr/>
            </a:pPr>
            <a:r>
              <a:rPr lang="sv-SE" sz="2800" dirty="0" smtClean="0">
                <a:solidFill>
                  <a:schemeClr val="tx1"/>
                </a:solidFill>
                <a:latin typeface="Segoe UI Light" panose="020B0502040204020203" pitchFamily="34" charset="0"/>
              </a:rPr>
              <a:t>A, B och C-projekt</a:t>
            </a:r>
            <a:endParaRPr lang="sv-SE" sz="2800" dirty="0">
              <a:solidFill>
                <a:schemeClr val="tx1"/>
              </a:solidFill>
              <a:latin typeface="Segoe UI Light" panose="020B0502040204020203" pitchFamily="34" charset="0"/>
            </a:endParaRPr>
          </a:p>
          <a:p>
            <a:pPr marL="514350" indent="-514350">
              <a:buFont typeface="+mj-lt"/>
              <a:buAutoNum type="alphaUcPeriod"/>
              <a:defRPr/>
            </a:pPr>
            <a:r>
              <a:rPr lang="sv-SE" sz="2800" dirty="0">
                <a:solidFill>
                  <a:schemeClr val="tx1"/>
                </a:solidFill>
                <a:latin typeface="Segoe UI Light" panose="020B0502040204020203" pitchFamily="34" charset="0"/>
              </a:rPr>
              <a:t> </a:t>
            </a:r>
            <a:r>
              <a:rPr lang="sv-SE" sz="2800" dirty="0" smtClean="0">
                <a:latin typeface="Segoe UI Light" panose="020B0502040204020203" pitchFamily="34" charset="0"/>
              </a:rPr>
              <a:t>Helt lärarstyrda</a:t>
            </a:r>
            <a:endParaRPr lang="sv-SE" sz="2800" dirty="0">
              <a:solidFill>
                <a:schemeClr val="tx1"/>
              </a:solidFill>
              <a:latin typeface="Segoe UI Light" panose="020B0502040204020203" pitchFamily="34" charset="0"/>
            </a:endParaRPr>
          </a:p>
          <a:p>
            <a:pPr marL="514350" indent="-514350">
              <a:buFont typeface="+mj-lt"/>
              <a:buAutoNum type="alphaUcPeriod"/>
              <a:defRPr/>
            </a:pPr>
            <a:endParaRPr lang="sv-SE" sz="2800" dirty="0">
              <a:solidFill>
                <a:schemeClr val="tx1"/>
              </a:solidFill>
              <a:latin typeface="Segoe UI Light" panose="020B0502040204020203" pitchFamily="34" charset="0"/>
            </a:endParaRPr>
          </a:p>
          <a:p>
            <a:pPr marL="514350" indent="-514350">
              <a:buFont typeface="+mj-lt"/>
              <a:buAutoNum type="alphaUcPeriod"/>
              <a:defRPr/>
            </a:pPr>
            <a:r>
              <a:rPr lang="sv-SE" sz="2800" dirty="0">
                <a:solidFill>
                  <a:schemeClr val="tx1"/>
                </a:solidFill>
                <a:latin typeface="Segoe UI Light" panose="020B0502040204020203" pitchFamily="34" charset="0"/>
              </a:rPr>
              <a:t> </a:t>
            </a:r>
            <a:r>
              <a:rPr lang="sv-SE" sz="2800" dirty="0" smtClean="0">
                <a:latin typeface="Segoe UI Light" panose="020B0502040204020203" pitchFamily="34" charset="0"/>
              </a:rPr>
              <a:t>Elev- och lärarstyrda</a:t>
            </a:r>
            <a:endParaRPr lang="sv-SE" sz="2800" dirty="0">
              <a:solidFill>
                <a:schemeClr val="tx1"/>
              </a:solidFill>
              <a:latin typeface="Segoe UI Light" panose="020B0502040204020203" pitchFamily="34" charset="0"/>
            </a:endParaRPr>
          </a:p>
          <a:p>
            <a:pPr marL="514350" indent="-514350">
              <a:buFont typeface="+mj-lt"/>
              <a:buAutoNum type="alphaUcPeriod"/>
              <a:defRPr/>
            </a:pPr>
            <a:endParaRPr lang="sv-SE" sz="2800" dirty="0">
              <a:solidFill>
                <a:schemeClr val="tx1"/>
              </a:solidFill>
              <a:latin typeface="Segoe UI Light" panose="020B0502040204020203" pitchFamily="34" charset="0"/>
            </a:endParaRPr>
          </a:p>
          <a:p>
            <a:pPr marL="514350" indent="-514350">
              <a:buFont typeface="+mj-lt"/>
              <a:buAutoNum type="alphaUcPeriod"/>
              <a:defRPr/>
            </a:pPr>
            <a:r>
              <a:rPr lang="sv-SE" sz="2800" dirty="0">
                <a:solidFill>
                  <a:schemeClr val="tx1"/>
                </a:solidFill>
                <a:latin typeface="Segoe UI Light" panose="020B0502040204020203" pitchFamily="34" charset="0"/>
              </a:rPr>
              <a:t> </a:t>
            </a:r>
            <a:r>
              <a:rPr lang="sv-SE" sz="2800" dirty="0" smtClean="0">
                <a:solidFill>
                  <a:schemeClr val="tx1"/>
                </a:solidFill>
                <a:latin typeface="Segoe UI Light" panose="020B0502040204020203" pitchFamily="34" charset="0"/>
              </a:rPr>
              <a:t>Helt e</a:t>
            </a:r>
            <a:r>
              <a:rPr lang="sv-SE" sz="2800" dirty="0" smtClean="0">
                <a:latin typeface="Segoe UI Light" panose="020B0502040204020203" pitchFamily="34" charset="0"/>
              </a:rPr>
              <a:t>levstyrda</a:t>
            </a:r>
            <a:endParaRPr lang="sv-SE" sz="2800" dirty="0">
              <a:solidFill>
                <a:schemeClr val="tx1"/>
              </a:solidFill>
              <a:latin typeface="Segoe UI Light" panose="020B0502040204020203" pitchFamily="34" charset="0"/>
            </a:endParaRPr>
          </a:p>
          <a:p>
            <a:pPr marL="457200" indent="-457200">
              <a:buBlip>
                <a:blip r:embed="rId2"/>
              </a:buBlip>
              <a:defRPr/>
            </a:pPr>
            <a:endParaRPr lang="sv-SE" sz="2800" dirty="0">
              <a:solidFill>
                <a:schemeClr val="tx1"/>
              </a:solidFill>
              <a:latin typeface="Segoe UI Light" panose="020B0502040204020203" pitchFamily="34" charset="0"/>
            </a:endParaRPr>
          </a:p>
          <a:p>
            <a:pPr>
              <a:defRPr/>
            </a:pPr>
            <a:endParaRPr lang="sv-SE" sz="2800" dirty="0">
              <a:solidFill>
                <a:schemeClr val="tx1"/>
              </a:solidFill>
              <a:latin typeface="Segoe UI Light" panose="020B0502040204020203" pitchFamily="34" charset="0"/>
            </a:endParaRPr>
          </a:p>
          <a:p>
            <a:pPr>
              <a:defRPr/>
            </a:pPr>
            <a:endParaRPr lang="sv-SE" sz="2800" dirty="0">
              <a:solidFill>
                <a:schemeClr val="tx1"/>
              </a:solidFill>
              <a:latin typeface="Segoe UI Light" panose="020B0502040204020203" pitchFamily="34" charset="0"/>
            </a:endParaRPr>
          </a:p>
        </p:txBody>
      </p:sp>
    </p:spTree>
    <p:extLst>
      <p:ext uri="{BB962C8B-B14F-4D97-AF65-F5344CB8AC3E}">
        <p14:creationId xmlns:p14="http://schemas.microsoft.com/office/powerpoint/2010/main" val="3036431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p:cTn id="17"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2000"/>
                                        <p:tgtEl>
                                          <p:spTgt spid="8"/>
                                        </p:tgtEl>
                                        <p:attrNameLst>
                                          <p:attrName>ppt_w</p:attrName>
                                        </p:attrNameLst>
                                      </p:cBhvr>
                                      <p:tavLst>
                                        <p:tav tm="0">
                                          <p:val>
                                            <p:strVal val="ppt_w"/>
                                          </p:val>
                                        </p:tav>
                                        <p:tav tm="100000">
                                          <p:val>
                                            <p:fltVal val="0"/>
                                          </p:val>
                                        </p:tav>
                                      </p:tavLst>
                                    </p:anim>
                                    <p:anim calcmode="lin" valueType="num">
                                      <p:cBhvr>
                                        <p:cTn id="31" dur="2000"/>
                                        <p:tgtEl>
                                          <p:spTgt spid="8"/>
                                        </p:tgtEl>
                                        <p:attrNameLst>
                                          <p:attrName>ppt_h</p:attrName>
                                        </p:attrNameLst>
                                      </p:cBhvr>
                                      <p:tavLst>
                                        <p:tav tm="0">
                                          <p:val>
                                            <p:strVal val="ppt_h"/>
                                          </p:val>
                                        </p:tav>
                                        <p:tav tm="100000">
                                          <p:val>
                                            <p:fltVal val="0"/>
                                          </p:val>
                                        </p:tav>
                                      </p:tavLst>
                                    </p:anim>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2000" fill="hold"/>
                                        <p:tgtEl>
                                          <p:spTgt spid="9"/>
                                        </p:tgtEl>
                                        <p:attrNameLst>
                                          <p:attrName>ppt_w</p:attrName>
                                        </p:attrNameLst>
                                      </p:cBhvr>
                                      <p:tavLst>
                                        <p:tav tm="0">
                                          <p:val>
                                            <p:fltVal val="0"/>
                                          </p:val>
                                        </p:tav>
                                        <p:tav tm="100000">
                                          <p:val>
                                            <p:strVal val="#ppt_w"/>
                                          </p:val>
                                        </p:tav>
                                      </p:tavLst>
                                    </p:anim>
                                    <p:anim calcmode="lin" valueType="num">
                                      <p:cBhvr>
                                        <p:cTn id="39" dur="2000" fill="hold"/>
                                        <p:tgtEl>
                                          <p:spTgt spid="9"/>
                                        </p:tgtEl>
                                        <p:attrNameLst>
                                          <p:attrName>ppt_h</p:attrName>
                                        </p:attrNameLst>
                                      </p:cBhvr>
                                      <p:tavLst>
                                        <p:tav tm="0">
                                          <p:val>
                                            <p:fltVal val="0"/>
                                          </p:val>
                                        </p:tav>
                                        <p:tav tm="100000">
                                          <p:val>
                                            <p:strVal val="#ppt_h"/>
                                          </p:val>
                                        </p:tav>
                                      </p:tavLst>
                                    </p:anim>
                                    <p:animEffect transition="in" filter="fade">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2000"/>
                                        <p:tgtEl>
                                          <p:spTgt spid="9"/>
                                        </p:tgtEl>
                                        <p:attrNameLst>
                                          <p:attrName>ppt_w</p:attrName>
                                        </p:attrNameLst>
                                      </p:cBhvr>
                                      <p:tavLst>
                                        <p:tav tm="0">
                                          <p:val>
                                            <p:strVal val="ppt_w"/>
                                          </p:val>
                                        </p:tav>
                                        <p:tav tm="100000">
                                          <p:val>
                                            <p:fltVal val="0"/>
                                          </p:val>
                                        </p:tav>
                                      </p:tavLst>
                                    </p:anim>
                                    <p:anim calcmode="lin" valueType="num">
                                      <p:cBhvr>
                                        <p:cTn id="45" dur="2000"/>
                                        <p:tgtEl>
                                          <p:spTgt spid="9"/>
                                        </p:tgtEl>
                                        <p:attrNameLst>
                                          <p:attrName>ppt_h</p:attrName>
                                        </p:attrNameLst>
                                      </p:cBhvr>
                                      <p:tavLst>
                                        <p:tav tm="0">
                                          <p:val>
                                            <p:strVal val="ppt_h"/>
                                          </p:val>
                                        </p:tav>
                                        <p:tav tm="100000">
                                          <p:val>
                                            <p:fltVal val="0"/>
                                          </p:val>
                                        </p:tav>
                                      </p:tavLst>
                                    </p:anim>
                                    <p:animEffect transition="out" filter="fade">
                                      <p:cBhvr>
                                        <p:cTn id="46" dur="2000"/>
                                        <p:tgtEl>
                                          <p:spTgt spid="9"/>
                                        </p:tgtEl>
                                      </p:cBhvr>
                                    </p:animEffect>
                                    <p:set>
                                      <p:cBhvr>
                                        <p:cTn id="4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8" grpId="1" animBg="1"/>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163745028"/>
              </p:ext>
            </p:extLst>
          </p:nvPr>
        </p:nvGraphicFramePr>
        <p:xfrm>
          <a:off x="0" y="0"/>
          <a:ext cx="9705976" cy="6858000"/>
        </p:xfrm>
        <a:graphic>
          <a:graphicData uri="http://schemas.openxmlformats.org/presentationml/2006/ole">
            <mc:AlternateContent xmlns:mc="http://schemas.openxmlformats.org/markup-compatibility/2006">
              <mc:Choice xmlns:v="urn:schemas-microsoft-com:vml" Requires="v">
                <p:oleObj spid="_x0000_s1173" name="Acrobat Document" r:id="rId3" imgW="8019750" imgH="5667283" progId="AcroExch.Document.DC">
                  <p:embed/>
                </p:oleObj>
              </mc:Choice>
              <mc:Fallback>
                <p:oleObj name="Acrobat Document" r:id="rId3" imgW="8019750" imgH="5667283"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05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ubrik 1"/>
          <p:cNvSpPr>
            <a:spLocks noGrp="1"/>
          </p:cNvSpPr>
          <p:nvPr>
            <p:ph type="ctrTitle"/>
          </p:nvPr>
        </p:nvSpPr>
        <p:spPr>
          <a:xfrm>
            <a:off x="323528" y="836712"/>
            <a:ext cx="8496944" cy="3585426"/>
          </a:xfrm>
        </p:spPr>
        <p:txBody>
          <a:bodyPr>
            <a:normAutofit/>
          </a:bodyPr>
          <a:lstStyle/>
          <a:p>
            <a:r>
              <a:rPr lang="sv-SE" dirty="0">
                <a:latin typeface="Segoe UI Light" panose="020B0502040204020203" pitchFamily="34" charset="0"/>
                <a:ea typeface="Segoe UI" panose="020B0502040204020203" pitchFamily="34" charset="0"/>
                <a:cs typeface="Segoe UI" panose="020B0502040204020203" pitchFamily="34" charset="0"/>
              </a:rPr>
              <a:t>e</a:t>
            </a:r>
            <a:r>
              <a:rPr lang="sv-SE" dirty="0" smtClean="0">
                <a:latin typeface="Segoe UI Light" panose="020B0502040204020203" pitchFamily="34" charset="0"/>
                <a:ea typeface="Segoe UI" panose="020B0502040204020203" pitchFamily="34" charset="0"/>
                <a:cs typeface="Segoe UI" panose="020B0502040204020203" pitchFamily="34" charset="0"/>
              </a:rPr>
              <a:t>ntreprenöriella kompetenser</a:t>
            </a:r>
            <a:br>
              <a:rPr lang="sv-SE" dirty="0" smtClean="0">
                <a:latin typeface="Segoe UI Light" panose="020B0502040204020203" pitchFamily="34" charset="0"/>
                <a:ea typeface="Segoe UI" panose="020B0502040204020203" pitchFamily="34" charset="0"/>
                <a:cs typeface="Segoe UI" panose="020B0502040204020203" pitchFamily="34" charset="0"/>
              </a:rPr>
            </a:br>
            <a:r>
              <a:rPr lang="sv-SE" dirty="0" smtClean="0">
                <a:latin typeface="Segoe UI Light" panose="020B0502040204020203" pitchFamily="34" charset="0"/>
                <a:ea typeface="Segoe UI" panose="020B0502040204020203" pitchFamily="34" charset="0"/>
                <a:cs typeface="Segoe UI" panose="020B0502040204020203" pitchFamily="34" charset="0"/>
              </a:rPr>
              <a:t>och entreprenöriellt lärande </a:t>
            </a:r>
            <a:br>
              <a:rPr lang="sv-SE" dirty="0" smtClean="0">
                <a:latin typeface="Segoe UI Light" panose="020B0502040204020203" pitchFamily="34" charset="0"/>
                <a:ea typeface="Segoe UI" panose="020B0502040204020203" pitchFamily="34" charset="0"/>
                <a:cs typeface="Segoe UI" panose="020B0502040204020203" pitchFamily="34" charset="0"/>
              </a:rPr>
            </a:br>
            <a:r>
              <a:rPr lang="sv-SE" dirty="0" smtClean="0">
                <a:latin typeface="Segoe UI Light" panose="020B0502040204020203" pitchFamily="34" charset="0"/>
                <a:ea typeface="Segoe UI" panose="020B0502040204020203" pitchFamily="34" charset="0"/>
                <a:cs typeface="Segoe UI" panose="020B0502040204020203" pitchFamily="34" charset="0"/>
              </a:rPr>
              <a:t>står i beroendeställning till varandra</a:t>
            </a:r>
            <a:endParaRPr lang="sv-SE" dirty="0">
              <a:latin typeface="Segoe UI Light" panose="020B0502040204020203" pitchFamily="34" charset="0"/>
              <a:ea typeface="Segoe UI" panose="020B0502040204020203" pitchFamily="34" charset="0"/>
              <a:cs typeface="Segoe UI" panose="020B0502040204020203" pitchFamily="34" charset="0"/>
            </a:endParaRPr>
          </a:p>
        </p:txBody>
      </p:sp>
      <p:sp>
        <p:nvSpPr>
          <p:cNvPr id="8" name="textruta 7"/>
          <p:cNvSpPr txBox="1"/>
          <p:nvPr/>
        </p:nvSpPr>
        <p:spPr>
          <a:xfrm rot="20970244">
            <a:off x="302141" y="1801411"/>
            <a:ext cx="8904232" cy="3170099"/>
          </a:xfrm>
          <a:prstGeom prst="rect">
            <a:avLst/>
          </a:prstGeom>
          <a:solidFill>
            <a:schemeClr val="bg1">
              <a:lumMod val="95000"/>
            </a:schemeClr>
          </a:solidFill>
          <a:ln>
            <a:solidFill>
              <a:schemeClr val="bg1">
                <a:lumMod val="75000"/>
              </a:schemeClr>
            </a:solidFill>
          </a:ln>
        </p:spPr>
        <p:txBody>
          <a:bodyPr wrap="none" rtlCol="0">
            <a:spAutoFit/>
          </a:bodyPr>
          <a:lstStyle/>
          <a:p>
            <a:pPr>
              <a:spcAft>
                <a:spcPts val="300"/>
              </a:spcAft>
            </a:pPr>
            <a:endParaRPr lang="sv-SE" sz="2000" dirty="0" smtClean="0">
              <a:latin typeface="Segoe UI Light" panose="020B0502040204020203" pitchFamily="34" charset="0"/>
            </a:endParaRPr>
          </a:p>
          <a:p>
            <a:pPr>
              <a:spcAft>
                <a:spcPts val="300"/>
              </a:spcAft>
              <a:buFont typeface="+mj-lt"/>
              <a:buAutoNum type="arabicPeriod"/>
            </a:pPr>
            <a:r>
              <a:rPr lang="sv-SE" sz="2000" dirty="0" smtClean="0">
                <a:latin typeface="Segoe UI Light" panose="020B0502040204020203" pitchFamily="34" charset="0"/>
              </a:rPr>
              <a:t> Eleven (barnet) </a:t>
            </a:r>
            <a:r>
              <a:rPr lang="sv-SE" sz="2000" u="sng" dirty="0" smtClean="0">
                <a:latin typeface="Segoe UI Light" panose="020B0502040204020203" pitchFamily="34" charset="0"/>
              </a:rPr>
              <a:t>måste ges förutsättningar </a:t>
            </a:r>
            <a:r>
              <a:rPr lang="sv-SE" sz="2000" dirty="0" smtClean="0">
                <a:latin typeface="Segoe UI Light" panose="020B0502040204020203" pitchFamily="34" charset="0"/>
              </a:rPr>
              <a:t>att utveckla av er valda kompetenser .</a:t>
            </a:r>
          </a:p>
          <a:p>
            <a:pPr>
              <a:spcAft>
                <a:spcPts val="300"/>
              </a:spcAft>
              <a:buFont typeface="+mj-lt"/>
              <a:buAutoNum type="arabicPeriod"/>
            </a:pPr>
            <a:r>
              <a:rPr lang="sv-SE" sz="2000" dirty="0" smtClean="0">
                <a:latin typeface="Segoe UI Light" panose="020B0502040204020203" pitchFamily="34" charset="0"/>
              </a:rPr>
              <a:t> Föregående är något som eleven (barnet) </a:t>
            </a:r>
            <a:r>
              <a:rPr lang="sv-SE" sz="2000" u="sng" dirty="0" smtClean="0">
                <a:latin typeface="Segoe UI Light" panose="020B0502040204020203" pitchFamily="34" charset="0"/>
              </a:rPr>
              <a:t>inte kan välja bort</a:t>
            </a:r>
            <a:r>
              <a:rPr lang="sv-SE" sz="2000" dirty="0" smtClean="0">
                <a:latin typeface="Segoe UI Light" panose="020B0502040204020203" pitchFamily="34" charset="0"/>
              </a:rPr>
              <a:t>.</a:t>
            </a:r>
          </a:p>
          <a:p>
            <a:pPr>
              <a:spcAft>
                <a:spcPts val="300"/>
              </a:spcAft>
              <a:buFont typeface="+mj-lt"/>
              <a:buAutoNum type="arabicPeriod"/>
            </a:pPr>
            <a:r>
              <a:rPr lang="sv-SE" sz="2000" dirty="0" smtClean="0">
                <a:latin typeface="Segoe UI Light" panose="020B0502040204020203" pitchFamily="34" charset="0"/>
              </a:rPr>
              <a:t> Fungerar inte ett sätt att utveckla kompetensen så prövas ett annat sätt.</a:t>
            </a:r>
          </a:p>
          <a:p>
            <a:pPr>
              <a:spcAft>
                <a:spcPts val="300"/>
              </a:spcAft>
              <a:buFont typeface="+mj-lt"/>
              <a:buAutoNum type="arabicPeriod"/>
            </a:pPr>
            <a:r>
              <a:rPr lang="sv-SE" sz="2000" dirty="0" smtClean="0">
                <a:latin typeface="Segoe UI Light" panose="020B0502040204020203" pitchFamily="34" charset="0"/>
              </a:rPr>
              <a:t> Utvecklingen </a:t>
            </a:r>
            <a:r>
              <a:rPr lang="sv-SE" sz="2000" u="sng" dirty="0" smtClean="0">
                <a:latin typeface="Segoe UI Light" panose="020B0502040204020203" pitchFamily="34" charset="0"/>
              </a:rPr>
              <a:t>måste</a:t>
            </a:r>
            <a:r>
              <a:rPr lang="sv-SE" sz="2000" dirty="0" smtClean="0">
                <a:latin typeface="Segoe UI Light" panose="020B0502040204020203" pitchFamily="34" charset="0"/>
              </a:rPr>
              <a:t> ske</a:t>
            </a:r>
          </a:p>
          <a:p>
            <a:pPr>
              <a:spcAft>
                <a:spcPts val="300"/>
              </a:spcAft>
              <a:buBlip>
                <a:blip r:embed="rId5"/>
              </a:buBlip>
            </a:pPr>
            <a:r>
              <a:rPr lang="sv-SE" sz="2000" dirty="0" smtClean="0">
                <a:latin typeface="Segoe UI Light" panose="020B0502040204020203" pitchFamily="34" charset="0"/>
              </a:rPr>
              <a:t> strukturerat</a:t>
            </a:r>
          </a:p>
          <a:p>
            <a:pPr>
              <a:spcAft>
                <a:spcPts val="300"/>
              </a:spcAft>
              <a:buBlip>
                <a:blip r:embed="rId5"/>
              </a:buBlip>
            </a:pPr>
            <a:r>
              <a:rPr lang="sv-SE" sz="2000" dirty="0" smtClean="0">
                <a:latin typeface="Segoe UI Light" panose="020B0502040204020203" pitchFamily="34" charset="0"/>
              </a:rPr>
              <a:t> konsekvent</a:t>
            </a:r>
          </a:p>
          <a:p>
            <a:pPr>
              <a:spcAft>
                <a:spcPts val="300"/>
              </a:spcAft>
              <a:buBlip>
                <a:blip r:embed="rId5"/>
              </a:buBlip>
            </a:pPr>
            <a:r>
              <a:rPr lang="sv-SE" sz="2000" dirty="0" smtClean="0">
                <a:latin typeface="Segoe UI Light" panose="020B0502040204020203" pitchFamily="34" charset="0"/>
              </a:rPr>
              <a:t> med progression</a:t>
            </a:r>
          </a:p>
          <a:p>
            <a:pPr marL="342900" indent="-342900">
              <a:buBlip>
                <a:blip r:embed="rId5"/>
              </a:buBlip>
            </a:pPr>
            <a:endParaRPr lang="sv-SE" sz="2000" dirty="0">
              <a:latin typeface="Segoe UI Light" panose="020B0502040204020203" pitchFamily="34" charset="0"/>
            </a:endParaRPr>
          </a:p>
        </p:txBody>
      </p:sp>
      <p:sp>
        <p:nvSpPr>
          <p:cNvPr id="3" name="Frihandsfigur 2"/>
          <p:cNvSpPr/>
          <p:nvPr/>
        </p:nvSpPr>
        <p:spPr>
          <a:xfrm>
            <a:off x="1131592" y="4612943"/>
            <a:ext cx="1570665" cy="1091821"/>
          </a:xfrm>
          <a:custGeom>
            <a:avLst/>
            <a:gdLst>
              <a:gd name="connsiteX0" fmla="*/ 929220 w 1570665"/>
              <a:gd name="connsiteY0" fmla="*/ 54591 h 1091821"/>
              <a:gd name="connsiteX1" fmla="*/ 560730 w 1570665"/>
              <a:gd name="connsiteY1" fmla="*/ 54591 h 1091821"/>
              <a:gd name="connsiteX2" fmla="*/ 519787 w 1570665"/>
              <a:gd name="connsiteY2" fmla="*/ 68239 h 1091821"/>
              <a:gd name="connsiteX3" fmla="*/ 465196 w 1570665"/>
              <a:gd name="connsiteY3" fmla="*/ 81887 h 1091821"/>
              <a:gd name="connsiteX4" fmla="*/ 424253 w 1570665"/>
              <a:gd name="connsiteY4" fmla="*/ 109182 h 1091821"/>
              <a:gd name="connsiteX5" fmla="*/ 383309 w 1570665"/>
              <a:gd name="connsiteY5" fmla="*/ 122830 h 1091821"/>
              <a:gd name="connsiteX6" fmla="*/ 301423 w 1570665"/>
              <a:gd name="connsiteY6" fmla="*/ 177421 h 1091821"/>
              <a:gd name="connsiteX7" fmla="*/ 274127 w 1570665"/>
              <a:gd name="connsiteY7" fmla="*/ 218364 h 1091821"/>
              <a:gd name="connsiteX8" fmla="*/ 205889 w 1570665"/>
              <a:gd name="connsiteY8" fmla="*/ 300251 h 1091821"/>
              <a:gd name="connsiteX9" fmla="*/ 178593 w 1570665"/>
              <a:gd name="connsiteY9" fmla="*/ 382138 h 1091821"/>
              <a:gd name="connsiteX10" fmla="*/ 192241 w 1570665"/>
              <a:gd name="connsiteY10" fmla="*/ 641445 h 1091821"/>
              <a:gd name="connsiteX11" fmla="*/ 233184 w 1570665"/>
              <a:gd name="connsiteY11" fmla="*/ 777923 h 1091821"/>
              <a:gd name="connsiteX12" fmla="*/ 274127 w 1570665"/>
              <a:gd name="connsiteY12" fmla="*/ 805218 h 1091821"/>
              <a:gd name="connsiteX13" fmla="*/ 301423 w 1570665"/>
              <a:gd name="connsiteY13" fmla="*/ 846161 h 1091821"/>
              <a:gd name="connsiteX14" fmla="*/ 342366 w 1570665"/>
              <a:gd name="connsiteY14" fmla="*/ 859809 h 1091821"/>
              <a:gd name="connsiteX15" fmla="*/ 383309 w 1570665"/>
              <a:gd name="connsiteY15" fmla="*/ 887105 h 1091821"/>
              <a:gd name="connsiteX16" fmla="*/ 465196 w 1570665"/>
              <a:gd name="connsiteY16" fmla="*/ 955344 h 1091821"/>
              <a:gd name="connsiteX17" fmla="*/ 519787 w 1570665"/>
              <a:gd name="connsiteY17" fmla="*/ 982639 h 1091821"/>
              <a:gd name="connsiteX18" fmla="*/ 656265 w 1570665"/>
              <a:gd name="connsiteY18" fmla="*/ 1023582 h 1091821"/>
              <a:gd name="connsiteX19" fmla="*/ 1079345 w 1570665"/>
              <a:gd name="connsiteY19" fmla="*/ 1009935 h 1091821"/>
              <a:gd name="connsiteX20" fmla="*/ 1120289 w 1570665"/>
              <a:gd name="connsiteY20" fmla="*/ 996287 h 1091821"/>
              <a:gd name="connsiteX21" fmla="*/ 1188527 w 1570665"/>
              <a:gd name="connsiteY21" fmla="*/ 968991 h 1091821"/>
              <a:gd name="connsiteX22" fmla="*/ 1284062 w 1570665"/>
              <a:gd name="connsiteY22" fmla="*/ 900753 h 1091821"/>
              <a:gd name="connsiteX23" fmla="*/ 1325005 w 1570665"/>
              <a:gd name="connsiteY23" fmla="*/ 887105 h 1091821"/>
              <a:gd name="connsiteX24" fmla="*/ 1406892 w 1570665"/>
              <a:gd name="connsiteY24" fmla="*/ 832514 h 1091821"/>
              <a:gd name="connsiteX25" fmla="*/ 1447835 w 1570665"/>
              <a:gd name="connsiteY25" fmla="*/ 777923 h 1091821"/>
              <a:gd name="connsiteX26" fmla="*/ 1475130 w 1570665"/>
              <a:gd name="connsiteY26" fmla="*/ 736979 h 1091821"/>
              <a:gd name="connsiteX27" fmla="*/ 1488778 w 1570665"/>
              <a:gd name="connsiteY27" fmla="*/ 627797 h 1091821"/>
              <a:gd name="connsiteX28" fmla="*/ 1447835 w 1570665"/>
              <a:gd name="connsiteY28" fmla="*/ 409433 h 1091821"/>
              <a:gd name="connsiteX29" fmla="*/ 1434187 w 1570665"/>
              <a:gd name="connsiteY29" fmla="*/ 368490 h 1091821"/>
              <a:gd name="connsiteX30" fmla="*/ 1420539 w 1570665"/>
              <a:gd name="connsiteY30" fmla="*/ 327547 h 1091821"/>
              <a:gd name="connsiteX31" fmla="*/ 1379596 w 1570665"/>
              <a:gd name="connsiteY31" fmla="*/ 300251 h 1091821"/>
              <a:gd name="connsiteX32" fmla="*/ 1365948 w 1570665"/>
              <a:gd name="connsiteY32" fmla="*/ 259308 h 1091821"/>
              <a:gd name="connsiteX33" fmla="*/ 1284062 w 1570665"/>
              <a:gd name="connsiteY33" fmla="*/ 204717 h 1091821"/>
              <a:gd name="connsiteX34" fmla="*/ 1256766 w 1570665"/>
              <a:gd name="connsiteY34" fmla="*/ 163773 h 1091821"/>
              <a:gd name="connsiteX35" fmla="*/ 1120289 w 1570665"/>
              <a:gd name="connsiteY35" fmla="*/ 40944 h 1091821"/>
              <a:gd name="connsiteX36" fmla="*/ 1079345 w 1570665"/>
              <a:gd name="connsiteY36" fmla="*/ 13648 h 1091821"/>
              <a:gd name="connsiteX37" fmla="*/ 1038402 w 1570665"/>
              <a:gd name="connsiteY37" fmla="*/ 0 h 1091821"/>
              <a:gd name="connsiteX38" fmla="*/ 615321 w 1570665"/>
              <a:gd name="connsiteY38" fmla="*/ 13648 h 1091821"/>
              <a:gd name="connsiteX39" fmla="*/ 533435 w 1570665"/>
              <a:gd name="connsiteY39" fmla="*/ 40944 h 1091821"/>
              <a:gd name="connsiteX40" fmla="*/ 451548 w 1570665"/>
              <a:gd name="connsiteY40" fmla="*/ 54591 h 1091821"/>
              <a:gd name="connsiteX41" fmla="*/ 369662 w 1570665"/>
              <a:gd name="connsiteY41" fmla="*/ 81887 h 1091821"/>
              <a:gd name="connsiteX42" fmla="*/ 301423 w 1570665"/>
              <a:gd name="connsiteY42" fmla="*/ 95535 h 1091821"/>
              <a:gd name="connsiteX43" fmla="*/ 219536 w 1570665"/>
              <a:gd name="connsiteY43" fmla="*/ 122830 h 1091821"/>
              <a:gd name="connsiteX44" fmla="*/ 178593 w 1570665"/>
              <a:gd name="connsiteY44" fmla="*/ 136478 h 1091821"/>
              <a:gd name="connsiteX45" fmla="*/ 110354 w 1570665"/>
              <a:gd name="connsiteY45" fmla="*/ 218364 h 1091821"/>
              <a:gd name="connsiteX46" fmla="*/ 28468 w 1570665"/>
              <a:gd name="connsiteY46" fmla="*/ 313899 h 1091821"/>
              <a:gd name="connsiteX47" fmla="*/ 14820 w 1570665"/>
              <a:gd name="connsiteY47" fmla="*/ 354842 h 1091821"/>
              <a:gd name="connsiteX48" fmla="*/ 14820 w 1570665"/>
              <a:gd name="connsiteY48" fmla="*/ 586854 h 1091821"/>
              <a:gd name="connsiteX49" fmla="*/ 42115 w 1570665"/>
              <a:gd name="connsiteY49" fmla="*/ 655093 h 1091821"/>
              <a:gd name="connsiteX50" fmla="*/ 83059 w 1570665"/>
              <a:gd name="connsiteY50" fmla="*/ 750627 h 1091821"/>
              <a:gd name="connsiteX51" fmla="*/ 110354 w 1570665"/>
              <a:gd name="connsiteY51" fmla="*/ 791570 h 1091821"/>
              <a:gd name="connsiteX52" fmla="*/ 124002 w 1570665"/>
              <a:gd name="connsiteY52" fmla="*/ 832514 h 1091821"/>
              <a:gd name="connsiteX53" fmla="*/ 219536 w 1570665"/>
              <a:gd name="connsiteY53" fmla="*/ 914400 h 1091821"/>
              <a:gd name="connsiteX54" fmla="*/ 301423 w 1570665"/>
              <a:gd name="connsiteY54" fmla="*/ 968991 h 1091821"/>
              <a:gd name="connsiteX55" fmla="*/ 369662 w 1570665"/>
              <a:gd name="connsiteY55" fmla="*/ 996287 h 1091821"/>
              <a:gd name="connsiteX56" fmla="*/ 410605 w 1570665"/>
              <a:gd name="connsiteY56" fmla="*/ 1009935 h 1091821"/>
              <a:gd name="connsiteX57" fmla="*/ 465196 w 1570665"/>
              <a:gd name="connsiteY57" fmla="*/ 1037230 h 1091821"/>
              <a:gd name="connsiteX58" fmla="*/ 506139 w 1570665"/>
              <a:gd name="connsiteY58" fmla="*/ 1064526 h 1091821"/>
              <a:gd name="connsiteX59" fmla="*/ 628969 w 1570665"/>
              <a:gd name="connsiteY59" fmla="*/ 1078173 h 1091821"/>
              <a:gd name="connsiteX60" fmla="*/ 697208 w 1570665"/>
              <a:gd name="connsiteY60" fmla="*/ 1091821 h 1091821"/>
              <a:gd name="connsiteX61" fmla="*/ 1106641 w 1570665"/>
              <a:gd name="connsiteY61" fmla="*/ 1078173 h 1091821"/>
              <a:gd name="connsiteX62" fmla="*/ 1147584 w 1570665"/>
              <a:gd name="connsiteY62" fmla="*/ 1064526 h 1091821"/>
              <a:gd name="connsiteX63" fmla="*/ 1215823 w 1570665"/>
              <a:gd name="connsiteY63" fmla="*/ 1050878 h 1091821"/>
              <a:gd name="connsiteX64" fmla="*/ 1297709 w 1570665"/>
              <a:gd name="connsiteY64" fmla="*/ 996287 h 1091821"/>
              <a:gd name="connsiteX65" fmla="*/ 1420539 w 1570665"/>
              <a:gd name="connsiteY65" fmla="*/ 928048 h 1091821"/>
              <a:gd name="connsiteX66" fmla="*/ 1461483 w 1570665"/>
              <a:gd name="connsiteY66" fmla="*/ 846161 h 1091821"/>
              <a:gd name="connsiteX67" fmla="*/ 1475130 w 1570665"/>
              <a:gd name="connsiteY67" fmla="*/ 805218 h 1091821"/>
              <a:gd name="connsiteX68" fmla="*/ 1502426 w 1570665"/>
              <a:gd name="connsiteY68" fmla="*/ 750627 h 1091821"/>
              <a:gd name="connsiteX69" fmla="*/ 1529721 w 1570665"/>
              <a:gd name="connsiteY69" fmla="*/ 709684 h 1091821"/>
              <a:gd name="connsiteX70" fmla="*/ 1557017 w 1570665"/>
              <a:gd name="connsiteY70" fmla="*/ 627797 h 1091821"/>
              <a:gd name="connsiteX71" fmla="*/ 1570665 w 1570665"/>
              <a:gd name="connsiteY71" fmla="*/ 586854 h 1091821"/>
              <a:gd name="connsiteX72" fmla="*/ 1543369 w 1570665"/>
              <a:gd name="connsiteY72" fmla="*/ 491320 h 1091821"/>
              <a:gd name="connsiteX73" fmla="*/ 1502426 w 1570665"/>
              <a:gd name="connsiteY73" fmla="*/ 450376 h 1091821"/>
              <a:gd name="connsiteX74" fmla="*/ 1447835 w 1570665"/>
              <a:gd name="connsiteY74" fmla="*/ 382138 h 1091821"/>
              <a:gd name="connsiteX75" fmla="*/ 1365948 w 1570665"/>
              <a:gd name="connsiteY75" fmla="*/ 300251 h 1091821"/>
              <a:gd name="connsiteX76" fmla="*/ 1325005 w 1570665"/>
              <a:gd name="connsiteY76" fmla="*/ 286603 h 1091821"/>
              <a:gd name="connsiteX77" fmla="*/ 1202175 w 1570665"/>
              <a:gd name="connsiteY77" fmla="*/ 218364 h 1091821"/>
              <a:gd name="connsiteX78" fmla="*/ 1147584 w 1570665"/>
              <a:gd name="connsiteY78" fmla="*/ 204717 h 1091821"/>
              <a:gd name="connsiteX79" fmla="*/ 970163 w 1570665"/>
              <a:gd name="connsiteY79" fmla="*/ 204717 h 10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70665" h="1091821">
                <a:moveTo>
                  <a:pt x="929220" y="54591"/>
                </a:moveTo>
                <a:cubicBezTo>
                  <a:pt x="771979" y="23145"/>
                  <a:pt x="844248" y="31910"/>
                  <a:pt x="560730" y="54591"/>
                </a:cubicBezTo>
                <a:cubicBezTo>
                  <a:pt x="546390" y="55738"/>
                  <a:pt x="533619" y="64287"/>
                  <a:pt x="519787" y="68239"/>
                </a:cubicBezTo>
                <a:cubicBezTo>
                  <a:pt x="501752" y="73392"/>
                  <a:pt x="483393" y="77338"/>
                  <a:pt x="465196" y="81887"/>
                </a:cubicBezTo>
                <a:cubicBezTo>
                  <a:pt x="451548" y="90985"/>
                  <a:pt x="438924" y="101847"/>
                  <a:pt x="424253" y="109182"/>
                </a:cubicBezTo>
                <a:cubicBezTo>
                  <a:pt x="411386" y="115616"/>
                  <a:pt x="395279" y="114850"/>
                  <a:pt x="383309" y="122830"/>
                </a:cubicBezTo>
                <a:cubicBezTo>
                  <a:pt x="281076" y="190985"/>
                  <a:pt x="398777" y="144969"/>
                  <a:pt x="301423" y="177421"/>
                </a:cubicBezTo>
                <a:cubicBezTo>
                  <a:pt x="292324" y="191069"/>
                  <a:pt x="284628" y="205763"/>
                  <a:pt x="274127" y="218364"/>
                </a:cubicBezTo>
                <a:cubicBezTo>
                  <a:pt x="243519" y="255094"/>
                  <a:pt x="225251" y="256686"/>
                  <a:pt x="205889" y="300251"/>
                </a:cubicBezTo>
                <a:cubicBezTo>
                  <a:pt x="194204" y="326543"/>
                  <a:pt x="178593" y="382138"/>
                  <a:pt x="178593" y="382138"/>
                </a:cubicBezTo>
                <a:cubicBezTo>
                  <a:pt x="183142" y="468574"/>
                  <a:pt x="184743" y="555215"/>
                  <a:pt x="192241" y="641445"/>
                </a:cubicBezTo>
                <a:cubicBezTo>
                  <a:pt x="193922" y="660775"/>
                  <a:pt x="229019" y="775146"/>
                  <a:pt x="233184" y="777923"/>
                </a:cubicBezTo>
                <a:lnTo>
                  <a:pt x="274127" y="805218"/>
                </a:lnTo>
                <a:cubicBezTo>
                  <a:pt x="283226" y="818866"/>
                  <a:pt x="288615" y="835914"/>
                  <a:pt x="301423" y="846161"/>
                </a:cubicBezTo>
                <a:cubicBezTo>
                  <a:pt x="312657" y="855148"/>
                  <a:pt x="329499" y="853375"/>
                  <a:pt x="342366" y="859809"/>
                </a:cubicBezTo>
                <a:cubicBezTo>
                  <a:pt x="357037" y="867145"/>
                  <a:pt x="370708" y="876604"/>
                  <a:pt x="383309" y="887105"/>
                </a:cubicBezTo>
                <a:cubicBezTo>
                  <a:pt x="444889" y="938421"/>
                  <a:pt x="400514" y="918383"/>
                  <a:pt x="465196" y="955344"/>
                </a:cubicBezTo>
                <a:cubicBezTo>
                  <a:pt x="482860" y="965438"/>
                  <a:pt x="500897" y="975083"/>
                  <a:pt x="519787" y="982639"/>
                </a:cubicBezTo>
                <a:cubicBezTo>
                  <a:pt x="575173" y="1004793"/>
                  <a:pt x="602638" y="1010176"/>
                  <a:pt x="656265" y="1023582"/>
                </a:cubicBezTo>
                <a:cubicBezTo>
                  <a:pt x="797292" y="1019033"/>
                  <a:pt x="938488" y="1018221"/>
                  <a:pt x="1079345" y="1009935"/>
                </a:cubicBezTo>
                <a:cubicBezTo>
                  <a:pt x="1093706" y="1009090"/>
                  <a:pt x="1106819" y="1001338"/>
                  <a:pt x="1120289" y="996287"/>
                </a:cubicBezTo>
                <a:cubicBezTo>
                  <a:pt x="1143227" y="987685"/>
                  <a:pt x="1166615" y="979947"/>
                  <a:pt x="1188527" y="968991"/>
                </a:cubicBezTo>
                <a:cubicBezTo>
                  <a:pt x="1230790" y="947860"/>
                  <a:pt x="1240766" y="925494"/>
                  <a:pt x="1284062" y="900753"/>
                </a:cubicBezTo>
                <a:cubicBezTo>
                  <a:pt x="1296552" y="893616"/>
                  <a:pt x="1312429" y="894091"/>
                  <a:pt x="1325005" y="887105"/>
                </a:cubicBezTo>
                <a:cubicBezTo>
                  <a:pt x="1353682" y="871173"/>
                  <a:pt x="1406892" y="832514"/>
                  <a:pt x="1406892" y="832514"/>
                </a:cubicBezTo>
                <a:cubicBezTo>
                  <a:pt x="1420540" y="814317"/>
                  <a:pt x="1434614" y="796432"/>
                  <a:pt x="1447835" y="777923"/>
                </a:cubicBezTo>
                <a:cubicBezTo>
                  <a:pt x="1457369" y="764576"/>
                  <a:pt x="1470814" y="752804"/>
                  <a:pt x="1475130" y="736979"/>
                </a:cubicBezTo>
                <a:cubicBezTo>
                  <a:pt x="1484780" y="701594"/>
                  <a:pt x="1484229" y="664191"/>
                  <a:pt x="1488778" y="627797"/>
                </a:cubicBezTo>
                <a:cubicBezTo>
                  <a:pt x="1472267" y="462695"/>
                  <a:pt x="1489587" y="534690"/>
                  <a:pt x="1447835" y="409433"/>
                </a:cubicBezTo>
                <a:lnTo>
                  <a:pt x="1434187" y="368490"/>
                </a:lnTo>
                <a:cubicBezTo>
                  <a:pt x="1429638" y="354842"/>
                  <a:pt x="1432509" y="335527"/>
                  <a:pt x="1420539" y="327547"/>
                </a:cubicBezTo>
                <a:lnTo>
                  <a:pt x="1379596" y="300251"/>
                </a:lnTo>
                <a:cubicBezTo>
                  <a:pt x="1375047" y="286603"/>
                  <a:pt x="1376120" y="269480"/>
                  <a:pt x="1365948" y="259308"/>
                </a:cubicBezTo>
                <a:cubicBezTo>
                  <a:pt x="1342751" y="236111"/>
                  <a:pt x="1284062" y="204717"/>
                  <a:pt x="1284062" y="204717"/>
                </a:cubicBezTo>
                <a:cubicBezTo>
                  <a:pt x="1274963" y="191069"/>
                  <a:pt x="1267663" y="176033"/>
                  <a:pt x="1256766" y="163773"/>
                </a:cubicBezTo>
                <a:cubicBezTo>
                  <a:pt x="1201225" y="101290"/>
                  <a:pt x="1180759" y="84137"/>
                  <a:pt x="1120289" y="40944"/>
                </a:cubicBezTo>
                <a:cubicBezTo>
                  <a:pt x="1106941" y="31410"/>
                  <a:pt x="1094016" y="20984"/>
                  <a:pt x="1079345" y="13648"/>
                </a:cubicBezTo>
                <a:cubicBezTo>
                  <a:pt x="1066478" y="7214"/>
                  <a:pt x="1052050" y="4549"/>
                  <a:pt x="1038402" y="0"/>
                </a:cubicBezTo>
                <a:cubicBezTo>
                  <a:pt x="897375" y="4549"/>
                  <a:pt x="755960" y="2245"/>
                  <a:pt x="615321" y="13648"/>
                </a:cubicBezTo>
                <a:cubicBezTo>
                  <a:pt x="586643" y="15973"/>
                  <a:pt x="561815" y="36214"/>
                  <a:pt x="533435" y="40944"/>
                </a:cubicBezTo>
                <a:lnTo>
                  <a:pt x="451548" y="54591"/>
                </a:lnTo>
                <a:cubicBezTo>
                  <a:pt x="424253" y="63690"/>
                  <a:pt x="397875" y="76244"/>
                  <a:pt x="369662" y="81887"/>
                </a:cubicBezTo>
                <a:cubicBezTo>
                  <a:pt x="346916" y="86436"/>
                  <a:pt x="323802" y="89432"/>
                  <a:pt x="301423" y="95535"/>
                </a:cubicBezTo>
                <a:cubicBezTo>
                  <a:pt x="273665" y="103105"/>
                  <a:pt x="246832" y="113732"/>
                  <a:pt x="219536" y="122830"/>
                </a:cubicBezTo>
                <a:lnTo>
                  <a:pt x="178593" y="136478"/>
                </a:lnTo>
                <a:cubicBezTo>
                  <a:pt x="118264" y="226973"/>
                  <a:pt x="189170" y="126411"/>
                  <a:pt x="110354" y="218364"/>
                </a:cubicBezTo>
                <a:cubicBezTo>
                  <a:pt x="5299" y="340929"/>
                  <a:pt x="130070" y="212297"/>
                  <a:pt x="28468" y="313899"/>
                </a:cubicBezTo>
                <a:cubicBezTo>
                  <a:pt x="23919" y="327547"/>
                  <a:pt x="17941" y="340799"/>
                  <a:pt x="14820" y="354842"/>
                </a:cubicBezTo>
                <a:cubicBezTo>
                  <a:pt x="-5305" y="445401"/>
                  <a:pt x="-4573" y="483423"/>
                  <a:pt x="14820" y="586854"/>
                </a:cubicBezTo>
                <a:cubicBezTo>
                  <a:pt x="19335" y="610933"/>
                  <a:pt x="33513" y="632154"/>
                  <a:pt x="42115" y="655093"/>
                </a:cubicBezTo>
                <a:cubicBezTo>
                  <a:pt x="62993" y="710769"/>
                  <a:pt x="48203" y="689629"/>
                  <a:pt x="83059" y="750627"/>
                </a:cubicBezTo>
                <a:cubicBezTo>
                  <a:pt x="91197" y="764868"/>
                  <a:pt x="103019" y="776899"/>
                  <a:pt x="110354" y="791570"/>
                </a:cubicBezTo>
                <a:cubicBezTo>
                  <a:pt x="116788" y="804437"/>
                  <a:pt x="116022" y="820544"/>
                  <a:pt x="124002" y="832514"/>
                </a:cubicBezTo>
                <a:cubicBezTo>
                  <a:pt x="141673" y="859021"/>
                  <a:pt x="195886" y="897845"/>
                  <a:pt x="219536" y="914400"/>
                </a:cubicBezTo>
                <a:cubicBezTo>
                  <a:pt x="246411" y="933212"/>
                  <a:pt x="270964" y="956807"/>
                  <a:pt x="301423" y="968991"/>
                </a:cubicBezTo>
                <a:cubicBezTo>
                  <a:pt x="324169" y="978090"/>
                  <a:pt x="346723" y="987685"/>
                  <a:pt x="369662" y="996287"/>
                </a:cubicBezTo>
                <a:cubicBezTo>
                  <a:pt x="383132" y="1001338"/>
                  <a:pt x="397382" y="1004268"/>
                  <a:pt x="410605" y="1009935"/>
                </a:cubicBezTo>
                <a:cubicBezTo>
                  <a:pt x="429305" y="1017949"/>
                  <a:pt x="447532" y="1027136"/>
                  <a:pt x="465196" y="1037230"/>
                </a:cubicBezTo>
                <a:cubicBezTo>
                  <a:pt x="479437" y="1045368"/>
                  <a:pt x="490226" y="1060548"/>
                  <a:pt x="506139" y="1064526"/>
                </a:cubicBezTo>
                <a:cubicBezTo>
                  <a:pt x="546104" y="1074517"/>
                  <a:pt x="588188" y="1072347"/>
                  <a:pt x="628969" y="1078173"/>
                </a:cubicBezTo>
                <a:cubicBezTo>
                  <a:pt x="651933" y="1081453"/>
                  <a:pt x="674462" y="1087272"/>
                  <a:pt x="697208" y="1091821"/>
                </a:cubicBezTo>
                <a:cubicBezTo>
                  <a:pt x="833686" y="1087272"/>
                  <a:pt x="970338" y="1086434"/>
                  <a:pt x="1106641" y="1078173"/>
                </a:cubicBezTo>
                <a:cubicBezTo>
                  <a:pt x="1121000" y="1077303"/>
                  <a:pt x="1133628" y="1068015"/>
                  <a:pt x="1147584" y="1064526"/>
                </a:cubicBezTo>
                <a:cubicBezTo>
                  <a:pt x="1170088" y="1058900"/>
                  <a:pt x="1193077" y="1055427"/>
                  <a:pt x="1215823" y="1050878"/>
                </a:cubicBezTo>
                <a:cubicBezTo>
                  <a:pt x="1306685" y="960016"/>
                  <a:pt x="1208830" y="1045664"/>
                  <a:pt x="1297709" y="996287"/>
                </a:cubicBezTo>
                <a:cubicBezTo>
                  <a:pt x="1438494" y="918073"/>
                  <a:pt x="1327895" y="958930"/>
                  <a:pt x="1420539" y="928048"/>
                </a:cubicBezTo>
                <a:cubicBezTo>
                  <a:pt x="1454846" y="825131"/>
                  <a:pt x="1408567" y="951995"/>
                  <a:pt x="1461483" y="846161"/>
                </a:cubicBezTo>
                <a:cubicBezTo>
                  <a:pt x="1467916" y="833294"/>
                  <a:pt x="1469463" y="818441"/>
                  <a:pt x="1475130" y="805218"/>
                </a:cubicBezTo>
                <a:cubicBezTo>
                  <a:pt x="1483144" y="786518"/>
                  <a:pt x="1492332" y="768291"/>
                  <a:pt x="1502426" y="750627"/>
                </a:cubicBezTo>
                <a:cubicBezTo>
                  <a:pt x="1510564" y="736386"/>
                  <a:pt x="1523059" y="724673"/>
                  <a:pt x="1529721" y="709684"/>
                </a:cubicBezTo>
                <a:cubicBezTo>
                  <a:pt x="1541406" y="683392"/>
                  <a:pt x="1547918" y="655093"/>
                  <a:pt x="1557017" y="627797"/>
                </a:cubicBezTo>
                <a:lnTo>
                  <a:pt x="1570665" y="586854"/>
                </a:lnTo>
                <a:cubicBezTo>
                  <a:pt x="1568845" y="579573"/>
                  <a:pt x="1551201" y="503068"/>
                  <a:pt x="1543369" y="491320"/>
                </a:cubicBezTo>
                <a:cubicBezTo>
                  <a:pt x="1532663" y="475261"/>
                  <a:pt x="1516074" y="464024"/>
                  <a:pt x="1502426" y="450376"/>
                </a:cubicBezTo>
                <a:cubicBezTo>
                  <a:pt x="1478706" y="379217"/>
                  <a:pt x="1506318" y="434123"/>
                  <a:pt x="1447835" y="382138"/>
                </a:cubicBezTo>
                <a:cubicBezTo>
                  <a:pt x="1418984" y="356492"/>
                  <a:pt x="1402569" y="312458"/>
                  <a:pt x="1365948" y="300251"/>
                </a:cubicBezTo>
                <a:cubicBezTo>
                  <a:pt x="1352300" y="295702"/>
                  <a:pt x="1337581" y="293589"/>
                  <a:pt x="1325005" y="286603"/>
                </a:cubicBezTo>
                <a:cubicBezTo>
                  <a:pt x="1221511" y="229106"/>
                  <a:pt x="1278466" y="240161"/>
                  <a:pt x="1202175" y="218364"/>
                </a:cubicBezTo>
                <a:cubicBezTo>
                  <a:pt x="1184140" y="213211"/>
                  <a:pt x="1166309" y="205818"/>
                  <a:pt x="1147584" y="204717"/>
                </a:cubicBezTo>
                <a:cubicBezTo>
                  <a:pt x="1088546" y="201244"/>
                  <a:pt x="1029303" y="204717"/>
                  <a:pt x="970163" y="204717"/>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Dokument 9">
            <a:hlinkClick r:id="rId6" action="ppaction://hlinkfile" highlightClick="1"/>
          </p:cNvPr>
          <p:cNvSpPr/>
          <p:nvPr/>
        </p:nvSpPr>
        <p:spPr>
          <a:xfrm>
            <a:off x="1615022" y="4834625"/>
            <a:ext cx="603803" cy="648456"/>
          </a:xfrm>
          <a:prstGeom prst="actionButtonDocumen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2843808" y="116632"/>
            <a:ext cx="46085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2617" y="0"/>
            <a:ext cx="1152128" cy="142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8560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1000"/>
                                        <p:tgtEl>
                                          <p:spTgt spid="8"/>
                                        </p:tgtEl>
                                        <p:attrNameLst>
                                          <p:attrName>ppt_w</p:attrName>
                                        </p:attrNameLst>
                                      </p:cBhvr>
                                      <p:tavLst>
                                        <p:tav tm="0">
                                          <p:val>
                                            <p:strVal val="ppt_w"/>
                                          </p:val>
                                        </p:tav>
                                        <p:tav tm="100000">
                                          <p:val>
                                            <p:fltVal val="0"/>
                                          </p:val>
                                        </p:tav>
                                      </p:tavLst>
                                    </p:anim>
                                    <p:anim calcmode="lin" valueType="num">
                                      <p:cBhvr>
                                        <p:cTn id="26" dur="1000"/>
                                        <p:tgtEl>
                                          <p:spTgt spid="8"/>
                                        </p:tgtEl>
                                        <p:attrNameLst>
                                          <p:attrName>ppt_h</p:attrName>
                                        </p:attrNameLst>
                                      </p:cBhvr>
                                      <p:tavLst>
                                        <p:tav tm="0">
                                          <p:val>
                                            <p:strVal val="ppt_h"/>
                                          </p:val>
                                        </p:tav>
                                        <p:tav tm="100000">
                                          <p:val>
                                            <p:fltVal val="0"/>
                                          </p:val>
                                        </p:tav>
                                      </p:tavLst>
                                    </p:anim>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strVal val="#ppt_w*0.70"/>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Effect transition="in" filter="fade">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927322" y="3445152"/>
            <a:ext cx="2890535" cy="584775"/>
          </a:xfrm>
          <a:prstGeom prst="rect">
            <a:avLst/>
          </a:prstGeom>
          <a:noFill/>
        </p:spPr>
        <p:txBody>
          <a:bodyPr wrap="none" rtlCol="0">
            <a:spAutoFit/>
          </a:bodyPr>
          <a:lstStyle/>
          <a:p>
            <a:r>
              <a:rPr lang="sv-SE" sz="3200" dirty="0" err="1" smtClean="0">
                <a:solidFill>
                  <a:srgbClr val="0070C0"/>
                </a:solidFill>
                <a:latin typeface="Segoe UI Light" panose="020B0502040204020203" pitchFamily="34" charset="0"/>
              </a:rPr>
              <a:t>Ackommodativt</a:t>
            </a:r>
            <a:endParaRPr lang="sv-SE" sz="3200" dirty="0">
              <a:solidFill>
                <a:srgbClr val="0070C0"/>
              </a:solidFill>
              <a:latin typeface="Segoe UI Light" panose="020B0502040204020203" pitchFamily="34" charset="0"/>
            </a:endParaRPr>
          </a:p>
        </p:txBody>
      </p:sp>
      <p:sp>
        <p:nvSpPr>
          <p:cNvPr id="54" name="textruta 53"/>
          <p:cNvSpPr txBox="1"/>
          <p:nvPr/>
        </p:nvSpPr>
        <p:spPr>
          <a:xfrm>
            <a:off x="1039047" y="3260486"/>
            <a:ext cx="1877202" cy="769441"/>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sv-SE" sz="2400" b="1" dirty="0" smtClean="0">
                <a:latin typeface="Segoe UI Light" panose="020B0502040204020203" pitchFamily="34" charset="0"/>
              </a:rPr>
              <a:t>F</a:t>
            </a:r>
            <a:r>
              <a:rPr lang="sv-SE" sz="2000" dirty="0" smtClean="0">
                <a:latin typeface="Segoe UI Light" panose="020B0502040204020203" pitchFamily="34" charset="0"/>
              </a:rPr>
              <a:t>ärdighet</a:t>
            </a:r>
          </a:p>
          <a:p>
            <a:pPr algn="ctr"/>
            <a:r>
              <a:rPr lang="sv-SE" sz="2000" dirty="0" smtClean="0">
                <a:latin typeface="Segoe UI Light" panose="020B0502040204020203" pitchFamily="34" charset="0"/>
              </a:rPr>
              <a:t>(tillämpning)</a:t>
            </a:r>
          </a:p>
        </p:txBody>
      </p:sp>
      <p:sp>
        <p:nvSpPr>
          <p:cNvPr id="2" name="textruta 1"/>
          <p:cNvSpPr txBox="1"/>
          <p:nvPr/>
        </p:nvSpPr>
        <p:spPr>
          <a:xfrm>
            <a:off x="6012160" y="1264711"/>
            <a:ext cx="2069797" cy="584775"/>
          </a:xfrm>
          <a:prstGeom prst="rect">
            <a:avLst/>
          </a:prstGeom>
          <a:noFill/>
        </p:spPr>
        <p:txBody>
          <a:bodyPr wrap="none" rtlCol="0">
            <a:spAutoFit/>
          </a:bodyPr>
          <a:lstStyle/>
          <a:p>
            <a:r>
              <a:rPr lang="sv-SE" sz="3200" dirty="0" err="1" smtClean="0">
                <a:solidFill>
                  <a:srgbClr val="0070C0"/>
                </a:solidFill>
                <a:latin typeface="Segoe UI Light" panose="020B0502040204020203" pitchFamily="34" charset="0"/>
              </a:rPr>
              <a:t>Assimilativt</a:t>
            </a:r>
            <a:endParaRPr lang="sv-SE" sz="3200" dirty="0">
              <a:solidFill>
                <a:srgbClr val="0070C0"/>
              </a:solidFill>
              <a:latin typeface="Segoe UI Light" panose="020B0502040204020203" pitchFamily="34" charset="0"/>
            </a:endParaRPr>
          </a:p>
        </p:txBody>
      </p:sp>
      <p:sp>
        <p:nvSpPr>
          <p:cNvPr id="44" name="textruta 43"/>
          <p:cNvSpPr txBox="1"/>
          <p:nvPr/>
        </p:nvSpPr>
        <p:spPr>
          <a:xfrm>
            <a:off x="6158090" y="1172377"/>
            <a:ext cx="1877202" cy="769441"/>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sv-SE" sz="2400" b="1" dirty="0" smtClean="0">
                <a:latin typeface="Segoe UI Light" panose="020B0502040204020203" pitchFamily="34" charset="0"/>
              </a:rPr>
              <a:t>F</a:t>
            </a:r>
            <a:r>
              <a:rPr lang="sv-SE" sz="2000" dirty="0" smtClean="0">
                <a:latin typeface="Segoe UI Light" panose="020B0502040204020203" pitchFamily="34" charset="0"/>
              </a:rPr>
              <a:t>örståelse</a:t>
            </a:r>
          </a:p>
          <a:p>
            <a:pPr algn="ctr"/>
            <a:r>
              <a:rPr lang="sv-SE" sz="2000" dirty="0" smtClean="0">
                <a:latin typeface="Segoe UI Light" panose="020B0502040204020203" pitchFamily="34" charset="0"/>
              </a:rPr>
              <a:t>(förklaring)</a:t>
            </a:r>
          </a:p>
        </p:txBody>
      </p:sp>
      <p:sp>
        <p:nvSpPr>
          <p:cNvPr id="6" name="textruta 5"/>
          <p:cNvSpPr txBox="1"/>
          <p:nvPr/>
        </p:nvSpPr>
        <p:spPr>
          <a:xfrm>
            <a:off x="3785562" y="579267"/>
            <a:ext cx="1572866" cy="584775"/>
          </a:xfrm>
          <a:prstGeom prst="rect">
            <a:avLst/>
          </a:prstGeom>
          <a:noFill/>
        </p:spPr>
        <p:txBody>
          <a:bodyPr wrap="none" rtlCol="0">
            <a:spAutoFit/>
          </a:bodyPr>
          <a:lstStyle/>
          <a:p>
            <a:pPr algn="ctr"/>
            <a:r>
              <a:rPr lang="sv-SE" sz="3200" b="1" dirty="0" smtClean="0">
                <a:latin typeface="Segoe UI Light" panose="020B0502040204020203" pitchFamily="34" charset="0"/>
              </a:rPr>
              <a:t>Lärande</a:t>
            </a:r>
          </a:p>
        </p:txBody>
      </p:sp>
      <p:sp>
        <p:nvSpPr>
          <p:cNvPr id="12" name="textruta 11"/>
          <p:cNvSpPr txBox="1"/>
          <p:nvPr/>
        </p:nvSpPr>
        <p:spPr>
          <a:xfrm>
            <a:off x="956833" y="1302135"/>
            <a:ext cx="1980029" cy="584775"/>
          </a:xfrm>
          <a:prstGeom prst="rect">
            <a:avLst/>
          </a:prstGeom>
          <a:noFill/>
        </p:spPr>
        <p:txBody>
          <a:bodyPr wrap="none" rtlCol="0">
            <a:spAutoFit/>
          </a:bodyPr>
          <a:lstStyle/>
          <a:p>
            <a:r>
              <a:rPr lang="sv-SE" sz="3200" dirty="0" smtClean="0">
                <a:solidFill>
                  <a:srgbClr val="0070C0"/>
                </a:solidFill>
                <a:latin typeface="Segoe UI Light" panose="020B0502040204020203" pitchFamily="34" charset="0"/>
              </a:rPr>
              <a:t>Kumulativt</a:t>
            </a:r>
          </a:p>
        </p:txBody>
      </p:sp>
      <p:sp>
        <p:nvSpPr>
          <p:cNvPr id="13" name="textruta 12"/>
          <p:cNvSpPr txBox="1"/>
          <p:nvPr/>
        </p:nvSpPr>
        <p:spPr>
          <a:xfrm>
            <a:off x="6016572" y="3421924"/>
            <a:ext cx="2593146" cy="584775"/>
          </a:xfrm>
          <a:prstGeom prst="rect">
            <a:avLst/>
          </a:prstGeom>
          <a:noFill/>
        </p:spPr>
        <p:txBody>
          <a:bodyPr wrap="none" rtlCol="0">
            <a:spAutoFit/>
          </a:bodyPr>
          <a:lstStyle/>
          <a:p>
            <a:r>
              <a:rPr lang="sv-SE" sz="3200" dirty="0" smtClean="0">
                <a:solidFill>
                  <a:srgbClr val="0070C0"/>
                </a:solidFill>
                <a:latin typeface="Segoe UI Light" panose="020B0502040204020203" pitchFamily="34" charset="0"/>
              </a:rPr>
              <a:t>Transformativt</a:t>
            </a:r>
            <a:endParaRPr lang="sv-SE" sz="3200" dirty="0">
              <a:solidFill>
                <a:srgbClr val="0070C0"/>
              </a:solidFill>
              <a:latin typeface="Segoe UI Light" panose="020B0502040204020203" pitchFamily="34" charset="0"/>
            </a:endParaRPr>
          </a:p>
        </p:txBody>
      </p:sp>
      <p:sp>
        <p:nvSpPr>
          <p:cNvPr id="3" name="Kub 2"/>
          <p:cNvSpPr/>
          <p:nvPr/>
        </p:nvSpPr>
        <p:spPr>
          <a:xfrm>
            <a:off x="1039047" y="2463834"/>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Kub 16"/>
          <p:cNvSpPr/>
          <p:nvPr/>
        </p:nvSpPr>
        <p:spPr>
          <a:xfrm>
            <a:off x="2136894" y="2247810"/>
            <a:ext cx="399183" cy="216024"/>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Kub 17"/>
          <p:cNvSpPr/>
          <p:nvPr/>
        </p:nvSpPr>
        <p:spPr>
          <a:xfrm>
            <a:off x="1438230" y="1968740"/>
            <a:ext cx="399183" cy="216024"/>
          </a:xfrm>
          <a:prstGeom prst="cub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Kub 18"/>
          <p:cNvSpPr/>
          <p:nvPr/>
        </p:nvSpPr>
        <p:spPr>
          <a:xfrm>
            <a:off x="1747255" y="2679858"/>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Kub 22"/>
          <p:cNvSpPr/>
          <p:nvPr/>
        </p:nvSpPr>
        <p:spPr>
          <a:xfrm>
            <a:off x="6300190" y="2889876"/>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Kub 21"/>
          <p:cNvSpPr/>
          <p:nvPr/>
        </p:nvSpPr>
        <p:spPr>
          <a:xfrm>
            <a:off x="6300189" y="2728030"/>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Kub 23"/>
          <p:cNvSpPr/>
          <p:nvPr/>
        </p:nvSpPr>
        <p:spPr>
          <a:xfrm>
            <a:off x="6300188" y="2571846"/>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Kub 20"/>
          <p:cNvSpPr/>
          <p:nvPr/>
        </p:nvSpPr>
        <p:spPr>
          <a:xfrm>
            <a:off x="6302102" y="2420530"/>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Kub 25"/>
          <p:cNvSpPr/>
          <p:nvPr/>
        </p:nvSpPr>
        <p:spPr>
          <a:xfrm>
            <a:off x="7052779" y="2620018"/>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Kub 26"/>
          <p:cNvSpPr/>
          <p:nvPr/>
        </p:nvSpPr>
        <p:spPr>
          <a:xfrm>
            <a:off x="7052778" y="2458172"/>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Kub 27"/>
          <p:cNvSpPr/>
          <p:nvPr/>
        </p:nvSpPr>
        <p:spPr>
          <a:xfrm>
            <a:off x="7052777" y="2301988"/>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Kub 28"/>
          <p:cNvSpPr/>
          <p:nvPr/>
        </p:nvSpPr>
        <p:spPr>
          <a:xfrm>
            <a:off x="7054691" y="2150672"/>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Kub 30"/>
          <p:cNvSpPr/>
          <p:nvPr/>
        </p:nvSpPr>
        <p:spPr>
          <a:xfrm>
            <a:off x="1237683" y="5111731"/>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Kub 31"/>
          <p:cNvSpPr/>
          <p:nvPr/>
        </p:nvSpPr>
        <p:spPr>
          <a:xfrm>
            <a:off x="1237682" y="4949885"/>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Kub 32"/>
          <p:cNvSpPr/>
          <p:nvPr/>
        </p:nvSpPr>
        <p:spPr>
          <a:xfrm>
            <a:off x="1237681" y="4793701"/>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Kub 39"/>
          <p:cNvSpPr/>
          <p:nvPr/>
        </p:nvSpPr>
        <p:spPr>
          <a:xfrm>
            <a:off x="2038063" y="4782254"/>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Kub 40"/>
          <p:cNvSpPr/>
          <p:nvPr/>
        </p:nvSpPr>
        <p:spPr>
          <a:xfrm>
            <a:off x="2038062" y="4620408"/>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Kub 41"/>
          <p:cNvSpPr/>
          <p:nvPr/>
        </p:nvSpPr>
        <p:spPr>
          <a:xfrm>
            <a:off x="2038061" y="4464224"/>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Kub 42"/>
          <p:cNvSpPr/>
          <p:nvPr/>
        </p:nvSpPr>
        <p:spPr>
          <a:xfrm>
            <a:off x="2039975" y="4312908"/>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Kub 48"/>
          <p:cNvSpPr/>
          <p:nvPr/>
        </p:nvSpPr>
        <p:spPr>
          <a:xfrm>
            <a:off x="1239595" y="4810951"/>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Kub 33"/>
          <p:cNvSpPr/>
          <p:nvPr/>
        </p:nvSpPr>
        <p:spPr>
          <a:xfrm>
            <a:off x="1239595" y="4642385"/>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Kub 49"/>
          <p:cNvSpPr/>
          <p:nvPr/>
        </p:nvSpPr>
        <p:spPr>
          <a:xfrm>
            <a:off x="2039975" y="4312908"/>
            <a:ext cx="399183" cy="216024"/>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upp 6"/>
          <p:cNvGrpSpPr/>
          <p:nvPr/>
        </p:nvGrpSpPr>
        <p:grpSpPr>
          <a:xfrm>
            <a:off x="6156177" y="4361547"/>
            <a:ext cx="401096" cy="685370"/>
            <a:chOff x="6156177" y="4361547"/>
            <a:chExt cx="401096" cy="685370"/>
          </a:xfrm>
        </p:grpSpPr>
        <p:sp>
          <p:nvSpPr>
            <p:cNvPr id="45" name="Kub 44"/>
            <p:cNvSpPr/>
            <p:nvPr/>
          </p:nvSpPr>
          <p:spPr>
            <a:xfrm>
              <a:off x="6156178" y="4830893"/>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Kub 45"/>
            <p:cNvSpPr/>
            <p:nvPr/>
          </p:nvSpPr>
          <p:spPr>
            <a:xfrm>
              <a:off x="6156177" y="4669047"/>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Kub 50"/>
            <p:cNvSpPr/>
            <p:nvPr/>
          </p:nvSpPr>
          <p:spPr>
            <a:xfrm>
              <a:off x="6158089" y="4512396"/>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Kub 47"/>
            <p:cNvSpPr/>
            <p:nvPr/>
          </p:nvSpPr>
          <p:spPr>
            <a:xfrm>
              <a:off x="6158090" y="4361547"/>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upp 8"/>
          <p:cNvGrpSpPr/>
          <p:nvPr/>
        </p:nvGrpSpPr>
        <p:grpSpPr>
          <a:xfrm>
            <a:off x="7054691" y="4164374"/>
            <a:ext cx="399186" cy="657653"/>
            <a:chOff x="7047055" y="4297692"/>
            <a:chExt cx="399186" cy="657653"/>
          </a:xfrm>
        </p:grpSpPr>
        <p:sp>
          <p:nvSpPr>
            <p:cNvPr id="47" name="Kub 46"/>
            <p:cNvSpPr/>
            <p:nvPr/>
          </p:nvSpPr>
          <p:spPr>
            <a:xfrm>
              <a:off x="7047058" y="4739321"/>
              <a:ext cx="399183" cy="216024"/>
            </a:xfrm>
            <a:prstGeom prst="cub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Kub 52"/>
            <p:cNvSpPr/>
            <p:nvPr/>
          </p:nvSpPr>
          <p:spPr>
            <a:xfrm>
              <a:off x="7047057" y="4594927"/>
              <a:ext cx="399183" cy="216024"/>
            </a:xfrm>
            <a:prstGeom prst="cub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Kub 54"/>
            <p:cNvSpPr/>
            <p:nvPr/>
          </p:nvSpPr>
          <p:spPr>
            <a:xfrm>
              <a:off x="7047056" y="4453023"/>
              <a:ext cx="399183" cy="216024"/>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Kub 51"/>
            <p:cNvSpPr/>
            <p:nvPr/>
          </p:nvSpPr>
          <p:spPr>
            <a:xfrm>
              <a:off x="7047055" y="4297692"/>
              <a:ext cx="399183" cy="216024"/>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Vänster-höger 10"/>
          <p:cNvSpPr/>
          <p:nvPr/>
        </p:nvSpPr>
        <p:spPr>
          <a:xfrm>
            <a:off x="3203848" y="4768442"/>
            <a:ext cx="2592288" cy="1118625"/>
          </a:xfrm>
          <a:prstGeom prst="lef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sv-SE" dirty="0" smtClean="0"/>
              <a:t>ntreprenöriellt</a:t>
            </a:r>
          </a:p>
          <a:p>
            <a:pPr algn="ctr"/>
            <a:r>
              <a:rPr lang="sv-SE" dirty="0" smtClean="0"/>
              <a:t>lärande</a:t>
            </a:r>
            <a:endParaRPr lang="sv-SE" dirty="0"/>
          </a:p>
        </p:txBody>
      </p:sp>
      <p:sp>
        <p:nvSpPr>
          <p:cNvPr id="56" name="Frihandsfigur 55"/>
          <p:cNvSpPr/>
          <p:nvPr/>
        </p:nvSpPr>
        <p:spPr>
          <a:xfrm>
            <a:off x="450376" y="3125337"/>
            <a:ext cx="8188657" cy="3032610"/>
          </a:xfrm>
          <a:custGeom>
            <a:avLst/>
            <a:gdLst>
              <a:gd name="connsiteX0" fmla="*/ 5281684 w 8188657"/>
              <a:gd name="connsiteY0" fmla="*/ 791570 h 3032610"/>
              <a:gd name="connsiteX1" fmla="*/ 5213445 w 8188657"/>
              <a:gd name="connsiteY1" fmla="*/ 750627 h 3032610"/>
              <a:gd name="connsiteX2" fmla="*/ 5172502 w 8188657"/>
              <a:gd name="connsiteY2" fmla="*/ 709684 h 3032610"/>
              <a:gd name="connsiteX3" fmla="*/ 5117911 w 8188657"/>
              <a:gd name="connsiteY3" fmla="*/ 696036 h 3032610"/>
              <a:gd name="connsiteX4" fmla="*/ 5036024 w 8188657"/>
              <a:gd name="connsiteY4" fmla="*/ 668741 h 3032610"/>
              <a:gd name="connsiteX5" fmla="*/ 4995081 w 8188657"/>
              <a:gd name="connsiteY5" fmla="*/ 655093 h 3032610"/>
              <a:gd name="connsiteX6" fmla="*/ 4817660 w 8188657"/>
              <a:gd name="connsiteY6" fmla="*/ 586854 h 3032610"/>
              <a:gd name="connsiteX7" fmla="*/ 4722125 w 8188657"/>
              <a:gd name="connsiteY7" fmla="*/ 545911 h 3032610"/>
              <a:gd name="connsiteX8" fmla="*/ 4626591 w 8188657"/>
              <a:gd name="connsiteY8" fmla="*/ 532263 h 3032610"/>
              <a:gd name="connsiteX9" fmla="*/ 4490114 w 8188657"/>
              <a:gd name="connsiteY9" fmla="*/ 491320 h 3032610"/>
              <a:gd name="connsiteX10" fmla="*/ 4449170 w 8188657"/>
              <a:gd name="connsiteY10" fmla="*/ 477672 h 3032610"/>
              <a:gd name="connsiteX11" fmla="*/ 4339988 w 8188657"/>
              <a:gd name="connsiteY11" fmla="*/ 450376 h 3032610"/>
              <a:gd name="connsiteX12" fmla="*/ 4258102 w 8188657"/>
              <a:gd name="connsiteY12" fmla="*/ 423081 h 3032610"/>
              <a:gd name="connsiteX13" fmla="*/ 4026090 w 8188657"/>
              <a:gd name="connsiteY13" fmla="*/ 382138 h 3032610"/>
              <a:gd name="connsiteX14" fmla="*/ 3903260 w 8188657"/>
              <a:gd name="connsiteY14" fmla="*/ 368490 h 3032610"/>
              <a:gd name="connsiteX15" fmla="*/ 3739487 w 8188657"/>
              <a:gd name="connsiteY15" fmla="*/ 341194 h 3032610"/>
              <a:gd name="connsiteX16" fmla="*/ 3630305 w 8188657"/>
              <a:gd name="connsiteY16" fmla="*/ 327547 h 3032610"/>
              <a:gd name="connsiteX17" fmla="*/ 3521123 w 8188657"/>
              <a:gd name="connsiteY17" fmla="*/ 300251 h 3032610"/>
              <a:gd name="connsiteX18" fmla="*/ 3439236 w 8188657"/>
              <a:gd name="connsiteY18" fmla="*/ 286603 h 3032610"/>
              <a:gd name="connsiteX19" fmla="*/ 3357349 w 8188657"/>
              <a:gd name="connsiteY19" fmla="*/ 259308 h 3032610"/>
              <a:gd name="connsiteX20" fmla="*/ 3138985 w 8188657"/>
              <a:gd name="connsiteY20" fmla="*/ 232012 h 3032610"/>
              <a:gd name="connsiteX21" fmla="*/ 2961564 w 8188657"/>
              <a:gd name="connsiteY21" fmla="*/ 204717 h 3032610"/>
              <a:gd name="connsiteX22" fmla="*/ 2852382 w 8188657"/>
              <a:gd name="connsiteY22" fmla="*/ 177421 h 3032610"/>
              <a:gd name="connsiteX23" fmla="*/ 2688609 w 8188657"/>
              <a:gd name="connsiteY23" fmla="*/ 150126 h 3032610"/>
              <a:gd name="connsiteX24" fmla="*/ 2620370 w 8188657"/>
              <a:gd name="connsiteY24" fmla="*/ 136478 h 3032610"/>
              <a:gd name="connsiteX25" fmla="*/ 1787857 w 8188657"/>
              <a:gd name="connsiteY25" fmla="*/ 150126 h 3032610"/>
              <a:gd name="connsiteX26" fmla="*/ 805218 w 8188657"/>
              <a:gd name="connsiteY26" fmla="*/ 191069 h 3032610"/>
              <a:gd name="connsiteX27" fmla="*/ 723331 w 8188657"/>
              <a:gd name="connsiteY27" fmla="*/ 204717 h 3032610"/>
              <a:gd name="connsiteX28" fmla="*/ 655093 w 8188657"/>
              <a:gd name="connsiteY28" fmla="*/ 218364 h 3032610"/>
              <a:gd name="connsiteX29" fmla="*/ 504967 w 8188657"/>
              <a:gd name="connsiteY29" fmla="*/ 245660 h 3032610"/>
              <a:gd name="connsiteX30" fmla="*/ 450376 w 8188657"/>
              <a:gd name="connsiteY30" fmla="*/ 272956 h 3032610"/>
              <a:gd name="connsiteX31" fmla="*/ 368490 w 8188657"/>
              <a:gd name="connsiteY31" fmla="*/ 300251 h 3032610"/>
              <a:gd name="connsiteX32" fmla="*/ 218364 w 8188657"/>
              <a:gd name="connsiteY32" fmla="*/ 409433 h 3032610"/>
              <a:gd name="connsiteX33" fmla="*/ 136478 w 8188657"/>
              <a:gd name="connsiteY33" fmla="*/ 545911 h 3032610"/>
              <a:gd name="connsiteX34" fmla="*/ 122830 w 8188657"/>
              <a:gd name="connsiteY34" fmla="*/ 600502 h 3032610"/>
              <a:gd name="connsiteX35" fmla="*/ 68239 w 8188657"/>
              <a:gd name="connsiteY35" fmla="*/ 709684 h 3032610"/>
              <a:gd name="connsiteX36" fmla="*/ 27296 w 8188657"/>
              <a:gd name="connsiteY36" fmla="*/ 805218 h 3032610"/>
              <a:gd name="connsiteX37" fmla="*/ 13648 w 8188657"/>
              <a:gd name="connsiteY37" fmla="*/ 1091821 h 3032610"/>
              <a:gd name="connsiteX38" fmla="*/ 0 w 8188657"/>
              <a:gd name="connsiteY38" fmla="*/ 1132764 h 3032610"/>
              <a:gd name="connsiteX39" fmla="*/ 13648 w 8188657"/>
              <a:gd name="connsiteY39" fmla="*/ 1542197 h 3032610"/>
              <a:gd name="connsiteX40" fmla="*/ 27296 w 8188657"/>
              <a:gd name="connsiteY40" fmla="*/ 1624084 h 3032610"/>
              <a:gd name="connsiteX41" fmla="*/ 54591 w 8188657"/>
              <a:gd name="connsiteY41" fmla="*/ 1678675 h 3032610"/>
              <a:gd name="connsiteX42" fmla="*/ 81887 w 8188657"/>
              <a:gd name="connsiteY42" fmla="*/ 1787857 h 3032610"/>
              <a:gd name="connsiteX43" fmla="*/ 122830 w 8188657"/>
              <a:gd name="connsiteY43" fmla="*/ 1937982 h 3032610"/>
              <a:gd name="connsiteX44" fmla="*/ 136478 w 8188657"/>
              <a:gd name="connsiteY44" fmla="*/ 2033517 h 3032610"/>
              <a:gd name="connsiteX45" fmla="*/ 177421 w 8188657"/>
              <a:gd name="connsiteY45" fmla="*/ 2129051 h 3032610"/>
              <a:gd name="connsiteX46" fmla="*/ 218364 w 8188657"/>
              <a:gd name="connsiteY46" fmla="*/ 2224585 h 3032610"/>
              <a:gd name="connsiteX47" fmla="*/ 286603 w 8188657"/>
              <a:gd name="connsiteY47" fmla="*/ 2306472 h 3032610"/>
              <a:gd name="connsiteX48" fmla="*/ 341194 w 8188657"/>
              <a:gd name="connsiteY48" fmla="*/ 2388359 h 3032610"/>
              <a:gd name="connsiteX49" fmla="*/ 368490 w 8188657"/>
              <a:gd name="connsiteY49" fmla="*/ 2429302 h 3032610"/>
              <a:gd name="connsiteX50" fmla="*/ 409433 w 8188657"/>
              <a:gd name="connsiteY50" fmla="*/ 2456597 h 3032610"/>
              <a:gd name="connsiteX51" fmla="*/ 477672 w 8188657"/>
              <a:gd name="connsiteY51" fmla="*/ 2538484 h 3032610"/>
              <a:gd name="connsiteX52" fmla="*/ 504967 w 8188657"/>
              <a:gd name="connsiteY52" fmla="*/ 2579427 h 3032610"/>
              <a:gd name="connsiteX53" fmla="*/ 545911 w 8188657"/>
              <a:gd name="connsiteY53" fmla="*/ 2606723 h 3032610"/>
              <a:gd name="connsiteX54" fmla="*/ 586854 w 8188657"/>
              <a:gd name="connsiteY54" fmla="*/ 2647666 h 3032610"/>
              <a:gd name="connsiteX55" fmla="*/ 627797 w 8188657"/>
              <a:gd name="connsiteY55" fmla="*/ 2661314 h 3032610"/>
              <a:gd name="connsiteX56" fmla="*/ 750627 w 8188657"/>
              <a:gd name="connsiteY56" fmla="*/ 2729553 h 3032610"/>
              <a:gd name="connsiteX57" fmla="*/ 832514 w 8188657"/>
              <a:gd name="connsiteY57" fmla="*/ 2756848 h 3032610"/>
              <a:gd name="connsiteX58" fmla="*/ 873457 w 8188657"/>
              <a:gd name="connsiteY58" fmla="*/ 2770496 h 3032610"/>
              <a:gd name="connsiteX59" fmla="*/ 914400 w 8188657"/>
              <a:gd name="connsiteY59" fmla="*/ 2784144 h 3032610"/>
              <a:gd name="connsiteX60" fmla="*/ 1023582 w 8188657"/>
              <a:gd name="connsiteY60" fmla="*/ 2811439 h 3032610"/>
              <a:gd name="connsiteX61" fmla="*/ 1146412 w 8188657"/>
              <a:gd name="connsiteY61" fmla="*/ 2838735 h 3032610"/>
              <a:gd name="connsiteX62" fmla="*/ 1241946 w 8188657"/>
              <a:gd name="connsiteY62" fmla="*/ 2852382 h 3032610"/>
              <a:gd name="connsiteX63" fmla="*/ 1282890 w 8188657"/>
              <a:gd name="connsiteY63" fmla="*/ 2866030 h 3032610"/>
              <a:gd name="connsiteX64" fmla="*/ 1433015 w 8188657"/>
              <a:gd name="connsiteY64" fmla="*/ 2893326 h 3032610"/>
              <a:gd name="connsiteX65" fmla="*/ 1487606 w 8188657"/>
              <a:gd name="connsiteY65" fmla="*/ 2906973 h 3032610"/>
              <a:gd name="connsiteX66" fmla="*/ 1842448 w 8188657"/>
              <a:gd name="connsiteY66" fmla="*/ 2934269 h 3032610"/>
              <a:gd name="connsiteX67" fmla="*/ 2415654 w 8188657"/>
              <a:gd name="connsiteY67" fmla="*/ 2961564 h 3032610"/>
              <a:gd name="connsiteX68" fmla="*/ 3875964 w 8188657"/>
              <a:gd name="connsiteY68" fmla="*/ 2988860 h 3032610"/>
              <a:gd name="connsiteX69" fmla="*/ 3957851 w 8188657"/>
              <a:gd name="connsiteY69" fmla="*/ 3002508 h 3032610"/>
              <a:gd name="connsiteX70" fmla="*/ 4121624 w 8188657"/>
              <a:gd name="connsiteY70" fmla="*/ 3029803 h 3032610"/>
              <a:gd name="connsiteX71" fmla="*/ 4885899 w 8188657"/>
              <a:gd name="connsiteY71" fmla="*/ 3002508 h 3032610"/>
              <a:gd name="connsiteX72" fmla="*/ 4926842 w 8188657"/>
              <a:gd name="connsiteY72" fmla="*/ 2988860 h 3032610"/>
              <a:gd name="connsiteX73" fmla="*/ 5063320 w 8188657"/>
              <a:gd name="connsiteY73" fmla="*/ 2947917 h 3032610"/>
              <a:gd name="connsiteX74" fmla="*/ 5145206 w 8188657"/>
              <a:gd name="connsiteY74" fmla="*/ 2920621 h 3032610"/>
              <a:gd name="connsiteX75" fmla="*/ 5281684 w 8188657"/>
              <a:gd name="connsiteY75" fmla="*/ 2893326 h 3032610"/>
              <a:gd name="connsiteX76" fmla="*/ 5377218 w 8188657"/>
              <a:gd name="connsiteY76" fmla="*/ 2852382 h 3032610"/>
              <a:gd name="connsiteX77" fmla="*/ 5486400 w 8188657"/>
              <a:gd name="connsiteY77" fmla="*/ 2838735 h 3032610"/>
              <a:gd name="connsiteX78" fmla="*/ 5609230 w 8188657"/>
              <a:gd name="connsiteY78" fmla="*/ 2797791 h 3032610"/>
              <a:gd name="connsiteX79" fmla="*/ 5650173 w 8188657"/>
              <a:gd name="connsiteY79" fmla="*/ 2784144 h 3032610"/>
              <a:gd name="connsiteX80" fmla="*/ 5704764 w 8188657"/>
              <a:gd name="connsiteY80" fmla="*/ 2756848 h 3032610"/>
              <a:gd name="connsiteX81" fmla="*/ 5773003 w 8188657"/>
              <a:gd name="connsiteY81" fmla="*/ 2743200 h 3032610"/>
              <a:gd name="connsiteX82" fmla="*/ 5813946 w 8188657"/>
              <a:gd name="connsiteY82" fmla="*/ 2729553 h 3032610"/>
              <a:gd name="connsiteX83" fmla="*/ 5936776 w 8188657"/>
              <a:gd name="connsiteY83" fmla="*/ 2702257 h 3032610"/>
              <a:gd name="connsiteX84" fmla="*/ 6018663 w 8188657"/>
              <a:gd name="connsiteY84" fmla="*/ 2674962 h 3032610"/>
              <a:gd name="connsiteX85" fmla="*/ 6073254 w 8188657"/>
              <a:gd name="connsiteY85" fmla="*/ 2661314 h 3032610"/>
              <a:gd name="connsiteX86" fmla="*/ 6155140 w 8188657"/>
              <a:gd name="connsiteY86" fmla="*/ 2634018 h 3032610"/>
              <a:gd name="connsiteX87" fmla="*/ 6264323 w 8188657"/>
              <a:gd name="connsiteY87" fmla="*/ 2606723 h 3032610"/>
              <a:gd name="connsiteX88" fmla="*/ 6387152 w 8188657"/>
              <a:gd name="connsiteY88" fmla="*/ 2565779 h 3032610"/>
              <a:gd name="connsiteX89" fmla="*/ 6441743 w 8188657"/>
              <a:gd name="connsiteY89" fmla="*/ 2552132 h 3032610"/>
              <a:gd name="connsiteX90" fmla="*/ 6509982 w 8188657"/>
              <a:gd name="connsiteY90" fmla="*/ 2524836 h 3032610"/>
              <a:gd name="connsiteX91" fmla="*/ 6564573 w 8188657"/>
              <a:gd name="connsiteY91" fmla="*/ 2511188 h 3032610"/>
              <a:gd name="connsiteX92" fmla="*/ 6605517 w 8188657"/>
              <a:gd name="connsiteY92" fmla="*/ 2497541 h 3032610"/>
              <a:gd name="connsiteX93" fmla="*/ 6701051 w 8188657"/>
              <a:gd name="connsiteY93" fmla="*/ 2456597 h 3032610"/>
              <a:gd name="connsiteX94" fmla="*/ 6755642 w 8188657"/>
              <a:gd name="connsiteY94" fmla="*/ 2429302 h 3032610"/>
              <a:gd name="connsiteX95" fmla="*/ 6796585 w 8188657"/>
              <a:gd name="connsiteY95" fmla="*/ 2415654 h 3032610"/>
              <a:gd name="connsiteX96" fmla="*/ 6837528 w 8188657"/>
              <a:gd name="connsiteY96" fmla="*/ 2388359 h 3032610"/>
              <a:gd name="connsiteX97" fmla="*/ 6892120 w 8188657"/>
              <a:gd name="connsiteY97" fmla="*/ 2374711 h 3032610"/>
              <a:gd name="connsiteX98" fmla="*/ 6933063 w 8188657"/>
              <a:gd name="connsiteY98" fmla="*/ 2347415 h 3032610"/>
              <a:gd name="connsiteX99" fmla="*/ 6974006 w 8188657"/>
              <a:gd name="connsiteY99" fmla="*/ 2333767 h 3032610"/>
              <a:gd name="connsiteX100" fmla="*/ 7014949 w 8188657"/>
              <a:gd name="connsiteY100" fmla="*/ 2292824 h 3032610"/>
              <a:gd name="connsiteX101" fmla="*/ 7096836 w 8188657"/>
              <a:gd name="connsiteY101" fmla="*/ 2251881 h 3032610"/>
              <a:gd name="connsiteX102" fmla="*/ 7151427 w 8188657"/>
              <a:gd name="connsiteY102" fmla="*/ 2210938 h 3032610"/>
              <a:gd name="connsiteX103" fmla="*/ 7192370 w 8188657"/>
              <a:gd name="connsiteY103" fmla="*/ 2169994 h 3032610"/>
              <a:gd name="connsiteX104" fmla="*/ 7233314 w 8188657"/>
              <a:gd name="connsiteY104" fmla="*/ 2156347 h 3032610"/>
              <a:gd name="connsiteX105" fmla="*/ 7328848 w 8188657"/>
              <a:gd name="connsiteY105" fmla="*/ 2088108 h 3032610"/>
              <a:gd name="connsiteX106" fmla="*/ 7369791 w 8188657"/>
              <a:gd name="connsiteY106" fmla="*/ 2060812 h 3032610"/>
              <a:gd name="connsiteX107" fmla="*/ 7410734 w 8188657"/>
              <a:gd name="connsiteY107" fmla="*/ 2019869 h 3032610"/>
              <a:gd name="connsiteX108" fmla="*/ 7574508 w 8188657"/>
              <a:gd name="connsiteY108" fmla="*/ 1910687 h 3032610"/>
              <a:gd name="connsiteX109" fmla="*/ 7697337 w 8188657"/>
              <a:gd name="connsiteY109" fmla="*/ 1801505 h 3032610"/>
              <a:gd name="connsiteX110" fmla="*/ 7724633 w 8188657"/>
              <a:gd name="connsiteY110" fmla="*/ 1760562 h 3032610"/>
              <a:gd name="connsiteX111" fmla="*/ 7765576 w 8188657"/>
              <a:gd name="connsiteY111" fmla="*/ 1733266 h 3032610"/>
              <a:gd name="connsiteX112" fmla="*/ 7820167 w 8188657"/>
              <a:gd name="connsiteY112" fmla="*/ 1651379 h 3032610"/>
              <a:gd name="connsiteX113" fmla="*/ 7861111 w 8188657"/>
              <a:gd name="connsiteY113" fmla="*/ 1596788 h 3032610"/>
              <a:gd name="connsiteX114" fmla="*/ 7902054 w 8188657"/>
              <a:gd name="connsiteY114" fmla="*/ 1555845 h 3032610"/>
              <a:gd name="connsiteX115" fmla="*/ 7956645 w 8188657"/>
              <a:gd name="connsiteY115" fmla="*/ 1473959 h 3032610"/>
              <a:gd name="connsiteX116" fmla="*/ 7983940 w 8188657"/>
              <a:gd name="connsiteY116" fmla="*/ 1433015 h 3032610"/>
              <a:gd name="connsiteX117" fmla="*/ 8011236 w 8188657"/>
              <a:gd name="connsiteY117" fmla="*/ 1323833 h 3032610"/>
              <a:gd name="connsiteX118" fmla="*/ 8065827 w 8188657"/>
              <a:gd name="connsiteY118" fmla="*/ 1201003 h 3032610"/>
              <a:gd name="connsiteX119" fmla="*/ 8079475 w 8188657"/>
              <a:gd name="connsiteY119" fmla="*/ 1160060 h 3032610"/>
              <a:gd name="connsiteX120" fmla="*/ 8106770 w 8188657"/>
              <a:gd name="connsiteY120" fmla="*/ 1064526 h 3032610"/>
              <a:gd name="connsiteX121" fmla="*/ 8134066 w 8188657"/>
              <a:gd name="connsiteY121" fmla="*/ 1023582 h 3032610"/>
              <a:gd name="connsiteX122" fmla="*/ 8147714 w 8188657"/>
              <a:gd name="connsiteY122" fmla="*/ 968991 h 3032610"/>
              <a:gd name="connsiteX123" fmla="*/ 8161361 w 8188657"/>
              <a:gd name="connsiteY123" fmla="*/ 928048 h 3032610"/>
              <a:gd name="connsiteX124" fmla="*/ 8175009 w 8188657"/>
              <a:gd name="connsiteY124" fmla="*/ 750627 h 3032610"/>
              <a:gd name="connsiteX125" fmla="*/ 8188657 w 8188657"/>
              <a:gd name="connsiteY125" fmla="*/ 641445 h 3032610"/>
              <a:gd name="connsiteX126" fmla="*/ 8147714 w 8188657"/>
              <a:gd name="connsiteY126" fmla="*/ 436729 h 3032610"/>
              <a:gd name="connsiteX127" fmla="*/ 8093123 w 8188657"/>
              <a:gd name="connsiteY127" fmla="*/ 341194 h 3032610"/>
              <a:gd name="connsiteX128" fmla="*/ 8011236 w 8188657"/>
              <a:gd name="connsiteY128" fmla="*/ 313899 h 3032610"/>
              <a:gd name="connsiteX129" fmla="*/ 7956645 w 8188657"/>
              <a:gd name="connsiteY129" fmla="*/ 286603 h 3032610"/>
              <a:gd name="connsiteX130" fmla="*/ 7915702 w 8188657"/>
              <a:gd name="connsiteY130" fmla="*/ 259308 h 3032610"/>
              <a:gd name="connsiteX131" fmla="*/ 7874758 w 8188657"/>
              <a:gd name="connsiteY131" fmla="*/ 245660 h 3032610"/>
              <a:gd name="connsiteX132" fmla="*/ 7738281 w 8188657"/>
              <a:gd name="connsiteY132" fmla="*/ 204717 h 3032610"/>
              <a:gd name="connsiteX133" fmla="*/ 7615451 w 8188657"/>
              <a:gd name="connsiteY133" fmla="*/ 150126 h 3032610"/>
              <a:gd name="connsiteX134" fmla="*/ 7533564 w 8188657"/>
              <a:gd name="connsiteY134" fmla="*/ 122830 h 3032610"/>
              <a:gd name="connsiteX135" fmla="*/ 7410734 w 8188657"/>
              <a:gd name="connsiteY135" fmla="*/ 109182 h 3032610"/>
              <a:gd name="connsiteX136" fmla="*/ 7260609 w 8188657"/>
              <a:gd name="connsiteY136" fmla="*/ 68239 h 3032610"/>
              <a:gd name="connsiteX137" fmla="*/ 7151427 w 8188657"/>
              <a:gd name="connsiteY137" fmla="*/ 40944 h 3032610"/>
              <a:gd name="connsiteX138" fmla="*/ 7055893 w 8188657"/>
              <a:gd name="connsiteY138" fmla="*/ 27296 h 3032610"/>
              <a:gd name="connsiteX139" fmla="*/ 6987654 w 8188657"/>
              <a:gd name="connsiteY139" fmla="*/ 13648 h 3032610"/>
              <a:gd name="connsiteX140" fmla="*/ 6851176 w 8188657"/>
              <a:gd name="connsiteY140" fmla="*/ 0 h 3032610"/>
              <a:gd name="connsiteX141" fmla="*/ 6346209 w 8188657"/>
              <a:gd name="connsiteY141" fmla="*/ 27296 h 3032610"/>
              <a:gd name="connsiteX142" fmla="*/ 6305266 w 8188657"/>
              <a:gd name="connsiteY142" fmla="*/ 40944 h 3032610"/>
              <a:gd name="connsiteX143" fmla="*/ 6182436 w 8188657"/>
              <a:gd name="connsiteY143" fmla="*/ 54591 h 3032610"/>
              <a:gd name="connsiteX144" fmla="*/ 6059606 w 8188657"/>
              <a:gd name="connsiteY144" fmla="*/ 81887 h 3032610"/>
              <a:gd name="connsiteX145" fmla="*/ 6018663 w 8188657"/>
              <a:gd name="connsiteY145" fmla="*/ 95535 h 3032610"/>
              <a:gd name="connsiteX146" fmla="*/ 5909481 w 8188657"/>
              <a:gd name="connsiteY146" fmla="*/ 109182 h 3032610"/>
              <a:gd name="connsiteX147" fmla="*/ 5650173 w 8188657"/>
              <a:gd name="connsiteY147" fmla="*/ 150126 h 3032610"/>
              <a:gd name="connsiteX148" fmla="*/ 5431809 w 8188657"/>
              <a:gd name="connsiteY148" fmla="*/ 191069 h 3032610"/>
              <a:gd name="connsiteX149" fmla="*/ 5336275 w 8188657"/>
              <a:gd name="connsiteY149" fmla="*/ 218364 h 3032610"/>
              <a:gd name="connsiteX150" fmla="*/ 5227093 w 8188657"/>
              <a:gd name="connsiteY150" fmla="*/ 245660 h 3032610"/>
              <a:gd name="connsiteX151" fmla="*/ 5172502 w 8188657"/>
              <a:gd name="connsiteY151" fmla="*/ 259308 h 3032610"/>
              <a:gd name="connsiteX152" fmla="*/ 5090615 w 8188657"/>
              <a:gd name="connsiteY152" fmla="*/ 286603 h 3032610"/>
              <a:gd name="connsiteX153" fmla="*/ 5036024 w 8188657"/>
              <a:gd name="connsiteY153" fmla="*/ 300251 h 3032610"/>
              <a:gd name="connsiteX154" fmla="*/ 4981433 w 8188657"/>
              <a:gd name="connsiteY154" fmla="*/ 327547 h 3032610"/>
              <a:gd name="connsiteX155" fmla="*/ 4926842 w 8188657"/>
              <a:gd name="connsiteY155" fmla="*/ 341194 h 3032610"/>
              <a:gd name="connsiteX156" fmla="*/ 4831308 w 8188657"/>
              <a:gd name="connsiteY156" fmla="*/ 368490 h 3032610"/>
              <a:gd name="connsiteX157" fmla="*/ 4708478 w 8188657"/>
              <a:gd name="connsiteY157" fmla="*/ 409433 h 3032610"/>
              <a:gd name="connsiteX158" fmla="*/ 4667534 w 8188657"/>
              <a:gd name="connsiteY158" fmla="*/ 423081 h 3032610"/>
              <a:gd name="connsiteX159" fmla="*/ 4612943 w 8188657"/>
              <a:gd name="connsiteY159" fmla="*/ 436729 h 3032610"/>
              <a:gd name="connsiteX160" fmla="*/ 4558352 w 8188657"/>
              <a:gd name="connsiteY160" fmla="*/ 464024 h 3032610"/>
              <a:gd name="connsiteX161" fmla="*/ 4490114 w 8188657"/>
              <a:gd name="connsiteY161" fmla="*/ 491320 h 3032610"/>
              <a:gd name="connsiteX162" fmla="*/ 4435523 w 8188657"/>
              <a:gd name="connsiteY162" fmla="*/ 518615 h 3032610"/>
              <a:gd name="connsiteX163" fmla="*/ 4394579 w 8188657"/>
              <a:gd name="connsiteY163" fmla="*/ 545911 h 3032610"/>
              <a:gd name="connsiteX164" fmla="*/ 4312693 w 8188657"/>
              <a:gd name="connsiteY164" fmla="*/ 573206 h 3032610"/>
              <a:gd name="connsiteX165" fmla="*/ 4271749 w 8188657"/>
              <a:gd name="connsiteY165" fmla="*/ 586854 h 3032610"/>
              <a:gd name="connsiteX166" fmla="*/ 4189863 w 8188657"/>
              <a:gd name="connsiteY166" fmla="*/ 641445 h 3032610"/>
              <a:gd name="connsiteX167" fmla="*/ 4107976 w 8188657"/>
              <a:gd name="connsiteY167" fmla="*/ 696036 h 3032610"/>
              <a:gd name="connsiteX168" fmla="*/ 3957851 w 8188657"/>
              <a:gd name="connsiteY168" fmla="*/ 791570 h 3032610"/>
              <a:gd name="connsiteX169" fmla="*/ 3930555 w 8188657"/>
              <a:gd name="connsiteY169" fmla="*/ 832514 h 3032610"/>
              <a:gd name="connsiteX170" fmla="*/ 3889612 w 8188657"/>
              <a:gd name="connsiteY170" fmla="*/ 846162 h 3032610"/>
              <a:gd name="connsiteX171" fmla="*/ 3875964 w 8188657"/>
              <a:gd name="connsiteY171" fmla="*/ 887105 h 3032610"/>
              <a:gd name="connsiteX172" fmla="*/ 3835021 w 8188657"/>
              <a:gd name="connsiteY172" fmla="*/ 914400 h 30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8188657" h="3032610">
                <a:moveTo>
                  <a:pt x="5281684" y="791570"/>
                </a:moveTo>
                <a:cubicBezTo>
                  <a:pt x="5258938" y="777922"/>
                  <a:pt x="5234666" y="766543"/>
                  <a:pt x="5213445" y="750627"/>
                </a:cubicBezTo>
                <a:cubicBezTo>
                  <a:pt x="5198004" y="739047"/>
                  <a:pt x="5189260" y="719260"/>
                  <a:pt x="5172502" y="709684"/>
                </a:cubicBezTo>
                <a:cubicBezTo>
                  <a:pt x="5156216" y="700378"/>
                  <a:pt x="5135877" y="701426"/>
                  <a:pt x="5117911" y="696036"/>
                </a:cubicBezTo>
                <a:cubicBezTo>
                  <a:pt x="5090352" y="687768"/>
                  <a:pt x="5063320" y="677839"/>
                  <a:pt x="5036024" y="668741"/>
                </a:cubicBezTo>
                <a:cubicBezTo>
                  <a:pt x="5022376" y="664192"/>
                  <a:pt x="5007948" y="661527"/>
                  <a:pt x="4995081" y="655093"/>
                </a:cubicBezTo>
                <a:cubicBezTo>
                  <a:pt x="4865151" y="590128"/>
                  <a:pt x="4925799" y="608482"/>
                  <a:pt x="4817660" y="586854"/>
                </a:cubicBezTo>
                <a:cubicBezTo>
                  <a:pt x="4788068" y="572058"/>
                  <a:pt x="4755594" y="552605"/>
                  <a:pt x="4722125" y="545911"/>
                </a:cubicBezTo>
                <a:cubicBezTo>
                  <a:pt x="4690582" y="539602"/>
                  <a:pt x="4658436" y="536812"/>
                  <a:pt x="4626591" y="532263"/>
                </a:cubicBezTo>
                <a:cubicBezTo>
                  <a:pt x="4432009" y="467401"/>
                  <a:pt x="4634486" y="532568"/>
                  <a:pt x="4490114" y="491320"/>
                </a:cubicBezTo>
                <a:cubicBezTo>
                  <a:pt x="4476281" y="487368"/>
                  <a:pt x="4463049" y="481457"/>
                  <a:pt x="4449170" y="477672"/>
                </a:cubicBezTo>
                <a:cubicBezTo>
                  <a:pt x="4412978" y="467801"/>
                  <a:pt x="4375577" y="462239"/>
                  <a:pt x="4339988" y="450376"/>
                </a:cubicBezTo>
                <a:cubicBezTo>
                  <a:pt x="4312693" y="441278"/>
                  <a:pt x="4286315" y="428724"/>
                  <a:pt x="4258102" y="423081"/>
                </a:cubicBezTo>
                <a:cubicBezTo>
                  <a:pt x="4184485" y="408357"/>
                  <a:pt x="4096097" y="389917"/>
                  <a:pt x="4026090" y="382138"/>
                </a:cubicBezTo>
                <a:lnTo>
                  <a:pt x="3903260" y="368490"/>
                </a:lnTo>
                <a:cubicBezTo>
                  <a:pt x="3636659" y="335164"/>
                  <a:pt x="3946065" y="372975"/>
                  <a:pt x="3739487" y="341194"/>
                </a:cubicBezTo>
                <a:cubicBezTo>
                  <a:pt x="3703236" y="335617"/>
                  <a:pt x="3666556" y="333124"/>
                  <a:pt x="3630305" y="327547"/>
                </a:cubicBezTo>
                <a:cubicBezTo>
                  <a:pt x="3438610" y="298056"/>
                  <a:pt x="3651887" y="329310"/>
                  <a:pt x="3521123" y="300251"/>
                </a:cubicBezTo>
                <a:cubicBezTo>
                  <a:pt x="3494110" y="294248"/>
                  <a:pt x="3466082" y="293314"/>
                  <a:pt x="3439236" y="286603"/>
                </a:cubicBezTo>
                <a:cubicBezTo>
                  <a:pt x="3411323" y="279625"/>
                  <a:pt x="3385899" y="262877"/>
                  <a:pt x="3357349" y="259308"/>
                </a:cubicBezTo>
                <a:lnTo>
                  <a:pt x="3138985" y="232012"/>
                </a:lnTo>
                <a:cubicBezTo>
                  <a:pt x="3046761" y="201270"/>
                  <a:pt x="3137489" y="228173"/>
                  <a:pt x="2961564" y="204717"/>
                </a:cubicBezTo>
                <a:cubicBezTo>
                  <a:pt x="2758554" y="177650"/>
                  <a:pt x="2990164" y="204977"/>
                  <a:pt x="2852382" y="177421"/>
                </a:cubicBezTo>
                <a:cubicBezTo>
                  <a:pt x="2798113" y="166567"/>
                  <a:pt x="2742878" y="160980"/>
                  <a:pt x="2688609" y="150126"/>
                </a:cubicBezTo>
                <a:lnTo>
                  <a:pt x="2620370" y="136478"/>
                </a:lnTo>
                <a:lnTo>
                  <a:pt x="1787857" y="150126"/>
                </a:lnTo>
                <a:cubicBezTo>
                  <a:pt x="1393852" y="160586"/>
                  <a:pt x="1158107" y="173424"/>
                  <a:pt x="805218" y="191069"/>
                </a:cubicBezTo>
                <a:lnTo>
                  <a:pt x="723331" y="204717"/>
                </a:lnTo>
                <a:cubicBezTo>
                  <a:pt x="700509" y="208866"/>
                  <a:pt x="677974" y="214551"/>
                  <a:pt x="655093" y="218364"/>
                </a:cubicBezTo>
                <a:cubicBezTo>
                  <a:pt x="616236" y="224840"/>
                  <a:pt x="546890" y="229939"/>
                  <a:pt x="504967" y="245660"/>
                </a:cubicBezTo>
                <a:cubicBezTo>
                  <a:pt x="485917" y="252804"/>
                  <a:pt x="469266" y="265400"/>
                  <a:pt x="450376" y="272956"/>
                </a:cubicBezTo>
                <a:cubicBezTo>
                  <a:pt x="423662" y="283642"/>
                  <a:pt x="368490" y="300251"/>
                  <a:pt x="368490" y="300251"/>
                </a:cubicBezTo>
                <a:cubicBezTo>
                  <a:pt x="246186" y="391980"/>
                  <a:pt x="297161" y="356904"/>
                  <a:pt x="218364" y="409433"/>
                </a:cubicBezTo>
                <a:cubicBezTo>
                  <a:pt x="191154" y="450248"/>
                  <a:pt x="154464" y="497948"/>
                  <a:pt x="136478" y="545911"/>
                </a:cubicBezTo>
                <a:cubicBezTo>
                  <a:pt x="129892" y="563474"/>
                  <a:pt x="130044" y="583188"/>
                  <a:pt x="122830" y="600502"/>
                </a:cubicBezTo>
                <a:cubicBezTo>
                  <a:pt x="107180" y="638062"/>
                  <a:pt x="81107" y="671082"/>
                  <a:pt x="68239" y="709684"/>
                </a:cubicBezTo>
                <a:cubicBezTo>
                  <a:pt x="48157" y="769928"/>
                  <a:pt x="61024" y="737760"/>
                  <a:pt x="27296" y="805218"/>
                </a:cubicBezTo>
                <a:cubicBezTo>
                  <a:pt x="22747" y="900752"/>
                  <a:pt x="21591" y="996509"/>
                  <a:pt x="13648" y="1091821"/>
                </a:cubicBezTo>
                <a:cubicBezTo>
                  <a:pt x="12453" y="1106157"/>
                  <a:pt x="0" y="1118378"/>
                  <a:pt x="0" y="1132764"/>
                </a:cubicBezTo>
                <a:cubicBezTo>
                  <a:pt x="0" y="1269317"/>
                  <a:pt x="6073" y="1405854"/>
                  <a:pt x="13648" y="1542197"/>
                </a:cubicBezTo>
                <a:cubicBezTo>
                  <a:pt x="15183" y="1569827"/>
                  <a:pt x="19345" y="1597579"/>
                  <a:pt x="27296" y="1624084"/>
                </a:cubicBezTo>
                <a:cubicBezTo>
                  <a:pt x="33142" y="1643571"/>
                  <a:pt x="45493" y="1660478"/>
                  <a:pt x="54591" y="1678675"/>
                </a:cubicBezTo>
                <a:cubicBezTo>
                  <a:pt x="87981" y="1845625"/>
                  <a:pt x="50409" y="1672439"/>
                  <a:pt x="81887" y="1787857"/>
                </a:cubicBezTo>
                <a:cubicBezTo>
                  <a:pt x="128064" y="1957172"/>
                  <a:pt x="91416" y="1843742"/>
                  <a:pt x="122830" y="1937982"/>
                </a:cubicBezTo>
                <a:cubicBezTo>
                  <a:pt x="127379" y="1969827"/>
                  <a:pt x="130169" y="2001973"/>
                  <a:pt x="136478" y="2033517"/>
                </a:cubicBezTo>
                <a:cubicBezTo>
                  <a:pt x="144480" y="2073529"/>
                  <a:pt x="160773" y="2090206"/>
                  <a:pt x="177421" y="2129051"/>
                </a:cubicBezTo>
                <a:cubicBezTo>
                  <a:pt x="210232" y="2205607"/>
                  <a:pt x="166634" y="2134057"/>
                  <a:pt x="218364" y="2224585"/>
                </a:cubicBezTo>
                <a:cubicBezTo>
                  <a:pt x="263381" y="2303366"/>
                  <a:pt x="225807" y="2228305"/>
                  <a:pt x="286603" y="2306472"/>
                </a:cubicBezTo>
                <a:cubicBezTo>
                  <a:pt x="306743" y="2332367"/>
                  <a:pt x="322997" y="2361063"/>
                  <a:pt x="341194" y="2388359"/>
                </a:cubicBezTo>
                <a:cubicBezTo>
                  <a:pt x="350293" y="2402007"/>
                  <a:pt x="354842" y="2420204"/>
                  <a:pt x="368490" y="2429302"/>
                </a:cubicBezTo>
                <a:lnTo>
                  <a:pt x="409433" y="2456597"/>
                </a:lnTo>
                <a:cubicBezTo>
                  <a:pt x="467989" y="2573711"/>
                  <a:pt x="400510" y="2461322"/>
                  <a:pt x="477672" y="2538484"/>
                </a:cubicBezTo>
                <a:cubicBezTo>
                  <a:pt x="489270" y="2550082"/>
                  <a:pt x="493369" y="2567829"/>
                  <a:pt x="504967" y="2579427"/>
                </a:cubicBezTo>
                <a:cubicBezTo>
                  <a:pt x="516566" y="2591026"/>
                  <a:pt x="533310" y="2596222"/>
                  <a:pt x="545911" y="2606723"/>
                </a:cubicBezTo>
                <a:cubicBezTo>
                  <a:pt x="560738" y="2619079"/>
                  <a:pt x="570795" y="2636960"/>
                  <a:pt x="586854" y="2647666"/>
                </a:cubicBezTo>
                <a:cubicBezTo>
                  <a:pt x="598824" y="2655646"/>
                  <a:pt x="614930" y="2654880"/>
                  <a:pt x="627797" y="2661314"/>
                </a:cubicBezTo>
                <a:cubicBezTo>
                  <a:pt x="697038" y="2695935"/>
                  <a:pt x="684922" y="2703271"/>
                  <a:pt x="750627" y="2729553"/>
                </a:cubicBezTo>
                <a:cubicBezTo>
                  <a:pt x="777341" y="2740239"/>
                  <a:pt x="805218" y="2747750"/>
                  <a:pt x="832514" y="2756848"/>
                </a:cubicBezTo>
                <a:lnTo>
                  <a:pt x="873457" y="2770496"/>
                </a:lnTo>
                <a:cubicBezTo>
                  <a:pt x="887105" y="2775045"/>
                  <a:pt x="900444" y="2780655"/>
                  <a:pt x="914400" y="2784144"/>
                </a:cubicBezTo>
                <a:lnTo>
                  <a:pt x="1023582" y="2811439"/>
                </a:lnTo>
                <a:cubicBezTo>
                  <a:pt x="1072658" y="2823708"/>
                  <a:pt x="1094432" y="2830072"/>
                  <a:pt x="1146412" y="2838735"/>
                </a:cubicBezTo>
                <a:cubicBezTo>
                  <a:pt x="1178142" y="2844023"/>
                  <a:pt x="1210101" y="2847833"/>
                  <a:pt x="1241946" y="2852382"/>
                </a:cubicBezTo>
                <a:cubicBezTo>
                  <a:pt x="1255594" y="2856931"/>
                  <a:pt x="1268933" y="2862541"/>
                  <a:pt x="1282890" y="2866030"/>
                </a:cubicBezTo>
                <a:cubicBezTo>
                  <a:pt x="1341436" y="2880667"/>
                  <a:pt x="1372179" y="2881159"/>
                  <a:pt x="1433015" y="2893326"/>
                </a:cubicBezTo>
                <a:cubicBezTo>
                  <a:pt x="1451408" y="2897004"/>
                  <a:pt x="1468994" y="2904647"/>
                  <a:pt x="1487606" y="2906973"/>
                </a:cubicBezTo>
                <a:cubicBezTo>
                  <a:pt x="1542024" y="2913775"/>
                  <a:pt x="1798371" y="2930878"/>
                  <a:pt x="1842448" y="2934269"/>
                </a:cubicBezTo>
                <a:cubicBezTo>
                  <a:pt x="2186397" y="2960727"/>
                  <a:pt x="1841554" y="2942428"/>
                  <a:pt x="2415654" y="2961564"/>
                </a:cubicBezTo>
                <a:cubicBezTo>
                  <a:pt x="2955815" y="3051593"/>
                  <a:pt x="2386340" y="2961016"/>
                  <a:pt x="3875964" y="2988860"/>
                </a:cubicBezTo>
                <a:cubicBezTo>
                  <a:pt x="3903631" y="2989377"/>
                  <a:pt x="3930501" y="2998300"/>
                  <a:pt x="3957851" y="3002508"/>
                </a:cubicBezTo>
                <a:cubicBezTo>
                  <a:pt x="4104570" y="3025081"/>
                  <a:pt x="4001491" y="3005778"/>
                  <a:pt x="4121624" y="3029803"/>
                </a:cubicBezTo>
                <a:cubicBezTo>
                  <a:pt x="4125080" y="3029732"/>
                  <a:pt x="4670272" y="3045634"/>
                  <a:pt x="4885899" y="3002508"/>
                </a:cubicBezTo>
                <a:cubicBezTo>
                  <a:pt x="4900006" y="2999687"/>
                  <a:pt x="4913010" y="2992812"/>
                  <a:pt x="4926842" y="2988860"/>
                </a:cubicBezTo>
                <a:cubicBezTo>
                  <a:pt x="5071223" y="2947607"/>
                  <a:pt x="4868723" y="3012783"/>
                  <a:pt x="5063320" y="2947917"/>
                </a:cubicBezTo>
                <a:cubicBezTo>
                  <a:pt x="5090615" y="2938819"/>
                  <a:pt x="5116993" y="2926264"/>
                  <a:pt x="5145206" y="2920621"/>
                </a:cubicBezTo>
                <a:lnTo>
                  <a:pt x="5281684" y="2893326"/>
                </a:lnTo>
                <a:cubicBezTo>
                  <a:pt x="5308570" y="2879883"/>
                  <a:pt x="5345663" y="2858119"/>
                  <a:pt x="5377218" y="2852382"/>
                </a:cubicBezTo>
                <a:cubicBezTo>
                  <a:pt x="5413304" y="2845821"/>
                  <a:pt x="5450006" y="2843284"/>
                  <a:pt x="5486400" y="2838735"/>
                </a:cubicBezTo>
                <a:lnTo>
                  <a:pt x="5609230" y="2797791"/>
                </a:lnTo>
                <a:cubicBezTo>
                  <a:pt x="5622878" y="2793242"/>
                  <a:pt x="5637306" y="2790578"/>
                  <a:pt x="5650173" y="2784144"/>
                </a:cubicBezTo>
                <a:cubicBezTo>
                  <a:pt x="5668370" y="2775045"/>
                  <a:pt x="5685463" y="2763282"/>
                  <a:pt x="5704764" y="2756848"/>
                </a:cubicBezTo>
                <a:cubicBezTo>
                  <a:pt x="5726770" y="2749512"/>
                  <a:pt x="5750499" y="2748826"/>
                  <a:pt x="5773003" y="2743200"/>
                </a:cubicBezTo>
                <a:cubicBezTo>
                  <a:pt x="5786959" y="2739711"/>
                  <a:pt x="5799990" y="2733042"/>
                  <a:pt x="5813946" y="2729553"/>
                </a:cubicBezTo>
                <a:cubicBezTo>
                  <a:pt x="5891868" y="2710073"/>
                  <a:pt x="5866724" y="2723272"/>
                  <a:pt x="5936776" y="2702257"/>
                </a:cubicBezTo>
                <a:cubicBezTo>
                  <a:pt x="5964335" y="2693989"/>
                  <a:pt x="5990750" y="2681940"/>
                  <a:pt x="6018663" y="2674962"/>
                </a:cubicBezTo>
                <a:cubicBezTo>
                  <a:pt x="6036860" y="2670413"/>
                  <a:pt x="6055288" y="2666704"/>
                  <a:pt x="6073254" y="2661314"/>
                </a:cubicBezTo>
                <a:cubicBezTo>
                  <a:pt x="6100812" y="2653046"/>
                  <a:pt x="6127227" y="2640996"/>
                  <a:pt x="6155140" y="2634018"/>
                </a:cubicBezTo>
                <a:cubicBezTo>
                  <a:pt x="6191534" y="2624920"/>
                  <a:pt x="6228734" y="2618586"/>
                  <a:pt x="6264323" y="2606723"/>
                </a:cubicBezTo>
                <a:cubicBezTo>
                  <a:pt x="6305266" y="2593075"/>
                  <a:pt x="6345283" y="2576246"/>
                  <a:pt x="6387152" y="2565779"/>
                </a:cubicBezTo>
                <a:cubicBezTo>
                  <a:pt x="6405349" y="2561230"/>
                  <a:pt x="6423949" y="2558063"/>
                  <a:pt x="6441743" y="2552132"/>
                </a:cubicBezTo>
                <a:cubicBezTo>
                  <a:pt x="6464984" y="2544385"/>
                  <a:pt x="6486741" y="2532583"/>
                  <a:pt x="6509982" y="2524836"/>
                </a:cubicBezTo>
                <a:cubicBezTo>
                  <a:pt x="6527776" y="2518904"/>
                  <a:pt x="6546538" y="2516341"/>
                  <a:pt x="6564573" y="2511188"/>
                </a:cubicBezTo>
                <a:cubicBezTo>
                  <a:pt x="6578406" y="2507236"/>
                  <a:pt x="6591869" y="2502090"/>
                  <a:pt x="6605517" y="2497541"/>
                </a:cubicBezTo>
                <a:cubicBezTo>
                  <a:pt x="6688487" y="2442227"/>
                  <a:pt x="6600335" y="2494365"/>
                  <a:pt x="6701051" y="2456597"/>
                </a:cubicBezTo>
                <a:cubicBezTo>
                  <a:pt x="6720100" y="2449454"/>
                  <a:pt x="6736942" y="2437316"/>
                  <a:pt x="6755642" y="2429302"/>
                </a:cubicBezTo>
                <a:cubicBezTo>
                  <a:pt x="6768865" y="2423635"/>
                  <a:pt x="6783718" y="2422088"/>
                  <a:pt x="6796585" y="2415654"/>
                </a:cubicBezTo>
                <a:cubicBezTo>
                  <a:pt x="6811256" y="2408319"/>
                  <a:pt x="6822452" y="2394820"/>
                  <a:pt x="6837528" y="2388359"/>
                </a:cubicBezTo>
                <a:cubicBezTo>
                  <a:pt x="6854769" y="2380970"/>
                  <a:pt x="6873923" y="2379260"/>
                  <a:pt x="6892120" y="2374711"/>
                </a:cubicBezTo>
                <a:cubicBezTo>
                  <a:pt x="6905768" y="2365612"/>
                  <a:pt x="6918392" y="2354751"/>
                  <a:pt x="6933063" y="2347415"/>
                </a:cubicBezTo>
                <a:cubicBezTo>
                  <a:pt x="6945930" y="2340981"/>
                  <a:pt x="6962036" y="2341747"/>
                  <a:pt x="6974006" y="2333767"/>
                </a:cubicBezTo>
                <a:cubicBezTo>
                  <a:pt x="6990065" y="2323061"/>
                  <a:pt x="7000122" y="2305180"/>
                  <a:pt x="7014949" y="2292824"/>
                </a:cubicBezTo>
                <a:cubicBezTo>
                  <a:pt x="7050223" y="2263429"/>
                  <a:pt x="7055803" y="2265559"/>
                  <a:pt x="7096836" y="2251881"/>
                </a:cubicBezTo>
                <a:cubicBezTo>
                  <a:pt x="7115033" y="2238233"/>
                  <a:pt x="7134157" y="2225741"/>
                  <a:pt x="7151427" y="2210938"/>
                </a:cubicBezTo>
                <a:cubicBezTo>
                  <a:pt x="7166081" y="2198377"/>
                  <a:pt x="7176311" y="2180700"/>
                  <a:pt x="7192370" y="2169994"/>
                </a:cubicBezTo>
                <a:cubicBezTo>
                  <a:pt x="7204340" y="2162014"/>
                  <a:pt x="7219666" y="2160896"/>
                  <a:pt x="7233314" y="2156347"/>
                </a:cubicBezTo>
                <a:cubicBezTo>
                  <a:pt x="7329804" y="2092019"/>
                  <a:pt x="7210350" y="2172750"/>
                  <a:pt x="7328848" y="2088108"/>
                </a:cubicBezTo>
                <a:cubicBezTo>
                  <a:pt x="7342195" y="2078574"/>
                  <a:pt x="7357190" y="2071313"/>
                  <a:pt x="7369791" y="2060812"/>
                </a:cubicBezTo>
                <a:cubicBezTo>
                  <a:pt x="7384618" y="2048456"/>
                  <a:pt x="7395796" y="2032091"/>
                  <a:pt x="7410734" y="2019869"/>
                </a:cubicBezTo>
                <a:cubicBezTo>
                  <a:pt x="7509309" y="1939217"/>
                  <a:pt x="7491249" y="1952316"/>
                  <a:pt x="7574508" y="1910687"/>
                </a:cubicBezTo>
                <a:cubicBezTo>
                  <a:pt x="7667992" y="1817202"/>
                  <a:pt x="7624275" y="1850212"/>
                  <a:pt x="7697337" y="1801505"/>
                </a:cubicBezTo>
                <a:cubicBezTo>
                  <a:pt x="7706436" y="1787857"/>
                  <a:pt x="7713035" y="1772160"/>
                  <a:pt x="7724633" y="1760562"/>
                </a:cubicBezTo>
                <a:cubicBezTo>
                  <a:pt x="7736231" y="1748964"/>
                  <a:pt x="7754775" y="1745610"/>
                  <a:pt x="7765576" y="1733266"/>
                </a:cubicBezTo>
                <a:cubicBezTo>
                  <a:pt x="7787178" y="1708577"/>
                  <a:pt x="7800484" y="1677623"/>
                  <a:pt x="7820167" y="1651379"/>
                </a:cubicBezTo>
                <a:cubicBezTo>
                  <a:pt x="7833815" y="1633182"/>
                  <a:pt x="7846308" y="1614058"/>
                  <a:pt x="7861111" y="1596788"/>
                </a:cubicBezTo>
                <a:cubicBezTo>
                  <a:pt x="7873672" y="1582134"/>
                  <a:pt x="7890204" y="1571080"/>
                  <a:pt x="7902054" y="1555845"/>
                </a:cubicBezTo>
                <a:cubicBezTo>
                  <a:pt x="7922194" y="1529950"/>
                  <a:pt x="7938448" y="1501254"/>
                  <a:pt x="7956645" y="1473959"/>
                </a:cubicBezTo>
                <a:lnTo>
                  <a:pt x="7983940" y="1433015"/>
                </a:lnTo>
                <a:cubicBezTo>
                  <a:pt x="7993039" y="1396621"/>
                  <a:pt x="7990427" y="1355047"/>
                  <a:pt x="8011236" y="1323833"/>
                </a:cubicBezTo>
                <a:cubicBezTo>
                  <a:pt x="8054491" y="1258950"/>
                  <a:pt x="8033344" y="1298451"/>
                  <a:pt x="8065827" y="1201003"/>
                </a:cubicBezTo>
                <a:cubicBezTo>
                  <a:pt x="8070376" y="1187355"/>
                  <a:pt x="8075986" y="1174016"/>
                  <a:pt x="8079475" y="1160060"/>
                </a:cubicBezTo>
                <a:cubicBezTo>
                  <a:pt x="8083846" y="1142575"/>
                  <a:pt x="8096983" y="1084101"/>
                  <a:pt x="8106770" y="1064526"/>
                </a:cubicBezTo>
                <a:cubicBezTo>
                  <a:pt x="8114106" y="1049855"/>
                  <a:pt x="8124967" y="1037230"/>
                  <a:pt x="8134066" y="1023582"/>
                </a:cubicBezTo>
                <a:cubicBezTo>
                  <a:pt x="8138615" y="1005385"/>
                  <a:pt x="8142561" y="987026"/>
                  <a:pt x="8147714" y="968991"/>
                </a:cubicBezTo>
                <a:cubicBezTo>
                  <a:pt x="8151666" y="955159"/>
                  <a:pt x="8159577" y="942323"/>
                  <a:pt x="8161361" y="928048"/>
                </a:cubicBezTo>
                <a:cubicBezTo>
                  <a:pt x="8168718" y="869191"/>
                  <a:pt x="8169385" y="809675"/>
                  <a:pt x="8175009" y="750627"/>
                </a:cubicBezTo>
                <a:cubicBezTo>
                  <a:pt x="8178486" y="714115"/>
                  <a:pt x="8184108" y="677839"/>
                  <a:pt x="8188657" y="641445"/>
                </a:cubicBezTo>
                <a:cubicBezTo>
                  <a:pt x="8171832" y="490020"/>
                  <a:pt x="8188036" y="557696"/>
                  <a:pt x="8147714" y="436729"/>
                </a:cubicBezTo>
                <a:cubicBezTo>
                  <a:pt x="8135832" y="401082"/>
                  <a:pt x="8128533" y="364801"/>
                  <a:pt x="8093123" y="341194"/>
                </a:cubicBezTo>
                <a:cubicBezTo>
                  <a:pt x="8069183" y="325234"/>
                  <a:pt x="8036970" y="326766"/>
                  <a:pt x="8011236" y="313899"/>
                </a:cubicBezTo>
                <a:cubicBezTo>
                  <a:pt x="7993039" y="304800"/>
                  <a:pt x="7974309" y="296697"/>
                  <a:pt x="7956645" y="286603"/>
                </a:cubicBezTo>
                <a:cubicBezTo>
                  <a:pt x="7942404" y="278465"/>
                  <a:pt x="7930373" y="266643"/>
                  <a:pt x="7915702" y="259308"/>
                </a:cubicBezTo>
                <a:cubicBezTo>
                  <a:pt x="7902835" y="252874"/>
                  <a:pt x="7888591" y="249612"/>
                  <a:pt x="7874758" y="245660"/>
                </a:cubicBezTo>
                <a:cubicBezTo>
                  <a:pt x="7829051" y="232601"/>
                  <a:pt x="7781519" y="226336"/>
                  <a:pt x="7738281" y="204717"/>
                </a:cubicBezTo>
                <a:cubicBezTo>
                  <a:pt x="7681068" y="176110"/>
                  <a:pt x="7679352" y="173363"/>
                  <a:pt x="7615451" y="150126"/>
                </a:cubicBezTo>
                <a:cubicBezTo>
                  <a:pt x="7588411" y="140293"/>
                  <a:pt x="7561777" y="128473"/>
                  <a:pt x="7533564" y="122830"/>
                </a:cubicBezTo>
                <a:cubicBezTo>
                  <a:pt x="7493169" y="114751"/>
                  <a:pt x="7451677" y="113731"/>
                  <a:pt x="7410734" y="109182"/>
                </a:cubicBezTo>
                <a:cubicBezTo>
                  <a:pt x="7334202" y="83673"/>
                  <a:pt x="7383747" y="99024"/>
                  <a:pt x="7260609" y="68239"/>
                </a:cubicBezTo>
                <a:lnTo>
                  <a:pt x="7151427" y="40944"/>
                </a:lnTo>
                <a:cubicBezTo>
                  <a:pt x="7119582" y="36395"/>
                  <a:pt x="7087623" y="32584"/>
                  <a:pt x="7055893" y="27296"/>
                </a:cubicBezTo>
                <a:cubicBezTo>
                  <a:pt x="7033012" y="23482"/>
                  <a:pt x="7010647" y="16714"/>
                  <a:pt x="6987654" y="13648"/>
                </a:cubicBezTo>
                <a:cubicBezTo>
                  <a:pt x="6942335" y="7605"/>
                  <a:pt x="6896669" y="4549"/>
                  <a:pt x="6851176" y="0"/>
                </a:cubicBezTo>
                <a:cubicBezTo>
                  <a:pt x="6760282" y="3496"/>
                  <a:pt x="6480854" y="8061"/>
                  <a:pt x="6346209" y="27296"/>
                </a:cubicBezTo>
                <a:cubicBezTo>
                  <a:pt x="6331968" y="29331"/>
                  <a:pt x="6319456" y="38579"/>
                  <a:pt x="6305266" y="40944"/>
                </a:cubicBezTo>
                <a:cubicBezTo>
                  <a:pt x="6264631" y="47716"/>
                  <a:pt x="6223217" y="48765"/>
                  <a:pt x="6182436" y="54591"/>
                </a:cubicBezTo>
                <a:cubicBezTo>
                  <a:pt x="6154294" y="58611"/>
                  <a:pt x="6089406" y="73372"/>
                  <a:pt x="6059606" y="81887"/>
                </a:cubicBezTo>
                <a:cubicBezTo>
                  <a:pt x="6045774" y="85839"/>
                  <a:pt x="6032817" y="92962"/>
                  <a:pt x="6018663" y="95535"/>
                </a:cubicBezTo>
                <a:cubicBezTo>
                  <a:pt x="5982577" y="102096"/>
                  <a:pt x="5945875" y="104633"/>
                  <a:pt x="5909481" y="109182"/>
                </a:cubicBezTo>
                <a:cubicBezTo>
                  <a:pt x="5751551" y="148665"/>
                  <a:pt x="5837659" y="133082"/>
                  <a:pt x="5650173" y="150126"/>
                </a:cubicBezTo>
                <a:cubicBezTo>
                  <a:pt x="5430527" y="205036"/>
                  <a:pt x="5651427" y="154465"/>
                  <a:pt x="5431809" y="191069"/>
                </a:cubicBezTo>
                <a:cubicBezTo>
                  <a:pt x="5373369" y="200809"/>
                  <a:pt x="5387260" y="204459"/>
                  <a:pt x="5336275" y="218364"/>
                </a:cubicBezTo>
                <a:cubicBezTo>
                  <a:pt x="5300083" y="228235"/>
                  <a:pt x="5263487" y="236561"/>
                  <a:pt x="5227093" y="245660"/>
                </a:cubicBezTo>
                <a:cubicBezTo>
                  <a:pt x="5208896" y="250209"/>
                  <a:pt x="5190297" y="253377"/>
                  <a:pt x="5172502" y="259308"/>
                </a:cubicBezTo>
                <a:cubicBezTo>
                  <a:pt x="5145206" y="268406"/>
                  <a:pt x="5118528" y="279625"/>
                  <a:pt x="5090615" y="286603"/>
                </a:cubicBezTo>
                <a:cubicBezTo>
                  <a:pt x="5072418" y="291152"/>
                  <a:pt x="5053587" y="293665"/>
                  <a:pt x="5036024" y="300251"/>
                </a:cubicBezTo>
                <a:cubicBezTo>
                  <a:pt x="5016974" y="307395"/>
                  <a:pt x="5000483" y="320403"/>
                  <a:pt x="4981433" y="327547"/>
                </a:cubicBezTo>
                <a:cubicBezTo>
                  <a:pt x="4963870" y="334133"/>
                  <a:pt x="4944877" y="336041"/>
                  <a:pt x="4926842" y="341194"/>
                </a:cubicBezTo>
                <a:cubicBezTo>
                  <a:pt x="4789747" y="380363"/>
                  <a:pt x="5002021" y="325811"/>
                  <a:pt x="4831308" y="368490"/>
                </a:cubicBezTo>
                <a:cubicBezTo>
                  <a:pt x="4760073" y="415978"/>
                  <a:pt x="4818802" y="384916"/>
                  <a:pt x="4708478" y="409433"/>
                </a:cubicBezTo>
                <a:cubicBezTo>
                  <a:pt x="4694434" y="412554"/>
                  <a:pt x="4681367" y="419129"/>
                  <a:pt x="4667534" y="423081"/>
                </a:cubicBezTo>
                <a:cubicBezTo>
                  <a:pt x="4649499" y="428234"/>
                  <a:pt x="4630506" y="430143"/>
                  <a:pt x="4612943" y="436729"/>
                </a:cubicBezTo>
                <a:cubicBezTo>
                  <a:pt x="4593894" y="443872"/>
                  <a:pt x="4576943" y="455761"/>
                  <a:pt x="4558352" y="464024"/>
                </a:cubicBezTo>
                <a:cubicBezTo>
                  <a:pt x="4535965" y="473974"/>
                  <a:pt x="4512501" y="481370"/>
                  <a:pt x="4490114" y="491320"/>
                </a:cubicBezTo>
                <a:cubicBezTo>
                  <a:pt x="4471523" y="499583"/>
                  <a:pt x="4453187" y="508521"/>
                  <a:pt x="4435523" y="518615"/>
                </a:cubicBezTo>
                <a:cubicBezTo>
                  <a:pt x="4421281" y="526753"/>
                  <a:pt x="4409568" y="539249"/>
                  <a:pt x="4394579" y="545911"/>
                </a:cubicBezTo>
                <a:cubicBezTo>
                  <a:pt x="4368287" y="557596"/>
                  <a:pt x="4339988" y="564108"/>
                  <a:pt x="4312693" y="573206"/>
                </a:cubicBezTo>
                <a:lnTo>
                  <a:pt x="4271749" y="586854"/>
                </a:lnTo>
                <a:cubicBezTo>
                  <a:pt x="4244454" y="605051"/>
                  <a:pt x="4213060" y="618248"/>
                  <a:pt x="4189863" y="641445"/>
                </a:cubicBezTo>
                <a:cubicBezTo>
                  <a:pt x="4138747" y="692561"/>
                  <a:pt x="4167230" y="676285"/>
                  <a:pt x="4107976" y="696036"/>
                </a:cubicBezTo>
                <a:cubicBezTo>
                  <a:pt x="3987285" y="786555"/>
                  <a:pt x="4041952" y="763538"/>
                  <a:pt x="3957851" y="791570"/>
                </a:cubicBezTo>
                <a:cubicBezTo>
                  <a:pt x="3948752" y="805218"/>
                  <a:pt x="3943363" y="822267"/>
                  <a:pt x="3930555" y="832514"/>
                </a:cubicBezTo>
                <a:cubicBezTo>
                  <a:pt x="3919322" y="841501"/>
                  <a:pt x="3899784" y="835990"/>
                  <a:pt x="3889612" y="846162"/>
                </a:cubicBezTo>
                <a:cubicBezTo>
                  <a:pt x="3879440" y="856334"/>
                  <a:pt x="3884951" y="875872"/>
                  <a:pt x="3875964" y="887105"/>
                </a:cubicBezTo>
                <a:cubicBezTo>
                  <a:pt x="3865717" y="899913"/>
                  <a:pt x="3835021" y="914400"/>
                  <a:pt x="3835021" y="9144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1039047" y="1120931"/>
            <a:ext cx="1877202" cy="769441"/>
          </a:xfrm>
          <a:prstGeom prst="rect">
            <a:avLst/>
          </a:prstGeom>
          <a:solidFill>
            <a:schemeClr val="bg1">
              <a:lumMod val="95000"/>
            </a:schemeClr>
          </a:solidFill>
          <a:ln>
            <a:solidFill>
              <a:schemeClr val="bg1">
                <a:lumMod val="85000"/>
              </a:schemeClr>
            </a:solidFill>
          </a:ln>
        </p:spPr>
        <p:txBody>
          <a:bodyPr wrap="square" rtlCol="0">
            <a:spAutoFit/>
          </a:bodyPr>
          <a:lstStyle/>
          <a:p>
            <a:r>
              <a:rPr lang="sv-SE" sz="2400" b="1" dirty="0" smtClean="0">
                <a:latin typeface="Segoe UI Light" panose="020B0502040204020203" pitchFamily="34" charset="0"/>
              </a:rPr>
              <a:t>F</a:t>
            </a:r>
            <a:r>
              <a:rPr lang="sv-SE" sz="2000" dirty="0" smtClean="0">
                <a:latin typeface="Segoe UI Light" panose="020B0502040204020203" pitchFamily="34" charset="0"/>
              </a:rPr>
              <a:t>aktakunskaper</a:t>
            </a:r>
          </a:p>
          <a:p>
            <a:endParaRPr lang="sv-SE" sz="2000" dirty="0" smtClean="0">
              <a:latin typeface="Segoe UI Light" panose="020B0502040204020203" pitchFamily="34" charset="0"/>
            </a:endParaRPr>
          </a:p>
        </p:txBody>
      </p:sp>
      <p:sp>
        <p:nvSpPr>
          <p:cNvPr id="57" name="textruta 56"/>
          <p:cNvSpPr txBox="1"/>
          <p:nvPr/>
        </p:nvSpPr>
        <p:spPr>
          <a:xfrm>
            <a:off x="6204755" y="3260486"/>
            <a:ext cx="1877202" cy="769441"/>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sv-SE" sz="2400" b="1" dirty="0" smtClean="0">
                <a:latin typeface="Segoe UI Light" panose="020B0502040204020203" pitchFamily="34" charset="0"/>
              </a:rPr>
              <a:t>F</a:t>
            </a:r>
            <a:r>
              <a:rPr lang="sv-SE" sz="2000" dirty="0" smtClean="0">
                <a:latin typeface="Segoe UI Light" panose="020B0502040204020203" pitchFamily="34" charset="0"/>
              </a:rPr>
              <a:t>örtrogenhet</a:t>
            </a:r>
          </a:p>
          <a:p>
            <a:pPr algn="ctr"/>
            <a:r>
              <a:rPr lang="sv-SE" sz="2000" dirty="0" smtClean="0">
                <a:latin typeface="Segoe UI Light" panose="020B0502040204020203" pitchFamily="34" charset="0"/>
              </a:rPr>
              <a:t>(nyskapande)</a:t>
            </a:r>
          </a:p>
        </p:txBody>
      </p:sp>
      <p:sp>
        <p:nvSpPr>
          <p:cNvPr id="58" name="textruta 57"/>
          <p:cNvSpPr txBox="1"/>
          <p:nvPr/>
        </p:nvSpPr>
        <p:spPr>
          <a:xfrm>
            <a:off x="956833" y="874709"/>
            <a:ext cx="2424230" cy="1015663"/>
          </a:xfrm>
          <a:prstGeom prst="rect">
            <a:avLst/>
          </a:prstGeom>
          <a:solidFill>
            <a:schemeClr val="bg1">
              <a:lumMod val="95000"/>
            </a:schemeClr>
          </a:solidFill>
          <a:ln>
            <a:solidFill>
              <a:schemeClr val="bg1">
                <a:lumMod val="85000"/>
              </a:schemeClr>
            </a:solidFill>
          </a:ln>
        </p:spPr>
        <p:txBody>
          <a:bodyPr wrap="square" rtlCol="0">
            <a:spAutoFit/>
          </a:bodyPr>
          <a:lstStyle/>
          <a:p>
            <a:r>
              <a:rPr lang="sv-SE" sz="1200" dirty="0" smtClean="0">
                <a:latin typeface="Segoe UI Light" panose="020B0502040204020203" pitchFamily="34" charset="0"/>
              </a:rPr>
              <a:t>I utbildningssammanhang kan processen jämföras med ramsor, glosor, </a:t>
            </a:r>
            <a:r>
              <a:rPr lang="sv-SE" sz="1200" dirty="0" err="1" smtClean="0">
                <a:latin typeface="Segoe UI Light" panose="020B0502040204020203" pitchFamily="34" charset="0"/>
              </a:rPr>
              <a:t>pin-koder</a:t>
            </a:r>
            <a:r>
              <a:rPr lang="sv-SE" sz="1200" dirty="0">
                <a:latin typeface="Segoe UI Light" panose="020B0502040204020203" pitchFamily="34" charset="0"/>
              </a:rPr>
              <a:t> </a:t>
            </a:r>
            <a:r>
              <a:rPr lang="sv-SE" sz="1200" dirty="0" smtClean="0">
                <a:latin typeface="Segoe UI Light" panose="020B0502040204020203" pitchFamily="34" charset="0"/>
              </a:rPr>
              <a:t>etc. Ej generellt användbart i en föränderlig värld.</a:t>
            </a:r>
          </a:p>
          <a:p>
            <a:endParaRPr lang="sv-SE" sz="1200" dirty="0" smtClean="0">
              <a:latin typeface="Segoe UI Light" panose="020B0502040204020203" pitchFamily="34" charset="0"/>
            </a:endParaRPr>
          </a:p>
        </p:txBody>
      </p:sp>
      <p:sp>
        <p:nvSpPr>
          <p:cNvPr id="59" name="textruta 58"/>
          <p:cNvSpPr txBox="1"/>
          <p:nvPr/>
        </p:nvSpPr>
        <p:spPr>
          <a:xfrm>
            <a:off x="5931241" y="924570"/>
            <a:ext cx="2424230" cy="1015663"/>
          </a:xfrm>
          <a:prstGeom prst="rect">
            <a:avLst/>
          </a:prstGeom>
          <a:solidFill>
            <a:schemeClr val="bg1">
              <a:lumMod val="95000"/>
            </a:schemeClr>
          </a:solidFill>
          <a:ln>
            <a:solidFill>
              <a:schemeClr val="bg1">
                <a:lumMod val="85000"/>
              </a:schemeClr>
            </a:solidFill>
          </a:ln>
        </p:spPr>
        <p:txBody>
          <a:bodyPr wrap="square" rtlCol="0">
            <a:spAutoFit/>
          </a:bodyPr>
          <a:lstStyle/>
          <a:p>
            <a:r>
              <a:rPr lang="sv-SE" sz="1200" dirty="0" smtClean="0">
                <a:latin typeface="Segoe UI Light" panose="020B0502040204020203" pitchFamily="34" charset="0"/>
              </a:rPr>
              <a:t>Gäller traditionellt för våra läroplaner. Lära sig allt som behövs, under förutsättning att vi lever i en stabil och oföränderlig värld.</a:t>
            </a:r>
          </a:p>
        </p:txBody>
      </p:sp>
      <p:sp>
        <p:nvSpPr>
          <p:cNvPr id="60" name="textruta 59"/>
          <p:cNvSpPr txBox="1"/>
          <p:nvPr/>
        </p:nvSpPr>
        <p:spPr>
          <a:xfrm>
            <a:off x="995643" y="3229707"/>
            <a:ext cx="2774112" cy="830997"/>
          </a:xfrm>
          <a:prstGeom prst="rect">
            <a:avLst/>
          </a:prstGeom>
          <a:solidFill>
            <a:schemeClr val="bg1">
              <a:lumMod val="95000"/>
            </a:schemeClr>
          </a:solidFill>
          <a:ln>
            <a:solidFill>
              <a:schemeClr val="bg1">
                <a:lumMod val="85000"/>
              </a:schemeClr>
            </a:solidFill>
          </a:ln>
        </p:spPr>
        <p:txBody>
          <a:bodyPr wrap="square" rtlCol="0">
            <a:spAutoFit/>
          </a:bodyPr>
          <a:lstStyle/>
          <a:p>
            <a:r>
              <a:rPr lang="sv-SE" sz="1200" dirty="0" smtClean="0">
                <a:latin typeface="Segoe UI Light" panose="020B0502040204020203" pitchFamily="34" charset="0"/>
              </a:rPr>
              <a:t>Överskridande lärande under långvariga förlopp. Succesiv eller stegvis lösning. Mer krävande för både elev och pedagog.</a:t>
            </a:r>
          </a:p>
        </p:txBody>
      </p:sp>
      <p:sp>
        <p:nvSpPr>
          <p:cNvPr id="61" name="textruta 60"/>
          <p:cNvSpPr txBox="1"/>
          <p:nvPr/>
        </p:nvSpPr>
        <p:spPr>
          <a:xfrm>
            <a:off x="5660002" y="3322040"/>
            <a:ext cx="2774112" cy="646331"/>
          </a:xfrm>
          <a:prstGeom prst="rect">
            <a:avLst/>
          </a:prstGeom>
          <a:solidFill>
            <a:schemeClr val="bg1">
              <a:lumMod val="95000"/>
            </a:schemeClr>
          </a:solidFill>
          <a:ln>
            <a:solidFill>
              <a:schemeClr val="bg1">
                <a:lumMod val="85000"/>
              </a:schemeClr>
            </a:solidFill>
          </a:ln>
        </p:spPr>
        <p:txBody>
          <a:bodyPr wrap="square" rtlCol="0">
            <a:spAutoFit/>
          </a:bodyPr>
          <a:lstStyle/>
          <a:p>
            <a:r>
              <a:rPr lang="sv-SE" sz="1200" dirty="0" smtClean="0">
                <a:latin typeface="Segoe UI Light" panose="020B0502040204020203" pitchFamily="34" charset="0"/>
              </a:rPr>
              <a:t>Här utvecklas en personlighetsintegrerad kunskap. Det byggs in en beredskap att ändra sina (för)föreställningar.</a:t>
            </a:r>
          </a:p>
        </p:txBody>
      </p:sp>
    </p:spTree>
    <p:extLst>
      <p:ext uri="{BB962C8B-B14F-4D97-AF65-F5344CB8AC3E}">
        <p14:creationId xmlns:p14="http://schemas.microsoft.com/office/powerpoint/2010/main" val="4090585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2000"/>
                                        <p:tgtEl>
                                          <p:spTgt spid="19"/>
                                        </p:tgtEl>
                                      </p:cBhvr>
                                    </p:animEffect>
                                    <p:anim calcmode="lin" valueType="num">
                                      <p:cBhvr>
                                        <p:cTn id="45" dur="2000" fill="hold"/>
                                        <p:tgtEl>
                                          <p:spTgt spid="19"/>
                                        </p:tgtEl>
                                        <p:attrNameLst>
                                          <p:attrName>ppt_x</p:attrName>
                                        </p:attrNameLst>
                                      </p:cBhvr>
                                      <p:tavLst>
                                        <p:tav tm="0">
                                          <p:val>
                                            <p:strVal val="#ppt_x"/>
                                          </p:val>
                                        </p:tav>
                                        <p:tav tm="100000">
                                          <p:val>
                                            <p:strVal val="#ppt_x"/>
                                          </p:val>
                                        </p:tav>
                                      </p:tavLst>
                                    </p:anim>
                                    <p:anim calcmode="lin" valueType="num">
                                      <p:cBhvr>
                                        <p:cTn id="46"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1000" fill="hold"/>
                                        <p:tgtEl>
                                          <p:spTgt spid="58"/>
                                        </p:tgtEl>
                                        <p:attrNameLst>
                                          <p:attrName>ppt_w</p:attrName>
                                        </p:attrNameLst>
                                      </p:cBhvr>
                                      <p:tavLst>
                                        <p:tav tm="0">
                                          <p:val>
                                            <p:strVal val="#ppt_w*0.70"/>
                                          </p:val>
                                        </p:tav>
                                        <p:tav tm="100000">
                                          <p:val>
                                            <p:strVal val="#ppt_w"/>
                                          </p:val>
                                        </p:tav>
                                      </p:tavLst>
                                    </p:anim>
                                    <p:anim calcmode="lin" valueType="num">
                                      <p:cBhvr>
                                        <p:cTn id="52" dur="1000" fill="hold"/>
                                        <p:tgtEl>
                                          <p:spTgt spid="58"/>
                                        </p:tgtEl>
                                        <p:attrNameLst>
                                          <p:attrName>ppt_h</p:attrName>
                                        </p:attrNameLst>
                                      </p:cBhvr>
                                      <p:tavLst>
                                        <p:tav tm="0">
                                          <p:val>
                                            <p:strVal val="#ppt_h"/>
                                          </p:val>
                                        </p:tav>
                                        <p:tav tm="100000">
                                          <p:val>
                                            <p:strVal val="#ppt_h"/>
                                          </p:val>
                                        </p:tav>
                                      </p:tavLst>
                                    </p:anim>
                                    <p:animEffect transition="in" filter="fade">
                                      <p:cBhvr>
                                        <p:cTn id="53" dur="10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xit" presetSubtype="0" fill="hold" grpId="1" nodeType="clickEffect">
                                  <p:stCondLst>
                                    <p:cond delay="0"/>
                                  </p:stCondLst>
                                  <p:childTnLst>
                                    <p:anim calcmode="lin" valueType="num">
                                      <p:cBhvr>
                                        <p:cTn id="57" dur="1000"/>
                                        <p:tgtEl>
                                          <p:spTgt spid="58"/>
                                        </p:tgtEl>
                                        <p:attrNameLst>
                                          <p:attrName>ppt_w</p:attrName>
                                        </p:attrNameLst>
                                      </p:cBhvr>
                                      <p:tavLst>
                                        <p:tav tm="0">
                                          <p:val>
                                            <p:strVal val="ppt_w"/>
                                          </p:val>
                                        </p:tav>
                                        <p:tav tm="100000">
                                          <p:val>
                                            <p:strVal val="ppt_w*0.70"/>
                                          </p:val>
                                        </p:tav>
                                      </p:tavLst>
                                    </p:anim>
                                    <p:anim calcmode="lin" valueType="num">
                                      <p:cBhvr>
                                        <p:cTn id="58" dur="1000"/>
                                        <p:tgtEl>
                                          <p:spTgt spid="58"/>
                                        </p:tgtEl>
                                        <p:attrNameLst>
                                          <p:attrName>ppt_h</p:attrName>
                                        </p:attrNameLst>
                                      </p:cBhvr>
                                      <p:tavLst>
                                        <p:tav tm="0">
                                          <p:val>
                                            <p:strVal val="ppt_h"/>
                                          </p:val>
                                        </p:tav>
                                        <p:tav tm="100000">
                                          <p:val>
                                            <p:strVal val="ppt_h"/>
                                          </p:val>
                                        </p:tav>
                                      </p:tavLst>
                                    </p:anim>
                                    <p:animEffect transition="out" filter="fade">
                                      <p:cBhvr>
                                        <p:cTn id="59" dur="1000"/>
                                        <p:tgtEl>
                                          <p:spTgt spid="58"/>
                                        </p:tgtEl>
                                      </p:cBhvr>
                                    </p:animEffect>
                                    <p:set>
                                      <p:cBhvr>
                                        <p:cTn id="60" dur="1" fill="hold">
                                          <p:stCondLst>
                                            <p:cond delay="999"/>
                                          </p:stCondLst>
                                        </p:cTn>
                                        <p:tgtEl>
                                          <p:spTgt spid="5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50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100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50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00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50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350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1000"/>
                                        <p:tgtEl>
                                          <p:spTgt spid="29"/>
                                        </p:tgtEl>
                                      </p:cBhvr>
                                    </p:animEffect>
                                    <p:anim calcmode="lin" valueType="num">
                                      <p:cBhvr>
                                        <p:cTn id="101" dur="1000" fill="hold"/>
                                        <p:tgtEl>
                                          <p:spTgt spid="29"/>
                                        </p:tgtEl>
                                        <p:attrNameLst>
                                          <p:attrName>ppt_x</p:attrName>
                                        </p:attrNameLst>
                                      </p:cBhvr>
                                      <p:tavLst>
                                        <p:tav tm="0">
                                          <p:val>
                                            <p:strVal val="#ppt_x"/>
                                          </p:val>
                                        </p:tav>
                                        <p:tav tm="100000">
                                          <p:val>
                                            <p:strVal val="#ppt_x"/>
                                          </p:val>
                                        </p:tav>
                                      </p:tavLst>
                                    </p:anim>
                                    <p:anim calcmode="lin" valueType="num">
                                      <p:cBhvr>
                                        <p:cTn id="10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1000" fill="hold"/>
                                        <p:tgtEl>
                                          <p:spTgt spid="59"/>
                                        </p:tgtEl>
                                        <p:attrNameLst>
                                          <p:attrName>ppt_w</p:attrName>
                                        </p:attrNameLst>
                                      </p:cBhvr>
                                      <p:tavLst>
                                        <p:tav tm="0">
                                          <p:val>
                                            <p:strVal val="#ppt_w*0.70"/>
                                          </p:val>
                                        </p:tav>
                                        <p:tav tm="100000">
                                          <p:val>
                                            <p:strVal val="#ppt_w"/>
                                          </p:val>
                                        </p:tav>
                                      </p:tavLst>
                                    </p:anim>
                                    <p:anim calcmode="lin" valueType="num">
                                      <p:cBhvr>
                                        <p:cTn id="108" dur="1000" fill="hold"/>
                                        <p:tgtEl>
                                          <p:spTgt spid="59"/>
                                        </p:tgtEl>
                                        <p:attrNameLst>
                                          <p:attrName>ppt_h</p:attrName>
                                        </p:attrNameLst>
                                      </p:cBhvr>
                                      <p:tavLst>
                                        <p:tav tm="0">
                                          <p:val>
                                            <p:strVal val="#ppt_h"/>
                                          </p:val>
                                        </p:tav>
                                        <p:tav tm="100000">
                                          <p:val>
                                            <p:strVal val="#ppt_h"/>
                                          </p:val>
                                        </p:tav>
                                      </p:tavLst>
                                    </p:anim>
                                    <p:animEffect transition="in" filter="fade">
                                      <p:cBhvr>
                                        <p:cTn id="109" dur="1000"/>
                                        <p:tgtEl>
                                          <p:spTgt spid="59"/>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xit" presetSubtype="0" fill="hold" grpId="1" nodeType="clickEffect">
                                  <p:stCondLst>
                                    <p:cond delay="0"/>
                                  </p:stCondLst>
                                  <p:childTnLst>
                                    <p:anim calcmode="lin" valueType="num">
                                      <p:cBhvr>
                                        <p:cTn id="113" dur="1000"/>
                                        <p:tgtEl>
                                          <p:spTgt spid="59"/>
                                        </p:tgtEl>
                                        <p:attrNameLst>
                                          <p:attrName>ppt_w</p:attrName>
                                        </p:attrNameLst>
                                      </p:cBhvr>
                                      <p:tavLst>
                                        <p:tav tm="0">
                                          <p:val>
                                            <p:strVal val="ppt_w"/>
                                          </p:val>
                                        </p:tav>
                                        <p:tav tm="100000">
                                          <p:val>
                                            <p:strVal val="ppt_w*0.70"/>
                                          </p:val>
                                        </p:tav>
                                      </p:tavLst>
                                    </p:anim>
                                    <p:anim calcmode="lin" valueType="num">
                                      <p:cBhvr>
                                        <p:cTn id="114" dur="1000"/>
                                        <p:tgtEl>
                                          <p:spTgt spid="59"/>
                                        </p:tgtEl>
                                        <p:attrNameLst>
                                          <p:attrName>ppt_h</p:attrName>
                                        </p:attrNameLst>
                                      </p:cBhvr>
                                      <p:tavLst>
                                        <p:tav tm="0">
                                          <p:val>
                                            <p:strVal val="ppt_h"/>
                                          </p:val>
                                        </p:tav>
                                        <p:tav tm="100000">
                                          <p:val>
                                            <p:strVal val="ppt_h"/>
                                          </p:val>
                                        </p:tav>
                                      </p:tavLst>
                                    </p:anim>
                                    <p:animEffect transition="out" filter="fade">
                                      <p:cBhvr>
                                        <p:cTn id="115" dur="1000"/>
                                        <p:tgtEl>
                                          <p:spTgt spid="59"/>
                                        </p:tgtEl>
                                      </p:cBhvr>
                                    </p:animEffect>
                                    <p:set>
                                      <p:cBhvr>
                                        <p:cTn id="116" dur="1" fill="hold">
                                          <p:stCondLst>
                                            <p:cond delay="999"/>
                                          </p:stCondLst>
                                        </p:cTn>
                                        <p:tgtEl>
                                          <p:spTgt spid="5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7" presetClass="entr" presetSubtype="0" fill="hold" grpId="0" nodeType="click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900" decel="100000" fill="hold"/>
                                        <p:tgtEl>
                                          <p:spTgt spid="34"/>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900" decel="100000" fill="hold"/>
                                        <p:tgtEl>
                                          <p:spTgt spid="33"/>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1000"/>
                                        <p:tgtEl>
                                          <p:spTgt spid="32"/>
                                        </p:tgtEl>
                                      </p:cBhvr>
                                    </p:animEffect>
                                    <p:anim calcmode="lin" valueType="num">
                                      <p:cBhvr>
                                        <p:cTn id="134" dur="1000" fill="hold"/>
                                        <p:tgtEl>
                                          <p:spTgt spid="32"/>
                                        </p:tgtEl>
                                        <p:attrNameLst>
                                          <p:attrName>ppt_x</p:attrName>
                                        </p:attrNameLst>
                                      </p:cBhvr>
                                      <p:tavLst>
                                        <p:tav tm="0">
                                          <p:val>
                                            <p:strVal val="#ppt_x"/>
                                          </p:val>
                                        </p:tav>
                                        <p:tav tm="100000">
                                          <p:val>
                                            <p:strVal val="#ppt_x"/>
                                          </p:val>
                                        </p:tav>
                                      </p:tavLst>
                                    </p:anim>
                                    <p:anim calcmode="lin" valueType="num">
                                      <p:cBhvr>
                                        <p:cTn id="135" dur="900" decel="100000" fill="hold"/>
                                        <p:tgtEl>
                                          <p:spTgt spid="3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900" decel="100000" fill="hold"/>
                                        <p:tgtEl>
                                          <p:spTgt spid="31"/>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fade">
                                      <p:cBhvr>
                                        <p:cTn id="145" dur="1000"/>
                                        <p:tgtEl>
                                          <p:spTgt spid="43"/>
                                        </p:tgtEl>
                                      </p:cBhvr>
                                    </p:animEffect>
                                    <p:anim calcmode="lin" valueType="num">
                                      <p:cBhvr>
                                        <p:cTn id="146" dur="1000" fill="hold"/>
                                        <p:tgtEl>
                                          <p:spTgt spid="43"/>
                                        </p:tgtEl>
                                        <p:attrNameLst>
                                          <p:attrName>ppt_x</p:attrName>
                                        </p:attrNameLst>
                                      </p:cBhvr>
                                      <p:tavLst>
                                        <p:tav tm="0">
                                          <p:val>
                                            <p:strVal val="#ppt_x"/>
                                          </p:val>
                                        </p:tav>
                                        <p:tav tm="100000">
                                          <p:val>
                                            <p:strVal val="#ppt_x"/>
                                          </p:val>
                                        </p:tav>
                                      </p:tavLst>
                                    </p:anim>
                                    <p:anim calcmode="lin" valueType="num">
                                      <p:cBhvr>
                                        <p:cTn id="147" dur="900" decel="100000" fill="hold"/>
                                        <p:tgtEl>
                                          <p:spTgt spid="43"/>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49" presetID="37"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fade">
                                      <p:cBhvr>
                                        <p:cTn id="151" dur="1000"/>
                                        <p:tgtEl>
                                          <p:spTgt spid="42"/>
                                        </p:tgtEl>
                                      </p:cBhvr>
                                    </p:animEffect>
                                    <p:anim calcmode="lin" valueType="num">
                                      <p:cBhvr>
                                        <p:cTn id="152" dur="1000" fill="hold"/>
                                        <p:tgtEl>
                                          <p:spTgt spid="42"/>
                                        </p:tgtEl>
                                        <p:attrNameLst>
                                          <p:attrName>ppt_x</p:attrName>
                                        </p:attrNameLst>
                                      </p:cBhvr>
                                      <p:tavLst>
                                        <p:tav tm="0">
                                          <p:val>
                                            <p:strVal val="#ppt_x"/>
                                          </p:val>
                                        </p:tav>
                                        <p:tav tm="100000">
                                          <p:val>
                                            <p:strVal val="#ppt_x"/>
                                          </p:val>
                                        </p:tav>
                                      </p:tavLst>
                                    </p:anim>
                                    <p:anim calcmode="lin" valueType="num">
                                      <p:cBhvr>
                                        <p:cTn id="153" dur="900" decel="100000" fill="hold"/>
                                        <p:tgtEl>
                                          <p:spTgt spid="42"/>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55" presetID="37" presetClass="entr" presetSubtype="0"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1000"/>
                                        <p:tgtEl>
                                          <p:spTgt spid="41"/>
                                        </p:tgtEl>
                                      </p:cBhvr>
                                    </p:animEffect>
                                    <p:anim calcmode="lin" valueType="num">
                                      <p:cBhvr>
                                        <p:cTn id="158" dur="1000" fill="hold"/>
                                        <p:tgtEl>
                                          <p:spTgt spid="41"/>
                                        </p:tgtEl>
                                        <p:attrNameLst>
                                          <p:attrName>ppt_x</p:attrName>
                                        </p:attrNameLst>
                                      </p:cBhvr>
                                      <p:tavLst>
                                        <p:tav tm="0">
                                          <p:val>
                                            <p:strVal val="#ppt_x"/>
                                          </p:val>
                                        </p:tav>
                                        <p:tav tm="100000">
                                          <p:val>
                                            <p:strVal val="#ppt_x"/>
                                          </p:val>
                                        </p:tav>
                                      </p:tavLst>
                                    </p:anim>
                                    <p:anim calcmode="lin" valueType="num">
                                      <p:cBhvr>
                                        <p:cTn id="159" dur="900" decel="100000" fill="hold"/>
                                        <p:tgtEl>
                                          <p:spTgt spid="41"/>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61" presetID="37" presetClass="entr" presetSubtype="0"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1000"/>
                                        <p:tgtEl>
                                          <p:spTgt spid="40"/>
                                        </p:tgtEl>
                                      </p:cBhvr>
                                    </p:animEffect>
                                    <p:anim calcmode="lin" valueType="num">
                                      <p:cBhvr>
                                        <p:cTn id="164" dur="1000" fill="hold"/>
                                        <p:tgtEl>
                                          <p:spTgt spid="40"/>
                                        </p:tgtEl>
                                        <p:attrNameLst>
                                          <p:attrName>ppt_x</p:attrName>
                                        </p:attrNameLst>
                                      </p:cBhvr>
                                      <p:tavLst>
                                        <p:tav tm="0">
                                          <p:val>
                                            <p:strVal val="#ppt_x"/>
                                          </p:val>
                                        </p:tav>
                                        <p:tav tm="100000">
                                          <p:val>
                                            <p:strVal val="#ppt_x"/>
                                          </p:val>
                                        </p:tav>
                                      </p:tavLst>
                                    </p:anim>
                                    <p:anim calcmode="lin" valueType="num">
                                      <p:cBhvr>
                                        <p:cTn id="165" dur="900" decel="100000" fill="hold"/>
                                        <p:tgtEl>
                                          <p:spTgt spid="40"/>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xit" presetSubtype="0" fill="hold" grpId="1" nodeType="clickEffect">
                                  <p:stCondLst>
                                    <p:cond delay="0"/>
                                  </p:stCondLst>
                                  <p:childTnLst>
                                    <p:animEffect transition="out" filter="fade">
                                      <p:cBhvr>
                                        <p:cTn id="170" dur="1000"/>
                                        <p:tgtEl>
                                          <p:spTgt spid="33"/>
                                        </p:tgtEl>
                                      </p:cBhvr>
                                    </p:animEffect>
                                    <p:anim calcmode="lin" valueType="num">
                                      <p:cBhvr>
                                        <p:cTn id="171" dur="1000"/>
                                        <p:tgtEl>
                                          <p:spTgt spid="33"/>
                                        </p:tgtEl>
                                        <p:attrNameLst>
                                          <p:attrName>ppt_x</p:attrName>
                                        </p:attrNameLst>
                                      </p:cBhvr>
                                      <p:tavLst>
                                        <p:tav tm="0">
                                          <p:val>
                                            <p:strVal val="ppt_x"/>
                                          </p:val>
                                        </p:tav>
                                        <p:tav tm="100000">
                                          <p:val>
                                            <p:strVal val="ppt_x"/>
                                          </p:val>
                                        </p:tav>
                                      </p:tavLst>
                                    </p:anim>
                                    <p:anim calcmode="lin" valueType="num">
                                      <p:cBhvr>
                                        <p:cTn id="172" dur="1000"/>
                                        <p:tgtEl>
                                          <p:spTgt spid="33"/>
                                        </p:tgtEl>
                                        <p:attrNameLst>
                                          <p:attrName>ppt_y</p:attrName>
                                        </p:attrNameLst>
                                      </p:cBhvr>
                                      <p:tavLst>
                                        <p:tav tm="0">
                                          <p:val>
                                            <p:strVal val="ppt_y"/>
                                          </p:val>
                                        </p:tav>
                                        <p:tav tm="100000">
                                          <p:val>
                                            <p:strVal val="ppt_y+.1"/>
                                          </p:val>
                                        </p:tav>
                                      </p:tavLst>
                                    </p:anim>
                                    <p:set>
                                      <p:cBhvr>
                                        <p:cTn id="173" dur="1" fill="hold">
                                          <p:stCondLst>
                                            <p:cond delay="999"/>
                                          </p:stCondLst>
                                        </p:cTn>
                                        <p:tgtEl>
                                          <p:spTgt spid="33"/>
                                        </p:tgtEl>
                                        <p:attrNameLst>
                                          <p:attrName>style.visibility</p:attrName>
                                        </p:attrNameLst>
                                      </p:cBhvr>
                                      <p:to>
                                        <p:strVal val="hidden"/>
                                      </p:to>
                                    </p:set>
                                  </p:childTnLst>
                                </p:cTn>
                              </p:par>
                              <p:par>
                                <p:cTn id="174" presetID="47" presetClass="entr" presetSubtype="0"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fade">
                                      <p:cBhvr>
                                        <p:cTn id="176" dur="2000"/>
                                        <p:tgtEl>
                                          <p:spTgt spid="49"/>
                                        </p:tgtEl>
                                      </p:cBhvr>
                                    </p:animEffect>
                                    <p:anim calcmode="lin" valueType="num">
                                      <p:cBhvr>
                                        <p:cTn id="177" dur="2000" fill="hold"/>
                                        <p:tgtEl>
                                          <p:spTgt spid="49"/>
                                        </p:tgtEl>
                                        <p:attrNameLst>
                                          <p:attrName>ppt_x</p:attrName>
                                        </p:attrNameLst>
                                      </p:cBhvr>
                                      <p:tavLst>
                                        <p:tav tm="0">
                                          <p:val>
                                            <p:strVal val="#ppt_x"/>
                                          </p:val>
                                        </p:tav>
                                        <p:tav tm="100000">
                                          <p:val>
                                            <p:strVal val="#ppt_x"/>
                                          </p:val>
                                        </p:tav>
                                      </p:tavLst>
                                    </p:anim>
                                    <p:anim calcmode="lin" valueType="num">
                                      <p:cBhvr>
                                        <p:cTn id="178" dur="2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xit" presetSubtype="0" fill="hold" grpId="1" nodeType="clickEffect">
                                  <p:stCondLst>
                                    <p:cond delay="0"/>
                                  </p:stCondLst>
                                  <p:childTnLst>
                                    <p:animEffect transition="out" filter="fade">
                                      <p:cBhvr>
                                        <p:cTn id="182" dur="1000"/>
                                        <p:tgtEl>
                                          <p:spTgt spid="43"/>
                                        </p:tgtEl>
                                      </p:cBhvr>
                                    </p:animEffect>
                                    <p:anim calcmode="lin" valueType="num">
                                      <p:cBhvr>
                                        <p:cTn id="183" dur="1000"/>
                                        <p:tgtEl>
                                          <p:spTgt spid="43"/>
                                        </p:tgtEl>
                                        <p:attrNameLst>
                                          <p:attrName>ppt_x</p:attrName>
                                        </p:attrNameLst>
                                      </p:cBhvr>
                                      <p:tavLst>
                                        <p:tav tm="0">
                                          <p:val>
                                            <p:strVal val="ppt_x"/>
                                          </p:val>
                                        </p:tav>
                                        <p:tav tm="100000">
                                          <p:val>
                                            <p:strVal val="ppt_x"/>
                                          </p:val>
                                        </p:tav>
                                      </p:tavLst>
                                    </p:anim>
                                    <p:anim calcmode="lin" valueType="num">
                                      <p:cBhvr>
                                        <p:cTn id="184" dur="1000"/>
                                        <p:tgtEl>
                                          <p:spTgt spid="43"/>
                                        </p:tgtEl>
                                        <p:attrNameLst>
                                          <p:attrName>ppt_y</p:attrName>
                                        </p:attrNameLst>
                                      </p:cBhvr>
                                      <p:tavLst>
                                        <p:tav tm="0">
                                          <p:val>
                                            <p:strVal val="ppt_y"/>
                                          </p:val>
                                        </p:tav>
                                        <p:tav tm="100000">
                                          <p:val>
                                            <p:strVal val="ppt_y+.1"/>
                                          </p:val>
                                        </p:tav>
                                      </p:tavLst>
                                    </p:anim>
                                    <p:set>
                                      <p:cBhvr>
                                        <p:cTn id="185" dur="1" fill="hold">
                                          <p:stCondLst>
                                            <p:cond delay="999"/>
                                          </p:stCondLst>
                                        </p:cTn>
                                        <p:tgtEl>
                                          <p:spTgt spid="43"/>
                                        </p:tgtEl>
                                        <p:attrNameLst>
                                          <p:attrName>style.visibility</p:attrName>
                                        </p:attrNameLst>
                                      </p:cBhvr>
                                      <p:to>
                                        <p:strVal val="hidden"/>
                                      </p:to>
                                    </p:set>
                                  </p:childTnLst>
                                </p:cTn>
                              </p:par>
                              <p:par>
                                <p:cTn id="186" presetID="37" presetClass="entr" presetSubtype="0" fill="hold" grpId="0"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fade">
                                      <p:cBhvr>
                                        <p:cTn id="188" dur="1000"/>
                                        <p:tgtEl>
                                          <p:spTgt spid="50"/>
                                        </p:tgtEl>
                                      </p:cBhvr>
                                    </p:animEffect>
                                    <p:anim calcmode="lin" valueType="num">
                                      <p:cBhvr>
                                        <p:cTn id="189" dur="1000" fill="hold"/>
                                        <p:tgtEl>
                                          <p:spTgt spid="50"/>
                                        </p:tgtEl>
                                        <p:attrNameLst>
                                          <p:attrName>ppt_x</p:attrName>
                                        </p:attrNameLst>
                                      </p:cBhvr>
                                      <p:tavLst>
                                        <p:tav tm="0">
                                          <p:val>
                                            <p:strVal val="#ppt_x"/>
                                          </p:val>
                                        </p:tav>
                                        <p:tav tm="100000">
                                          <p:val>
                                            <p:strVal val="#ppt_x"/>
                                          </p:val>
                                        </p:tav>
                                      </p:tavLst>
                                    </p:anim>
                                    <p:anim calcmode="lin" valueType="num">
                                      <p:cBhvr>
                                        <p:cTn id="190" dur="900" decel="100000" fill="hold"/>
                                        <p:tgtEl>
                                          <p:spTgt spid="50"/>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55" presetClass="entr" presetSubtype="0" fill="hold" grpId="0" nodeType="clickEffect">
                                  <p:stCondLst>
                                    <p:cond delay="0"/>
                                  </p:stCondLst>
                                  <p:childTnLst>
                                    <p:set>
                                      <p:cBhvr>
                                        <p:cTn id="195" dur="1" fill="hold">
                                          <p:stCondLst>
                                            <p:cond delay="0"/>
                                          </p:stCondLst>
                                        </p:cTn>
                                        <p:tgtEl>
                                          <p:spTgt spid="60"/>
                                        </p:tgtEl>
                                        <p:attrNameLst>
                                          <p:attrName>style.visibility</p:attrName>
                                        </p:attrNameLst>
                                      </p:cBhvr>
                                      <p:to>
                                        <p:strVal val="visible"/>
                                      </p:to>
                                    </p:set>
                                    <p:anim calcmode="lin" valueType="num">
                                      <p:cBhvr>
                                        <p:cTn id="196" dur="1000" fill="hold"/>
                                        <p:tgtEl>
                                          <p:spTgt spid="60"/>
                                        </p:tgtEl>
                                        <p:attrNameLst>
                                          <p:attrName>ppt_w</p:attrName>
                                        </p:attrNameLst>
                                      </p:cBhvr>
                                      <p:tavLst>
                                        <p:tav tm="0">
                                          <p:val>
                                            <p:strVal val="#ppt_w*0.70"/>
                                          </p:val>
                                        </p:tav>
                                        <p:tav tm="100000">
                                          <p:val>
                                            <p:strVal val="#ppt_w"/>
                                          </p:val>
                                        </p:tav>
                                      </p:tavLst>
                                    </p:anim>
                                    <p:anim calcmode="lin" valueType="num">
                                      <p:cBhvr>
                                        <p:cTn id="197" dur="1000" fill="hold"/>
                                        <p:tgtEl>
                                          <p:spTgt spid="60"/>
                                        </p:tgtEl>
                                        <p:attrNameLst>
                                          <p:attrName>ppt_h</p:attrName>
                                        </p:attrNameLst>
                                      </p:cBhvr>
                                      <p:tavLst>
                                        <p:tav tm="0">
                                          <p:val>
                                            <p:strVal val="#ppt_h"/>
                                          </p:val>
                                        </p:tav>
                                        <p:tav tm="100000">
                                          <p:val>
                                            <p:strVal val="#ppt_h"/>
                                          </p:val>
                                        </p:tav>
                                      </p:tavLst>
                                    </p:anim>
                                    <p:animEffect transition="in" filter="fade">
                                      <p:cBhvr>
                                        <p:cTn id="198" dur="1000"/>
                                        <p:tgtEl>
                                          <p:spTgt spid="60"/>
                                        </p:tgtEl>
                                      </p:cBhvr>
                                    </p:animEffect>
                                  </p:childTnLst>
                                </p:cTn>
                              </p:par>
                            </p:childTnLst>
                          </p:cTn>
                        </p:par>
                      </p:childTnLst>
                    </p:cTn>
                  </p:par>
                  <p:par>
                    <p:cTn id="199" fill="hold">
                      <p:stCondLst>
                        <p:cond delay="indefinite"/>
                      </p:stCondLst>
                      <p:childTnLst>
                        <p:par>
                          <p:cTn id="200" fill="hold">
                            <p:stCondLst>
                              <p:cond delay="0"/>
                            </p:stCondLst>
                            <p:childTnLst>
                              <p:par>
                                <p:cTn id="201" presetID="55" presetClass="exit" presetSubtype="0" fill="hold" grpId="1" nodeType="clickEffect">
                                  <p:stCondLst>
                                    <p:cond delay="0"/>
                                  </p:stCondLst>
                                  <p:childTnLst>
                                    <p:anim calcmode="lin" valueType="num">
                                      <p:cBhvr>
                                        <p:cTn id="202" dur="1000"/>
                                        <p:tgtEl>
                                          <p:spTgt spid="60"/>
                                        </p:tgtEl>
                                        <p:attrNameLst>
                                          <p:attrName>ppt_w</p:attrName>
                                        </p:attrNameLst>
                                      </p:cBhvr>
                                      <p:tavLst>
                                        <p:tav tm="0">
                                          <p:val>
                                            <p:strVal val="ppt_w"/>
                                          </p:val>
                                        </p:tav>
                                        <p:tav tm="100000">
                                          <p:val>
                                            <p:strVal val="ppt_w*0.70"/>
                                          </p:val>
                                        </p:tav>
                                      </p:tavLst>
                                    </p:anim>
                                    <p:anim calcmode="lin" valueType="num">
                                      <p:cBhvr>
                                        <p:cTn id="203" dur="1000"/>
                                        <p:tgtEl>
                                          <p:spTgt spid="60"/>
                                        </p:tgtEl>
                                        <p:attrNameLst>
                                          <p:attrName>ppt_h</p:attrName>
                                        </p:attrNameLst>
                                      </p:cBhvr>
                                      <p:tavLst>
                                        <p:tav tm="0">
                                          <p:val>
                                            <p:strVal val="ppt_h"/>
                                          </p:val>
                                        </p:tav>
                                        <p:tav tm="100000">
                                          <p:val>
                                            <p:strVal val="ppt_h"/>
                                          </p:val>
                                        </p:tav>
                                      </p:tavLst>
                                    </p:anim>
                                    <p:animEffect transition="out" filter="fade">
                                      <p:cBhvr>
                                        <p:cTn id="204" dur="1000"/>
                                        <p:tgtEl>
                                          <p:spTgt spid="60"/>
                                        </p:tgtEl>
                                      </p:cBhvr>
                                    </p:animEffect>
                                    <p:set>
                                      <p:cBhvr>
                                        <p:cTn id="205" dur="1" fill="hold">
                                          <p:stCondLst>
                                            <p:cond delay="999"/>
                                          </p:stCondLst>
                                        </p:cTn>
                                        <p:tgtEl>
                                          <p:spTgt spid="60"/>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37" presetClass="entr" presetSubtype="0" fill="hold" nodeType="clickEffect">
                                  <p:stCondLst>
                                    <p:cond delay="0"/>
                                  </p:stCondLst>
                                  <p:childTnLst>
                                    <p:set>
                                      <p:cBhvr>
                                        <p:cTn id="209" dur="1" fill="hold">
                                          <p:stCondLst>
                                            <p:cond delay="0"/>
                                          </p:stCondLst>
                                        </p:cTn>
                                        <p:tgtEl>
                                          <p:spTgt spid="7"/>
                                        </p:tgtEl>
                                        <p:attrNameLst>
                                          <p:attrName>style.visibility</p:attrName>
                                        </p:attrNameLst>
                                      </p:cBhvr>
                                      <p:to>
                                        <p:strVal val="visible"/>
                                      </p:to>
                                    </p:set>
                                    <p:animEffect transition="in" filter="fade">
                                      <p:cBhvr>
                                        <p:cTn id="210" dur="1000"/>
                                        <p:tgtEl>
                                          <p:spTgt spid="7"/>
                                        </p:tgtEl>
                                      </p:cBhvr>
                                    </p:animEffect>
                                    <p:anim calcmode="lin" valueType="num">
                                      <p:cBhvr>
                                        <p:cTn id="211" dur="1000" fill="hold"/>
                                        <p:tgtEl>
                                          <p:spTgt spid="7"/>
                                        </p:tgtEl>
                                        <p:attrNameLst>
                                          <p:attrName>ppt_x</p:attrName>
                                        </p:attrNameLst>
                                      </p:cBhvr>
                                      <p:tavLst>
                                        <p:tav tm="0">
                                          <p:val>
                                            <p:strVal val="#ppt_x"/>
                                          </p:val>
                                        </p:tav>
                                        <p:tav tm="100000">
                                          <p:val>
                                            <p:strVal val="#ppt_x"/>
                                          </p:val>
                                        </p:tav>
                                      </p:tavLst>
                                    </p:anim>
                                    <p:anim calcmode="lin" valueType="num">
                                      <p:cBhvr>
                                        <p:cTn id="212" dur="900" decel="100000" fill="hold"/>
                                        <p:tgtEl>
                                          <p:spTgt spid="7"/>
                                        </p:tgtEl>
                                        <p:attrNameLst>
                                          <p:attrName>ppt_y</p:attrName>
                                        </p:attrNameLst>
                                      </p:cBhvr>
                                      <p:tavLst>
                                        <p:tav tm="0">
                                          <p:val>
                                            <p:strVal val="#ppt_y+1"/>
                                          </p:val>
                                        </p:tav>
                                        <p:tav tm="100000">
                                          <p:val>
                                            <p:strVal val="#ppt_y-.03"/>
                                          </p:val>
                                        </p:tav>
                                      </p:tavLst>
                                    </p:anim>
                                    <p:anim calcmode="lin" valueType="num">
                                      <p:cBhvr>
                                        <p:cTn id="21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9" presetClass="exit" presetSubtype="0" fill="hold" nodeType="clickEffect">
                                  <p:stCondLst>
                                    <p:cond delay="0"/>
                                  </p:stCondLst>
                                  <p:childTnLst>
                                    <p:animEffect transition="out" filter="dissolve">
                                      <p:cBhvr>
                                        <p:cTn id="217" dur="3000"/>
                                        <p:tgtEl>
                                          <p:spTgt spid="7"/>
                                        </p:tgtEl>
                                      </p:cBhvr>
                                    </p:animEffect>
                                    <p:set>
                                      <p:cBhvr>
                                        <p:cTn id="218" dur="1" fill="hold">
                                          <p:stCondLst>
                                            <p:cond delay="2999"/>
                                          </p:stCondLst>
                                        </p:cTn>
                                        <p:tgtEl>
                                          <p:spTgt spid="7"/>
                                        </p:tgtEl>
                                        <p:attrNameLst>
                                          <p:attrName>style.visibility</p:attrName>
                                        </p:attrNameLst>
                                      </p:cBhvr>
                                      <p:to>
                                        <p:strVal val="hidden"/>
                                      </p:to>
                                    </p:set>
                                  </p:childTnLst>
                                </p:cTn>
                              </p:par>
                              <p:par>
                                <p:cTn id="219" presetID="9" presetClass="entr" presetSubtype="0" fill="hold" nodeType="withEffect">
                                  <p:stCondLst>
                                    <p:cond delay="2000"/>
                                  </p:stCondLst>
                                  <p:childTnLst>
                                    <p:set>
                                      <p:cBhvr>
                                        <p:cTn id="220" dur="1" fill="hold">
                                          <p:stCondLst>
                                            <p:cond delay="0"/>
                                          </p:stCondLst>
                                        </p:cTn>
                                        <p:tgtEl>
                                          <p:spTgt spid="9"/>
                                        </p:tgtEl>
                                        <p:attrNameLst>
                                          <p:attrName>style.visibility</p:attrName>
                                        </p:attrNameLst>
                                      </p:cBhvr>
                                      <p:to>
                                        <p:strVal val="visible"/>
                                      </p:to>
                                    </p:set>
                                    <p:animEffect transition="in" filter="dissolve">
                                      <p:cBhvr>
                                        <p:cTn id="221" dur="3000"/>
                                        <p:tgtEl>
                                          <p:spTgt spid="9"/>
                                        </p:tgtEl>
                                      </p:cBhvr>
                                    </p:animEffect>
                                  </p:childTnLst>
                                </p:cTn>
                              </p:par>
                            </p:childTnLst>
                          </p:cTn>
                        </p:par>
                      </p:childTnLst>
                    </p:cTn>
                  </p:par>
                  <p:par>
                    <p:cTn id="222" fill="hold">
                      <p:stCondLst>
                        <p:cond delay="indefinite"/>
                      </p:stCondLst>
                      <p:childTnLst>
                        <p:par>
                          <p:cTn id="223" fill="hold">
                            <p:stCondLst>
                              <p:cond delay="0"/>
                            </p:stCondLst>
                            <p:childTnLst>
                              <p:par>
                                <p:cTn id="224" presetID="55" presetClass="entr" presetSubtype="0" fill="hold" grpId="0" nodeType="clickEffect">
                                  <p:stCondLst>
                                    <p:cond delay="0"/>
                                  </p:stCondLst>
                                  <p:childTnLst>
                                    <p:set>
                                      <p:cBhvr>
                                        <p:cTn id="225" dur="1" fill="hold">
                                          <p:stCondLst>
                                            <p:cond delay="0"/>
                                          </p:stCondLst>
                                        </p:cTn>
                                        <p:tgtEl>
                                          <p:spTgt spid="61"/>
                                        </p:tgtEl>
                                        <p:attrNameLst>
                                          <p:attrName>style.visibility</p:attrName>
                                        </p:attrNameLst>
                                      </p:cBhvr>
                                      <p:to>
                                        <p:strVal val="visible"/>
                                      </p:to>
                                    </p:set>
                                    <p:anim calcmode="lin" valueType="num">
                                      <p:cBhvr>
                                        <p:cTn id="226" dur="1000" fill="hold"/>
                                        <p:tgtEl>
                                          <p:spTgt spid="61"/>
                                        </p:tgtEl>
                                        <p:attrNameLst>
                                          <p:attrName>ppt_w</p:attrName>
                                        </p:attrNameLst>
                                      </p:cBhvr>
                                      <p:tavLst>
                                        <p:tav tm="0">
                                          <p:val>
                                            <p:strVal val="#ppt_w*0.70"/>
                                          </p:val>
                                        </p:tav>
                                        <p:tav tm="100000">
                                          <p:val>
                                            <p:strVal val="#ppt_w"/>
                                          </p:val>
                                        </p:tav>
                                      </p:tavLst>
                                    </p:anim>
                                    <p:anim calcmode="lin" valueType="num">
                                      <p:cBhvr>
                                        <p:cTn id="227" dur="1000" fill="hold"/>
                                        <p:tgtEl>
                                          <p:spTgt spid="61"/>
                                        </p:tgtEl>
                                        <p:attrNameLst>
                                          <p:attrName>ppt_h</p:attrName>
                                        </p:attrNameLst>
                                      </p:cBhvr>
                                      <p:tavLst>
                                        <p:tav tm="0">
                                          <p:val>
                                            <p:strVal val="#ppt_h"/>
                                          </p:val>
                                        </p:tav>
                                        <p:tav tm="100000">
                                          <p:val>
                                            <p:strVal val="#ppt_h"/>
                                          </p:val>
                                        </p:tav>
                                      </p:tavLst>
                                    </p:anim>
                                    <p:animEffect transition="in" filter="fade">
                                      <p:cBhvr>
                                        <p:cTn id="228" dur="1000"/>
                                        <p:tgtEl>
                                          <p:spTgt spid="61"/>
                                        </p:tgtEl>
                                      </p:cBhvr>
                                    </p:animEffect>
                                  </p:childTnLst>
                                </p:cTn>
                              </p:par>
                            </p:childTnLst>
                          </p:cTn>
                        </p:par>
                      </p:childTnLst>
                    </p:cTn>
                  </p:par>
                  <p:par>
                    <p:cTn id="229" fill="hold">
                      <p:stCondLst>
                        <p:cond delay="indefinite"/>
                      </p:stCondLst>
                      <p:childTnLst>
                        <p:par>
                          <p:cTn id="230" fill="hold">
                            <p:stCondLst>
                              <p:cond delay="0"/>
                            </p:stCondLst>
                            <p:childTnLst>
                              <p:par>
                                <p:cTn id="231" presetID="55" presetClass="exit" presetSubtype="0" fill="hold" grpId="1" nodeType="clickEffect">
                                  <p:stCondLst>
                                    <p:cond delay="0"/>
                                  </p:stCondLst>
                                  <p:childTnLst>
                                    <p:anim calcmode="lin" valueType="num">
                                      <p:cBhvr>
                                        <p:cTn id="232" dur="1000"/>
                                        <p:tgtEl>
                                          <p:spTgt spid="61"/>
                                        </p:tgtEl>
                                        <p:attrNameLst>
                                          <p:attrName>ppt_w</p:attrName>
                                        </p:attrNameLst>
                                      </p:cBhvr>
                                      <p:tavLst>
                                        <p:tav tm="0">
                                          <p:val>
                                            <p:strVal val="ppt_w"/>
                                          </p:val>
                                        </p:tav>
                                        <p:tav tm="100000">
                                          <p:val>
                                            <p:strVal val="ppt_w*0.70"/>
                                          </p:val>
                                        </p:tav>
                                      </p:tavLst>
                                    </p:anim>
                                    <p:anim calcmode="lin" valueType="num">
                                      <p:cBhvr>
                                        <p:cTn id="233" dur="1000"/>
                                        <p:tgtEl>
                                          <p:spTgt spid="61"/>
                                        </p:tgtEl>
                                        <p:attrNameLst>
                                          <p:attrName>ppt_h</p:attrName>
                                        </p:attrNameLst>
                                      </p:cBhvr>
                                      <p:tavLst>
                                        <p:tav tm="0">
                                          <p:val>
                                            <p:strVal val="ppt_h"/>
                                          </p:val>
                                        </p:tav>
                                        <p:tav tm="100000">
                                          <p:val>
                                            <p:strVal val="ppt_h"/>
                                          </p:val>
                                        </p:tav>
                                      </p:tavLst>
                                    </p:anim>
                                    <p:animEffect transition="out" filter="fade">
                                      <p:cBhvr>
                                        <p:cTn id="234" dur="1000"/>
                                        <p:tgtEl>
                                          <p:spTgt spid="61"/>
                                        </p:tgtEl>
                                      </p:cBhvr>
                                    </p:animEffect>
                                    <p:set>
                                      <p:cBhvr>
                                        <p:cTn id="235" dur="1" fill="hold">
                                          <p:stCondLst>
                                            <p:cond delay="999"/>
                                          </p:stCondLst>
                                        </p:cTn>
                                        <p:tgtEl>
                                          <p:spTgt spid="61"/>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56"/>
                                        </p:tgtEl>
                                        <p:attrNameLst>
                                          <p:attrName>style.visibility</p:attrName>
                                        </p:attrNameLst>
                                      </p:cBhvr>
                                      <p:to>
                                        <p:strVal val="visible"/>
                                      </p:to>
                                    </p:set>
                                    <p:animEffect transition="in" filter="fade">
                                      <p:cBhvr>
                                        <p:cTn id="240" dur="5000"/>
                                        <p:tgtEl>
                                          <p:spTgt spid="56"/>
                                        </p:tgtEl>
                                      </p:cBhvr>
                                    </p:animEffect>
                                  </p:childTnLst>
                                </p:cTn>
                              </p:par>
                              <p:par>
                                <p:cTn id="241" presetID="53" presetClass="entr" presetSubtype="16" fill="hold" grpId="0" nodeType="withEffect">
                                  <p:stCondLst>
                                    <p:cond delay="0"/>
                                  </p:stCondLst>
                                  <p:childTnLst>
                                    <p:set>
                                      <p:cBhvr>
                                        <p:cTn id="242" dur="1" fill="hold">
                                          <p:stCondLst>
                                            <p:cond delay="0"/>
                                          </p:stCondLst>
                                        </p:cTn>
                                        <p:tgtEl>
                                          <p:spTgt spid="11"/>
                                        </p:tgtEl>
                                        <p:attrNameLst>
                                          <p:attrName>style.visibility</p:attrName>
                                        </p:attrNameLst>
                                      </p:cBhvr>
                                      <p:to>
                                        <p:strVal val="visible"/>
                                      </p:to>
                                    </p:set>
                                    <p:anim calcmode="lin" valueType="num">
                                      <p:cBhvr>
                                        <p:cTn id="243" dur="2000" fill="hold"/>
                                        <p:tgtEl>
                                          <p:spTgt spid="11"/>
                                        </p:tgtEl>
                                        <p:attrNameLst>
                                          <p:attrName>ppt_w</p:attrName>
                                        </p:attrNameLst>
                                      </p:cBhvr>
                                      <p:tavLst>
                                        <p:tav tm="0">
                                          <p:val>
                                            <p:fltVal val="0"/>
                                          </p:val>
                                        </p:tav>
                                        <p:tav tm="100000">
                                          <p:val>
                                            <p:strVal val="#ppt_w"/>
                                          </p:val>
                                        </p:tav>
                                      </p:tavLst>
                                    </p:anim>
                                    <p:anim calcmode="lin" valueType="num">
                                      <p:cBhvr>
                                        <p:cTn id="244" dur="2000" fill="hold"/>
                                        <p:tgtEl>
                                          <p:spTgt spid="11"/>
                                        </p:tgtEl>
                                        <p:attrNameLst>
                                          <p:attrName>ppt_h</p:attrName>
                                        </p:attrNameLst>
                                      </p:cBhvr>
                                      <p:tavLst>
                                        <p:tav tm="0">
                                          <p:val>
                                            <p:fltVal val="0"/>
                                          </p:val>
                                        </p:tav>
                                        <p:tav tm="100000">
                                          <p:val>
                                            <p:strVal val="#ppt_h"/>
                                          </p:val>
                                        </p:tav>
                                      </p:tavLst>
                                    </p:anim>
                                    <p:animEffect transition="in" filter="fade">
                                      <p:cBhvr>
                                        <p:cTn id="245" dur="2000"/>
                                        <p:tgtEl>
                                          <p:spTgt spid="11"/>
                                        </p:tgtEl>
                                      </p:cBhvr>
                                    </p:animEffect>
                                  </p:childTnLst>
                                </p:cTn>
                              </p:par>
                            </p:childTnLst>
                          </p:cTn>
                        </p:par>
                      </p:childTnLst>
                    </p:cTn>
                  </p:par>
                  <p:par>
                    <p:cTn id="246" fill="hold">
                      <p:stCondLst>
                        <p:cond delay="indefinite"/>
                      </p:stCondLst>
                      <p:childTnLst>
                        <p:par>
                          <p:cTn id="247" fill="hold">
                            <p:stCondLst>
                              <p:cond delay="0"/>
                            </p:stCondLst>
                            <p:childTnLst>
                              <p:par>
                                <p:cTn id="248" presetID="55" presetClass="entr" presetSubtype="0" fill="hold" grpId="0" nodeType="clickEffect">
                                  <p:stCondLst>
                                    <p:cond delay="0"/>
                                  </p:stCondLst>
                                  <p:childTnLst>
                                    <p:set>
                                      <p:cBhvr>
                                        <p:cTn id="249" dur="1" fill="hold">
                                          <p:stCondLst>
                                            <p:cond delay="0"/>
                                          </p:stCondLst>
                                        </p:cTn>
                                        <p:tgtEl>
                                          <p:spTgt spid="4"/>
                                        </p:tgtEl>
                                        <p:attrNameLst>
                                          <p:attrName>style.visibility</p:attrName>
                                        </p:attrNameLst>
                                      </p:cBhvr>
                                      <p:to>
                                        <p:strVal val="visible"/>
                                      </p:to>
                                    </p:set>
                                    <p:anim calcmode="lin" valueType="num">
                                      <p:cBhvr>
                                        <p:cTn id="250" dur="1000" fill="hold"/>
                                        <p:tgtEl>
                                          <p:spTgt spid="4"/>
                                        </p:tgtEl>
                                        <p:attrNameLst>
                                          <p:attrName>ppt_w</p:attrName>
                                        </p:attrNameLst>
                                      </p:cBhvr>
                                      <p:tavLst>
                                        <p:tav tm="0">
                                          <p:val>
                                            <p:strVal val="#ppt_w*0.70"/>
                                          </p:val>
                                        </p:tav>
                                        <p:tav tm="100000">
                                          <p:val>
                                            <p:strVal val="#ppt_w"/>
                                          </p:val>
                                        </p:tav>
                                      </p:tavLst>
                                    </p:anim>
                                    <p:anim calcmode="lin" valueType="num">
                                      <p:cBhvr>
                                        <p:cTn id="251" dur="1000" fill="hold"/>
                                        <p:tgtEl>
                                          <p:spTgt spid="4"/>
                                        </p:tgtEl>
                                        <p:attrNameLst>
                                          <p:attrName>ppt_h</p:attrName>
                                        </p:attrNameLst>
                                      </p:cBhvr>
                                      <p:tavLst>
                                        <p:tav tm="0">
                                          <p:val>
                                            <p:strVal val="#ppt_h"/>
                                          </p:val>
                                        </p:tav>
                                        <p:tav tm="100000">
                                          <p:val>
                                            <p:strVal val="#ppt_h"/>
                                          </p:val>
                                        </p:tav>
                                      </p:tavLst>
                                    </p:anim>
                                    <p:animEffect transition="in" filter="fade">
                                      <p:cBhvr>
                                        <p:cTn id="252" dur="1000"/>
                                        <p:tgtEl>
                                          <p:spTgt spid="4"/>
                                        </p:tgtEl>
                                      </p:cBhvr>
                                    </p:animEffect>
                                  </p:childTnLst>
                                </p:cTn>
                              </p:par>
                              <p:par>
                                <p:cTn id="253" presetID="55" presetClass="entr" presetSubtype="0" fill="hold" grpId="0" nodeType="withEffect">
                                  <p:stCondLst>
                                    <p:cond delay="0"/>
                                  </p:stCondLst>
                                  <p:childTnLst>
                                    <p:set>
                                      <p:cBhvr>
                                        <p:cTn id="254" dur="1" fill="hold">
                                          <p:stCondLst>
                                            <p:cond delay="0"/>
                                          </p:stCondLst>
                                        </p:cTn>
                                        <p:tgtEl>
                                          <p:spTgt spid="44"/>
                                        </p:tgtEl>
                                        <p:attrNameLst>
                                          <p:attrName>style.visibility</p:attrName>
                                        </p:attrNameLst>
                                      </p:cBhvr>
                                      <p:to>
                                        <p:strVal val="visible"/>
                                      </p:to>
                                    </p:set>
                                    <p:anim calcmode="lin" valueType="num">
                                      <p:cBhvr>
                                        <p:cTn id="255" dur="1000" fill="hold"/>
                                        <p:tgtEl>
                                          <p:spTgt spid="44"/>
                                        </p:tgtEl>
                                        <p:attrNameLst>
                                          <p:attrName>ppt_w</p:attrName>
                                        </p:attrNameLst>
                                      </p:cBhvr>
                                      <p:tavLst>
                                        <p:tav tm="0">
                                          <p:val>
                                            <p:strVal val="#ppt_w*0.70"/>
                                          </p:val>
                                        </p:tav>
                                        <p:tav tm="100000">
                                          <p:val>
                                            <p:strVal val="#ppt_w"/>
                                          </p:val>
                                        </p:tav>
                                      </p:tavLst>
                                    </p:anim>
                                    <p:anim calcmode="lin" valueType="num">
                                      <p:cBhvr>
                                        <p:cTn id="256" dur="1000" fill="hold"/>
                                        <p:tgtEl>
                                          <p:spTgt spid="44"/>
                                        </p:tgtEl>
                                        <p:attrNameLst>
                                          <p:attrName>ppt_h</p:attrName>
                                        </p:attrNameLst>
                                      </p:cBhvr>
                                      <p:tavLst>
                                        <p:tav tm="0">
                                          <p:val>
                                            <p:strVal val="#ppt_h"/>
                                          </p:val>
                                        </p:tav>
                                        <p:tav tm="100000">
                                          <p:val>
                                            <p:strVal val="#ppt_h"/>
                                          </p:val>
                                        </p:tav>
                                      </p:tavLst>
                                    </p:anim>
                                    <p:animEffect transition="in" filter="fade">
                                      <p:cBhvr>
                                        <p:cTn id="257" dur="1000"/>
                                        <p:tgtEl>
                                          <p:spTgt spid="44"/>
                                        </p:tgtEl>
                                      </p:cBhvr>
                                    </p:animEffect>
                                  </p:childTnLst>
                                </p:cTn>
                              </p:par>
                              <p:par>
                                <p:cTn id="258" presetID="55" presetClass="entr" presetSubtype="0" fill="hold" grpId="0" nodeType="withEffect">
                                  <p:stCondLst>
                                    <p:cond delay="0"/>
                                  </p:stCondLst>
                                  <p:childTnLst>
                                    <p:set>
                                      <p:cBhvr>
                                        <p:cTn id="259" dur="1" fill="hold">
                                          <p:stCondLst>
                                            <p:cond delay="0"/>
                                          </p:stCondLst>
                                        </p:cTn>
                                        <p:tgtEl>
                                          <p:spTgt spid="54"/>
                                        </p:tgtEl>
                                        <p:attrNameLst>
                                          <p:attrName>style.visibility</p:attrName>
                                        </p:attrNameLst>
                                      </p:cBhvr>
                                      <p:to>
                                        <p:strVal val="visible"/>
                                      </p:to>
                                    </p:set>
                                    <p:anim calcmode="lin" valueType="num">
                                      <p:cBhvr>
                                        <p:cTn id="260" dur="1000" fill="hold"/>
                                        <p:tgtEl>
                                          <p:spTgt spid="54"/>
                                        </p:tgtEl>
                                        <p:attrNameLst>
                                          <p:attrName>ppt_w</p:attrName>
                                        </p:attrNameLst>
                                      </p:cBhvr>
                                      <p:tavLst>
                                        <p:tav tm="0">
                                          <p:val>
                                            <p:strVal val="#ppt_w*0.70"/>
                                          </p:val>
                                        </p:tav>
                                        <p:tav tm="100000">
                                          <p:val>
                                            <p:strVal val="#ppt_w"/>
                                          </p:val>
                                        </p:tav>
                                      </p:tavLst>
                                    </p:anim>
                                    <p:anim calcmode="lin" valueType="num">
                                      <p:cBhvr>
                                        <p:cTn id="261" dur="1000" fill="hold"/>
                                        <p:tgtEl>
                                          <p:spTgt spid="54"/>
                                        </p:tgtEl>
                                        <p:attrNameLst>
                                          <p:attrName>ppt_h</p:attrName>
                                        </p:attrNameLst>
                                      </p:cBhvr>
                                      <p:tavLst>
                                        <p:tav tm="0">
                                          <p:val>
                                            <p:strVal val="#ppt_h"/>
                                          </p:val>
                                        </p:tav>
                                        <p:tav tm="100000">
                                          <p:val>
                                            <p:strVal val="#ppt_h"/>
                                          </p:val>
                                        </p:tav>
                                      </p:tavLst>
                                    </p:anim>
                                    <p:animEffect transition="in" filter="fade">
                                      <p:cBhvr>
                                        <p:cTn id="262" dur="1000"/>
                                        <p:tgtEl>
                                          <p:spTgt spid="54"/>
                                        </p:tgtEl>
                                      </p:cBhvr>
                                    </p:animEffect>
                                  </p:childTnLst>
                                </p:cTn>
                              </p:par>
                              <p:par>
                                <p:cTn id="263" presetID="55" presetClass="entr" presetSubtype="0" fill="hold" grpId="0" nodeType="withEffect">
                                  <p:stCondLst>
                                    <p:cond delay="0"/>
                                  </p:stCondLst>
                                  <p:childTnLst>
                                    <p:set>
                                      <p:cBhvr>
                                        <p:cTn id="264" dur="1" fill="hold">
                                          <p:stCondLst>
                                            <p:cond delay="0"/>
                                          </p:stCondLst>
                                        </p:cTn>
                                        <p:tgtEl>
                                          <p:spTgt spid="57"/>
                                        </p:tgtEl>
                                        <p:attrNameLst>
                                          <p:attrName>style.visibility</p:attrName>
                                        </p:attrNameLst>
                                      </p:cBhvr>
                                      <p:to>
                                        <p:strVal val="visible"/>
                                      </p:to>
                                    </p:set>
                                    <p:anim calcmode="lin" valueType="num">
                                      <p:cBhvr>
                                        <p:cTn id="265" dur="1000" fill="hold"/>
                                        <p:tgtEl>
                                          <p:spTgt spid="57"/>
                                        </p:tgtEl>
                                        <p:attrNameLst>
                                          <p:attrName>ppt_w</p:attrName>
                                        </p:attrNameLst>
                                      </p:cBhvr>
                                      <p:tavLst>
                                        <p:tav tm="0">
                                          <p:val>
                                            <p:strVal val="#ppt_w*0.70"/>
                                          </p:val>
                                        </p:tav>
                                        <p:tav tm="100000">
                                          <p:val>
                                            <p:strVal val="#ppt_w"/>
                                          </p:val>
                                        </p:tav>
                                      </p:tavLst>
                                    </p:anim>
                                    <p:anim calcmode="lin" valueType="num">
                                      <p:cBhvr>
                                        <p:cTn id="266" dur="1000" fill="hold"/>
                                        <p:tgtEl>
                                          <p:spTgt spid="57"/>
                                        </p:tgtEl>
                                        <p:attrNameLst>
                                          <p:attrName>ppt_h</p:attrName>
                                        </p:attrNameLst>
                                      </p:cBhvr>
                                      <p:tavLst>
                                        <p:tav tm="0">
                                          <p:val>
                                            <p:strVal val="#ppt_h"/>
                                          </p:val>
                                        </p:tav>
                                        <p:tav tm="100000">
                                          <p:val>
                                            <p:strVal val="#ppt_h"/>
                                          </p:val>
                                        </p:tav>
                                      </p:tavLst>
                                    </p:anim>
                                    <p:animEffect transition="in" filter="fade">
                                      <p:cBhvr>
                                        <p:cTn id="267" dur="1000"/>
                                        <p:tgtEl>
                                          <p:spTgt spid="57"/>
                                        </p:tgtEl>
                                      </p:cBhvr>
                                    </p:animEffect>
                                  </p:childTnLst>
                                </p:cTn>
                              </p:par>
                            </p:childTnLst>
                          </p:cTn>
                        </p:par>
                      </p:childTnLst>
                    </p:cTn>
                  </p:par>
                  <p:par>
                    <p:cTn id="268" fill="hold">
                      <p:stCondLst>
                        <p:cond delay="indefinite"/>
                      </p:stCondLst>
                      <p:childTnLst>
                        <p:par>
                          <p:cTn id="269" fill="hold">
                            <p:stCondLst>
                              <p:cond delay="0"/>
                            </p:stCondLst>
                            <p:childTnLst>
                              <p:par>
                                <p:cTn id="270" presetID="55" presetClass="exit" presetSubtype="0" fill="hold" grpId="1" nodeType="clickEffect">
                                  <p:stCondLst>
                                    <p:cond delay="0"/>
                                  </p:stCondLst>
                                  <p:childTnLst>
                                    <p:anim calcmode="lin" valueType="num">
                                      <p:cBhvr>
                                        <p:cTn id="271" dur="1000"/>
                                        <p:tgtEl>
                                          <p:spTgt spid="4"/>
                                        </p:tgtEl>
                                        <p:attrNameLst>
                                          <p:attrName>ppt_w</p:attrName>
                                        </p:attrNameLst>
                                      </p:cBhvr>
                                      <p:tavLst>
                                        <p:tav tm="0">
                                          <p:val>
                                            <p:strVal val="ppt_w"/>
                                          </p:val>
                                        </p:tav>
                                        <p:tav tm="100000">
                                          <p:val>
                                            <p:strVal val="ppt_w*0.70"/>
                                          </p:val>
                                        </p:tav>
                                      </p:tavLst>
                                    </p:anim>
                                    <p:anim calcmode="lin" valueType="num">
                                      <p:cBhvr>
                                        <p:cTn id="272" dur="1000"/>
                                        <p:tgtEl>
                                          <p:spTgt spid="4"/>
                                        </p:tgtEl>
                                        <p:attrNameLst>
                                          <p:attrName>ppt_h</p:attrName>
                                        </p:attrNameLst>
                                      </p:cBhvr>
                                      <p:tavLst>
                                        <p:tav tm="0">
                                          <p:val>
                                            <p:strVal val="ppt_h"/>
                                          </p:val>
                                        </p:tav>
                                        <p:tav tm="100000">
                                          <p:val>
                                            <p:strVal val="ppt_h"/>
                                          </p:val>
                                        </p:tav>
                                      </p:tavLst>
                                    </p:anim>
                                    <p:animEffect transition="out" filter="fade">
                                      <p:cBhvr>
                                        <p:cTn id="273" dur="1000"/>
                                        <p:tgtEl>
                                          <p:spTgt spid="4"/>
                                        </p:tgtEl>
                                      </p:cBhvr>
                                    </p:animEffect>
                                    <p:set>
                                      <p:cBhvr>
                                        <p:cTn id="274" dur="1" fill="hold">
                                          <p:stCondLst>
                                            <p:cond delay="999"/>
                                          </p:stCondLst>
                                        </p:cTn>
                                        <p:tgtEl>
                                          <p:spTgt spid="4"/>
                                        </p:tgtEl>
                                        <p:attrNameLst>
                                          <p:attrName>style.visibility</p:attrName>
                                        </p:attrNameLst>
                                      </p:cBhvr>
                                      <p:to>
                                        <p:strVal val="hidden"/>
                                      </p:to>
                                    </p:set>
                                  </p:childTnLst>
                                </p:cTn>
                              </p:par>
                              <p:par>
                                <p:cTn id="275" presetID="55" presetClass="exit" presetSubtype="0" fill="hold" grpId="1" nodeType="withEffect">
                                  <p:stCondLst>
                                    <p:cond delay="0"/>
                                  </p:stCondLst>
                                  <p:childTnLst>
                                    <p:anim calcmode="lin" valueType="num">
                                      <p:cBhvr>
                                        <p:cTn id="276" dur="1000"/>
                                        <p:tgtEl>
                                          <p:spTgt spid="44"/>
                                        </p:tgtEl>
                                        <p:attrNameLst>
                                          <p:attrName>ppt_w</p:attrName>
                                        </p:attrNameLst>
                                      </p:cBhvr>
                                      <p:tavLst>
                                        <p:tav tm="0">
                                          <p:val>
                                            <p:strVal val="ppt_w"/>
                                          </p:val>
                                        </p:tav>
                                        <p:tav tm="100000">
                                          <p:val>
                                            <p:strVal val="ppt_w*0.70"/>
                                          </p:val>
                                        </p:tav>
                                      </p:tavLst>
                                    </p:anim>
                                    <p:anim calcmode="lin" valueType="num">
                                      <p:cBhvr>
                                        <p:cTn id="277" dur="1000"/>
                                        <p:tgtEl>
                                          <p:spTgt spid="44"/>
                                        </p:tgtEl>
                                        <p:attrNameLst>
                                          <p:attrName>ppt_h</p:attrName>
                                        </p:attrNameLst>
                                      </p:cBhvr>
                                      <p:tavLst>
                                        <p:tav tm="0">
                                          <p:val>
                                            <p:strVal val="ppt_h"/>
                                          </p:val>
                                        </p:tav>
                                        <p:tav tm="100000">
                                          <p:val>
                                            <p:strVal val="ppt_h"/>
                                          </p:val>
                                        </p:tav>
                                      </p:tavLst>
                                    </p:anim>
                                    <p:animEffect transition="out" filter="fade">
                                      <p:cBhvr>
                                        <p:cTn id="278" dur="1000"/>
                                        <p:tgtEl>
                                          <p:spTgt spid="44"/>
                                        </p:tgtEl>
                                      </p:cBhvr>
                                    </p:animEffect>
                                    <p:set>
                                      <p:cBhvr>
                                        <p:cTn id="279" dur="1" fill="hold">
                                          <p:stCondLst>
                                            <p:cond delay="999"/>
                                          </p:stCondLst>
                                        </p:cTn>
                                        <p:tgtEl>
                                          <p:spTgt spid="44"/>
                                        </p:tgtEl>
                                        <p:attrNameLst>
                                          <p:attrName>style.visibility</p:attrName>
                                        </p:attrNameLst>
                                      </p:cBhvr>
                                      <p:to>
                                        <p:strVal val="hidden"/>
                                      </p:to>
                                    </p:set>
                                  </p:childTnLst>
                                </p:cTn>
                              </p:par>
                              <p:par>
                                <p:cTn id="280" presetID="55" presetClass="exit" presetSubtype="0" fill="hold" grpId="1" nodeType="withEffect">
                                  <p:stCondLst>
                                    <p:cond delay="0"/>
                                  </p:stCondLst>
                                  <p:childTnLst>
                                    <p:anim calcmode="lin" valueType="num">
                                      <p:cBhvr>
                                        <p:cTn id="281" dur="1000"/>
                                        <p:tgtEl>
                                          <p:spTgt spid="54"/>
                                        </p:tgtEl>
                                        <p:attrNameLst>
                                          <p:attrName>ppt_w</p:attrName>
                                        </p:attrNameLst>
                                      </p:cBhvr>
                                      <p:tavLst>
                                        <p:tav tm="0">
                                          <p:val>
                                            <p:strVal val="ppt_w"/>
                                          </p:val>
                                        </p:tav>
                                        <p:tav tm="100000">
                                          <p:val>
                                            <p:strVal val="ppt_w*0.70"/>
                                          </p:val>
                                        </p:tav>
                                      </p:tavLst>
                                    </p:anim>
                                    <p:anim calcmode="lin" valueType="num">
                                      <p:cBhvr>
                                        <p:cTn id="282" dur="1000"/>
                                        <p:tgtEl>
                                          <p:spTgt spid="54"/>
                                        </p:tgtEl>
                                        <p:attrNameLst>
                                          <p:attrName>ppt_h</p:attrName>
                                        </p:attrNameLst>
                                      </p:cBhvr>
                                      <p:tavLst>
                                        <p:tav tm="0">
                                          <p:val>
                                            <p:strVal val="ppt_h"/>
                                          </p:val>
                                        </p:tav>
                                        <p:tav tm="100000">
                                          <p:val>
                                            <p:strVal val="ppt_h"/>
                                          </p:val>
                                        </p:tav>
                                      </p:tavLst>
                                    </p:anim>
                                    <p:animEffect transition="out" filter="fade">
                                      <p:cBhvr>
                                        <p:cTn id="283" dur="1000"/>
                                        <p:tgtEl>
                                          <p:spTgt spid="54"/>
                                        </p:tgtEl>
                                      </p:cBhvr>
                                    </p:animEffect>
                                    <p:set>
                                      <p:cBhvr>
                                        <p:cTn id="284" dur="1" fill="hold">
                                          <p:stCondLst>
                                            <p:cond delay="999"/>
                                          </p:stCondLst>
                                        </p:cTn>
                                        <p:tgtEl>
                                          <p:spTgt spid="54"/>
                                        </p:tgtEl>
                                        <p:attrNameLst>
                                          <p:attrName>style.visibility</p:attrName>
                                        </p:attrNameLst>
                                      </p:cBhvr>
                                      <p:to>
                                        <p:strVal val="hidden"/>
                                      </p:to>
                                    </p:set>
                                  </p:childTnLst>
                                </p:cTn>
                              </p:par>
                              <p:par>
                                <p:cTn id="285" presetID="55" presetClass="exit" presetSubtype="0" fill="hold" grpId="1" nodeType="withEffect">
                                  <p:stCondLst>
                                    <p:cond delay="0"/>
                                  </p:stCondLst>
                                  <p:childTnLst>
                                    <p:anim calcmode="lin" valueType="num">
                                      <p:cBhvr>
                                        <p:cTn id="286" dur="1000"/>
                                        <p:tgtEl>
                                          <p:spTgt spid="57"/>
                                        </p:tgtEl>
                                        <p:attrNameLst>
                                          <p:attrName>ppt_w</p:attrName>
                                        </p:attrNameLst>
                                      </p:cBhvr>
                                      <p:tavLst>
                                        <p:tav tm="0">
                                          <p:val>
                                            <p:strVal val="ppt_w"/>
                                          </p:val>
                                        </p:tav>
                                        <p:tav tm="100000">
                                          <p:val>
                                            <p:strVal val="ppt_w*0.70"/>
                                          </p:val>
                                        </p:tav>
                                      </p:tavLst>
                                    </p:anim>
                                    <p:anim calcmode="lin" valueType="num">
                                      <p:cBhvr>
                                        <p:cTn id="287" dur="1000"/>
                                        <p:tgtEl>
                                          <p:spTgt spid="57"/>
                                        </p:tgtEl>
                                        <p:attrNameLst>
                                          <p:attrName>ppt_h</p:attrName>
                                        </p:attrNameLst>
                                      </p:cBhvr>
                                      <p:tavLst>
                                        <p:tav tm="0">
                                          <p:val>
                                            <p:strVal val="ppt_h"/>
                                          </p:val>
                                        </p:tav>
                                        <p:tav tm="100000">
                                          <p:val>
                                            <p:strVal val="ppt_h"/>
                                          </p:val>
                                        </p:tav>
                                      </p:tavLst>
                                    </p:anim>
                                    <p:animEffect transition="out" filter="fade">
                                      <p:cBhvr>
                                        <p:cTn id="288" dur="1000"/>
                                        <p:tgtEl>
                                          <p:spTgt spid="57"/>
                                        </p:tgtEl>
                                      </p:cBhvr>
                                    </p:animEffect>
                                    <p:set>
                                      <p:cBhvr>
                                        <p:cTn id="289"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4" grpId="0" animBg="1"/>
      <p:bldP spid="54" grpId="1" animBg="1"/>
      <p:bldP spid="2" grpId="0"/>
      <p:bldP spid="44" grpId="0" animBg="1"/>
      <p:bldP spid="44" grpId="1" animBg="1"/>
      <p:bldP spid="12" grpId="0"/>
      <p:bldP spid="13" grpId="0"/>
      <p:bldP spid="3" grpId="0" animBg="1"/>
      <p:bldP spid="17" grpId="0" animBg="1"/>
      <p:bldP spid="18" grpId="0" animBg="1"/>
      <p:bldP spid="19" grpId="0" animBg="1"/>
      <p:bldP spid="23" grpId="0" animBg="1"/>
      <p:bldP spid="22" grpId="0" animBg="1"/>
      <p:bldP spid="24" grpId="0" animBg="1"/>
      <p:bldP spid="21" grpId="0" animBg="1"/>
      <p:bldP spid="26" grpId="0" animBg="1"/>
      <p:bldP spid="27" grpId="0" animBg="1"/>
      <p:bldP spid="28" grpId="0" animBg="1"/>
      <p:bldP spid="29" grpId="0" animBg="1"/>
      <p:bldP spid="31" grpId="0" animBg="1"/>
      <p:bldP spid="32" grpId="0" animBg="1"/>
      <p:bldP spid="33" grpId="0" animBg="1"/>
      <p:bldP spid="33" grpId="1" animBg="1"/>
      <p:bldP spid="40" grpId="0" animBg="1"/>
      <p:bldP spid="41" grpId="0" animBg="1"/>
      <p:bldP spid="42" grpId="0" animBg="1"/>
      <p:bldP spid="43" grpId="0" animBg="1"/>
      <p:bldP spid="43" grpId="1" animBg="1"/>
      <p:bldP spid="49" grpId="0" animBg="1"/>
      <p:bldP spid="34" grpId="0" animBg="1"/>
      <p:bldP spid="50" grpId="0" animBg="1"/>
      <p:bldP spid="11" grpId="0" animBg="1"/>
      <p:bldP spid="56" grpId="0" animBg="1"/>
      <p:bldP spid="4" grpId="0" animBg="1"/>
      <p:bldP spid="4"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79512" y="1484784"/>
            <a:ext cx="8784976" cy="2520280"/>
          </a:xfrm>
        </p:spPr>
        <p:txBody>
          <a:bodyPr>
            <a:normAutofit/>
          </a:bodyPr>
          <a:lstStyle/>
          <a:p>
            <a:pPr>
              <a:spcBef>
                <a:spcPts val="600"/>
              </a:spcBef>
            </a:pPr>
            <a:r>
              <a:rPr lang="sv-SE" sz="1600" b="1" dirty="0" smtClean="0">
                <a:latin typeface="Segoe UI Light" panose="020B0502040204020203" pitchFamily="34" charset="0"/>
                <a:ea typeface="Segoe UI" panose="020B0502040204020203" pitchFamily="34" charset="0"/>
                <a:cs typeface="Segoe UI" panose="020B0502040204020203" pitchFamily="34" charset="0"/>
              </a:rPr>
              <a:t>Första tanken</a:t>
            </a:r>
            <a:br>
              <a:rPr lang="sv-SE" sz="1600" b="1" dirty="0" smtClean="0">
                <a:latin typeface="Segoe UI Light" panose="020B0502040204020203" pitchFamily="34" charset="0"/>
                <a:ea typeface="Segoe UI" panose="020B0502040204020203" pitchFamily="34" charset="0"/>
                <a:cs typeface="Segoe UI" panose="020B0502040204020203" pitchFamily="34" charset="0"/>
              </a:rPr>
            </a:br>
            <a:r>
              <a:rPr lang="sv-SE" sz="2800" dirty="0" smtClean="0">
                <a:latin typeface="Segoe UI Light" panose="020B0502040204020203" pitchFamily="34" charset="0"/>
                <a:ea typeface="Segoe UI" panose="020B0502040204020203" pitchFamily="34" charset="0"/>
                <a:cs typeface="Segoe UI" panose="020B0502040204020203" pitchFamily="34" charset="0"/>
              </a:rPr>
              <a:t>Identifiera eldsjälarna.</a:t>
            </a:r>
            <a:br>
              <a:rPr lang="sv-SE" sz="2800" dirty="0" smtClean="0">
                <a:latin typeface="Segoe UI Light" panose="020B0502040204020203" pitchFamily="34" charset="0"/>
                <a:ea typeface="Segoe UI" panose="020B0502040204020203" pitchFamily="34" charset="0"/>
                <a:cs typeface="Segoe UI" panose="020B0502040204020203" pitchFamily="34" charset="0"/>
              </a:rPr>
            </a:br>
            <a:r>
              <a:rPr lang="sv-SE" sz="2800" dirty="0" smtClean="0">
                <a:latin typeface="Segoe UI Light" panose="020B0502040204020203" pitchFamily="34" charset="0"/>
                <a:ea typeface="Segoe UI" panose="020B0502040204020203" pitchFamily="34" charset="0"/>
                <a:cs typeface="Segoe UI" panose="020B0502040204020203" pitchFamily="34" charset="0"/>
              </a:rPr>
              <a:t>Stöd eldsjälar fullt ut.</a:t>
            </a:r>
            <a:br>
              <a:rPr lang="sv-SE" sz="2800" dirty="0" smtClean="0">
                <a:latin typeface="Segoe UI Light" panose="020B0502040204020203" pitchFamily="34" charset="0"/>
                <a:ea typeface="Segoe UI" panose="020B0502040204020203" pitchFamily="34" charset="0"/>
                <a:cs typeface="Segoe UI" panose="020B0502040204020203" pitchFamily="34" charset="0"/>
              </a:rPr>
            </a:br>
            <a:r>
              <a:rPr lang="sv-SE" sz="2800" dirty="0" smtClean="0">
                <a:latin typeface="Segoe UI Light" panose="020B0502040204020203" pitchFamily="34" charset="0"/>
                <a:ea typeface="Segoe UI" panose="020B0502040204020203" pitchFamily="34" charset="0"/>
                <a:cs typeface="Segoe UI" panose="020B0502040204020203" pitchFamily="34" charset="0"/>
              </a:rPr>
              <a:t>Använd inte ordet ”men” i samtalen med varandra.</a:t>
            </a:r>
            <a:endParaRPr lang="sv-SE" sz="28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7" name="textruta 6"/>
          <p:cNvSpPr txBox="1"/>
          <p:nvPr/>
        </p:nvSpPr>
        <p:spPr>
          <a:xfrm>
            <a:off x="1158052" y="578469"/>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grpSp>
        <p:nvGrpSpPr>
          <p:cNvPr id="9" name="Grupp 8"/>
          <p:cNvGrpSpPr/>
          <p:nvPr/>
        </p:nvGrpSpPr>
        <p:grpSpPr>
          <a:xfrm>
            <a:off x="722205" y="1268760"/>
            <a:ext cx="8064896" cy="4296048"/>
            <a:chOff x="539552" y="1149176"/>
            <a:chExt cx="8064896" cy="4296048"/>
          </a:xfrm>
        </p:grpSpPr>
        <p:grpSp>
          <p:nvGrpSpPr>
            <p:cNvPr id="8" name="Grupp 7"/>
            <p:cNvGrpSpPr/>
            <p:nvPr/>
          </p:nvGrpSpPr>
          <p:grpSpPr>
            <a:xfrm>
              <a:off x="539552" y="1149176"/>
              <a:ext cx="8064896" cy="4296048"/>
              <a:chOff x="539552" y="1149176"/>
              <a:chExt cx="8064896" cy="4296048"/>
            </a:xfrm>
          </p:grpSpPr>
          <p:sp>
            <p:nvSpPr>
              <p:cNvPr id="4" name="Rektangel med rundade hörn 3"/>
              <p:cNvSpPr/>
              <p:nvPr/>
            </p:nvSpPr>
            <p:spPr>
              <a:xfrm>
                <a:off x="539552" y="1149176"/>
                <a:ext cx="8064896" cy="4296048"/>
              </a:xfrm>
              <a:prstGeom prst="round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tx1"/>
                    </a:solidFill>
                    <a:latin typeface="Segoe UI Light" panose="020B0502040204020203" pitchFamily="34" charset="0"/>
                    <a:ea typeface="Segoe UI" panose="020B0502040204020203" pitchFamily="34" charset="0"/>
                    <a:cs typeface="Segoe UI" panose="020B0502040204020203" pitchFamily="34" charset="0"/>
                  </a:rPr>
                  <a:t>Nuvarande och önskvärt tillstånd</a:t>
                </a:r>
                <a:endParaRPr lang="sv-SE" sz="3200" dirty="0">
                  <a:solidFill>
                    <a:schemeClr val="tx1"/>
                  </a:solidFill>
                </a:endParaRPr>
              </a:p>
            </p:txBody>
          </p:sp>
          <p:sp>
            <p:nvSpPr>
              <p:cNvPr id="6" name="Frihandsfigur 5"/>
              <p:cNvSpPr/>
              <p:nvPr/>
            </p:nvSpPr>
            <p:spPr>
              <a:xfrm>
                <a:off x="1276350" y="3827599"/>
                <a:ext cx="6591300" cy="1373262"/>
              </a:xfrm>
              <a:custGeom>
                <a:avLst/>
                <a:gdLst>
                  <a:gd name="connsiteX0" fmla="*/ 0 w 6591300"/>
                  <a:gd name="connsiteY0" fmla="*/ 650701 h 1373262"/>
                  <a:gd name="connsiteX1" fmla="*/ 628650 w 6591300"/>
                  <a:gd name="connsiteY1" fmla="*/ 269701 h 1373262"/>
                  <a:gd name="connsiteX2" fmla="*/ 1962150 w 6591300"/>
                  <a:gd name="connsiteY2" fmla="*/ 31576 h 1373262"/>
                  <a:gd name="connsiteX3" fmla="*/ 2838450 w 6591300"/>
                  <a:gd name="connsiteY3" fmla="*/ 31576 h 1373262"/>
                  <a:gd name="connsiteX4" fmla="*/ 3371850 w 6591300"/>
                  <a:gd name="connsiteY4" fmla="*/ 298276 h 1373262"/>
                  <a:gd name="connsiteX5" fmla="*/ 3638550 w 6591300"/>
                  <a:gd name="connsiteY5" fmla="*/ 584026 h 1373262"/>
                  <a:gd name="connsiteX6" fmla="*/ 3638550 w 6591300"/>
                  <a:gd name="connsiteY6" fmla="*/ 1041226 h 1373262"/>
                  <a:gd name="connsiteX7" fmla="*/ 3352800 w 6591300"/>
                  <a:gd name="connsiteY7" fmla="*/ 1365076 h 1373262"/>
                  <a:gd name="connsiteX8" fmla="*/ 2857500 w 6591300"/>
                  <a:gd name="connsiteY8" fmla="*/ 1250776 h 1373262"/>
                  <a:gd name="connsiteX9" fmla="*/ 2476500 w 6591300"/>
                  <a:gd name="connsiteY9" fmla="*/ 974551 h 1373262"/>
                  <a:gd name="connsiteX10" fmla="*/ 2457450 w 6591300"/>
                  <a:gd name="connsiteY10" fmla="*/ 765001 h 1373262"/>
                  <a:gd name="connsiteX11" fmla="*/ 2562225 w 6591300"/>
                  <a:gd name="connsiteY11" fmla="*/ 545926 h 1373262"/>
                  <a:gd name="connsiteX12" fmla="*/ 2790825 w 6591300"/>
                  <a:gd name="connsiteY12" fmla="*/ 412576 h 1373262"/>
                  <a:gd name="connsiteX13" fmla="*/ 3419475 w 6591300"/>
                  <a:gd name="connsiteY13" fmla="*/ 288751 h 1373262"/>
                  <a:gd name="connsiteX14" fmla="*/ 4038600 w 6591300"/>
                  <a:gd name="connsiteY14" fmla="*/ 212551 h 1373262"/>
                  <a:gd name="connsiteX15" fmla="*/ 4676775 w 6591300"/>
                  <a:gd name="connsiteY15" fmla="*/ 174451 h 1373262"/>
                  <a:gd name="connsiteX16" fmla="*/ 5524500 w 6591300"/>
                  <a:gd name="connsiteY16" fmla="*/ 241126 h 1373262"/>
                  <a:gd name="connsiteX17" fmla="*/ 6591300 w 6591300"/>
                  <a:gd name="connsiteY17" fmla="*/ 431626 h 1373262"/>
                  <a:gd name="connsiteX18" fmla="*/ 6591300 w 6591300"/>
                  <a:gd name="connsiteY18" fmla="*/ 431626 h 137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91300" h="1373262">
                    <a:moveTo>
                      <a:pt x="0" y="650701"/>
                    </a:moveTo>
                    <a:cubicBezTo>
                      <a:pt x="150812" y="511794"/>
                      <a:pt x="301625" y="372888"/>
                      <a:pt x="628650" y="269701"/>
                    </a:cubicBezTo>
                    <a:cubicBezTo>
                      <a:pt x="955675" y="166514"/>
                      <a:pt x="1593850" y="71263"/>
                      <a:pt x="1962150" y="31576"/>
                    </a:cubicBezTo>
                    <a:cubicBezTo>
                      <a:pt x="2330450" y="-8112"/>
                      <a:pt x="2603500" y="-12874"/>
                      <a:pt x="2838450" y="31576"/>
                    </a:cubicBezTo>
                    <a:cubicBezTo>
                      <a:pt x="3073400" y="76026"/>
                      <a:pt x="3238500" y="206201"/>
                      <a:pt x="3371850" y="298276"/>
                    </a:cubicBezTo>
                    <a:cubicBezTo>
                      <a:pt x="3505200" y="390351"/>
                      <a:pt x="3594100" y="460201"/>
                      <a:pt x="3638550" y="584026"/>
                    </a:cubicBezTo>
                    <a:cubicBezTo>
                      <a:pt x="3683000" y="707851"/>
                      <a:pt x="3686175" y="911051"/>
                      <a:pt x="3638550" y="1041226"/>
                    </a:cubicBezTo>
                    <a:cubicBezTo>
                      <a:pt x="3590925" y="1171401"/>
                      <a:pt x="3482975" y="1330151"/>
                      <a:pt x="3352800" y="1365076"/>
                    </a:cubicBezTo>
                    <a:cubicBezTo>
                      <a:pt x="3222625" y="1400001"/>
                      <a:pt x="3003550" y="1315863"/>
                      <a:pt x="2857500" y="1250776"/>
                    </a:cubicBezTo>
                    <a:cubicBezTo>
                      <a:pt x="2711450" y="1185689"/>
                      <a:pt x="2543175" y="1055514"/>
                      <a:pt x="2476500" y="974551"/>
                    </a:cubicBezTo>
                    <a:cubicBezTo>
                      <a:pt x="2409825" y="893589"/>
                      <a:pt x="2443163" y="836439"/>
                      <a:pt x="2457450" y="765001"/>
                    </a:cubicBezTo>
                    <a:cubicBezTo>
                      <a:pt x="2471738" y="693564"/>
                      <a:pt x="2506663" y="604663"/>
                      <a:pt x="2562225" y="545926"/>
                    </a:cubicBezTo>
                    <a:cubicBezTo>
                      <a:pt x="2617787" y="487189"/>
                      <a:pt x="2647950" y="455438"/>
                      <a:pt x="2790825" y="412576"/>
                    </a:cubicBezTo>
                    <a:cubicBezTo>
                      <a:pt x="2933700" y="369714"/>
                      <a:pt x="3211513" y="322088"/>
                      <a:pt x="3419475" y="288751"/>
                    </a:cubicBezTo>
                    <a:cubicBezTo>
                      <a:pt x="3627437" y="255414"/>
                      <a:pt x="3829050" y="231601"/>
                      <a:pt x="4038600" y="212551"/>
                    </a:cubicBezTo>
                    <a:cubicBezTo>
                      <a:pt x="4248150" y="193501"/>
                      <a:pt x="4429125" y="169689"/>
                      <a:pt x="4676775" y="174451"/>
                    </a:cubicBezTo>
                    <a:cubicBezTo>
                      <a:pt x="4924425" y="179213"/>
                      <a:pt x="5205413" y="198264"/>
                      <a:pt x="5524500" y="241126"/>
                    </a:cubicBezTo>
                    <a:cubicBezTo>
                      <a:pt x="5843587" y="283988"/>
                      <a:pt x="6591300" y="431626"/>
                      <a:pt x="6591300" y="431626"/>
                    </a:cubicBezTo>
                    <a:lnTo>
                      <a:pt x="6591300" y="431626"/>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Dokument 9">
              <a:hlinkClick r:id="rId2" action="ppaction://hlinkfile" highlightClick="1"/>
            </p:cNvPr>
            <p:cNvSpPr/>
            <p:nvPr/>
          </p:nvSpPr>
          <p:spPr>
            <a:xfrm>
              <a:off x="7503834" y="4629047"/>
              <a:ext cx="603803" cy="648456"/>
            </a:xfrm>
            <a:prstGeom prst="actionButtonDocumen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944916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6672" y="1164931"/>
            <a:ext cx="7990656" cy="3609858"/>
          </a:xfrm>
        </p:spPr>
        <p:txBody>
          <a:bodyPr>
            <a:normAutofit/>
          </a:bodyPr>
          <a:lstStyle/>
          <a:p>
            <a:pPr>
              <a:spcBef>
                <a:spcPts val="600"/>
              </a:spcBef>
              <a:spcAft>
                <a:spcPts val="600"/>
              </a:spcAft>
            </a:pPr>
            <a:r>
              <a:rPr lang="sv-SE" sz="1600" b="1" dirty="0" smtClean="0">
                <a:latin typeface="Segoe UI Light" panose="020B0502040204020203" pitchFamily="34" charset="0"/>
                <a:ea typeface="Segoe UI" panose="020B0502040204020203" pitchFamily="34" charset="0"/>
                <a:cs typeface="Segoe UI" panose="020B0502040204020203" pitchFamily="34" charset="0"/>
              </a:rPr>
              <a:t>Andra tanken </a:t>
            </a:r>
            <a:r>
              <a:rPr lang="sv-SE" sz="1600" dirty="0" smtClean="0">
                <a:latin typeface="Segoe UI Light" panose="020B0502040204020203" pitchFamily="34" charset="0"/>
                <a:ea typeface="Segoe UI" panose="020B0502040204020203" pitchFamily="34" charset="0"/>
                <a:cs typeface="Segoe UI" panose="020B0502040204020203" pitchFamily="34" charset="0"/>
              </a:rPr>
              <a:t/>
            </a:r>
            <a:br>
              <a:rPr lang="sv-SE" sz="1600" dirty="0" smtClean="0">
                <a:latin typeface="Segoe UI Light" panose="020B0502040204020203" pitchFamily="34" charset="0"/>
                <a:ea typeface="Segoe UI" panose="020B0502040204020203" pitchFamily="34" charset="0"/>
                <a:cs typeface="Segoe UI" panose="020B0502040204020203" pitchFamily="34" charset="0"/>
              </a:rPr>
            </a:br>
            <a:r>
              <a:rPr lang="sv-SE" sz="3200" dirty="0" smtClean="0">
                <a:latin typeface="Segoe UI Light" panose="020B0502040204020203" pitchFamily="34" charset="0"/>
                <a:ea typeface="Segoe UI" panose="020B0502040204020203" pitchFamily="34" charset="0"/>
                <a:cs typeface="Segoe UI" panose="020B0502040204020203" pitchFamily="34" charset="0"/>
              </a:rPr>
              <a:t>Involvera </a:t>
            </a:r>
            <a:r>
              <a:rPr lang="sv-SE" sz="3200" u="sng" dirty="0" smtClean="0">
                <a:latin typeface="Segoe UI Light" panose="020B0502040204020203" pitchFamily="34" charset="0"/>
                <a:ea typeface="Segoe UI" panose="020B0502040204020203" pitchFamily="34" charset="0"/>
                <a:cs typeface="Segoe UI" panose="020B0502040204020203" pitchFamily="34" charset="0"/>
              </a:rPr>
              <a:t>inte</a:t>
            </a:r>
            <a:r>
              <a:rPr lang="sv-SE" sz="3200" dirty="0" smtClean="0">
                <a:latin typeface="Segoe UI Light" panose="020B0502040204020203" pitchFamily="34" charset="0"/>
                <a:ea typeface="Segoe UI" panose="020B0502040204020203" pitchFamily="34" charset="0"/>
                <a:cs typeface="Segoe UI" panose="020B0502040204020203" pitchFamily="34" charset="0"/>
              </a:rPr>
              <a:t> de som inte vill!</a:t>
            </a:r>
            <a:br>
              <a:rPr lang="sv-SE" sz="3200" dirty="0" smtClean="0">
                <a:latin typeface="Segoe UI Light" panose="020B0502040204020203" pitchFamily="34" charset="0"/>
                <a:ea typeface="Segoe UI" panose="020B0502040204020203" pitchFamily="34" charset="0"/>
                <a:cs typeface="Segoe UI" panose="020B0502040204020203" pitchFamily="34" charset="0"/>
              </a:rPr>
            </a:br>
            <a:r>
              <a:rPr lang="sv-SE" sz="3200" dirty="0" smtClean="0">
                <a:latin typeface="Segoe UI Light" panose="020B0502040204020203" pitchFamily="34" charset="0"/>
                <a:ea typeface="Segoe UI" panose="020B0502040204020203" pitchFamily="34" charset="0"/>
                <a:cs typeface="Segoe UI" panose="020B0502040204020203" pitchFamily="34" charset="0"/>
              </a:rPr>
              <a:t>Min erfarenhet är att dessa tar på tok för mycket tid, energi och pengar i anspråk vid förändringsarbeten.</a:t>
            </a:r>
            <a:endParaRPr lang="sv-SE" sz="32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7" name="textruta 6"/>
          <p:cNvSpPr txBox="1"/>
          <p:nvPr/>
        </p:nvSpPr>
        <p:spPr>
          <a:xfrm>
            <a:off x="1122048" y="553642"/>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39" y="1484784"/>
            <a:ext cx="2808312" cy="400333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898443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84784"/>
            <a:ext cx="7772400" cy="4464496"/>
          </a:xfrm>
        </p:spPr>
        <p:txBody>
          <a:bodyPr>
            <a:normAutofit/>
          </a:bodyPr>
          <a:lstStyle/>
          <a:p>
            <a:r>
              <a:rPr lang="sv-SE" sz="1600" b="1" dirty="0" smtClean="0">
                <a:latin typeface="Segoe UI Light" panose="020B0502040204020203" pitchFamily="34" charset="0"/>
                <a:ea typeface="Segoe UI" panose="020B0502040204020203" pitchFamily="34" charset="0"/>
                <a:cs typeface="Segoe UI" panose="020B0502040204020203" pitchFamily="34" charset="0"/>
              </a:rPr>
              <a:t>Tredje tanken</a:t>
            </a:r>
            <a:r>
              <a:rPr lang="sv-SE" sz="1600" dirty="0" smtClean="0">
                <a:latin typeface="Segoe UI Light" panose="020B0502040204020203" pitchFamily="34" charset="0"/>
                <a:ea typeface="Segoe UI" panose="020B0502040204020203" pitchFamily="34" charset="0"/>
                <a:cs typeface="Segoe UI" panose="020B0502040204020203" pitchFamily="34" charset="0"/>
              </a:rPr>
              <a:t/>
            </a:r>
            <a:br>
              <a:rPr lang="sv-SE" sz="1600" dirty="0" smtClean="0">
                <a:latin typeface="Segoe UI Light" panose="020B0502040204020203" pitchFamily="34" charset="0"/>
                <a:ea typeface="Segoe UI" panose="020B0502040204020203" pitchFamily="34" charset="0"/>
                <a:cs typeface="Segoe UI" panose="020B0502040204020203" pitchFamily="34" charset="0"/>
              </a:rPr>
            </a:br>
            <a:r>
              <a:rPr lang="sv-SE" sz="3200" dirty="0" smtClean="0">
                <a:latin typeface="Segoe UI Light" panose="020B0502040204020203" pitchFamily="34" charset="0"/>
                <a:ea typeface="Segoe UI" panose="020B0502040204020203" pitchFamily="34" charset="0"/>
                <a:cs typeface="Segoe UI" panose="020B0502040204020203" pitchFamily="34" charset="0"/>
              </a:rPr>
              <a:t>Börja i det lilla (kvalité framför kvantitet) och låt entusiasm, arbetsformer, metoder och förhållningssätt sprida sig som ringar på vattnet till andra personer, arbetslag och skolor.</a:t>
            </a:r>
            <a:br>
              <a:rPr lang="sv-SE" sz="3200" dirty="0" smtClean="0">
                <a:latin typeface="Segoe UI Light" panose="020B0502040204020203" pitchFamily="34" charset="0"/>
                <a:ea typeface="Segoe UI" panose="020B0502040204020203" pitchFamily="34" charset="0"/>
                <a:cs typeface="Segoe UI" panose="020B0502040204020203" pitchFamily="34" charset="0"/>
              </a:rPr>
            </a:br>
            <a:r>
              <a:rPr lang="sv-SE" sz="3200" dirty="0">
                <a:latin typeface="Segoe UI Light" panose="020B0502040204020203" pitchFamily="34" charset="0"/>
                <a:ea typeface="Segoe UI" panose="020B0502040204020203" pitchFamily="34" charset="0"/>
                <a:cs typeface="Segoe UI" panose="020B0502040204020203" pitchFamily="34" charset="0"/>
              </a:rPr>
              <a:t/>
            </a:r>
            <a:br>
              <a:rPr lang="sv-SE" sz="3200" dirty="0">
                <a:latin typeface="Segoe UI Light" panose="020B0502040204020203" pitchFamily="34" charset="0"/>
                <a:ea typeface="Segoe UI" panose="020B0502040204020203" pitchFamily="34" charset="0"/>
                <a:cs typeface="Segoe UI" panose="020B0502040204020203" pitchFamily="34" charset="0"/>
              </a:rPr>
            </a:br>
            <a:r>
              <a:rPr lang="sv-SE" sz="3200" dirty="0" smtClean="0">
                <a:latin typeface="Segoe UI Light" panose="020B0502040204020203" pitchFamily="34" charset="0"/>
                <a:ea typeface="Segoe UI" panose="020B0502040204020203" pitchFamily="34" charset="0"/>
                <a:cs typeface="Segoe UI" panose="020B0502040204020203" pitchFamily="34" charset="0"/>
              </a:rPr>
              <a:t>Men, var på din vakt mot avundsjuka och subgrupperingar.</a:t>
            </a:r>
            <a:endParaRPr lang="sv-SE" sz="32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7" name="textruta 6"/>
          <p:cNvSpPr txBox="1"/>
          <p:nvPr/>
        </p:nvSpPr>
        <p:spPr>
          <a:xfrm>
            <a:off x="1115616" y="587510"/>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Tree>
    <p:extLst>
      <p:ext uri="{BB962C8B-B14F-4D97-AF65-F5344CB8AC3E}">
        <p14:creationId xmlns:p14="http://schemas.microsoft.com/office/powerpoint/2010/main" val="898443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15616" y="564401"/>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3" name="textruta 2"/>
          <p:cNvSpPr txBox="1"/>
          <p:nvPr/>
        </p:nvSpPr>
        <p:spPr>
          <a:xfrm>
            <a:off x="156090" y="2852936"/>
            <a:ext cx="8987910" cy="1815882"/>
          </a:xfrm>
          <a:prstGeom prst="rect">
            <a:avLst/>
          </a:prstGeom>
          <a:noFill/>
        </p:spPr>
        <p:txBody>
          <a:bodyPr wrap="none" rtlCol="0">
            <a:spAutoFit/>
          </a:bodyPr>
          <a:lstStyle/>
          <a:p>
            <a:pPr marL="457200" indent="-457200">
              <a:buBlip>
                <a:blip r:embed="rId2"/>
              </a:buBlip>
            </a:pPr>
            <a:r>
              <a:rPr lang="sv-SE" sz="2800" dirty="0">
                <a:latin typeface="Segoe UI Light" panose="020B0502040204020203" pitchFamily="34" charset="0"/>
                <a:ea typeface="Segoe UI" panose="020B0502040204020203" pitchFamily="34" charset="0"/>
                <a:cs typeface="Segoe UI" panose="020B0502040204020203" pitchFamily="34" charset="0"/>
              </a:rPr>
              <a:t>En skola det talas gott </a:t>
            </a:r>
            <a:r>
              <a:rPr lang="sv-SE" sz="2800" dirty="0" smtClean="0">
                <a:latin typeface="Segoe UI Light" panose="020B0502040204020203" pitchFamily="34" charset="0"/>
                <a:ea typeface="Segoe UI" panose="020B0502040204020203" pitchFamily="34" charset="0"/>
                <a:cs typeface="Segoe UI" panose="020B0502040204020203" pitchFamily="34" charset="0"/>
              </a:rPr>
              <a:t>om bland ungdomar och andra</a:t>
            </a:r>
            <a:br>
              <a:rPr lang="sv-SE" sz="2800" dirty="0" smtClean="0">
                <a:latin typeface="Segoe UI Light" panose="020B0502040204020203" pitchFamily="34" charset="0"/>
                <a:ea typeface="Segoe UI" panose="020B0502040204020203" pitchFamily="34" charset="0"/>
                <a:cs typeface="Segoe UI" panose="020B0502040204020203" pitchFamily="34" charset="0"/>
              </a:rPr>
            </a:br>
            <a:r>
              <a:rPr lang="sv-SE" sz="2800" dirty="0" smtClean="0">
                <a:latin typeface="Segoe UI Light" panose="020B0502040204020203" pitchFamily="34" charset="0"/>
                <a:ea typeface="Segoe UI" panose="020B0502040204020203" pitchFamily="34" charset="0"/>
                <a:cs typeface="Segoe UI" panose="020B0502040204020203" pitchFamily="34" charset="0"/>
              </a:rPr>
              <a:t>i det närstående samhället.</a:t>
            </a:r>
          </a:p>
          <a:p>
            <a:pPr marL="457200" indent="-457200">
              <a:buBlip>
                <a:blip r:embed="rId2"/>
              </a:buBlip>
            </a:pPr>
            <a:r>
              <a:rPr lang="sv-SE" sz="2800" dirty="0" smtClean="0">
                <a:latin typeface="Segoe UI Light" panose="020B0502040204020203" pitchFamily="34" charset="0"/>
                <a:ea typeface="Segoe UI" panose="020B0502040204020203" pitchFamily="34" charset="0"/>
                <a:cs typeface="Segoe UI" panose="020B0502040204020203" pitchFamily="34" charset="0"/>
              </a:rPr>
              <a:t>En </a:t>
            </a:r>
            <a:r>
              <a:rPr lang="sv-SE" sz="2800" dirty="0">
                <a:latin typeface="Segoe UI Light" panose="020B0502040204020203" pitchFamily="34" charset="0"/>
                <a:ea typeface="Segoe UI" panose="020B0502040204020203" pitchFamily="34" charset="0"/>
                <a:cs typeface="Segoe UI" panose="020B0502040204020203" pitchFamily="34" charset="0"/>
              </a:rPr>
              <a:t>skola som andra pedagoger och forskare vill </a:t>
            </a:r>
            <a:r>
              <a:rPr lang="sv-SE" sz="2800" dirty="0" smtClean="0">
                <a:latin typeface="Segoe UI Light" panose="020B0502040204020203" pitchFamily="34" charset="0"/>
                <a:ea typeface="Segoe UI" panose="020B0502040204020203" pitchFamily="34" charset="0"/>
                <a:cs typeface="Segoe UI" panose="020B0502040204020203" pitchFamily="34" charset="0"/>
              </a:rPr>
              <a:t>besöka.</a:t>
            </a:r>
          </a:p>
          <a:p>
            <a:pPr marL="457200" indent="-457200">
              <a:buBlip>
                <a:blip r:embed="rId2"/>
              </a:buBlip>
            </a:pPr>
            <a:r>
              <a:rPr lang="sv-SE" sz="2800" dirty="0" smtClean="0">
                <a:latin typeface="Segoe UI Light" panose="020B0502040204020203" pitchFamily="34" charset="0"/>
                <a:ea typeface="Segoe UI" panose="020B0502040204020203" pitchFamily="34" charset="0"/>
                <a:cs typeface="Segoe UI" panose="020B0502040204020203" pitchFamily="34" charset="0"/>
              </a:rPr>
              <a:t>En </a:t>
            </a:r>
            <a:r>
              <a:rPr lang="sv-SE" sz="2800" dirty="0">
                <a:latin typeface="Segoe UI Light" panose="020B0502040204020203" pitchFamily="34" charset="0"/>
                <a:ea typeface="Segoe UI" panose="020B0502040204020203" pitchFamily="34" charset="0"/>
                <a:cs typeface="Segoe UI" panose="020B0502040204020203" pitchFamily="34" charset="0"/>
              </a:rPr>
              <a:t>skola media vill besöka och redovisa gott om.</a:t>
            </a:r>
            <a:endParaRPr lang="sv-SE" sz="2800" dirty="0"/>
          </a:p>
        </p:txBody>
      </p:sp>
      <p:sp>
        <p:nvSpPr>
          <p:cNvPr id="4" name="textruta 3"/>
          <p:cNvSpPr txBox="1"/>
          <p:nvPr/>
        </p:nvSpPr>
        <p:spPr>
          <a:xfrm>
            <a:off x="1419534" y="1908933"/>
            <a:ext cx="6304931" cy="830997"/>
          </a:xfrm>
          <a:prstGeom prst="rect">
            <a:avLst/>
          </a:prstGeom>
          <a:noFill/>
        </p:spPr>
        <p:txBody>
          <a:bodyPr wrap="none" rtlCol="0">
            <a:spAutoFit/>
          </a:bodyPr>
          <a:lstStyle/>
          <a:p>
            <a:pPr algn="ctr"/>
            <a:r>
              <a:rPr lang="sv-SE" sz="1600" b="1" dirty="0">
                <a:latin typeface="Segoe UI Light" panose="020B0502040204020203" pitchFamily="34" charset="0"/>
                <a:ea typeface="Segoe UI" panose="020B0502040204020203" pitchFamily="34" charset="0"/>
                <a:cs typeface="Segoe UI" panose="020B0502040204020203" pitchFamily="34" charset="0"/>
              </a:rPr>
              <a:t>Fjärde </a:t>
            </a:r>
            <a:r>
              <a:rPr lang="sv-SE" sz="1600" b="1" dirty="0" smtClean="0">
                <a:latin typeface="Segoe UI Light" panose="020B0502040204020203" pitchFamily="34" charset="0"/>
                <a:ea typeface="Segoe UI" panose="020B0502040204020203" pitchFamily="34" charset="0"/>
                <a:cs typeface="Segoe UI" panose="020B0502040204020203" pitchFamily="34" charset="0"/>
              </a:rPr>
              <a:t>tanken</a:t>
            </a:r>
            <a:r>
              <a:rPr lang="sv-SE" sz="1600" dirty="0">
                <a:latin typeface="Segoe UI Light" panose="020B0502040204020203" pitchFamily="34" charset="0"/>
                <a:ea typeface="Segoe UI" panose="020B0502040204020203" pitchFamily="34" charset="0"/>
                <a:cs typeface="Segoe UI" panose="020B0502040204020203" pitchFamily="34" charset="0"/>
              </a:rPr>
              <a:t/>
            </a:r>
            <a:br>
              <a:rPr lang="sv-SE" sz="1600" dirty="0">
                <a:latin typeface="Segoe UI Light" panose="020B0502040204020203" pitchFamily="34" charset="0"/>
                <a:ea typeface="Segoe UI" panose="020B0502040204020203" pitchFamily="34" charset="0"/>
                <a:cs typeface="Segoe UI" panose="020B0502040204020203" pitchFamily="34" charset="0"/>
              </a:rPr>
            </a:br>
            <a:r>
              <a:rPr lang="sv-SE" sz="3200" dirty="0">
                <a:latin typeface="Segoe UI Light" panose="020B0502040204020203" pitchFamily="34" charset="0"/>
                <a:ea typeface="Segoe UI" panose="020B0502040204020203" pitchFamily="34" charset="0"/>
                <a:cs typeface="Segoe UI" panose="020B0502040204020203" pitchFamily="34" charset="0"/>
              </a:rPr>
              <a:t>Bestäm dig för att din skola ska bli</a:t>
            </a:r>
            <a:r>
              <a:rPr lang="sv-SE" sz="3200" dirty="0" smtClean="0">
                <a:latin typeface="Segoe UI Light" panose="020B0502040204020203" pitchFamily="34" charset="0"/>
                <a:ea typeface="Segoe UI" panose="020B0502040204020203" pitchFamily="34" charset="0"/>
                <a:cs typeface="Segoe UI" panose="020B0502040204020203" pitchFamily="34" charset="0"/>
              </a:rPr>
              <a:t>…</a:t>
            </a:r>
            <a:endParaRPr lang="sv-SE" sz="3200" dirty="0"/>
          </a:p>
        </p:txBody>
      </p:sp>
      <p:sp>
        <p:nvSpPr>
          <p:cNvPr id="8" name="Alternativ process 7"/>
          <p:cNvSpPr/>
          <p:nvPr/>
        </p:nvSpPr>
        <p:spPr>
          <a:xfrm>
            <a:off x="216382" y="1908933"/>
            <a:ext cx="8791869" cy="2808312"/>
          </a:xfrm>
          <a:prstGeom prst="flowChartAlternateProcess">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chemeClr val="tx1"/>
                </a:solidFill>
                <a:latin typeface="Segoe UI Light" panose="020B0502040204020203" pitchFamily="34" charset="0"/>
              </a:rPr>
              <a:t>Hur bygger du ett varumärke kring din skola?</a:t>
            </a:r>
            <a:endParaRPr lang="sv-SE" sz="2800" dirty="0">
              <a:solidFill>
                <a:schemeClr val="tx1"/>
              </a:solidFill>
              <a:latin typeface="Segoe UI Light" panose="020B0502040204020203" pitchFamily="34" charset="0"/>
            </a:endParaRPr>
          </a:p>
        </p:txBody>
      </p:sp>
    </p:spTree>
    <p:extLst>
      <p:ext uri="{BB962C8B-B14F-4D97-AF65-F5344CB8AC3E}">
        <p14:creationId xmlns:p14="http://schemas.microsoft.com/office/powerpoint/2010/main" val="2088726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58051" y="570577"/>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298233" y="1946893"/>
            <a:ext cx="8547533" cy="1200329"/>
          </a:xfrm>
          <a:prstGeom prst="rect">
            <a:avLst/>
          </a:prstGeom>
          <a:noFill/>
        </p:spPr>
        <p:txBody>
          <a:bodyPr wrap="none" rtlCol="0">
            <a:spAutoFit/>
          </a:bodyPr>
          <a:lstStyle/>
          <a:p>
            <a:pPr algn="ctr"/>
            <a:r>
              <a:rPr lang="sv-SE" sz="1600" b="1" dirty="0" smtClean="0">
                <a:latin typeface="Segoe UI Light" panose="020B0502040204020203" pitchFamily="34" charset="0"/>
                <a:ea typeface="Segoe UI" panose="020B0502040204020203" pitchFamily="34" charset="0"/>
                <a:cs typeface="Segoe UI" panose="020B0502040204020203" pitchFamily="34" charset="0"/>
              </a:rPr>
              <a:t>Femte tanken</a:t>
            </a:r>
            <a:endParaRPr lang="sv-SE" sz="16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En framgångsfaktor är att få en spänning </a:t>
            </a:r>
            <a:r>
              <a:rPr lang="sv-SE" sz="2800" dirty="0" smtClean="0">
                <a:latin typeface="Segoe UI Light" panose="020B0502040204020203" pitchFamily="34" charset="0"/>
                <a:ea typeface="Segoe UI" panose="020B0502040204020203" pitchFamily="34" charset="0"/>
                <a:cs typeface="Segoe UI" panose="020B0502040204020203" pitchFamily="34" charset="0"/>
              </a:rPr>
              <a:t>mellan</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gruppen </a:t>
            </a:r>
            <a:r>
              <a:rPr lang="sv-SE" sz="2800" dirty="0">
                <a:latin typeface="Segoe UI Light" panose="020B0502040204020203" pitchFamily="34" charset="0"/>
                <a:ea typeface="Segoe UI" panose="020B0502040204020203" pitchFamily="34" charset="0"/>
                <a:cs typeface="Segoe UI" panose="020B0502040204020203" pitchFamily="34" charset="0"/>
              </a:rPr>
              <a:t>och uppdraget, inte mellan dig och gruppen</a:t>
            </a:r>
            <a:r>
              <a:rPr lang="sv-SE" sz="2800" dirty="0" smtClean="0">
                <a:latin typeface="Segoe UI Light" panose="020B0502040204020203" pitchFamily="34" charset="0"/>
                <a:ea typeface="Segoe UI" panose="020B0502040204020203" pitchFamily="34" charset="0"/>
                <a:cs typeface="Segoe UI" panose="020B0502040204020203" pitchFamily="34" charset="0"/>
              </a:rPr>
              <a:t>.</a:t>
            </a:r>
            <a:endParaRPr lang="sv-SE" sz="2800" dirty="0"/>
          </a:p>
        </p:txBody>
      </p:sp>
    </p:spTree>
    <p:extLst>
      <p:ext uri="{BB962C8B-B14F-4D97-AF65-F5344CB8AC3E}">
        <p14:creationId xmlns:p14="http://schemas.microsoft.com/office/powerpoint/2010/main" val="165532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58056" y="570575"/>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675457" y="1946893"/>
            <a:ext cx="7793095" cy="1200329"/>
          </a:xfrm>
          <a:prstGeom prst="rect">
            <a:avLst/>
          </a:prstGeom>
          <a:noFill/>
        </p:spPr>
        <p:txBody>
          <a:bodyPr wrap="none" rtlCol="0">
            <a:spAutoFit/>
          </a:bodyPr>
          <a:lstStyle/>
          <a:p>
            <a:pPr algn="ctr"/>
            <a:r>
              <a:rPr lang="sv-SE" sz="1600" b="1" dirty="0" smtClean="0">
                <a:latin typeface="Segoe UI Light" panose="020B0502040204020203" pitchFamily="34" charset="0"/>
                <a:ea typeface="Segoe UI" panose="020B0502040204020203" pitchFamily="34" charset="0"/>
                <a:cs typeface="Segoe UI" panose="020B0502040204020203" pitchFamily="34" charset="0"/>
              </a:rPr>
              <a:t>Sjätte tanken</a:t>
            </a:r>
            <a:endParaRPr lang="sv-SE" sz="16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Kämpa på, ge inte upp och islossningarna kommer</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b</a:t>
            </a:r>
            <a:r>
              <a:rPr lang="sv-SE" sz="2800" dirty="0" smtClean="0">
                <a:latin typeface="Segoe UI Light" panose="020B0502040204020203" pitchFamily="34" charset="0"/>
                <a:ea typeface="Segoe UI" panose="020B0502040204020203" pitchFamily="34" charset="0"/>
                <a:cs typeface="Segoe UI" panose="020B0502040204020203" pitchFamily="34" charset="0"/>
              </a:rPr>
              <a:t>åde där och när du minst anar det.</a:t>
            </a:r>
            <a:endParaRPr lang="sv-SE" sz="2800" dirty="0"/>
          </a:p>
        </p:txBody>
      </p:sp>
      <p:grpSp>
        <p:nvGrpSpPr>
          <p:cNvPr id="3" name="Grupp 2"/>
          <p:cNvGrpSpPr/>
          <p:nvPr/>
        </p:nvGrpSpPr>
        <p:grpSpPr>
          <a:xfrm>
            <a:off x="6694993" y="4740811"/>
            <a:ext cx="603803" cy="967257"/>
            <a:chOff x="6732239" y="4797152"/>
            <a:chExt cx="603803" cy="967257"/>
          </a:xfrm>
        </p:grpSpPr>
        <p:sp>
          <p:nvSpPr>
            <p:cNvPr id="6" name="Dokument 5">
              <a:hlinkClick r:id="rId2" action="ppaction://hlinkfile" highlightClick="1"/>
            </p:cNvPr>
            <p:cNvSpPr/>
            <p:nvPr/>
          </p:nvSpPr>
          <p:spPr>
            <a:xfrm>
              <a:off x="6732239" y="4797152"/>
              <a:ext cx="603803" cy="648456"/>
            </a:xfrm>
            <a:prstGeom prst="actionButtonDocumen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6769484" y="5456632"/>
              <a:ext cx="529312" cy="307777"/>
            </a:xfrm>
            <a:prstGeom prst="rect">
              <a:avLst/>
            </a:prstGeom>
            <a:noFill/>
          </p:spPr>
          <p:txBody>
            <a:bodyPr wrap="none" rtlCol="0">
              <a:spAutoFit/>
            </a:bodyPr>
            <a:lstStyle/>
            <a:p>
              <a:r>
                <a:rPr lang="sv-SE" sz="1400" dirty="0" smtClean="0">
                  <a:latin typeface="Segoe UI Light" panose="020B0502040204020203" pitchFamily="34" charset="0"/>
                </a:rPr>
                <a:t>Skiss</a:t>
              </a:r>
              <a:endParaRPr lang="sv-SE" sz="1400" dirty="0">
                <a:latin typeface="Segoe UI Light" panose="020B0502040204020203" pitchFamily="34" charset="0"/>
              </a:endParaRPr>
            </a:p>
          </p:txBody>
        </p:sp>
      </p:grpSp>
    </p:spTree>
    <p:extLst>
      <p:ext uri="{BB962C8B-B14F-4D97-AF65-F5344CB8AC3E}">
        <p14:creationId xmlns:p14="http://schemas.microsoft.com/office/powerpoint/2010/main" val="3390829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15616" y="564401"/>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796491" y="1946893"/>
            <a:ext cx="7551041" cy="2492990"/>
          </a:xfrm>
          <a:prstGeom prst="rect">
            <a:avLst/>
          </a:prstGeom>
          <a:noFill/>
        </p:spPr>
        <p:txBody>
          <a:bodyPr wrap="none" rtlCol="0">
            <a:spAutoFit/>
          </a:bodyPr>
          <a:lstStyle/>
          <a:p>
            <a:pPr algn="ctr"/>
            <a:r>
              <a:rPr lang="sv-SE" sz="1600" b="1" dirty="0" smtClean="0">
                <a:latin typeface="Segoe UI Light" panose="020B0502040204020203" pitchFamily="34" charset="0"/>
                <a:ea typeface="Segoe UI" panose="020B0502040204020203" pitchFamily="34" charset="0"/>
                <a:cs typeface="Segoe UI" panose="020B0502040204020203" pitchFamily="34" charset="0"/>
              </a:rPr>
              <a:t>Sjunde tanken</a:t>
            </a:r>
            <a:endParaRPr lang="sv-SE" sz="16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Eleven (barnet) måste få syn på sitt egna lärande.</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Detta kräver formativ utvärdering/bedömning.</a:t>
            </a:r>
          </a:p>
          <a:p>
            <a:pPr algn="ctr"/>
            <a:endParaRPr lang="sv-SE" sz="28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b="1" dirty="0" smtClean="0">
                <a:solidFill>
                  <a:srgbClr val="FF0000"/>
                </a:solidFill>
                <a:latin typeface="Segoe UI Light" panose="020B0502040204020203" pitchFamily="34" charset="0"/>
                <a:ea typeface="Segoe UI" panose="020B0502040204020203" pitchFamily="34" charset="0"/>
                <a:cs typeface="Segoe UI" panose="020B0502040204020203" pitchFamily="34" charset="0"/>
              </a:rPr>
              <a:t>Varning!</a:t>
            </a:r>
            <a:r>
              <a:rPr lang="sv-SE" sz="2800" dirty="0" smtClean="0">
                <a:latin typeface="Segoe UI Light" panose="020B0502040204020203" pitchFamily="34" charset="0"/>
                <a:ea typeface="Segoe UI" panose="020B0502040204020203" pitchFamily="34" charset="0"/>
                <a:cs typeface="Segoe UI" panose="020B0502040204020203" pitchFamily="34" charset="0"/>
              </a:rPr>
              <a:t> Det är lätt att prioritera bort det som</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i</a:t>
            </a:r>
            <a:r>
              <a:rPr lang="sv-SE" sz="2800" dirty="0" smtClean="0">
                <a:latin typeface="Segoe UI Light" panose="020B0502040204020203" pitchFamily="34" charset="0"/>
                <a:ea typeface="Segoe UI" panose="020B0502040204020203" pitchFamily="34" charset="0"/>
                <a:cs typeface="Segoe UI" panose="020B0502040204020203" pitchFamily="34" charset="0"/>
              </a:rPr>
              <a:t>nte är rationellt och mätbart</a:t>
            </a:r>
            <a:endParaRPr lang="sv-SE" sz="2800"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387" y="1412776"/>
            <a:ext cx="7991989" cy="5326692"/>
          </a:xfrm>
          <a:prstGeom prst="rect">
            <a:avLst/>
          </a:prstGeom>
          <a:ln w="25400">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6132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1000"/>
                                        <p:tgtEl>
                                          <p:spTgt spid="3"/>
                                        </p:tgtEl>
                                        <p:attrNameLst>
                                          <p:attrName>ppt_w</p:attrName>
                                        </p:attrNameLst>
                                      </p:cBhvr>
                                      <p:tavLst>
                                        <p:tav tm="0">
                                          <p:val>
                                            <p:strVal val="ppt_w"/>
                                          </p:val>
                                        </p:tav>
                                        <p:tav tm="100000">
                                          <p:val>
                                            <p:fltVal val="0"/>
                                          </p:val>
                                        </p:tav>
                                      </p:tavLst>
                                    </p:anim>
                                    <p:anim calcmode="lin" valueType="num">
                                      <p:cBhvr>
                                        <p:cTn id="14" dur="1000"/>
                                        <p:tgtEl>
                                          <p:spTgt spid="3"/>
                                        </p:tgtEl>
                                        <p:attrNameLst>
                                          <p:attrName>ppt_h</p:attrName>
                                        </p:attrNameLst>
                                      </p:cBhvr>
                                      <p:tavLst>
                                        <p:tav tm="0">
                                          <p:val>
                                            <p:strVal val="ppt_h"/>
                                          </p:val>
                                        </p:tav>
                                        <p:tav tm="100000">
                                          <p:val>
                                            <p:fltVal val="0"/>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08720"/>
            <a:ext cx="4608512" cy="3283565"/>
          </a:xfrm>
          <a:prstGeom prst="rect">
            <a:avLst/>
          </a:prstGeom>
        </p:spPr>
      </p:pic>
      <p:sp>
        <p:nvSpPr>
          <p:cNvPr id="4" name="Rektangel 3"/>
          <p:cNvSpPr/>
          <p:nvPr/>
        </p:nvSpPr>
        <p:spPr>
          <a:xfrm>
            <a:off x="3347864" y="3965510"/>
            <a:ext cx="1152128" cy="2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4493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58064" y="570577"/>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604388" y="1946893"/>
            <a:ext cx="7935249" cy="3354765"/>
          </a:xfrm>
          <a:prstGeom prst="rect">
            <a:avLst/>
          </a:prstGeom>
          <a:noFill/>
        </p:spPr>
        <p:txBody>
          <a:bodyPr wrap="none" rtlCol="0">
            <a:spAutoFit/>
          </a:bodyPr>
          <a:lstStyle/>
          <a:p>
            <a:pPr algn="ctr"/>
            <a:r>
              <a:rPr lang="sv-SE" sz="1600" b="1" dirty="0" smtClean="0">
                <a:latin typeface="Segoe UI Light" panose="020B0502040204020203" pitchFamily="34" charset="0"/>
                <a:ea typeface="Segoe UI" panose="020B0502040204020203" pitchFamily="34" charset="0"/>
                <a:cs typeface="Segoe UI" panose="020B0502040204020203" pitchFamily="34" charset="0"/>
              </a:rPr>
              <a:t>Åttonde tanken</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Tillhandahåll en ”arena”, en lärandemiljö, </a:t>
            </a:r>
            <a:r>
              <a:rPr lang="sv-SE" sz="2800" dirty="0" smtClean="0">
                <a:latin typeface="Segoe UI Light" panose="020B0502040204020203" pitchFamily="34" charset="0"/>
                <a:ea typeface="Segoe UI" panose="020B0502040204020203" pitchFamily="34" charset="0"/>
                <a:cs typeface="Segoe UI" panose="020B0502040204020203" pitchFamily="34" charset="0"/>
              </a:rPr>
              <a:t>där eleven</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(barnet</a:t>
            </a:r>
            <a:r>
              <a:rPr lang="sv-SE" sz="2800" dirty="0">
                <a:latin typeface="Segoe UI Light" panose="020B0502040204020203" pitchFamily="34" charset="0"/>
                <a:ea typeface="Segoe UI" panose="020B0502040204020203" pitchFamily="34" charset="0"/>
                <a:cs typeface="Segoe UI" panose="020B0502040204020203" pitchFamily="34" charset="0"/>
              </a:rPr>
              <a:t>) ges </a:t>
            </a:r>
            <a:r>
              <a:rPr lang="sv-SE" sz="2800" dirty="0" smtClean="0">
                <a:latin typeface="Segoe UI Light" panose="020B0502040204020203" pitchFamily="34" charset="0"/>
                <a:ea typeface="Segoe UI" panose="020B0502040204020203" pitchFamily="34" charset="0"/>
                <a:cs typeface="Segoe UI" panose="020B0502040204020203" pitchFamily="34" charset="0"/>
              </a:rPr>
              <a:t>förutsättningar att utveckla de av er</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valda entreprenöriella kompetenser.</a:t>
            </a:r>
          </a:p>
          <a:p>
            <a:pPr algn="ctr"/>
            <a:endParaRPr lang="sv-SE" sz="28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Men, både det entreprenöriella och det traditionella</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l</a:t>
            </a:r>
            <a:r>
              <a:rPr lang="sv-SE" sz="2800" dirty="0" smtClean="0">
                <a:latin typeface="Segoe UI Light" panose="020B0502040204020203" pitchFamily="34" charset="0"/>
                <a:ea typeface="Segoe UI" panose="020B0502040204020203" pitchFamily="34" charset="0"/>
                <a:cs typeface="Segoe UI" panose="020B0502040204020203" pitchFamily="34" charset="0"/>
              </a:rPr>
              <a:t>ärandet måste bejakas och få samexistera sida</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v</a:t>
            </a:r>
            <a:r>
              <a:rPr lang="sv-SE" sz="2800" dirty="0" smtClean="0">
                <a:latin typeface="Segoe UI Light" panose="020B0502040204020203" pitchFamily="34" charset="0"/>
                <a:ea typeface="Segoe UI" panose="020B0502040204020203" pitchFamily="34" charset="0"/>
                <a:cs typeface="Segoe UI" panose="020B0502040204020203" pitchFamily="34" charset="0"/>
              </a:rPr>
              <a:t>id sida.</a:t>
            </a:r>
            <a:endParaRPr lang="sv-SE" sz="2800" dirty="0">
              <a:latin typeface="Segoe UI Light" panose="020B0502040204020203" pitchFamily="34" charset="0"/>
              <a:ea typeface="Segoe UI" panose="020B0502040204020203" pitchFamily="34" charset="0"/>
              <a:cs typeface="Segoe UI" panose="020B0502040204020203" pitchFamily="34" charset="0"/>
            </a:endParaRPr>
          </a:p>
        </p:txBody>
      </p:sp>
      <p:grpSp>
        <p:nvGrpSpPr>
          <p:cNvPr id="8" name="Grupp 7"/>
          <p:cNvGrpSpPr/>
          <p:nvPr/>
        </p:nvGrpSpPr>
        <p:grpSpPr>
          <a:xfrm>
            <a:off x="5220072" y="4941168"/>
            <a:ext cx="700833" cy="978130"/>
            <a:chOff x="6683723" y="4797152"/>
            <a:chExt cx="700833" cy="978130"/>
          </a:xfrm>
        </p:grpSpPr>
        <p:sp>
          <p:nvSpPr>
            <p:cNvPr id="9" name="Dokument 8">
              <a:hlinkClick r:id="rId2" action="ppaction://hlinkfile" highlightClick="1"/>
            </p:cNvPr>
            <p:cNvSpPr/>
            <p:nvPr/>
          </p:nvSpPr>
          <p:spPr>
            <a:xfrm>
              <a:off x="6732239" y="4797152"/>
              <a:ext cx="603803" cy="648456"/>
            </a:xfrm>
            <a:prstGeom prst="actionButtonDocumen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6683723" y="5467505"/>
              <a:ext cx="700833" cy="307777"/>
            </a:xfrm>
            <a:prstGeom prst="rect">
              <a:avLst/>
            </a:prstGeom>
            <a:noFill/>
          </p:spPr>
          <p:txBody>
            <a:bodyPr wrap="none" rtlCol="0">
              <a:spAutoFit/>
            </a:bodyPr>
            <a:lstStyle/>
            <a:p>
              <a:r>
                <a:rPr lang="sv-SE" sz="1400" dirty="0" smtClean="0">
                  <a:latin typeface="Segoe UI Light" panose="020B0502040204020203" pitchFamily="34" charset="0"/>
                </a:rPr>
                <a:t>Modell</a:t>
              </a:r>
              <a:endParaRPr lang="sv-SE" sz="1400" dirty="0">
                <a:latin typeface="Segoe UI Light" panose="020B0502040204020203" pitchFamily="34" charset="0"/>
              </a:endParaRPr>
            </a:p>
          </p:txBody>
        </p:sp>
      </p:grpSp>
    </p:spTree>
    <p:extLst>
      <p:ext uri="{BB962C8B-B14F-4D97-AF65-F5344CB8AC3E}">
        <p14:creationId xmlns:p14="http://schemas.microsoft.com/office/powerpoint/2010/main" val="3135923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58065" y="564401"/>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365541" y="1946893"/>
            <a:ext cx="8412944" cy="3354765"/>
          </a:xfrm>
          <a:prstGeom prst="rect">
            <a:avLst/>
          </a:prstGeom>
          <a:noFill/>
        </p:spPr>
        <p:txBody>
          <a:bodyPr wrap="none" rtlCol="0">
            <a:spAutoFit/>
          </a:bodyPr>
          <a:lstStyle/>
          <a:p>
            <a:pPr algn="ctr"/>
            <a:r>
              <a:rPr lang="sv-SE" sz="1600" b="1" dirty="0" smtClean="0">
                <a:latin typeface="Segoe UI Light" panose="020B0502040204020203" pitchFamily="34" charset="0"/>
                <a:ea typeface="Segoe UI" panose="020B0502040204020203" pitchFamily="34" charset="0"/>
                <a:cs typeface="Segoe UI" panose="020B0502040204020203" pitchFamily="34" charset="0"/>
              </a:rPr>
              <a:t>Nionde tanken</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De projekt och andra arbeten som eleven (barnet) gör</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m</a:t>
            </a:r>
            <a:r>
              <a:rPr lang="sv-SE" sz="2800" dirty="0" smtClean="0">
                <a:latin typeface="Segoe UI Light" panose="020B0502040204020203" pitchFamily="34" charset="0"/>
                <a:ea typeface="Segoe UI" panose="020B0502040204020203" pitchFamily="34" charset="0"/>
                <a:cs typeface="Segoe UI" panose="020B0502040204020203" pitchFamily="34" charset="0"/>
              </a:rPr>
              <a:t>åste upplevas som på riktigt. Det måste </a:t>
            </a:r>
            <a:r>
              <a:rPr lang="sv-SE" sz="2800" u="sng" dirty="0" smtClean="0">
                <a:latin typeface="Segoe UI Light" panose="020B0502040204020203" pitchFamily="34" charset="0"/>
                <a:ea typeface="Segoe UI" panose="020B0502040204020203" pitchFamily="34" charset="0"/>
                <a:cs typeface="Segoe UI" panose="020B0502040204020203" pitchFamily="34" charset="0"/>
              </a:rPr>
              <a:t>alltid</a:t>
            </a:r>
            <a:r>
              <a:rPr lang="sv-SE" sz="2800" dirty="0" smtClean="0">
                <a:latin typeface="Segoe UI Light" panose="020B0502040204020203" pitchFamily="34" charset="0"/>
                <a:ea typeface="Segoe UI" panose="020B0502040204020203" pitchFamily="34" charset="0"/>
                <a:cs typeface="Segoe UI" panose="020B0502040204020203" pitchFamily="34" charset="0"/>
              </a:rPr>
              <a:t> finnas</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en avnämare till arbetena. Med stor fördel</a:t>
            </a:r>
            <a:r>
              <a:rPr lang="sv-SE" sz="2800" dirty="0">
                <a:latin typeface="Segoe UI Light" panose="020B0502040204020203" pitchFamily="34" charset="0"/>
                <a:ea typeface="Segoe UI" panose="020B0502040204020203" pitchFamily="34" charset="0"/>
                <a:cs typeface="Segoe UI" panose="020B0502040204020203" pitchFamily="34" charset="0"/>
              </a:rPr>
              <a:t> </a:t>
            </a:r>
            <a:r>
              <a:rPr lang="sv-SE" sz="2800" dirty="0" smtClean="0">
                <a:latin typeface="Segoe UI Light" panose="020B0502040204020203" pitchFamily="34" charset="0"/>
                <a:ea typeface="Segoe UI" panose="020B0502040204020203" pitchFamily="34" charset="0"/>
                <a:cs typeface="Segoe UI" panose="020B0502040204020203" pitchFamily="34" charset="0"/>
              </a:rPr>
              <a:t>används här</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s</a:t>
            </a:r>
            <a:r>
              <a:rPr lang="sv-SE" sz="2800" dirty="0" smtClean="0">
                <a:latin typeface="Segoe UI Light" panose="020B0502040204020203" pitchFamily="34" charset="0"/>
                <a:ea typeface="Segoe UI" panose="020B0502040204020203" pitchFamily="34" charset="0"/>
                <a:cs typeface="Segoe UI" panose="020B0502040204020203" pitchFamily="34" charset="0"/>
              </a:rPr>
              <a:t>kolans omgivande samhälle.</a:t>
            </a:r>
          </a:p>
          <a:p>
            <a:pPr algn="ctr"/>
            <a:endParaRPr lang="sv-SE" sz="28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b="1" dirty="0" smtClean="0">
                <a:solidFill>
                  <a:srgbClr val="FF0000"/>
                </a:solidFill>
                <a:latin typeface="Segoe UI Light" panose="020B0502040204020203" pitchFamily="34" charset="0"/>
                <a:ea typeface="Segoe UI" panose="020B0502040204020203" pitchFamily="34" charset="0"/>
                <a:cs typeface="Segoe UI" panose="020B0502040204020203" pitchFamily="34" charset="0"/>
              </a:rPr>
              <a:t>Viktigt!</a:t>
            </a:r>
            <a:r>
              <a:rPr lang="sv-SE" sz="2800" dirty="0" smtClean="0">
                <a:latin typeface="Segoe UI Light" panose="020B0502040204020203" pitchFamily="34" charset="0"/>
                <a:ea typeface="Segoe UI" panose="020B0502040204020203" pitchFamily="34" charset="0"/>
                <a:cs typeface="Segoe UI" panose="020B0502040204020203" pitchFamily="34" charset="0"/>
              </a:rPr>
              <a:t> Entreprenöriellt lärande </a:t>
            </a:r>
            <a:r>
              <a:rPr lang="sv-SE" sz="2800" u="sng" dirty="0" smtClean="0">
                <a:latin typeface="Segoe UI Light" panose="020B0502040204020203" pitchFamily="34" charset="0"/>
                <a:ea typeface="Segoe UI" panose="020B0502040204020203" pitchFamily="34" charset="0"/>
                <a:cs typeface="Segoe UI" panose="020B0502040204020203" pitchFamily="34" charset="0"/>
              </a:rPr>
              <a:t>kräver</a:t>
            </a:r>
            <a:r>
              <a:rPr lang="sv-SE" sz="2800" dirty="0" smtClean="0">
                <a:latin typeface="Segoe UI Light" panose="020B0502040204020203" pitchFamily="34" charset="0"/>
                <a:ea typeface="Segoe UI" panose="020B0502040204020203" pitchFamily="34" charset="0"/>
                <a:cs typeface="Segoe UI" panose="020B0502040204020203" pitchFamily="34" charset="0"/>
              </a:rPr>
              <a:t> samverkan med</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o</a:t>
            </a:r>
            <a:r>
              <a:rPr lang="sv-SE" sz="2800" dirty="0" smtClean="0">
                <a:latin typeface="Segoe UI Light" panose="020B0502040204020203" pitchFamily="34" charset="0"/>
                <a:ea typeface="Segoe UI" panose="020B0502040204020203" pitchFamily="34" charset="0"/>
                <a:cs typeface="Segoe UI" panose="020B0502040204020203" pitchFamily="34" charset="0"/>
              </a:rPr>
              <a:t>mgivande samhälle.</a:t>
            </a:r>
          </a:p>
        </p:txBody>
      </p:sp>
    </p:spTree>
    <p:extLst>
      <p:ext uri="{BB962C8B-B14F-4D97-AF65-F5344CB8AC3E}">
        <p14:creationId xmlns:p14="http://schemas.microsoft.com/office/powerpoint/2010/main" val="4035770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158074" y="564401"/>
            <a:ext cx="6827895" cy="584775"/>
          </a:xfrm>
          <a:prstGeom prst="rect">
            <a:avLst/>
          </a:prstGeom>
          <a:noFill/>
        </p:spPr>
        <p:txBody>
          <a:bodyPr wrap="none" rtlCol="0">
            <a:spAutoFit/>
          </a:bodyPr>
          <a:lstStyle/>
          <a:p>
            <a:r>
              <a:rPr lang="sv-SE" sz="3200" dirty="0" smtClean="0">
                <a:latin typeface="Segoe UI Light" panose="020B0502040204020203" pitchFamily="34" charset="0"/>
              </a:rPr>
              <a:t>Några tankar utifrån mina erfarenheter</a:t>
            </a:r>
            <a:endParaRPr lang="sv-SE" sz="3200" dirty="0">
              <a:latin typeface="Segoe UI Light" panose="020B0502040204020203" pitchFamily="34" charset="0"/>
            </a:endParaRPr>
          </a:p>
        </p:txBody>
      </p:sp>
      <p:sp>
        <p:nvSpPr>
          <p:cNvPr id="2" name="textruta 1"/>
          <p:cNvSpPr txBox="1"/>
          <p:nvPr/>
        </p:nvSpPr>
        <p:spPr>
          <a:xfrm>
            <a:off x="718980" y="1946893"/>
            <a:ext cx="7706084" cy="3354765"/>
          </a:xfrm>
          <a:prstGeom prst="rect">
            <a:avLst/>
          </a:prstGeom>
          <a:noFill/>
        </p:spPr>
        <p:txBody>
          <a:bodyPr wrap="none" rtlCol="0">
            <a:spAutoFit/>
          </a:bodyPr>
          <a:lstStyle/>
          <a:p>
            <a:pPr algn="ctr"/>
            <a:r>
              <a:rPr lang="sv-SE" sz="1600" b="1" dirty="0">
                <a:latin typeface="Segoe UI Light" panose="020B0502040204020203" pitchFamily="34" charset="0"/>
                <a:ea typeface="Segoe UI" panose="020B0502040204020203" pitchFamily="34" charset="0"/>
                <a:cs typeface="Segoe UI" panose="020B0502040204020203" pitchFamily="34" charset="0"/>
              </a:rPr>
              <a:t>T</a:t>
            </a:r>
            <a:r>
              <a:rPr lang="sv-SE" sz="1600" b="1" dirty="0" smtClean="0">
                <a:latin typeface="Segoe UI Light" panose="020B0502040204020203" pitchFamily="34" charset="0"/>
                <a:ea typeface="Segoe UI" panose="020B0502040204020203" pitchFamily="34" charset="0"/>
                <a:cs typeface="Segoe UI" panose="020B0502040204020203" pitchFamily="34" charset="0"/>
              </a:rPr>
              <a:t>ionde tanken</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Pedagogerna vandrar mellan att göra egen</a:t>
            </a:r>
          </a:p>
          <a:p>
            <a:pPr algn="ctr"/>
            <a:r>
              <a:rPr lang="sv-SE" sz="2800" dirty="0">
                <a:latin typeface="Segoe UI Light" panose="020B0502040204020203" pitchFamily="34" charset="0"/>
                <a:ea typeface="Segoe UI" panose="020B0502040204020203" pitchFamily="34" charset="0"/>
                <a:cs typeface="Segoe UI" panose="020B0502040204020203" pitchFamily="34" charset="0"/>
              </a:rPr>
              <a:t>l</a:t>
            </a:r>
            <a:r>
              <a:rPr lang="sv-SE" sz="2800" dirty="0" smtClean="0">
                <a:latin typeface="Segoe UI Light" panose="020B0502040204020203" pitchFamily="34" charset="0"/>
                <a:ea typeface="Segoe UI" panose="020B0502040204020203" pitchFamily="34" charset="0"/>
                <a:cs typeface="Segoe UI" panose="020B0502040204020203" pitchFamily="34" charset="0"/>
              </a:rPr>
              <a:t>ektionsplanering till att utforma arbetslagets</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entreprenöriella</a:t>
            </a:r>
            <a:r>
              <a:rPr lang="sv-SE" sz="2800" dirty="0">
                <a:latin typeface="Segoe UI Light" panose="020B0502040204020203" pitchFamily="34" charset="0"/>
                <a:ea typeface="Segoe UI" panose="020B0502040204020203" pitchFamily="34" charset="0"/>
                <a:cs typeface="Segoe UI" panose="020B0502040204020203" pitchFamily="34" charset="0"/>
              </a:rPr>
              <a:t> </a:t>
            </a:r>
            <a:r>
              <a:rPr lang="sv-SE" sz="2800" dirty="0" smtClean="0">
                <a:latin typeface="Segoe UI Light" panose="020B0502040204020203" pitchFamily="34" charset="0"/>
                <a:ea typeface="Segoe UI" panose="020B0502040204020203" pitchFamily="34" charset="0"/>
                <a:cs typeface="Segoe UI" panose="020B0502040204020203" pitchFamily="34" charset="0"/>
              </a:rPr>
              <a:t>läsårsplan. </a:t>
            </a:r>
          </a:p>
          <a:p>
            <a:pPr algn="ctr"/>
            <a:endParaRPr lang="sv-SE" sz="2800" dirty="0">
              <a:latin typeface="Segoe UI Light" panose="020B0502040204020203" pitchFamily="34" charset="0"/>
              <a:ea typeface="Segoe UI" panose="020B0502040204020203" pitchFamily="34" charset="0"/>
              <a:cs typeface="Segoe UI" panose="020B0502040204020203" pitchFamily="34" charset="0"/>
            </a:endParaRP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Varför då inte ha det entreprenöriella förhållnings-</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sättets fem dimensioner som ett paraply över det</a:t>
            </a:r>
          </a:p>
          <a:p>
            <a:pPr algn="ctr"/>
            <a:r>
              <a:rPr lang="sv-SE" sz="2800" dirty="0" smtClean="0">
                <a:latin typeface="Segoe UI Light" panose="020B0502040204020203" pitchFamily="34" charset="0"/>
                <a:ea typeface="Segoe UI" panose="020B0502040204020203" pitchFamily="34" charset="0"/>
                <a:cs typeface="Segoe UI" panose="020B0502040204020203" pitchFamily="34" charset="0"/>
              </a:rPr>
              <a:t>gemensamma arbetet?</a:t>
            </a:r>
          </a:p>
        </p:txBody>
      </p:sp>
    </p:spTree>
    <p:extLst>
      <p:ext uri="{BB962C8B-B14F-4D97-AF65-F5344CB8AC3E}">
        <p14:creationId xmlns:p14="http://schemas.microsoft.com/office/powerpoint/2010/main" val="2643078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988840"/>
            <a:ext cx="7772400" cy="2304256"/>
          </a:xfrm>
        </p:spPr>
        <p:txBody>
          <a:bodyPr>
            <a:normAutofit/>
          </a:bodyPr>
          <a:lstStyle/>
          <a:p>
            <a:r>
              <a:rPr lang="sv-SE" dirty="0" smtClean="0">
                <a:latin typeface="Segoe UI Light" panose="020B0502040204020203" pitchFamily="34" charset="0"/>
                <a:ea typeface="Segoe UI" panose="020B0502040204020203" pitchFamily="34" charset="0"/>
                <a:cs typeface="Segoe UI" panose="020B0502040204020203" pitchFamily="34" charset="0"/>
              </a:rPr>
              <a:t>Gymnasiekursen</a:t>
            </a:r>
            <a:br>
              <a:rPr lang="sv-SE" dirty="0" smtClean="0">
                <a:latin typeface="Segoe UI Light" panose="020B0502040204020203" pitchFamily="34" charset="0"/>
                <a:ea typeface="Segoe UI" panose="020B0502040204020203" pitchFamily="34" charset="0"/>
                <a:cs typeface="Segoe UI" panose="020B0502040204020203" pitchFamily="34" charset="0"/>
              </a:rPr>
            </a:br>
            <a:r>
              <a:rPr lang="sv-SE" dirty="0">
                <a:latin typeface="Segoe UI Light" panose="020B0502040204020203" pitchFamily="34" charset="0"/>
              </a:rPr>
              <a:t>Kommunikation (LPL1204) </a:t>
            </a:r>
            <a:endParaRPr lang="sv-SE" dirty="0">
              <a:latin typeface="Segoe UI Light" panose="020B0502040204020203" pitchFamily="34" charset="0"/>
              <a:ea typeface="Segoe UI" panose="020B0502040204020203" pitchFamily="34" charset="0"/>
              <a:cs typeface="Segoe UI" panose="020B0502040204020203" pitchFamily="34" charset="0"/>
            </a:endParaRPr>
          </a:p>
        </p:txBody>
      </p:sp>
      <p:sp>
        <p:nvSpPr>
          <p:cNvPr id="6" name="textruta 5"/>
          <p:cNvSpPr txBox="1"/>
          <p:nvPr/>
        </p:nvSpPr>
        <p:spPr>
          <a:xfrm>
            <a:off x="1535146" y="550494"/>
            <a:ext cx="6073714" cy="1077218"/>
          </a:xfrm>
          <a:prstGeom prst="rect">
            <a:avLst/>
          </a:prstGeom>
          <a:noFill/>
        </p:spPr>
        <p:txBody>
          <a:bodyPr wrap="none" rtlCol="0">
            <a:spAutoFit/>
          </a:bodyPr>
          <a:lstStyle/>
          <a:p>
            <a:pPr algn="ctr"/>
            <a:r>
              <a:rPr lang="sv-SE" sz="3200" dirty="0" smtClean="0">
                <a:latin typeface="Segoe UI Light" panose="020B0502040204020203" pitchFamily="34" charset="0"/>
              </a:rPr>
              <a:t>Entreprenöriellt lärande i praktiken</a:t>
            </a:r>
          </a:p>
          <a:p>
            <a:pPr algn="ctr"/>
            <a:r>
              <a:rPr lang="sv-SE" sz="3200" dirty="0" smtClean="0">
                <a:latin typeface="Segoe UI Light" panose="020B0502040204020203" pitchFamily="34" charset="0"/>
              </a:rPr>
              <a:t>- ett gott exempel</a:t>
            </a:r>
            <a:endParaRPr lang="sv-SE" sz="3200" dirty="0">
              <a:latin typeface="Segoe UI Light" panose="020B0502040204020203" pitchFamily="34" charset="0"/>
            </a:endParaRPr>
          </a:p>
        </p:txBody>
      </p:sp>
    </p:spTree>
    <p:extLst>
      <p:ext uri="{BB962C8B-B14F-4D97-AF65-F5344CB8AC3E}">
        <p14:creationId xmlns:p14="http://schemas.microsoft.com/office/powerpoint/2010/main" val="4080352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 15"/>
          <p:cNvGrpSpPr/>
          <p:nvPr/>
        </p:nvGrpSpPr>
        <p:grpSpPr>
          <a:xfrm>
            <a:off x="7975639" y="3927042"/>
            <a:ext cx="792205" cy="956233"/>
            <a:chOff x="6145870" y="4725144"/>
            <a:chExt cx="792205" cy="956233"/>
          </a:xfrm>
        </p:grpSpPr>
        <p:sp>
          <p:nvSpPr>
            <p:cNvPr id="7" name="Framåt eller nästa 6">
              <a:hlinkClick r:id="rId2" action="ppaction://hlinkfile" highlightClick="1"/>
            </p:cNvPr>
            <p:cNvSpPr/>
            <p:nvPr/>
          </p:nvSpPr>
          <p:spPr>
            <a:xfrm>
              <a:off x="6156176" y="4725144"/>
              <a:ext cx="771594" cy="648456"/>
            </a:xfrm>
            <a:prstGeom prst="actionButtonForwardNex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egoe UI Light" panose="020B0502040204020203" pitchFamily="34" charset="0"/>
              </a:endParaRPr>
            </a:p>
          </p:txBody>
        </p:sp>
        <p:sp>
          <p:nvSpPr>
            <p:cNvPr id="4" name="textruta 3"/>
            <p:cNvSpPr txBox="1"/>
            <p:nvPr/>
          </p:nvSpPr>
          <p:spPr>
            <a:xfrm>
              <a:off x="6145870" y="5373600"/>
              <a:ext cx="792205" cy="307777"/>
            </a:xfrm>
            <a:prstGeom prst="rect">
              <a:avLst/>
            </a:prstGeom>
            <a:noFill/>
          </p:spPr>
          <p:txBody>
            <a:bodyPr wrap="none" rtlCol="0">
              <a:spAutoFit/>
            </a:bodyPr>
            <a:lstStyle/>
            <a:p>
              <a:r>
                <a:rPr lang="sv-SE" sz="1400" dirty="0" smtClean="0">
                  <a:latin typeface="Segoe UI Light" panose="020B0502040204020203" pitchFamily="34" charset="0"/>
                </a:rPr>
                <a:t>Jozefine</a:t>
              </a:r>
              <a:endParaRPr lang="sv-SE" sz="1400" dirty="0">
                <a:latin typeface="Segoe UI Light" panose="020B0502040204020203" pitchFamily="34" charset="0"/>
              </a:endParaRPr>
            </a:p>
          </p:txBody>
        </p:sp>
      </p:grpSp>
      <p:grpSp>
        <p:nvGrpSpPr>
          <p:cNvPr id="10" name="Grupp 9"/>
          <p:cNvGrpSpPr/>
          <p:nvPr/>
        </p:nvGrpSpPr>
        <p:grpSpPr>
          <a:xfrm>
            <a:off x="7968717" y="2956843"/>
            <a:ext cx="771594" cy="956233"/>
            <a:chOff x="6156176" y="4725144"/>
            <a:chExt cx="771594" cy="956233"/>
          </a:xfrm>
        </p:grpSpPr>
        <p:sp>
          <p:nvSpPr>
            <p:cNvPr id="11" name="Framåt eller nästa 10">
              <a:hlinkClick r:id="rId3" action="ppaction://hlinkfile" highlightClick="1"/>
            </p:cNvPr>
            <p:cNvSpPr/>
            <p:nvPr/>
          </p:nvSpPr>
          <p:spPr>
            <a:xfrm>
              <a:off x="6156176" y="4725144"/>
              <a:ext cx="771594" cy="648456"/>
            </a:xfrm>
            <a:prstGeom prst="actionButtonForwardNex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egoe UI Light" panose="020B0502040204020203" pitchFamily="34" charset="0"/>
              </a:endParaRPr>
            </a:p>
          </p:txBody>
        </p:sp>
        <p:sp>
          <p:nvSpPr>
            <p:cNvPr id="12" name="textruta 11"/>
            <p:cNvSpPr txBox="1"/>
            <p:nvPr/>
          </p:nvSpPr>
          <p:spPr>
            <a:xfrm>
              <a:off x="6278118" y="5373600"/>
              <a:ext cx="527709" cy="307777"/>
            </a:xfrm>
            <a:prstGeom prst="rect">
              <a:avLst/>
            </a:prstGeom>
            <a:noFill/>
          </p:spPr>
          <p:txBody>
            <a:bodyPr wrap="none" rtlCol="0">
              <a:spAutoFit/>
            </a:bodyPr>
            <a:lstStyle/>
            <a:p>
              <a:r>
                <a:rPr lang="sv-SE" sz="1400" dirty="0" smtClean="0">
                  <a:latin typeface="Segoe UI Light" panose="020B0502040204020203" pitchFamily="34" charset="0"/>
                </a:rPr>
                <a:t>Otto</a:t>
              </a:r>
              <a:endParaRPr lang="sv-SE" sz="1400" dirty="0">
                <a:latin typeface="Segoe UI Light" panose="020B0502040204020203" pitchFamily="34" charset="0"/>
              </a:endParaRPr>
            </a:p>
          </p:txBody>
        </p:sp>
      </p:grpSp>
      <p:sp>
        <p:nvSpPr>
          <p:cNvPr id="8" name="textruta 7"/>
          <p:cNvSpPr txBox="1"/>
          <p:nvPr/>
        </p:nvSpPr>
        <p:spPr>
          <a:xfrm>
            <a:off x="251519" y="1319635"/>
            <a:ext cx="7648825" cy="4093428"/>
          </a:xfrm>
          <a:prstGeom prst="rect">
            <a:avLst/>
          </a:prstGeom>
          <a:noFill/>
        </p:spPr>
        <p:txBody>
          <a:bodyPr wrap="none" rtlCol="0">
            <a:spAutoFit/>
          </a:bodyPr>
          <a:lstStyle/>
          <a:p>
            <a:pPr marL="285750" indent="-285750">
              <a:spcAft>
                <a:spcPts val="1200"/>
              </a:spcAft>
              <a:buFont typeface="Wingdings" panose="05000000000000000000" pitchFamily="2" charset="2"/>
              <a:buChar char="ü"/>
            </a:pPr>
            <a:r>
              <a:rPr lang="sv-SE" sz="2000" dirty="0" smtClean="0">
                <a:latin typeface="Segoe UI Light" panose="020B0502040204020203" pitchFamily="34" charset="0"/>
              </a:rPr>
              <a:t>Inläsning och planering av kursen samt iordningställande av matris.</a:t>
            </a:r>
          </a:p>
          <a:p>
            <a:pPr marL="285750" indent="-285750">
              <a:spcAft>
                <a:spcPts val="1200"/>
              </a:spcAft>
              <a:buFont typeface="Wingdings" panose="05000000000000000000" pitchFamily="2" charset="2"/>
              <a:buChar char="ü"/>
            </a:pPr>
            <a:r>
              <a:rPr lang="sv-SE" sz="2000" dirty="0" smtClean="0">
                <a:latin typeface="Segoe UI Light" panose="020B0502040204020203" pitchFamily="34" charset="0"/>
              </a:rPr>
              <a:t>Fastställande av </a:t>
            </a:r>
            <a:r>
              <a:rPr lang="sv-SE" sz="2000" dirty="0" err="1" smtClean="0">
                <a:latin typeface="Segoe UI Light" panose="020B0502040204020203" pitchFamily="34" charset="0"/>
              </a:rPr>
              <a:t>lärmodell</a:t>
            </a:r>
            <a:r>
              <a:rPr lang="sv-SE" sz="2000" dirty="0" smtClean="0">
                <a:latin typeface="Segoe UI Light" panose="020B0502040204020203" pitchFamily="34" charset="0"/>
              </a:rPr>
              <a:t> för kursen.</a:t>
            </a:r>
          </a:p>
          <a:p>
            <a:pPr marL="285750" indent="-285750">
              <a:spcAft>
                <a:spcPts val="1200"/>
              </a:spcAft>
              <a:buFont typeface="Wingdings" panose="05000000000000000000" pitchFamily="2" charset="2"/>
              <a:buChar char="ü"/>
            </a:pPr>
            <a:r>
              <a:rPr lang="sv-SE" sz="2000" dirty="0" smtClean="0">
                <a:latin typeface="Segoe UI Light" panose="020B0502040204020203" pitchFamily="34" charset="0"/>
              </a:rPr>
              <a:t>Sittning under kursens gång.</a:t>
            </a:r>
          </a:p>
          <a:p>
            <a:pPr marL="285750" indent="-285750">
              <a:spcAft>
                <a:spcPts val="1200"/>
              </a:spcAft>
              <a:buFont typeface="Wingdings" panose="05000000000000000000" pitchFamily="2" charset="2"/>
              <a:buChar char="ü"/>
            </a:pPr>
            <a:r>
              <a:rPr lang="sv-SE" sz="2000" dirty="0" smtClean="0">
                <a:latin typeface="Segoe UI Light" panose="020B0502040204020203" pitchFamily="34" charset="0"/>
              </a:rPr>
              <a:t>Några exempel: 	Introduktionen</a:t>
            </a:r>
            <a:br>
              <a:rPr lang="sv-SE" sz="2000" dirty="0" smtClean="0">
                <a:latin typeface="Segoe UI Light" panose="020B0502040204020203" pitchFamily="34" charset="0"/>
              </a:rPr>
            </a:br>
            <a:r>
              <a:rPr lang="sv-SE" sz="2000" dirty="0" smtClean="0">
                <a:latin typeface="Segoe UI Light" panose="020B0502040204020203" pitchFamily="34" charset="0"/>
              </a:rPr>
              <a:t>			Vägen mot ”Talet”; </a:t>
            </a:r>
            <a:r>
              <a:rPr lang="sv-SE" sz="2000" dirty="0" err="1" smtClean="0">
                <a:latin typeface="Segoe UI Light" panose="020B0502040204020203" pitchFamily="34" charset="0"/>
              </a:rPr>
              <a:t>Jozefines</a:t>
            </a:r>
            <a:r>
              <a:rPr lang="sv-SE" sz="2000" dirty="0" smtClean="0">
                <a:latin typeface="Segoe UI Light" panose="020B0502040204020203" pitchFamily="34" charset="0"/>
              </a:rPr>
              <a:t> kommentar</a:t>
            </a:r>
            <a:br>
              <a:rPr lang="sv-SE" sz="2000" dirty="0" smtClean="0">
                <a:latin typeface="Segoe UI Light" panose="020B0502040204020203" pitchFamily="34" charset="0"/>
              </a:rPr>
            </a:br>
            <a:r>
              <a:rPr lang="sv-SE" sz="2000" dirty="0" smtClean="0">
                <a:latin typeface="Segoe UI Light" panose="020B0502040204020203" pitchFamily="34" charset="0"/>
              </a:rPr>
              <a:t>			Reklaminslaget</a:t>
            </a:r>
            <a:br>
              <a:rPr lang="sv-SE" sz="2000" dirty="0" smtClean="0">
                <a:latin typeface="Segoe UI Light" panose="020B0502040204020203" pitchFamily="34" charset="0"/>
              </a:rPr>
            </a:br>
            <a:r>
              <a:rPr lang="sv-SE" sz="2000" dirty="0" smtClean="0">
                <a:latin typeface="Segoe UI Light" panose="020B0502040204020203" pitchFamily="34" charset="0"/>
              </a:rPr>
              <a:t>			Svåra samtal</a:t>
            </a:r>
            <a:br>
              <a:rPr lang="sv-SE" sz="2000" dirty="0" smtClean="0">
                <a:latin typeface="Segoe UI Light" panose="020B0502040204020203" pitchFamily="34" charset="0"/>
              </a:rPr>
            </a:br>
            <a:r>
              <a:rPr lang="sv-SE" sz="2000" dirty="0" smtClean="0">
                <a:latin typeface="Segoe UI Light" panose="020B0502040204020203" pitchFamily="34" charset="0"/>
              </a:rPr>
              <a:t>			Skådespelaren Robert</a:t>
            </a:r>
            <a:br>
              <a:rPr lang="sv-SE" sz="2000" dirty="0" smtClean="0">
                <a:latin typeface="Segoe UI Light" panose="020B0502040204020203" pitchFamily="34" charset="0"/>
              </a:rPr>
            </a:br>
            <a:r>
              <a:rPr lang="sv-SE" sz="2000" dirty="0" smtClean="0">
                <a:latin typeface="Segoe UI Light" panose="020B0502040204020203" pitchFamily="34" charset="0"/>
              </a:rPr>
              <a:t>			Hemtentamen</a:t>
            </a:r>
            <a:br>
              <a:rPr lang="sv-SE" sz="2000" dirty="0" smtClean="0">
                <a:latin typeface="Segoe UI Light" panose="020B0502040204020203" pitchFamily="34" charset="0"/>
              </a:rPr>
            </a:br>
            <a:r>
              <a:rPr lang="sv-SE" sz="2000" dirty="0" smtClean="0">
                <a:latin typeface="Segoe UI Light" panose="020B0502040204020203" pitchFamily="34" charset="0"/>
              </a:rPr>
              <a:t>			</a:t>
            </a:r>
            <a:r>
              <a:rPr lang="sv-SE" sz="2000" dirty="0" err="1" smtClean="0">
                <a:latin typeface="Segoe UI Light" panose="020B0502040204020203" pitchFamily="34" charset="0"/>
              </a:rPr>
              <a:t>O.s.v</a:t>
            </a:r>
            <a:endParaRPr lang="sv-SE" sz="2000" dirty="0" smtClean="0">
              <a:latin typeface="Segoe UI Light" panose="020B0502040204020203" pitchFamily="34" charset="0"/>
            </a:endParaRPr>
          </a:p>
          <a:p>
            <a:pPr marL="285750" indent="-285750">
              <a:spcAft>
                <a:spcPts val="1200"/>
              </a:spcAft>
              <a:buFont typeface="Wingdings" panose="05000000000000000000" pitchFamily="2" charset="2"/>
              <a:buChar char="ü"/>
            </a:pPr>
            <a:endParaRPr lang="sv-SE" sz="2000" dirty="0">
              <a:latin typeface="Segoe UI Light" panose="020B0502040204020203" pitchFamily="34" charset="0"/>
            </a:endParaRPr>
          </a:p>
        </p:txBody>
      </p:sp>
      <p:grpSp>
        <p:nvGrpSpPr>
          <p:cNvPr id="18" name="Grupp 17"/>
          <p:cNvGrpSpPr/>
          <p:nvPr/>
        </p:nvGrpSpPr>
        <p:grpSpPr>
          <a:xfrm>
            <a:off x="8100392" y="579897"/>
            <a:ext cx="644082" cy="949341"/>
            <a:chOff x="5323809" y="4750351"/>
            <a:chExt cx="644082" cy="949341"/>
          </a:xfrm>
        </p:grpSpPr>
        <p:sp>
          <p:nvSpPr>
            <p:cNvPr id="19" name="Dokument 18">
              <a:hlinkClick r:id="rId4" action="ppaction://hlinkfile" highlightClick="1"/>
            </p:cNvPr>
            <p:cNvSpPr/>
            <p:nvPr/>
          </p:nvSpPr>
          <p:spPr>
            <a:xfrm>
              <a:off x="5364088" y="4750351"/>
              <a:ext cx="603803" cy="648456"/>
            </a:xfrm>
            <a:prstGeom prst="actionButtonDocumen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5323809" y="5391915"/>
              <a:ext cx="639919" cy="307777"/>
            </a:xfrm>
            <a:prstGeom prst="rect">
              <a:avLst/>
            </a:prstGeom>
            <a:noFill/>
          </p:spPr>
          <p:txBody>
            <a:bodyPr wrap="none" rtlCol="0">
              <a:spAutoFit/>
            </a:bodyPr>
            <a:lstStyle/>
            <a:p>
              <a:r>
                <a:rPr lang="sv-SE" sz="1400" dirty="0" smtClean="0">
                  <a:latin typeface="Segoe UI Light" panose="020B0502040204020203" pitchFamily="34" charset="0"/>
                </a:rPr>
                <a:t>Matris</a:t>
              </a:r>
              <a:endParaRPr lang="sv-SE" sz="1400" dirty="0">
                <a:latin typeface="Segoe UI Light" panose="020B0502040204020203" pitchFamily="34" charset="0"/>
              </a:endParaRPr>
            </a:p>
          </p:txBody>
        </p:sp>
      </p:grpSp>
      <p:grpSp>
        <p:nvGrpSpPr>
          <p:cNvPr id="28" name="Grupp 27"/>
          <p:cNvGrpSpPr/>
          <p:nvPr/>
        </p:nvGrpSpPr>
        <p:grpSpPr>
          <a:xfrm>
            <a:off x="1210147" y="1105530"/>
            <a:ext cx="6690197" cy="5615091"/>
            <a:chOff x="1266179" y="910253"/>
            <a:chExt cx="6690197" cy="5615091"/>
          </a:xfrm>
        </p:grpSpPr>
        <p:sp>
          <p:nvSpPr>
            <p:cNvPr id="29" name="Rektangel 28"/>
            <p:cNvSpPr/>
            <p:nvPr/>
          </p:nvSpPr>
          <p:spPr>
            <a:xfrm>
              <a:off x="1266179" y="910253"/>
              <a:ext cx="6690197" cy="561509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0" name="Grupp 29"/>
            <p:cNvGrpSpPr/>
            <p:nvPr/>
          </p:nvGrpSpPr>
          <p:grpSpPr>
            <a:xfrm>
              <a:off x="1547664" y="910253"/>
              <a:ext cx="6136844" cy="5424507"/>
              <a:chOff x="1547664" y="910253"/>
              <a:chExt cx="6136844" cy="5424507"/>
            </a:xfrm>
          </p:grpSpPr>
          <p:sp>
            <p:nvSpPr>
              <p:cNvPr id="31" name="Rektangel med rundade hörn 30"/>
              <p:cNvSpPr/>
              <p:nvPr/>
            </p:nvSpPr>
            <p:spPr>
              <a:xfrm>
                <a:off x="1547664" y="1319636"/>
                <a:ext cx="2587832" cy="5015124"/>
              </a:xfrm>
              <a:prstGeom prst="round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Block 1</a:t>
                </a:r>
              </a:p>
              <a:p>
                <a:pPr algn="ctr"/>
                <a:r>
                  <a:rPr lang="sv-SE" dirty="0" smtClean="0">
                    <a:solidFill>
                      <a:schemeClr val="tx1"/>
                    </a:solidFill>
                  </a:rPr>
                  <a:t>Hemuppgift 1</a:t>
                </a:r>
              </a:p>
              <a:p>
                <a:pPr algn="ctr"/>
                <a:endParaRPr lang="sv-SE" dirty="0" smtClean="0">
                  <a:solidFill>
                    <a:schemeClr val="tx1"/>
                  </a:solidFill>
                </a:endParaRPr>
              </a:p>
              <a:p>
                <a:pPr algn="ctr"/>
                <a:r>
                  <a:rPr lang="sv-SE" dirty="0" smtClean="0">
                    <a:solidFill>
                      <a:schemeClr val="tx1"/>
                    </a:solidFill>
                  </a:rPr>
                  <a:t>Block 2</a:t>
                </a:r>
              </a:p>
              <a:p>
                <a:pPr algn="ctr"/>
                <a:r>
                  <a:rPr lang="sv-SE" dirty="0" smtClean="0">
                    <a:solidFill>
                      <a:schemeClr val="tx1"/>
                    </a:solidFill>
                  </a:rPr>
                  <a:t>Hemuppgift 2</a:t>
                </a:r>
              </a:p>
              <a:p>
                <a:pPr algn="ctr"/>
                <a:endParaRPr lang="sv-SE" dirty="0">
                  <a:solidFill>
                    <a:schemeClr val="tx1"/>
                  </a:solidFill>
                </a:endParaRPr>
              </a:p>
              <a:p>
                <a:pPr algn="ctr"/>
                <a:r>
                  <a:rPr lang="sv-SE" dirty="0" smtClean="0">
                    <a:solidFill>
                      <a:schemeClr val="tx1"/>
                    </a:solidFill>
                  </a:rPr>
                  <a:t>Block 3</a:t>
                </a:r>
                <a:endParaRPr lang="sv-SE" dirty="0">
                  <a:solidFill>
                    <a:schemeClr val="tx1"/>
                  </a:solidFill>
                </a:endParaRPr>
              </a:p>
              <a:p>
                <a:pPr algn="ctr"/>
                <a:r>
                  <a:rPr lang="sv-SE" dirty="0" smtClean="0">
                    <a:solidFill>
                      <a:schemeClr val="tx1"/>
                    </a:solidFill>
                  </a:rPr>
                  <a:t>Hemuppgift 3</a:t>
                </a:r>
              </a:p>
              <a:p>
                <a:pPr algn="ctr"/>
                <a:r>
                  <a:rPr lang="sv-SE" dirty="0" smtClean="0">
                    <a:solidFill>
                      <a:schemeClr val="tx1"/>
                    </a:solidFill>
                  </a:rPr>
                  <a:t>o.s.v.</a:t>
                </a:r>
              </a:p>
              <a:p>
                <a:pPr algn="ctr"/>
                <a:endParaRPr lang="sv-SE" dirty="0">
                  <a:solidFill>
                    <a:schemeClr val="tx1"/>
                  </a:solidFill>
                </a:endParaRPr>
              </a:p>
              <a:p>
                <a:pPr algn="ctr"/>
                <a:r>
                  <a:rPr lang="sv-SE" dirty="0" smtClean="0">
                    <a:solidFill>
                      <a:schemeClr val="tx1"/>
                    </a:solidFill>
                  </a:rPr>
                  <a:t>Hemtentamen</a:t>
                </a:r>
                <a:endParaRPr lang="sv-SE" dirty="0">
                  <a:solidFill>
                    <a:schemeClr val="tx1"/>
                  </a:solidFill>
                </a:endParaRPr>
              </a:p>
            </p:txBody>
          </p:sp>
          <p:sp>
            <p:nvSpPr>
              <p:cNvPr id="32" name="Rektangel med rundade hörn 31"/>
              <p:cNvSpPr/>
              <p:nvPr/>
            </p:nvSpPr>
            <p:spPr>
              <a:xfrm>
                <a:off x="5096676" y="1319634"/>
                <a:ext cx="2587832" cy="5015125"/>
              </a:xfrm>
              <a:prstGeom prst="roundRect">
                <a:avLst/>
              </a:prstGeom>
              <a:solidFill>
                <a:srgbClr val="CCEC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Praktisk övning 1</a:t>
                </a:r>
              </a:p>
              <a:p>
                <a:pPr algn="ctr"/>
                <a:r>
                  <a:rPr lang="sv-SE" dirty="0" smtClean="0">
                    <a:solidFill>
                      <a:schemeClr val="tx1"/>
                    </a:solidFill>
                  </a:rPr>
                  <a:t>Praktisk hemuppgift 1</a:t>
                </a:r>
              </a:p>
              <a:p>
                <a:pPr algn="ctr"/>
                <a:endParaRPr lang="sv-SE" dirty="0" smtClean="0">
                  <a:solidFill>
                    <a:schemeClr val="tx1"/>
                  </a:solidFill>
                </a:endParaRPr>
              </a:p>
              <a:p>
                <a:pPr algn="ctr"/>
                <a:r>
                  <a:rPr lang="sv-SE" dirty="0" smtClean="0">
                    <a:solidFill>
                      <a:schemeClr val="tx1"/>
                    </a:solidFill>
                  </a:rPr>
                  <a:t>Praktisk övning 2</a:t>
                </a:r>
              </a:p>
              <a:p>
                <a:pPr algn="ctr"/>
                <a:r>
                  <a:rPr lang="sv-SE" dirty="0" smtClean="0">
                    <a:solidFill>
                      <a:schemeClr val="tx1"/>
                    </a:solidFill>
                  </a:rPr>
                  <a:t>Praktisk hemuppgift 2</a:t>
                </a:r>
                <a:endParaRPr lang="sv-SE" dirty="0">
                  <a:solidFill>
                    <a:schemeClr val="tx1"/>
                  </a:solidFill>
                </a:endParaRPr>
              </a:p>
              <a:p>
                <a:pPr algn="ctr"/>
                <a:r>
                  <a:rPr lang="sv-SE" dirty="0" smtClean="0">
                    <a:solidFill>
                      <a:schemeClr val="tx1"/>
                    </a:solidFill>
                  </a:rPr>
                  <a:t>o.s.v.</a:t>
                </a:r>
              </a:p>
              <a:p>
                <a:pPr algn="ctr"/>
                <a:endParaRPr lang="sv-SE" dirty="0">
                  <a:solidFill>
                    <a:schemeClr val="tx1"/>
                  </a:solidFill>
                </a:endParaRPr>
              </a:p>
              <a:p>
                <a:pPr algn="ctr"/>
                <a:r>
                  <a:rPr lang="sv-SE" dirty="0" smtClean="0">
                    <a:solidFill>
                      <a:schemeClr val="tx1"/>
                    </a:solidFill>
                  </a:rPr>
                  <a:t>Utmaning 1</a:t>
                </a:r>
              </a:p>
              <a:p>
                <a:pPr algn="ctr"/>
                <a:r>
                  <a:rPr lang="sv-SE" dirty="0" smtClean="0">
                    <a:solidFill>
                      <a:schemeClr val="tx1"/>
                    </a:solidFill>
                  </a:rPr>
                  <a:t>…</a:t>
                </a:r>
              </a:p>
              <a:p>
                <a:pPr algn="ctr"/>
                <a:r>
                  <a:rPr lang="sv-SE" dirty="0" smtClean="0">
                    <a:solidFill>
                      <a:schemeClr val="tx1"/>
                    </a:solidFill>
                  </a:rPr>
                  <a:t>Utmaning 2</a:t>
                </a:r>
              </a:p>
              <a:p>
                <a:pPr algn="ctr"/>
                <a:r>
                  <a:rPr lang="sv-SE" dirty="0" smtClean="0">
                    <a:solidFill>
                      <a:schemeClr val="tx1"/>
                    </a:solidFill>
                  </a:rPr>
                  <a:t>…</a:t>
                </a:r>
              </a:p>
              <a:p>
                <a:pPr algn="ctr"/>
                <a:r>
                  <a:rPr lang="sv-SE" dirty="0" smtClean="0">
                    <a:solidFill>
                      <a:schemeClr val="tx1"/>
                    </a:solidFill>
                  </a:rPr>
                  <a:t>”Talet”</a:t>
                </a:r>
              </a:p>
              <a:p>
                <a:pPr algn="ctr"/>
                <a:r>
                  <a:rPr lang="sv-SE" smtClean="0">
                    <a:solidFill>
                      <a:schemeClr val="tx1"/>
                    </a:solidFill>
                  </a:rPr>
                  <a:t>…</a:t>
                </a:r>
                <a:endParaRPr lang="sv-SE" dirty="0" smtClean="0">
                  <a:solidFill>
                    <a:schemeClr val="tx1"/>
                  </a:solidFill>
                </a:endParaRPr>
              </a:p>
              <a:p>
                <a:pPr algn="ctr"/>
                <a:r>
                  <a:rPr lang="sv-SE" dirty="0" smtClean="0">
                    <a:solidFill>
                      <a:schemeClr val="tx1"/>
                    </a:solidFill>
                  </a:rPr>
                  <a:t>Utmaning 3</a:t>
                </a:r>
              </a:p>
              <a:p>
                <a:pPr algn="ctr"/>
                <a:endParaRPr lang="sv-SE" dirty="0">
                  <a:solidFill>
                    <a:schemeClr val="tx1"/>
                  </a:solidFill>
                </a:endParaRPr>
              </a:p>
              <a:p>
                <a:pPr algn="ctr"/>
                <a:r>
                  <a:rPr lang="sv-SE" dirty="0" smtClean="0">
                    <a:solidFill>
                      <a:schemeClr val="tx1"/>
                    </a:solidFill>
                  </a:rPr>
                  <a:t>o.s.v.</a:t>
                </a:r>
              </a:p>
              <a:p>
                <a:pPr algn="ctr"/>
                <a:endParaRPr lang="sv-SE" dirty="0" smtClean="0">
                  <a:solidFill>
                    <a:schemeClr val="tx1"/>
                  </a:solidFill>
                </a:endParaRPr>
              </a:p>
            </p:txBody>
          </p:sp>
          <p:sp>
            <p:nvSpPr>
              <p:cNvPr id="33" name="Frihandsfigur 32"/>
              <p:cNvSpPr/>
              <p:nvPr/>
            </p:nvSpPr>
            <p:spPr>
              <a:xfrm>
                <a:off x="3762954" y="1722673"/>
                <a:ext cx="1677598" cy="4257869"/>
              </a:xfrm>
              <a:custGeom>
                <a:avLst/>
                <a:gdLst>
                  <a:gd name="connsiteX0" fmla="*/ 1526268 w 1677598"/>
                  <a:gd name="connsiteY0" fmla="*/ 54591 h 5008735"/>
                  <a:gd name="connsiteX1" fmla="*/ 1294256 w 1677598"/>
                  <a:gd name="connsiteY1" fmla="*/ 27296 h 5008735"/>
                  <a:gd name="connsiteX2" fmla="*/ 1034949 w 1677598"/>
                  <a:gd name="connsiteY2" fmla="*/ 13648 h 5008735"/>
                  <a:gd name="connsiteX3" fmla="*/ 598221 w 1677598"/>
                  <a:gd name="connsiteY3" fmla="*/ 0 h 5008735"/>
                  <a:gd name="connsiteX4" fmla="*/ 270674 w 1677598"/>
                  <a:gd name="connsiteY4" fmla="*/ 27296 h 5008735"/>
                  <a:gd name="connsiteX5" fmla="*/ 229731 w 1677598"/>
                  <a:gd name="connsiteY5" fmla="*/ 40944 h 5008735"/>
                  <a:gd name="connsiteX6" fmla="*/ 120549 w 1677598"/>
                  <a:gd name="connsiteY6" fmla="*/ 68239 h 5008735"/>
                  <a:gd name="connsiteX7" fmla="*/ 38662 w 1677598"/>
                  <a:gd name="connsiteY7" fmla="*/ 122830 h 5008735"/>
                  <a:gd name="connsiteX8" fmla="*/ 25015 w 1677598"/>
                  <a:gd name="connsiteY8" fmla="*/ 504967 h 5008735"/>
                  <a:gd name="connsiteX9" fmla="*/ 52310 w 1677598"/>
                  <a:gd name="connsiteY9" fmla="*/ 586854 h 5008735"/>
                  <a:gd name="connsiteX10" fmla="*/ 134197 w 1677598"/>
                  <a:gd name="connsiteY10" fmla="*/ 641445 h 5008735"/>
                  <a:gd name="connsiteX11" fmla="*/ 161492 w 1677598"/>
                  <a:gd name="connsiteY11" fmla="*/ 682388 h 5008735"/>
                  <a:gd name="connsiteX12" fmla="*/ 311618 w 1677598"/>
                  <a:gd name="connsiteY12" fmla="*/ 750627 h 5008735"/>
                  <a:gd name="connsiteX13" fmla="*/ 407152 w 1677598"/>
                  <a:gd name="connsiteY13" fmla="*/ 805218 h 5008735"/>
                  <a:gd name="connsiteX14" fmla="*/ 448095 w 1677598"/>
                  <a:gd name="connsiteY14" fmla="*/ 832514 h 5008735"/>
                  <a:gd name="connsiteX15" fmla="*/ 639164 w 1677598"/>
                  <a:gd name="connsiteY15" fmla="*/ 873457 h 5008735"/>
                  <a:gd name="connsiteX16" fmla="*/ 1185074 w 1677598"/>
                  <a:gd name="connsiteY16" fmla="*/ 900752 h 5008735"/>
                  <a:gd name="connsiteX17" fmla="*/ 1526268 w 1677598"/>
                  <a:gd name="connsiteY17" fmla="*/ 832514 h 5008735"/>
                  <a:gd name="connsiteX18" fmla="*/ 1553564 w 1677598"/>
                  <a:gd name="connsiteY18" fmla="*/ 777923 h 5008735"/>
                  <a:gd name="connsiteX19" fmla="*/ 1567212 w 1677598"/>
                  <a:gd name="connsiteY19" fmla="*/ 709684 h 5008735"/>
                  <a:gd name="connsiteX20" fmla="*/ 1498973 w 1677598"/>
                  <a:gd name="connsiteY20" fmla="*/ 641445 h 5008735"/>
                  <a:gd name="connsiteX21" fmla="*/ 1403438 w 1677598"/>
                  <a:gd name="connsiteY21" fmla="*/ 559558 h 5008735"/>
                  <a:gd name="connsiteX22" fmla="*/ 1321552 w 1677598"/>
                  <a:gd name="connsiteY22" fmla="*/ 504967 h 5008735"/>
                  <a:gd name="connsiteX23" fmla="*/ 1239665 w 1677598"/>
                  <a:gd name="connsiteY23" fmla="*/ 477672 h 5008735"/>
                  <a:gd name="connsiteX24" fmla="*/ 1198722 w 1677598"/>
                  <a:gd name="connsiteY24" fmla="*/ 464024 h 5008735"/>
                  <a:gd name="connsiteX25" fmla="*/ 1034949 w 1677598"/>
                  <a:gd name="connsiteY25" fmla="*/ 450376 h 5008735"/>
                  <a:gd name="connsiteX26" fmla="*/ 366209 w 1677598"/>
                  <a:gd name="connsiteY26" fmla="*/ 464024 h 5008735"/>
                  <a:gd name="connsiteX27" fmla="*/ 229731 w 1677598"/>
                  <a:gd name="connsiteY27" fmla="*/ 491320 h 5008735"/>
                  <a:gd name="connsiteX28" fmla="*/ 134197 w 1677598"/>
                  <a:gd name="connsiteY28" fmla="*/ 518615 h 5008735"/>
                  <a:gd name="connsiteX29" fmla="*/ 93253 w 1677598"/>
                  <a:gd name="connsiteY29" fmla="*/ 545911 h 5008735"/>
                  <a:gd name="connsiteX30" fmla="*/ 38662 w 1677598"/>
                  <a:gd name="connsiteY30" fmla="*/ 641445 h 5008735"/>
                  <a:gd name="connsiteX31" fmla="*/ 11367 w 1677598"/>
                  <a:gd name="connsiteY31" fmla="*/ 723332 h 5008735"/>
                  <a:gd name="connsiteX32" fmla="*/ 25015 w 1677598"/>
                  <a:gd name="connsiteY32" fmla="*/ 982639 h 5008735"/>
                  <a:gd name="connsiteX33" fmla="*/ 38662 w 1677598"/>
                  <a:gd name="connsiteY33" fmla="*/ 1023582 h 5008735"/>
                  <a:gd name="connsiteX34" fmla="*/ 52310 w 1677598"/>
                  <a:gd name="connsiteY34" fmla="*/ 1078173 h 5008735"/>
                  <a:gd name="connsiteX35" fmla="*/ 79606 w 1677598"/>
                  <a:gd name="connsiteY35" fmla="*/ 1160060 h 5008735"/>
                  <a:gd name="connsiteX36" fmla="*/ 120549 w 1677598"/>
                  <a:gd name="connsiteY36" fmla="*/ 1255594 h 5008735"/>
                  <a:gd name="connsiteX37" fmla="*/ 161492 w 1677598"/>
                  <a:gd name="connsiteY37" fmla="*/ 1337481 h 5008735"/>
                  <a:gd name="connsiteX38" fmla="*/ 202436 w 1677598"/>
                  <a:gd name="connsiteY38" fmla="*/ 1378424 h 5008735"/>
                  <a:gd name="connsiteX39" fmla="*/ 229731 w 1677598"/>
                  <a:gd name="connsiteY39" fmla="*/ 1419367 h 5008735"/>
                  <a:gd name="connsiteX40" fmla="*/ 284322 w 1677598"/>
                  <a:gd name="connsiteY40" fmla="*/ 1446663 h 5008735"/>
                  <a:gd name="connsiteX41" fmla="*/ 325265 w 1677598"/>
                  <a:gd name="connsiteY41" fmla="*/ 1473958 h 5008735"/>
                  <a:gd name="connsiteX42" fmla="*/ 448095 w 1677598"/>
                  <a:gd name="connsiteY42" fmla="*/ 1569493 h 5008735"/>
                  <a:gd name="connsiteX43" fmla="*/ 489038 w 1677598"/>
                  <a:gd name="connsiteY43" fmla="*/ 1596788 h 5008735"/>
                  <a:gd name="connsiteX44" fmla="*/ 570925 w 1677598"/>
                  <a:gd name="connsiteY44" fmla="*/ 1624084 h 5008735"/>
                  <a:gd name="connsiteX45" fmla="*/ 625516 w 1677598"/>
                  <a:gd name="connsiteY45" fmla="*/ 1651379 h 5008735"/>
                  <a:gd name="connsiteX46" fmla="*/ 789289 w 1677598"/>
                  <a:gd name="connsiteY46" fmla="*/ 1678675 h 5008735"/>
                  <a:gd name="connsiteX47" fmla="*/ 1007653 w 1677598"/>
                  <a:gd name="connsiteY47" fmla="*/ 1705970 h 5008735"/>
                  <a:gd name="connsiteX48" fmla="*/ 1458030 w 1677598"/>
                  <a:gd name="connsiteY48" fmla="*/ 1692323 h 5008735"/>
                  <a:gd name="connsiteX49" fmla="*/ 1485325 w 1677598"/>
                  <a:gd name="connsiteY49" fmla="*/ 1610436 h 5008735"/>
                  <a:gd name="connsiteX50" fmla="*/ 1498973 w 1677598"/>
                  <a:gd name="connsiteY50" fmla="*/ 1501254 h 5008735"/>
                  <a:gd name="connsiteX51" fmla="*/ 1512621 w 1677598"/>
                  <a:gd name="connsiteY51" fmla="*/ 1460311 h 5008735"/>
                  <a:gd name="connsiteX52" fmla="*/ 1471677 w 1677598"/>
                  <a:gd name="connsiteY52" fmla="*/ 1378424 h 5008735"/>
                  <a:gd name="connsiteX53" fmla="*/ 1389791 w 1677598"/>
                  <a:gd name="connsiteY53" fmla="*/ 1337481 h 5008735"/>
                  <a:gd name="connsiteX54" fmla="*/ 1348847 w 1677598"/>
                  <a:gd name="connsiteY54" fmla="*/ 1310185 h 5008735"/>
                  <a:gd name="connsiteX55" fmla="*/ 1266961 w 1677598"/>
                  <a:gd name="connsiteY55" fmla="*/ 1282890 h 5008735"/>
                  <a:gd name="connsiteX56" fmla="*/ 1226018 w 1677598"/>
                  <a:gd name="connsiteY56" fmla="*/ 1269242 h 5008735"/>
                  <a:gd name="connsiteX57" fmla="*/ 557277 w 1677598"/>
                  <a:gd name="connsiteY57" fmla="*/ 1282890 h 5008735"/>
                  <a:gd name="connsiteX58" fmla="*/ 502686 w 1677598"/>
                  <a:gd name="connsiteY58" fmla="*/ 1296538 h 5008735"/>
                  <a:gd name="connsiteX59" fmla="*/ 420800 w 1677598"/>
                  <a:gd name="connsiteY59" fmla="*/ 1323833 h 5008735"/>
                  <a:gd name="connsiteX60" fmla="*/ 325265 w 1677598"/>
                  <a:gd name="connsiteY60" fmla="*/ 1405720 h 5008735"/>
                  <a:gd name="connsiteX61" fmla="*/ 270674 w 1677598"/>
                  <a:gd name="connsiteY61" fmla="*/ 1487606 h 5008735"/>
                  <a:gd name="connsiteX62" fmla="*/ 243379 w 1677598"/>
                  <a:gd name="connsiteY62" fmla="*/ 1528549 h 5008735"/>
                  <a:gd name="connsiteX63" fmla="*/ 216083 w 1677598"/>
                  <a:gd name="connsiteY63" fmla="*/ 1610436 h 5008735"/>
                  <a:gd name="connsiteX64" fmla="*/ 202436 w 1677598"/>
                  <a:gd name="connsiteY64" fmla="*/ 1651379 h 5008735"/>
                  <a:gd name="connsiteX65" fmla="*/ 147844 w 1677598"/>
                  <a:gd name="connsiteY65" fmla="*/ 1733266 h 5008735"/>
                  <a:gd name="connsiteX66" fmla="*/ 106901 w 1677598"/>
                  <a:gd name="connsiteY66" fmla="*/ 1815152 h 5008735"/>
                  <a:gd name="connsiteX67" fmla="*/ 79606 w 1677598"/>
                  <a:gd name="connsiteY67" fmla="*/ 1910687 h 5008735"/>
                  <a:gd name="connsiteX68" fmla="*/ 65958 w 1677598"/>
                  <a:gd name="connsiteY68" fmla="*/ 1951630 h 5008735"/>
                  <a:gd name="connsiteX69" fmla="*/ 79606 w 1677598"/>
                  <a:gd name="connsiteY69" fmla="*/ 2074460 h 5008735"/>
                  <a:gd name="connsiteX70" fmla="*/ 134197 w 1677598"/>
                  <a:gd name="connsiteY70" fmla="*/ 2183642 h 5008735"/>
                  <a:gd name="connsiteX71" fmla="*/ 202436 w 1677598"/>
                  <a:gd name="connsiteY71" fmla="*/ 2279176 h 5008735"/>
                  <a:gd name="connsiteX72" fmla="*/ 270674 w 1677598"/>
                  <a:gd name="connsiteY72" fmla="*/ 2361063 h 5008735"/>
                  <a:gd name="connsiteX73" fmla="*/ 325265 w 1677598"/>
                  <a:gd name="connsiteY73" fmla="*/ 2388358 h 5008735"/>
                  <a:gd name="connsiteX74" fmla="*/ 434447 w 1677598"/>
                  <a:gd name="connsiteY74" fmla="*/ 2470245 h 5008735"/>
                  <a:gd name="connsiteX75" fmla="*/ 516334 w 1677598"/>
                  <a:gd name="connsiteY75" fmla="*/ 2524836 h 5008735"/>
                  <a:gd name="connsiteX76" fmla="*/ 639164 w 1677598"/>
                  <a:gd name="connsiteY76" fmla="*/ 2620370 h 5008735"/>
                  <a:gd name="connsiteX77" fmla="*/ 707403 w 1677598"/>
                  <a:gd name="connsiteY77" fmla="*/ 2634018 h 5008735"/>
                  <a:gd name="connsiteX78" fmla="*/ 761994 w 1677598"/>
                  <a:gd name="connsiteY78" fmla="*/ 2661314 h 5008735"/>
                  <a:gd name="connsiteX79" fmla="*/ 953062 w 1677598"/>
                  <a:gd name="connsiteY79" fmla="*/ 2702257 h 5008735"/>
                  <a:gd name="connsiteX80" fmla="*/ 1198722 w 1677598"/>
                  <a:gd name="connsiteY80" fmla="*/ 2729552 h 5008735"/>
                  <a:gd name="connsiteX81" fmla="*/ 1458030 w 1677598"/>
                  <a:gd name="connsiteY81" fmla="*/ 2715905 h 5008735"/>
                  <a:gd name="connsiteX82" fmla="*/ 1471677 w 1677598"/>
                  <a:gd name="connsiteY82" fmla="*/ 2674961 h 5008735"/>
                  <a:gd name="connsiteX83" fmla="*/ 1498973 w 1677598"/>
                  <a:gd name="connsiteY83" fmla="*/ 2634018 h 5008735"/>
                  <a:gd name="connsiteX84" fmla="*/ 1526268 w 1677598"/>
                  <a:gd name="connsiteY84" fmla="*/ 2552132 h 5008735"/>
                  <a:gd name="connsiteX85" fmla="*/ 1553564 w 1677598"/>
                  <a:gd name="connsiteY85" fmla="*/ 2429302 h 5008735"/>
                  <a:gd name="connsiteX86" fmla="*/ 1526268 w 1677598"/>
                  <a:gd name="connsiteY86" fmla="*/ 2320120 h 5008735"/>
                  <a:gd name="connsiteX87" fmla="*/ 1444382 w 1677598"/>
                  <a:gd name="connsiteY87" fmla="*/ 2265529 h 5008735"/>
                  <a:gd name="connsiteX88" fmla="*/ 1335200 w 1677598"/>
                  <a:gd name="connsiteY88" fmla="*/ 2224585 h 5008735"/>
                  <a:gd name="connsiteX89" fmla="*/ 1294256 w 1677598"/>
                  <a:gd name="connsiteY89" fmla="*/ 2210938 h 5008735"/>
                  <a:gd name="connsiteX90" fmla="*/ 1116836 w 1677598"/>
                  <a:gd name="connsiteY90" fmla="*/ 2169994 h 5008735"/>
                  <a:gd name="connsiteX91" fmla="*/ 761994 w 1677598"/>
                  <a:gd name="connsiteY91" fmla="*/ 2142699 h 5008735"/>
                  <a:gd name="connsiteX92" fmla="*/ 680107 w 1677598"/>
                  <a:gd name="connsiteY92" fmla="*/ 2129051 h 5008735"/>
                  <a:gd name="connsiteX93" fmla="*/ 434447 w 1677598"/>
                  <a:gd name="connsiteY93" fmla="*/ 2156346 h 5008735"/>
                  <a:gd name="connsiteX94" fmla="*/ 352561 w 1677598"/>
                  <a:gd name="connsiteY94" fmla="*/ 2210938 h 5008735"/>
                  <a:gd name="connsiteX95" fmla="*/ 325265 w 1677598"/>
                  <a:gd name="connsiteY95" fmla="*/ 2251881 h 5008735"/>
                  <a:gd name="connsiteX96" fmla="*/ 270674 w 1677598"/>
                  <a:gd name="connsiteY96" fmla="*/ 2279176 h 5008735"/>
                  <a:gd name="connsiteX97" fmla="*/ 229731 w 1677598"/>
                  <a:gd name="connsiteY97" fmla="*/ 2306472 h 5008735"/>
                  <a:gd name="connsiteX98" fmla="*/ 161492 w 1677598"/>
                  <a:gd name="connsiteY98" fmla="*/ 2374711 h 5008735"/>
                  <a:gd name="connsiteX99" fmla="*/ 93253 w 1677598"/>
                  <a:gd name="connsiteY99" fmla="*/ 2456597 h 5008735"/>
                  <a:gd name="connsiteX100" fmla="*/ 79606 w 1677598"/>
                  <a:gd name="connsiteY100" fmla="*/ 2497541 h 5008735"/>
                  <a:gd name="connsiteX101" fmla="*/ 52310 w 1677598"/>
                  <a:gd name="connsiteY101" fmla="*/ 2620370 h 5008735"/>
                  <a:gd name="connsiteX102" fmla="*/ 65958 w 1677598"/>
                  <a:gd name="connsiteY102" fmla="*/ 3138985 h 5008735"/>
                  <a:gd name="connsiteX103" fmla="*/ 79606 w 1677598"/>
                  <a:gd name="connsiteY103" fmla="*/ 3179929 h 5008735"/>
                  <a:gd name="connsiteX104" fmla="*/ 93253 w 1677598"/>
                  <a:gd name="connsiteY104" fmla="*/ 3234520 h 5008735"/>
                  <a:gd name="connsiteX105" fmla="*/ 188788 w 1677598"/>
                  <a:gd name="connsiteY105" fmla="*/ 3370997 h 5008735"/>
                  <a:gd name="connsiteX106" fmla="*/ 270674 w 1677598"/>
                  <a:gd name="connsiteY106" fmla="*/ 3452884 h 5008735"/>
                  <a:gd name="connsiteX107" fmla="*/ 325265 w 1677598"/>
                  <a:gd name="connsiteY107" fmla="*/ 3480179 h 5008735"/>
                  <a:gd name="connsiteX108" fmla="*/ 366209 w 1677598"/>
                  <a:gd name="connsiteY108" fmla="*/ 3534770 h 5008735"/>
                  <a:gd name="connsiteX109" fmla="*/ 434447 w 1677598"/>
                  <a:gd name="connsiteY109" fmla="*/ 3575714 h 5008735"/>
                  <a:gd name="connsiteX110" fmla="*/ 516334 w 1677598"/>
                  <a:gd name="connsiteY110" fmla="*/ 3630305 h 5008735"/>
                  <a:gd name="connsiteX111" fmla="*/ 570925 w 1677598"/>
                  <a:gd name="connsiteY111" fmla="*/ 3643952 h 5008735"/>
                  <a:gd name="connsiteX112" fmla="*/ 611868 w 1677598"/>
                  <a:gd name="connsiteY112" fmla="*/ 3657600 h 5008735"/>
                  <a:gd name="connsiteX113" fmla="*/ 721050 w 1677598"/>
                  <a:gd name="connsiteY113" fmla="*/ 3684896 h 5008735"/>
                  <a:gd name="connsiteX114" fmla="*/ 761994 w 1677598"/>
                  <a:gd name="connsiteY114" fmla="*/ 3698544 h 5008735"/>
                  <a:gd name="connsiteX115" fmla="*/ 1089540 w 1677598"/>
                  <a:gd name="connsiteY115" fmla="*/ 3712191 h 5008735"/>
                  <a:gd name="connsiteX116" fmla="*/ 1266961 w 1677598"/>
                  <a:gd name="connsiteY116" fmla="*/ 3698544 h 5008735"/>
                  <a:gd name="connsiteX117" fmla="*/ 1403438 w 1677598"/>
                  <a:gd name="connsiteY117" fmla="*/ 3671248 h 5008735"/>
                  <a:gd name="connsiteX118" fmla="*/ 1444382 w 1677598"/>
                  <a:gd name="connsiteY118" fmla="*/ 3643952 h 5008735"/>
                  <a:gd name="connsiteX119" fmla="*/ 1498973 w 1677598"/>
                  <a:gd name="connsiteY119" fmla="*/ 3562066 h 5008735"/>
                  <a:gd name="connsiteX120" fmla="*/ 1580859 w 1677598"/>
                  <a:gd name="connsiteY120" fmla="*/ 3507475 h 5008735"/>
                  <a:gd name="connsiteX121" fmla="*/ 1662746 w 1677598"/>
                  <a:gd name="connsiteY121" fmla="*/ 3370997 h 5008735"/>
                  <a:gd name="connsiteX122" fmla="*/ 1676394 w 1677598"/>
                  <a:gd name="connsiteY122" fmla="*/ 3330054 h 5008735"/>
                  <a:gd name="connsiteX123" fmla="*/ 1662746 w 1677598"/>
                  <a:gd name="connsiteY123" fmla="*/ 3179929 h 5008735"/>
                  <a:gd name="connsiteX124" fmla="*/ 1512621 w 1677598"/>
                  <a:gd name="connsiteY124" fmla="*/ 3111690 h 5008735"/>
                  <a:gd name="connsiteX125" fmla="*/ 1403438 w 1677598"/>
                  <a:gd name="connsiteY125" fmla="*/ 3084394 h 5008735"/>
                  <a:gd name="connsiteX126" fmla="*/ 1266961 w 1677598"/>
                  <a:gd name="connsiteY126" fmla="*/ 3029803 h 5008735"/>
                  <a:gd name="connsiteX127" fmla="*/ 1185074 w 1677598"/>
                  <a:gd name="connsiteY127" fmla="*/ 3002508 h 5008735"/>
                  <a:gd name="connsiteX128" fmla="*/ 543630 w 1677598"/>
                  <a:gd name="connsiteY128" fmla="*/ 3016155 h 5008735"/>
                  <a:gd name="connsiteX129" fmla="*/ 502686 w 1677598"/>
                  <a:gd name="connsiteY129" fmla="*/ 3029803 h 5008735"/>
                  <a:gd name="connsiteX130" fmla="*/ 448095 w 1677598"/>
                  <a:gd name="connsiteY130" fmla="*/ 3070746 h 5008735"/>
                  <a:gd name="connsiteX131" fmla="*/ 407152 w 1677598"/>
                  <a:gd name="connsiteY131" fmla="*/ 3098042 h 5008735"/>
                  <a:gd name="connsiteX132" fmla="*/ 352561 w 1677598"/>
                  <a:gd name="connsiteY132" fmla="*/ 3193576 h 5008735"/>
                  <a:gd name="connsiteX133" fmla="*/ 297970 w 1677598"/>
                  <a:gd name="connsiteY133" fmla="*/ 3275463 h 5008735"/>
                  <a:gd name="connsiteX134" fmla="*/ 297970 w 1677598"/>
                  <a:gd name="connsiteY134" fmla="*/ 3671248 h 5008735"/>
                  <a:gd name="connsiteX135" fmla="*/ 311618 w 1677598"/>
                  <a:gd name="connsiteY135" fmla="*/ 3725839 h 5008735"/>
                  <a:gd name="connsiteX136" fmla="*/ 338913 w 1677598"/>
                  <a:gd name="connsiteY136" fmla="*/ 3780430 h 5008735"/>
                  <a:gd name="connsiteX137" fmla="*/ 379856 w 1677598"/>
                  <a:gd name="connsiteY137" fmla="*/ 3903260 h 5008735"/>
                  <a:gd name="connsiteX138" fmla="*/ 393504 w 1677598"/>
                  <a:gd name="connsiteY138" fmla="*/ 3944203 h 5008735"/>
                  <a:gd name="connsiteX139" fmla="*/ 448095 w 1677598"/>
                  <a:gd name="connsiteY139" fmla="*/ 4026090 h 5008735"/>
                  <a:gd name="connsiteX140" fmla="*/ 489038 w 1677598"/>
                  <a:gd name="connsiteY140" fmla="*/ 4121624 h 5008735"/>
                  <a:gd name="connsiteX141" fmla="*/ 543630 w 1677598"/>
                  <a:gd name="connsiteY141" fmla="*/ 4203511 h 5008735"/>
                  <a:gd name="connsiteX142" fmla="*/ 570925 w 1677598"/>
                  <a:gd name="connsiteY142" fmla="*/ 4244454 h 5008735"/>
                  <a:gd name="connsiteX143" fmla="*/ 598221 w 1677598"/>
                  <a:gd name="connsiteY143" fmla="*/ 4299045 h 5008735"/>
                  <a:gd name="connsiteX144" fmla="*/ 789289 w 1677598"/>
                  <a:gd name="connsiteY144" fmla="*/ 4380932 h 5008735"/>
                  <a:gd name="connsiteX145" fmla="*/ 898471 w 1677598"/>
                  <a:gd name="connsiteY145" fmla="*/ 4408227 h 5008735"/>
                  <a:gd name="connsiteX146" fmla="*/ 1021301 w 1677598"/>
                  <a:gd name="connsiteY146" fmla="*/ 4449170 h 5008735"/>
                  <a:gd name="connsiteX147" fmla="*/ 1075892 w 1677598"/>
                  <a:gd name="connsiteY147" fmla="*/ 4462818 h 5008735"/>
                  <a:gd name="connsiteX148" fmla="*/ 1116836 w 1677598"/>
                  <a:gd name="connsiteY148" fmla="*/ 4476466 h 5008735"/>
                  <a:gd name="connsiteX149" fmla="*/ 1226018 w 1677598"/>
                  <a:gd name="connsiteY149" fmla="*/ 4490114 h 5008735"/>
                  <a:gd name="connsiteX150" fmla="*/ 1348847 w 1677598"/>
                  <a:gd name="connsiteY150" fmla="*/ 4476466 h 5008735"/>
                  <a:gd name="connsiteX151" fmla="*/ 1403438 w 1677598"/>
                  <a:gd name="connsiteY151" fmla="*/ 4380932 h 5008735"/>
                  <a:gd name="connsiteX152" fmla="*/ 1389791 w 1677598"/>
                  <a:gd name="connsiteY152" fmla="*/ 4107976 h 5008735"/>
                  <a:gd name="connsiteX153" fmla="*/ 1376143 w 1677598"/>
                  <a:gd name="connsiteY153" fmla="*/ 4067033 h 5008735"/>
                  <a:gd name="connsiteX154" fmla="*/ 1280609 w 1677598"/>
                  <a:gd name="connsiteY154" fmla="*/ 3998794 h 5008735"/>
                  <a:gd name="connsiteX155" fmla="*/ 1239665 w 1677598"/>
                  <a:gd name="connsiteY155" fmla="*/ 3957851 h 5008735"/>
                  <a:gd name="connsiteX156" fmla="*/ 1089540 w 1677598"/>
                  <a:gd name="connsiteY156" fmla="*/ 3889612 h 5008735"/>
                  <a:gd name="connsiteX157" fmla="*/ 1007653 w 1677598"/>
                  <a:gd name="connsiteY157" fmla="*/ 3875964 h 5008735"/>
                  <a:gd name="connsiteX158" fmla="*/ 543630 w 1677598"/>
                  <a:gd name="connsiteY158" fmla="*/ 3903260 h 5008735"/>
                  <a:gd name="connsiteX159" fmla="*/ 434447 w 1677598"/>
                  <a:gd name="connsiteY159" fmla="*/ 3930555 h 5008735"/>
                  <a:gd name="connsiteX160" fmla="*/ 325265 w 1677598"/>
                  <a:gd name="connsiteY160" fmla="*/ 3971499 h 5008735"/>
                  <a:gd name="connsiteX161" fmla="*/ 202436 w 1677598"/>
                  <a:gd name="connsiteY161" fmla="*/ 4107976 h 5008735"/>
                  <a:gd name="connsiteX162" fmla="*/ 161492 w 1677598"/>
                  <a:gd name="connsiteY162" fmla="*/ 4244454 h 5008735"/>
                  <a:gd name="connsiteX163" fmla="*/ 175140 w 1677598"/>
                  <a:gd name="connsiteY163" fmla="*/ 4462818 h 5008735"/>
                  <a:gd name="connsiteX164" fmla="*/ 188788 w 1677598"/>
                  <a:gd name="connsiteY164" fmla="*/ 4503761 h 5008735"/>
                  <a:gd name="connsiteX165" fmla="*/ 202436 w 1677598"/>
                  <a:gd name="connsiteY165" fmla="*/ 4572000 h 5008735"/>
                  <a:gd name="connsiteX166" fmla="*/ 270674 w 1677598"/>
                  <a:gd name="connsiteY166" fmla="*/ 4653887 h 5008735"/>
                  <a:gd name="connsiteX167" fmla="*/ 297970 w 1677598"/>
                  <a:gd name="connsiteY167" fmla="*/ 4694830 h 5008735"/>
                  <a:gd name="connsiteX168" fmla="*/ 311618 w 1677598"/>
                  <a:gd name="connsiteY168" fmla="*/ 4735773 h 5008735"/>
                  <a:gd name="connsiteX169" fmla="*/ 366209 w 1677598"/>
                  <a:gd name="connsiteY169" fmla="*/ 4776717 h 5008735"/>
                  <a:gd name="connsiteX170" fmla="*/ 448095 w 1677598"/>
                  <a:gd name="connsiteY170" fmla="*/ 4872251 h 5008735"/>
                  <a:gd name="connsiteX171" fmla="*/ 489038 w 1677598"/>
                  <a:gd name="connsiteY171" fmla="*/ 4885899 h 5008735"/>
                  <a:gd name="connsiteX172" fmla="*/ 543630 w 1677598"/>
                  <a:gd name="connsiteY172" fmla="*/ 4913194 h 5008735"/>
                  <a:gd name="connsiteX173" fmla="*/ 584573 w 1677598"/>
                  <a:gd name="connsiteY173" fmla="*/ 4940490 h 5008735"/>
                  <a:gd name="connsiteX174" fmla="*/ 734698 w 1677598"/>
                  <a:gd name="connsiteY174" fmla="*/ 4981433 h 5008735"/>
                  <a:gd name="connsiteX175" fmla="*/ 830233 w 1677598"/>
                  <a:gd name="connsiteY175" fmla="*/ 4995081 h 5008735"/>
                  <a:gd name="connsiteX176" fmla="*/ 898471 w 1677598"/>
                  <a:gd name="connsiteY176" fmla="*/ 5008729 h 50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677598" h="5008735">
                    <a:moveTo>
                      <a:pt x="1526268" y="54591"/>
                    </a:moveTo>
                    <a:cubicBezTo>
                      <a:pt x="1415305" y="32399"/>
                      <a:pt x="1455187" y="37679"/>
                      <a:pt x="1294256" y="27296"/>
                    </a:cubicBezTo>
                    <a:cubicBezTo>
                      <a:pt x="1207880" y="21723"/>
                      <a:pt x="1121438" y="17040"/>
                      <a:pt x="1034949" y="13648"/>
                    </a:cubicBezTo>
                    <a:lnTo>
                      <a:pt x="598221" y="0"/>
                    </a:lnTo>
                    <a:cubicBezTo>
                      <a:pt x="485749" y="6249"/>
                      <a:pt x="379196" y="3180"/>
                      <a:pt x="270674" y="27296"/>
                    </a:cubicBezTo>
                    <a:cubicBezTo>
                      <a:pt x="256631" y="30417"/>
                      <a:pt x="243687" y="37455"/>
                      <a:pt x="229731" y="40944"/>
                    </a:cubicBezTo>
                    <a:cubicBezTo>
                      <a:pt x="207726" y="46445"/>
                      <a:pt x="146077" y="54057"/>
                      <a:pt x="120549" y="68239"/>
                    </a:cubicBezTo>
                    <a:cubicBezTo>
                      <a:pt x="91872" y="84171"/>
                      <a:pt x="38662" y="122830"/>
                      <a:pt x="38662" y="122830"/>
                    </a:cubicBezTo>
                    <a:cubicBezTo>
                      <a:pt x="-15904" y="286531"/>
                      <a:pt x="-5297" y="222049"/>
                      <a:pt x="25015" y="504967"/>
                    </a:cubicBezTo>
                    <a:cubicBezTo>
                      <a:pt x="28080" y="533575"/>
                      <a:pt x="28370" y="570894"/>
                      <a:pt x="52310" y="586854"/>
                    </a:cubicBezTo>
                    <a:lnTo>
                      <a:pt x="134197" y="641445"/>
                    </a:lnTo>
                    <a:cubicBezTo>
                      <a:pt x="143295" y="655093"/>
                      <a:pt x="148055" y="672982"/>
                      <a:pt x="161492" y="682388"/>
                    </a:cubicBezTo>
                    <a:cubicBezTo>
                      <a:pt x="216969" y="721222"/>
                      <a:pt x="255610" y="731958"/>
                      <a:pt x="311618" y="750627"/>
                    </a:cubicBezTo>
                    <a:cubicBezTo>
                      <a:pt x="411369" y="817129"/>
                      <a:pt x="285944" y="735956"/>
                      <a:pt x="407152" y="805218"/>
                    </a:cubicBezTo>
                    <a:cubicBezTo>
                      <a:pt x="421393" y="813356"/>
                      <a:pt x="432680" y="826909"/>
                      <a:pt x="448095" y="832514"/>
                    </a:cubicBezTo>
                    <a:cubicBezTo>
                      <a:pt x="512533" y="855946"/>
                      <a:pt x="573082" y="861442"/>
                      <a:pt x="639164" y="873457"/>
                    </a:cubicBezTo>
                    <a:cubicBezTo>
                      <a:pt x="890226" y="919105"/>
                      <a:pt x="501367" y="881219"/>
                      <a:pt x="1185074" y="900752"/>
                    </a:cubicBezTo>
                    <a:cubicBezTo>
                      <a:pt x="1650189" y="881373"/>
                      <a:pt x="1465723" y="993969"/>
                      <a:pt x="1526268" y="832514"/>
                    </a:cubicBezTo>
                    <a:cubicBezTo>
                      <a:pt x="1533412" y="813464"/>
                      <a:pt x="1544465" y="796120"/>
                      <a:pt x="1553564" y="777923"/>
                    </a:cubicBezTo>
                    <a:cubicBezTo>
                      <a:pt x="1558113" y="755177"/>
                      <a:pt x="1570089" y="732702"/>
                      <a:pt x="1567212" y="709684"/>
                    </a:cubicBezTo>
                    <a:cubicBezTo>
                      <a:pt x="1563076" y="676600"/>
                      <a:pt x="1521305" y="656333"/>
                      <a:pt x="1498973" y="641445"/>
                    </a:cubicBezTo>
                    <a:cubicBezTo>
                      <a:pt x="1454820" y="575217"/>
                      <a:pt x="1489207" y="614139"/>
                      <a:pt x="1403438" y="559558"/>
                    </a:cubicBezTo>
                    <a:cubicBezTo>
                      <a:pt x="1375762" y="541946"/>
                      <a:pt x="1352674" y="515341"/>
                      <a:pt x="1321552" y="504967"/>
                    </a:cubicBezTo>
                    <a:lnTo>
                      <a:pt x="1239665" y="477672"/>
                    </a:lnTo>
                    <a:cubicBezTo>
                      <a:pt x="1226017" y="473123"/>
                      <a:pt x="1213058" y="465219"/>
                      <a:pt x="1198722" y="464024"/>
                    </a:cubicBezTo>
                    <a:lnTo>
                      <a:pt x="1034949" y="450376"/>
                    </a:lnTo>
                    <a:lnTo>
                      <a:pt x="366209" y="464024"/>
                    </a:lnTo>
                    <a:cubicBezTo>
                      <a:pt x="273036" y="467352"/>
                      <a:pt x="293766" y="473024"/>
                      <a:pt x="229731" y="491320"/>
                    </a:cubicBezTo>
                    <a:cubicBezTo>
                      <a:pt x="209318" y="497152"/>
                      <a:pt x="156017" y="507705"/>
                      <a:pt x="134197" y="518615"/>
                    </a:cubicBezTo>
                    <a:cubicBezTo>
                      <a:pt x="119526" y="525951"/>
                      <a:pt x="106901" y="536812"/>
                      <a:pt x="93253" y="545911"/>
                    </a:cubicBezTo>
                    <a:cubicBezTo>
                      <a:pt x="68634" y="582839"/>
                      <a:pt x="55976" y="598160"/>
                      <a:pt x="38662" y="641445"/>
                    </a:cubicBezTo>
                    <a:cubicBezTo>
                      <a:pt x="27976" y="668159"/>
                      <a:pt x="11367" y="723332"/>
                      <a:pt x="11367" y="723332"/>
                    </a:cubicBezTo>
                    <a:cubicBezTo>
                      <a:pt x="15916" y="809768"/>
                      <a:pt x="17179" y="896439"/>
                      <a:pt x="25015" y="982639"/>
                    </a:cubicBezTo>
                    <a:cubicBezTo>
                      <a:pt x="26317" y="996966"/>
                      <a:pt x="34710" y="1009750"/>
                      <a:pt x="38662" y="1023582"/>
                    </a:cubicBezTo>
                    <a:cubicBezTo>
                      <a:pt x="43815" y="1041617"/>
                      <a:pt x="46920" y="1060207"/>
                      <a:pt x="52310" y="1078173"/>
                    </a:cubicBezTo>
                    <a:cubicBezTo>
                      <a:pt x="60578" y="1105732"/>
                      <a:pt x="72628" y="1132147"/>
                      <a:pt x="79606" y="1160060"/>
                    </a:cubicBezTo>
                    <a:cubicBezTo>
                      <a:pt x="97231" y="1230564"/>
                      <a:pt x="82848" y="1199044"/>
                      <a:pt x="120549" y="1255594"/>
                    </a:cubicBezTo>
                    <a:cubicBezTo>
                      <a:pt x="134227" y="1296628"/>
                      <a:pt x="132097" y="1302207"/>
                      <a:pt x="161492" y="1337481"/>
                    </a:cubicBezTo>
                    <a:cubicBezTo>
                      <a:pt x="173848" y="1352308"/>
                      <a:pt x="190080" y="1363597"/>
                      <a:pt x="202436" y="1378424"/>
                    </a:cubicBezTo>
                    <a:cubicBezTo>
                      <a:pt x="212937" y="1391025"/>
                      <a:pt x="217130" y="1408866"/>
                      <a:pt x="229731" y="1419367"/>
                    </a:cubicBezTo>
                    <a:cubicBezTo>
                      <a:pt x="245360" y="1432392"/>
                      <a:pt x="266658" y="1436569"/>
                      <a:pt x="284322" y="1446663"/>
                    </a:cubicBezTo>
                    <a:cubicBezTo>
                      <a:pt x="298563" y="1454801"/>
                      <a:pt x="312664" y="1463457"/>
                      <a:pt x="325265" y="1473958"/>
                    </a:cubicBezTo>
                    <a:cubicBezTo>
                      <a:pt x="453546" y="1580859"/>
                      <a:pt x="241134" y="1431519"/>
                      <a:pt x="448095" y="1569493"/>
                    </a:cubicBezTo>
                    <a:cubicBezTo>
                      <a:pt x="461743" y="1578591"/>
                      <a:pt x="473477" y="1591601"/>
                      <a:pt x="489038" y="1596788"/>
                    </a:cubicBezTo>
                    <a:cubicBezTo>
                      <a:pt x="516334" y="1605887"/>
                      <a:pt x="545190" y="1611217"/>
                      <a:pt x="570925" y="1624084"/>
                    </a:cubicBezTo>
                    <a:cubicBezTo>
                      <a:pt x="589122" y="1633182"/>
                      <a:pt x="606215" y="1644945"/>
                      <a:pt x="625516" y="1651379"/>
                    </a:cubicBezTo>
                    <a:cubicBezTo>
                      <a:pt x="657681" y="1662100"/>
                      <a:pt x="764559" y="1674553"/>
                      <a:pt x="789289" y="1678675"/>
                    </a:cubicBezTo>
                    <a:cubicBezTo>
                      <a:pt x="958500" y="1706877"/>
                      <a:pt x="722437" y="1680043"/>
                      <a:pt x="1007653" y="1705970"/>
                    </a:cubicBezTo>
                    <a:cubicBezTo>
                      <a:pt x="1157779" y="1701421"/>
                      <a:pt x="1310752" y="1721778"/>
                      <a:pt x="1458030" y="1692323"/>
                    </a:cubicBezTo>
                    <a:cubicBezTo>
                      <a:pt x="1486243" y="1686680"/>
                      <a:pt x="1485325" y="1610436"/>
                      <a:pt x="1485325" y="1610436"/>
                    </a:cubicBezTo>
                    <a:cubicBezTo>
                      <a:pt x="1489874" y="1574042"/>
                      <a:pt x="1492412" y="1537340"/>
                      <a:pt x="1498973" y="1501254"/>
                    </a:cubicBezTo>
                    <a:cubicBezTo>
                      <a:pt x="1501546" y="1487100"/>
                      <a:pt x="1512621" y="1474697"/>
                      <a:pt x="1512621" y="1460311"/>
                    </a:cubicBezTo>
                    <a:cubicBezTo>
                      <a:pt x="1512621" y="1438110"/>
                      <a:pt x="1485478" y="1392225"/>
                      <a:pt x="1471677" y="1378424"/>
                    </a:cubicBezTo>
                    <a:cubicBezTo>
                      <a:pt x="1432565" y="1339313"/>
                      <a:pt x="1434190" y="1359681"/>
                      <a:pt x="1389791" y="1337481"/>
                    </a:cubicBezTo>
                    <a:cubicBezTo>
                      <a:pt x="1375120" y="1330145"/>
                      <a:pt x="1363836" y="1316847"/>
                      <a:pt x="1348847" y="1310185"/>
                    </a:cubicBezTo>
                    <a:cubicBezTo>
                      <a:pt x="1322555" y="1298500"/>
                      <a:pt x="1294256" y="1291988"/>
                      <a:pt x="1266961" y="1282890"/>
                    </a:cubicBezTo>
                    <a:lnTo>
                      <a:pt x="1226018" y="1269242"/>
                    </a:lnTo>
                    <a:lnTo>
                      <a:pt x="557277" y="1282890"/>
                    </a:lnTo>
                    <a:cubicBezTo>
                      <a:pt x="538533" y="1283597"/>
                      <a:pt x="520652" y="1291148"/>
                      <a:pt x="502686" y="1296538"/>
                    </a:cubicBezTo>
                    <a:cubicBezTo>
                      <a:pt x="475128" y="1304805"/>
                      <a:pt x="420800" y="1323833"/>
                      <a:pt x="420800" y="1323833"/>
                    </a:cubicBezTo>
                    <a:cubicBezTo>
                      <a:pt x="386611" y="1349475"/>
                      <a:pt x="351879" y="1371503"/>
                      <a:pt x="325265" y="1405720"/>
                    </a:cubicBezTo>
                    <a:cubicBezTo>
                      <a:pt x="305125" y="1431615"/>
                      <a:pt x="288871" y="1460311"/>
                      <a:pt x="270674" y="1487606"/>
                    </a:cubicBezTo>
                    <a:cubicBezTo>
                      <a:pt x="261576" y="1501254"/>
                      <a:pt x="248566" y="1512988"/>
                      <a:pt x="243379" y="1528549"/>
                    </a:cubicBezTo>
                    <a:lnTo>
                      <a:pt x="216083" y="1610436"/>
                    </a:lnTo>
                    <a:cubicBezTo>
                      <a:pt x="211534" y="1624084"/>
                      <a:pt x="210416" y="1639409"/>
                      <a:pt x="202436" y="1651379"/>
                    </a:cubicBezTo>
                    <a:lnTo>
                      <a:pt x="147844" y="1733266"/>
                    </a:lnTo>
                    <a:cubicBezTo>
                      <a:pt x="113543" y="1836173"/>
                      <a:pt x="159812" y="1709331"/>
                      <a:pt x="106901" y="1815152"/>
                    </a:cubicBezTo>
                    <a:cubicBezTo>
                      <a:pt x="95992" y="1836970"/>
                      <a:pt x="85437" y="1890277"/>
                      <a:pt x="79606" y="1910687"/>
                    </a:cubicBezTo>
                    <a:cubicBezTo>
                      <a:pt x="75654" y="1924519"/>
                      <a:pt x="70507" y="1937982"/>
                      <a:pt x="65958" y="1951630"/>
                    </a:cubicBezTo>
                    <a:cubicBezTo>
                      <a:pt x="70507" y="1992573"/>
                      <a:pt x="70974" y="2034179"/>
                      <a:pt x="79606" y="2074460"/>
                    </a:cubicBezTo>
                    <a:cubicBezTo>
                      <a:pt x="90150" y="2123665"/>
                      <a:pt x="108605" y="2145256"/>
                      <a:pt x="134197" y="2183642"/>
                    </a:cubicBezTo>
                    <a:cubicBezTo>
                      <a:pt x="159273" y="2258874"/>
                      <a:pt x="131784" y="2196748"/>
                      <a:pt x="202436" y="2279176"/>
                    </a:cubicBezTo>
                    <a:cubicBezTo>
                      <a:pt x="240240" y="2323281"/>
                      <a:pt x="218364" y="2323699"/>
                      <a:pt x="270674" y="2361063"/>
                    </a:cubicBezTo>
                    <a:cubicBezTo>
                      <a:pt x="287229" y="2372888"/>
                      <a:pt x="307068" y="2379260"/>
                      <a:pt x="325265" y="2388358"/>
                    </a:cubicBezTo>
                    <a:cubicBezTo>
                      <a:pt x="421980" y="2485073"/>
                      <a:pt x="298789" y="2368502"/>
                      <a:pt x="434447" y="2470245"/>
                    </a:cubicBezTo>
                    <a:cubicBezTo>
                      <a:pt x="516232" y="2531583"/>
                      <a:pt x="434222" y="2497465"/>
                      <a:pt x="516334" y="2524836"/>
                    </a:cubicBezTo>
                    <a:cubicBezTo>
                      <a:pt x="546859" y="2555361"/>
                      <a:pt x="598352" y="2612208"/>
                      <a:pt x="639164" y="2620370"/>
                    </a:cubicBezTo>
                    <a:lnTo>
                      <a:pt x="707403" y="2634018"/>
                    </a:lnTo>
                    <a:cubicBezTo>
                      <a:pt x="725600" y="2643117"/>
                      <a:pt x="742693" y="2654880"/>
                      <a:pt x="761994" y="2661314"/>
                    </a:cubicBezTo>
                    <a:cubicBezTo>
                      <a:pt x="853293" y="2691747"/>
                      <a:pt x="867166" y="2685078"/>
                      <a:pt x="953062" y="2702257"/>
                    </a:cubicBezTo>
                    <a:cubicBezTo>
                      <a:pt x="1114915" y="2734628"/>
                      <a:pt x="834678" y="2703550"/>
                      <a:pt x="1198722" y="2729552"/>
                    </a:cubicBezTo>
                    <a:cubicBezTo>
                      <a:pt x="1285158" y="2725003"/>
                      <a:pt x="1373155" y="2732880"/>
                      <a:pt x="1458030" y="2715905"/>
                    </a:cubicBezTo>
                    <a:cubicBezTo>
                      <a:pt x="1472137" y="2713084"/>
                      <a:pt x="1465243" y="2687828"/>
                      <a:pt x="1471677" y="2674961"/>
                    </a:cubicBezTo>
                    <a:cubicBezTo>
                      <a:pt x="1479012" y="2660290"/>
                      <a:pt x="1492311" y="2649007"/>
                      <a:pt x="1498973" y="2634018"/>
                    </a:cubicBezTo>
                    <a:cubicBezTo>
                      <a:pt x="1510658" y="2607726"/>
                      <a:pt x="1519290" y="2580045"/>
                      <a:pt x="1526268" y="2552132"/>
                    </a:cubicBezTo>
                    <a:cubicBezTo>
                      <a:pt x="1545542" y="2475037"/>
                      <a:pt x="1536237" y="2515934"/>
                      <a:pt x="1553564" y="2429302"/>
                    </a:cubicBezTo>
                    <a:cubicBezTo>
                      <a:pt x="1551595" y="2419457"/>
                      <a:pt x="1538259" y="2338107"/>
                      <a:pt x="1526268" y="2320120"/>
                    </a:cubicBezTo>
                    <a:cubicBezTo>
                      <a:pt x="1491938" y="2268625"/>
                      <a:pt x="1491125" y="2285562"/>
                      <a:pt x="1444382" y="2265529"/>
                    </a:cubicBezTo>
                    <a:cubicBezTo>
                      <a:pt x="1317179" y="2211014"/>
                      <a:pt x="1461006" y="2260529"/>
                      <a:pt x="1335200" y="2224585"/>
                    </a:cubicBezTo>
                    <a:cubicBezTo>
                      <a:pt x="1321367" y="2220633"/>
                      <a:pt x="1308135" y="2214723"/>
                      <a:pt x="1294256" y="2210938"/>
                    </a:cubicBezTo>
                    <a:cubicBezTo>
                      <a:pt x="1260349" y="2201691"/>
                      <a:pt x="1161399" y="2176360"/>
                      <a:pt x="1116836" y="2169994"/>
                    </a:cubicBezTo>
                    <a:cubicBezTo>
                      <a:pt x="992496" y="2152231"/>
                      <a:pt x="893170" y="2150415"/>
                      <a:pt x="761994" y="2142699"/>
                    </a:cubicBezTo>
                    <a:cubicBezTo>
                      <a:pt x="734698" y="2138150"/>
                      <a:pt x="707779" y="2129051"/>
                      <a:pt x="680107" y="2129051"/>
                    </a:cubicBezTo>
                    <a:cubicBezTo>
                      <a:pt x="504855" y="2129051"/>
                      <a:pt x="531055" y="2124146"/>
                      <a:pt x="434447" y="2156346"/>
                    </a:cubicBezTo>
                    <a:cubicBezTo>
                      <a:pt x="407152" y="2174543"/>
                      <a:pt x="370758" y="2183643"/>
                      <a:pt x="352561" y="2210938"/>
                    </a:cubicBezTo>
                    <a:cubicBezTo>
                      <a:pt x="343462" y="2224586"/>
                      <a:pt x="337866" y="2241380"/>
                      <a:pt x="325265" y="2251881"/>
                    </a:cubicBezTo>
                    <a:cubicBezTo>
                      <a:pt x="309636" y="2264905"/>
                      <a:pt x="288338" y="2269082"/>
                      <a:pt x="270674" y="2279176"/>
                    </a:cubicBezTo>
                    <a:cubicBezTo>
                      <a:pt x="256433" y="2287314"/>
                      <a:pt x="243379" y="2297373"/>
                      <a:pt x="229731" y="2306472"/>
                    </a:cubicBezTo>
                    <a:cubicBezTo>
                      <a:pt x="179690" y="2381534"/>
                      <a:pt x="229731" y="2317845"/>
                      <a:pt x="161492" y="2374711"/>
                    </a:cubicBezTo>
                    <a:cubicBezTo>
                      <a:pt x="122087" y="2407549"/>
                      <a:pt x="120092" y="2416340"/>
                      <a:pt x="93253" y="2456597"/>
                    </a:cubicBezTo>
                    <a:cubicBezTo>
                      <a:pt x="88704" y="2470245"/>
                      <a:pt x="83558" y="2483708"/>
                      <a:pt x="79606" y="2497541"/>
                    </a:cubicBezTo>
                    <a:cubicBezTo>
                      <a:pt x="66756" y="2542519"/>
                      <a:pt x="61693" y="2573458"/>
                      <a:pt x="52310" y="2620370"/>
                    </a:cubicBezTo>
                    <a:cubicBezTo>
                      <a:pt x="56859" y="2793242"/>
                      <a:pt x="57532" y="2966259"/>
                      <a:pt x="65958" y="3138985"/>
                    </a:cubicBezTo>
                    <a:cubicBezTo>
                      <a:pt x="66659" y="3153354"/>
                      <a:pt x="75654" y="3166096"/>
                      <a:pt x="79606" y="3179929"/>
                    </a:cubicBezTo>
                    <a:cubicBezTo>
                      <a:pt x="84759" y="3197964"/>
                      <a:pt x="84865" y="3217743"/>
                      <a:pt x="93253" y="3234520"/>
                    </a:cubicBezTo>
                    <a:cubicBezTo>
                      <a:pt x="100799" y="3249612"/>
                      <a:pt x="169530" y="3349599"/>
                      <a:pt x="188788" y="3370997"/>
                    </a:cubicBezTo>
                    <a:cubicBezTo>
                      <a:pt x="214611" y="3399689"/>
                      <a:pt x="236147" y="3435621"/>
                      <a:pt x="270674" y="3452884"/>
                    </a:cubicBezTo>
                    <a:lnTo>
                      <a:pt x="325265" y="3480179"/>
                    </a:lnTo>
                    <a:cubicBezTo>
                      <a:pt x="338913" y="3498376"/>
                      <a:pt x="349091" y="3519791"/>
                      <a:pt x="366209" y="3534770"/>
                    </a:cubicBezTo>
                    <a:cubicBezTo>
                      <a:pt x="386172" y="3552238"/>
                      <a:pt x="412068" y="3561473"/>
                      <a:pt x="434447" y="3575714"/>
                    </a:cubicBezTo>
                    <a:cubicBezTo>
                      <a:pt x="462123" y="3593326"/>
                      <a:pt x="484508" y="3622349"/>
                      <a:pt x="516334" y="3630305"/>
                    </a:cubicBezTo>
                    <a:cubicBezTo>
                      <a:pt x="534531" y="3634854"/>
                      <a:pt x="552890" y="3638799"/>
                      <a:pt x="570925" y="3643952"/>
                    </a:cubicBezTo>
                    <a:cubicBezTo>
                      <a:pt x="584757" y="3647904"/>
                      <a:pt x="597989" y="3653815"/>
                      <a:pt x="611868" y="3657600"/>
                    </a:cubicBezTo>
                    <a:cubicBezTo>
                      <a:pt x="648060" y="3667471"/>
                      <a:pt x="685461" y="3673033"/>
                      <a:pt x="721050" y="3684896"/>
                    </a:cubicBezTo>
                    <a:cubicBezTo>
                      <a:pt x="734698" y="3689445"/>
                      <a:pt x="747647" y="3697481"/>
                      <a:pt x="761994" y="3698544"/>
                    </a:cubicBezTo>
                    <a:cubicBezTo>
                      <a:pt x="870972" y="3706616"/>
                      <a:pt x="980358" y="3707642"/>
                      <a:pt x="1089540" y="3712191"/>
                    </a:cubicBezTo>
                    <a:cubicBezTo>
                      <a:pt x="1148680" y="3707642"/>
                      <a:pt x="1208144" y="3706216"/>
                      <a:pt x="1266961" y="3698544"/>
                    </a:cubicBezTo>
                    <a:cubicBezTo>
                      <a:pt x="1312965" y="3692544"/>
                      <a:pt x="1403438" y="3671248"/>
                      <a:pt x="1403438" y="3671248"/>
                    </a:cubicBezTo>
                    <a:cubicBezTo>
                      <a:pt x="1417086" y="3662149"/>
                      <a:pt x="1433581" y="3656296"/>
                      <a:pt x="1444382" y="3643952"/>
                    </a:cubicBezTo>
                    <a:cubicBezTo>
                      <a:pt x="1465984" y="3619264"/>
                      <a:pt x="1471678" y="3580263"/>
                      <a:pt x="1498973" y="3562066"/>
                    </a:cubicBezTo>
                    <a:lnTo>
                      <a:pt x="1580859" y="3507475"/>
                    </a:lnTo>
                    <a:cubicBezTo>
                      <a:pt x="1619666" y="3449264"/>
                      <a:pt x="1637566" y="3429749"/>
                      <a:pt x="1662746" y="3370997"/>
                    </a:cubicBezTo>
                    <a:cubicBezTo>
                      <a:pt x="1668413" y="3357774"/>
                      <a:pt x="1671845" y="3343702"/>
                      <a:pt x="1676394" y="3330054"/>
                    </a:cubicBezTo>
                    <a:cubicBezTo>
                      <a:pt x="1671845" y="3280012"/>
                      <a:pt x="1688598" y="3223016"/>
                      <a:pt x="1662746" y="3179929"/>
                    </a:cubicBezTo>
                    <a:cubicBezTo>
                      <a:pt x="1652630" y="3163069"/>
                      <a:pt x="1552591" y="3122591"/>
                      <a:pt x="1512621" y="3111690"/>
                    </a:cubicBezTo>
                    <a:cubicBezTo>
                      <a:pt x="1476428" y="3101819"/>
                      <a:pt x="1403438" y="3084394"/>
                      <a:pt x="1403438" y="3084394"/>
                    </a:cubicBezTo>
                    <a:cubicBezTo>
                      <a:pt x="1312418" y="3016130"/>
                      <a:pt x="1388670" y="3060230"/>
                      <a:pt x="1266961" y="3029803"/>
                    </a:cubicBezTo>
                    <a:cubicBezTo>
                      <a:pt x="1239048" y="3022825"/>
                      <a:pt x="1185074" y="3002508"/>
                      <a:pt x="1185074" y="3002508"/>
                    </a:cubicBezTo>
                    <a:lnTo>
                      <a:pt x="543630" y="3016155"/>
                    </a:lnTo>
                    <a:cubicBezTo>
                      <a:pt x="529255" y="3016730"/>
                      <a:pt x="515177" y="3022665"/>
                      <a:pt x="502686" y="3029803"/>
                    </a:cubicBezTo>
                    <a:cubicBezTo>
                      <a:pt x="482937" y="3041088"/>
                      <a:pt x="466604" y="3057525"/>
                      <a:pt x="448095" y="3070746"/>
                    </a:cubicBezTo>
                    <a:cubicBezTo>
                      <a:pt x="434748" y="3080280"/>
                      <a:pt x="420800" y="3088943"/>
                      <a:pt x="407152" y="3098042"/>
                    </a:cubicBezTo>
                    <a:cubicBezTo>
                      <a:pt x="384411" y="3166265"/>
                      <a:pt x="405140" y="3118462"/>
                      <a:pt x="352561" y="3193576"/>
                    </a:cubicBezTo>
                    <a:cubicBezTo>
                      <a:pt x="333749" y="3220451"/>
                      <a:pt x="297970" y="3275463"/>
                      <a:pt x="297970" y="3275463"/>
                    </a:cubicBezTo>
                    <a:cubicBezTo>
                      <a:pt x="264523" y="3442693"/>
                      <a:pt x="275665" y="3358982"/>
                      <a:pt x="297970" y="3671248"/>
                    </a:cubicBezTo>
                    <a:cubicBezTo>
                      <a:pt x="299306" y="3689957"/>
                      <a:pt x="305032" y="3708276"/>
                      <a:pt x="311618" y="3725839"/>
                    </a:cubicBezTo>
                    <a:cubicBezTo>
                      <a:pt x="318761" y="3744888"/>
                      <a:pt x="331357" y="3761540"/>
                      <a:pt x="338913" y="3780430"/>
                    </a:cubicBezTo>
                    <a:cubicBezTo>
                      <a:pt x="338928" y="3780467"/>
                      <a:pt x="373026" y="3882769"/>
                      <a:pt x="379856" y="3903260"/>
                    </a:cubicBezTo>
                    <a:cubicBezTo>
                      <a:pt x="384405" y="3916908"/>
                      <a:pt x="385524" y="3932233"/>
                      <a:pt x="393504" y="3944203"/>
                    </a:cubicBezTo>
                    <a:cubicBezTo>
                      <a:pt x="411701" y="3971499"/>
                      <a:pt x="437721" y="3994968"/>
                      <a:pt x="448095" y="4026090"/>
                    </a:cubicBezTo>
                    <a:cubicBezTo>
                      <a:pt x="462213" y="4068444"/>
                      <a:pt x="463743" y="4079466"/>
                      <a:pt x="489038" y="4121624"/>
                    </a:cubicBezTo>
                    <a:cubicBezTo>
                      <a:pt x="505916" y="4149754"/>
                      <a:pt x="525433" y="4176215"/>
                      <a:pt x="543630" y="4203511"/>
                    </a:cubicBezTo>
                    <a:cubicBezTo>
                      <a:pt x="552728" y="4217159"/>
                      <a:pt x="563590" y="4229783"/>
                      <a:pt x="570925" y="4244454"/>
                    </a:cubicBezTo>
                    <a:cubicBezTo>
                      <a:pt x="580024" y="4262651"/>
                      <a:pt x="583835" y="4284659"/>
                      <a:pt x="598221" y="4299045"/>
                    </a:cubicBezTo>
                    <a:cubicBezTo>
                      <a:pt x="670181" y="4371005"/>
                      <a:pt x="695327" y="4349614"/>
                      <a:pt x="789289" y="4380932"/>
                    </a:cubicBezTo>
                    <a:cubicBezTo>
                      <a:pt x="852239" y="4401914"/>
                      <a:pt x="816126" y="4391758"/>
                      <a:pt x="898471" y="4408227"/>
                    </a:cubicBezTo>
                    <a:cubicBezTo>
                      <a:pt x="966592" y="4453641"/>
                      <a:pt x="916230" y="4428156"/>
                      <a:pt x="1021301" y="4449170"/>
                    </a:cubicBezTo>
                    <a:cubicBezTo>
                      <a:pt x="1039694" y="4452849"/>
                      <a:pt x="1057857" y="4457665"/>
                      <a:pt x="1075892" y="4462818"/>
                    </a:cubicBezTo>
                    <a:cubicBezTo>
                      <a:pt x="1089725" y="4466770"/>
                      <a:pt x="1102682" y="4473892"/>
                      <a:pt x="1116836" y="4476466"/>
                    </a:cubicBezTo>
                    <a:cubicBezTo>
                      <a:pt x="1152922" y="4483027"/>
                      <a:pt x="1189624" y="4485565"/>
                      <a:pt x="1226018" y="4490114"/>
                    </a:cubicBezTo>
                    <a:cubicBezTo>
                      <a:pt x="1266961" y="4485565"/>
                      <a:pt x="1310132" y="4490544"/>
                      <a:pt x="1348847" y="4476466"/>
                    </a:cubicBezTo>
                    <a:cubicBezTo>
                      <a:pt x="1360637" y="4472179"/>
                      <a:pt x="1402038" y="4383732"/>
                      <a:pt x="1403438" y="4380932"/>
                    </a:cubicBezTo>
                    <a:cubicBezTo>
                      <a:pt x="1398889" y="4289947"/>
                      <a:pt x="1397683" y="4198733"/>
                      <a:pt x="1389791" y="4107976"/>
                    </a:cubicBezTo>
                    <a:cubicBezTo>
                      <a:pt x="1388545" y="4093644"/>
                      <a:pt x="1384123" y="4079003"/>
                      <a:pt x="1376143" y="4067033"/>
                    </a:cubicBezTo>
                    <a:cubicBezTo>
                      <a:pt x="1337433" y="4008969"/>
                      <a:pt x="1334945" y="4037605"/>
                      <a:pt x="1280609" y="3998794"/>
                    </a:cubicBezTo>
                    <a:cubicBezTo>
                      <a:pt x="1264903" y="3987576"/>
                      <a:pt x="1255949" y="3968213"/>
                      <a:pt x="1239665" y="3957851"/>
                    </a:cubicBezTo>
                    <a:cubicBezTo>
                      <a:pt x="1218168" y="3944171"/>
                      <a:pt x="1133534" y="3899389"/>
                      <a:pt x="1089540" y="3889612"/>
                    </a:cubicBezTo>
                    <a:cubicBezTo>
                      <a:pt x="1062527" y="3883609"/>
                      <a:pt x="1034949" y="3880513"/>
                      <a:pt x="1007653" y="3875964"/>
                    </a:cubicBezTo>
                    <a:cubicBezTo>
                      <a:pt x="922870" y="3879225"/>
                      <a:pt x="675230" y="3878585"/>
                      <a:pt x="543630" y="3903260"/>
                    </a:cubicBezTo>
                    <a:cubicBezTo>
                      <a:pt x="506758" y="3910173"/>
                      <a:pt x="470841" y="3921457"/>
                      <a:pt x="434447" y="3930555"/>
                    </a:cubicBezTo>
                    <a:cubicBezTo>
                      <a:pt x="396008" y="3940165"/>
                      <a:pt x="357705" y="3945547"/>
                      <a:pt x="325265" y="3971499"/>
                    </a:cubicBezTo>
                    <a:cubicBezTo>
                      <a:pt x="264033" y="4020485"/>
                      <a:pt x="244892" y="4051368"/>
                      <a:pt x="202436" y="4107976"/>
                    </a:cubicBezTo>
                    <a:cubicBezTo>
                      <a:pt x="169208" y="4207657"/>
                      <a:pt x="182118" y="4161950"/>
                      <a:pt x="161492" y="4244454"/>
                    </a:cubicBezTo>
                    <a:cubicBezTo>
                      <a:pt x="166041" y="4317242"/>
                      <a:pt x="167505" y="4390289"/>
                      <a:pt x="175140" y="4462818"/>
                    </a:cubicBezTo>
                    <a:cubicBezTo>
                      <a:pt x="176646" y="4477125"/>
                      <a:pt x="185299" y="4489805"/>
                      <a:pt x="188788" y="4503761"/>
                    </a:cubicBezTo>
                    <a:cubicBezTo>
                      <a:pt x="194414" y="4526265"/>
                      <a:pt x="194291" y="4550280"/>
                      <a:pt x="202436" y="4572000"/>
                    </a:cubicBezTo>
                    <a:cubicBezTo>
                      <a:pt x="216299" y="4608968"/>
                      <a:pt x="246535" y="4624921"/>
                      <a:pt x="270674" y="4653887"/>
                    </a:cubicBezTo>
                    <a:cubicBezTo>
                      <a:pt x="281175" y="4666488"/>
                      <a:pt x="290634" y="4680159"/>
                      <a:pt x="297970" y="4694830"/>
                    </a:cubicBezTo>
                    <a:cubicBezTo>
                      <a:pt x="304404" y="4707697"/>
                      <a:pt x="302408" y="4724721"/>
                      <a:pt x="311618" y="4735773"/>
                    </a:cubicBezTo>
                    <a:cubicBezTo>
                      <a:pt x="326180" y="4753247"/>
                      <a:pt x="350125" y="4760633"/>
                      <a:pt x="366209" y="4776717"/>
                    </a:cubicBezTo>
                    <a:cubicBezTo>
                      <a:pt x="438340" y="4848848"/>
                      <a:pt x="333958" y="4790724"/>
                      <a:pt x="448095" y="4872251"/>
                    </a:cubicBezTo>
                    <a:cubicBezTo>
                      <a:pt x="459801" y="4880613"/>
                      <a:pt x="475815" y="4880232"/>
                      <a:pt x="489038" y="4885899"/>
                    </a:cubicBezTo>
                    <a:cubicBezTo>
                      <a:pt x="507738" y="4893913"/>
                      <a:pt x="525965" y="4903100"/>
                      <a:pt x="543630" y="4913194"/>
                    </a:cubicBezTo>
                    <a:cubicBezTo>
                      <a:pt x="557871" y="4921332"/>
                      <a:pt x="569584" y="4933828"/>
                      <a:pt x="584573" y="4940490"/>
                    </a:cubicBezTo>
                    <a:cubicBezTo>
                      <a:pt x="632550" y="4961813"/>
                      <a:pt x="683327" y="4972871"/>
                      <a:pt x="734698" y="4981433"/>
                    </a:cubicBezTo>
                    <a:cubicBezTo>
                      <a:pt x="766429" y="4986722"/>
                      <a:pt x="798439" y="4990189"/>
                      <a:pt x="830233" y="4995081"/>
                    </a:cubicBezTo>
                    <a:cubicBezTo>
                      <a:pt x="923805" y="5009477"/>
                      <a:pt x="938607" y="5008729"/>
                      <a:pt x="898471" y="500872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p:cNvSpPr txBox="1"/>
              <p:nvPr/>
            </p:nvSpPr>
            <p:spPr>
              <a:xfrm>
                <a:off x="2497704" y="928975"/>
                <a:ext cx="687752" cy="400110"/>
              </a:xfrm>
              <a:prstGeom prst="rect">
                <a:avLst/>
              </a:prstGeom>
              <a:noFill/>
            </p:spPr>
            <p:txBody>
              <a:bodyPr wrap="none" rtlCol="0">
                <a:spAutoFit/>
              </a:bodyPr>
              <a:lstStyle/>
              <a:p>
                <a:r>
                  <a:rPr lang="sv-SE" sz="2000" dirty="0" smtClean="0">
                    <a:latin typeface="Segoe UI Light" panose="020B0502040204020203" pitchFamily="34" charset="0"/>
                  </a:rPr>
                  <a:t>Teori</a:t>
                </a:r>
                <a:endParaRPr lang="sv-SE" sz="2000" dirty="0">
                  <a:latin typeface="Segoe UI Light" panose="020B0502040204020203" pitchFamily="34" charset="0"/>
                </a:endParaRPr>
              </a:p>
            </p:txBody>
          </p:sp>
          <p:sp>
            <p:nvSpPr>
              <p:cNvPr id="35" name="textruta 34"/>
              <p:cNvSpPr txBox="1"/>
              <p:nvPr/>
            </p:nvSpPr>
            <p:spPr>
              <a:xfrm>
                <a:off x="5943995" y="919524"/>
                <a:ext cx="893193" cy="400110"/>
              </a:xfrm>
              <a:prstGeom prst="rect">
                <a:avLst/>
              </a:prstGeom>
              <a:noFill/>
            </p:spPr>
            <p:txBody>
              <a:bodyPr wrap="none" rtlCol="0">
                <a:spAutoFit/>
              </a:bodyPr>
              <a:lstStyle/>
              <a:p>
                <a:r>
                  <a:rPr lang="sv-SE" sz="2000" dirty="0" smtClean="0">
                    <a:latin typeface="Segoe UI Light" panose="020B0502040204020203" pitchFamily="34" charset="0"/>
                  </a:rPr>
                  <a:t>Praktik</a:t>
                </a:r>
                <a:endParaRPr lang="sv-SE" sz="2000" dirty="0">
                  <a:latin typeface="Segoe UI Light" panose="020B0502040204020203" pitchFamily="34" charset="0"/>
                </a:endParaRPr>
              </a:p>
            </p:txBody>
          </p:sp>
          <p:sp>
            <p:nvSpPr>
              <p:cNvPr id="36" name="textruta 35"/>
              <p:cNvSpPr txBox="1"/>
              <p:nvPr/>
            </p:nvSpPr>
            <p:spPr>
              <a:xfrm>
                <a:off x="3983635" y="910253"/>
                <a:ext cx="1236236" cy="400110"/>
              </a:xfrm>
              <a:prstGeom prst="rect">
                <a:avLst/>
              </a:prstGeom>
              <a:noFill/>
            </p:spPr>
            <p:txBody>
              <a:bodyPr wrap="none" rtlCol="0">
                <a:spAutoFit/>
              </a:bodyPr>
              <a:lstStyle/>
              <a:p>
                <a:r>
                  <a:rPr lang="sv-SE" sz="2000" dirty="0" smtClean="0">
                    <a:latin typeface="Segoe UI Light" panose="020B0502040204020203" pitchFamily="34" charset="0"/>
                  </a:rPr>
                  <a:t>Reflektion</a:t>
                </a:r>
                <a:endParaRPr lang="sv-SE" sz="2000" dirty="0">
                  <a:latin typeface="Segoe UI Light" panose="020B0502040204020203" pitchFamily="34" charset="0"/>
                </a:endParaRPr>
              </a:p>
            </p:txBody>
          </p:sp>
        </p:grpSp>
      </p:grpSp>
      <p:pic>
        <p:nvPicPr>
          <p:cNvPr id="37" name="Bildobjekt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769560" y="1124252"/>
            <a:ext cx="3675732" cy="3675732"/>
          </a:xfrm>
          <a:prstGeom prst="rect">
            <a:avLst/>
          </a:prstGeom>
          <a:effectLst>
            <a:softEdge rad="63500"/>
          </a:effectLst>
        </p:spPr>
      </p:pic>
    </p:spTree>
    <p:extLst>
      <p:ext uri="{BB962C8B-B14F-4D97-AF65-F5344CB8AC3E}">
        <p14:creationId xmlns:p14="http://schemas.microsoft.com/office/powerpoint/2010/main" val="125684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xEl>
                                              <p:pRg st="0" end="0"/>
                                            </p:txEl>
                                          </p:spTgt>
                                        </p:tgtEl>
                                        <p:attrNameLst>
                                          <p:attrName>style.opacity</p:attrName>
                                        </p:attrNameLst>
                                      </p:cBhvr>
                                      <p:to>
                                        <p:strVal val="0.5"/>
                                      </p:to>
                                    </p:set>
                                    <p:animEffect filter="image" prLst="opacity: 0.5">
                                      <p:cBhvr rctx="IE">
                                        <p:cTn id="19" dur="indefinite"/>
                                        <p:tgtEl>
                                          <p:spTgt spid="8">
                                            <p:txEl>
                                              <p:pRg st="0" end="0"/>
                                            </p:txEl>
                                          </p:spTgt>
                                        </p:tgtEl>
                                      </p:cBhvr>
                                    </p:animEffect>
                                  </p:childTnLst>
                                </p:cTn>
                              </p:par>
                              <p:par>
                                <p:cTn id="20" presetID="55" presetClass="exit" presetSubtype="0" fill="hold" nodeType="withEffect">
                                  <p:stCondLst>
                                    <p:cond delay="0"/>
                                  </p:stCondLst>
                                  <p:childTnLst>
                                    <p:anim calcmode="lin" valueType="num">
                                      <p:cBhvr>
                                        <p:cTn id="21" dur="1000"/>
                                        <p:tgtEl>
                                          <p:spTgt spid="18"/>
                                        </p:tgtEl>
                                        <p:attrNameLst>
                                          <p:attrName>ppt_w</p:attrName>
                                        </p:attrNameLst>
                                      </p:cBhvr>
                                      <p:tavLst>
                                        <p:tav tm="0">
                                          <p:val>
                                            <p:strVal val="ppt_w"/>
                                          </p:val>
                                        </p:tav>
                                        <p:tav tm="100000">
                                          <p:val>
                                            <p:strVal val="ppt_w*0.70"/>
                                          </p:val>
                                        </p:tav>
                                      </p:tavLst>
                                    </p:anim>
                                    <p:anim calcmode="lin" valueType="num">
                                      <p:cBhvr>
                                        <p:cTn id="22" dur="1000"/>
                                        <p:tgtEl>
                                          <p:spTgt spid="18"/>
                                        </p:tgtEl>
                                        <p:attrNameLst>
                                          <p:attrName>ppt_h</p:attrName>
                                        </p:attrNameLst>
                                      </p:cBhvr>
                                      <p:tavLst>
                                        <p:tav tm="0">
                                          <p:val>
                                            <p:strVal val="ppt_h"/>
                                          </p:val>
                                        </p:tav>
                                        <p:tav tm="100000">
                                          <p:val>
                                            <p:strVal val="ppt_h"/>
                                          </p:val>
                                        </p:tav>
                                      </p:tavLst>
                                    </p:anim>
                                    <p:animEffect transition="out" filter="fade">
                                      <p:cBhvr>
                                        <p:cTn id="23" dur="1000"/>
                                        <p:tgtEl>
                                          <p:spTgt spid="18"/>
                                        </p:tgtEl>
                                      </p:cBhvr>
                                    </p:animEffect>
                                    <p:set>
                                      <p:cBhvr>
                                        <p:cTn id="24" dur="1" fill="hold">
                                          <p:stCondLst>
                                            <p:cond delay="9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28"/>
                                        </p:tgtEl>
                                        <p:attrNameLst>
                                          <p:attrName>ppt_w</p:attrName>
                                        </p:attrNameLst>
                                      </p:cBhvr>
                                      <p:tavLst>
                                        <p:tav tm="0">
                                          <p:val>
                                            <p:strVal val="ppt_w"/>
                                          </p:val>
                                        </p:tav>
                                        <p:tav tm="100000">
                                          <p:val>
                                            <p:fltVal val="0"/>
                                          </p:val>
                                        </p:tav>
                                      </p:tavLst>
                                    </p:anim>
                                    <p:anim calcmode="lin" valueType="num">
                                      <p:cBhvr>
                                        <p:cTn id="43" dur="500"/>
                                        <p:tgtEl>
                                          <p:spTgt spid="28"/>
                                        </p:tgtEl>
                                        <p:attrNameLst>
                                          <p:attrName>ppt_h</p:attrName>
                                        </p:attrNameLst>
                                      </p:cBhvr>
                                      <p:tavLst>
                                        <p:tav tm="0">
                                          <p:val>
                                            <p:strVal val="ppt_h"/>
                                          </p:val>
                                        </p:tav>
                                        <p:tav tm="100000">
                                          <p:val>
                                            <p:fltVal val="0"/>
                                          </p:val>
                                        </p:tav>
                                      </p:tavLst>
                                    </p:anim>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rctx="PPT">
                                        <p:cTn id="49" dur="indefinite"/>
                                        <p:tgtEl>
                                          <p:spTgt spid="8">
                                            <p:txEl>
                                              <p:pRg st="1" end="1"/>
                                            </p:txEl>
                                          </p:spTgt>
                                        </p:tgtEl>
                                        <p:attrNameLst>
                                          <p:attrName>style.opacity</p:attrName>
                                        </p:attrNameLst>
                                      </p:cBhvr>
                                      <p:to>
                                        <p:strVal val="0.5"/>
                                      </p:to>
                                    </p:set>
                                    <p:animEffect filter="image" prLst="opacity: 0.5">
                                      <p:cBhvr rctx="IE">
                                        <p:cTn id="50" dur="indefinite"/>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p:cTn id="55"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56"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57" dur="10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37"/>
                                        </p:tgtEl>
                                        <p:attrNameLst>
                                          <p:attrName>ppt_w</p:attrName>
                                        </p:attrNameLst>
                                      </p:cBhvr>
                                      <p:tavLst>
                                        <p:tav tm="0">
                                          <p:val>
                                            <p:strVal val="ppt_w"/>
                                          </p:val>
                                        </p:tav>
                                        <p:tav tm="100000">
                                          <p:val>
                                            <p:fltVal val="0"/>
                                          </p:val>
                                        </p:tav>
                                      </p:tavLst>
                                    </p:anim>
                                    <p:anim calcmode="lin" valueType="num">
                                      <p:cBhvr>
                                        <p:cTn id="69" dur="500"/>
                                        <p:tgtEl>
                                          <p:spTgt spid="37"/>
                                        </p:tgtEl>
                                        <p:attrNameLst>
                                          <p:attrName>ppt_h</p:attrName>
                                        </p:attrNameLst>
                                      </p:cBhvr>
                                      <p:tavLst>
                                        <p:tav tm="0">
                                          <p:val>
                                            <p:strVal val="ppt_h"/>
                                          </p:val>
                                        </p:tav>
                                        <p:tav tm="100000">
                                          <p:val>
                                            <p:fltVal val="0"/>
                                          </p:val>
                                        </p:tav>
                                      </p:tavLst>
                                    </p:anim>
                                    <p:animEffect transition="out" filter="fade">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par>
                                <p:cTn id="72" presetID="9" presetClass="emph" presetSubtype="0" nodeType="withEffect">
                                  <p:stCondLst>
                                    <p:cond delay="0"/>
                                  </p:stCondLst>
                                  <p:childTnLst>
                                    <p:set>
                                      <p:cBhvr rctx="PPT">
                                        <p:cTn id="73" dur="indefinite"/>
                                        <p:tgtEl>
                                          <p:spTgt spid="8">
                                            <p:txEl>
                                              <p:pRg st="2" end="2"/>
                                            </p:txEl>
                                          </p:spTgt>
                                        </p:tgtEl>
                                        <p:attrNameLst>
                                          <p:attrName>style.opacity</p:attrName>
                                        </p:attrNameLst>
                                      </p:cBhvr>
                                      <p:to>
                                        <p:strVal val="0.5"/>
                                      </p:to>
                                    </p:set>
                                    <p:animEffect filter="image" prLst="opacity: 0.5">
                                      <p:cBhvr rctx="IE">
                                        <p:cTn id="74" dur="indefinite"/>
                                        <p:tgtEl>
                                          <p:spTgt spid="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8">
                                            <p:txEl>
                                              <p:pRg st="3" end="3"/>
                                            </p:txEl>
                                          </p:spTgt>
                                        </p:tgtEl>
                                        <p:attrNameLst>
                                          <p:attrName>style.visibility</p:attrName>
                                        </p:attrNameLst>
                                      </p:cBhvr>
                                      <p:to>
                                        <p:strVal val="visible"/>
                                      </p:to>
                                    </p:set>
                                    <p:anim calcmode="lin" valueType="num">
                                      <p:cBhvr>
                                        <p:cTn id="79"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80"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81" dur="1000"/>
                                        <p:tgtEl>
                                          <p:spTgt spid="8">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1000" fill="hold"/>
                                        <p:tgtEl>
                                          <p:spTgt spid="10"/>
                                        </p:tgtEl>
                                        <p:attrNameLst>
                                          <p:attrName>ppt_w</p:attrName>
                                        </p:attrNameLst>
                                      </p:cBhvr>
                                      <p:tavLst>
                                        <p:tav tm="0">
                                          <p:val>
                                            <p:strVal val="#ppt_w*0.70"/>
                                          </p:val>
                                        </p:tav>
                                        <p:tav tm="100000">
                                          <p:val>
                                            <p:strVal val="#ppt_w"/>
                                          </p:val>
                                        </p:tav>
                                      </p:tavLst>
                                    </p:anim>
                                    <p:anim calcmode="lin" valueType="num">
                                      <p:cBhvr>
                                        <p:cTn id="87" dur="1000" fill="hold"/>
                                        <p:tgtEl>
                                          <p:spTgt spid="10"/>
                                        </p:tgtEl>
                                        <p:attrNameLst>
                                          <p:attrName>ppt_h</p:attrName>
                                        </p:attrNameLst>
                                      </p:cBhvr>
                                      <p:tavLst>
                                        <p:tav tm="0">
                                          <p:val>
                                            <p:strVal val="#ppt_h"/>
                                          </p:val>
                                        </p:tav>
                                        <p:tav tm="100000">
                                          <p:val>
                                            <p:strVal val="#ppt_h"/>
                                          </p:val>
                                        </p:tav>
                                      </p:tavLst>
                                    </p:anim>
                                    <p:animEffect transition="in" filter="fade">
                                      <p:cBhvr>
                                        <p:cTn id="88" dur="1000"/>
                                        <p:tgtEl>
                                          <p:spTgt spid="10"/>
                                        </p:tgtEl>
                                      </p:cBhvr>
                                    </p:animEffect>
                                  </p:childTnLst>
                                </p:cTn>
                              </p:par>
                              <p:par>
                                <p:cTn id="89" presetID="55"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strVal val="#ppt_w*0.70"/>
                                          </p:val>
                                        </p:tav>
                                        <p:tav tm="100000">
                                          <p:val>
                                            <p:strVal val="#ppt_w"/>
                                          </p:val>
                                        </p:tav>
                                      </p:tavLst>
                                    </p:anim>
                                    <p:anim calcmode="lin" valueType="num">
                                      <p:cBhvr>
                                        <p:cTn id="92" dur="1000" fill="hold"/>
                                        <p:tgtEl>
                                          <p:spTgt spid="16"/>
                                        </p:tgtEl>
                                        <p:attrNameLst>
                                          <p:attrName>ppt_h</p:attrName>
                                        </p:attrNameLst>
                                      </p:cBhvr>
                                      <p:tavLst>
                                        <p:tav tm="0">
                                          <p:val>
                                            <p:strVal val="#ppt_h"/>
                                          </p:val>
                                        </p:tav>
                                        <p:tav tm="100000">
                                          <p:val>
                                            <p:strVal val="#ppt_h"/>
                                          </p:val>
                                        </p:tav>
                                      </p:tavLst>
                                    </p:anim>
                                    <p:animEffect transition="in" filter="fade">
                                      <p:cBhvr>
                                        <p:cTn id="9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546635"/>
            <a:ext cx="4962958" cy="3960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96" y="4132773"/>
            <a:ext cx="754497" cy="748603"/>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64" y="4881376"/>
            <a:ext cx="718959" cy="713342"/>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96" y="5594718"/>
            <a:ext cx="754497" cy="730919"/>
          </a:xfrm>
          <a:prstGeom prst="rect">
            <a:avLst/>
          </a:prstGeom>
        </p:spPr>
      </p:pic>
      <p:sp>
        <p:nvSpPr>
          <p:cNvPr id="6" name="textruta 5"/>
          <p:cNvSpPr txBox="1"/>
          <p:nvPr/>
        </p:nvSpPr>
        <p:spPr>
          <a:xfrm>
            <a:off x="947718" y="5053381"/>
            <a:ext cx="2666179" cy="369332"/>
          </a:xfrm>
          <a:prstGeom prst="rect">
            <a:avLst/>
          </a:prstGeom>
          <a:noFill/>
        </p:spPr>
        <p:txBody>
          <a:bodyPr wrap="none" rtlCol="0">
            <a:spAutoFit/>
          </a:bodyPr>
          <a:lstStyle/>
          <a:p>
            <a:r>
              <a:rPr lang="sv-SE" dirty="0"/>
              <a:t>j</a:t>
            </a:r>
            <a:r>
              <a:rPr lang="sv-SE" dirty="0" smtClean="0"/>
              <a:t>oakim.leonardson@ltu.se</a:t>
            </a:r>
            <a:endParaRPr lang="sv-SE" dirty="0"/>
          </a:p>
        </p:txBody>
      </p:sp>
      <p:sp>
        <p:nvSpPr>
          <p:cNvPr id="7" name="textruta 6"/>
          <p:cNvSpPr txBox="1"/>
          <p:nvPr/>
        </p:nvSpPr>
        <p:spPr>
          <a:xfrm>
            <a:off x="974193" y="5775511"/>
            <a:ext cx="1984902" cy="369332"/>
          </a:xfrm>
          <a:prstGeom prst="rect">
            <a:avLst/>
          </a:prstGeom>
          <a:noFill/>
        </p:spPr>
        <p:txBody>
          <a:bodyPr wrap="none" rtlCol="0">
            <a:spAutoFit/>
          </a:bodyPr>
          <a:lstStyle/>
          <a:p>
            <a:r>
              <a:rPr lang="sv-SE" dirty="0" smtClean="0"/>
              <a:t>Joakim Leonardson</a:t>
            </a:r>
            <a:endParaRPr lang="sv-SE" dirty="0"/>
          </a:p>
        </p:txBody>
      </p:sp>
      <p:sp>
        <p:nvSpPr>
          <p:cNvPr id="8" name="textruta 7"/>
          <p:cNvSpPr txBox="1"/>
          <p:nvPr/>
        </p:nvSpPr>
        <p:spPr>
          <a:xfrm>
            <a:off x="947718" y="4322409"/>
            <a:ext cx="1984902" cy="369332"/>
          </a:xfrm>
          <a:prstGeom prst="rect">
            <a:avLst/>
          </a:prstGeom>
          <a:noFill/>
        </p:spPr>
        <p:txBody>
          <a:bodyPr wrap="none" rtlCol="0">
            <a:spAutoFit/>
          </a:bodyPr>
          <a:lstStyle/>
          <a:p>
            <a:r>
              <a:rPr lang="sv-SE" dirty="0" smtClean="0"/>
              <a:t>Joakim Leonardson</a:t>
            </a:r>
            <a:endParaRPr lang="sv-SE" dirty="0"/>
          </a:p>
        </p:txBody>
      </p:sp>
      <p:sp>
        <p:nvSpPr>
          <p:cNvPr id="9" name="textruta 8"/>
          <p:cNvSpPr txBox="1"/>
          <p:nvPr/>
        </p:nvSpPr>
        <p:spPr>
          <a:xfrm>
            <a:off x="6876256" y="5053381"/>
            <a:ext cx="1984902" cy="646331"/>
          </a:xfrm>
          <a:prstGeom prst="rect">
            <a:avLst/>
          </a:prstGeom>
          <a:noFill/>
        </p:spPr>
        <p:txBody>
          <a:bodyPr wrap="none" rtlCol="0">
            <a:spAutoFit/>
          </a:bodyPr>
          <a:lstStyle/>
          <a:p>
            <a:r>
              <a:rPr lang="sv-SE" dirty="0" smtClean="0"/>
              <a:t>Joakim Leonardson</a:t>
            </a:r>
          </a:p>
          <a:p>
            <a:r>
              <a:rPr lang="sv-SE" dirty="0" smtClean="0"/>
              <a:t>070-325 70 80</a:t>
            </a:r>
            <a:endParaRPr lang="sv-SE" dirty="0"/>
          </a:p>
        </p:txBody>
      </p:sp>
    </p:spTree>
    <p:extLst>
      <p:ext uri="{BB962C8B-B14F-4D97-AF65-F5344CB8AC3E}">
        <p14:creationId xmlns:p14="http://schemas.microsoft.com/office/powerpoint/2010/main" val="3723228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40668" y="836712"/>
            <a:ext cx="8062664" cy="3585426"/>
          </a:xfrm>
        </p:spPr>
        <p:txBody>
          <a:bodyPr>
            <a:normAutofit/>
          </a:bodyPr>
          <a:lstStyle/>
          <a:p>
            <a:r>
              <a:rPr lang="sv-SE" dirty="0" err="1">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E</a:t>
            </a:r>
            <a:r>
              <a:rPr lang="sv-SE" dirty="0" err="1"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nterepre</a:t>
            </a:r>
            <a: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 </a:t>
            </a:r>
            <a:r>
              <a:rPr lang="sv-SE" dirty="0" err="1"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entepenö</a:t>
            </a:r>
            <a: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a:t>
            </a:r>
            <a:b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br>
            <a: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eller vad det nu heter</a:t>
            </a:r>
            <a:b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br>
            <a:r>
              <a:rPr lang="sv-SE" dirty="0" smtClean="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rPr>
              <a:t>utifrån några olika perspektiv.</a:t>
            </a:r>
            <a:endParaRPr lang="sv-SE" dirty="0">
              <a:effectLst>
                <a:outerShdw blurRad="38100" dist="38100" dir="2700000" algn="tl">
                  <a:srgbClr val="000000">
                    <a:alpha val="43137"/>
                  </a:srgbClr>
                </a:outerShdw>
              </a:effectLst>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4686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703648" y="1551938"/>
            <a:ext cx="7835925" cy="4022328"/>
            <a:chOff x="90" y="2212"/>
            <a:chExt cx="10222" cy="4140"/>
          </a:xfrm>
        </p:grpSpPr>
        <p:grpSp>
          <p:nvGrpSpPr>
            <p:cNvPr id="6" name="Group 3"/>
            <p:cNvGrpSpPr>
              <a:grpSpLocks/>
            </p:cNvGrpSpPr>
            <p:nvPr/>
          </p:nvGrpSpPr>
          <p:grpSpPr bwMode="auto">
            <a:xfrm>
              <a:off x="90" y="2212"/>
              <a:ext cx="10222" cy="4140"/>
              <a:chOff x="90" y="2212"/>
              <a:chExt cx="10222" cy="4140"/>
            </a:xfrm>
          </p:grpSpPr>
          <p:sp>
            <p:nvSpPr>
              <p:cNvPr id="8" name="Text Box 24"/>
              <p:cNvSpPr txBox="1">
                <a:spLocks noChangeArrowheads="1"/>
              </p:cNvSpPr>
              <p:nvPr/>
            </p:nvSpPr>
            <p:spPr bwMode="auto">
              <a:xfrm>
                <a:off x="8714" y="3397"/>
                <a:ext cx="1424"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Förtrogenhet</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3"/>
              <p:cNvSpPr txBox="1">
                <a:spLocks noChangeArrowheads="1"/>
              </p:cNvSpPr>
              <p:nvPr/>
            </p:nvSpPr>
            <p:spPr bwMode="auto">
              <a:xfrm>
                <a:off x="8888" y="4079"/>
                <a:ext cx="1424"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Färdighet</a:t>
                </a:r>
                <a:endParaRPr kumimoji="0" lang="sv-SE" altLang="sv-S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9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Förståelse</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2"/>
              <p:cNvSpPr txBox="1">
                <a:spLocks noChangeArrowheads="1"/>
              </p:cNvSpPr>
              <p:nvPr/>
            </p:nvSpPr>
            <p:spPr bwMode="auto">
              <a:xfrm>
                <a:off x="8888" y="5197"/>
                <a:ext cx="809"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Fakta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1"/>
              <p:cNvSpPr txBox="1">
                <a:spLocks noChangeArrowheads="1"/>
              </p:cNvSpPr>
              <p:nvPr/>
            </p:nvSpPr>
            <p:spPr bwMode="auto">
              <a:xfrm>
                <a:off x="90" y="2212"/>
                <a:ext cx="2573"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Kognitiv nivå</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(Cognitive Process Dimension)</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kunskapskrav och/eller betyg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0"/>
              <p:cNvSpPr txBox="1">
                <a:spLocks noChangeArrowheads="1"/>
              </p:cNvSpPr>
              <p:nvPr/>
            </p:nvSpPr>
            <p:spPr bwMode="auto">
              <a:xfrm>
                <a:off x="1237" y="5917"/>
                <a:ext cx="2160"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Exempel på förmågor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9"/>
              <p:cNvSpPr txBox="1">
                <a:spLocks noChangeArrowheads="1"/>
              </p:cNvSpPr>
              <p:nvPr/>
            </p:nvSpPr>
            <p:spPr bwMode="auto">
              <a:xfrm>
                <a:off x="893" y="5197"/>
                <a:ext cx="44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8"/>
              <p:cNvSpPr txBox="1">
                <a:spLocks noChangeArrowheads="1"/>
              </p:cNvSpPr>
              <p:nvPr/>
            </p:nvSpPr>
            <p:spPr bwMode="auto">
              <a:xfrm>
                <a:off x="7537" y="2212"/>
                <a:ext cx="2573"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Kunskapsnivå</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(Knowledge Dimension)</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7"/>
              <p:cNvSpPr txBox="1">
                <a:spLocks noChangeArrowheads="1"/>
              </p:cNvSpPr>
              <p:nvPr/>
            </p:nvSpPr>
            <p:spPr bwMode="auto">
              <a:xfrm>
                <a:off x="829" y="4267"/>
                <a:ext cx="50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16"/>
              <p:cNvSpPr txBox="1">
                <a:spLocks noChangeArrowheads="1"/>
              </p:cNvSpPr>
              <p:nvPr/>
            </p:nvSpPr>
            <p:spPr bwMode="auto">
              <a:xfrm>
                <a:off x="654" y="3397"/>
                <a:ext cx="682"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MVG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 4"/>
              <p:cNvGrpSpPr>
                <a:grpSpLocks/>
              </p:cNvGrpSpPr>
              <p:nvPr/>
            </p:nvGrpSpPr>
            <p:grpSpPr bwMode="auto">
              <a:xfrm>
                <a:off x="1237" y="3037"/>
                <a:ext cx="7898" cy="2880"/>
                <a:chOff x="1237" y="3037"/>
                <a:chExt cx="7898" cy="2880"/>
              </a:xfrm>
            </p:grpSpPr>
            <p:sp>
              <p:nvSpPr>
                <p:cNvPr id="19" name="Text Box 15"/>
                <p:cNvSpPr txBox="1">
                  <a:spLocks noChangeArrowheads="1"/>
                </p:cNvSpPr>
                <p:nvPr/>
              </p:nvSpPr>
              <p:spPr bwMode="auto">
                <a:xfrm>
                  <a:off x="1417" y="5377"/>
                  <a:ext cx="90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beskriva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4"/>
                <p:cNvSpPr txBox="1">
                  <a:spLocks noChangeArrowheads="1"/>
                </p:cNvSpPr>
                <p:nvPr/>
              </p:nvSpPr>
              <p:spPr bwMode="auto">
                <a:xfrm>
                  <a:off x="3272" y="4509"/>
                  <a:ext cx="1272"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dra slutsatser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5594" y="3637"/>
                  <a:ext cx="10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analysera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2"/>
                <p:cNvSpPr txBox="1">
                  <a:spLocks noChangeArrowheads="1"/>
                </p:cNvSpPr>
                <p:nvPr/>
              </p:nvSpPr>
              <p:spPr bwMode="auto">
                <a:xfrm>
                  <a:off x="2235" y="4942"/>
                  <a:ext cx="103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förklara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1"/>
                <p:cNvSpPr txBox="1">
                  <a:spLocks noChangeArrowheads="1"/>
                </p:cNvSpPr>
                <p:nvPr/>
              </p:nvSpPr>
              <p:spPr bwMode="auto">
                <a:xfrm>
                  <a:off x="4544" y="4072"/>
                  <a:ext cx="1050"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värdera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0"/>
                <p:cNvSpPr txBox="1">
                  <a:spLocks noChangeArrowheads="1"/>
                </p:cNvSpPr>
                <p:nvPr/>
              </p:nvSpPr>
              <p:spPr bwMode="auto">
                <a:xfrm>
                  <a:off x="6690" y="3202"/>
                  <a:ext cx="200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skapa nya frågeställningar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5" name="Group 5"/>
                <p:cNvGrpSpPr>
                  <a:grpSpLocks/>
                </p:cNvGrpSpPr>
                <p:nvPr/>
              </p:nvGrpSpPr>
              <p:grpSpPr bwMode="auto">
                <a:xfrm>
                  <a:off x="1237" y="3037"/>
                  <a:ext cx="7898" cy="2880"/>
                  <a:chOff x="1237" y="3037"/>
                  <a:chExt cx="7898" cy="2880"/>
                </a:xfrm>
              </p:grpSpPr>
              <p:sp>
                <p:nvSpPr>
                  <p:cNvPr id="26" name="AutoShape 9"/>
                  <p:cNvSpPr>
                    <a:spLocks noChangeShapeType="1"/>
                  </p:cNvSpPr>
                  <p:nvPr/>
                </p:nvSpPr>
                <p:spPr bwMode="auto">
                  <a:xfrm flipV="1">
                    <a:off x="1336" y="3037"/>
                    <a:ext cx="0" cy="288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AutoShape 8"/>
                  <p:cNvSpPr>
                    <a:spLocks noChangeShapeType="1"/>
                  </p:cNvSpPr>
                  <p:nvPr/>
                </p:nvSpPr>
                <p:spPr bwMode="auto">
                  <a:xfrm>
                    <a:off x="1336" y="5917"/>
                    <a:ext cx="7799" cy="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AutoShape 7"/>
                  <p:cNvSpPr>
                    <a:spLocks noChangeShapeType="1"/>
                  </p:cNvSpPr>
                  <p:nvPr/>
                </p:nvSpPr>
                <p:spPr bwMode="auto">
                  <a:xfrm flipV="1">
                    <a:off x="1237" y="4943"/>
                    <a:ext cx="7778" cy="1"/>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AutoShape 6"/>
                  <p:cNvSpPr>
                    <a:spLocks noChangeShapeType="1"/>
                  </p:cNvSpPr>
                  <p:nvPr/>
                </p:nvSpPr>
                <p:spPr bwMode="auto">
                  <a:xfrm>
                    <a:off x="1237" y="4072"/>
                    <a:ext cx="7778" cy="0"/>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grpSp>
        </p:grpSp>
        <p:sp>
          <p:nvSpPr>
            <p:cNvPr id="7" name="AutoShape 2"/>
            <p:cNvSpPr>
              <a:spLocks noChangeShapeType="1"/>
            </p:cNvSpPr>
            <p:nvPr/>
          </p:nvSpPr>
          <p:spPr bwMode="auto">
            <a:xfrm flipV="1">
              <a:off x="8888" y="3037"/>
              <a:ext cx="0" cy="288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31" name="textruta 30"/>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(1)</a:t>
            </a:r>
            <a:endParaRPr lang="sv-SE" sz="3200" b="1" dirty="0">
              <a:latin typeface="Segoe UI Light" panose="020B0502040204020203" pitchFamily="34" charset="0"/>
            </a:endParaRPr>
          </a:p>
        </p:txBody>
      </p:sp>
      <p:sp>
        <p:nvSpPr>
          <p:cNvPr id="2" name="textruta 1"/>
          <p:cNvSpPr txBox="1"/>
          <p:nvPr/>
        </p:nvSpPr>
        <p:spPr>
          <a:xfrm>
            <a:off x="1582909" y="5533201"/>
            <a:ext cx="3121367" cy="430887"/>
          </a:xfrm>
          <a:prstGeom prst="rect">
            <a:avLst/>
          </a:prstGeom>
          <a:noFill/>
        </p:spPr>
        <p:txBody>
          <a:bodyPr wrap="none" rtlCol="0">
            <a:spAutoFit/>
          </a:bodyPr>
          <a:lstStyle/>
          <a:p>
            <a:r>
              <a:rPr lang="sv-SE" sz="1000" b="1" dirty="0"/>
              <a:t>Figur 1. </a:t>
            </a:r>
            <a:r>
              <a:rPr lang="sv-SE" sz="1000" i="1" dirty="0"/>
              <a:t>Kognitiv hierarki mellan olika förmågor i </a:t>
            </a:r>
            <a:r>
              <a:rPr lang="sv-SE" sz="1200" b="1" i="1" dirty="0"/>
              <a:t>Lpo94</a:t>
            </a:r>
            <a:r>
              <a:rPr lang="sv-SE" sz="1000" i="1" dirty="0"/>
              <a:t> </a:t>
            </a:r>
            <a:endParaRPr lang="sv-SE" sz="1000" dirty="0"/>
          </a:p>
          <a:p>
            <a:r>
              <a:rPr lang="sv-SE" sz="1000" i="1" dirty="0"/>
              <a:t>(egen bearbetning och sammanställning). </a:t>
            </a:r>
            <a:endParaRPr lang="sv-SE" sz="1000" dirty="0"/>
          </a:p>
        </p:txBody>
      </p:sp>
    </p:spTree>
    <p:extLst>
      <p:ext uri="{BB962C8B-B14F-4D97-AF65-F5344CB8AC3E}">
        <p14:creationId xmlns:p14="http://schemas.microsoft.com/office/powerpoint/2010/main" val="31260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
          <p:cNvGrpSpPr>
            <a:grpSpLocks/>
          </p:cNvGrpSpPr>
          <p:nvPr/>
        </p:nvGrpSpPr>
        <p:grpSpPr bwMode="auto">
          <a:xfrm>
            <a:off x="676965" y="1629495"/>
            <a:ext cx="7790069" cy="3528066"/>
            <a:chOff x="398" y="2212"/>
            <a:chExt cx="10003" cy="4447"/>
          </a:xfrm>
        </p:grpSpPr>
        <p:sp>
          <p:nvSpPr>
            <p:cNvPr id="32" name="Text Box 45"/>
            <p:cNvSpPr txBox="1">
              <a:spLocks noChangeArrowheads="1"/>
            </p:cNvSpPr>
            <p:nvPr/>
          </p:nvSpPr>
          <p:spPr bwMode="auto">
            <a:xfrm>
              <a:off x="1336" y="5917"/>
              <a:ext cx="2061"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Exempel på förmågor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3" name="Group 2"/>
            <p:cNvGrpSpPr>
              <a:grpSpLocks/>
            </p:cNvGrpSpPr>
            <p:nvPr/>
          </p:nvGrpSpPr>
          <p:grpSpPr bwMode="auto">
            <a:xfrm>
              <a:off x="398" y="2212"/>
              <a:ext cx="10003" cy="4447"/>
              <a:chOff x="398" y="2212"/>
              <a:chExt cx="10003" cy="4447"/>
            </a:xfrm>
          </p:grpSpPr>
          <p:grpSp>
            <p:nvGrpSpPr>
              <p:cNvPr id="34" name="Group 38"/>
              <p:cNvGrpSpPr>
                <a:grpSpLocks/>
              </p:cNvGrpSpPr>
              <p:nvPr/>
            </p:nvGrpSpPr>
            <p:grpSpPr bwMode="auto">
              <a:xfrm>
                <a:off x="700" y="3397"/>
                <a:ext cx="733" cy="2824"/>
                <a:chOff x="700" y="3397"/>
                <a:chExt cx="733" cy="2824"/>
              </a:xfrm>
            </p:grpSpPr>
            <p:sp>
              <p:nvSpPr>
                <p:cNvPr id="70" name="Text Box 44"/>
                <p:cNvSpPr txBox="1">
                  <a:spLocks noChangeArrowheads="1"/>
                </p:cNvSpPr>
                <p:nvPr/>
              </p:nvSpPr>
              <p:spPr bwMode="auto">
                <a:xfrm>
                  <a:off x="893" y="5786"/>
                  <a:ext cx="540"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(F)</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Text Box 43"/>
                <p:cNvSpPr txBox="1">
                  <a:spLocks noChangeArrowheads="1"/>
                </p:cNvSpPr>
                <p:nvPr/>
              </p:nvSpPr>
              <p:spPr bwMode="auto">
                <a:xfrm>
                  <a:off x="939" y="5197"/>
                  <a:ext cx="44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E</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Text Box 42"/>
                <p:cNvSpPr txBox="1">
                  <a:spLocks noChangeArrowheads="1"/>
                </p:cNvSpPr>
                <p:nvPr/>
              </p:nvSpPr>
              <p:spPr bwMode="auto">
                <a:xfrm>
                  <a:off x="875" y="4267"/>
                  <a:ext cx="50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Text Box 41"/>
                <p:cNvSpPr txBox="1">
                  <a:spLocks noChangeArrowheads="1"/>
                </p:cNvSpPr>
                <p:nvPr/>
              </p:nvSpPr>
              <p:spPr bwMode="auto">
                <a:xfrm>
                  <a:off x="700" y="3397"/>
                  <a:ext cx="682"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Text Box 40"/>
                <p:cNvSpPr txBox="1">
                  <a:spLocks noChangeArrowheads="1"/>
                </p:cNvSpPr>
                <p:nvPr/>
              </p:nvSpPr>
              <p:spPr bwMode="auto">
                <a:xfrm>
                  <a:off x="939" y="4732"/>
                  <a:ext cx="44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Text Box 39"/>
                <p:cNvSpPr txBox="1">
                  <a:spLocks noChangeArrowheads="1"/>
                </p:cNvSpPr>
                <p:nvPr/>
              </p:nvSpPr>
              <p:spPr bwMode="auto">
                <a:xfrm>
                  <a:off x="939" y="3832"/>
                  <a:ext cx="443"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6" name="Group 3"/>
              <p:cNvGrpSpPr>
                <a:grpSpLocks/>
              </p:cNvGrpSpPr>
              <p:nvPr/>
            </p:nvGrpSpPr>
            <p:grpSpPr bwMode="auto">
              <a:xfrm>
                <a:off x="398" y="2212"/>
                <a:ext cx="10003" cy="4447"/>
                <a:chOff x="398" y="2212"/>
                <a:chExt cx="10003" cy="4447"/>
              </a:xfrm>
            </p:grpSpPr>
            <p:sp>
              <p:nvSpPr>
                <p:cNvPr id="37" name="Text Box 36"/>
                <p:cNvSpPr txBox="1">
                  <a:spLocks noChangeArrowheads="1"/>
                </p:cNvSpPr>
                <p:nvPr/>
              </p:nvSpPr>
              <p:spPr bwMode="auto">
                <a:xfrm>
                  <a:off x="398" y="2212"/>
                  <a:ext cx="2573"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Kognitiv nivå</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(Cognitive Process Dimension)</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kunskapskrav och/eller betyg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35"/>
                <p:cNvSpPr txBox="1">
                  <a:spLocks noChangeArrowheads="1"/>
                </p:cNvSpPr>
                <p:nvPr/>
              </p:nvSpPr>
              <p:spPr bwMode="auto">
                <a:xfrm>
                  <a:off x="7392" y="2212"/>
                  <a:ext cx="3009"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Kunskapsnivå</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(Knowledge Dimension)</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9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De fyra f:n med i varje (betygs)steg</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 name="Group 31"/>
                <p:cNvGrpSpPr>
                  <a:grpSpLocks/>
                </p:cNvGrpSpPr>
                <p:nvPr/>
              </p:nvGrpSpPr>
              <p:grpSpPr bwMode="auto">
                <a:xfrm>
                  <a:off x="8888" y="3142"/>
                  <a:ext cx="1424" cy="2732"/>
                  <a:chOff x="8888" y="3142"/>
                  <a:chExt cx="1424" cy="2732"/>
                </a:xfrm>
              </p:grpSpPr>
              <p:sp>
                <p:nvSpPr>
                  <p:cNvPr id="67" name="Text Box 34"/>
                  <p:cNvSpPr txBox="1">
                    <a:spLocks noChangeArrowheads="1"/>
                  </p:cNvSpPr>
                  <p:nvPr/>
                </p:nvSpPr>
                <p:spPr bwMode="auto">
                  <a:xfrm>
                    <a:off x="8888" y="4014"/>
                    <a:ext cx="1424" cy="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Förtrogenhet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Färdighet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Förståelse</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Fakta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33"/>
                  <p:cNvSpPr txBox="1">
                    <a:spLocks noChangeArrowheads="1"/>
                  </p:cNvSpPr>
                  <p:nvPr/>
                </p:nvSpPr>
                <p:spPr bwMode="auto">
                  <a:xfrm>
                    <a:off x="8888" y="4944"/>
                    <a:ext cx="1424" cy="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Förtrogenhet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Färdighet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Förståelse</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Fakta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32"/>
                  <p:cNvSpPr txBox="1">
                    <a:spLocks noChangeArrowheads="1"/>
                  </p:cNvSpPr>
                  <p:nvPr/>
                </p:nvSpPr>
                <p:spPr bwMode="auto">
                  <a:xfrm>
                    <a:off x="8888" y="3142"/>
                    <a:ext cx="1424" cy="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Förtrogenhet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Färdighet</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Förståelse</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Fakta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0" name="Group 7"/>
                <p:cNvGrpSpPr>
                  <a:grpSpLocks/>
                </p:cNvGrpSpPr>
                <p:nvPr/>
              </p:nvGrpSpPr>
              <p:grpSpPr bwMode="auto">
                <a:xfrm>
                  <a:off x="1237" y="3037"/>
                  <a:ext cx="7898" cy="2955"/>
                  <a:chOff x="1237" y="3037"/>
                  <a:chExt cx="7898" cy="2955"/>
                </a:xfrm>
              </p:grpSpPr>
              <p:sp>
                <p:nvSpPr>
                  <p:cNvPr id="44" name="Text Box 30"/>
                  <p:cNvSpPr txBox="1">
                    <a:spLocks noChangeArrowheads="1"/>
                  </p:cNvSpPr>
                  <p:nvPr/>
                </p:nvSpPr>
                <p:spPr bwMode="auto">
                  <a:xfrm>
                    <a:off x="6653" y="5557"/>
                    <a:ext cx="200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skapa nya frågeställningar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5" name="Group 8"/>
                  <p:cNvGrpSpPr>
                    <a:grpSpLocks/>
                  </p:cNvGrpSpPr>
                  <p:nvPr/>
                </p:nvGrpSpPr>
                <p:grpSpPr bwMode="auto">
                  <a:xfrm>
                    <a:off x="1237" y="3037"/>
                    <a:ext cx="7898" cy="2955"/>
                    <a:chOff x="1237" y="3037"/>
                    <a:chExt cx="7898" cy="2955"/>
                  </a:xfrm>
                </p:grpSpPr>
                <p:sp>
                  <p:nvSpPr>
                    <p:cNvPr id="46" name="Text Box 29"/>
                    <p:cNvSpPr txBox="1">
                      <a:spLocks noChangeArrowheads="1"/>
                    </p:cNvSpPr>
                    <p:nvPr/>
                  </p:nvSpPr>
                  <p:spPr bwMode="auto">
                    <a:xfrm>
                      <a:off x="5557" y="5557"/>
                      <a:ext cx="10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analysera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7" name="Group 9"/>
                    <p:cNvGrpSpPr>
                      <a:grpSpLocks/>
                    </p:cNvGrpSpPr>
                    <p:nvPr/>
                  </p:nvGrpSpPr>
                  <p:grpSpPr bwMode="auto">
                    <a:xfrm>
                      <a:off x="1237" y="3037"/>
                      <a:ext cx="7898" cy="2955"/>
                      <a:chOff x="1237" y="3037"/>
                      <a:chExt cx="7898" cy="2955"/>
                    </a:xfrm>
                  </p:grpSpPr>
                  <p:sp>
                    <p:nvSpPr>
                      <p:cNvPr id="48" name="Text Box 28"/>
                      <p:cNvSpPr txBox="1">
                        <a:spLocks noChangeArrowheads="1"/>
                      </p:cNvSpPr>
                      <p:nvPr/>
                    </p:nvSpPr>
                    <p:spPr bwMode="auto">
                      <a:xfrm>
                        <a:off x="4477" y="5557"/>
                        <a:ext cx="1050"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värdera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9" name="Group 10"/>
                      <p:cNvGrpSpPr>
                        <a:grpSpLocks/>
                      </p:cNvGrpSpPr>
                      <p:nvPr/>
                    </p:nvGrpSpPr>
                    <p:grpSpPr bwMode="auto">
                      <a:xfrm>
                        <a:off x="1237" y="3037"/>
                        <a:ext cx="7898" cy="2955"/>
                        <a:chOff x="1237" y="3037"/>
                        <a:chExt cx="7898" cy="2955"/>
                      </a:xfrm>
                    </p:grpSpPr>
                    <p:sp>
                      <p:nvSpPr>
                        <p:cNvPr id="50" name="Text Box 27"/>
                        <p:cNvSpPr txBox="1">
                          <a:spLocks noChangeArrowheads="1"/>
                        </p:cNvSpPr>
                        <p:nvPr/>
                      </p:nvSpPr>
                      <p:spPr bwMode="auto">
                        <a:xfrm>
                          <a:off x="3217" y="5557"/>
                          <a:ext cx="1272"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dra slutsatser</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1" name="Group 11"/>
                        <p:cNvGrpSpPr>
                          <a:grpSpLocks/>
                        </p:cNvGrpSpPr>
                        <p:nvPr/>
                      </p:nvGrpSpPr>
                      <p:grpSpPr bwMode="auto">
                        <a:xfrm>
                          <a:off x="1237" y="3037"/>
                          <a:ext cx="7898" cy="2955"/>
                          <a:chOff x="1237" y="3037"/>
                          <a:chExt cx="7898" cy="2955"/>
                        </a:xfrm>
                      </p:grpSpPr>
                      <p:sp>
                        <p:nvSpPr>
                          <p:cNvPr id="52" name="Text Box 26"/>
                          <p:cNvSpPr txBox="1">
                            <a:spLocks noChangeArrowheads="1"/>
                          </p:cNvSpPr>
                          <p:nvPr/>
                        </p:nvSpPr>
                        <p:spPr bwMode="auto">
                          <a:xfrm>
                            <a:off x="2235" y="5557"/>
                            <a:ext cx="103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förklara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3" name="Group 12"/>
                          <p:cNvGrpSpPr>
                            <a:grpSpLocks/>
                          </p:cNvGrpSpPr>
                          <p:nvPr/>
                        </p:nvGrpSpPr>
                        <p:grpSpPr bwMode="auto">
                          <a:xfrm>
                            <a:off x="1237" y="3037"/>
                            <a:ext cx="7898" cy="2955"/>
                            <a:chOff x="1237" y="3037"/>
                            <a:chExt cx="7898" cy="2955"/>
                          </a:xfrm>
                        </p:grpSpPr>
                        <p:sp>
                          <p:nvSpPr>
                            <p:cNvPr id="54" name="Text Box 25"/>
                            <p:cNvSpPr txBox="1">
                              <a:spLocks noChangeArrowheads="1"/>
                            </p:cNvSpPr>
                            <p:nvPr/>
                          </p:nvSpPr>
                          <p:spPr bwMode="auto">
                            <a:xfrm>
                              <a:off x="1417" y="5557"/>
                              <a:ext cx="907"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beskriva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5" name="Group 13"/>
                            <p:cNvGrpSpPr>
                              <a:grpSpLocks/>
                            </p:cNvGrpSpPr>
                            <p:nvPr/>
                          </p:nvGrpSpPr>
                          <p:grpSpPr bwMode="auto">
                            <a:xfrm>
                              <a:off x="1237" y="3037"/>
                              <a:ext cx="7898" cy="2880"/>
                              <a:chOff x="1237" y="3037"/>
                              <a:chExt cx="7898" cy="2880"/>
                            </a:xfrm>
                          </p:grpSpPr>
                          <p:sp>
                            <p:nvSpPr>
                              <p:cNvPr id="56" name="AutoShape 24"/>
                              <p:cNvSpPr>
                                <a:spLocks noChangeShapeType="1"/>
                              </p:cNvSpPr>
                              <p:nvPr/>
                            </p:nvSpPr>
                            <p:spPr bwMode="auto">
                              <a:xfrm>
                                <a:off x="1336" y="5917"/>
                                <a:ext cx="7799" cy="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AutoShape 23"/>
                              <p:cNvSpPr>
                                <a:spLocks noChangeShapeType="1"/>
                              </p:cNvSpPr>
                              <p:nvPr/>
                            </p:nvSpPr>
                            <p:spPr bwMode="auto">
                              <a:xfrm flipV="1">
                                <a:off x="1336" y="3037"/>
                                <a:ext cx="0" cy="288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AutoShape 22"/>
                              <p:cNvSpPr>
                                <a:spLocks noChangeShapeType="1"/>
                              </p:cNvSpPr>
                              <p:nvPr/>
                            </p:nvSpPr>
                            <p:spPr bwMode="auto">
                              <a:xfrm flipV="1">
                                <a:off x="1844" y="4072"/>
                                <a:ext cx="0" cy="1520"/>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AutoShape 21"/>
                              <p:cNvSpPr>
                                <a:spLocks noChangeShapeType="1"/>
                              </p:cNvSpPr>
                              <p:nvPr/>
                            </p:nvSpPr>
                            <p:spPr bwMode="auto">
                              <a:xfrm flipV="1">
                                <a:off x="2677" y="3577"/>
                                <a:ext cx="0" cy="2015"/>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AutoShape 20"/>
                              <p:cNvSpPr>
                                <a:spLocks noChangeShapeType="1"/>
                              </p:cNvSpPr>
                              <p:nvPr/>
                            </p:nvSpPr>
                            <p:spPr bwMode="auto">
                              <a:xfrm flipV="1">
                                <a:off x="3937" y="4072"/>
                                <a:ext cx="0" cy="1520"/>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AutoShape 19"/>
                              <p:cNvSpPr>
                                <a:spLocks noChangeShapeType="1"/>
                              </p:cNvSpPr>
                              <p:nvPr/>
                            </p:nvSpPr>
                            <p:spPr bwMode="auto">
                              <a:xfrm flipV="1">
                                <a:off x="5017" y="4477"/>
                                <a:ext cx="0" cy="1115"/>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AutoShape 18"/>
                              <p:cNvSpPr>
                                <a:spLocks noChangeShapeType="1"/>
                              </p:cNvSpPr>
                              <p:nvPr/>
                            </p:nvSpPr>
                            <p:spPr bwMode="auto">
                              <a:xfrm flipV="1">
                                <a:off x="6097" y="3577"/>
                                <a:ext cx="1" cy="2015"/>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AutoShape 17"/>
                              <p:cNvSpPr>
                                <a:spLocks noChangeShapeType="1"/>
                              </p:cNvSpPr>
                              <p:nvPr/>
                            </p:nvSpPr>
                            <p:spPr bwMode="auto">
                              <a:xfrm flipV="1">
                                <a:off x="7537" y="4944"/>
                                <a:ext cx="0" cy="648"/>
                              </a:xfrm>
                              <a:prstGeom prst="straightConnector1">
                                <a:avLst/>
                              </a:prstGeom>
                              <a:noFill/>
                              <a:ln w="15875">
                                <a:solidFill>
                                  <a:srgbClr val="A5A5A5"/>
                                </a:solidFill>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AutoShape 16"/>
                              <p:cNvSpPr>
                                <a:spLocks noChangeShapeType="1"/>
                              </p:cNvSpPr>
                              <p:nvPr/>
                            </p:nvSpPr>
                            <p:spPr bwMode="auto">
                              <a:xfrm flipV="1">
                                <a:off x="8888" y="3037"/>
                                <a:ext cx="0" cy="2880"/>
                              </a:xfrm>
                              <a:prstGeom prst="straightConnector1">
                                <a:avLst/>
                              </a:prstGeom>
                              <a:noFill/>
                              <a:ln w="6350">
                                <a:solidFill>
                                  <a:srgbClr val="000000"/>
                                </a:solidFill>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AutoShape 15"/>
                              <p:cNvSpPr>
                                <a:spLocks noChangeShapeType="1"/>
                              </p:cNvSpPr>
                              <p:nvPr/>
                            </p:nvSpPr>
                            <p:spPr bwMode="auto">
                              <a:xfrm flipV="1">
                                <a:off x="1237" y="4943"/>
                                <a:ext cx="7778" cy="1"/>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AutoShape 14"/>
                              <p:cNvSpPr>
                                <a:spLocks noChangeShapeType="1"/>
                              </p:cNvSpPr>
                              <p:nvPr/>
                            </p:nvSpPr>
                            <p:spPr bwMode="auto">
                              <a:xfrm>
                                <a:off x="1237" y="4072"/>
                                <a:ext cx="7778" cy="0"/>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grpSp>
                    </p:grpSp>
                  </p:grpSp>
                </p:grpSp>
              </p:grpSp>
            </p:grpSp>
            <p:grpSp>
              <p:nvGrpSpPr>
                <p:cNvPr id="41" name="Group 4"/>
                <p:cNvGrpSpPr>
                  <a:grpSpLocks/>
                </p:cNvGrpSpPr>
                <p:nvPr/>
              </p:nvGrpSpPr>
              <p:grpSpPr bwMode="auto">
                <a:xfrm>
                  <a:off x="3863" y="3083"/>
                  <a:ext cx="6449" cy="3576"/>
                  <a:chOff x="3863" y="3083"/>
                  <a:chExt cx="6449" cy="3576"/>
                </a:xfrm>
              </p:grpSpPr>
              <p:sp>
                <p:nvSpPr>
                  <p:cNvPr id="42" name="AutoShape 6"/>
                  <p:cNvSpPr>
                    <a:spLocks noChangeArrowheads="1"/>
                  </p:cNvSpPr>
                  <p:nvPr/>
                </p:nvSpPr>
                <p:spPr bwMode="auto">
                  <a:xfrm>
                    <a:off x="3863" y="6059"/>
                    <a:ext cx="6449" cy="600"/>
                  </a:xfrm>
                  <a:prstGeom prst="roundRect">
                    <a:avLst>
                      <a:gd name="adj" fmla="val 16667"/>
                    </a:avLst>
                  </a:prstGeom>
                  <a:solidFill>
                    <a:srgbClr val="FFFFFF">
                      <a:alpha val="75000"/>
                    </a:srgbClr>
                  </a:solidFill>
                  <a:ln w="19050">
                    <a:solidFill>
                      <a:srgbClr val="000000"/>
                    </a:solidFill>
                    <a:prstDash val="dash"/>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Adjektiven bestämmer progressionen – inte verben (förmågorna).</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T.ex. förmågan (verbet) beskriva: </a:t>
                    </a:r>
                    <a:r>
                      <a:rPr kumimoji="0" lang="sv-SE" altLang="sv-SE" sz="8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Översiktligt</a:t>
                    </a: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(E) – </a:t>
                    </a:r>
                    <a:r>
                      <a:rPr kumimoji="0" lang="sv-SE" altLang="sv-SE" sz="8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Utförligt</a:t>
                    </a: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(C) – </a:t>
                    </a:r>
                    <a:r>
                      <a:rPr kumimoji="0" lang="sv-SE" altLang="sv-SE" sz="8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Utförligt och nyanserat</a:t>
                    </a: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5"/>
                  <p:cNvSpPr>
                    <a:spLocks noChangeShapeType="1"/>
                  </p:cNvSpPr>
                  <p:nvPr/>
                </p:nvSpPr>
                <p:spPr bwMode="auto">
                  <a:xfrm flipV="1">
                    <a:off x="10148" y="3083"/>
                    <a:ext cx="0" cy="2976"/>
                  </a:xfrm>
                  <a:prstGeom prst="straightConnector1">
                    <a:avLst/>
                  </a:prstGeom>
                  <a:noFill/>
                  <a:ln w="19050">
                    <a:solidFill>
                      <a:srgbClr val="000000"/>
                    </a:solidFill>
                    <a:prstDash val="dash"/>
                    <a:round/>
                    <a:headEnd/>
                    <a:tailEnd type="arrow"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grpSp>
          <p:sp>
            <p:nvSpPr>
              <p:cNvPr id="35" name="AutoShape 37"/>
              <p:cNvSpPr>
                <a:spLocks noChangeArrowheads="1"/>
              </p:cNvSpPr>
              <p:nvPr/>
            </p:nvSpPr>
            <p:spPr bwMode="auto">
              <a:xfrm>
                <a:off x="2380" y="4777"/>
                <a:ext cx="5012" cy="600"/>
              </a:xfrm>
              <a:prstGeom prst="roundRect">
                <a:avLst>
                  <a:gd name="adj" fmla="val 16667"/>
                </a:avLst>
              </a:prstGeom>
              <a:solidFill>
                <a:srgbClr val="FFFFFF">
                  <a:alpha val="75000"/>
                </a:srgbClr>
              </a:solidFill>
              <a:ln w="3175">
                <a:solidFill>
                  <a:srgbClr val="000000"/>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Alla elever i alla årskurser ska utveckla alla förmågor.</a:t>
                </a:r>
                <a:endParaRPr kumimoji="0" lang="sv-SE" altLang="sv-SE"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Det är den kognitiva nivå som eleven använder förmågan på som bedöms.</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(2)</a:t>
            </a:r>
            <a:endParaRPr lang="sv-SE" sz="3200" b="1" dirty="0">
              <a:latin typeface="Segoe UI Light" panose="020B0502040204020203" pitchFamily="34" charset="0"/>
            </a:endParaRPr>
          </a:p>
        </p:txBody>
      </p:sp>
      <p:sp>
        <p:nvSpPr>
          <p:cNvPr id="78" name="textruta 77"/>
          <p:cNvSpPr txBox="1"/>
          <p:nvPr/>
        </p:nvSpPr>
        <p:spPr>
          <a:xfrm>
            <a:off x="1330356" y="5374211"/>
            <a:ext cx="3740126" cy="430887"/>
          </a:xfrm>
          <a:prstGeom prst="rect">
            <a:avLst/>
          </a:prstGeom>
          <a:noFill/>
        </p:spPr>
        <p:txBody>
          <a:bodyPr wrap="none" rtlCol="0">
            <a:spAutoFit/>
          </a:bodyPr>
          <a:lstStyle/>
          <a:p>
            <a:r>
              <a:rPr lang="sv-SE" sz="1000" b="1" dirty="0"/>
              <a:t>Figur </a:t>
            </a:r>
            <a:r>
              <a:rPr lang="sv-SE" sz="1000" b="1" dirty="0" smtClean="0"/>
              <a:t>2. </a:t>
            </a:r>
            <a:r>
              <a:rPr lang="sv-SE" sz="1000" i="1" dirty="0" smtClean="0"/>
              <a:t>Avsaknad av kognitiv </a:t>
            </a:r>
            <a:r>
              <a:rPr lang="sv-SE" sz="1000" i="1" dirty="0"/>
              <a:t>hierarki mellan olika förmågor i </a:t>
            </a:r>
            <a:r>
              <a:rPr lang="sv-SE" sz="1200" b="1" i="1" dirty="0" smtClean="0"/>
              <a:t>Lgr11</a:t>
            </a:r>
            <a:endParaRPr lang="sv-SE" sz="1200" b="1" dirty="0"/>
          </a:p>
          <a:p>
            <a:r>
              <a:rPr lang="sv-SE" sz="1000" i="1" dirty="0"/>
              <a:t>(egen bearbetning och sammanställning). </a:t>
            </a:r>
            <a:endParaRPr lang="sv-SE" sz="1000" dirty="0"/>
          </a:p>
        </p:txBody>
      </p:sp>
    </p:spTree>
    <p:extLst>
      <p:ext uri="{BB962C8B-B14F-4D97-AF65-F5344CB8AC3E}">
        <p14:creationId xmlns:p14="http://schemas.microsoft.com/office/powerpoint/2010/main" val="3973352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2000" fill="hold"/>
                                        <p:tgtEl>
                                          <p:spTgt spid="78"/>
                                        </p:tgtEl>
                                        <p:attrNameLst>
                                          <p:attrName>ppt_w</p:attrName>
                                        </p:attrNameLst>
                                      </p:cBhvr>
                                      <p:tavLst>
                                        <p:tav tm="0">
                                          <p:val>
                                            <p:fltVal val="0"/>
                                          </p:val>
                                        </p:tav>
                                        <p:tav tm="100000">
                                          <p:val>
                                            <p:strVal val="#ppt_w"/>
                                          </p:val>
                                        </p:tav>
                                      </p:tavLst>
                                    </p:anim>
                                    <p:anim calcmode="lin" valueType="num">
                                      <p:cBhvr>
                                        <p:cTn id="8" dur="2000" fill="hold"/>
                                        <p:tgtEl>
                                          <p:spTgt spid="78"/>
                                        </p:tgtEl>
                                        <p:attrNameLst>
                                          <p:attrName>ppt_h</p:attrName>
                                        </p:attrNameLst>
                                      </p:cBhvr>
                                      <p:tavLst>
                                        <p:tav tm="0">
                                          <p:val>
                                            <p:fltVal val="0"/>
                                          </p:val>
                                        </p:tav>
                                        <p:tav tm="100000">
                                          <p:val>
                                            <p:strVal val="#ppt_h"/>
                                          </p:val>
                                        </p:tav>
                                      </p:tavLst>
                                    </p:anim>
                                    <p:animEffect transition="in" filter="fade">
                                      <p:cBhvr>
                                        <p:cTn id="9" dur="20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000" fill="hold"/>
                                        <p:tgtEl>
                                          <p:spTgt spid="31"/>
                                        </p:tgtEl>
                                        <p:attrNameLst>
                                          <p:attrName>ppt_w</p:attrName>
                                        </p:attrNameLst>
                                      </p:cBhvr>
                                      <p:tavLst>
                                        <p:tav tm="0">
                                          <p:val>
                                            <p:fltVal val="0"/>
                                          </p:val>
                                        </p:tav>
                                        <p:tav tm="100000">
                                          <p:val>
                                            <p:strVal val="#ppt_w"/>
                                          </p:val>
                                        </p:tav>
                                      </p:tavLst>
                                    </p:anim>
                                    <p:anim calcmode="lin" valueType="num">
                                      <p:cBhvr>
                                        <p:cTn id="13" dur="2000" fill="hold"/>
                                        <p:tgtEl>
                                          <p:spTgt spid="31"/>
                                        </p:tgtEl>
                                        <p:attrNameLst>
                                          <p:attrName>ppt_h</p:attrName>
                                        </p:attrNameLst>
                                      </p:cBhvr>
                                      <p:tavLst>
                                        <p:tav tm="0">
                                          <p:val>
                                            <p:fltVal val="0"/>
                                          </p:val>
                                        </p:tav>
                                        <p:tav tm="100000">
                                          <p:val>
                                            <p:strVal val="#ppt_h"/>
                                          </p:val>
                                        </p:tav>
                                      </p:tavLst>
                                    </p:anim>
                                    <p:animEffect transition="in" filter="fade">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(3)</a:t>
            </a:r>
            <a:endParaRPr lang="sv-SE" sz="3200" b="1" dirty="0">
              <a:latin typeface="Segoe UI Light" panose="020B0502040204020203" pitchFamily="34" charset="0"/>
            </a:endParaRPr>
          </a:p>
        </p:txBody>
      </p:sp>
      <p:sp>
        <p:nvSpPr>
          <p:cNvPr id="2" name="textruta 1"/>
          <p:cNvSpPr txBox="1"/>
          <p:nvPr/>
        </p:nvSpPr>
        <p:spPr>
          <a:xfrm>
            <a:off x="478362" y="1700808"/>
            <a:ext cx="8135945" cy="369332"/>
          </a:xfrm>
          <a:prstGeom prst="rect">
            <a:avLst/>
          </a:prstGeom>
          <a:noFill/>
        </p:spPr>
        <p:txBody>
          <a:bodyPr wrap="none" rtlCol="0">
            <a:spAutoFit/>
          </a:bodyPr>
          <a:lstStyle/>
          <a:p>
            <a:r>
              <a:rPr lang="sv-SE" dirty="0" smtClean="0">
                <a:latin typeface="Segoe UI Light" panose="020B0502040204020203" pitchFamily="34" charset="0"/>
              </a:rPr>
              <a:t>BL, EN, HKK, IDH, MA, MSPR, ML, MU, BI, FY, KE, GE, HI, RE, SH, SL, SV, SVA, TN, TE</a:t>
            </a:r>
            <a:endParaRPr lang="sv-SE" dirty="0">
              <a:latin typeface="Segoe UI Light" panose="020B0502040204020203" pitchFamily="34" charset="0"/>
            </a:endParaRPr>
          </a:p>
        </p:txBody>
      </p:sp>
      <p:sp>
        <p:nvSpPr>
          <p:cNvPr id="80" name="textruta 79"/>
          <p:cNvSpPr txBox="1"/>
          <p:nvPr/>
        </p:nvSpPr>
        <p:spPr>
          <a:xfrm>
            <a:off x="347306" y="2276872"/>
            <a:ext cx="8398056" cy="830997"/>
          </a:xfrm>
          <a:prstGeom prst="rect">
            <a:avLst/>
          </a:prstGeom>
          <a:noFill/>
        </p:spPr>
        <p:txBody>
          <a:bodyPr wrap="square" rtlCol="0">
            <a:spAutoFit/>
          </a:bodyPr>
          <a:lstStyle/>
          <a:p>
            <a:r>
              <a:rPr lang="sv-SE" sz="2400" b="1" dirty="0">
                <a:latin typeface="Segoe UI Light" panose="020B0502040204020203" pitchFamily="34" charset="0"/>
              </a:rPr>
              <a:t>Genom undervisningen i ämnet </a:t>
            </a:r>
            <a:r>
              <a:rPr lang="sv-SE" sz="2400" b="1" dirty="0" smtClean="0">
                <a:latin typeface="Segoe UI Light" panose="020B0502040204020203" pitchFamily="34" charset="0"/>
              </a:rPr>
              <a:t>…………… </a:t>
            </a:r>
            <a:r>
              <a:rPr lang="sv-SE" sz="2400" b="1" dirty="0">
                <a:latin typeface="Segoe UI Light" panose="020B0502040204020203" pitchFamily="34" charset="0"/>
              </a:rPr>
              <a:t>ska eleverna </a:t>
            </a:r>
            <a:r>
              <a:rPr lang="sv-SE" sz="2400" b="1" dirty="0" smtClean="0">
                <a:latin typeface="Segoe UI Light" panose="020B0502040204020203" pitchFamily="34" charset="0"/>
              </a:rPr>
              <a:t>samman-</a:t>
            </a:r>
          </a:p>
          <a:p>
            <a:r>
              <a:rPr lang="sv-SE" sz="2400" b="1" dirty="0">
                <a:latin typeface="Segoe UI Light" panose="020B0502040204020203" pitchFamily="34" charset="0"/>
              </a:rPr>
              <a:t>f</a:t>
            </a:r>
            <a:r>
              <a:rPr lang="sv-SE" sz="2400" b="1" dirty="0" smtClean="0">
                <a:latin typeface="Segoe UI Light" panose="020B0502040204020203" pitchFamily="34" charset="0"/>
              </a:rPr>
              <a:t>attningsvis ges </a:t>
            </a:r>
            <a:r>
              <a:rPr lang="sv-SE" sz="2400" b="1" dirty="0">
                <a:latin typeface="Segoe UI Light" panose="020B0502040204020203" pitchFamily="34" charset="0"/>
              </a:rPr>
              <a:t>förut­sättningar att utveckla sin förmåga </a:t>
            </a:r>
            <a:r>
              <a:rPr lang="sv-SE" sz="2400" b="1" dirty="0" smtClean="0">
                <a:latin typeface="Segoe UI Light" panose="020B0502040204020203" pitchFamily="34" charset="0"/>
              </a:rPr>
              <a:t>att:</a:t>
            </a:r>
            <a:endParaRPr lang="sv-SE" sz="2400" b="1" dirty="0">
              <a:latin typeface="Segoe UI Light" panose="020B0502040204020203" pitchFamily="34" charset="0"/>
            </a:endParaRPr>
          </a:p>
        </p:txBody>
      </p:sp>
      <p:sp>
        <p:nvSpPr>
          <p:cNvPr id="3" name="Höger klammerparentes 2"/>
          <p:cNvSpPr/>
          <p:nvPr/>
        </p:nvSpPr>
        <p:spPr>
          <a:xfrm rot="5400000">
            <a:off x="4180345" y="-1860931"/>
            <a:ext cx="648072" cy="8122625"/>
          </a:xfrm>
          <a:prstGeom prst="rightBrace">
            <a:avLst>
              <a:gd name="adj1" fmla="val 50326"/>
              <a:gd name="adj2" fmla="val 4299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1" name="textruta 80"/>
          <p:cNvSpPr txBox="1"/>
          <p:nvPr/>
        </p:nvSpPr>
        <p:spPr>
          <a:xfrm>
            <a:off x="347306" y="3356992"/>
            <a:ext cx="8398056" cy="1200329"/>
          </a:xfrm>
          <a:prstGeom prst="rect">
            <a:avLst/>
          </a:prstGeom>
          <a:noFill/>
        </p:spPr>
        <p:txBody>
          <a:bodyPr wrap="square" rtlCol="0">
            <a:spAutoFit/>
          </a:bodyPr>
          <a:lstStyle/>
          <a:p>
            <a:r>
              <a:rPr lang="sv-SE" sz="2400" dirty="0" smtClean="0">
                <a:latin typeface="Segoe UI Light" panose="020B0502040204020203" pitchFamily="34" charset="0"/>
              </a:rPr>
              <a:t>T.ex. förmågan att:</a:t>
            </a:r>
          </a:p>
          <a:p>
            <a:r>
              <a:rPr lang="sv-SE" sz="2400" b="1" dirty="0" smtClean="0">
                <a:latin typeface="Segoe UI Light" panose="020B0502040204020203" pitchFamily="34" charset="0"/>
              </a:rPr>
              <a:t>kommunicera, skapa, undersöka, analysera, formulera, använda, resonera, utforska, värdera, formge, tolka, identifiera m.m.</a:t>
            </a:r>
          </a:p>
        </p:txBody>
      </p:sp>
      <p:sp>
        <p:nvSpPr>
          <p:cNvPr id="10" name="Frihandsfigur 9"/>
          <p:cNvSpPr/>
          <p:nvPr/>
        </p:nvSpPr>
        <p:spPr>
          <a:xfrm>
            <a:off x="1907704" y="2665152"/>
            <a:ext cx="2520279" cy="475815"/>
          </a:xfrm>
          <a:custGeom>
            <a:avLst/>
            <a:gdLst>
              <a:gd name="connsiteX0" fmla="*/ 1034143 w 2471058"/>
              <a:gd name="connsiteY0" fmla="*/ 54886 h 577400"/>
              <a:gd name="connsiteX1" fmla="*/ 794658 w 2471058"/>
              <a:gd name="connsiteY1" fmla="*/ 76657 h 577400"/>
              <a:gd name="connsiteX2" fmla="*/ 391886 w 2471058"/>
              <a:gd name="connsiteY2" fmla="*/ 44000 h 577400"/>
              <a:gd name="connsiteX3" fmla="*/ 130629 w 2471058"/>
              <a:gd name="connsiteY3" fmla="*/ 65771 h 577400"/>
              <a:gd name="connsiteX4" fmla="*/ 76200 w 2471058"/>
              <a:gd name="connsiteY4" fmla="*/ 98428 h 577400"/>
              <a:gd name="connsiteX5" fmla="*/ 43543 w 2471058"/>
              <a:gd name="connsiteY5" fmla="*/ 109314 h 577400"/>
              <a:gd name="connsiteX6" fmla="*/ 32658 w 2471058"/>
              <a:gd name="connsiteY6" fmla="*/ 141971 h 577400"/>
              <a:gd name="connsiteX7" fmla="*/ 10886 w 2471058"/>
              <a:gd name="connsiteY7" fmla="*/ 163743 h 577400"/>
              <a:gd name="connsiteX8" fmla="*/ 0 w 2471058"/>
              <a:gd name="connsiteY8" fmla="*/ 229057 h 577400"/>
              <a:gd name="connsiteX9" fmla="*/ 21772 w 2471058"/>
              <a:gd name="connsiteY9" fmla="*/ 337914 h 577400"/>
              <a:gd name="connsiteX10" fmla="*/ 32658 w 2471058"/>
              <a:gd name="connsiteY10" fmla="*/ 370571 h 577400"/>
              <a:gd name="connsiteX11" fmla="*/ 130629 w 2471058"/>
              <a:gd name="connsiteY11" fmla="*/ 425000 h 577400"/>
              <a:gd name="connsiteX12" fmla="*/ 163286 w 2471058"/>
              <a:gd name="connsiteY12" fmla="*/ 446771 h 577400"/>
              <a:gd name="connsiteX13" fmla="*/ 195943 w 2471058"/>
              <a:gd name="connsiteY13" fmla="*/ 457657 h 577400"/>
              <a:gd name="connsiteX14" fmla="*/ 478972 w 2471058"/>
              <a:gd name="connsiteY14" fmla="*/ 490314 h 577400"/>
              <a:gd name="connsiteX15" fmla="*/ 1121229 w 2471058"/>
              <a:gd name="connsiteY15" fmla="*/ 522971 h 577400"/>
              <a:gd name="connsiteX16" fmla="*/ 1317172 w 2471058"/>
              <a:gd name="connsiteY16" fmla="*/ 544743 h 577400"/>
              <a:gd name="connsiteX17" fmla="*/ 1785258 w 2471058"/>
              <a:gd name="connsiteY17" fmla="*/ 577400 h 577400"/>
              <a:gd name="connsiteX18" fmla="*/ 2100943 w 2471058"/>
              <a:gd name="connsiteY18" fmla="*/ 566514 h 577400"/>
              <a:gd name="connsiteX19" fmla="*/ 2133600 w 2471058"/>
              <a:gd name="connsiteY19" fmla="*/ 555628 h 577400"/>
              <a:gd name="connsiteX20" fmla="*/ 2209800 w 2471058"/>
              <a:gd name="connsiteY20" fmla="*/ 533857 h 577400"/>
              <a:gd name="connsiteX21" fmla="*/ 2318658 w 2471058"/>
              <a:gd name="connsiteY21" fmla="*/ 522971 h 577400"/>
              <a:gd name="connsiteX22" fmla="*/ 2373086 w 2471058"/>
              <a:gd name="connsiteY22" fmla="*/ 479428 h 577400"/>
              <a:gd name="connsiteX23" fmla="*/ 2405743 w 2471058"/>
              <a:gd name="connsiteY23" fmla="*/ 457657 h 577400"/>
              <a:gd name="connsiteX24" fmla="*/ 2416629 w 2471058"/>
              <a:gd name="connsiteY24" fmla="*/ 425000 h 577400"/>
              <a:gd name="connsiteX25" fmla="*/ 2438400 w 2471058"/>
              <a:gd name="connsiteY25" fmla="*/ 392343 h 577400"/>
              <a:gd name="connsiteX26" fmla="*/ 2471058 w 2471058"/>
              <a:gd name="connsiteY26" fmla="*/ 294371 h 577400"/>
              <a:gd name="connsiteX27" fmla="*/ 2460172 w 2471058"/>
              <a:gd name="connsiteY27" fmla="*/ 218171 h 577400"/>
              <a:gd name="connsiteX28" fmla="*/ 2449286 w 2471058"/>
              <a:gd name="connsiteY28" fmla="*/ 152857 h 577400"/>
              <a:gd name="connsiteX29" fmla="*/ 2416629 w 2471058"/>
              <a:gd name="connsiteY29" fmla="*/ 141971 h 577400"/>
              <a:gd name="connsiteX30" fmla="*/ 2307772 w 2471058"/>
              <a:gd name="connsiteY30" fmla="*/ 98428 h 577400"/>
              <a:gd name="connsiteX31" fmla="*/ 2188029 w 2471058"/>
              <a:gd name="connsiteY31" fmla="*/ 65771 h 577400"/>
              <a:gd name="connsiteX32" fmla="*/ 1393372 w 2471058"/>
              <a:gd name="connsiteY32" fmla="*/ 33114 h 577400"/>
              <a:gd name="connsiteX33" fmla="*/ 1338943 w 2471058"/>
              <a:gd name="connsiteY33" fmla="*/ 11343 h 577400"/>
              <a:gd name="connsiteX34" fmla="*/ 1077686 w 2471058"/>
              <a:gd name="connsiteY34" fmla="*/ 22228 h 577400"/>
              <a:gd name="connsiteX35" fmla="*/ 1045029 w 2471058"/>
              <a:gd name="connsiteY35" fmla="*/ 33114 h 577400"/>
              <a:gd name="connsiteX36" fmla="*/ 1034143 w 2471058"/>
              <a:gd name="connsiteY36" fmla="*/ 65771 h 577400"/>
              <a:gd name="connsiteX37" fmla="*/ 979715 w 2471058"/>
              <a:gd name="connsiteY37" fmla="*/ 109314 h 577400"/>
              <a:gd name="connsiteX38" fmla="*/ 979715 w 2471058"/>
              <a:gd name="connsiteY38" fmla="*/ 131086 h 5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1058" h="577400">
                <a:moveTo>
                  <a:pt x="1034143" y="54886"/>
                </a:moveTo>
                <a:cubicBezTo>
                  <a:pt x="963138" y="63761"/>
                  <a:pt x="860264" y="78183"/>
                  <a:pt x="794658" y="76657"/>
                </a:cubicBezTo>
                <a:cubicBezTo>
                  <a:pt x="604718" y="72240"/>
                  <a:pt x="540666" y="62598"/>
                  <a:pt x="391886" y="44000"/>
                </a:cubicBezTo>
                <a:cubicBezTo>
                  <a:pt x="304800" y="51257"/>
                  <a:pt x="217482" y="56121"/>
                  <a:pt x="130629" y="65771"/>
                </a:cubicBezTo>
                <a:cubicBezTo>
                  <a:pt x="80171" y="71377"/>
                  <a:pt x="113299" y="76169"/>
                  <a:pt x="76200" y="98428"/>
                </a:cubicBezTo>
                <a:cubicBezTo>
                  <a:pt x="66361" y="104332"/>
                  <a:pt x="54429" y="105685"/>
                  <a:pt x="43543" y="109314"/>
                </a:cubicBezTo>
                <a:cubicBezTo>
                  <a:pt x="39915" y="120200"/>
                  <a:pt x="38561" y="132132"/>
                  <a:pt x="32658" y="141971"/>
                </a:cubicBezTo>
                <a:cubicBezTo>
                  <a:pt x="27378" y="150772"/>
                  <a:pt x="14490" y="154133"/>
                  <a:pt x="10886" y="163743"/>
                </a:cubicBezTo>
                <a:cubicBezTo>
                  <a:pt x="3136" y="184409"/>
                  <a:pt x="3629" y="207286"/>
                  <a:pt x="0" y="229057"/>
                </a:cubicBezTo>
                <a:cubicBezTo>
                  <a:pt x="7257" y="265343"/>
                  <a:pt x="13451" y="301857"/>
                  <a:pt x="21772" y="337914"/>
                </a:cubicBezTo>
                <a:cubicBezTo>
                  <a:pt x="24352" y="349095"/>
                  <a:pt x="26293" y="361024"/>
                  <a:pt x="32658" y="370571"/>
                </a:cubicBezTo>
                <a:cubicBezTo>
                  <a:pt x="73655" y="432067"/>
                  <a:pt x="62468" y="379560"/>
                  <a:pt x="130629" y="425000"/>
                </a:cubicBezTo>
                <a:cubicBezTo>
                  <a:pt x="141515" y="432257"/>
                  <a:pt x="151584" y="440920"/>
                  <a:pt x="163286" y="446771"/>
                </a:cubicBezTo>
                <a:cubicBezTo>
                  <a:pt x="173549" y="451903"/>
                  <a:pt x="184576" y="456089"/>
                  <a:pt x="195943" y="457657"/>
                </a:cubicBezTo>
                <a:cubicBezTo>
                  <a:pt x="290021" y="470633"/>
                  <a:pt x="384167" y="484737"/>
                  <a:pt x="478972" y="490314"/>
                </a:cubicBezTo>
                <a:cubicBezTo>
                  <a:pt x="939716" y="517417"/>
                  <a:pt x="725600" y="507147"/>
                  <a:pt x="1121229" y="522971"/>
                </a:cubicBezTo>
                <a:cubicBezTo>
                  <a:pt x="1186543" y="530228"/>
                  <a:pt x="1251608" y="540273"/>
                  <a:pt x="1317172" y="544743"/>
                </a:cubicBezTo>
                <a:cubicBezTo>
                  <a:pt x="1869612" y="582409"/>
                  <a:pt x="1370026" y="528548"/>
                  <a:pt x="1785258" y="577400"/>
                </a:cubicBezTo>
                <a:cubicBezTo>
                  <a:pt x="1890486" y="573771"/>
                  <a:pt x="1995857" y="573082"/>
                  <a:pt x="2100943" y="566514"/>
                </a:cubicBezTo>
                <a:cubicBezTo>
                  <a:pt x="2112395" y="565798"/>
                  <a:pt x="2122609" y="558925"/>
                  <a:pt x="2133600" y="555628"/>
                </a:cubicBezTo>
                <a:cubicBezTo>
                  <a:pt x="2158902" y="548037"/>
                  <a:pt x="2183786" y="538448"/>
                  <a:pt x="2209800" y="533857"/>
                </a:cubicBezTo>
                <a:cubicBezTo>
                  <a:pt x="2245712" y="527520"/>
                  <a:pt x="2282372" y="526600"/>
                  <a:pt x="2318658" y="522971"/>
                </a:cubicBezTo>
                <a:cubicBezTo>
                  <a:pt x="2419172" y="455962"/>
                  <a:pt x="2295531" y="541473"/>
                  <a:pt x="2373086" y="479428"/>
                </a:cubicBezTo>
                <a:cubicBezTo>
                  <a:pt x="2383302" y="471255"/>
                  <a:pt x="2394857" y="464914"/>
                  <a:pt x="2405743" y="457657"/>
                </a:cubicBezTo>
                <a:cubicBezTo>
                  <a:pt x="2409372" y="446771"/>
                  <a:pt x="2411497" y="435263"/>
                  <a:pt x="2416629" y="425000"/>
                </a:cubicBezTo>
                <a:cubicBezTo>
                  <a:pt x="2422480" y="413298"/>
                  <a:pt x="2434641" y="404874"/>
                  <a:pt x="2438400" y="392343"/>
                </a:cubicBezTo>
                <a:cubicBezTo>
                  <a:pt x="2470124" y="286596"/>
                  <a:pt x="2423388" y="342041"/>
                  <a:pt x="2471058" y="294371"/>
                </a:cubicBezTo>
                <a:cubicBezTo>
                  <a:pt x="2467429" y="268971"/>
                  <a:pt x="2464074" y="243531"/>
                  <a:pt x="2460172" y="218171"/>
                </a:cubicBezTo>
                <a:cubicBezTo>
                  <a:pt x="2456816" y="196356"/>
                  <a:pt x="2460237" y="172021"/>
                  <a:pt x="2449286" y="152857"/>
                </a:cubicBezTo>
                <a:cubicBezTo>
                  <a:pt x="2443593" y="142894"/>
                  <a:pt x="2427515" y="145600"/>
                  <a:pt x="2416629" y="141971"/>
                </a:cubicBezTo>
                <a:cubicBezTo>
                  <a:pt x="2375523" y="80311"/>
                  <a:pt x="2414789" y="121360"/>
                  <a:pt x="2307772" y="98428"/>
                </a:cubicBezTo>
                <a:cubicBezTo>
                  <a:pt x="2251447" y="86358"/>
                  <a:pt x="2243562" y="68619"/>
                  <a:pt x="2188029" y="65771"/>
                </a:cubicBezTo>
                <a:cubicBezTo>
                  <a:pt x="1923268" y="52193"/>
                  <a:pt x="1393372" y="33114"/>
                  <a:pt x="1393372" y="33114"/>
                </a:cubicBezTo>
                <a:cubicBezTo>
                  <a:pt x="1375229" y="25857"/>
                  <a:pt x="1357795" y="16484"/>
                  <a:pt x="1338943" y="11343"/>
                </a:cubicBezTo>
                <a:cubicBezTo>
                  <a:pt x="1244764" y="-14342"/>
                  <a:pt x="1188508" y="9915"/>
                  <a:pt x="1077686" y="22228"/>
                </a:cubicBezTo>
                <a:cubicBezTo>
                  <a:pt x="1066800" y="25857"/>
                  <a:pt x="1053143" y="25000"/>
                  <a:pt x="1045029" y="33114"/>
                </a:cubicBezTo>
                <a:cubicBezTo>
                  <a:pt x="1036915" y="41228"/>
                  <a:pt x="1040047" y="55932"/>
                  <a:pt x="1034143" y="65771"/>
                </a:cubicBezTo>
                <a:cubicBezTo>
                  <a:pt x="1000525" y="121801"/>
                  <a:pt x="1024221" y="49973"/>
                  <a:pt x="979715" y="109314"/>
                </a:cubicBezTo>
                <a:cubicBezTo>
                  <a:pt x="975361" y="115120"/>
                  <a:pt x="979715" y="123829"/>
                  <a:pt x="979715" y="1310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6311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strVal val="#ppt_w*0.70"/>
                                          </p:val>
                                        </p:tav>
                                        <p:tav tm="100000">
                                          <p:val>
                                            <p:strVal val="#ppt_w"/>
                                          </p:val>
                                        </p:tav>
                                      </p:tavLst>
                                    </p:anim>
                                    <p:anim calcmode="lin" valueType="num">
                                      <p:cBhvr>
                                        <p:cTn id="15" dur="1000" fill="hold"/>
                                        <p:tgtEl>
                                          <p:spTgt spid="80"/>
                                        </p:tgtEl>
                                        <p:attrNameLst>
                                          <p:attrName>ppt_h</p:attrName>
                                        </p:attrNameLst>
                                      </p:cBhvr>
                                      <p:tavLst>
                                        <p:tav tm="0">
                                          <p:val>
                                            <p:strVal val="#ppt_h"/>
                                          </p:val>
                                        </p:tav>
                                        <p:tav tm="100000">
                                          <p:val>
                                            <p:strVal val="#ppt_h"/>
                                          </p:val>
                                        </p:tav>
                                      </p:tavLst>
                                    </p:anim>
                                    <p:animEffect transition="in" filter="fade">
                                      <p:cBhvr>
                                        <p:cTn id="16" dur="1000"/>
                                        <p:tgtEl>
                                          <p:spTgt spid="8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1000" fill="hold"/>
                                        <p:tgtEl>
                                          <p:spTgt spid="81"/>
                                        </p:tgtEl>
                                        <p:attrNameLst>
                                          <p:attrName>ppt_w</p:attrName>
                                        </p:attrNameLst>
                                      </p:cBhvr>
                                      <p:tavLst>
                                        <p:tav tm="0">
                                          <p:val>
                                            <p:strVal val="#ppt_w*0.70"/>
                                          </p:val>
                                        </p:tav>
                                        <p:tav tm="100000">
                                          <p:val>
                                            <p:strVal val="#ppt_w"/>
                                          </p:val>
                                        </p:tav>
                                      </p:tavLst>
                                    </p:anim>
                                    <p:anim calcmode="lin" valueType="num">
                                      <p:cBhvr>
                                        <p:cTn id="36" dur="1000" fill="hold"/>
                                        <p:tgtEl>
                                          <p:spTgt spid="81"/>
                                        </p:tgtEl>
                                        <p:attrNameLst>
                                          <p:attrName>ppt_h</p:attrName>
                                        </p:attrNameLst>
                                      </p:cBhvr>
                                      <p:tavLst>
                                        <p:tav tm="0">
                                          <p:val>
                                            <p:strVal val="#ppt_h"/>
                                          </p:val>
                                        </p:tav>
                                        <p:tav tm="100000">
                                          <p:val>
                                            <p:strVal val="#ppt_h"/>
                                          </p:val>
                                        </p:tav>
                                      </p:tavLst>
                                    </p:anim>
                                    <p:animEffect transition="in" filter="fade">
                                      <p:cBhvr>
                                        <p:cTn id="3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0" grpId="0"/>
      <p:bldP spid="3" grpId="0" animBg="1"/>
      <p:bldP spid="81"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(4)</a:t>
            </a:r>
            <a:endParaRPr lang="sv-SE" sz="3200" b="1" dirty="0">
              <a:latin typeface="Segoe UI Light" panose="020B0502040204020203" pitchFamily="34" charset="0"/>
            </a:endParaRPr>
          </a:p>
        </p:txBody>
      </p:sp>
      <p:sp>
        <p:nvSpPr>
          <p:cNvPr id="4" name="textruta 3"/>
          <p:cNvSpPr txBox="1"/>
          <p:nvPr/>
        </p:nvSpPr>
        <p:spPr>
          <a:xfrm>
            <a:off x="251520" y="1988840"/>
            <a:ext cx="3648948" cy="1831271"/>
          </a:xfrm>
          <a:prstGeom prst="rect">
            <a:avLst/>
          </a:prstGeom>
          <a:noFill/>
        </p:spPr>
        <p:txBody>
          <a:bodyPr wrap="none" rtlCol="0">
            <a:spAutoFit/>
          </a:bodyPr>
          <a:lstStyle/>
          <a:p>
            <a:pPr>
              <a:spcAft>
                <a:spcPts val="600"/>
              </a:spcAft>
            </a:pPr>
            <a:r>
              <a:rPr lang="sv-SE" b="1" dirty="0" smtClean="0">
                <a:latin typeface="Segoe UI Light" panose="020B0502040204020203" pitchFamily="34" charset="0"/>
              </a:rPr>
              <a:t>Lgr11</a:t>
            </a:r>
          </a:p>
          <a:p>
            <a:r>
              <a:rPr lang="sv-SE" dirty="0" smtClean="0">
                <a:latin typeface="Segoe UI Light" panose="020B0502040204020203" pitchFamily="34" charset="0"/>
              </a:rPr>
              <a:t>1 Skolans värdegrund och uppdrag </a:t>
            </a:r>
          </a:p>
          <a:p>
            <a:endParaRPr lang="sv-SE" dirty="0">
              <a:latin typeface="Segoe UI Light" panose="020B0502040204020203" pitchFamily="34" charset="0"/>
            </a:endParaRPr>
          </a:p>
          <a:p>
            <a:r>
              <a:rPr lang="sv-SE" dirty="0" smtClean="0">
                <a:latin typeface="Segoe UI Light" panose="020B0502040204020203" pitchFamily="34" charset="0"/>
              </a:rPr>
              <a:t>2 Övergripande mål och riktlinjer</a:t>
            </a:r>
          </a:p>
          <a:p>
            <a:endParaRPr lang="sv-SE" dirty="0">
              <a:latin typeface="Segoe UI Light" panose="020B0502040204020203" pitchFamily="34" charset="0"/>
            </a:endParaRPr>
          </a:p>
          <a:p>
            <a:r>
              <a:rPr lang="sv-SE" dirty="0" smtClean="0">
                <a:latin typeface="Segoe UI Light" panose="020B0502040204020203" pitchFamily="34" charset="0"/>
              </a:rPr>
              <a:t>3 Kursplaner (ämnen)</a:t>
            </a:r>
            <a:endParaRPr lang="sv-SE" dirty="0">
              <a:latin typeface="Segoe UI Light" panose="020B0502040204020203" pitchFamily="34" charset="0"/>
            </a:endParaRPr>
          </a:p>
        </p:txBody>
      </p:sp>
      <p:grpSp>
        <p:nvGrpSpPr>
          <p:cNvPr id="17" name="Grupp 16"/>
          <p:cNvGrpSpPr/>
          <p:nvPr/>
        </p:nvGrpSpPr>
        <p:grpSpPr>
          <a:xfrm>
            <a:off x="3563888" y="2060848"/>
            <a:ext cx="5328592" cy="1246495"/>
            <a:chOff x="3563888" y="2060848"/>
            <a:chExt cx="5328592" cy="1246495"/>
          </a:xfrm>
        </p:grpSpPr>
        <p:sp>
          <p:nvSpPr>
            <p:cNvPr id="11" name="textruta 10"/>
            <p:cNvSpPr txBox="1"/>
            <p:nvPr/>
          </p:nvSpPr>
          <p:spPr>
            <a:xfrm>
              <a:off x="4572001" y="2060848"/>
              <a:ext cx="4320479" cy="1246495"/>
            </a:xfrm>
            <a:prstGeom prst="rect">
              <a:avLst/>
            </a:prstGeom>
            <a:noFill/>
            <a:ln w="12700">
              <a:solidFill>
                <a:schemeClr val="tx1"/>
              </a:solidFill>
              <a:prstDash val="dash"/>
            </a:ln>
          </p:spPr>
          <p:txBody>
            <a:bodyPr wrap="square" rtlCol="0" anchor="ctr" anchorCtr="0">
              <a:spAutoFit/>
            </a:bodyPr>
            <a:lstStyle/>
            <a:p>
              <a:pPr>
                <a:spcAft>
                  <a:spcPts val="600"/>
                </a:spcAft>
              </a:pPr>
              <a:endParaRPr lang="sv-SE" sz="1400" b="1" dirty="0" smtClean="0">
                <a:latin typeface="Segoe UI Light" panose="020B0502040204020203" pitchFamily="34" charset="0"/>
              </a:endParaRPr>
            </a:p>
            <a:p>
              <a:r>
                <a:rPr lang="sv-SE" sz="1400" dirty="0">
                  <a:latin typeface="Segoe UI Light" panose="020B0502040204020203" pitchFamily="34" charset="0"/>
                </a:rPr>
                <a:t>a</a:t>
              </a:r>
              <a:r>
                <a:rPr lang="sv-SE" sz="1400" dirty="0" smtClean="0">
                  <a:latin typeface="Segoe UI Light" panose="020B0502040204020203" pitchFamily="34" charset="0"/>
                </a:rPr>
                <a:t>llmändidaktik, pedagogik, generella förmågor, </a:t>
              </a:r>
            </a:p>
            <a:p>
              <a:r>
                <a:rPr lang="sv-SE" sz="1400" dirty="0">
                  <a:latin typeface="Segoe UI Light" panose="020B0502040204020203" pitchFamily="34" charset="0"/>
                </a:rPr>
                <a:t>e</a:t>
              </a:r>
              <a:r>
                <a:rPr lang="sv-SE" sz="1400" dirty="0" smtClean="0">
                  <a:latin typeface="Segoe UI Light" panose="020B0502040204020203" pitchFamily="34" charset="0"/>
                </a:rPr>
                <a:t>ntreprenöriella förmågor, pedagogiskt förhållningssätt,</a:t>
              </a:r>
            </a:p>
            <a:p>
              <a:r>
                <a:rPr lang="sv-SE" sz="1400" dirty="0">
                  <a:latin typeface="Segoe UI Light" panose="020B0502040204020203" pitchFamily="34" charset="0"/>
                </a:rPr>
                <a:t>k</a:t>
              </a:r>
              <a:r>
                <a:rPr lang="sv-SE" sz="1400" dirty="0" smtClean="0">
                  <a:latin typeface="Segoe UI Light" panose="020B0502040204020203" pitchFamily="34" charset="0"/>
                </a:rPr>
                <a:t>ultur, etc.</a:t>
              </a:r>
            </a:p>
            <a:p>
              <a:endParaRPr lang="sv-SE" sz="1400" dirty="0">
                <a:latin typeface="Segoe UI Light" panose="020B0502040204020203" pitchFamily="34" charset="0"/>
              </a:endParaRPr>
            </a:p>
          </p:txBody>
        </p:sp>
        <p:cxnSp>
          <p:nvCxnSpPr>
            <p:cNvPr id="6" name="Rak pil 5"/>
            <p:cNvCxnSpPr/>
            <p:nvPr/>
          </p:nvCxnSpPr>
          <p:spPr>
            <a:xfrm>
              <a:off x="3779912" y="2564904"/>
              <a:ext cx="808856" cy="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a:off x="3563888" y="3068960"/>
              <a:ext cx="1008113" cy="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8" name="Grupp 17"/>
          <p:cNvGrpSpPr/>
          <p:nvPr/>
        </p:nvGrpSpPr>
        <p:grpSpPr>
          <a:xfrm>
            <a:off x="2538430" y="3435753"/>
            <a:ext cx="6354049" cy="523220"/>
            <a:chOff x="2538430" y="3435753"/>
            <a:chExt cx="6354049" cy="523220"/>
          </a:xfrm>
        </p:grpSpPr>
        <p:sp>
          <p:nvSpPr>
            <p:cNvPr id="13" name="textruta 12"/>
            <p:cNvSpPr txBox="1"/>
            <p:nvPr/>
          </p:nvSpPr>
          <p:spPr>
            <a:xfrm>
              <a:off x="4572000" y="3435753"/>
              <a:ext cx="4320479" cy="523220"/>
            </a:xfrm>
            <a:prstGeom prst="rect">
              <a:avLst/>
            </a:prstGeom>
            <a:noFill/>
            <a:ln w="12700">
              <a:solidFill>
                <a:schemeClr val="tx1"/>
              </a:solidFill>
              <a:prstDash val="dash"/>
            </a:ln>
          </p:spPr>
          <p:txBody>
            <a:bodyPr wrap="square" rtlCol="0" anchor="ctr" anchorCtr="0">
              <a:spAutoFit/>
            </a:bodyPr>
            <a:lstStyle/>
            <a:p>
              <a:r>
                <a:rPr lang="sv-SE" sz="1400" dirty="0" smtClean="0">
                  <a:latin typeface="Segoe UI Light" panose="020B0502040204020203" pitchFamily="34" charset="0"/>
                </a:rPr>
                <a:t>ämnesdidaktik, ämnesspecifika förmågor, metod</a:t>
              </a:r>
            </a:p>
            <a:p>
              <a:r>
                <a:rPr lang="sv-SE" sz="1400" dirty="0" smtClean="0">
                  <a:latin typeface="Segoe UI Light" panose="020B0502040204020203" pitchFamily="34" charset="0"/>
                </a:rPr>
                <a:t>(varför - vad – hur) </a:t>
              </a:r>
            </a:p>
          </p:txBody>
        </p:sp>
        <p:cxnSp>
          <p:nvCxnSpPr>
            <p:cNvPr id="16" name="Rak pil 15"/>
            <p:cNvCxnSpPr/>
            <p:nvPr/>
          </p:nvCxnSpPr>
          <p:spPr>
            <a:xfrm>
              <a:off x="2538430" y="3645024"/>
              <a:ext cx="2033571" cy="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960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67"/>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ruta 76"/>
          <p:cNvSpPr txBox="1"/>
          <p:nvPr/>
        </p:nvSpPr>
        <p:spPr>
          <a:xfrm>
            <a:off x="2538430" y="573537"/>
            <a:ext cx="4621778" cy="584775"/>
          </a:xfrm>
          <a:prstGeom prst="rect">
            <a:avLst/>
          </a:prstGeom>
          <a:noFill/>
        </p:spPr>
        <p:txBody>
          <a:bodyPr wrap="none" rtlCol="0">
            <a:spAutoFit/>
          </a:bodyPr>
          <a:lstStyle/>
          <a:p>
            <a:r>
              <a:rPr lang="sv-SE" sz="3200" b="1" dirty="0" smtClean="0">
                <a:latin typeface="Segoe UI Light" panose="020B0502040204020203" pitchFamily="34" charset="0"/>
              </a:rPr>
              <a:t>Några utgångspunkter (5)</a:t>
            </a:r>
            <a:endParaRPr lang="sv-SE" sz="3200" b="1" dirty="0">
              <a:latin typeface="Segoe UI Light" panose="020B0502040204020203" pitchFamily="34" charset="0"/>
            </a:endParaRPr>
          </a:p>
        </p:txBody>
      </p:sp>
      <p:sp>
        <p:nvSpPr>
          <p:cNvPr id="2" name="textruta 1"/>
          <p:cNvSpPr txBox="1"/>
          <p:nvPr/>
        </p:nvSpPr>
        <p:spPr>
          <a:xfrm>
            <a:off x="478362" y="1700808"/>
            <a:ext cx="8135945" cy="369332"/>
          </a:xfrm>
          <a:prstGeom prst="rect">
            <a:avLst/>
          </a:prstGeom>
          <a:noFill/>
        </p:spPr>
        <p:txBody>
          <a:bodyPr wrap="none" rtlCol="0">
            <a:spAutoFit/>
          </a:bodyPr>
          <a:lstStyle/>
          <a:p>
            <a:r>
              <a:rPr lang="sv-SE" dirty="0" smtClean="0">
                <a:latin typeface="Segoe UI Light" panose="020B0502040204020203" pitchFamily="34" charset="0"/>
              </a:rPr>
              <a:t>BL, EN, HKK, IDH, MA, MSPR, ML, MU, BI, FY, KE, GE, HI, RE, SH, SL, SV, SVA, TN, TE</a:t>
            </a:r>
            <a:endParaRPr lang="sv-SE" dirty="0">
              <a:latin typeface="Segoe UI Light" panose="020B0502040204020203" pitchFamily="34" charset="0"/>
            </a:endParaRPr>
          </a:p>
        </p:txBody>
      </p:sp>
      <p:sp>
        <p:nvSpPr>
          <p:cNvPr id="80" name="textruta 79"/>
          <p:cNvSpPr txBox="1"/>
          <p:nvPr/>
        </p:nvSpPr>
        <p:spPr>
          <a:xfrm>
            <a:off x="347306" y="2276872"/>
            <a:ext cx="8398056" cy="830997"/>
          </a:xfrm>
          <a:prstGeom prst="rect">
            <a:avLst/>
          </a:prstGeom>
          <a:noFill/>
        </p:spPr>
        <p:txBody>
          <a:bodyPr wrap="square" rtlCol="0">
            <a:spAutoFit/>
          </a:bodyPr>
          <a:lstStyle/>
          <a:p>
            <a:r>
              <a:rPr lang="sv-SE" sz="2400" b="1" dirty="0">
                <a:latin typeface="Segoe UI Light" panose="020B0502040204020203" pitchFamily="34" charset="0"/>
              </a:rPr>
              <a:t>Genom undervisningen i ämnet </a:t>
            </a:r>
            <a:r>
              <a:rPr lang="sv-SE" sz="2400" b="1" dirty="0" smtClean="0">
                <a:latin typeface="Segoe UI Light" panose="020B0502040204020203" pitchFamily="34" charset="0"/>
              </a:rPr>
              <a:t>…………… </a:t>
            </a:r>
            <a:r>
              <a:rPr lang="sv-SE" sz="2400" b="1" dirty="0">
                <a:latin typeface="Segoe UI Light" panose="020B0502040204020203" pitchFamily="34" charset="0"/>
              </a:rPr>
              <a:t>ska eleverna </a:t>
            </a:r>
            <a:r>
              <a:rPr lang="sv-SE" sz="2400" b="1" dirty="0" smtClean="0">
                <a:latin typeface="Segoe UI Light" panose="020B0502040204020203" pitchFamily="34" charset="0"/>
              </a:rPr>
              <a:t>samman-</a:t>
            </a:r>
          </a:p>
          <a:p>
            <a:r>
              <a:rPr lang="sv-SE" sz="2400" b="1" dirty="0">
                <a:latin typeface="Segoe UI Light" panose="020B0502040204020203" pitchFamily="34" charset="0"/>
              </a:rPr>
              <a:t>f</a:t>
            </a:r>
            <a:r>
              <a:rPr lang="sv-SE" sz="2400" b="1" dirty="0" smtClean="0">
                <a:latin typeface="Segoe UI Light" panose="020B0502040204020203" pitchFamily="34" charset="0"/>
              </a:rPr>
              <a:t>attningsvis ges </a:t>
            </a:r>
            <a:r>
              <a:rPr lang="sv-SE" sz="2400" b="1" dirty="0">
                <a:latin typeface="Segoe UI Light" panose="020B0502040204020203" pitchFamily="34" charset="0"/>
              </a:rPr>
              <a:t>förut­sättningar att utveckla sin förmåga </a:t>
            </a:r>
            <a:r>
              <a:rPr lang="sv-SE" sz="2400" b="1" dirty="0" smtClean="0">
                <a:latin typeface="Segoe UI Light" panose="020B0502040204020203" pitchFamily="34" charset="0"/>
              </a:rPr>
              <a:t>att:</a:t>
            </a:r>
            <a:endParaRPr lang="sv-SE" sz="2400" b="1" dirty="0">
              <a:latin typeface="Segoe UI Light" panose="020B0502040204020203" pitchFamily="34" charset="0"/>
            </a:endParaRPr>
          </a:p>
        </p:txBody>
      </p:sp>
      <p:sp>
        <p:nvSpPr>
          <p:cNvPr id="3" name="Höger klammerparentes 2"/>
          <p:cNvSpPr/>
          <p:nvPr/>
        </p:nvSpPr>
        <p:spPr>
          <a:xfrm rot="5400000">
            <a:off x="4180345" y="-1860931"/>
            <a:ext cx="648072" cy="8122625"/>
          </a:xfrm>
          <a:prstGeom prst="rightBrace">
            <a:avLst>
              <a:gd name="adj1" fmla="val 50326"/>
              <a:gd name="adj2" fmla="val 4299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1" name="textruta 80"/>
          <p:cNvSpPr txBox="1"/>
          <p:nvPr/>
        </p:nvSpPr>
        <p:spPr>
          <a:xfrm>
            <a:off x="347306" y="3356992"/>
            <a:ext cx="8398056" cy="1200329"/>
          </a:xfrm>
          <a:prstGeom prst="rect">
            <a:avLst/>
          </a:prstGeom>
          <a:noFill/>
        </p:spPr>
        <p:txBody>
          <a:bodyPr wrap="square" rtlCol="0">
            <a:spAutoFit/>
          </a:bodyPr>
          <a:lstStyle/>
          <a:p>
            <a:r>
              <a:rPr lang="sv-SE" sz="2400" dirty="0" smtClean="0">
                <a:latin typeface="Segoe UI Light" panose="020B0502040204020203" pitchFamily="34" charset="0"/>
              </a:rPr>
              <a:t>T.ex. förmågan att:</a:t>
            </a:r>
          </a:p>
          <a:p>
            <a:r>
              <a:rPr lang="sv-SE" sz="2400" b="1" dirty="0" smtClean="0">
                <a:latin typeface="Segoe UI Light" panose="020B0502040204020203" pitchFamily="34" charset="0"/>
              </a:rPr>
              <a:t>kommunicera, skapa, undersöka, analysera, formulera, använda, resonera, utforska, värdera, formge, tolka, identifiera m.m.</a:t>
            </a:r>
          </a:p>
        </p:txBody>
      </p:sp>
      <p:sp>
        <p:nvSpPr>
          <p:cNvPr id="10" name="Frihandsfigur 9"/>
          <p:cNvSpPr/>
          <p:nvPr/>
        </p:nvSpPr>
        <p:spPr>
          <a:xfrm>
            <a:off x="1907704" y="2665152"/>
            <a:ext cx="2520279" cy="475815"/>
          </a:xfrm>
          <a:custGeom>
            <a:avLst/>
            <a:gdLst>
              <a:gd name="connsiteX0" fmla="*/ 1034143 w 2471058"/>
              <a:gd name="connsiteY0" fmla="*/ 54886 h 577400"/>
              <a:gd name="connsiteX1" fmla="*/ 794658 w 2471058"/>
              <a:gd name="connsiteY1" fmla="*/ 76657 h 577400"/>
              <a:gd name="connsiteX2" fmla="*/ 391886 w 2471058"/>
              <a:gd name="connsiteY2" fmla="*/ 44000 h 577400"/>
              <a:gd name="connsiteX3" fmla="*/ 130629 w 2471058"/>
              <a:gd name="connsiteY3" fmla="*/ 65771 h 577400"/>
              <a:gd name="connsiteX4" fmla="*/ 76200 w 2471058"/>
              <a:gd name="connsiteY4" fmla="*/ 98428 h 577400"/>
              <a:gd name="connsiteX5" fmla="*/ 43543 w 2471058"/>
              <a:gd name="connsiteY5" fmla="*/ 109314 h 577400"/>
              <a:gd name="connsiteX6" fmla="*/ 32658 w 2471058"/>
              <a:gd name="connsiteY6" fmla="*/ 141971 h 577400"/>
              <a:gd name="connsiteX7" fmla="*/ 10886 w 2471058"/>
              <a:gd name="connsiteY7" fmla="*/ 163743 h 577400"/>
              <a:gd name="connsiteX8" fmla="*/ 0 w 2471058"/>
              <a:gd name="connsiteY8" fmla="*/ 229057 h 577400"/>
              <a:gd name="connsiteX9" fmla="*/ 21772 w 2471058"/>
              <a:gd name="connsiteY9" fmla="*/ 337914 h 577400"/>
              <a:gd name="connsiteX10" fmla="*/ 32658 w 2471058"/>
              <a:gd name="connsiteY10" fmla="*/ 370571 h 577400"/>
              <a:gd name="connsiteX11" fmla="*/ 130629 w 2471058"/>
              <a:gd name="connsiteY11" fmla="*/ 425000 h 577400"/>
              <a:gd name="connsiteX12" fmla="*/ 163286 w 2471058"/>
              <a:gd name="connsiteY12" fmla="*/ 446771 h 577400"/>
              <a:gd name="connsiteX13" fmla="*/ 195943 w 2471058"/>
              <a:gd name="connsiteY13" fmla="*/ 457657 h 577400"/>
              <a:gd name="connsiteX14" fmla="*/ 478972 w 2471058"/>
              <a:gd name="connsiteY14" fmla="*/ 490314 h 577400"/>
              <a:gd name="connsiteX15" fmla="*/ 1121229 w 2471058"/>
              <a:gd name="connsiteY15" fmla="*/ 522971 h 577400"/>
              <a:gd name="connsiteX16" fmla="*/ 1317172 w 2471058"/>
              <a:gd name="connsiteY16" fmla="*/ 544743 h 577400"/>
              <a:gd name="connsiteX17" fmla="*/ 1785258 w 2471058"/>
              <a:gd name="connsiteY17" fmla="*/ 577400 h 577400"/>
              <a:gd name="connsiteX18" fmla="*/ 2100943 w 2471058"/>
              <a:gd name="connsiteY18" fmla="*/ 566514 h 577400"/>
              <a:gd name="connsiteX19" fmla="*/ 2133600 w 2471058"/>
              <a:gd name="connsiteY19" fmla="*/ 555628 h 577400"/>
              <a:gd name="connsiteX20" fmla="*/ 2209800 w 2471058"/>
              <a:gd name="connsiteY20" fmla="*/ 533857 h 577400"/>
              <a:gd name="connsiteX21" fmla="*/ 2318658 w 2471058"/>
              <a:gd name="connsiteY21" fmla="*/ 522971 h 577400"/>
              <a:gd name="connsiteX22" fmla="*/ 2373086 w 2471058"/>
              <a:gd name="connsiteY22" fmla="*/ 479428 h 577400"/>
              <a:gd name="connsiteX23" fmla="*/ 2405743 w 2471058"/>
              <a:gd name="connsiteY23" fmla="*/ 457657 h 577400"/>
              <a:gd name="connsiteX24" fmla="*/ 2416629 w 2471058"/>
              <a:gd name="connsiteY24" fmla="*/ 425000 h 577400"/>
              <a:gd name="connsiteX25" fmla="*/ 2438400 w 2471058"/>
              <a:gd name="connsiteY25" fmla="*/ 392343 h 577400"/>
              <a:gd name="connsiteX26" fmla="*/ 2471058 w 2471058"/>
              <a:gd name="connsiteY26" fmla="*/ 294371 h 577400"/>
              <a:gd name="connsiteX27" fmla="*/ 2460172 w 2471058"/>
              <a:gd name="connsiteY27" fmla="*/ 218171 h 577400"/>
              <a:gd name="connsiteX28" fmla="*/ 2449286 w 2471058"/>
              <a:gd name="connsiteY28" fmla="*/ 152857 h 577400"/>
              <a:gd name="connsiteX29" fmla="*/ 2416629 w 2471058"/>
              <a:gd name="connsiteY29" fmla="*/ 141971 h 577400"/>
              <a:gd name="connsiteX30" fmla="*/ 2307772 w 2471058"/>
              <a:gd name="connsiteY30" fmla="*/ 98428 h 577400"/>
              <a:gd name="connsiteX31" fmla="*/ 2188029 w 2471058"/>
              <a:gd name="connsiteY31" fmla="*/ 65771 h 577400"/>
              <a:gd name="connsiteX32" fmla="*/ 1393372 w 2471058"/>
              <a:gd name="connsiteY32" fmla="*/ 33114 h 577400"/>
              <a:gd name="connsiteX33" fmla="*/ 1338943 w 2471058"/>
              <a:gd name="connsiteY33" fmla="*/ 11343 h 577400"/>
              <a:gd name="connsiteX34" fmla="*/ 1077686 w 2471058"/>
              <a:gd name="connsiteY34" fmla="*/ 22228 h 577400"/>
              <a:gd name="connsiteX35" fmla="*/ 1045029 w 2471058"/>
              <a:gd name="connsiteY35" fmla="*/ 33114 h 577400"/>
              <a:gd name="connsiteX36" fmla="*/ 1034143 w 2471058"/>
              <a:gd name="connsiteY36" fmla="*/ 65771 h 577400"/>
              <a:gd name="connsiteX37" fmla="*/ 979715 w 2471058"/>
              <a:gd name="connsiteY37" fmla="*/ 109314 h 577400"/>
              <a:gd name="connsiteX38" fmla="*/ 979715 w 2471058"/>
              <a:gd name="connsiteY38" fmla="*/ 131086 h 5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1058" h="577400">
                <a:moveTo>
                  <a:pt x="1034143" y="54886"/>
                </a:moveTo>
                <a:cubicBezTo>
                  <a:pt x="963138" y="63761"/>
                  <a:pt x="860264" y="78183"/>
                  <a:pt x="794658" y="76657"/>
                </a:cubicBezTo>
                <a:cubicBezTo>
                  <a:pt x="604718" y="72240"/>
                  <a:pt x="540666" y="62598"/>
                  <a:pt x="391886" y="44000"/>
                </a:cubicBezTo>
                <a:cubicBezTo>
                  <a:pt x="304800" y="51257"/>
                  <a:pt x="217482" y="56121"/>
                  <a:pt x="130629" y="65771"/>
                </a:cubicBezTo>
                <a:cubicBezTo>
                  <a:pt x="80171" y="71377"/>
                  <a:pt x="113299" y="76169"/>
                  <a:pt x="76200" y="98428"/>
                </a:cubicBezTo>
                <a:cubicBezTo>
                  <a:pt x="66361" y="104332"/>
                  <a:pt x="54429" y="105685"/>
                  <a:pt x="43543" y="109314"/>
                </a:cubicBezTo>
                <a:cubicBezTo>
                  <a:pt x="39915" y="120200"/>
                  <a:pt x="38561" y="132132"/>
                  <a:pt x="32658" y="141971"/>
                </a:cubicBezTo>
                <a:cubicBezTo>
                  <a:pt x="27378" y="150772"/>
                  <a:pt x="14490" y="154133"/>
                  <a:pt x="10886" y="163743"/>
                </a:cubicBezTo>
                <a:cubicBezTo>
                  <a:pt x="3136" y="184409"/>
                  <a:pt x="3629" y="207286"/>
                  <a:pt x="0" y="229057"/>
                </a:cubicBezTo>
                <a:cubicBezTo>
                  <a:pt x="7257" y="265343"/>
                  <a:pt x="13451" y="301857"/>
                  <a:pt x="21772" y="337914"/>
                </a:cubicBezTo>
                <a:cubicBezTo>
                  <a:pt x="24352" y="349095"/>
                  <a:pt x="26293" y="361024"/>
                  <a:pt x="32658" y="370571"/>
                </a:cubicBezTo>
                <a:cubicBezTo>
                  <a:pt x="73655" y="432067"/>
                  <a:pt x="62468" y="379560"/>
                  <a:pt x="130629" y="425000"/>
                </a:cubicBezTo>
                <a:cubicBezTo>
                  <a:pt x="141515" y="432257"/>
                  <a:pt x="151584" y="440920"/>
                  <a:pt x="163286" y="446771"/>
                </a:cubicBezTo>
                <a:cubicBezTo>
                  <a:pt x="173549" y="451903"/>
                  <a:pt x="184576" y="456089"/>
                  <a:pt x="195943" y="457657"/>
                </a:cubicBezTo>
                <a:cubicBezTo>
                  <a:pt x="290021" y="470633"/>
                  <a:pt x="384167" y="484737"/>
                  <a:pt x="478972" y="490314"/>
                </a:cubicBezTo>
                <a:cubicBezTo>
                  <a:pt x="939716" y="517417"/>
                  <a:pt x="725600" y="507147"/>
                  <a:pt x="1121229" y="522971"/>
                </a:cubicBezTo>
                <a:cubicBezTo>
                  <a:pt x="1186543" y="530228"/>
                  <a:pt x="1251608" y="540273"/>
                  <a:pt x="1317172" y="544743"/>
                </a:cubicBezTo>
                <a:cubicBezTo>
                  <a:pt x="1869612" y="582409"/>
                  <a:pt x="1370026" y="528548"/>
                  <a:pt x="1785258" y="577400"/>
                </a:cubicBezTo>
                <a:cubicBezTo>
                  <a:pt x="1890486" y="573771"/>
                  <a:pt x="1995857" y="573082"/>
                  <a:pt x="2100943" y="566514"/>
                </a:cubicBezTo>
                <a:cubicBezTo>
                  <a:pt x="2112395" y="565798"/>
                  <a:pt x="2122609" y="558925"/>
                  <a:pt x="2133600" y="555628"/>
                </a:cubicBezTo>
                <a:cubicBezTo>
                  <a:pt x="2158902" y="548037"/>
                  <a:pt x="2183786" y="538448"/>
                  <a:pt x="2209800" y="533857"/>
                </a:cubicBezTo>
                <a:cubicBezTo>
                  <a:pt x="2245712" y="527520"/>
                  <a:pt x="2282372" y="526600"/>
                  <a:pt x="2318658" y="522971"/>
                </a:cubicBezTo>
                <a:cubicBezTo>
                  <a:pt x="2419172" y="455962"/>
                  <a:pt x="2295531" y="541473"/>
                  <a:pt x="2373086" y="479428"/>
                </a:cubicBezTo>
                <a:cubicBezTo>
                  <a:pt x="2383302" y="471255"/>
                  <a:pt x="2394857" y="464914"/>
                  <a:pt x="2405743" y="457657"/>
                </a:cubicBezTo>
                <a:cubicBezTo>
                  <a:pt x="2409372" y="446771"/>
                  <a:pt x="2411497" y="435263"/>
                  <a:pt x="2416629" y="425000"/>
                </a:cubicBezTo>
                <a:cubicBezTo>
                  <a:pt x="2422480" y="413298"/>
                  <a:pt x="2434641" y="404874"/>
                  <a:pt x="2438400" y="392343"/>
                </a:cubicBezTo>
                <a:cubicBezTo>
                  <a:pt x="2470124" y="286596"/>
                  <a:pt x="2423388" y="342041"/>
                  <a:pt x="2471058" y="294371"/>
                </a:cubicBezTo>
                <a:cubicBezTo>
                  <a:pt x="2467429" y="268971"/>
                  <a:pt x="2464074" y="243531"/>
                  <a:pt x="2460172" y="218171"/>
                </a:cubicBezTo>
                <a:cubicBezTo>
                  <a:pt x="2456816" y="196356"/>
                  <a:pt x="2460237" y="172021"/>
                  <a:pt x="2449286" y="152857"/>
                </a:cubicBezTo>
                <a:cubicBezTo>
                  <a:pt x="2443593" y="142894"/>
                  <a:pt x="2427515" y="145600"/>
                  <a:pt x="2416629" y="141971"/>
                </a:cubicBezTo>
                <a:cubicBezTo>
                  <a:pt x="2375523" y="80311"/>
                  <a:pt x="2414789" y="121360"/>
                  <a:pt x="2307772" y="98428"/>
                </a:cubicBezTo>
                <a:cubicBezTo>
                  <a:pt x="2251447" y="86358"/>
                  <a:pt x="2243562" y="68619"/>
                  <a:pt x="2188029" y="65771"/>
                </a:cubicBezTo>
                <a:cubicBezTo>
                  <a:pt x="1923268" y="52193"/>
                  <a:pt x="1393372" y="33114"/>
                  <a:pt x="1393372" y="33114"/>
                </a:cubicBezTo>
                <a:cubicBezTo>
                  <a:pt x="1375229" y="25857"/>
                  <a:pt x="1357795" y="16484"/>
                  <a:pt x="1338943" y="11343"/>
                </a:cubicBezTo>
                <a:cubicBezTo>
                  <a:pt x="1244764" y="-14342"/>
                  <a:pt x="1188508" y="9915"/>
                  <a:pt x="1077686" y="22228"/>
                </a:cubicBezTo>
                <a:cubicBezTo>
                  <a:pt x="1066800" y="25857"/>
                  <a:pt x="1053143" y="25000"/>
                  <a:pt x="1045029" y="33114"/>
                </a:cubicBezTo>
                <a:cubicBezTo>
                  <a:pt x="1036915" y="41228"/>
                  <a:pt x="1040047" y="55932"/>
                  <a:pt x="1034143" y="65771"/>
                </a:cubicBezTo>
                <a:cubicBezTo>
                  <a:pt x="1000525" y="121801"/>
                  <a:pt x="1024221" y="49973"/>
                  <a:pt x="979715" y="109314"/>
                </a:cubicBezTo>
                <a:cubicBezTo>
                  <a:pt x="975361" y="115120"/>
                  <a:pt x="979715" y="123829"/>
                  <a:pt x="979715" y="1310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347306" y="2276872"/>
            <a:ext cx="8398056" cy="830997"/>
          </a:xfrm>
          <a:prstGeom prst="rect">
            <a:avLst/>
          </a:prstGeom>
          <a:noFill/>
        </p:spPr>
        <p:txBody>
          <a:bodyPr wrap="square" rtlCol="0">
            <a:spAutoFit/>
          </a:bodyPr>
          <a:lstStyle/>
          <a:p>
            <a:r>
              <a:rPr lang="sv-SE" sz="2400" b="1" dirty="0">
                <a:latin typeface="Segoe UI Light" panose="020B0502040204020203" pitchFamily="34" charset="0"/>
              </a:rPr>
              <a:t>Genom </a:t>
            </a:r>
            <a:r>
              <a:rPr lang="sv-SE" sz="2400" b="1" dirty="0" smtClean="0">
                <a:latin typeface="Segoe UI Light" panose="020B0502040204020203" pitchFamily="34" charset="0"/>
              </a:rPr>
              <a:t>undervisningen </a:t>
            </a:r>
            <a:r>
              <a:rPr lang="sv-SE" sz="2400" b="1" dirty="0">
                <a:latin typeface="Segoe UI Light" panose="020B0502040204020203" pitchFamily="34" charset="0"/>
              </a:rPr>
              <a:t>ska eleverna </a:t>
            </a:r>
            <a:r>
              <a:rPr lang="sv-SE" sz="2400" b="1" dirty="0" smtClean="0">
                <a:latin typeface="Segoe UI Light" panose="020B0502040204020203" pitchFamily="34" charset="0"/>
              </a:rPr>
              <a:t>sammanfattningsvis</a:t>
            </a:r>
          </a:p>
          <a:p>
            <a:r>
              <a:rPr lang="sv-SE" sz="2400" b="1" dirty="0" smtClean="0">
                <a:latin typeface="Segoe UI Light" panose="020B0502040204020203" pitchFamily="34" charset="0"/>
              </a:rPr>
              <a:t>ges </a:t>
            </a:r>
            <a:r>
              <a:rPr lang="sv-SE" sz="2400" b="1" dirty="0">
                <a:latin typeface="Segoe UI Light" panose="020B0502040204020203" pitchFamily="34" charset="0"/>
              </a:rPr>
              <a:t>förut­sättningar att utveckla </a:t>
            </a:r>
            <a:r>
              <a:rPr lang="sv-SE" sz="2400" b="1" dirty="0" smtClean="0">
                <a:latin typeface="Segoe UI Light" panose="020B0502040204020203" pitchFamily="34" charset="0"/>
              </a:rPr>
              <a:t>förmågan:</a:t>
            </a:r>
            <a:endParaRPr lang="sv-SE" sz="2400" b="1" dirty="0">
              <a:latin typeface="Segoe UI Light" panose="020B0502040204020203" pitchFamily="34" charset="0"/>
            </a:endParaRPr>
          </a:p>
        </p:txBody>
      </p:sp>
      <p:sp>
        <p:nvSpPr>
          <p:cNvPr id="11" name="textruta 10"/>
          <p:cNvSpPr txBox="1"/>
          <p:nvPr/>
        </p:nvSpPr>
        <p:spPr>
          <a:xfrm>
            <a:off x="347306" y="3356992"/>
            <a:ext cx="8398056" cy="1200329"/>
          </a:xfrm>
          <a:prstGeom prst="rect">
            <a:avLst/>
          </a:prstGeom>
          <a:noFill/>
        </p:spPr>
        <p:txBody>
          <a:bodyPr wrap="square" rtlCol="0">
            <a:spAutoFit/>
          </a:bodyPr>
          <a:lstStyle/>
          <a:p>
            <a:r>
              <a:rPr lang="sv-SE" sz="2400" dirty="0" smtClean="0">
                <a:latin typeface="Segoe UI Light" panose="020B0502040204020203" pitchFamily="34" charset="0"/>
              </a:rPr>
              <a:t>T.ex. den entreprenöriella förmågan:</a:t>
            </a:r>
          </a:p>
          <a:p>
            <a:r>
              <a:rPr lang="sv-SE" sz="2400" b="1" dirty="0" smtClean="0">
                <a:latin typeface="Segoe UI Light" panose="020B0502040204020203" pitchFamily="34" charset="0"/>
              </a:rPr>
              <a:t>mod, osäkerhetshantering, samverkan, ansvar, initiativ, kreativitet m.m.</a:t>
            </a:r>
          </a:p>
        </p:txBody>
      </p:sp>
      <p:sp>
        <p:nvSpPr>
          <p:cNvPr id="12" name="Frihandsfigur 11"/>
          <p:cNvSpPr/>
          <p:nvPr/>
        </p:nvSpPr>
        <p:spPr>
          <a:xfrm>
            <a:off x="355442" y="2700669"/>
            <a:ext cx="2520279" cy="475815"/>
          </a:xfrm>
          <a:custGeom>
            <a:avLst/>
            <a:gdLst>
              <a:gd name="connsiteX0" fmla="*/ 1034143 w 2471058"/>
              <a:gd name="connsiteY0" fmla="*/ 54886 h 577400"/>
              <a:gd name="connsiteX1" fmla="*/ 794658 w 2471058"/>
              <a:gd name="connsiteY1" fmla="*/ 76657 h 577400"/>
              <a:gd name="connsiteX2" fmla="*/ 391886 w 2471058"/>
              <a:gd name="connsiteY2" fmla="*/ 44000 h 577400"/>
              <a:gd name="connsiteX3" fmla="*/ 130629 w 2471058"/>
              <a:gd name="connsiteY3" fmla="*/ 65771 h 577400"/>
              <a:gd name="connsiteX4" fmla="*/ 76200 w 2471058"/>
              <a:gd name="connsiteY4" fmla="*/ 98428 h 577400"/>
              <a:gd name="connsiteX5" fmla="*/ 43543 w 2471058"/>
              <a:gd name="connsiteY5" fmla="*/ 109314 h 577400"/>
              <a:gd name="connsiteX6" fmla="*/ 32658 w 2471058"/>
              <a:gd name="connsiteY6" fmla="*/ 141971 h 577400"/>
              <a:gd name="connsiteX7" fmla="*/ 10886 w 2471058"/>
              <a:gd name="connsiteY7" fmla="*/ 163743 h 577400"/>
              <a:gd name="connsiteX8" fmla="*/ 0 w 2471058"/>
              <a:gd name="connsiteY8" fmla="*/ 229057 h 577400"/>
              <a:gd name="connsiteX9" fmla="*/ 21772 w 2471058"/>
              <a:gd name="connsiteY9" fmla="*/ 337914 h 577400"/>
              <a:gd name="connsiteX10" fmla="*/ 32658 w 2471058"/>
              <a:gd name="connsiteY10" fmla="*/ 370571 h 577400"/>
              <a:gd name="connsiteX11" fmla="*/ 130629 w 2471058"/>
              <a:gd name="connsiteY11" fmla="*/ 425000 h 577400"/>
              <a:gd name="connsiteX12" fmla="*/ 163286 w 2471058"/>
              <a:gd name="connsiteY12" fmla="*/ 446771 h 577400"/>
              <a:gd name="connsiteX13" fmla="*/ 195943 w 2471058"/>
              <a:gd name="connsiteY13" fmla="*/ 457657 h 577400"/>
              <a:gd name="connsiteX14" fmla="*/ 478972 w 2471058"/>
              <a:gd name="connsiteY14" fmla="*/ 490314 h 577400"/>
              <a:gd name="connsiteX15" fmla="*/ 1121229 w 2471058"/>
              <a:gd name="connsiteY15" fmla="*/ 522971 h 577400"/>
              <a:gd name="connsiteX16" fmla="*/ 1317172 w 2471058"/>
              <a:gd name="connsiteY16" fmla="*/ 544743 h 577400"/>
              <a:gd name="connsiteX17" fmla="*/ 1785258 w 2471058"/>
              <a:gd name="connsiteY17" fmla="*/ 577400 h 577400"/>
              <a:gd name="connsiteX18" fmla="*/ 2100943 w 2471058"/>
              <a:gd name="connsiteY18" fmla="*/ 566514 h 577400"/>
              <a:gd name="connsiteX19" fmla="*/ 2133600 w 2471058"/>
              <a:gd name="connsiteY19" fmla="*/ 555628 h 577400"/>
              <a:gd name="connsiteX20" fmla="*/ 2209800 w 2471058"/>
              <a:gd name="connsiteY20" fmla="*/ 533857 h 577400"/>
              <a:gd name="connsiteX21" fmla="*/ 2318658 w 2471058"/>
              <a:gd name="connsiteY21" fmla="*/ 522971 h 577400"/>
              <a:gd name="connsiteX22" fmla="*/ 2373086 w 2471058"/>
              <a:gd name="connsiteY22" fmla="*/ 479428 h 577400"/>
              <a:gd name="connsiteX23" fmla="*/ 2405743 w 2471058"/>
              <a:gd name="connsiteY23" fmla="*/ 457657 h 577400"/>
              <a:gd name="connsiteX24" fmla="*/ 2416629 w 2471058"/>
              <a:gd name="connsiteY24" fmla="*/ 425000 h 577400"/>
              <a:gd name="connsiteX25" fmla="*/ 2438400 w 2471058"/>
              <a:gd name="connsiteY25" fmla="*/ 392343 h 577400"/>
              <a:gd name="connsiteX26" fmla="*/ 2471058 w 2471058"/>
              <a:gd name="connsiteY26" fmla="*/ 294371 h 577400"/>
              <a:gd name="connsiteX27" fmla="*/ 2460172 w 2471058"/>
              <a:gd name="connsiteY27" fmla="*/ 218171 h 577400"/>
              <a:gd name="connsiteX28" fmla="*/ 2449286 w 2471058"/>
              <a:gd name="connsiteY28" fmla="*/ 152857 h 577400"/>
              <a:gd name="connsiteX29" fmla="*/ 2416629 w 2471058"/>
              <a:gd name="connsiteY29" fmla="*/ 141971 h 577400"/>
              <a:gd name="connsiteX30" fmla="*/ 2307772 w 2471058"/>
              <a:gd name="connsiteY30" fmla="*/ 98428 h 577400"/>
              <a:gd name="connsiteX31" fmla="*/ 2188029 w 2471058"/>
              <a:gd name="connsiteY31" fmla="*/ 65771 h 577400"/>
              <a:gd name="connsiteX32" fmla="*/ 1393372 w 2471058"/>
              <a:gd name="connsiteY32" fmla="*/ 33114 h 577400"/>
              <a:gd name="connsiteX33" fmla="*/ 1338943 w 2471058"/>
              <a:gd name="connsiteY33" fmla="*/ 11343 h 577400"/>
              <a:gd name="connsiteX34" fmla="*/ 1077686 w 2471058"/>
              <a:gd name="connsiteY34" fmla="*/ 22228 h 577400"/>
              <a:gd name="connsiteX35" fmla="*/ 1045029 w 2471058"/>
              <a:gd name="connsiteY35" fmla="*/ 33114 h 577400"/>
              <a:gd name="connsiteX36" fmla="*/ 1034143 w 2471058"/>
              <a:gd name="connsiteY36" fmla="*/ 65771 h 577400"/>
              <a:gd name="connsiteX37" fmla="*/ 979715 w 2471058"/>
              <a:gd name="connsiteY37" fmla="*/ 109314 h 577400"/>
              <a:gd name="connsiteX38" fmla="*/ 979715 w 2471058"/>
              <a:gd name="connsiteY38" fmla="*/ 131086 h 5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1058" h="577400">
                <a:moveTo>
                  <a:pt x="1034143" y="54886"/>
                </a:moveTo>
                <a:cubicBezTo>
                  <a:pt x="963138" y="63761"/>
                  <a:pt x="860264" y="78183"/>
                  <a:pt x="794658" y="76657"/>
                </a:cubicBezTo>
                <a:cubicBezTo>
                  <a:pt x="604718" y="72240"/>
                  <a:pt x="540666" y="62598"/>
                  <a:pt x="391886" y="44000"/>
                </a:cubicBezTo>
                <a:cubicBezTo>
                  <a:pt x="304800" y="51257"/>
                  <a:pt x="217482" y="56121"/>
                  <a:pt x="130629" y="65771"/>
                </a:cubicBezTo>
                <a:cubicBezTo>
                  <a:pt x="80171" y="71377"/>
                  <a:pt x="113299" y="76169"/>
                  <a:pt x="76200" y="98428"/>
                </a:cubicBezTo>
                <a:cubicBezTo>
                  <a:pt x="66361" y="104332"/>
                  <a:pt x="54429" y="105685"/>
                  <a:pt x="43543" y="109314"/>
                </a:cubicBezTo>
                <a:cubicBezTo>
                  <a:pt x="39915" y="120200"/>
                  <a:pt x="38561" y="132132"/>
                  <a:pt x="32658" y="141971"/>
                </a:cubicBezTo>
                <a:cubicBezTo>
                  <a:pt x="27378" y="150772"/>
                  <a:pt x="14490" y="154133"/>
                  <a:pt x="10886" y="163743"/>
                </a:cubicBezTo>
                <a:cubicBezTo>
                  <a:pt x="3136" y="184409"/>
                  <a:pt x="3629" y="207286"/>
                  <a:pt x="0" y="229057"/>
                </a:cubicBezTo>
                <a:cubicBezTo>
                  <a:pt x="7257" y="265343"/>
                  <a:pt x="13451" y="301857"/>
                  <a:pt x="21772" y="337914"/>
                </a:cubicBezTo>
                <a:cubicBezTo>
                  <a:pt x="24352" y="349095"/>
                  <a:pt x="26293" y="361024"/>
                  <a:pt x="32658" y="370571"/>
                </a:cubicBezTo>
                <a:cubicBezTo>
                  <a:pt x="73655" y="432067"/>
                  <a:pt x="62468" y="379560"/>
                  <a:pt x="130629" y="425000"/>
                </a:cubicBezTo>
                <a:cubicBezTo>
                  <a:pt x="141515" y="432257"/>
                  <a:pt x="151584" y="440920"/>
                  <a:pt x="163286" y="446771"/>
                </a:cubicBezTo>
                <a:cubicBezTo>
                  <a:pt x="173549" y="451903"/>
                  <a:pt x="184576" y="456089"/>
                  <a:pt x="195943" y="457657"/>
                </a:cubicBezTo>
                <a:cubicBezTo>
                  <a:pt x="290021" y="470633"/>
                  <a:pt x="384167" y="484737"/>
                  <a:pt x="478972" y="490314"/>
                </a:cubicBezTo>
                <a:cubicBezTo>
                  <a:pt x="939716" y="517417"/>
                  <a:pt x="725600" y="507147"/>
                  <a:pt x="1121229" y="522971"/>
                </a:cubicBezTo>
                <a:cubicBezTo>
                  <a:pt x="1186543" y="530228"/>
                  <a:pt x="1251608" y="540273"/>
                  <a:pt x="1317172" y="544743"/>
                </a:cubicBezTo>
                <a:cubicBezTo>
                  <a:pt x="1869612" y="582409"/>
                  <a:pt x="1370026" y="528548"/>
                  <a:pt x="1785258" y="577400"/>
                </a:cubicBezTo>
                <a:cubicBezTo>
                  <a:pt x="1890486" y="573771"/>
                  <a:pt x="1995857" y="573082"/>
                  <a:pt x="2100943" y="566514"/>
                </a:cubicBezTo>
                <a:cubicBezTo>
                  <a:pt x="2112395" y="565798"/>
                  <a:pt x="2122609" y="558925"/>
                  <a:pt x="2133600" y="555628"/>
                </a:cubicBezTo>
                <a:cubicBezTo>
                  <a:pt x="2158902" y="548037"/>
                  <a:pt x="2183786" y="538448"/>
                  <a:pt x="2209800" y="533857"/>
                </a:cubicBezTo>
                <a:cubicBezTo>
                  <a:pt x="2245712" y="527520"/>
                  <a:pt x="2282372" y="526600"/>
                  <a:pt x="2318658" y="522971"/>
                </a:cubicBezTo>
                <a:cubicBezTo>
                  <a:pt x="2419172" y="455962"/>
                  <a:pt x="2295531" y="541473"/>
                  <a:pt x="2373086" y="479428"/>
                </a:cubicBezTo>
                <a:cubicBezTo>
                  <a:pt x="2383302" y="471255"/>
                  <a:pt x="2394857" y="464914"/>
                  <a:pt x="2405743" y="457657"/>
                </a:cubicBezTo>
                <a:cubicBezTo>
                  <a:pt x="2409372" y="446771"/>
                  <a:pt x="2411497" y="435263"/>
                  <a:pt x="2416629" y="425000"/>
                </a:cubicBezTo>
                <a:cubicBezTo>
                  <a:pt x="2422480" y="413298"/>
                  <a:pt x="2434641" y="404874"/>
                  <a:pt x="2438400" y="392343"/>
                </a:cubicBezTo>
                <a:cubicBezTo>
                  <a:pt x="2470124" y="286596"/>
                  <a:pt x="2423388" y="342041"/>
                  <a:pt x="2471058" y="294371"/>
                </a:cubicBezTo>
                <a:cubicBezTo>
                  <a:pt x="2467429" y="268971"/>
                  <a:pt x="2464074" y="243531"/>
                  <a:pt x="2460172" y="218171"/>
                </a:cubicBezTo>
                <a:cubicBezTo>
                  <a:pt x="2456816" y="196356"/>
                  <a:pt x="2460237" y="172021"/>
                  <a:pt x="2449286" y="152857"/>
                </a:cubicBezTo>
                <a:cubicBezTo>
                  <a:pt x="2443593" y="142894"/>
                  <a:pt x="2427515" y="145600"/>
                  <a:pt x="2416629" y="141971"/>
                </a:cubicBezTo>
                <a:cubicBezTo>
                  <a:pt x="2375523" y="80311"/>
                  <a:pt x="2414789" y="121360"/>
                  <a:pt x="2307772" y="98428"/>
                </a:cubicBezTo>
                <a:cubicBezTo>
                  <a:pt x="2251447" y="86358"/>
                  <a:pt x="2243562" y="68619"/>
                  <a:pt x="2188029" y="65771"/>
                </a:cubicBezTo>
                <a:cubicBezTo>
                  <a:pt x="1923268" y="52193"/>
                  <a:pt x="1393372" y="33114"/>
                  <a:pt x="1393372" y="33114"/>
                </a:cubicBezTo>
                <a:cubicBezTo>
                  <a:pt x="1375229" y="25857"/>
                  <a:pt x="1357795" y="16484"/>
                  <a:pt x="1338943" y="11343"/>
                </a:cubicBezTo>
                <a:cubicBezTo>
                  <a:pt x="1244764" y="-14342"/>
                  <a:pt x="1188508" y="9915"/>
                  <a:pt x="1077686" y="22228"/>
                </a:cubicBezTo>
                <a:cubicBezTo>
                  <a:pt x="1066800" y="25857"/>
                  <a:pt x="1053143" y="25000"/>
                  <a:pt x="1045029" y="33114"/>
                </a:cubicBezTo>
                <a:cubicBezTo>
                  <a:pt x="1036915" y="41228"/>
                  <a:pt x="1040047" y="55932"/>
                  <a:pt x="1034143" y="65771"/>
                </a:cubicBezTo>
                <a:cubicBezTo>
                  <a:pt x="1000525" y="121801"/>
                  <a:pt x="1024221" y="49973"/>
                  <a:pt x="979715" y="109314"/>
                </a:cubicBezTo>
                <a:cubicBezTo>
                  <a:pt x="975361" y="115120"/>
                  <a:pt x="979715" y="123829"/>
                  <a:pt x="979715" y="1310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45859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3"/>
                                        </p:tgtEl>
                                        <p:attrNameLst>
                                          <p:attrName>ppt_w</p:attrName>
                                        </p:attrNameLst>
                                      </p:cBhvr>
                                      <p:tavLst>
                                        <p:tav tm="0">
                                          <p:val>
                                            <p:strVal val="ppt_w"/>
                                          </p:val>
                                        </p:tav>
                                        <p:tav tm="100000">
                                          <p:val>
                                            <p:strVal val="ppt_w*0.70"/>
                                          </p:val>
                                        </p:tav>
                                      </p:tavLst>
                                    </p:anim>
                                    <p:anim calcmode="lin" valueType="num">
                                      <p:cBhvr>
                                        <p:cTn id="12" dur="1000"/>
                                        <p:tgtEl>
                                          <p:spTgt spid="3"/>
                                        </p:tgtEl>
                                        <p:attrNameLst>
                                          <p:attrName>ppt_h</p:attrName>
                                        </p:attrNameLst>
                                      </p:cBhvr>
                                      <p:tavLst>
                                        <p:tav tm="0">
                                          <p:val>
                                            <p:strVal val="ppt_h"/>
                                          </p:val>
                                        </p:tav>
                                        <p:tav tm="100000">
                                          <p:val>
                                            <p:strVal val="ppt_h"/>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55" presetClass="exit" presetSubtype="0" fill="hold" grpId="0" nodeType="withEffect">
                                  <p:stCondLst>
                                    <p:cond delay="0"/>
                                  </p:stCondLst>
                                  <p:childTnLst>
                                    <p:anim calcmode="lin" valueType="num">
                                      <p:cBhvr>
                                        <p:cTn id="16" dur="1000"/>
                                        <p:tgtEl>
                                          <p:spTgt spid="10"/>
                                        </p:tgtEl>
                                        <p:attrNameLst>
                                          <p:attrName>ppt_w</p:attrName>
                                        </p:attrNameLst>
                                      </p:cBhvr>
                                      <p:tavLst>
                                        <p:tav tm="0">
                                          <p:val>
                                            <p:strVal val="ppt_w"/>
                                          </p:val>
                                        </p:tav>
                                        <p:tav tm="100000">
                                          <p:val>
                                            <p:strVal val="ppt_w*0.70"/>
                                          </p:val>
                                        </p:tav>
                                      </p:tavLst>
                                    </p:anim>
                                    <p:anim calcmode="lin" valueType="num">
                                      <p:cBhvr>
                                        <p:cTn id="17" dur="1000"/>
                                        <p:tgtEl>
                                          <p:spTgt spid="10"/>
                                        </p:tgtEl>
                                        <p:attrNameLst>
                                          <p:attrName>ppt_h</p:attrName>
                                        </p:attrNameLst>
                                      </p:cBhvr>
                                      <p:tavLst>
                                        <p:tav tm="0">
                                          <p:val>
                                            <p:strVal val="ppt_h"/>
                                          </p:val>
                                        </p:tav>
                                        <p:tav tm="100000">
                                          <p:val>
                                            <p:strVal val="ppt_h"/>
                                          </p:val>
                                        </p:tav>
                                      </p:tavLst>
                                    </p:anim>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55" presetClass="exit" presetSubtype="0" fill="hold" grpId="0" nodeType="withEffect">
                                  <p:stCondLst>
                                    <p:cond delay="0"/>
                                  </p:stCondLst>
                                  <p:childTnLst>
                                    <p:anim calcmode="lin" valueType="num">
                                      <p:cBhvr>
                                        <p:cTn id="21" dur="1000"/>
                                        <p:tgtEl>
                                          <p:spTgt spid="80"/>
                                        </p:tgtEl>
                                        <p:attrNameLst>
                                          <p:attrName>ppt_w</p:attrName>
                                        </p:attrNameLst>
                                      </p:cBhvr>
                                      <p:tavLst>
                                        <p:tav tm="0">
                                          <p:val>
                                            <p:strVal val="ppt_w"/>
                                          </p:val>
                                        </p:tav>
                                        <p:tav tm="100000">
                                          <p:val>
                                            <p:strVal val="ppt_w*0.70"/>
                                          </p:val>
                                        </p:tav>
                                      </p:tavLst>
                                    </p:anim>
                                    <p:anim calcmode="lin" valueType="num">
                                      <p:cBhvr>
                                        <p:cTn id="22" dur="1000"/>
                                        <p:tgtEl>
                                          <p:spTgt spid="80"/>
                                        </p:tgtEl>
                                        <p:attrNameLst>
                                          <p:attrName>ppt_h</p:attrName>
                                        </p:attrNameLst>
                                      </p:cBhvr>
                                      <p:tavLst>
                                        <p:tav tm="0">
                                          <p:val>
                                            <p:strVal val="ppt_h"/>
                                          </p:val>
                                        </p:tav>
                                        <p:tav tm="100000">
                                          <p:val>
                                            <p:strVal val="ppt_h"/>
                                          </p:val>
                                        </p:tav>
                                      </p:tavLst>
                                    </p:anim>
                                    <p:animEffect transition="out" filter="fade">
                                      <p:cBhvr>
                                        <p:cTn id="23" dur="1000"/>
                                        <p:tgtEl>
                                          <p:spTgt spid="80"/>
                                        </p:tgtEl>
                                      </p:cBhvr>
                                    </p:animEffect>
                                    <p:set>
                                      <p:cBhvr>
                                        <p:cTn id="24" dur="1" fill="hold">
                                          <p:stCondLst>
                                            <p:cond delay="999"/>
                                          </p:stCondLst>
                                        </p:cTn>
                                        <p:tgtEl>
                                          <p:spTgt spid="80"/>
                                        </p:tgtEl>
                                        <p:attrNameLst>
                                          <p:attrName>style.visibility</p:attrName>
                                        </p:attrNameLst>
                                      </p:cBhvr>
                                      <p:to>
                                        <p:strVal val="hidden"/>
                                      </p:to>
                                    </p:set>
                                  </p:childTnLst>
                                </p:cTn>
                              </p:par>
                              <p:par>
                                <p:cTn id="25" presetID="55" presetClass="exit" presetSubtype="0" fill="hold" grpId="0" nodeType="withEffect">
                                  <p:stCondLst>
                                    <p:cond delay="0"/>
                                  </p:stCondLst>
                                  <p:childTnLst>
                                    <p:anim calcmode="lin" valueType="num">
                                      <p:cBhvr>
                                        <p:cTn id="26" dur="1000"/>
                                        <p:tgtEl>
                                          <p:spTgt spid="81"/>
                                        </p:tgtEl>
                                        <p:attrNameLst>
                                          <p:attrName>ppt_w</p:attrName>
                                        </p:attrNameLst>
                                      </p:cBhvr>
                                      <p:tavLst>
                                        <p:tav tm="0">
                                          <p:val>
                                            <p:strVal val="ppt_w"/>
                                          </p:val>
                                        </p:tav>
                                        <p:tav tm="100000">
                                          <p:val>
                                            <p:strVal val="ppt_w*0.70"/>
                                          </p:val>
                                        </p:tav>
                                      </p:tavLst>
                                    </p:anim>
                                    <p:anim calcmode="lin" valueType="num">
                                      <p:cBhvr>
                                        <p:cTn id="27" dur="1000"/>
                                        <p:tgtEl>
                                          <p:spTgt spid="81"/>
                                        </p:tgtEl>
                                        <p:attrNameLst>
                                          <p:attrName>ppt_h</p:attrName>
                                        </p:attrNameLst>
                                      </p:cBhvr>
                                      <p:tavLst>
                                        <p:tav tm="0">
                                          <p:val>
                                            <p:strVal val="ppt_h"/>
                                          </p:val>
                                        </p:tav>
                                        <p:tav tm="100000">
                                          <p:val>
                                            <p:strVal val="ppt_h"/>
                                          </p:val>
                                        </p:tav>
                                      </p:tavLst>
                                    </p:anim>
                                    <p:animEffect transition="out" filter="fade">
                                      <p:cBhvr>
                                        <p:cTn id="28" dur="1000"/>
                                        <p:tgtEl>
                                          <p:spTgt spid="81"/>
                                        </p:tgtEl>
                                      </p:cBhvr>
                                    </p:animEffect>
                                    <p:set>
                                      <p:cBhvr>
                                        <p:cTn id="29" dur="1" fill="hold">
                                          <p:stCondLst>
                                            <p:cond delay="999"/>
                                          </p:stCondLst>
                                        </p:cTn>
                                        <p:tgtEl>
                                          <p:spTgt spid="8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0" grpId="0"/>
      <p:bldP spid="3" grpId="0" animBg="1"/>
      <p:bldP spid="81" grpId="0"/>
      <p:bldP spid="10" grpId="0" animBg="1"/>
      <p:bldP spid="9" grpId="0"/>
      <p:bldP spid="11" grpId="0"/>
      <p:bldP spid="12"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3041</TotalTime>
  <Words>1435</Words>
  <Application>Microsoft Office PowerPoint</Application>
  <PresentationFormat>Bildspel på skärmen (4:3)</PresentationFormat>
  <Paragraphs>362</Paragraphs>
  <Slides>35</Slides>
  <Notes>2</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35</vt:i4>
      </vt:variant>
    </vt:vector>
  </HeadingPairs>
  <TitlesOfParts>
    <vt:vector size="37" baseType="lpstr">
      <vt:lpstr>Office-tema</vt:lpstr>
      <vt:lpstr>Acrobat Document</vt:lpstr>
      <vt:lpstr>PowerPoint-presentation</vt:lpstr>
      <vt:lpstr>PowerPoint-presentation</vt:lpstr>
      <vt:lpstr>PowerPoint-presentation</vt:lpstr>
      <vt:lpstr>Enterepre… entepenö… eller vad det nu heter utifrån några olika perspektiv.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Why do you open the door each morning for your students? </vt:lpstr>
      <vt:lpstr>PowerPoint-presentation</vt:lpstr>
      <vt:lpstr>PowerPoint-presentation</vt:lpstr>
      <vt:lpstr>PowerPoint-presentation</vt:lpstr>
      <vt:lpstr>PowerPoint-presentation</vt:lpstr>
      <vt:lpstr>PowerPoint-presentation</vt:lpstr>
      <vt:lpstr>entreprenöriella kompetenser och entreprenöriellt lärande  står i beroendeställning till varandra</vt:lpstr>
      <vt:lpstr>PowerPoint-presentation</vt:lpstr>
      <vt:lpstr>Första tanken Identifiera eldsjälarna. Stöd eldsjälar fullt ut. Använd inte ordet ”men” i samtalen med varandra.</vt:lpstr>
      <vt:lpstr>Andra tanken  Involvera inte de som inte vill! Min erfarenhet är att dessa tar på tok för mycket tid, energi och pengar i anspråk vid förändringsarbeten.</vt:lpstr>
      <vt:lpstr>Tredje tanken Börja i det lilla (kvalité framför kvantitet) och låt entusiasm, arbetsformer, metoder och förhållningssätt sprida sig som ringar på vattnet till andra personer, arbetslag och skolor.  Men, var på din vakt mot avundsjuka och subgrupperingar.</vt:lpstr>
      <vt:lpstr>PowerPoint-presentation</vt:lpstr>
      <vt:lpstr>PowerPoint-presentation</vt:lpstr>
      <vt:lpstr>PowerPoint-presentation</vt:lpstr>
      <vt:lpstr>PowerPoint-presentation</vt:lpstr>
      <vt:lpstr>PowerPoint-presentation</vt:lpstr>
      <vt:lpstr>PowerPoint-presentation</vt:lpstr>
      <vt:lpstr>PowerPoint-presentation</vt:lpstr>
      <vt:lpstr>Gymnasiekursen Kommunikation (LPL1204) </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Joakim</dc:creator>
  <cp:lastModifiedBy>Joakim Leonardson</cp:lastModifiedBy>
  <cp:revision>201</cp:revision>
  <cp:lastPrinted>2017-03-20T10:29:41Z</cp:lastPrinted>
  <dcterms:created xsi:type="dcterms:W3CDTF">2014-08-27T08:37:02Z</dcterms:created>
  <dcterms:modified xsi:type="dcterms:W3CDTF">2017-04-03T11:42:09Z</dcterms:modified>
</cp:coreProperties>
</file>