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78" r:id="rId1"/>
  </p:sldMasterIdLst>
  <p:notesMasterIdLst>
    <p:notesMasterId r:id="rId24"/>
  </p:notesMasterIdLst>
  <p:handoutMasterIdLst>
    <p:handoutMasterId r:id="rId25"/>
  </p:handoutMasterIdLst>
  <p:sldIdLst>
    <p:sldId id="257" r:id="rId2"/>
    <p:sldId id="373" r:id="rId3"/>
    <p:sldId id="291" r:id="rId4"/>
    <p:sldId id="376" r:id="rId5"/>
    <p:sldId id="292" r:id="rId6"/>
    <p:sldId id="335" r:id="rId7"/>
    <p:sldId id="362" r:id="rId8"/>
    <p:sldId id="370" r:id="rId9"/>
    <p:sldId id="371" r:id="rId10"/>
    <p:sldId id="372" r:id="rId11"/>
    <p:sldId id="305" r:id="rId12"/>
    <p:sldId id="365" r:id="rId13"/>
    <p:sldId id="363" r:id="rId14"/>
    <p:sldId id="364" r:id="rId15"/>
    <p:sldId id="377" r:id="rId16"/>
    <p:sldId id="352" r:id="rId17"/>
    <p:sldId id="296" r:id="rId18"/>
    <p:sldId id="378" r:id="rId19"/>
    <p:sldId id="358" r:id="rId20"/>
    <p:sldId id="342" r:id="rId21"/>
    <p:sldId id="355" r:id="rId22"/>
    <p:sldId id="356" r:id="rId23"/>
  </p:sldIdLst>
  <p:sldSz cx="9144000" cy="6858000" type="screen4x3"/>
  <p:notesSz cx="6794500" cy="9931400"/>
  <p:defaultTextStyle>
    <a:defPPr>
      <a:defRPr lang="sv-SE"/>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na Lindahl" initials="AL" lastIdx="6" clrIdx="0"/>
  <p:cmAuthor id="1" name="Claire Le Parc" initials="CLP" lastIdx="7" clrIdx="1"/>
  <p:cmAuthor id="2" name="Elena Vinci Hytter" initials="EVH" lastIdx="6"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5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31" autoAdjust="0"/>
    <p:restoredTop sz="96837" autoAdjust="0"/>
  </p:normalViewPr>
  <p:slideViewPr>
    <p:cSldViewPr>
      <p:cViewPr varScale="1">
        <p:scale>
          <a:sx n="98" d="100"/>
          <a:sy n="98" d="100"/>
        </p:scale>
        <p:origin x="744"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6888"/>
          </a:xfrm>
          <a:prstGeom prst="rect">
            <a:avLst/>
          </a:prstGeom>
        </p:spPr>
        <p:txBody>
          <a:bodyPr vert="horz" lIns="91440" tIns="45720" rIns="91440" bIns="45720" rtlCol="0"/>
          <a:lstStyle>
            <a:lvl1pPr algn="l">
              <a:defRPr sz="1200"/>
            </a:lvl1pPr>
          </a:lstStyle>
          <a:p>
            <a:endParaRPr lang="sv-SE"/>
          </a:p>
        </p:txBody>
      </p:sp>
      <p:sp>
        <p:nvSpPr>
          <p:cNvPr id="3" name="Date Placeholder 2"/>
          <p:cNvSpPr>
            <a:spLocks noGrp="1"/>
          </p:cNvSpPr>
          <p:nvPr>
            <p:ph type="dt" sz="quarter" idx="1"/>
          </p:nvPr>
        </p:nvSpPr>
        <p:spPr>
          <a:xfrm>
            <a:off x="3848100" y="0"/>
            <a:ext cx="2944813" cy="496888"/>
          </a:xfrm>
          <a:prstGeom prst="rect">
            <a:avLst/>
          </a:prstGeom>
        </p:spPr>
        <p:txBody>
          <a:bodyPr vert="horz" lIns="91440" tIns="45720" rIns="91440" bIns="45720" rtlCol="0"/>
          <a:lstStyle>
            <a:lvl1pPr algn="r">
              <a:defRPr sz="1200"/>
            </a:lvl1pPr>
          </a:lstStyle>
          <a:p>
            <a:fld id="{A73395C7-531E-418E-9776-B94727EFEA06}" type="datetimeFigureOut">
              <a:rPr lang="sv-SE" smtClean="0"/>
              <a:t>2023-08-21</a:t>
            </a:fld>
            <a:endParaRPr lang="sv-SE"/>
          </a:p>
        </p:txBody>
      </p:sp>
      <p:sp>
        <p:nvSpPr>
          <p:cNvPr id="4" name="Footer Placeholder 3"/>
          <p:cNvSpPr>
            <a:spLocks noGrp="1"/>
          </p:cNvSpPr>
          <p:nvPr>
            <p:ph type="ftr" sz="quarter" idx="2"/>
          </p:nvPr>
        </p:nvSpPr>
        <p:spPr>
          <a:xfrm>
            <a:off x="0" y="9432925"/>
            <a:ext cx="2944813" cy="496888"/>
          </a:xfrm>
          <a:prstGeom prst="rect">
            <a:avLst/>
          </a:prstGeom>
        </p:spPr>
        <p:txBody>
          <a:bodyPr vert="horz" lIns="91440" tIns="45720" rIns="91440" bIns="45720" rtlCol="0" anchor="b"/>
          <a:lstStyle>
            <a:lvl1pPr algn="l">
              <a:defRPr sz="1200"/>
            </a:lvl1pPr>
          </a:lstStyle>
          <a:p>
            <a:endParaRPr lang="sv-SE"/>
          </a:p>
        </p:txBody>
      </p:sp>
      <p:sp>
        <p:nvSpPr>
          <p:cNvPr id="5" name="Slide Number Placeholder 4"/>
          <p:cNvSpPr>
            <a:spLocks noGrp="1"/>
          </p:cNvSpPr>
          <p:nvPr>
            <p:ph type="sldNum" sz="quarter" idx="3"/>
          </p:nvPr>
        </p:nvSpPr>
        <p:spPr>
          <a:xfrm>
            <a:off x="3848100" y="9432925"/>
            <a:ext cx="2944813" cy="496888"/>
          </a:xfrm>
          <a:prstGeom prst="rect">
            <a:avLst/>
          </a:prstGeom>
        </p:spPr>
        <p:txBody>
          <a:bodyPr vert="horz" lIns="91440" tIns="45720" rIns="91440" bIns="45720" rtlCol="0" anchor="b"/>
          <a:lstStyle>
            <a:lvl1pPr algn="r">
              <a:defRPr sz="1200"/>
            </a:lvl1pPr>
          </a:lstStyle>
          <a:p>
            <a:fld id="{B16781F1-3B0A-47D9-9FCE-0DF5667AD750}" type="slidenum">
              <a:rPr lang="sv-SE" smtClean="0"/>
              <a:t>‹#›</a:t>
            </a:fld>
            <a:endParaRPr lang="sv-SE"/>
          </a:p>
        </p:txBody>
      </p:sp>
    </p:spTree>
    <p:extLst>
      <p:ext uri="{BB962C8B-B14F-4D97-AF65-F5344CB8AC3E}">
        <p14:creationId xmlns:p14="http://schemas.microsoft.com/office/powerpoint/2010/main" val="26204517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8475"/>
          </a:xfrm>
          <a:prstGeom prst="rect">
            <a:avLst/>
          </a:prstGeom>
        </p:spPr>
        <p:txBody>
          <a:bodyPr vert="horz" lIns="91440" tIns="45720" rIns="91440" bIns="45720" rtlCol="0"/>
          <a:lstStyle>
            <a:lvl1pPr algn="l">
              <a:defRPr sz="1200"/>
            </a:lvl1pPr>
          </a:lstStyle>
          <a:p>
            <a:endParaRPr lang="sv-SE"/>
          </a:p>
        </p:txBody>
      </p:sp>
      <p:sp>
        <p:nvSpPr>
          <p:cNvPr id="3" name="Date Placeholder 2"/>
          <p:cNvSpPr>
            <a:spLocks noGrp="1"/>
          </p:cNvSpPr>
          <p:nvPr>
            <p:ph type="dt" idx="1"/>
          </p:nvPr>
        </p:nvSpPr>
        <p:spPr>
          <a:xfrm>
            <a:off x="3848100" y="0"/>
            <a:ext cx="2944813" cy="498475"/>
          </a:xfrm>
          <a:prstGeom prst="rect">
            <a:avLst/>
          </a:prstGeom>
        </p:spPr>
        <p:txBody>
          <a:bodyPr vert="horz" lIns="91440" tIns="45720" rIns="91440" bIns="45720" rtlCol="0"/>
          <a:lstStyle>
            <a:lvl1pPr algn="r">
              <a:defRPr sz="1200"/>
            </a:lvl1pPr>
          </a:lstStyle>
          <a:p>
            <a:fld id="{94AE157A-F40E-491A-8334-CA69C0B327EB}" type="datetimeFigureOut">
              <a:rPr lang="sv-SE" smtClean="0"/>
              <a:t>2023-08-21</a:t>
            </a:fld>
            <a:endParaRPr lang="sv-SE"/>
          </a:p>
        </p:txBody>
      </p:sp>
      <p:sp>
        <p:nvSpPr>
          <p:cNvPr id="4" name="Slide Image Placeholder 3"/>
          <p:cNvSpPr>
            <a:spLocks noGrp="1" noRot="1" noChangeAspect="1"/>
          </p:cNvSpPr>
          <p:nvPr>
            <p:ph type="sldImg" idx="2"/>
          </p:nvPr>
        </p:nvSpPr>
        <p:spPr>
          <a:xfrm>
            <a:off x="1163638" y="1241425"/>
            <a:ext cx="4467225" cy="3351213"/>
          </a:xfrm>
          <a:prstGeom prst="rect">
            <a:avLst/>
          </a:prstGeom>
          <a:noFill/>
          <a:ln w="12700">
            <a:solidFill>
              <a:prstClr val="black"/>
            </a:solidFill>
          </a:ln>
        </p:spPr>
        <p:txBody>
          <a:bodyPr vert="horz" lIns="91440" tIns="45720" rIns="91440" bIns="45720" rtlCol="0" anchor="ctr"/>
          <a:lstStyle/>
          <a:p>
            <a:endParaRPr lang="sv-SE"/>
          </a:p>
        </p:txBody>
      </p:sp>
      <p:sp>
        <p:nvSpPr>
          <p:cNvPr id="5" name="Notes Placeholder 4"/>
          <p:cNvSpPr>
            <a:spLocks noGrp="1"/>
          </p:cNvSpPr>
          <p:nvPr>
            <p:ph type="body" sz="quarter" idx="3"/>
          </p:nvPr>
        </p:nvSpPr>
        <p:spPr>
          <a:xfrm>
            <a:off x="679450" y="4779963"/>
            <a:ext cx="5435600" cy="3910012"/>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6" name="Footer Placeholder 5"/>
          <p:cNvSpPr>
            <a:spLocks noGrp="1"/>
          </p:cNvSpPr>
          <p:nvPr>
            <p:ph type="ftr" sz="quarter" idx="4"/>
          </p:nvPr>
        </p:nvSpPr>
        <p:spPr>
          <a:xfrm>
            <a:off x="0" y="9432925"/>
            <a:ext cx="2944813" cy="498475"/>
          </a:xfrm>
          <a:prstGeom prst="rect">
            <a:avLst/>
          </a:prstGeom>
        </p:spPr>
        <p:txBody>
          <a:bodyPr vert="horz" lIns="91440" tIns="45720" rIns="91440" bIns="45720" rtlCol="0" anchor="b"/>
          <a:lstStyle>
            <a:lvl1pPr algn="l">
              <a:defRPr sz="1200"/>
            </a:lvl1pPr>
          </a:lstStyle>
          <a:p>
            <a:endParaRPr lang="sv-SE"/>
          </a:p>
        </p:txBody>
      </p:sp>
      <p:sp>
        <p:nvSpPr>
          <p:cNvPr id="7" name="Slide Number Placeholder 6"/>
          <p:cNvSpPr>
            <a:spLocks noGrp="1"/>
          </p:cNvSpPr>
          <p:nvPr>
            <p:ph type="sldNum" sz="quarter" idx="5"/>
          </p:nvPr>
        </p:nvSpPr>
        <p:spPr>
          <a:xfrm>
            <a:off x="3848100" y="9432925"/>
            <a:ext cx="2944813" cy="498475"/>
          </a:xfrm>
          <a:prstGeom prst="rect">
            <a:avLst/>
          </a:prstGeom>
        </p:spPr>
        <p:txBody>
          <a:bodyPr vert="horz" lIns="91440" tIns="45720" rIns="91440" bIns="45720" rtlCol="0" anchor="b"/>
          <a:lstStyle>
            <a:lvl1pPr algn="r">
              <a:defRPr sz="1200"/>
            </a:lvl1pPr>
          </a:lstStyle>
          <a:p>
            <a:fld id="{565A051B-B38E-423F-9A31-EA428177F075}" type="slidenum">
              <a:rPr lang="sv-SE" smtClean="0"/>
              <a:t>‹#›</a:t>
            </a:fld>
            <a:endParaRPr lang="sv-SE"/>
          </a:p>
        </p:txBody>
      </p:sp>
    </p:spTree>
    <p:extLst>
      <p:ext uri="{BB962C8B-B14F-4D97-AF65-F5344CB8AC3E}">
        <p14:creationId xmlns:p14="http://schemas.microsoft.com/office/powerpoint/2010/main" val="42300630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bg>
      <p:bgPr>
        <a:solidFill>
          <a:srgbClr val="FFF500"/>
        </a:solidFill>
        <a:effectLst/>
      </p:bgPr>
    </p:bg>
    <p:spTree>
      <p:nvGrpSpPr>
        <p:cNvPr id="1" name=""/>
        <p:cNvGrpSpPr/>
        <p:nvPr/>
      </p:nvGrpSpPr>
      <p:grpSpPr>
        <a:xfrm>
          <a:off x="0" y="0"/>
          <a:ext cx="0" cy="0"/>
          <a:chOff x="0" y="0"/>
          <a:chExt cx="0" cy="0"/>
        </a:xfrm>
      </p:grpSpPr>
      <p:cxnSp>
        <p:nvCxnSpPr>
          <p:cNvPr id="8" name="Straight Connector 7"/>
          <p:cNvCxnSpPr/>
          <p:nvPr/>
        </p:nvCxnSpPr>
        <p:spPr>
          <a:xfrm>
            <a:off x="714375" y="6072188"/>
            <a:ext cx="7643813" cy="1587"/>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sp>
        <p:nvSpPr>
          <p:cNvPr id="100355" name="Title Placeholder 1"/>
          <p:cNvSpPr>
            <a:spLocks noGrp="1"/>
          </p:cNvSpPr>
          <p:nvPr>
            <p:ph type="ctrTitle"/>
          </p:nvPr>
        </p:nvSpPr>
        <p:spPr>
          <a:xfrm>
            <a:off x="685800" y="1449388"/>
            <a:ext cx="7772400" cy="2151062"/>
          </a:xfrm>
        </p:spPr>
        <p:txBody>
          <a:bodyPr/>
          <a:lstStyle>
            <a:lvl1pPr>
              <a:lnSpc>
                <a:spcPts val="7500"/>
              </a:lnSpc>
              <a:defRPr sz="7500"/>
            </a:lvl1pPr>
          </a:lstStyle>
          <a:p>
            <a:pPr lvl="0"/>
            <a:r>
              <a:rPr lang="sv-SE" noProof="0"/>
              <a:t>Klicka här för att ändra format</a:t>
            </a:r>
            <a:endParaRPr lang="en-US" noProof="0"/>
          </a:p>
        </p:txBody>
      </p:sp>
      <p:sp>
        <p:nvSpPr>
          <p:cNvPr id="100356" name="Text Placeholder 2"/>
          <p:cNvSpPr>
            <a:spLocks noGrp="1"/>
          </p:cNvSpPr>
          <p:nvPr>
            <p:ph type="subTitle" idx="1"/>
          </p:nvPr>
        </p:nvSpPr>
        <p:spPr>
          <a:xfrm>
            <a:off x="1371600" y="3886200"/>
            <a:ext cx="6400800" cy="1752600"/>
          </a:xfrm>
        </p:spPr>
        <p:txBody>
          <a:bodyPr/>
          <a:lstStyle>
            <a:lvl1pPr marL="0" indent="0" algn="ctr">
              <a:defRPr/>
            </a:lvl1pPr>
          </a:lstStyle>
          <a:p>
            <a:pPr lvl="0"/>
            <a:r>
              <a:rPr lang="sv-SE" noProof="0"/>
              <a:t>Klicka här för att ändra format på underrubrik i bakgrunden</a:t>
            </a:r>
            <a:endParaRPr lang="en-US" noProof="0"/>
          </a:p>
        </p:txBody>
      </p:sp>
      <p:pic>
        <p:nvPicPr>
          <p:cNvPr id="100358" name="Picture 6" descr="090323_Lnu_Symbo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28000" y="6207125"/>
            <a:ext cx="249238"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0363" name="Picture 11" descr="090323_Lnu_Wordmark_Eng_transparen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7550" y="6300788"/>
            <a:ext cx="2643188" cy="30321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4002301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450013" y="806450"/>
            <a:ext cx="1914525" cy="5200650"/>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704850" y="806450"/>
            <a:ext cx="5592763" cy="5200650"/>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890635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521462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a:t>Klicka här för att ändra format på bakgrundstexten</a:t>
            </a:r>
          </a:p>
        </p:txBody>
      </p:sp>
    </p:spTree>
    <p:extLst>
      <p:ext uri="{BB962C8B-B14F-4D97-AF65-F5344CB8AC3E}">
        <p14:creationId xmlns:p14="http://schemas.microsoft.com/office/powerpoint/2010/main" val="1964637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706438" y="1651000"/>
            <a:ext cx="3752850" cy="435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611688" y="1651000"/>
            <a:ext cx="3752850" cy="435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078149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2906458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Tree>
    <p:extLst>
      <p:ext uri="{BB962C8B-B14F-4D97-AF65-F5344CB8AC3E}">
        <p14:creationId xmlns:p14="http://schemas.microsoft.com/office/powerpoint/2010/main" val="13286307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1752808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Tree>
    <p:extLst>
      <p:ext uri="{BB962C8B-B14F-4D97-AF65-F5344CB8AC3E}">
        <p14:creationId xmlns:p14="http://schemas.microsoft.com/office/powerpoint/2010/main" val="3647281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Tree>
    <p:extLst>
      <p:ext uri="{BB962C8B-B14F-4D97-AF65-F5344CB8AC3E}">
        <p14:creationId xmlns:p14="http://schemas.microsoft.com/office/powerpoint/2010/main" val="1514403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p:cNvCxnSpPr/>
          <p:nvPr/>
        </p:nvCxnSpPr>
        <p:spPr>
          <a:xfrm>
            <a:off x="714375" y="6072188"/>
            <a:ext cx="7643813" cy="1587"/>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sp>
        <p:nvSpPr>
          <p:cNvPr id="97283" name="Title Placeholder 1"/>
          <p:cNvSpPr>
            <a:spLocks noGrp="1"/>
          </p:cNvSpPr>
          <p:nvPr>
            <p:ph type="title"/>
          </p:nvPr>
        </p:nvSpPr>
        <p:spPr bwMode="auto">
          <a:xfrm>
            <a:off x="704850" y="806450"/>
            <a:ext cx="7645400"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t>Klicka här för att ändra format</a:t>
            </a:r>
            <a:endParaRPr lang="en-US"/>
          </a:p>
        </p:txBody>
      </p:sp>
      <p:sp>
        <p:nvSpPr>
          <p:cNvPr id="97284" name="Text Placeholder 2"/>
          <p:cNvSpPr>
            <a:spLocks noGrp="1"/>
          </p:cNvSpPr>
          <p:nvPr>
            <p:ph type="body" idx="1"/>
          </p:nvPr>
        </p:nvSpPr>
        <p:spPr bwMode="auto">
          <a:xfrm>
            <a:off x="706438" y="1651000"/>
            <a:ext cx="7658100" cy="435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pic>
        <p:nvPicPr>
          <p:cNvPr id="97286" name="Picture 6" descr="090323_Lnu_Symbol"/>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8128000" y="6207125"/>
            <a:ext cx="249238"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7291" name="Picture 11" descr="090323_Lnu_Wordmark_Eng_transparent"/>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717550" y="6300788"/>
            <a:ext cx="2643188" cy="303212"/>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hf hdr="0" ftr="0" dt="0"/>
  <p:txStyles>
    <p:titleStyle>
      <a:lvl1pPr algn="l" rtl="0" eaLnBrk="1" fontAlgn="base" hangingPunct="1">
        <a:lnSpc>
          <a:spcPts val="2700"/>
        </a:lnSpc>
        <a:spcBef>
          <a:spcPct val="0"/>
        </a:spcBef>
        <a:spcAft>
          <a:spcPct val="0"/>
        </a:spcAft>
        <a:defRPr sz="2700">
          <a:solidFill>
            <a:schemeClr val="tx1"/>
          </a:solidFill>
          <a:latin typeface="+mj-lt"/>
          <a:ea typeface="+mj-ea"/>
          <a:cs typeface="+mj-cs"/>
        </a:defRPr>
      </a:lvl1pPr>
      <a:lvl2pPr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2pPr>
      <a:lvl3pPr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3pPr>
      <a:lvl4pPr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4pPr>
      <a:lvl5pPr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5pPr>
      <a:lvl6pPr marL="457200"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6pPr>
      <a:lvl7pPr marL="914400"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7pPr>
      <a:lvl8pPr marL="1371600"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8pPr>
      <a:lvl9pPr marL="1828800"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9pPr>
    </p:titleStyle>
    <p:bodyStyle>
      <a:lvl1pPr marL="342900" indent="-342900" algn="l" rtl="0" eaLnBrk="1" fontAlgn="base" hangingPunct="1">
        <a:spcBef>
          <a:spcPct val="20000"/>
        </a:spcBef>
        <a:spcAft>
          <a:spcPct val="0"/>
        </a:spcAft>
        <a:buFont typeface="Arial" charset="0"/>
        <a:defRPr>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a:solidFill>
            <a:schemeClr val="tx1"/>
          </a:solidFill>
          <a:latin typeface="+mn-lt"/>
          <a:cs typeface="+mn-cs"/>
        </a:defRPr>
      </a:lvl2pPr>
      <a:lvl3pPr marL="1143000" indent="-228600" algn="l" rtl="0" eaLnBrk="1" fontAlgn="base" hangingPunct="1">
        <a:spcBef>
          <a:spcPct val="20000"/>
        </a:spcBef>
        <a:spcAft>
          <a:spcPct val="0"/>
        </a:spcAft>
        <a:buFont typeface="Arial" charset="0"/>
        <a:buChar char="•"/>
        <a:defRPr>
          <a:solidFill>
            <a:schemeClr val="tx1"/>
          </a:solidFill>
          <a:latin typeface="+mn-lt"/>
          <a:cs typeface="+mn-cs"/>
        </a:defRPr>
      </a:lvl3pPr>
      <a:lvl4pPr marL="1600200" indent="-228600" algn="l" rtl="0" eaLnBrk="1" fontAlgn="base" hangingPunct="1">
        <a:spcBef>
          <a:spcPct val="20000"/>
        </a:spcBef>
        <a:spcAft>
          <a:spcPct val="0"/>
        </a:spcAft>
        <a:buFont typeface="Arial" charset="0"/>
        <a:buChar char="–"/>
        <a:defRPr>
          <a:solidFill>
            <a:schemeClr val="tx1"/>
          </a:solidFill>
          <a:latin typeface="+mn-lt"/>
          <a:cs typeface="+mn-cs"/>
        </a:defRPr>
      </a:lvl4pPr>
      <a:lvl5pPr marL="2057400" indent="-228600" algn="l" rtl="0" eaLnBrk="1" fontAlgn="base" hangingPunct="1">
        <a:spcBef>
          <a:spcPct val="20000"/>
        </a:spcBef>
        <a:spcAft>
          <a:spcPct val="0"/>
        </a:spcAft>
        <a:buFont typeface="Arial" charset="0"/>
        <a:buChar char="»"/>
        <a:defRPr>
          <a:solidFill>
            <a:schemeClr val="tx1"/>
          </a:solidFill>
          <a:latin typeface="+mn-lt"/>
          <a:cs typeface="+mn-cs"/>
        </a:defRPr>
      </a:lvl5pPr>
      <a:lvl6pPr marL="2514600" indent="-228600" algn="l" rtl="0" eaLnBrk="1" fontAlgn="base" hangingPunct="1">
        <a:spcBef>
          <a:spcPct val="20000"/>
        </a:spcBef>
        <a:spcAft>
          <a:spcPct val="0"/>
        </a:spcAft>
        <a:buFont typeface="Arial" charset="0"/>
        <a:buChar char="»"/>
        <a:defRPr>
          <a:solidFill>
            <a:schemeClr val="tx1"/>
          </a:solidFill>
          <a:latin typeface="+mn-lt"/>
          <a:cs typeface="+mn-cs"/>
        </a:defRPr>
      </a:lvl6pPr>
      <a:lvl7pPr marL="2971800" indent="-228600" algn="l" rtl="0" eaLnBrk="1" fontAlgn="base" hangingPunct="1">
        <a:spcBef>
          <a:spcPct val="20000"/>
        </a:spcBef>
        <a:spcAft>
          <a:spcPct val="0"/>
        </a:spcAft>
        <a:buFont typeface="Arial" charset="0"/>
        <a:buChar char="»"/>
        <a:defRPr>
          <a:solidFill>
            <a:schemeClr val="tx1"/>
          </a:solidFill>
          <a:latin typeface="+mn-lt"/>
          <a:cs typeface="+mn-cs"/>
        </a:defRPr>
      </a:lvl7pPr>
      <a:lvl8pPr marL="3429000" indent="-228600" algn="l" rtl="0" eaLnBrk="1" fontAlgn="base" hangingPunct="1">
        <a:spcBef>
          <a:spcPct val="20000"/>
        </a:spcBef>
        <a:spcAft>
          <a:spcPct val="0"/>
        </a:spcAft>
        <a:buFont typeface="Arial" charset="0"/>
        <a:buChar char="»"/>
        <a:defRPr>
          <a:solidFill>
            <a:schemeClr val="tx1"/>
          </a:solidFill>
          <a:latin typeface="+mn-lt"/>
          <a:cs typeface="+mn-cs"/>
        </a:defRPr>
      </a:lvl8pPr>
      <a:lvl9pPr marL="3886200" indent="-228600" algn="l" rtl="0" eaLnBrk="1" fontAlgn="base" hangingPunct="1">
        <a:spcBef>
          <a:spcPct val="20000"/>
        </a:spcBef>
        <a:spcAft>
          <a:spcPct val="0"/>
        </a:spcAft>
        <a:buFont typeface="Arial" charset="0"/>
        <a:buChar char="»"/>
        <a:defRPr>
          <a:solidFill>
            <a:schemeClr val="tx1"/>
          </a:solidFill>
          <a:latin typeface="+mn-lt"/>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ftk.outexchange@lnu.se" TargetMode="External"/><Relationship Id="rId2" Type="http://schemas.openxmlformats.org/officeDocument/2006/relationships/hyperlink" Target="mailto:katarina.ronndahl@lnu.se"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registrator@lnu.se"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katarina.ronndahl@lnu.se" TargetMode="External"/><Relationship Id="rId2" Type="http://schemas.openxmlformats.org/officeDocument/2006/relationships/hyperlink" Target="mailto:ftk.outexchange@lnu.se" TargetMode="External"/><Relationship Id="rId1" Type="http://schemas.openxmlformats.org/officeDocument/2006/relationships/slideLayout" Target="../slideLayouts/slideLayout2.xml"/><Relationship Id="rId4" Type="http://schemas.openxmlformats.org/officeDocument/2006/relationships/hyperlink" Target="mailto:outexchange@lnu.se"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outexchange@lnu.se" TargetMode="External"/><Relationship Id="rId2" Type="http://schemas.openxmlformats.org/officeDocument/2006/relationships/hyperlink" Target="mailto:katarina.ronndahl@lnu.s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026"/>
          <p:cNvSpPr>
            <a:spLocks noGrp="1"/>
          </p:cNvSpPr>
          <p:nvPr>
            <p:ph type="ctrTitle"/>
          </p:nvPr>
        </p:nvSpPr>
        <p:spPr>
          <a:xfrm>
            <a:off x="395536" y="917898"/>
            <a:ext cx="8352928" cy="2511102"/>
          </a:xfrm>
        </p:spPr>
        <p:txBody>
          <a:bodyPr/>
          <a:lstStyle/>
          <a:p>
            <a:pPr algn="ctr">
              <a:lnSpc>
                <a:spcPct val="100000"/>
              </a:lnSpc>
            </a:pPr>
            <a:r>
              <a:rPr lang="sv-SE" sz="3600" b="1" dirty="0" err="1"/>
              <a:t>Outgoing</a:t>
            </a:r>
            <a:r>
              <a:rPr lang="sv-SE" sz="3600" b="1" dirty="0"/>
              <a:t> </a:t>
            </a:r>
            <a:r>
              <a:rPr lang="sv-SE" sz="3600" b="1" dirty="0" err="1"/>
              <a:t>exchange</a:t>
            </a:r>
            <a:r>
              <a:rPr lang="sv-SE" sz="3600" b="1" dirty="0"/>
              <a:t> students ht23 – vt24</a:t>
            </a:r>
            <a:br>
              <a:rPr lang="sv-SE" sz="3600" b="1" dirty="0"/>
            </a:br>
            <a:r>
              <a:rPr lang="sv-SE" sz="3600" b="1" dirty="0"/>
              <a:t>Faculty of </a:t>
            </a:r>
            <a:r>
              <a:rPr lang="sv-SE" sz="3600" b="1" dirty="0" err="1"/>
              <a:t>Technology</a:t>
            </a:r>
            <a:br>
              <a:rPr lang="sv-SE" sz="3600" dirty="0"/>
            </a:br>
            <a:br>
              <a:rPr lang="sv-SE" sz="3600" dirty="0"/>
            </a:br>
            <a:r>
              <a:rPr lang="sv-SE" sz="3600" dirty="0"/>
              <a:t>Learning </a:t>
            </a:r>
            <a:r>
              <a:rPr lang="sv-SE" sz="3600" dirty="0" err="1"/>
              <a:t>agreement</a:t>
            </a:r>
            <a:r>
              <a:rPr lang="sv-SE" sz="3600" dirty="0"/>
              <a:t> information meeting</a:t>
            </a:r>
            <a:br>
              <a:rPr lang="sv-SE" sz="4400" dirty="0"/>
            </a:br>
            <a:endParaRPr lang="en-US" sz="2000" dirty="0"/>
          </a:p>
        </p:txBody>
      </p:sp>
      <p:sp>
        <p:nvSpPr>
          <p:cNvPr id="3075" name="Rectangle 1027"/>
          <p:cNvSpPr>
            <a:spLocks noGrp="1"/>
          </p:cNvSpPr>
          <p:nvPr>
            <p:ph type="subTitle" idx="1"/>
          </p:nvPr>
        </p:nvSpPr>
        <p:spPr/>
        <p:txBody>
          <a:bodyPr/>
          <a:lstStyle/>
          <a:p>
            <a:r>
              <a:rPr lang="en-US" dirty="0"/>
              <a:t>Katarina Rönndahl</a:t>
            </a:r>
          </a:p>
          <a:p>
            <a:r>
              <a:rPr lang="en-US" dirty="0">
                <a:hlinkClick r:id="rId2"/>
              </a:rPr>
              <a:t>katarina.ronndahl@lnu.se</a:t>
            </a:r>
            <a:r>
              <a:rPr lang="en-US" dirty="0"/>
              <a:t> or </a:t>
            </a:r>
            <a:r>
              <a:rPr lang="en-US" dirty="0">
                <a:hlinkClick r:id="rId3"/>
              </a:rPr>
              <a:t>ftk.outexchange@lnu.se</a:t>
            </a:r>
            <a:endParaRPr lang="en-US" dirty="0"/>
          </a:p>
          <a:p>
            <a:endParaRPr lang="en-US" dirty="0"/>
          </a:p>
          <a:p>
            <a:r>
              <a:rPr lang="en-US" dirty="0"/>
              <a:t>International Coordinator </a:t>
            </a:r>
          </a:p>
          <a:p>
            <a:r>
              <a:rPr lang="en-US" dirty="0"/>
              <a:t> Faculty of Technology</a:t>
            </a:r>
          </a:p>
        </p:txBody>
      </p:sp>
    </p:spTree>
    <p:extLst>
      <p:ext uri="{BB962C8B-B14F-4D97-AF65-F5344CB8AC3E}">
        <p14:creationId xmlns:p14="http://schemas.microsoft.com/office/powerpoint/2010/main" val="22518437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FC638-1D93-F863-B56D-11282E855F16}"/>
              </a:ext>
            </a:extLst>
          </p:cNvPr>
          <p:cNvSpPr>
            <a:spLocks noGrp="1"/>
          </p:cNvSpPr>
          <p:nvPr>
            <p:ph type="title"/>
          </p:nvPr>
        </p:nvSpPr>
        <p:spPr>
          <a:xfrm>
            <a:off x="601600" y="260648"/>
            <a:ext cx="7645400" cy="755650"/>
          </a:xfrm>
        </p:spPr>
        <p:txBody>
          <a:bodyPr/>
          <a:lstStyle/>
          <a:p>
            <a:r>
              <a:rPr lang="sv-SE" dirty="0"/>
              <a:t>Non Erasmus </a:t>
            </a:r>
            <a:r>
              <a:rPr lang="sv-SE" dirty="0" err="1"/>
              <a:t>exchange</a:t>
            </a:r>
            <a:r>
              <a:rPr lang="sv-SE" dirty="0"/>
              <a:t>/</a:t>
            </a:r>
            <a:r>
              <a:rPr lang="sv-SE" dirty="0" err="1"/>
              <a:t>word</a:t>
            </a:r>
            <a:r>
              <a:rPr lang="sv-SE" dirty="0"/>
              <a:t> LA template</a:t>
            </a:r>
          </a:p>
        </p:txBody>
      </p:sp>
      <p:sp>
        <p:nvSpPr>
          <p:cNvPr id="3" name="Content Placeholder 2">
            <a:extLst>
              <a:ext uri="{FF2B5EF4-FFF2-40B4-BE49-F238E27FC236}">
                <a16:creationId xmlns:a16="http://schemas.microsoft.com/office/drawing/2014/main" id="{6B4FB08C-18BA-0440-6AE4-A86CD7B4CFC9}"/>
              </a:ext>
            </a:extLst>
          </p:cNvPr>
          <p:cNvSpPr>
            <a:spLocks noGrp="1"/>
          </p:cNvSpPr>
          <p:nvPr>
            <p:ph idx="1"/>
          </p:nvPr>
        </p:nvSpPr>
        <p:spPr>
          <a:xfrm>
            <a:off x="617022" y="836712"/>
            <a:ext cx="7915417" cy="5184576"/>
          </a:xfrm>
        </p:spPr>
        <p:txBody>
          <a:bodyPr/>
          <a:lstStyle/>
          <a:p>
            <a:r>
              <a:rPr lang="sv-SE" sz="1800" b="0" i="0" u="none" strike="noStrike" baseline="0" dirty="0">
                <a:solidFill>
                  <a:srgbClr val="000000"/>
                </a:solidFill>
                <a:latin typeface="Times New Roman" panose="02020603050405020304" pitchFamily="18" charset="0"/>
              </a:rPr>
              <a:t>Table A (</a:t>
            </a:r>
            <a:r>
              <a:rPr lang="sv-SE" sz="1800" b="0" i="0" u="none" strike="noStrike" baseline="0" dirty="0" err="1">
                <a:solidFill>
                  <a:srgbClr val="000000"/>
                </a:solidFill>
                <a:latin typeface="Times New Roman" panose="02020603050405020304" pitchFamily="18" charset="0"/>
              </a:rPr>
              <a:t>courses</a:t>
            </a:r>
            <a:r>
              <a:rPr lang="sv-SE" sz="1800" b="0" i="0" u="none" strike="noStrike" baseline="0" dirty="0">
                <a:solidFill>
                  <a:srgbClr val="000000"/>
                </a:solidFill>
                <a:latin typeface="Times New Roman" panose="02020603050405020304" pitchFamily="18" charset="0"/>
              </a:rPr>
              <a:t> at the </a:t>
            </a:r>
            <a:r>
              <a:rPr lang="sv-SE" sz="1800" b="0" i="0" u="none" strike="noStrike" baseline="0" dirty="0" err="1">
                <a:solidFill>
                  <a:srgbClr val="000000"/>
                </a:solidFill>
                <a:latin typeface="Times New Roman" panose="02020603050405020304" pitchFamily="18" charset="0"/>
              </a:rPr>
              <a:t>receiving</a:t>
            </a:r>
            <a:r>
              <a:rPr lang="sv-SE" sz="1800" b="0" i="0" u="none" strike="noStrike" baseline="0" dirty="0">
                <a:solidFill>
                  <a:srgbClr val="000000"/>
                </a:solidFill>
                <a:latin typeface="Times New Roman" panose="02020603050405020304" pitchFamily="18" charset="0"/>
              </a:rPr>
              <a:t> </a:t>
            </a:r>
            <a:r>
              <a:rPr lang="sv-SE" sz="1800" b="0" i="0" u="none" strike="noStrike" baseline="0" dirty="0" err="1">
                <a:solidFill>
                  <a:srgbClr val="000000"/>
                </a:solidFill>
                <a:latin typeface="Times New Roman" panose="02020603050405020304" pitchFamily="18" charset="0"/>
              </a:rPr>
              <a:t>university</a:t>
            </a:r>
            <a:r>
              <a:rPr lang="sv-SE" sz="1800" b="0" i="0" u="none" strike="noStrike" baseline="0" dirty="0">
                <a:solidFill>
                  <a:srgbClr val="000000"/>
                </a:solidFill>
                <a:latin typeface="Times New Roman" panose="02020603050405020304" pitchFamily="18" charset="0"/>
              </a:rPr>
              <a:t>). </a:t>
            </a:r>
          </a:p>
          <a:p>
            <a:r>
              <a:rPr lang="sv-SE" dirty="0" err="1">
                <a:solidFill>
                  <a:srgbClr val="000000"/>
                </a:solidFill>
                <a:latin typeface="Times New Roman" panose="02020603050405020304" pitchFamily="18" charset="0"/>
              </a:rPr>
              <a:t>Fill</a:t>
            </a:r>
            <a:r>
              <a:rPr lang="sv-SE" dirty="0">
                <a:solidFill>
                  <a:srgbClr val="000000"/>
                </a:solidFill>
                <a:latin typeface="Times New Roman" panose="02020603050405020304" pitchFamily="18" charset="0"/>
              </a:rPr>
              <a:t> in the </a:t>
            </a:r>
            <a:r>
              <a:rPr lang="sv-SE" dirty="0" err="1">
                <a:solidFill>
                  <a:srgbClr val="000000"/>
                </a:solidFill>
                <a:latin typeface="Times New Roman" panose="02020603050405020304" pitchFamily="18" charset="0"/>
              </a:rPr>
              <a:t>courses</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that</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you</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are</a:t>
            </a:r>
            <a:r>
              <a:rPr lang="sv-SE" dirty="0">
                <a:solidFill>
                  <a:srgbClr val="000000"/>
                </a:solidFill>
                <a:latin typeface="Times New Roman" panose="02020603050405020304" pitchFamily="18" charset="0"/>
              </a:rPr>
              <a:t> planning to </a:t>
            </a:r>
            <a:r>
              <a:rPr lang="sv-SE" dirty="0" err="1">
                <a:solidFill>
                  <a:srgbClr val="000000"/>
                </a:solidFill>
                <a:latin typeface="Times New Roman" panose="02020603050405020304" pitchFamily="18" charset="0"/>
              </a:rPr>
              <a:t>take</a:t>
            </a:r>
            <a:r>
              <a:rPr lang="sv-SE" dirty="0">
                <a:solidFill>
                  <a:srgbClr val="000000"/>
                </a:solidFill>
                <a:latin typeface="Times New Roman" panose="02020603050405020304" pitchFamily="18" charset="0"/>
              </a:rPr>
              <a:t> on the </a:t>
            </a:r>
            <a:r>
              <a:rPr lang="sv-SE" dirty="0" err="1">
                <a:solidFill>
                  <a:srgbClr val="000000"/>
                </a:solidFill>
                <a:latin typeface="Times New Roman" panose="02020603050405020304" pitchFamily="18" charset="0"/>
              </a:rPr>
              <a:t>exchange</a:t>
            </a:r>
            <a:r>
              <a:rPr lang="sv-SE" dirty="0">
                <a:solidFill>
                  <a:srgbClr val="000000"/>
                </a:solidFill>
                <a:latin typeface="Times New Roman" panose="02020603050405020304" pitchFamily="18" charset="0"/>
              </a:rPr>
              <a:t>.</a:t>
            </a:r>
          </a:p>
          <a:p>
            <a:r>
              <a:rPr lang="sv-SE" sz="1800" b="0" i="0" u="none" strike="noStrike" baseline="0" dirty="0" err="1">
                <a:solidFill>
                  <a:srgbClr val="000000"/>
                </a:solidFill>
                <a:latin typeface="Times New Roman" panose="02020603050405020304" pitchFamily="18" charset="0"/>
              </a:rPr>
              <a:t>First</a:t>
            </a:r>
            <a:r>
              <a:rPr lang="sv-SE" sz="1800" b="0" i="0" u="none" strike="noStrike" baseline="0" dirty="0">
                <a:solidFill>
                  <a:srgbClr val="000000"/>
                </a:solidFill>
                <a:latin typeface="Times New Roman" panose="02020603050405020304" pitchFamily="18" charset="0"/>
              </a:rPr>
              <a:t> </a:t>
            </a:r>
            <a:r>
              <a:rPr lang="sv-SE" sz="1800" b="0" i="0" u="none" strike="noStrike" baseline="0" dirty="0" err="1">
                <a:solidFill>
                  <a:srgbClr val="000000"/>
                </a:solidFill>
                <a:latin typeface="Times New Roman" panose="02020603050405020304" pitchFamily="18" charset="0"/>
              </a:rPr>
              <a:t>choices</a:t>
            </a:r>
            <a:r>
              <a:rPr lang="sv-SE" sz="1800" b="0" i="0" u="none" strike="noStrike" baseline="0" dirty="0">
                <a:solidFill>
                  <a:srgbClr val="000000"/>
                </a:solidFill>
                <a:latin typeface="Times New Roman" panose="02020603050405020304" pitchFamily="18" charset="0"/>
              </a:rPr>
              <a:t> + ev. </a:t>
            </a:r>
            <a:r>
              <a:rPr lang="sv-SE" sz="1800" b="0" i="0" u="none" strike="noStrike" baseline="0" dirty="0" err="1">
                <a:solidFill>
                  <a:srgbClr val="000000"/>
                </a:solidFill>
                <a:latin typeface="Times New Roman" panose="02020603050405020304" pitchFamily="18" charset="0"/>
              </a:rPr>
              <a:t>buffer</a:t>
            </a:r>
            <a:r>
              <a:rPr lang="sv-SE" sz="1800" b="0" i="0" u="none" strike="noStrike" baseline="0" dirty="0">
                <a:solidFill>
                  <a:srgbClr val="000000"/>
                </a:solidFill>
                <a:latin typeface="Times New Roman" panose="02020603050405020304" pitchFamily="18" charset="0"/>
              </a:rPr>
              <a:t> </a:t>
            </a:r>
            <a:r>
              <a:rPr lang="sv-SE" sz="1800" b="0" i="0" u="none" strike="noStrike" baseline="0" dirty="0" err="1">
                <a:solidFill>
                  <a:srgbClr val="000000"/>
                </a:solidFill>
                <a:latin typeface="Times New Roman" panose="02020603050405020304" pitchFamily="18" charset="0"/>
              </a:rPr>
              <a:t>choices</a:t>
            </a:r>
            <a:r>
              <a:rPr lang="sv-SE" dirty="0">
                <a:solidFill>
                  <a:srgbClr val="000000"/>
                </a:solidFill>
                <a:latin typeface="Times New Roman" panose="02020603050405020304" pitchFamily="18" charset="0"/>
              </a:rPr>
              <a:t>.</a:t>
            </a:r>
            <a:endParaRPr lang="sv-SE" sz="1800" b="0" i="0" u="none" strike="noStrike" baseline="0" dirty="0">
              <a:solidFill>
                <a:srgbClr val="000000"/>
              </a:solidFill>
              <a:latin typeface="Times New Roman" panose="02020603050405020304" pitchFamily="18" charset="0"/>
            </a:endParaRPr>
          </a:p>
          <a:p>
            <a:endParaRPr lang="sv-SE" dirty="0">
              <a:solidFill>
                <a:srgbClr val="000000"/>
              </a:solidFill>
              <a:latin typeface="Times New Roman" panose="02020603050405020304" pitchFamily="18" charset="0"/>
            </a:endParaRPr>
          </a:p>
          <a:p>
            <a:endParaRPr lang="sv-SE" dirty="0">
              <a:solidFill>
                <a:srgbClr val="000000"/>
              </a:solidFill>
              <a:latin typeface="Times New Roman" panose="02020603050405020304" pitchFamily="18" charset="0"/>
            </a:endParaRPr>
          </a:p>
          <a:p>
            <a:r>
              <a:rPr lang="sv-SE" dirty="0">
                <a:solidFill>
                  <a:srgbClr val="000000"/>
                </a:solidFill>
                <a:latin typeface="Times New Roman" panose="02020603050405020304" pitchFamily="18" charset="0"/>
              </a:rPr>
              <a:t>Table B (</a:t>
            </a:r>
            <a:r>
              <a:rPr lang="sv-SE" dirty="0" err="1">
                <a:solidFill>
                  <a:srgbClr val="000000"/>
                </a:solidFill>
                <a:latin typeface="Times New Roman" panose="02020603050405020304" pitchFamily="18" charset="0"/>
              </a:rPr>
              <a:t>courses</a:t>
            </a:r>
            <a:r>
              <a:rPr lang="sv-SE" dirty="0">
                <a:solidFill>
                  <a:srgbClr val="000000"/>
                </a:solidFill>
                <a:latin typeface="Times New Roman" panose="02020603050405020304" pitchFamily="18" charset="0"/>
              </a:rPr>
              <a:t> at the </a:t>
            </a:r>
            <a:r>
              <a:rPr lang="sv-SE" dirty="0" err="1">
                <a:solidFill>
                  <a:srgbClr val="000000"/>
                </a:solidFill>
                <a:latin typeface="Times New Roman" panose="02020603050405020304" pitchFamily="18" charset="0"/>
              </a:rPr>
              <a:t>sending</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university</a:t>
            </a:r>
            <a:r>
              <a:rPr lang="sv-SE" dirty="0">
                <a:solidFill>
                  <a:srgbClr val="000000"/>
                </a:solidFill>
                <a:latin typeface="Times New Roman" panose="02020603050405020304" pitchFamily="18" charset="0"/>
              </a:rPr>
              <a:t>).</a:t>
            </a:r>
          </a:p>
          <a:p>
            <a:r>
              <a:rPr lang="sv-SE" dirty="0" err="1">
                <a:solidFill>
                  <a:srgbClr val="000000"/>
                </a:solidFill>
                <a:latin typeface="Times New Roman" panose="02020603050405020304" pitchFamily="18" charset="0"/>
              </a:rPr>
              <a:t>Fill</a:t>
            </a:r>
            <a:r>
              <a:rPr lang="sv-SE" dirty="0">
                <a:solidFill>
                  <a:srgbClr val="000000"/>
                </a:solidFill>
                <a:latin typeface="Times New Roman" panose="02020603050405020304" pitchFamily="18" charset="0"/>
              </a:rPr>
              <a:t> in </a:t>
            </a:r>
            <a:r>
              <a:rPr lang="sv-SE" dirty="0" err="1">
                <a:solidFill>
                  <a:srgbClr val="000000"/>
                </a:solidFill>
                <a:latin typeface="Times New Roman" panose="02020603050405020304" pitchFamily="18" charset="0"/>
              </a:rPr>
              <a:t>how</a:t>
            </a:r>
            <a:r>
              <a:rPr lang="sv-SE" dirty="0">
                <a:solidFill>
                  <a:srgbClr val="000000"/>
                </a:solidFill>
                <a:latin typeface="Times New Roman" panose="02020603050405020304" pitchFamily="18" charset="0"/>
              </a:rPr>
              <a:t> the </a:t>
            </a:r>
            <a:r>
              <a:rPr lang="sv-SE" dirty="0" err="1">
                <a:solidFill>
                  <a:srgbClr val="000000"/>
                </a:solidFill>
                <a:latin typeface="Times New Roman" panose="02020603050405020304" pitchFamily="18" charset="0"/>
              </a:rPr>
              <a:t>courses</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will</a:t>
            </a:r>
            <a:r>
              <a:rPr lang="sv-SE" dirty="0">
                <a:solidFill>
                  <a:srgbClr val="000000"/>
                </a:solidFill>
                <a:latin typeface="Times New Roman" panose="02020603050405020304" pitchFamily="18" charset="0"/>
              </a:rPr>
              <a:t> be </a:t>
            </a:r>
            <a:r>
              <a:rPr lang="sv-SE" dirty="0" err="1">
                <a:solidFill>
                  <a:srgbClr val="000000"/>
                </a:solidFill>
                <a:latin typeface="Times New Roman" panose="02020603050405020304" pitchFamily="18" charset="0"/>
              </a:rPr>
              <a:t>credited</a:t>
            </a:r>
            <a:r>
              <a:rPr lang="sv-SE" dirty="0">
                <a:solidFill>
                  <a:srgbClr val="000000"/>
                </a:solidFill>
                <a:latin typeface="Times New Roman" panose="02020603050405020304" pitchFamily="18" charset="0"/>
              </a:rPr>
              <a:t> at LNU</a:t>
            </a:r>
          </a:p>
          <a:p>
            <a:r>
              <a:rPr lang="sv-SE" dirty="0">
                <a:solidFill>
                  <a:srgbClr val="000000"/>
                </a:solidFill>
                <a:latin typeface="Times New Roman" panose="02020603050405020304" pitchFamily="18" charset="0"/>
              </a:rPr>
              <a:t>If </a:t>
            </a:r>
            <a:r>
              <a:rPr lang="sv-SE" dirty="0" err="1">
                <a:solidFill>
                  <a:srgbClr val="000000"/>
                </a:solidFill>
                <a:latin typeface="Times New Roman" panose="02020603050405020304" pitchFamily="18" charset="0"/>
              </a:rPr>
              <a:t>you</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have</a:t>
            </a:r>
            <a:r>
              <a:rPr lang="sv-SE" dirty="0">
                <a:solidFill>
                  <a:srgbClr val="000000"/>
                </a:solidFill>
                <a:latin typeface="Times New Roman" panose="02020603050405020304" pitchFamily="18" charset="0"/>
              </a:rPr>
              <a:t> a </a:t>
            </a:r>
            <a:r>
              <a:rPr lang="sv-SE" dirty="0" err="1">
                <a:solidFill>
                  <a:srgbClr val="000000"/>
                </a:solidFill>
                <a:latin typeface="Times New Roman" panose="02020603050405020304" pitchFamily="18" charset="0"/>
              </a:rPr>
              <a:t>free</a:t>
            </a:r>
            <a:r>
              <a:rPr lang="sv-SE" dirty="0">
                <a:solidFill>
                  <a:srgbClr val="000000"/>
                </a:solidFill>
                <a:latin typeface="Times New Roman" panose="02020603050405020304" pitchFamily="18" charset="0"/>
              </a:rPr>
              <a:t> semester (ex. systemvetare) the </a:t>
            </a:r>
            <a:r>
              <a:rPr lang="sv-SE" dirty="0" err="1">
                <a:solidFill>
                  <a:srgbClr val="000000"/>
                </a:solidFill>
                <a:latin typeface="Times New Roman" panose="02020603050405020304" pitchFamily="18" charset="0"/>
              </a:rPr>
              <a:t>exchange</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will</a:t>
            </a:r>
            <a:r>
              <a:rPr lang="sv-SE" dirty="0">
                <a:solidFill>
                  <a:srgbClr val="000000"/>
                </a:solidFill>
                <a:latin typeface="Times New Roman" panose="02020603050405020304" pitchFamily="18" charset="0"/>
              </a:rPr>
              <a:t> be </a:t>
            </a:r>
            <a:r>
              <a:rPr lang="sv-SE" dirty="0" err="1">
                <a:solidFill>
                  <a:srgbClr val="000000"/>
                </a:solidFill>
                <a:latin typeface="Times New Roman" panose="02020603050405020304" pitchFamily="18" charset="0"/>
              </a:rPr>
              <a:t>credited</a:t>
            </a:r>
            <a:r>
              <a:rPr lang="sv-SE" dirty="0">
                <a:solidFill>
                  <a:srgbClr val="000000"/>
                </a:solidFill>
                <a:latin typeface="Times New Roman" panose="02020603050405020304" pitchFamily="18" charset="0"/>
              </a:rPr>
              <a:t> as ”Exchange studies 30 </a:t>
            </a:r>
            <a:r>
              <a:rPr lang="sv-SE" dirty="0" err="1">
                <a:solidFill>
                  <a:srgbClr val="000000"/>
                </a:solidFill>
                <a:latin typeface="Times New Roman" panose="02020603050405020304" pitchFamily="18" charset="0"/>
              </a:rPr>
              <a:t>hp</a:t>
            </a:r>
            <a:r>
              <a:rPr lang="sv-SE" dirty="0">
                <a:solidFill>
                  <a:srgbClr val="000000"/>
                </a:solidFill>
                <a:latin typeface="Times New Roman" panose="02020603050405020304" pitchFamily="18" charset="0"/>
              </a:rPr>
              <a:t>” </a:t>
            </a:r>
          </a:p>
          <a:p>
            <a:r>
              <a:rPr lang="sv-SE" dirty="0">
                <a:solidFill>
                  <a:srgbClr val="000000"/>
                </a:solidFill>
                <a:latin typeface="Times New Roman" panose="02020603050405020304" pitchFamily="18" charset="0"/>
              </a:rPr>
              <a:t>If </a:t>
            </a:r>
            <a:r>
              <a:rPr lang="sv-SE" dirty="0" err="1">
                <a:solidFill>
                  <a:srgbClr val="000000"/>
                </a:solidFill>
                <a:latin typeface="Times New Roman" panose="02020603050405020304" pitchFamily="18" charset="0"/>
              </a:rPr>
              <a:t>you</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have</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any</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mandatory</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courses</a:t>
            </a:r>
            <a:r>
              <a:rPr lang="sv-SE" dirty="0">
                <a:solidFill>
                  <a:srgbClr val="000000"/>
                </a:solidFill>
                <a:latin typeface="Times New Roman" panose="02020603050405020304" pitchFamily="18" charset="0"/>
              </a:rPr>
              <a:t> at LNU </a:t>
            </a:r>
            <a:r>
              <a:rPr lang="sv-SE" dirty="0" err="1">
                <a:solidFill>
                  <a:srgbClr val="000000"/>
                </a:solidFill>
                <a:latin typeface="Times New Roman" panose="02020603050405020304" pitchFamily="18" charset="0"/>
              </a:rPr>
              <a:t>during</a:t>
            </a:r>
            <a:r>
              <a:rPr lang="sv-SE" dirty="0">
                <a:solidFill>
                  <a:srgbClr val="000000"/>
                </a:solidFill>
                <a:latin typeface="Times New Roman" panose="02020603050405020304" pitchFamily="18" charset="0"/>
              </a:rPr>
              <a:t> the semester </a:t>
            </a:r>
            <a:r>
              <a:rPr lang="sv-SE" dirty="0" err="1">
                <a:solidFill>
                  <a:srgbClr val="000000"/>
                </a:solidFill>
                <a:latin typeface="Times New Roman" panose="02020603050405020304" pitchFamily="18" charset="0"/>
              </a:rPr>
              <a:t>you</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will</a:t>
            </a:r>
            <a:r>
              <a:rPr lang="sv-SE" dirty="0">
                <a:solidFill>
                  <a:srgbClr val="000000"/>
                </a:solidFill>
                <a:latin typeface="Times New Roman" panose="02020603050405020304" pitchFamily="18" charset="0"/>
              </a:rPr>
              <a:t> be </a:t>
            </a:r>
            <a:r>
              <a:rPr lang="sv-SE" dirty="0" err="1">
                <a:solidFill>
                  <a:srgbClr val="000000"/>
                </a:solidFill>
                <a:latin typeface="Times New Roman" panose="02020603050405020304" pitchFamily="18" charset="0"/>
              </a:rPr>
              <a:t>abroad</a:t>
            </a:r>
            <a:r>
              <a:rPr lang="sv-SE" dirty="0">
                <a:solidFill>
                  <a:srgbClr val="000000"/>
                </a:solidFill>
                <a:latin typeface="Times New Roman" panose="02020603050405020304" pitchFamily="18" charset="0"/>
              </a:rPr>
              <a:t> and </a:t>
            </a:r>
            <a:r>
              <a:rPr lang="sv-SE" dirty="0" err="1">
                <a:solidFill>
                  <a:srgbClr val="000000"/>
                </a:solidFill>
                <a:latin typeface="Times New Roman" panose="02020603050405020304" pitchFamily="18" charset="0"/>
              </a:rPr>
              <a:t>have</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found</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similar</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courses</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you</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could</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fill</a:t>
            </a:r>
            <a:r>
              <a:rPr lang="sv-SE" dirty="0">
                <a:solidFill>
                  <a:srgbClr val="000000"/>
                </a:solidFill>
                <a:latin typeface="Times New Roman" panose="02020603050405020304" pitchFamily="18" charset="0"/>
              </a:rPr>
              <a:t> in the </a:t>
            </a:r>
            <a:r>
              <a:rPr lang="sv-SE" dirty="0" err="1">
                <a:solidFill>
                  <a:srgbClr val="000000"/>
                </a:solidFill>
                <a:latin typeface="Times New Roman" panose="02020603050405020304" pitchFamily="18" charset="0"/>
              </a:rPr>
              <a:t>name</a:t>
            </a:r>
            <a:r>
              <a:rPr lang="sv-SE" dirty="0">
                <a:solidFill>
                  <a:srgbClr val="000000"/>
                </a:solidFill>
                <a:latin typeface="Times New Roman" panose="02020603050405020304" pitchFamily="18" charset="0"/>
              </a:rPr>
              <a:t> of </a:t>
            </a:r>
            <a:r>
              <a:rPr lang="sv-SE" dirty="0" err="1">
                <a:solidFill>
                  <a:srgbClr val="000000"/>
                </a:solidFill>
                <a:latin typeface="Times New Roman" panose="02020603050405020304" pitchFamily="18" charset="0"/>
              </a:rPr>
              <a:t>those</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courses</a:t>
            </a:r>
            <a:r>
              <a:rPr lang="sv-SE" dirty="0">
                <a:solidFill>
                  <a:srgbClr val="000000"/>
                </a:solidFill>
                <a:latin typeface="Times New Roman" panose="02020603050405020304" pitchFamily="18" charset="0"/>
              </a:rPr>
              <a:t> (check </a:t>
            </a:r>
            <a:r>
              <a:rPr lang="sv-SE" dirty="0" err="1">
                <a:solidFill>
                  <a:srgbClr val="000000"/>
                </a:solidFill>
                <a:latin typeface="Times New Roman" panose="02020603050405020304" pitchFamily="18" charset="0"/>
              </a:rPr>
              <a:t>with</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your</a:t>
            </a:r>
            <a:r>
              <a:rPr lang="sv-SE" dirty="0">
                <a:solidFill>
                  <a:srgbClr val="000000"/>
                </a:solidFill>
                <a:latin typeface="Times New Roman" panose="02020603050405020304" pitchFamily="18" charset="0"/>
              </a:rPr>
              <a:t> program manager, </a:t>
            </a:r>
            <a:r>
              <a:rPr lang="sv-SE" dirty="0" err="1">
                <a:solidFill>
                  <a:srgbClr val="000000"/>
                </a:solidFill>
                <a:latin typeface="Times New Roman" panose="02020603050405020304" pitchFamily="18" charset="0"/>
              </a:rPr>
              <a:t>if</a:t>
            </a:r>
            <a:r>
              <a:rPr lang="sv-SE" dirty="0">
                <a:solidFill>
                  <a:srgbClr val="000000"/>
                </a:solidFill>
                <a:latin typeface="Times New Roman" panose="02020603050405020304" pitchFamily="18" charset="0"/>
              </a:rPr>
              <a:t> the </a:t>
            </a:r>
            <a:r>
              <a:rPr lang="sv-SE" dirty="0" err="1">
                <a:solidFill>
                  <a:srgbClr val="000000"/>
                </a:solidFill>
                <a:latin typeface="Times New Roman" panose="02020603050405020304" pitchFamily="18" charset="0"/>
              </a:rPr>
              <a:t>courses</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you</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have</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found</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abroad</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can</a:t>
            </a:r>
            <a:r>
              <a:rPr lang="sv-SE" dirty="0">
                <a:solidFill>
                  <a:srgbClr val="000000"/>
                </a:solidFill>
                <a:latin typeface="Times New Roman" panose="02020603050405020304" pitchFamily="18" charset="0"/>
              </a:rPr>
              <a:t> be </a:t>
            </a:r>
            <a:r>
              <a:rPr lang="sv-SE" dirty="0" err="1">
                <a:solidFill>
                  <a:srgbClr val="000000"/>
                </a:solidFill>
                <a:latin typeface="Times New Roman" panose="02020603050405020304" pitchFamily="18" charset="0"/>
              </a:rPr>
              <a:t>credited</a:t>
            </a:r>
            <a:r>
              <a:rPr lang="sv-SE" dirty="0">
                <a:solidFill>
                  <a:srgbClr val="000000"/>
                </a:solidFill>
                <a:latin typeface="Times New Roman" panose="02020603050405020304" pitchFamily="18" charset="0"/>
              </a:rPr>
              <a:t> as the </a:t>
            </a:r>
            <a:r>
              <a:rPr lang="sv-SE" dirty="0" err="1">
                <a:solidFill>
                  <a:srgbClr val="000000"/>
                </a:solidFill>
                <a:latin typeface="Times New Roman" panose="02020603050405020304" pitchFamily="18" charset="0"/>
              </a:rPr>
              <a:t>courses</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you</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should</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have</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studied</a:t>
            </a:r>
            <a:r>
              <a:rPr lang="sv-SE" dirty="0">
                <a:solidFill>
                  <a:srgbClr val="000000"/>
                </a:solidFill>
                <a:latin typeface="Times New Roman" panose="02020603050405020304" pitchFamily="18" charset="0"/>
              </a:rPr>
              <a:t> at </a:t>
            </a:r>
            <a:r>
              <a:rPr lang="sv-SE" dirty="0" err="1">
                <a:solidFill>
                  <a:srgbClr val="000000"/>
                </a:solidFill>
                <a:latin typeface="Times New Roman" panose="02020603050405020304" pitchFamily="18" charset="0"/>
              </a:rPr>
              <a:t>home</a:t>
            </a:r>
            <a:r>
              <a:rPr lang="sv-SE" dirty="0">
                <a:solidFill>
                  <a:srgbClr val="000000"/>
                </a:solidFill>
                <a:latin typeface="Times New Roman" panose="02020603050405020304" pitchFamily="18" charset="0"/>
              </a:rPr>
              <a:t>)</a:t>
            </a:r>
            <a:endParaRPr lang="sv-SE" dirty="0"/>
          </a:p>
        </p:txBody>
      </p:sp>
    </p:spTree>
    <p:extLst>
      <p:ext uri="{BB962C8B-B14F-4D97-AF65-F5344CB8AC3E}">
        <p14:creationId xmlns:p14="http://schemas.microsoft.com/office/powerpoint/2010/main" val="21780915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p:cNvSpPr>
          <p:nvPr>
            <p:ph type="body" idx="1"/>
          </p:nvPr>
        </p:nvSpPr>
        <p:spPr>
          <a:xfrm>
            <a:off x="467544" y="908720"/>
            <a:ext cx="8280920" cy="5040560"/>
          </a:xfrm>
        </p:spPr>
        <p:txBody>
          <a:bodyPr/>
          <a:lstStyle/>
          <a:p>
            <a:pPr marL="0" indent="0">
              <a:defRPr/>
            </a:pPr>
            <a:r>
              <a:rPr lang="sv-SE" altLang="sv-SE" dirty="0"/>
              <a:t>It </a:t>
            </a:r>
            <a:r>
              <a:rPr lang="sv-SE" altLang="sv-SE" dirty="0" err="1"/>
              <a:t>can</a:t>
            </a:r>
            <a:r>
              <a:rPr lang="sv-SE" altLang="sv-SE" dirty="0"/>
              <a:t> </a:t>
            </a:r>
            <a:r>
              <a:rPr lang="sv-SE" altLang="sv-SE" dirty="0" err="1"/>
              <a:t>happen</a:t>
            </a:r>
            <a:r>
              <a:rPr lang="sv-SE" altLang="sv-SE" dirty="0"/>
              <a:t> </a:t>
            </a:r>
            <a:r>
              <a:rPr lang="sv-SE" altLang="sv-SE" dirty="0" err="1"/>
              <a:t>that</a:t>
            </a:r>
            <a:r>
              <a:rPr lang="sv-SE" altLang="sv-SE" dirty="0"/>
              <a:t> </a:t>
            </a:r>
            <a:r>
              <a:rPr lang="sv-SE" altLang="sv-SE" dirty="0" err="1"/>
              <a:t>courses</a:t>
            </a:r>
            <a:r>
              <a:rPr lang="sv-SE" altLang="sv-SE" dirty="0"/>
              <a:t> has </a:t>
            </a:r>
            <a:r>
              <a:rPr lang="sv-SE" altLang="sv-SE" dirty="0" err="1"/>
              <a:t>been</a:t>
            </a:r>
            <a:r>
              <a:rPr lang="sv-SE" altLang="sv-SE" dirty="0"/>
              <a:t> </a:t>
            </a:r>
            <a:r>
              <a:rPr lang="sv-SE" altLang="sv-SE" dirty="0" err="1"/>
              <a:t>cancelled</a:t>
            </a:r>
            <a:r>
              <a:rPr lang="sv-SE" altLang="sv-SE" dirty="0"/>
              <a:t>, </a:t>
            </a:r>
            <a:r>
              <a:rPr lang="sv-SE" altLang="sv-SE" dirty="0" err="1"/>
              <a:t>two</a:t>
            </a:r>
            <a:r>
              <a:rPr lang="sv-SE" altLang="sv-SE" dirty="0"/>
              <a:t> </a:t>
            </a:r>
            <a:r>
              <a:rPr lang="sv-SE" altLang="sv-SE" dirty="0" err="1"/>
              <a:t>courses</a:t>
            </a:r>
            <a:r>
              <a:rPr lang="sv-SE" altLang="sv-SE" dirty="0"/>
              <a:t> </a:t>
            </a:r>
            <a:r>
              <a:rPr lang="sv-SE" altLang="sv-SE" dirty="0" err="1"/>
              <a:t>are</a:t>
            </a:r>
            <a:r>
              <a:rPr lang="sv-SE" altLang="sv-SE" dirty="0"/>
              <a:t> </a:t>
            </a:r>
            <a:r>
              <a:rPr lang="sv-SE" altLang="sv-SE" dirty="0" err="1"/>
              <a:t>clashing</a:t>
            </a:r>
            <a:r>
              <a:rPr lang="sv-SE" altLang="sv-SE" dirty="0"/>
              <a:t> etc. </a:t>
            </a:r>
            <a:r>
              <a:rPr lang="sv-SE" altLang="sv-SE" dirty="0" err="1"/>
              <a:t>What</a:t>
            </a:r>
            <a:r>
              <a:rPr lang="sv-SE" altLang="sv-SE" dirty="0"/>
              <a:t> to do?</a:t>
            </a:r>
          </a:p>
          <a:p>
            <a:pPr>
              <a:buFont typeface="Arial" charset="0"/>
              <a:buChar char="•"/>
              <a:defRPr/>
            </a:pPr>
            <a:r>
              <a:rPr lang="sv-SE" altLang="sv-SE" b="1" dirty="0"/>
              <a:t>Contact </a:t>
            </a:r>
            <a:r>
              <a:rPr lang="sv-SE" altLang="sv-SE" b="1" dirty="0" err="1"/>
              <a:t>your</a:t>
            </a:r>
            <a:r>
              <a:rPr lang="sv-SE" altLang="sv-SE" b="1" dirty="0"/>
              <a:t> program manager via e-mail to get an </a:t>
            </a:r>
            <a:r>
              <a:rPr lang="sv-SE" altLang="sv-SE" b="1" dirty="0" err="1"/>
              <a:t>approval</a:t>
            </a:r>
            <a:r>
              <a:rPr lang="sv-SE" altLang="sv-SE" b="1" dirty="0"/>
              <a:t> of the </a:t>
            </a:r>
            <a:r>
              <a:rPr lang="sv-SE" altLang="sv-SE" b="1" dirty="0" err="1"/>
              <a:t>course</a:t>
            </a:r>
            <a:r>
              <a:rPr lang="sv-SE" altLang="sv-SE" b="1" dirty="0"/>
              <a:t> </a:t>
            </a:r>
            <a:r>
              <a:rPr lang="sv-SE" altLang="sv-SE" b="1" dirty="0" err="1"/>
              <a:t>change</a:t>
            </a:r>
            <a:r>
              <a:rPr lang="sv-SE" altLang="sv-SE" b="1" dirty="0"/>
              <a:t>. </a:t>
            </a:r>
            <a:r>
              <a:rPr lang="sv-SE" altLang="sv-SE" dirty="0" err="1"/>
              <a:t>Provide</a:t>
            </a:r>
            <a:r>
              <a:rPr lang="sv-SE" altLang="sv-SE" dirty="0"/>
              <a:t> information </a:t>
            </a:r>
            <a:r>
              <a:rPr lang="sv-SE" altLang="sv-SE" dirty="0" err="1"/>
              <a:t>about</a:t>
            </a:r>
            <a:r>
              <a:rPr lang="sv-SE" altLang="sv-SE" dirty="0"/>
              <a:t> the new </a:t>
            </a:r>
            <a:r>
              <a:rPr lang="sv-SE" altLang="sv-SE" dirty="0" err="1"/>
              <a:t>course</a:t>
            </a:r>
            <a:r>
              <a:rPr lang="sv-SE" altLang="sv-SE" dirty="0"/>
              <a:t> (</a:t>
            </a:r>
            <a:r>
              <a:rPr lang="en-US" dirty="0">
                <a:sym typeface="Wingdings" panose="05000000000000000000" pitchFamily="2" charset="2"/>
              </a:rPr>
              <a:t>course name, number of credits, course description) and information about what course it will replace. So that the program manager can make a new assessment. </a:t>
            </a:r>
          </a:p>
          <a:p>
            <a:pPr>
              <a:buFont typeface="Arial" charset="0"/>
              <a:buChar char="•"/>
              <a:defRPr/>
            </a:pPr>
            <a:r>
              <a:rPr lang="en-US" dirty="0">
                <a:sym typeface="Wingdings" panose="05000000000000000000" pitchFamily="2" charset="2"/>
              </a:rPr>
              <a:t>DLA: make the changes online click on “request changes to the Learning Agreement”</a:t>
            </a:r>
          </a:p>
          <a:p>
            <a:pPr>
              <a:buFont typeface="Arial" charset="0"/>
              <a:buChar char="•"/>
              <a:defRPr/>
            </a:pPr>
            <a:r>
              <a:rPr lang="en-US" dirty="0">
                <a:sym typeface="Wingdings" panose="05000000000000000000" pitchFamily="2" charset="2"/>
              </a:rPr>
              <a:t>If you have </a:t>
            </a:r>
            <a:r>
              <a:rPr lang="sv-SE" altLang="sv-SE" dirty="0"/>
              <a:t>”</a:t>
            </a:r>
            <a:r>
              <a:rPr lang="sv-SE" altLang="sv-SE" dirty="0" err="1"/>
              <a:t>buffer</a:t>
            </a:r>
            <a:r>
              <a:rPr lang="sv-SE" altLang="sv-SE" dirty="0"/>
              <a:t> </a:t>
            </a:r>
            <a:r>
              <a:rPr lang="sv-SE" altLang="sv-SE" dirty="0" err="1"/>
              <a:t>courses</a:t>
            </a:r>
            <a:r>
              <a:rPr lang="sv-SE" altLang="sv-SE" dirty="0"/>
              <a:t>” </a:t>
            </a:r>
            <a:r>
              <a:rPr lang="sv-SE" altLang="sv-SE" dirty="0" err="1"/>
              <a:t>already</a:t>
            </a:r>
            <a:r>
              <a:rPr lang="sv-SE" altLang="sv-SE" dirty="0"/>
              <a:t> </a:t>
            </a:r>
            <a:r>
              <a:rPr lang="sv-SE" altLang="sv-SE" dirty="0" err="1"/>
              <a:t>aproved</a:t>
            </a:r>
            <a:r>
              <a:rPr lang="sv-SE" altLang="sv-SE" dirty="0"/>
              <a:t> in </a:t>
            </a:r>
            <a:r>
              <a:rPr lang="sv-SE" altLang="sv-SE" dirty="0" err="1"/>
              <a:t>your</a:t>
            </a:r>
            <a:r>
              <a:rPr lang="sv-SE" altLang="sv-SE" dirty="0"/>
              <a:t> Learning Agreement </a:t>
            </a:r>
            <a:r>
              <a:rPr lang="sv-SE" altLang="sv-SE" dirty="0" err="1"/>
              <a:t>use</a:t>
            </a:r>
            <a:r>
              <a:rPr lang="sv-SE" altLang="sv-SE" dirty="0"/>
              <a:t> </a:t>
            </a:r>
            <a:r>
              <a:rPr lang="sv-SE" altLang="sv-SE" dirty="0" err="1"/>
              <a:t>them</a:t>
            </a:r>
            <a:r>
              <a:rPr lang="sv-SE" altLang="sv-SE" dirty="0"/>
              <a:t> to </a:t>
            </a:r>
            <a:r>
              <a:rPr lang="sv-SE" altLang="sv-SE" dirty="0" err="1"/>
              <a:t>replace</a:t>
            </a:r>
            <a:r>
              <a:rPr lang="sv-SE" altLang="sv-SE" dirty="0"/>
              <a:t> the </a:t>
            </a:r>
            <a:r>
              <a:rPr lang="sv-SE" altLang="sv-SE" dirty="0" err="1"/>
              <a:t>missing</a:t>
            </a:r>
            <a:r>
              <a:rPr lang="sv-SE" altLang="sv-SE" dirty="0"/>
              <a:t> </a:t>
            </a:r>
            <a:r>
              <a:rPr lang="sv-SE" altLang="sv-SE" dirty="0" err="1"/>
              <a:t>course</a:t>
            </a:r>
            <a:r>
              <a:rPr lang="sv-SE" altLang="sv-SE" dirty="0"/>
              <a:t>. </a:t>
            </a:r>
            <a:r>
              <a:rPr lang="sv-SE" altLang="sv-SE" dirty="0" err="1"/>
              <a:t>You</a:t>
            </a:r>
            <a:r>
              <a:rPr lang="sv-SE" altLang="sv-SE" dirty="0"/>
              <a:t> do not </a:t>
            </a:r>
            <a:r>
              <a:rPr lang="sv-SE" altLang="sv-SE" dirty="0" err="1"/>
              <a:t>need</a:t>
            </a:r>
            <a:r>
              <a:rPr lang="sv-SE" altLang="sv-SE" dirty="0"/>
              <a:t> to </a:t>
            </a:r>
            <a:r>
              <a:rPr lang="sv-SE" altLang="sv-SE" dirty="0" err="1"/>
              <a:t>contact</a:t>
            </a:r>
            <a:r>
              <a:rPr lang="sv-SE" altLang="sv-SE" dirty="0"/>
              <a:t> </a:t>
            </a:r>
            <a:r>
              <a:rPr lang="sv-SE" altLang="sv-SE" dirty="0" err="1"/>
              <a:t>us</a:t>
            </a:r>
            <a:r>
              <a:rPr lang="sv-SE" altLang="sv-SE" dirty="0"/>
              <a:t> </a:t>
            </a:r>
            <a:r>
              <a:rPr lang="sv-SE" altLang="sv-SE" dirty="0" err="1"/>
              <a:t>if</a:t>
            </a:r>
            <a:r>
              <a:rPr lang="sv-SE" altLang="sv-SE" dirty="0"/>
              <a:t> the ”</a:t>
            </a:r>
            <a:r>
              <a:rPr lang="sv-SE" altLang="sv-SE" dirty="0" err="1"/>
              <a:t>buffer</a:t>
            </a:r>
            <a:r>
              <a:rPr lang="sv-SE" altLang="sv-SE" dirty="0"/>
              <a:t> </a:t>
            </a:r>
            <a:r>
              <a:rPr lang="sv-SE" altLang="sv-SE" dirty="0" err="1"/>
              <a:t>courses</a:t>
            </a:r>
            <a:r>
              <a:rPr lang="sv-SE" altLang="sv-SE" dirty="0"/>
              <a:t>” </a:t>
            </a:r>
            <a:r>
              <a:rPr lang="sv-SE" altLang="sv-SE" dirty="0" err="1"/>
              <a:t>have</a:t>
            </a:r>
            <a:r>
              <a:rPr lang="sv-SE" altLang="sv-SE" dirty="0"/>
              <a:t> </a:t>
            </a:r>
            <a:r>
              <a:rPr lang="sv-SE" altLang="sv-SE" dirty="0" err="1"/>
              <a:t>already</a:t>
            </a:r>
            <a:r>
              <a:rPr lang="sv-SE" altLang="sv-SE" dirty="0"/>
              <a:t> </a:t>
            </a:r>
            <a:r>
              <a:rPr lang="sv-SE" altLang="sv-SE" dirty="0" err="1"/>
              <a:t>been</a:t>
            </a:r>
            <a:r>
              <a:rPr lang="sv-SE" altLang="sv-SE" dirty="0"/>
              <a:t> </a:t>
            </a:r>
            <a:r>
              <a:rPr lang="sv-SE" altLang="sv-SE" dirty="0" err="1"/>
              <a:t>approved</a:t>
            </a:r>
            <a:r>
              <a:rPr lang="sv-SE" altLang="sv-SE" dirty="0"/>
              <a:t> as long as </a:t>
            </a:r>
            <a:r>
              <a:rPr lang="sv-SE" altLang="sv-SE" dirty="0" err="1"/>
              <a:t>they</a:t>
            </a:r>
            <a:r>
              <a:rPr lang="sv-SE" altLang="sv-SE" dirty="0"/>
              <a:t> </a:t>
            </a:r>
            <a:r>
              <a:rPr lang="sv-SE" altLang="sv-SE" dirty="0" err="1"/>
              <a:t>are</a:t>
            </a:r>
            <a:r>
              <a:rPr lang="sv-SE" altLang="sv-SE" dirty="0"/>
              <a:t> </a:t>
            </a:r>
            <a:r>
              <a:rPr lang="sv-SE" altLang="sv-SE" dirty="0" err="1"/>
              <a:t>freely</a:t>
            </a:r>
            <a:r>
              <a:rPr lang="sv-SE" altLang="sv-SE" dirty="0"/>
              <a:t> </a:t>
            </a:r>
            <a:r>
              <a:rPr lang="sv-SE" altLang="sv-SE" dirty="0" err="1"/>
              <a:t>exchangeable</a:t>
            </a:r>
            <a:r>
              <a:rPr lang="sv-SE" altLang="sv-SE" dirty="0"/>
              <a:t>. </a:t>
            </a:r>
            <a:r>
              <a:rPr lang="sv-SE" altLang="sv-SE" dirty="0" err="1"/>
              <a:t>But</a:t>
            </a:r>
            <a:r>
              <a:rPr lang="sv-SE" altLang="sv-SE" dirty="0"/>
              <a:t> </a:t>
            </a:r>
            <a:r>
              <a:rPr lang="sv-SE" altLang="sv-SE" dirty="0" err="1"/>
              <a:t>if</a:t>
            </a:r>
            <a:r>
              <a:rPr lang="sv-SE" altLang="sv-SE" dirty="0"/>
              <a:t> the buffert </a:t>
            </a:r>
            <a:r>
              <a:rPr lang="sv-SE" altLang="sv-SE" dirty="0" err="1"/>
              <a:t>courses</a:t>
            </a:r>
            <a:r>
              <a:rPr lang="sv-SE" altLang="sv-SE" dirty="0"/>
              <a:t> </a:t>
            </a:r>
            <a:r>
              <a:rPr lang="en-US" dirty="0"/>
              <a:t>are not freely exchangeable (for example if you drop a course that is mandatory in your </a:t>
            </a:r>
            <a:r>
              <a:rPr lang="en-US" dirty="0" err="1"/>
              <a:t>programme</a:t>
            </a:r>
            <a:r>
              <a:rPr lang="en-US" dirty="0"/>
              <a:t> you can not replace it freely with something else)</a:t>
            </a:r>
            <a:r>
              <a:rPr lang="sv-SE" altLang="sv-SE" dirty="0"/>
              <a:t>: </a:t>
            </a:r>
            <a:r>
              <a:rPr lang="sv-SE" altLang="sv-SE" b="1" dirty="0"/>
              <a:t>Contact </a:t>
            </a:r>
            <a:r>
              <a:rPr lang="sv-SE" altLang="sv-SE" b="1" dirty="0" err="1"/>
              <a:t>your</a:t>
            </a:r>
            <a:r>
              <a:rPr lang="sv-SE" altLang="sv-SE" b="1" dirty="0"/>
              <a:t> </a:t>
            </a:r>
            <a:r>
              <a:rPr lang="sv-SE" altLang="sv-SE" b="1" dirty="0" err="1"/>
              <a:t>programme</a:t>
            </a:r>
            <a:r>
              <a:rPr lang="sv-SE" altLang="sv-SE" b="1" dirty="0"/>
              <a:t> director and ask for </a:t>
            </a:r>
            <a:r>
              <a:rPr lang="sv-SE" altLang="sv-SE" b="1" dirty="0" err="1"/>
              <a:t>approval</a:t>
            </a:r>
            <a:r>
              <a:rPr lang="sv-SE" altLang="sv-SE" b="1" dirty="0"/>
              <a:t> of the </a:t>
            </a:r>
            <a:r>
              <a:rPr lang="sv-SE" altLang="sv-SE" b="1" dirty="0" err="1"/>
              <a:t>course</a:t>
            </a:r>
            <a:r>
              <a:rPr lang="sv-SE" altLang="sv-SE" b="1" dirty="0"/>
              <a:t> </a:t>
            </a:r>
            <a:r>
              <a:rPr lang="sv-SE" altLang="sv-SE" b="1" dirty="0" err="1"/>
              <a:t>change</a:t>
            </a:r>
            <a:r>
              <a:rPr lang="sv-SE" altLang="sv-SE" b="1" dirty="0"/>
              <a:t>. </a:t>
            </a:r>
          </a:p>
          <a:p>
            <a:pPr marL="0" indent="0">
              <a:defRPr/>
            </a:pPr>
            <a:endParaRPr lang="sv-SE" altLang="sv-SE" b="1" dirty="0"/>
          </a:p>
          <a:p>
            <a:pPr>
              <a:buFont typeface="Arial" charset="0"/>
              <a:buChar char="•"/>
              <a:defRPr/>
            </a:pPr>
            <a:r>
              <a:rPr lang="sv-SE" altLang="sv-SE" b="1" dirty="0">
                <a:solidFill>
                  <a:srgbClr val="FF0000"/>
                </a:solidFill>
                <a:sym typeface="Wingdings" panose="05000000000000000000" pitchFamily="2" charset="2"/>
              </a:rPr>
              <a:t>Note:</a:t>
            </a:r>
            <a:r>
              <a:rPr lang="sv-SE" altLang="sv-SE" b="1" dirty="0">
                <a:sym typeface="Wingdings" panose="05000000000000000000" pitchFamily="2" charset="2"/>
              </a:rPr>
              <a:t> save the e-mail </a:t>
            </a:r>
            <a:r>
              <a:rPr lang="sv-SE" altLang="sv-SE" b="1" dirty="0" err="1">
                <a:sym typeface="Wingdings" panose="05000000000000000000" pitchFamily="2" charset="2"/>
              </a:rPr>
              <a:t>communication</a:t>
            </a:r>
            <a:r>
              <a:rPr lang="sv-SE" altLang="sv-SE" b="1" dirty="0">
                <a:sym typeface="Wingdings" panose="05000000000000000000" pitchFamily="2" charset="2"/>
              </a:rPr>
              <a:t>, the </a:t>
            </a:r>
            <a:r>
              <a:rPr lang="sv-SE" altLang="sv-SE" b="1" dirty="0" err="1">
                <a:sym typeface="Wingdings" panose="05000000000000000000" pitchFamily="2" charset="2"/>
              </a:rPr>
              <a:t>course</a:t>
            </a:r>
            <a:r>
              <a:rPr lang="sv-SE" altLang="sv-SE" b="1" dirty="0">
                <a:sym typeface="Wingdings" panose="05000000000000000000" pitchFamily="2" charset="2"/>
              </a:rPr>
              <a:t> </a:t>
            </a:r>
            <a:r>
              <a:rPr lang="sv-SE" altLang="sv-SE" b="1" dirty="0" err="1">
                <a:sym typeface="Wingdings" panose="05000000000000000000" pitchFamily="2" charset="2"/>
              </a:rPr>
              <a:t>descriptions</a:t>
            </a:r>
            <a:r>
              <a:rPr lang="sv-SE" altLang="sv-SE" b="1" dirty="0">
                <a:sym typeface="Wingdings" panose="05000000000000000000" pitchFamily="2" charset="2"/>
              </a:rPr>
              <a:t>, and the new </a:t>
            </a:r>
            <a:r>
              <a:rPr lang="sv-SE" altLang="sv-SE" b="1" dirty="0" err="1">
                <a:sym typeface="Wingdings" panose="05000000000000000000" pitchFamily="2" charset="2"/>
              </a:rPr>
              <a:t>approval</a:t>
            </a:r>
            <a:r>
              <a:rPr lang="sv-SE" altLang="sv-SE" b="1" dirty="0">
                <a:sym typeface="Wingdings" panose="05000000000000000000" pitchFamily="2" charset="2"/>
              </a:rPr>
              <a:t> of the </a:t>
            </a:r>
            <a:r>
              <a:rPr lang="sv-SE" altLang="sv-SE" b="1" dirty="0" err="1">
                <a:sym typeface="Wingdings" panose="05000000000000000000" pitchFamily="2" charset="2"/>
              </a:rPr>
              <a:t>course</a:t>
            </a:r>
            <a:r>
              <a:rPr lang="sv-SE" altLang="sv-SE" b="1" dirty="0">
                <a:sym typeface="Wingdings" panose="05000000000000000000" pitchFamily="2" charset="2"/>
              </a:rPr>
              <a:t> </a:t>
            </a:r>
            <a:r>
              <a:rPr lang="sv-SE" altLang="sv-SE" b="1" dirty="0" err="1">
                <a:sym typeface="Wingdings" panose="05000000000000000000" pitchFamily="2" charset="2"/>
              </a:rPr>
              <a:t>changes</a:t>
            </a:r>
            <a:r>
              <a:rPr lang="sv-SE" altLang="sv-SE" b="1" dirty="0">
                <a:sym typeface="Wingdings" panose="05000000000000000000" pitchFamily="2" charset="2"/>
              </a:rPr>
              <a:t>, </a:t>
            </a:r>
            <a:r>
              <a:rPr lang="sv-SE" altLang="sv-SE" b="1" dirty="0" err="1">
                <a:sym typeface="Wingdings" panose="05000000000000000000" pitchFamily="2" charset="2"/>
              </a:rPr>
              <a:t>you</a:t>
            </a:r>
            <a:r>
              <a:rPr lang="sv-SE" altLang="sv-SE" b="1" dirty="0">
                <a:sym typeface="Wingdings" panose="05000000000000000000" pitchFamily="2" charset="2"/>
              </a:rPr>
              <a:t> </a:t>
            </a:r>
            <a:r>
              <a:rPr lang="sv-SE" altLang="sv-SE" b="1" dirty="0" err="1">
                <a:sym typeface="Wingdings" panose="05000000000000000000" pitchFamily="2" charset="2"/>
              </a:rPr>
              <a:t>will</a:t>
            </a:r>
            <a:r>
              <a:rPr lang="sv-SE" altLang="sv-SE" b="1" dirty="0">
                <a:sym typeface="Wingdings" panose="05000000000000000000" pitchFamily="2" charset="2"/>
              </a:rPr>
              <a:t> </a:t>
            </a:r>
            <a:r>
              <a:rPr lang="sv-SE" altLang="sv-SE" b="1" dirty="0" err="1">
                <a:sym typeface="Wingdings" panose="05000000000000000000" pitchFamily="2" charset="2"/>
              </a:rPr>
              <a:t>need</a:t>
            </a:r>
            <a:r>
              <a:rPr lang="sv-SE" altLang="sv-SE" b="1" dirty="0">
                <a:sym typeface="Wingdings" panose="05000000000000000000" pitchFamily="2" charset="2"/>
              </a:rPr>
              <a:t> it for </a:t>
            </a:r>
            <a:r>
              <a:rPr lang="sv-SE" altLang="sv-SE" b="1" dirty="0" err="1">
                <a:sym typeface="Wingdings" panose="05000000000000000000" pitchFamily="2" charset="2"/>
              </a:rPr>
              <a:t>your</a:t>
            </a:r>
            <a:r>
              <a:rPr lang="sv-SE" altLang="sv-SE" b="1" dirty="0">
                <a:sym typeface="Wingdings" panose="05000000000000000000" pitchFamily="2" charset="2"/>
              </a:rPr>
              <a:t> </a:t>
            </a:r>
            <a:r>
              <a:rPr lang="sv-SE" altLang="sv-SE" b="1" dirty="0" err="1">
                <a:sym typeface="Wingdings" panose="05000000000000000000" pitchFamily="2" charset="2"/>
              </a:rPr>
              <a:t>credit</a:t>
            </a:r>
            <a:r>
              <a:rPr lang="sv-SE" altLang="sv-SE" b="1" dirty="0">
                <a:sym typeface="Wingdings" panose="05000000000000000000" pitchFamily="2" charset="2"/>
              </a:rPr>
              <a:t> transfer!</a:t>
            </a:r>
            <a:endParaRPr lang="en-US" altLang="sv-SE" b="1" dirty="0">
              <a:sym typeface="Wingdings" panose="05000000000000000000" pitchFamily="2" charset="2"/>
            </a:endParaRPr>
          </a:p>
        </p:txBody>
      </p:sp>
      <p:sp>
        <p:nvSpPr>
          <p:cNvPr id="2" name="Title 1"/>
          <p:cNvSpPr>
            <a:spLocks noGrp="1"/>
          </p:cNvSpPr>
          <p:nvPr>
            <p:ph type="title"/>
          </p:nvPr>
        </p:nvSpPr>
        <p:spPr>
          <a:xfrm>
            <a:off x="539552" y="404664"/>
            <a:ext cx="8496944" cy="504056"/>
          </a:xfrm>
        </p:spPr>
        <p:txBody>
          <a:bodyPr/>
          <a:lstStyle/>
          <a:p>
            <a:r>
              <a:rPr lang="sv-SE" dirty="0" err="1"/>
              <a:t>During</a:t>
            </a:r>
            <a:r>
              <a:rPr lang="sv-SE" dirty="0"/>
              <a:t> the </a:t>
            </a:r>
            <a:r>
              <a:rPr lang="sv-SE" dirty="0" err="1"/>
              <a:t>exchange</a:t>
            </a:r>
            <a:r>
              <a:rPr lang="sv-SE" dirty="0"/>
              <a:t> – </a:t>
            </a:r>
            <a:r>
              <a:rPr lang="sv-SE" dirty="0" err="1"/>
              <a:t>what</a:t>
            </a:r>
            <a:r>
              <a:rPr lang="sv-SE" dirty="0"/>
              <a:t> </a:t>
            </a:r>
            <a:r>
              <a:rPr lang="sv-SE" dirty="0" err="1"/>
              <a:t>if</a:t>
            </a:r>
            <a:r>
              <a:rPr lang="sv-SE" dirty="0"/>
              <a:t> </a:t>
            </a:r>
            <a:r>
              <a:rPr lang="sv-SE" dirty="0" err="1"/>
              <a:t>you</a:t>
            </a:r>
            <a:r>
              <a:rPr lang="sv-SE" dirty="0"/>
              <a:t> </a:t>
            </a:r>
            <a:r>
              <a:rPr lang="sv-SE" dirty="0" err="1"/>
              <a:t>need</a:t>
            </a:r>
            <a:r>
              <a:rPr lang="sv-SE" dirty="0"/>
              <a:t> to </a:t>
            </a:r>
            <a:r>
              <a:rPr lang="sv-SE" dirty="0" err="1"/>
              <a:t>change</a:t>
            </a:r>
            <a:r>
              <a:rPr lang="sv-SE" dirty="0"/>
              <a:t> </a:t>
            </a:r>
            <a:r>
              <a:rPr lang="sv-SE" dirty="0" err="1"/>
              <a:t>courses</a:t>
            </a:r>
            <a:r>
              <a:rPr lang="sv-SE" dirty="0"/>
              <a:t>?</a:t>
            </a:r>
          </a:p>
        </p:txBody>
      </p:sp>
    </p:spTree>
    <p:extLst>
      <p:ext uri="{BB962C8B-B14F-4D97-AF65-F5344CB8AC3E}">
        <p14:creationId xmlns:p14="http://schemas.microsoft.com/office/powerpoint/2010/main" val="10486990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Examinations</a:t>
            </a:r>
          </a:p>
        </p:txBody>
      </p:sp>
      <p:sp>
        <p:nvSpPr>
          <p:cNvPr id="3" name="Content Placeholder 2"/>
          <p:cNvSpPr>
            <a:spLocks noGrp="1"/>
          </p:cNvSpPr>
          <p:nvPr>
            <p:ph idx="1"/>
          </p:nvPr>
        </p:nvSpPr>
        <p:spPr/>
        <p:txBody>
          <a:bodyPr/>
          <a:lstStyle/>
          <a:p>
            <a:endParaRPr lang="sv-SE" dirty="0"/>
          </a:p>
          <a:p>
            <a:r>
              <a:rPr lang="en-US" dirty="0"/>
              <a:t>The local regulations at your host institution applies! </a:t>
            </a:r>
          </a:p>
          <a:p>
            <a:r>
              <a:rPr lang="en-US" dirty="0"/>
              <a:t>For instance regarding grading and re-examination.</a:t>
            </a:r>
          </a:p>
          <a:p>
            <a:endParaRPr lang="en-US" dirty="0"/>
          </a:p>
          <a:p>
            <a:r>
              <a:rPr lang="en-US" dirty="0"/>
              <a:t>If there are exams or re-examinations scheduled after you have left it can in often  be organized so that you can do the examination at LNU. But this always needs to be negotiated in advance and it is the teacher at the host university who decides. </a:t>
            </a:r>
            <a:endParaRPr lang="sv-SE" b="1" dirty="0"/>
          </a:p>
        </p:txBody>
      </p:sp>
    </p:spTree>
    <p:extLst>
      <p:ext uri="{BB962C8B-B14F-4D97-AF65-F5344CB8AC3E}">
        <p14:creationId xmlns:p14="http://schemas.microsoft.com/office/powerpoint/2010/main" val="9638796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476672"/>
            <a:ext cx="7645400" cy="755650"/>
          </a:xfrm>
        </p:spPr>
        <p:txBody>
          <a:bodyPr/>
          <a:lstStyle/>
          <a:p>
            <a:r>
              <a:rPr lang="sv-SE" dirty="0" err="1"/>
              <a:t>After</a:t>
            </a:r>
            <a:r>
              <a:rPr lang="sv-SE" dirty="0"/>
              <a:t> the </a:t>
            </a:r>
            <a:r>
              <a:rPr lang="sv-SE" dirty="0" err="1"/>
              <a:t>exchange</a:t>
            </a:r>
            <a:r>
              <a:rPr lang="sv-SE" dirty="0"/>
              <a:t> -</a:t>
            </a:r>
            <a:r>
              <a:rPr lang="sv-SE" dirty="0" err="1"/>
              <a:t>When</a:t>
            </a:r>
            <a:r>
              <a:rPr lang="sv-SE" dirty="0"/>
              <a:t> </a:t>
            </a:r>
            <a:r>
              <a:rPr lang="sv-SE" dirty="0" err="1"/>
              <a:t>you</a:t>
            </a:r>
            <a:r>
              <a:rPr lang="sv-SE" dirty="0"/>
              <a:t> come back </a:t>
            </a:r>
            <a:r>
              <a:rPr lang="sv-SE" dirty="0" err="1"/>
              <a:t>home</a:t>
            </a:r>
            <a:r>
              <a:rPr lang="sv-SE" dirty="0"/>
              <a:t> – </a:t>
            </a:r>
            <a:r>
              <a:rPr lang="sv-SE" dirty="0" err="1"/>
              <a:t>Apply</a:t>
            </a:r>
            <a:r>
              <a:rPr lang="sv-SE" dirty="0"/>
              <a:t> for </a:t>
            </a:r>
            <a:r>
              <a:rPr lang="sv-SE" dirty="0" err="1"/>
              <a:t>credit</a:t>
            </a:r>
            <a:r>
              <a:rPr lang="sv-SE" dirty="0"/>
              <a:t> transfer </a:t>
            </a:r>
          </a:p>
        </p:txBody>
      </p:sp>
      <p:sp>
        <p:nvSpPr>
          <p:cNvPr id="3" name="Content Placeholder 2"/>
          <p:cNvSpPr>
            <a:spLocks noGrp="1"/>
          </p:cNvSpPr>
          <p:nvPr>
            <p:ph idx="1"/>
          </p:nvPr>
        </p:nvSpPr>
        <p:spPr/>
        <p:txBody>
          <a:bodyPr/>
          <a:lstStyle/>
          <a:p>
            <a:r>
              <a:rPr lang="en-US" dirty="0"/>
              <a:t>After your exchange period, your host institution will provide you with a transcript of records stating which courses you have passed and which grades you received for each course. You normally receive this document within 5 weeks after the end of your exchange period either to your home address or through our International Office. </a:t>
            </a:r>
            <a:br>
              <a:rPr lang="en-US" dirty="0"/>
            </a:br>
            <a:endParaRPr lang="en-US" dirty="0"/>
          </a:p>
          <a:p>
            <a:r>
              <a:rPr lang="en-US" dirty="0"/>
              <a:t>You then need to </a:t>
            </a:r>
            <a:r>
              <a:rPr lang="en-US" b="1" dirty="0"/>
              <a:t>apply for a credit transfer </a:t>
            </a:r>
            <a:r>
              <a:rPr lang="en-US" dirty="0"/>
              <a:t>by sending the transcripts of records (</a:t>
            </a:r>
            <a:r>
              <a:rPr lang="en-US" dirty="0" err="1"/>
              <a:t>betyg</a:t>
            </a:r>
            <a:r>
              <a:rPr lang="en-US" dirty="0"/>
              <a:t>) you have received from your host university together with your Learning </a:t>
            </a:r>
            <a:r>
              <a:rPr lang="en-US" dirty="0" err="1"/>
              <a:t>Agreeement</a:t>
            </a:r>
            <a:r>
              <a:rPr lang="en-US" dirty="0"/>
              <a:t> to  </a:t>
            </a:r>
            <a:r>
              <a:rPr lang="en-US" dirty="0">
                <a:hlinkClick r:id="rId2"/>
              </a:rPr>
              <a:t>registrator@lnu.se</a:t>
            </a:r>
            <a:r>
              <a:rPr lang="en-US" dirty="0"/>
              <a:t> . If you have made any changes to your courses to what is mentioned in the Learning Agreement and got an approval from your program manger via e-mail during your exchange you should also attach the e-mail conversation with the approval of the course changes. </a:t>
            </a:r>
            <a:br>
              <a:rPr lang="en-US" dirty="0"/>
            </a:br>
            <a:endParaRPr lang="en-US" dirty="0"/>
          </a:p>
          <a:p>
            <a:endParaRPr lang="sv-SE" dirty="0"/>
          </a:p>
        </p:txBody>
      </p:sp>
    </p:spTree>
    <p:extLst>
      <p:ext uri="{BB962C8B-B14F-4D97-AF65-F5344CB8AC3E}">
        <p14:creationId xmlns:p14="http://schemas.microsoft.com/office/powerpoint/2010/main" val="42902927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Credit transfer</a:t>
            </a:r>
            <a:br>
              <a:rPr lang="sv-SE" dirty="0"/>
            </a:br>
            <a:endParaRPr lang="sv-SE" dirty="0"/>
          </a:p>
        </p:txBody>
      </p:sp>
      <p:sp>
        <p:nvSpPr>
          <p:cNvPr id="3" name="Content Placeholder 2"/>
          <p:cNvSpPr>
            <a:spLocks noGrp="1"/>
          </p:cNvSpPr>
          <p:nvPr>
            <p:ph idx="1"/>
          </p:nvPr>
        </p:nvSpPr>
        <p:spPr/>
        <p:txBody>
          <a:bodyPr/>
          <a:lstStyle/>
          <a:p>
            <a:r>
              <a:rPr lang="en-US" dirty="0"/>
              <a:t>Once we have received all required documents from you we will register your credit transfer in </a:t>
            </a:r>
            <a:r>
              <a:rPr lang="en-US" dirty="0" err="1"/>
              <a:t>Ladok</a:t>
            </a:r>
            <a:r>
              <a:rPr lang="en-US" dirty="0"/>
              <a:t> and you will get an e-mail when the credits have been registered. </a:t>
            </a:r>
          </a:p>
          <a:p>
            <a:endParaRPr lang="en-US" dirty="0"/>
          </a:p>
          <a:p>
            <a:r>
              <a:rPr lang="sv-SE" dirty="0"/>
              <a:t>• </a:t>
            </a:r>
            <a:r>
              <a:rPr lang="sv-SE" dirty="0" err="1"/>
              <a:t>Only</a:t>
            </a:r>
            <a:r>
              <a:rPr lang="sv-SE" dirty="0"/>
              <a:t> </a:t>
            </a:r>
            <a:r>
              <a:rPr lang="sv-SE" dirty="0" err="1"/>
              <a:t>finalised</a:t>
            </a:r>
            <a:r>
              <a:rPr lang="sv-SE" dirty="0"/>
              <a:t>, </a:t>
            </a:r>
            <a:r>
              <a:rPr lang="sv-SE" dirty="0" err="1"/>
              <a:t>passed</a:t>
            </a:r>
            <a:r>
              <a:rPr lang="sv-SE" dirty="0"/>
              <a:t> </a:t>
            </a:r>
            <a:r>
              <a:rPr lang="sv-SE" dirty="0" err="1"/>
              <a:t>courses</a:t>
            </a:r>
            <a:r>
              <a:rPr lang="sv-SE" dirty="0"/>
              <a:t> </a:t>
            </a:r>
            <a:r>
              <a:rPr lang="sv-SE" dirty="0" err="1"/>
              <a:t>will</a:t>
            </a:r>
            <a:r>
              <a:rPr lang="sv-SE" dirty="0"/>
              <a:t> be transferred</a:t>
            </a:r>
          </a:p>
          <a:p>
            <a:r>
              <a:rPr lang="en-US" dirty="0"/>
              <a:t>•The grades will </a:t>
            </a:r>
            <a:r>
              <a:rPr lang="en-US" b="1" dirty="0"/>
              <a:t>not </a:t>
            </a:r>
            <a:r>
              <a:rPr lang="en-US" dirty="0"/>
              <a:t>be converted, but put in as they were given</a:t>
            </a:r>
          </a:p>
          <a:p>
            <a:r>
              <a:rPr lang="en-US" dirty="0"/>
              <a:t>•Local credits will be re-calculated to Swedish credits (</a:t>
            </a:r>
            <a:r>
              <a:rPr lang="en-US" dirty="0" err="1"/>
              <a:t>hp</a:t>
            </a:r>
            <a:r>
              <a:rPr lang="en-US" dirty="0"/>
              <a:t>)</a:t>
            </a:r>
          </a:p>
          <a:p>
            <a:endParaRPr lang="sv-SE" dirty="0"/>
          </a:p>
        </p:txBody>
      </p:sp>
    </p:spTree>
    <p:extLst>
      <p:ext uri="{BB962C8B-B14F-4D97-AF65-F5344CB8AC3E}">
        <p14:creationId xmlns:p14="http://schemas.microsoft.com/office/powerpoint/2010/main" val="8453297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9202" name="Rectangle 2"/>
          <p:cNvSpPr>
            <a:spLocks noGrp="1"/>
          </p:cNvSpPr>
          <p:nvPr>
            <p:ph type="title"/>
          </p:nvPr>
        </p:nvSpPr>
        <p:spPr/>
        <p:txBody>
          <a:bodyPr/>
          <a:lstStyle/>
          <a:p>
            <a:r>
              <a:rPr lang="en-US" dirty="0"/>
              <a:t>Contact info</a:t>
            </a:r>
          </a:p>
        </p:txBody>
      </p:sp>
      <p:sp>
        <p:nvSpPr>
          <p:cNvPr id="179203" name="Rectangle 3"/>
          <p:cNvSpPr>
            <a:spLocks noGrp="1"/>
          </p:cNvSpPr>
          <p:nvPr>
            <p:ph type="body" idx="1"/>
          </p:nvPr>
        </p:nvSpPr>
        <p:spPr/>
        <p:txBody>
          <a:bodyPr/>
          <a:lstStyle/>
          <a:p>
            <a:pPr>
              <a:buFont typeface="Arial" panose="020B0604020202020204" pitchFamily="34" charset="0"/>
              <a:buChar char="•"/>
            </a:pPr>
            <a:r>
              <a:rPr lang="en-US" b="1" u="sng" dirty="0">
                <a:sym typeface="Wingdings" panose="05000000000000000000" pitchFamily="2" charset="2"/>
              </a:rPr>
              <a:t>the Faculty of Technology</a:t>
            </a:r>
          </a:p>
          <a:p>
            <a:pPr lvl="1">
              <a:buFont typeface="Arial" panose="020B0604020202020204" pitchFamily="34" charset="0"/>
              <a:buChar char="•"/>
            </a:pPr>
            <a:r>
              <a:rPr lang="en-US" dirty="0">
                <a:sym typeface="Wingdings" panose="05000000000000000000" pitchFamily="2" charset="2"/>
              </a:rPr>
              <a:t>Handles administrative procedures related to academic matters (Learning Agreement, Credit Transfer)</a:t>
            </a:r>
          </a:p>
          <a:p>
            <a:pPr lvl="1">
              <a:buFont typeface="Arial" panose="020B0604020202020204" pitchFamily="34" charset="0"/>
              <a:buChar char="•"/>
            </a:pPr>
            <a:r>
              <a:rPr lang="en-US" dirty="0">
                <a:sym typeface="Wingdings" panose="05000000000000000000" pitchFamily="2" charset="2"/>
                <a:hlinkClick r:id="rId2"/>
              </a:rPr>
              <a:t>ftk.outexchange@lnu.se</a:t>
            </a:r>
            <a:r>
              <a:rPr lang="en-US" dirty="0">
                <a:sym typeface="Wingdings" panose="05000000000000000000" pitchFamily="2" charset="2"/>
              </a:rPr>
              <a:t> or </a:t>
            </a:r>
            <a:r>
              <a:rPr lang="en-US" dirty="0">
                <a:sym typeface="Wingdings" panose="05000000000000000000" pitchFamily="2" charset="2"/>
                <a:hlinkClick r:id="rId3"/>
              </a:rPr>
              <a:t>katarina.ronndahl@lnu.se</a:t>
            </a:r>
            <a:endParaRPr lang="en-US" dirty="0">
              <a:sym typeface="Wingdings" panose="05000000000000000000" pitchFamily="2" charset="2"/>
            </a:endParaRPr>
          </a:p>
          <a:p>
            <a:pPr marL="457200" lvl="1" indent="0">
              <a:buNone/>
            </a:pPr>
            <a:endParaRPr lang="en-US" dirty="0">
              <a:sym typeface="Wingdings" panose="05000000000000000000" pitchFamily="2" charset="2"/>
            </a:endParaRPr>
          </a:p>
          <a:p>
            <a:pPr lvl="1">
              <a:buFont typeface="Arial" panose="020B0604020202020204" pitchFamily="34" charset="0"/>
              <a:buChar char="•"/>
            </a:pPr>
            <a:endParaRPr lang="en-US" dirty="0">
              <a:sym typeface="Wingdings" panose="05000000000000000000" pitchFamily="2" charset="2"/>
            </a:endParaRPr>
          </a:p>
          <a:p>
            <a:pPr>
              <a:buFont typeface="Arial" panose="020B0604020202020204" pitchFamily="34" charset="0"/>
              <a:buChar char="•"/>
            </a:pPr>
            <a:r>
              <a:rPr lang="en-US" b="1" u="sng" dirty="0">
                <a:sym typeface="Wingdings" panose="05000000000000000000" pitchFamily="2" charset="2"/>
              </a:rPr>
              <a:t>International Office</a:t>
            </a:r>
          </a:p>
          <a:p>
            <a:pPr lvl="1">
              <a:buFont typeface="Arial" panose="020B0604020202020204" pitchFamily="34" charset="0"/>
              <a:buChar char="•"/>
            </a:pPr>
            <a:r>
              <a:rPr lang="en-US" dirty="0">
                <a:sym typeface="Wingdings" panose="05000000000000000000" pitchFamily="2" charset="2"/>
              </a:rPr>
              <a:t>Handles other practical issues related to studying abroad (</a:t>
            </a:r>
            <a:r>
              <a:rPr lang="en-US" dirty="0" err="1">
                <a:sym typeface="Wingdings" panose="05000000000000000000" pitchFamily="2" charset="2"/>
              </a:rPr>
              <a:t>Erasmusgrants</a:t>
            </a:r>
            <a:r>
              <a:rPr lang="en-US" dirty="0">
                <a:sym typeface="Wingdings" panose="05000000000000000000" pitchFamily="2" charset="2"/>
              </a:rPr>
              <a:t>, insurance, contact with partner university etc.)</a:t>
            </a:r>
          </a:p>
          <a:p>
            <a:pPr lvl="1">
              <a:buFont typeface="Arial" panose="020B0604020202020204" pitchFamily="34" charset="0"/>
              <a:buChar char="•"/>
            </a:pPr>
            <a:r>
              <a:rPr lang="en-US" dirty="0">
                <a:sym typeface="Wingdings" panose="05000000000000000000" pitchFamily="2" charset="2"/>
                <a:hlinkClick r:id="rId4"/>
              </a:rPr>
              <a:t>outexchange@lnu.se</a:t>
            </a:r>
            <a:endParaRPr lang="en-US" dirty="0">
              <a:sym typeface="Wingdings" panose="05000000000000000000" pitchFamily="2" charset="2"/>
            </a:endParaRPr>
          </a:p>
        </p:txBody>
      </p:sp>
    </p:spTree>
    <p:extLst>
      <p:ext uri="{BB962C8B-B14F-4D97-AF65-F5344CB8AC3E}">
        <p14:creationId xmlns:p14="http://schemas.microsoft.com/office/powerpoint/2010/main" val="7283908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v-SE" dirty="0"/>
          </a:p>
        </p:txBody>
      </p:sp>
      <p:sp>
        <p:nvSpPr>
          <p:cNvPr id="3" name="Content Placeholder 2"/>
          <p:cNvSpPr>
            <a:spLocks noGrp="1"/>
          </p:cNvSpPr>
          <p:nvPr>
            <p:ph idx="1"/>
          </p:nvPr>
        </p:nvSpPr>
        <p:spPr>
          <a:xfrm>
            <a:off x="706438" y="1651000"/>
            <a:ext cx="6241826" cy="2066032"/>
          </a:xfrm>
        </p:spPr>
        <p:txBody>
          <a:bodyPr/>
          <a:lstStyle/>
          <a:p>
            <a:pPr algn="ctr"/>
            <a:r>
              <a:rPr lang="sv-SE" sz="4800" dirty="0" err="1"/>
              <a:t>Questions</a:t>
            </a:r>
            <a:r>
              <a:rPr lang="sv-SE" sz="4800" dirty="0"/>
              <a:t>?</a:t>
            </a:r>
          </a:p>
        </p:txBody>
      </p:sp>
    </p:spTree>
    <p:extLst>
      <p:ext uri="{BB962C8B-B14F-4D97-AF65-F5344CB8AC3E}">
        <p14:creationId xmlns:p14="http://schemas.microsoft.com/office/powerpoint/2010/main" val="35896538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idx="4294967295"/>
          </p:nvPr>
        </p:nvSpPr>
        <p:spPr/>
        <p:txBody>
          <a:bodyPr/>
          <a:lstStyle/>
          <a:p>
            <a:pPr eaLnBrk="1" hangingPunct="1"/>
            <a:endParaRPr lang="en-US" altLang="sv-SE"/>
          </a:p>
        </p:txBody>
      </p:sp>
      <p:sp>
        <p:nvSpPr>
          <p:cNvPr id="5" name="Rectangle 4"/>
          <p:cNvSpPr/>
          <p:nvPr/>
        </p:nvSpPr>
        <p:spPr>
          <a:xfrm>
            <a:off x="0" y="0"/>
            <a:ext cx="9144000" cy="6858000"/>
          </a:xfrm>
          <a:prstGeom prst="rect">
            <a:avLst/>
          </a:prstGeom>
          <a:solidFill>
            <a:srgbClr val="FFF5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cs typeface="Arial" charset="0"/>
            </a:endParaRPr>
          </a:p>
        </p:txBody>
      </p:sp>
      <p:pic>
        <p:nvPicPr>
          <p:cNvPr id="23556" name="Content Placeholder 9" descr="090323_Lnu-se.png"/>
          <p:cNvPicPr>
            <a:picLocks noGrp="1" noChangeAspect="1"/>
          </p:cNvPicPr>
          <p:nvPr>
            <p:ph sz="half" idx="4294967295"/>
          </p:nvPr>
        </p:nvPicPr>
        <p:blipFill>
          <a:blip r:embed="rId2" cstate="print">
            <a:extLst>
              <a:ext uri="{28A0092B-C50C-407E-A947-70E740481C1C}">
                <a14:useLocalDpi xmlns:a14="http://schemas.microsoft.com/office/drawing/2010/main" val="0"/>
              </a:ext>
            </a:extLst>
          </a:blip>
          <a:srcRect/>
          <a:stretch>
            <a:fillRect/>
          </a:stretch>
        </p:blipFill>
        <p:spPr>
          <a:xfrm>
            <a:off x="2979738" y="5326063"/>
            <a:ext cx="3184525" cy="863600"/>
          </a:xfrm>
        </p:spPr>
      </p:pic>
      <p:pic>
        <p:nvPicPr>
          <p:cNvPr id="23557" name="Content Placeholder 12" descr="090323_Lnu_Symbol.png"/>
          <p:cNvPicPr>
            <a:picLocks noGrp="1" noChangeAspect="1"/>
          </p:cNvPicPr>
          <p:nvPr>
            <p:ph sz="half" idx="4294967295"/>
          </p:nvPr>
        </p:nvPicPr>
        <p:blipFill>
          <a:blip r:embed="rId3">
            <a:extLst>
              <a:ext uri="{28A0092B-C50C-407E-A947-70E740481C1C}">
                <a14:useLocalDpi xmlns:a14="http://schemas.microsoft.com/office/drawing/2010/main" val="0"/>
              </a:ext>
            </a:extLst>
          </a:blip>
          <a:srcRect/>
          <a:stretch>
            <a:fillRect/>
          </a:stretch>
        </p:blipFill>
        <p:spPr>
          <a:xfrm>
            <a:off x="2928938" y="406400"/>
            <a:ext cx="3286125" cy="4349750"/>
          </a:xfrm>
        </p:spPr>
      </p:pic>
    </p:spTree>
    <p:extLst>
      <p:ext uri="{BB962C8B-B14F-4D97-AF65-F5344CB8AC3E}">
        <p14:creationId xmlns:p14="http://schemas.microsoft.com/office/powerpoint/2010/main" val="21755311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text, screenshot, number, font&#10;&#10;Description automatically generated">
            <a:extLst>
              <a:ext uri="{FF2B5EF4-FFF2-40B4-BE49-F238E27FC236}">
                <a16:creationId xmlns:a16="http://schemas.microsoft.com/office/drawing/2014/main" id="{907343E9-C9E1-A970-23B2-5671460E34C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021050"/>
            <a:ext cx="9144000" cy="4815899"/>
          </a:xfrm>
          <a:prstGeom prst="rect">
            <a:avLst/>
          </a:prstGeom>
        </p:spPr>
      </p:pic>
    </p:spTree>
    <p:extLst>
      <p:ext uri="{BB962C8B-B14F-4D97-AF65-F5344CB8AC3E}">
        <p14:creationId xmlns:p14="http://schemas.microsoft.com/office/powerpoint/2010/main" val="1283993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Transcripts of </a:t>
            </a:r>
            <a:r>
              <a:rPr lang="sv-SE" dirty="0" err="1"/>
              <a:t>records</a:t>
            </a:r>
            <a:r>
              <a:rPr lang="sv-SE" dirty="0"/>
              <a:t> from Ladok/</a:t>
            </a:r>
            <a:br>
              <a:rPr lang="sv-SE" dirty="0"/>
            </a:br>
            <a:r>
              <a:rPr lang="sv-SE" dirty="0"/>
              <a:t>Resultatintyg från Ladok an </a:t>
            </a:r>
            <a:r>
              <a:rPr lang="sv-SE" dirty="0" err="1"/>
              <a:t>example</a:t>
            </a:r>
            <a:endParaRPr lang="sv-SE"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87624" y="1844824"/>
            <a:ext cx="6344535" cy="2781688"/>
          </a:xfrm>
        </p:spPr>
      </p:pic>
    </p:spTree>
    <p:extLst>
      <p:ext uri="{BB962C8B-B14F-4D97-AF65-F5344CB8AC3E}">
        <p14:creationId xmlns:p14="http://schemas.microsoft.com/office/powerpoint/2010/main" val="1093952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9202" name="Rectangle 2"/>
          <p:cNvSpPr>
            <a:spLocks noGrp="1"/>
          </p:cNvSpPr>
          <p:nvPr>
            <p:ph type="title"/>
          </p:nvPr>
        </p:nvSpPr>
        <p:spPr/>
        <p:txBody>
          <a:bodyPr/>
          <a:lstStyle/>
          <a:p>
            <a:r>
              <a:rPr lang="en-US" dirty="0"/>
              <a:t>What is the purpose of this meeting?</a:t>
            </a:r>
          </a:p>
        </p:txBody>
      </p:sp>
      <p:sp>
        <p:nvSpPr>
          <p:cNvPr id="179203" name="Rectangle 3"/>
          <p:cNvSpPr>
            <a:spLocks noGrp="1"/>
          </p:cNvSpPr>
          <p:nvPr>
            <p:ph type="body" idx="1"/>
          </p:nvPr>
        </p:nvSpPr>
        <p:spPr/>
        <p:txBody>
          <a:bodyPr/>
          <a:lstStyle/>
          <a:p>
            <a:pPr>
              <a:buFont typeface="Arial" panose="020B0604020202020204" pitchFamily="34" charset="0"/>
              <a:buChar char="•"/>
            </a:pPr>
            <a:r>
              <a:rPr lang="en-US" dirty="0">
                <a:sym typeface="Wingdings" panose="05000000000000000000" pitchFamily="2" charset="2"/>
              </a:rPr>
              <a:t>What do we expect from you?</a:t>
            </a:r>
          </a:p>
          <a:p>
            <a:pPr>
              <a:buFont typeface="Arial" panose="020B0604020202020204" pitchFamily="34" charset="0"/>
              <a:buChar char="•"/>
            </a:pPr>
            <a:r>
              <a:rPr lang="en-US" dirty="0">
                <a:sym typeface="Wingdings" panose="05000000000000000000" pitchFamily="2" charset="2"/>
              </a:rPr>
              <a:t>What is a Learning Agreement/A course pre-assessment?</a:t>
            </a:r>
          </a:p>
          <a:p>
            <a:pPr>
              <a:buFont typeface="Arial" panose="020B0604020202020204" pitchFamily="34" charset="0"/>
              <a:buChar char="•"/>
            </a:pPr>
            <a:r>
              <a:rPr lang="en-US" dirty="0">
                <a:sym typeface="Wingdings" panose="05000000000000000000" pitchFamily="2" charset="2"/>
              </a:rPr>
              <a:t>What is the Learning Agreement process from now until you come back?</a:t>
            </a:r>
          </a:p>
          <a:p>
            <a:pPr lvl="1">
              <a:buFont typeface="Arial" panose="020B0604020202020204" pitchFamily="34" charset="0"/>
              <a:buChar char="•"/>
            </a:pPr>
            <a:r>
              <a:rPr lang="en-US" dirty="0">
                <a:sym typeface="Wingdings" panose="05000000000000000000" pitchFamily="2" charset="2"/>
              </a:rPr>
              <a:t>Step 1: Before the mobility – fill in the Learning Agreement </a:t>
            </a:r>
          </a:p>
          <a:p>
            <a:pPr lvl="1">
              <a:buFont typeface="Arial" panose="020B0604020202020204" pitchFamily="34" charset="0"/>
              <a:buChar char="•"/>
            </a:pPr>
            <a:r>
              <a:rPr lang="en-US" dirty="0">
                <a:sym typeface="Wingdings" panose="05000000000000000000" pitchFamily="2" charset="2"/>
              </a:rPr>
              <a:t>Step 2: During the mobility - need to change courses?</a:t>
            </a:r>
          </a:p>
          <a:p>
            <a:pPr lvl="1">
              <a:buFont typeface="Arial" panose="020B0604020202020204" pitchFamily="34" charset="0"/>
              <a:buChar char="•"/>
            </a:pPr>
            <a:r>
              <a:rPr lang="en-US" dirty="0">
                <a:sym typeface="Wingdings" panose="05000000000000000000" pitchFamily="2" charset="2"/>
              </a:rPr>
              <a:t>Step 3: After the mobility – Application for Credit transfer</a:t>
            </a:r>
          </a:p>
          <a:p>
            <a:pPr marL="457200" lvl="1" indent="0">
              <a:buNone/>
            </a:pPr>
            <a:endParaRPr lang="en-US" dirty="0">
              <a:sym typeface="Wingdings" panose="05000000000000000000" pitchFamily="2" charset="2"/>
            </a:endParaRPr>
          </a:p>
          <a:p>
            <a:pPr marL="285750" indent="-285750">
              <a:buFont typeface="Arial" panose="020B0604020202020204" pitchFamily="34" charset="0"/>
              <a:buChar char="•"/>
            </a:pPr>
            <a:r>
              <a:rPr lang="en-US" dirty="0">
                <a:sym typeface="Wingdings" panose="05000000000000000000" pitchFamily="2" charset="2"/>
              </a:rPr>
              <a:t>Questions?</a:t>
            </a:r>
          </a:p>
          <a:p>
            <a:pPr marL="0" indent="0"/>
            <a:endParaRPr lang="en-US" dirty="0">
              <a:sym typeface="Wingdings" panose="05000000000000000000" pitchFamily="2" charset="2"/>
            </a:endParaRPr>
          </a:p>
        </p:txBody>
      </p:sp>
    </p:spTree>
    <p:extLst>
      <p:ext uri="{BB962C8B-B14F-4D97-AF65-F5344CB8AC3E}">
        <p14:creationId xmlns:p14="http://schemas.microsoft.com/office/powerpoint/2010/main" val="10667534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Transcripts of </a:t>
            </a:r>
            <a:r>
              <a:rPr lang="sv-SE" dirty="0" err="1"/>
              <a:t>records</a:t>
            </a:r>
            <a:r>
              <a:rPr lang="sv-SE" dirty="0"/>
              <a:t> from Ladok/</a:t>
            </a:r>
            <a:br>
              <a:rPr lang="sv-SE" dirty="0"/>
            </a:br>
            <a:r>
              <a:rPr lang="sv-SE" dirty="0"/>
              <a:t>Resultatintyg från Ladok an </a:t>
            </a:r>
            <a:r>
              <a:rPr lang="sv-SE" dirty="0" err="1"/>
              <a:t>example</a:t>
            </a:r>
            <a:endParaRPr lang="sv-SE"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27584" y="1988840"/>
            <a:ext cx="6382641" cy="3620005"/>
          </a:xfrm>
        </p:spPr>
      </p:pic>
    </p:spTree>
    <p:extLst>
      <p:ext uri="{BB962C8B-B14F-4D97-AF65-F5344CB8AC3E}">
        <p14:creationId xmlns:p14="http://schemas.microsoft.com/office/powerpoint/2010/main" val="39721918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err="1"/>
              <a:t>How</a:t>
            </a:r>
            <a:r>
              <a:rPr lang="sv-SE" dirty="0"/>
              <a:t> </a:t>
            </a:r>
            <a:r>
              <a:rPr lang="sv-SE" dirty="0" err="1"/>
              <a:t>can</a:t>
            </a:r>
            <a:r>
              <a:rPr lang="sv-SE" dirty="0"/>
              <a:t> </a:t>
            </a:r>
            <a:r>
              <a:rPr lang="sv-SE" dirty="0" err="1"/>
              <a:t>you</a:t>
            </a:r>
            <a:r>
              <a:rPr lang="sv-SE" dirty="0"/>
              <a:t> </a:t>
            </a:r>
            <a:r>
              <a:rPr lang="sv-SE" dirty="0" err="1"/>
              <a:t>see</a:t>
            </a:r>
            <a:r>
              <a:rPr lang="sv-SE" dirty="0"/>
              <a:t> the </a:t>
            </a:r>
            <a:r>
              <a:rPr lang="sv-SE" dirty="0" err="1"/>
              <a:t>credit</a:t>
            </a:r>
            <a:r>
              <a:rPr lang="sv-SE" dirty="0"/>
              <a:t> transfer in Ladok </a:t>
            </a:r>
            <a:br>
              <a:rPr lang="sv-SE" dirty="0"/>
            </a:br>
            <a:r>
              <a:rPr lang="sv-SE" dirty="0"/>
              <a:t>an </a:t>
            </a:r>
            <a:r>
              <a:rPr lang="sv-SE" dirty="0" err="1"/>
              <a:t>example</a:t>
            </a:r>
            <a:endParaRPr lang="sv-SE"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06438" y="2287591"/>
            <a:ext cx="7658100" cy="3082918"/>
          </a:xfrm>
        </p:spPr>
      </p:pic>
    </p:spTree>
    <p:extLst>
      <p:ext uri="{BB962C8B-B14F-4D97-AF65-F5344CB8AC3E}">
        <p14:creationId xmlns:p14="http://schemas.microsoft.com/office/powerpoint/2010/main" val="27353364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err="1"/>
              <a:t>How</a:t>
            </a:r>
            <a:r>
              <a:rPr lang="sv-SE" dirty="0"/>
              <a:t> </a:t>
            </a:r>
            <a:r>
              <a:rPr lang="sv-SE" dirty="0" err="1"/>
              <a:t>can</a:t>
            </a:r>
            <a:r>
              <a:rPr lang="sv-SE" dirty="0"/>
              <a:t> </a:t>
            </a:r>
            <a:r>
              <a:rPr lang="sv-SE" dirty="0" err="1"/>
              <a:t>you</a:t>
            </a:r>
            <a:r>
              <a:rPr lang="sv-SE" dirty="0"/>
              <a:t> </a:t>
            </a:r>
            <a:r>
              <a:rPr lang="sv-SE" dirty="0" err="1"/>
              <a:t>see</a:t>
            </a:r>
            <a:r>
              <a:rPr lang="sv-SE" dirty="0"/>
              <a:t> the </a:t>
            </a:r>
            <a:r>
              <a:rPr lang="sv-SE" dirty="0" err="1"/>
              <a:t>credit</a:t>
            </a:r>
            <a:r>
              <a:rPr lang="sv-SE" dirty="0"/>
              <a:t> transfer in Ladok </a:t>
            </a:r>
            <a:br>
              <a:rPr lang="sv-SE" dirty="0"/>
            </a:br>
            <a:r>
              <a:rPr lang="sv-SE" dirty="0"/>
              <a:t>an </a:t>
            </a:r>
            <a:r>
              <a:rPr lang="sv-SE" dirty="0" err="1"/>
              <a:t>example</a:t>
            </a:r>
            <a:endParaRPr lang="sv-SE"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06438" y="2701918"/>
            <a:ext cx="7658100" cy="2254263"/>
          </a:xfrm>
        </p:spPr>
      </p:pic>
    </p:spTree>
    <p:extLst>
      <p:ext uri="{BB962C8B-B14F-4D97-AF65-F5344CB8AC3E}">
        <p14:creationId xmlns:p14="http://schemas.microsoft.com/office/powerpoint/2010/main" val="3772448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9202" name="Rectangle 2"/>
          <p:cNvSpPr>
            <a:spLocks noGrp="1"/>
          </p:cNvSpPr>
          <p:nvPr>
            <p:ph type="title"/>
          </p:nvPr>
        </p:nvSpPr>
        <p:spPr/>
        <p:txBody>
          <a:bodyPr/>
          <a:lstStyle/>
          <a:p>
            <a:r>
              <a:rPr lang="en-US" dirty="0"/>
              <a:t>What do we expect from you?</a:t>
            </a:r>
          </a:p>
        </p:txBody>
      </p:sp>
      <p:sp>
        <p:nvSpPr>
          <p:cNvPr id="179203" name="Rectangle 3"/>
          <p:cNvSpPr>
            <a:spLocks noGrp="1"/>
          </p:cNvSpPr>
          <p:nvPr>
            <p:ph type="body" idx="1"/>
          </p:nvPr>
        </p:nvSpPr>
        <p:spPr/>
        <p:txBody>
          <a:bodyPr/>
          <a:lstStyle/>
          <a:p>
            <a:pPr>
              <a:buFont typeface="Arial" panose="020B0604020202020204" pitchFamily="34" charset="0"/>
              <a:buChar char="•"/>
            </a:pPr>
            <a:r>
              <a:rPr lang="en-US" dirty="0">
                <a:sym typeface="Wingdings" panose="05000000000000000000" pitchFamily="2" charset="2"/>
              </a:rPr>
              <a:t>We (LNU and your host institution, CSN for those who use that) expect that:</a:t>
            </a:r>
          </a:p>
          <a:p>
            <a:pPr>
              <a:buFont typeface="Arial" panose="020B0604020202020204" pitchFamily="34" charset="0"/>
              <a:buChar char="•"/>
            </a:pPr>
            <a:endParaRPr lang="en-US" dirty="0">
              <a:sym typeface="Wingdings" panose="05000000000000000000" pitchFamily="2" charset="2"/>
            </a:endParaRPr>
          </a:p>
          <a:p>
            <a:pPr lvl="1">
              <a:buFont typeface="Arial" panose="020B0604020202020204" pitchFamily="34" charset="0"/>
              <a:buChar char="•"/>
            </a:pPr>
            <a:r>
              <a:rPr lang="en-US" b="1" dirty="0">
                <a:sym typeface="Wingdings" panose="05000000000000000000" pitchFamily="2" charset="2"/>
              </a:rPr>
              <a:t>You study full time</a:t>
            </a:r>
            <a:r>
              <a:rPr lang="en-US" dirty="0">
                <a:sym typeface="Wingdings" panose="05000000000000000000" pitchFamily="2" charset="2"/>
              </a:rPr>
              <a:t>, the </a:t>
            </a:r>
            <a:r>
              <a:rPr lang="en-US" u="sng" dirty="0">
                <a:sym typeface="Wingdings" panose="05000000000000000000" pitchFamily="2" charset="2"/>
              </a:rPr>
              <a:t>equivalence of 30 </a:t>
            </a:r>
            <a:r>
              <a:rPr lang="en-US" u="sng" dirty="0" err="1">
                <a:sym typeface="Wingdings" panose="05000000000000000000" pitchFamily="2" charset="2"/>
              </a:rPr>
              <a:t>hp</a:t>
            </a:r>
            <a:r>
              <a:rPr lang="en-US" u="sng" dirty="0">
                <a:sym typeface="Wingdings" panose="05000000000000000000" pitchFamily="2" charset="2"/>
              </a:rPr>
              <a:t> /semester</a:t>
            </a:r>
          </a:p>
          <a:p>
            <a:pPr lvl="2">
              <a:buFont typeface="Arial" panose="020B0604020202020204" pitchFamily="34" charset="0"/>
              <a:buChar char="•"/>
            </a:pPr>
            <a:r>
              <a:rPr lang="en-US" dirty="0">
                <a:sym typeface="Wingdings" panose="05000000000000000000" pitchFamily="2" charset="2"/>
              </a:rPr>
              <a:t>EU destinations: 30 ECTS credits (1 ECTS=1 hp)</a:t>
            </a:r>
          </a:p>
          <a:p>
            <a:pPr lvl="2">
              <a:buFont typeface="Arial" panose="020B0604020202020204" pitchFamily="34" charset="0"/>
              <a:buChar char="•"/>
            </a:pPr>
            <a:r>
              <a:rPr lang="en-US" dirty="0">
                <a:sym typeface="Wingdings" panose="05000000000000000000" pitchFamily="2" charset="2"/>
              </a:rPr>
              <a:t>Destinations outside the EU: depends on the host institution</a:t>
            </a:r>
          </a:p>
          <a:p>
            <a:pPr marL="914400" lvl="2" indent="0">
              <a:buNone/>
            </a:pPr>
            <a:endParaRPr lang="en-US" dirty="0">
              <a:sym typeface="Wingdings" panose="05000000000000000000" pitchFamily="2" charset="2"/>
            </a:endParaRPr>
          </a:p>
          <a:p>
            <a:pPr lvl="1">
              <a:buFont typeface="Arial" panose="020B0604020202020204" pitchFamily="34" charset="0"/>
              <a:buChar char="•"/>
            </a:pPr>
            <a:r>
              <a:rPr lang="en-US" b="1" dirty="0">
                <a:sym typeface="Wingdings" panose="05000000000000000000" pitchFamily="2" charset="2"/>
              </a:rPr>
              <a:t>You fill in and get approval for your Learning Agreement/DLA</a:t>
            </a:r>
          </a:p>
          <a:p>
            <a:pPr lvl="2">
              <a:buFont typeface="Arial" panose="020B0604020202020204" pitchFamily="34" charset="0"/>
              <a:buChar char="•"/>
            </a:pPr>
            <a:endParaRPr lang="en-US" dirty="0">
              <a:sym typeface="Wingdings" panose="05000000000000000000" pitchFamily="2" charset="2"/>
            </a:endParaRPr>
          </a:p>
          <a:p>
            <a:pPr lvl="1">
              <a:buFont typeface="Arial" panose="020B0604020202020204" pitchFamily="34" charset="0"/>
              <a:buChar char="•"/>
            </a:pPr>
            <a:r>
              <a:rPr lang="en-US" b="1" dirty="0">
                <a:sym typeface="Wingdings" panose="05000000000000000000" pitchFamily="2" charset="2"/>
              </a:rPr>
              <a:t>You apply for a credit transfer when you come back</a:t>
            </a:r>
          </a:p>
          <a:p>
            <a:pPr lvl="2">
              <a:buFont typeface="Arial" panose="020B0604020202020204" pitchFamily="34" charset="0"/>
              <a:buChar char="•"/>
            </a:pPr>
            <a:r>
              <a:rPr lang="en-US" dirty="0">
                <a:sym typeface="Wingdings" panose="05000000000000000000" pitchFamily="2" charset="2"/>
              </a:rPr>
              <a:t>Within your </a:t>
            </a:r>
            <a:r>
              <a:rPr lang="en-US" dirty="0" err="1">
                <a:sym typeface="Wingdings" panose="05000000000000000000" pitchFamily="2" charset="2"/>
              </a:rPr>
              <a:t>programme</a:t>
            </a:r>
            <a:endParaRPr lang="en-US" dirty="0">
              <a:sym typeface="Wingdings" panose="05000000000000000000" pitchFamily="2" charset="2"/>
            </a:endParaRPr>
          </a:p>
          <a:p>
            <a:pPr lvl="2">
              <a:buFont typeface="Arial" panose="020B0604020202020204" pitchFamily="34" charset="0"/>
              <a:buChar char="•"/>
            </a:pPr>
            <a:r>
              <a:rPr lang="en-US" dirty="0">
                <a:sym typeface="Wingdings" panose="05000000000000000000" pitchFamily="2" charset="2"/>
              </a:rPr>
              <a:t>Free standing courses</a:t>
            </a:r>
          </a:p>
        </p:txBody>
      </p:sp>
    </p:spTree>
    <p:extLst>
      <p:ext uri="{BB962C8B-B14F-4D97-AF65-F5344CB8AC3E}">
        <p14:creationId xmlns:p14="http://schemas.microsoft.com/office/powerpoint/2010/main" val="20326841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2400" dirty="0"/>
              <a:t>Learning Agreement/A </a:t>
            </a:r>
            <a:r>
              <a:rPr lang="sv-SE" sz="2400" dirty="0" err="1"/>
              <a:t>course</a:t>
            </a:r>
            <a:r>
              <a:rPr lang="sv-SE" sz="2400" dirty="0"/>
              <a:t> pre-</a:t>
            </a:r>
            <a:r>
              <a:rPr lang="sv-SE" sz="2400" dirty="0" err="1"/>
              <a:t>assessment</a:t>
            </a:r>
            <a:endParaRPr lang="sv-SE" sz="2400" dirty="0"/>
          </a:p>
        </p:txBody>
      </p:sp>
      <p:sp>
        <p:nvSpPr>
          <p:cNvPr id="3" name="Platshållare för innehåll 2"/>
          <p:cNvSpPr>
            <a:spLocks noGrp="1"/>
          </p:cNvSpPr>
          <p:nvPr>
            <p:ph idx="1"/>
          </p:nvPr>
        </p:nvSpPr>
        <p:spPr>
          <a:xfrm>
            <a:off x="687886" y="1340768"/>
            <a:ext cx="7658100" cy="4608512"/>
          </a:xfrm>
        </p:spPr>
        <p:txBody>
          <a:bodyPr/>
          <a:lstStyle/>
          <a:p>
            <a:pPr>
              <a:buFont typeface="Arial" panose="020B0604020202020204" pitchFamily="34" charset="0"/>
              <a:buChar char="•"/>
            </a:pPr>
            <a:r>
              <a:rPr lang="sv-SE" dirty="0"/>
              <a:t>Course pre-</a:t>
            </a:r>
            <a:r>
              <a:rPr lang="sv-SE" dirty="0" err="1"/>
              <a:t>assessment</a:t>
            </a:r>
            <a:r>
              <a:rPr lang="sv-SE" dirty="0"/>
              <a:t> = an</a:t>
            </a:r>
            <a:r>
              <a:rPr lang="sv-SE" b="1" dirty="0"/>
              <a:t> </a:t>
            </a:r>
            <a:r>
              <a:rPr lang="sv-SE" b="1" dirty="0" err="1"/>
              <a:t>assessment</a:t>
            </a:r>
            <a:r>
              <a:rPr lang="sv-SE" b="1" dirty="0"/>
              <a:t> </a:t>
            </a:r>
            <a:r>
              <a:rPr lang="sv-SE" dirty="0" err="1"/>
              <a:t>made</a:t>
            </a:r>
            <a:r>
              <a:rPr lang="sv-SE" dirty="0"/>
              <a:t> by </a:t>
            </a:r>
            <a:r>
              <a:rPr lang="sv-SE" dirty="0" err="1"/>
              <a:t>your</a:t>
            </a:r>
            <a:r>
              <a:rPr lang="sv-SE" dirty="0"/>
              <a:t> </a:t>
            </a:r>
            <a:r>
              <a:rPr lang="sv-SE" dirty="0" err="1"/>
              <a:t>programme</a:t>
            </a:r>
            <a:r>
              <a:rPr lang="sv-SE" dirty="0"/>
              <a:t> </a:t>
            </a:r>
            <a:r>
              <a:rPr lang="sv-SE" dirty="0" err="1"/>
              <a:t>coordinator</a:t>
            </a:r>
            <a:r>
              <a:rPr lang="sv-SE" dirty="0"/>
              <a:t> </a:t>
            </a:r>
            <a:r>
              <a:rPr lang="sv-SE" dirty="0" err="1"/>
              <a:t>about</a:t>
            </a:r>
            <a:r>
              <a:rPr lang="sv-SE" dirty="0"/>
              <a:t> </a:t>
            </a:r>
            <a:r>
              <a:rPr lang="sv-SE" dirty="0" err="1"/>
              <a:t>which</a:t>
            </a:r>
            <a:r>
              <a:rPr lang="sv-SE" dirty="0"/>
              <a:t> </a:t>
            </a:r>
            <a:r>
              <a:rPr lang="sv-SE" b="1" dirty="0" err="1"/>
              <a:t>courses</a:t>
            </a:r>
            <a:r>
              <a:rPr lang="sv-SE" b="1" dirty="0"/>
              <a:t> </a:t>
            </a:r>
            <a:r>
              <a:rPr lang="sv-SE" b="1" dirty="0" err="1"/>
              <a:t>you</a:t>
            </a:r>
            <a:r>
              <a:rPr lang="sv-SE" b="1" dirty="0"/>
              <a:t> </a:t>
            </a:r>
            <a:r>
              <a:rPr lang="sv-SE" b="1" dirty="0" err="1"/>
              <a:t>can</a:t>
            </a:r>
            <a:r>
              <a:rPr lang="sv-SE" b="1" dirty="0"/>
              <a:t> </a:t>
            </a:r>
            <a:r>
              <a:rPr lang="sv-SE" b="1" dirty="0" err="1"/>
              <a:t>study</a:t>
            </a:r>
            <a:r>
              <a:rPr lang="sv-SE" b="1" dirty="0"/>
              <a:t> </a:t>
            </a:r>
            <a:r>
              <a:rPr lang="sv-SE" b="1" dirty="0" err="1"/>
              <a:t>abroad</a:t>
            </a:r>
            <a:r>
              <a:rPr lang="sv-SE" b="1" dirty="0"/>
              <a:t> and transfer back </a:t>
            </a:r>
            <a:r>
              <a:rPr lang="sv-SE" b="1" dirty="0" err="1"/>
              <a:t>home</a:t>
            </a:r>
            <a:r>
              <a:rPr lang="sv-SE" dirty="0"/>
              <a:t>. The </a:t>
            </a:r>
            <a:r>
              <a:rPr lang="sv-SE" dirty="0" err="1"/>
              <a:t>assessment</a:t>
            </a:r>
            <a:r>
              <a:rPr lang="sv-SE" dirty="0"/>
              <a:t> is </a:t>
            </a:r>
            <a:r>
              <a:rPr lang="sv-SE" dirty="0" err="1"/>
              <a:t>based</a:t>
            </a:r>
            <a:r>
              <a:rPr lang="sv-SE" dirty="0"/>
              <a:t> on:</a:t>
            </a:r>
          </a:p>
          <a:p>
            <a:pPr lvl="1">
              <a:buFont typeface="Arial" panose="020B0604020202020204" pitchFamily="34" charset="0"/>
              <a:buChar char="•"/>
            </a:pPr>
            <a:r>
              <a:rPr lang="sv-SE" dirty="0"/>
              <a:t>the </a:t>
            </a:r>
            <a:r>
              <a:rPr lang="sv-SE" dirty="0" err="1"/>
              <a:t>course’s</a:t>
            </a:r>
            <a:r>
              <a:rPr lang="sv-SE" dirty="0"/>
              <a:t> </a:t>
            </a:r>
            <a:r>
              <a:rPr lang="sv-SE" dirty="0" err="1"/>
              <a:t>content</a:t>
            </a:r>
            <a:r>
              <a:rPr lang="sv-SE" dirty="0"/>
              <a:t> </a:t>
            </a:r>
            <a:r>
              <a:rPr lang="sv-SE" sz="1200" dirty="0"/>
              <a:t>(</a:t>
            </a:r>
            <a:r>
              <a:rPr lang="sv-SE" sz="1200" dirty="0" err="1"/>
              <a:t>should</a:t>
            </a:r>
            <a:r>
              <a:rPr lang="sv-SE" sz="1200" dirty="0"/>
              <a:t> not </a:t>
            </a:r>
            <a:r>
              <a:rPr lang="sv-SE" sz="1200" dirty="0" err="1"/>
              <a:t>overlap</a:t>
            </a:r>
            <a:r>
              <a:rPr lang="sv-SE" sz="1200" dirty="0"/>
              <a:t> </a:t>
            </a:r>
            <a:r>
              <a:rPr lang="sv-SE" sz="1200" dirty="0" err="1"/>
              <a:t>with</a:t>
            </a:r>
            <a:r>
              <a:rPr lang="sv-SE" sz="1200" dirty="0"/>
              <a:t> </a:t>
            </a:r>
            <a:r>
              <a:rPr lang="sv-SE" sz="1200" dirty="0" err="1"/>
              <a:t>previous</a:t>
            </a:r>
            <a:r>
              <a:rPr lang="sv-SE" sz="1200" dirty="0"/>
              <a:t> or </a:t>
            </a:r>
            <a:r>
              <a:rPr lang="sv-SE" sz="1200" dirty="0" err="1"/>
              <a:t>upcoming</a:t>
            </a:r>
            <a:r>
              <a:rPr lang="sv-SE" sz="1200" dirty="0"/>
              <a:t> </a:t>
            </a:r>
            <a:r>
              <a:rPr lang="sv-SE" sz="1200" dirty="0" err="1"/>
              <a:t>courses</a:t>
            </a:r>
            <a:r>
              <a:rPr lang="sv-SE" sz="1200" dirty="0"/>
              <a:t> in </a:t>
            </a:r>
            <a:r>
              <a:rPr lang="sv-SE" sz="1200" dirty="0" err="1"/>
              <a:t>your</a:t>
            </a:r>
            <a:r>
              <a:rPr lang="sv-SE" sz="1200" dirty="0"/>
              <a:t> </a:t>
            </a:r>
            <a:r>
              <a:rPr lang="sv-SE" sz="1200" dirty="0" err="1"/>
              <a:t>programme</a:t>
            </a:r>
            <a:r>
              <a:rPr lang="sv-SE" sz="1200" dirty="0"/>
              <a:t>)</a:t>
            </a:r>
          </a:p>
          <a:p>
            <a:pPr lvl="1">
              <a:buFont typeface="Arial" panose="020B0604020202020204" pitchFamily="34" charset="0"/>
              <a:buChar char="•"/>
            </a:pPr>
            <a:r>
              <a:rPr lang="sv-SE" dirty="0"/>
              <a:t>the </a:t>
            </a:r>
            <a:r>
              <a:rPr lang="sv-SE" dirty="0" err="1"/>
              <a:t>course’s</a:t>
            </a:r>
            <a:r>
              <a:rPr lang="sv-SE" dirty="0"/>
              <a:t> </a:t>
            </a:r>
            <a:r>
              <a:rPr lang="sv-SE" dirty="0" err="1"/>
              <a:t>level</a:t>
            </a:r>
            <a:r>
              <a:rPr lang="sv-SE" dirty="0"/>
              <a:t> </a:t>
            </a:r>
            <a:r>
              <a:rPr lang="sv-SE" sz="1200" dirty="0"/>
              <a:t>(</a:t>
            </a:r>
            <a:r>
              <a:rPr lang="sv-SE" sz="1200" dirty="0" err="1"/>
              <a:t>undergraduate</a:t>
            </a:r>
            <a:r>
              <a:rPr lang="sv-SE" sz="1200" dirty="0"/>
              <a:t>/</a:t>
            </a:r>
            <a:r>
              <a:rPr lang="sv-SE" sz="1200" dirty="0" err="1"/>
              <a:t>graduate</a:t>
            </a:r>
            <a:r>
              <a:rPr lang="sv-SE" sz="1200" dirty="0"/>
              <a:t>)</a:t>
            </a:r>
          </a:p>
          <a:p>
            <a:pPr lvl="1">
              <a:buFont typeface="Arial" panose="020B0604020202020204" pitchFamily="34" charset="0"/>
              <a:buChar char="•"/>
            </a:pPr>
            <a:r>
              <a:rPr lang="sv-SE" dirty="0"/>
              <a:t>the </a:t>
            </a:r>
            <a:r>
              <a:rPr lang="sv-SE" dirty="0" err="1"/>
              <a:t>course’s</a:t>
            </a:r>
            <a:r>
              <a:rPr lang="sv-SE" dirty="0"/>
              <a:t> </a:t>
            </a:r>
            <a:r>
              <a:rPr lang="sv-SE" dirty="0" err="1"/>
              <a:t>subject</a:t>
            </a:r>
            <a:r>
              <a:rPr lang="sv-SE" dirty="0"/>
              <a:t> area</a:t>
            </a:r>
          </a:p>
          <a:p>
            <a:pPr lvl="1">
              <a:buFont typeface="Arial" panose="020B0604020202020204" pitchFamily="34" charset="0"/>
              <a:buChar char="•"/>
            </a:pPr>
            <a:r>
              <a:rPr lang="sv-SE" dirty="0" err="1"/>
              <a:t>how</a:t>
            </a:r>
            <a:r>
              <a:rPr lang="sv-SE" dirty="0"/>
              <a:t> the </a:t>
            </a:r>
            <a:r>
              <a:rPr lang="sv-SE" dirty="0" err="1"/>
              <a:t>course’s</a:t>
            </a:r>
            <a:r>
              <a:rPr lang="sv-SE" dirty="0"/>
              <a:t> </a:t>
            </a:r>
            <a:r>
              <a:rPr lang="sv-SE" dirty="0" err="1"/>
              <a:t>credits</a:t>
            </a:r>
            <a:r>
              <a:rPr lang="sv-SE" dirty="0"/>
              <a:t> </a:t>
            </a:r>
            <a:r>
              <a:rPr lang="sv-SE" dirty="0" err="1"/>
              <a:t>will</a:t>
            </a:r>
            <a:r>
              <a:rPr lang="sv-SE" dirty="0"/>
              <a:t> be transferred </a:t>
            </a:r>
            <a:r>
              <a:rPr lang="sv-SE" sz="1200" dirty="0"/>
              <a:t>(</a:t>
            </a:r>
            <a:r>
              <a:rPr lang="sv-SE" sz="1200" dirty="0" err="1"/>
              <a:t>programme</a:t>
            </a:r>
            <a:r>
              <a:rPr lang="sv-SE" sz="1200" dirty="0"/>
              <a:t> </a:t>
            </a:r>
            <a:r>
              <a:rPr lang="sv-SE" sz="1200" dirty="0" err="1"/>
              <a:t>course</a:t>
            </a:r>
            <a:r>
              <a:rPr lang="sv-SE" sz="1200" dirty="0"/>
              <a:t> or </a:t>
            </a:r>
            <a:r>
              <a:rPr lang="sv-SE" sz="1200" dirty="0" err="1"/>
              <a:t>free-standing</a:t>
            </a:r>
            <a:r>
              <a:rPr lang="sv-SE" sz="1200" dirty="0"/>
              <a:t> </a:t>
            </a:r>
            <a:r>
              <a:rPr lang="sv-SE" sz="1200" dirty="0" err="1"/>
              <a:t>course</a:t>
            </a:r>
            <a:r>
              <a:rPr lang="sv-SE" sz="1200" dirty="0"/>
              <a:t>)</a:t>
            </a:r>
          </a:p>
          <a:p>
            <a:pPr lvl="1">
              <a:buFont typeface="Arial" panose="020B0604020202020204" pitchFamily="34" charset="0"/>
              <a:buChar char="•"/>
            </a:pPr>
            <a:endParaRPr lang="sv-SE" sz="1200" dirty="0"/>
          </a:p>
          <a:p>
            <a:pPr>
              <a:buFont typeface="Arial" panose="020B0604020202020204" pitchFamily="34" charset="0"/>
              <a:buChar char="•"/>
            </a:pPr>
            <a:r>
              <a:rPr lang="sv-SE" dirty="0"/>
              <a:t>Learning Agreement = the </a:t>
            </a:r>
            <a:r>
              <a:rPr lang="sv-SE" dirty="0" err="1"/>
              <a:t>document</a:t>
            </a:r>
            <a:r>
              <a:rPr lang="sv-SE" dirty="0"/>
              <a:t> (digital or on paper) </a:t>
            </a:r>
            <a:r>
              <a:rPr lang="sv-SE" dirty="0" err="1"/>
              <a:t>that</a:t>
            </a:r>
            <a:r>
              <a:rPr lang="sv-SE" dirty="0"/>
              <a:t> </a:t>
            </a:r>
            <a:r>
              <a:rPr lang="sv-SE" dirty="0" err="1"/>
              <a:t>states</a:t>
            </a:r>
            <a:r>
              <a:rPr lang="sv-SE" dirty="0"/>
              <a:t> </a:t>
            </a:r>
          </a:p>
          <a:p>
            <a:pPr lvl="1">
              <a:buFont typeface="Arial" panose="020B0604020202020204" pitchFamily="34" charset="0"/>
              <a:buChar char="•"/>
            </a:pPr>
            <a:r>
              <a:rPr lang="sv-SE" dirty="0" err="1"/>
              <a:t>Which</a:t>
            </a:r>
            <a:r>
              <a:rPr lang="sv-SE" dirty="0"/>
              <a:t> </a:t>
            </a:r>
            <a:r>
              <a:rPr lang="sv-SE" b="1" dirty="0" err="1"/>
              <a:t>courses</a:t>
            </a:r>
            <a:r>
              <a:rPr lang="sv-SE" b="1" dirty="0"/>
              <a:t> </a:t>
            </a:r>
            <a:r>
              <a:rPr lang="sv-SE" b="1" dirty="0" err="1"/>
              <a:t>you</a:t>
            </a:r>
            <a:r>
              <a:rPr lang="sv-SE" b="1" dirty="0"/>
              <a:t> </a:t>
            </a:r>
            <a:r>
              <a:rPr lang="sv-SE" b="1" dirty="0" err="1"/>
              <a:t>will</a:t>
            </a:r>
            <a:r>
              <a:rPr lang="sv-SE" b="1" dirty="0"/>
              <a:t> be </a:t>
            </a:r>
            <a:r>
              <a:rPr lang="sv-SE" b="1" dirty="0" err="1"/>
              <a:t>taking</a:t>
            </a:r>
            <a:r>
              <a:rPr lang="sv-SE" b="1" dirty="0"/>
              <a:t> </a:t>
            </a:r>
            <a:r>
              <a:rPr lang="sv-SE" dirty="0"/>
              <a:t>in </a:t>
            </a:r>
            <a:r>
              <a:rPr lang="sv-SE" dirty="0" err="1"/>
              <a:t>your</a:t>
            </a:r>
            <a:r>
              <a:rPr lang="sv-SE" dirty="0"/>
              <a:t> </a:t>
            </a:r>
            <a:r>
              <a:rPr lang="sv-SE" dirty="0" err="1"/>
              <a:t>host</a:t>
            </a:r>
            <a:r>
              <a:rPr lang="sv-SE" dirty="0"/>
              <a:t> institution </a:t>
            </a:r>
          </a:p>
          <a:p>
            <a:pPr lvl="1">
              <a:buFont typeface="Arial" panose="020B0604020202020204" pitchFamily="34" charset="0"/>
              <a:buChar char="•"/>
            </a:pPr>
            <a:r>
              <a:rPr lang="sv-SE" dirty="0" err="1"/>
              <a:t>How</a:t>
            </a:r>
            <a:r>
              <a:rPr lang="sv-SE" dirty="0"/>
              <a:t> the </a:t>
            </a:r>
            <a:r>
              <a:rPr lang="sv-SE" b="1" dirty="0" err="1"/>
              <a:t>credits</a:t>
            </a:r>
            <a:r>
              <a:rPr lang="sv-SE" b="1" dirty="0"/>
              <a:t> </a:t>
            </a:r>
            <a:r>
              <a:rPr lang="sv-SE" b="1" dirty="0" err="1"/>
              <a:t>you</a:t>
            </a:r>
            <a:r>
              <a:rPr lang="sv-SE" b="1" dirty="0"/>
              <a:t> </a:t>
            </a:r>
            <a:r>
              <a:rPr lang="sv-SE" b="1" dirty="0" err="1"/>
              <a:t>earned</a:t>
            </a:r>
            <a:r>
              <a:rPr lang="sv-SE" b="1" dirty="0"/>
              <a:t> </a:t>
            </a:r>
            <a:r>
              <a:rPr lang="sv-SE" b="1" dirty="0" err="1"/>
              <a:t>will</a:t>
            </a:r>
            <a:r>
              <a:rPr lang="sv-SE" b="1" dirty="0"/>
              <a:t> be </a:t>
            </a:r>
            <a:r>
              <a:rPr lang="sv-SE" b="1" dirty="0" err="1"/>
              <a:t>transfered</a:t>
            </a:r>
            <a:r>
              <a:rPr lang="sv-SE" b="1" dirty="0"/>
              <a:t> </a:t>
            </a:r>
            <a:r>
              <a:rPr lang="sv-SE" dirty="0"/>
              <a:t>at LNU</a:t>
            </a:r>
          </a:p>
          <a:p>
            <a:pPr lvl="1">
              <a:buFont typeface="Arial" panose="020B0604020202020204" pitchFamily="34" charset="0"/>
              <a:buChar char="•"/>
            </a:pPr>
            <a:r>
              <a:rPr lang="sv-SE" dirty="0" err="1"/>
              <a:t>Your</a:t>
            </a:r>
            <a:r>
              <a:rPr lang="sv-SE" dirty="0"/>
              <a:t> </a:t>
            </a:r>
            <a:r>
              <a:rPr lang="sv-SE" dirty="0" err="1"/>
              <a:t>guarantee</a:t>
            </a:r>
            <a:r>
              <a:rPr lang="sv-SE" dirty="0"/>
              <a:t> so </a:t>
            </a:r>
            <a:r>
              <a:rPr lang="sv-SE" dirty="0" err="1"/>
              <a:t>that</a:t>
            </a:r>
            <a:r>
              <a:rPr lang="sv-SE" dirty="0"/>
              <a:t> </a:t>
            </a:r>
            <a:r>
              <a:rPr lang="sv-SE" dirty="0" err="1"/>
              <a:t>you</a:t>
            </a:r>
            <a:r>
              <a:rPr lang="sv-SE" dirty="0"/>
              <a:t> </a:t>
            </a:r>
            <a:r>
              <a:rPr lang="sv-SE" dirty="0" err="1"/>
              <a:t>know</a:t>
            </a:r>
            <a:r>
              <a:rPr lang="sv-SE" dirty="0"/>
              <a:t> </a:t>
            </a:r>
            <a:r>
              <a:rPr lang="sv-SE" dirty="0" err="1"/>
              <a:t>before</a:t>
            </a:r>
            <a:r>
              <a:rPr lang="sv-SE" dirty="0"/>
              <a:t> </a:t>
            </a:r>
            <a:r>
              <a:rPr lang="sv-SE" dirty="0" err="1"/>
              <a:t>that</a:t>
            </a:r>
            <a:r>
              <a:rPr lang="sv-SE" dirty="0"/>
              <a:t> the </a:t>
            </a:r>
            <a:r>
              <a:rPr lang="sv-SE" dirty="0" err="1"/>
              <a:t>courses</a:t>
            </a:r>
            <a:r>
              <a:rPr lang="sv-SE" dirty="0"/>
              <a:t> </a:t>
            </a:r>
            <a:r>
              <a:rPr lang="sv-SE" dirty="0" err="1"/>
              <a:t>can</a:t>
            </a:r>
            <a:r>
              <a:rPr lang="sv-SE" dirty="0"/>
              <a:t> be transferred to LNU and be part of </a:t>
            </a:r>
            <a:r>
              <a:rPr lang="sv-SE" dirty="0" err="1"/>
              <a:t>your</a:t>
            </a:r>
            <a:r>
              <a:rPr lang="sv-SE" dirty="0"/>
              <a:t> </a:t>
            </a:r>
            <a:r>
              <a:rPr lang="sv-SE" dirty="0" err="1"/>
              <a:t>education</a:t>
            </a:r>
            <a:r>
              <a:rPr lang="sv-SE" dirty="0"/>
              <a:t> at LNU</a:t>
            </a:r>
          </a:p>
          <a:p>
            <a:pPr lvl="1">
              <a:buFont typeface="Arial" panose="020B0604020202020204" pitchFamily="34" charset="0"/>
              <a:buChar char="•"/>
            </a:pPr>
            <a:endParaRPr lang="sv-SE" sz="1200" dirty="0"/>
          </a:p>
        </p:txBody>
      </p:sp>
    </p:spTree>
    <p:extLst>
      <p:ext uri="{BB962C8B-B14F-4D97-AF65-F5344CB8AC3E}">
        <p14:creationId xmlns:p14="http://schemas.microsoft.com/office/powerpoint/2010/main" val="1991251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9202" name="Rectangle 2"/>
          <p:cNvSpPr>
            <a:spLocks noGrp="1"/>
          </p:cNvSpPr>
          <p:nvPr>
            <p:ph type="title"/>
          </p:nvPr>
        </p:nvSpPr>
        <p:spPr>
          <a:xfrm>
            <a:off x="285700" y="188640"/>
            <a:ext cx="7645400" cy="755650"/>
          </a:xfrm>
        </p:spPr>
        <p:txBody>
          <a:bodyPr/>
          <a:lstStyle/>
          <a:p>
            <a:r>
              <a:rPr lang="en-US" sz="1600" b="1" dirty="0"/>
              <a:t>Step 1 - before you go abroad – select courses</a:t>
            </a:r>
            <a:br>
              <a:rPr lang="en-US" sz="1600" b="1" dirty="0"/>
            </a:br>
            <a:endParaRPr lang="en-US" sz="1600" dirty="0"/>
          </a:p>
        </p:txBody>
      </p:sp>
      <p:sp>
        <p:nvSpPr>
          <p:cNvPr id="179203" name="Rectangle 3"/>
          <p:cNvSpPr>
            <a:spLocks noGrp="1"/>
          </p:cNvSpPr>
          <p:nvPr>
            <p:ph type="body" idx="1"/>
          </p:nvPr>
        </p:nvSpPr>
        <p:spPr>
          <a:xfrm>
            <a:off x="215516" y="764704"/>
            <a:ext cx="8712968" cy="4752528"/>
          </a:xfrm>
        </p:spPr>
        <p:txBody>
          <a:bodyPr/>
          <a:lstStyle/>
          <a:p>
            <a:pPr marL="0" indent="0"/>
            <a:r>
              <a:rPr lang="en-US" sz="1600" b="1" dirty="0"/>
              <a:t>If you are going abroad on your </a:t>
            </a:r>
            <a:r>
              <a:rPr lang="en-US" sz="1600" b="1" dirty="0">
                <a:sym typeface="Wingdings" panose="05000000000000000000" pitchFamily="2" charset="2"/>
              </a:rPr>
              <a:t>2</a:t>
            </a:r>
            <a:r>
              <a:rPr lang="en-US" sz="1600" b="1" baseline="30000" dirty="0">
                <a:sym typeface="Wingdings" panose="05000000000000000000" pitchFamily="2" charset="2"/>
              </a:rPr>
              <a:t>nd</a:t>
            </a:r>
            <a:r>
              <a:rPr lang="en-US" sz="1600" b="1" dirty="0">
                <a:sym typeface="Wingdings" panose="05000000000000000000" pitchFamily="2" charset="2"/>
              </a:rPr>
              <a:t> or 3</a:t>
            </a:r>
            <a:r>
              <a:rPr lang="en-US" sz="1600" b="1" baseline="30000" dirty="0">
                <a:sym typeface="Wingdings" panose="05000000000000000000" pitchFamily="2" charset="2"/>
              </a:rPr>
              <a:t>rd</a:t>
            </a:r>
            <a:r>
              <a:rPr lang="en-US" sz="1600" b="1" dirty="0">
                <a:sym typeface="Wingdings" panose="05000000000000000000" pitchFamily="2" charset="2"/>
              </a:rPr>
              <a:t> year within your program</a:t>
            </a:r>
            <a:endParaRPr lang="en-US" sz="1600" dirty="0">
              <a:sym typeface="Wingdings" panose="05000000000000000000" pitchFamily="2" charset="2"/>
            </a:endParaRPr>
          </a:p>
          <a:p>
            <a:pPr marL="0" indent="0"/>
            <a:r>
              <a:rPr lang="en-US" sz="1600" dirty="0">
                <a:sym typeface="Wingdings" panose="05000000000000000000" pitchFamily="2" charset="2"/>
              </a:rPr>
              <a:t>Look at your host institution’s course catalogue and try to find courses that match those you would have studied at home. Look in the </a:t>
            </a:r>
            <a:r>
              <a:rPr lang="en-US" sz="1600" dirty="0" err="1">
                <a:sym typeface="Wingdings" panose="05000000000000000000" pitchFamily="2" charset="2"/>
              </a:rPr>
              <a:t>programme</a:t>
            </a:r>
            <a:r>
              <a:rPr lang="en-US" sz="1600" dirty="0">
                <a:sym typeface="Wingdings" panose="05000000000000000000" pitchFamily="2" charset="2"/>
              </a:rPr>
              <a:t> syllabus for your program and check with your </a:t>
            </a:r>
            <a:r>
              <a:rPr lang="en-US" sz="1600" dirty="0" err="1">
                <a:sym typeface="Wingdings" panose="05000000000000000000" pitchFamily="2" charset="2"/>
              </a:rPr>
              <a:t>programme</a:t>
            </a:r>
            <a:r>
              <a:rPr lang="en-US" sz="1600" dirty="0">
                <a:sym typeface="Wingdings" panose="05000000000000000000" pitchFamily="2" charset="2"/>
              </a:rPr>
              <a:t> manager. </a:t>
            </a:r>
            <a:r>
              <a:rPr lang="en-US" sz="1600" dirty="0"/>
              <a:t>It is important that you before the meeting with the program manager have done a thorough preparatory work and that you have a first draft of course selection. Include relevant course descriptions/syllabus for the program manager to make an assessment.  </a:t>
            </a:r>
            <a:r>
              <a:rPr lang="en-US" sz="1600" i="1" dirty="0">
                <a:sym typeface="Wingdings" panose="05000000000000000000" pitchFamily="2" charset="2"/>
              </a:rPr>
              <a:t>Note: the courses at the host institution may not be exactly the same as those you follow at home. What matters is that the overall content of your study plan abroad matches this of your study plan at LNU </a:t>
            </a:r>
          </a:p>
          <a:p>
            <a:pPr marL="400050" lvl="1" indent="0">
              <a:buNone/>
            </a:pPr>
            <a:endParaRPr lang="en-US" sz="1600" i="1" dirty="0">
              <a:sym typeface="Wingdings" panose="05000000000000000000" pitchFamily="2" charset="2"/>
            </a:endParaRPr>
          </a:p>
          <a:p>
            <a:pPr marL="0" indent="0"/>
            <a:r>
              <a:rPr lang="en-US" sz="1600" b="1" dirty="0"/>
              <a:t>If you are going after you have finished your program</a:t>
            </a:r>
            <a:br>
              <a:rPr lang="en-US" sz="1600" b="1" u="sng" dirty="0">
                <a:sym typeface="Wingdings" panose="05000000000000000000" pitchFamily="2" charset="2"/>
              </a:rPr>
            </a:br>
            <a:r>
              <a:rPr lang="en-US" sz="1600" dirty="0">
                <a:sym typeface="Wingdings" panose="05000000000000000000" pitchFamily="2" charset="2"/>
              </a:rPr>
              <a:t>Look at your host institution’s course catalogue and select the courses you are interested in. </a:t>
            </a:r>
          </a:p>
          <a:p>
            <a:pPr marL="0" indent="0"/>
            <a:r>
              <a:rPr lang="en-US" sz="1600" dirty="0">
                <a:sym typeface="Wingdings" panose="05000000000000000000" pitchFamily="2" charset="2"/>
              </a:rPr>
              <a:t>If you have finished a bachelor program and are interested in continuing on master level when you come back you can look at master level courses and check the prerequisite for a particular master program that you are interested in. </a:t>
            </a:r>
          </a:p>
          <a:p>
            <a:pPr marL="0" indent="0"/>
            <a:endParaRPr lang="en-US" sz="1600" dirty="0">
              <a:sym typeface="Wingdings" panose="05000000000000000000" pitchFamily="2" charset="2"/>
            </a:endParaRPr>
          </a:p>
          <a:p>
            <a:pPr>
              <a:buFont typeface="Arial" panose="020B0604020202020204" pitchFamily="34" charset="0"/>
              <a:buChar char="•"/>
            </a:pPr>
            <a:endParaRPr lang="en-US" b="1" u="sng" dirty="0">
              <a:sym typeface="Wingdings" panose="05000000000000000000" pitchFamily="2" charset="2"/>
            </a:endParaRPr>
          </a:p>
        </p:txBody>
      </p:sp>
    </p:spTree>
    <p:extLst>
      <p:ext uri="{BB962C8B-B14F-4D97-AF65-F5344CB8AC3E}">
        <p14:creationId xmlns:p14="http://schemas.microsoft.com/office/powerpoint/2010/main" val="23959094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p:cNvSpPr>
          <p:nvPr>
            <p:ph type="title"/>
          </p:nvPr>
        </p:nvSpPr>
        <p:spPr>
          <a:xfrm>
            <a:off x="688727" y="332656"/>
            <a:ext cx="7645400" cy="755650"/>
          </a:xfrm>
        </p:spPr>
        <p:txBody>
          <a:bodyPr/>
          <a:lstStyle/>
          <a:p>
            <a:r>
              <a:rPr lang="sv-SE" altLang="sv-SE" sz="1600" b="1" dirty="0" err="1"/>
              <a:t>How</a:t>
            </a:r>
            <a:r>
              <a:rPr lang="sv-SE" altLang="sv-SE" sz="1600" b="1" dirty="0"/>
              <a:t> </a:t>
            </a:r>
            <a:r>
              <a:rPr lang="sv-SE" altLang="sv-SE" sz="1600" b="1" dirty="0" err="1"/>
              <a:t>many</a:t>
            </a:r>
            <a:r>
              <a:rPr lang="sv-SE" altLang="sv-SE" sz="1600" b="1" dirty="0"/>
              <a:t> </a:t>
            </a:r>
            <a:r>
              <a:rPr lang="sv-SE" altLang="sv-SE" sz="1600" b="1" dirty="0" err="1"/>
              <a:t>credits</a:t>
            </a:r>
            <a:r>
              <a:rPr lang="sv-SE" altLang="sv-SE" sz="1600" b="1" dirty="0"/>
              <a:t> do I </a:t>
            </a:r>
            <a:r>
              <a:rPr lang="sv-SE" altLang="sv-SE" sz="1600" b="1" dirty="0" err="1"/>
              <a:t>need</a:t>
            </a:r>
            <a:r>
              <a:rPr lang="sv-SE" altLang="sv-SE" sz="1600" b="1" dirty="0"/>
              <a:t> to </a:t>
            </a:r>
            <a:r>
              <a:rPr lang="sv-SE" altLang="sv-SE" sz="1600" b="1" dirty="0" err="1"/>
              <a:t>take</a:t>
            </a:r>
            <a:r>
              <a:rPr lang="sv-SE" altLang="sv-SE" sz="1600" b="1" dirty="0"/>
              <a:t> to get </a:t>
            </a:r>
            <a:r>
              <a:rPr lang="sv-SE" altLang="sv-SE" sz="1600" b="1" dirty="0" err="1"/>
              <a:t>equal</a:t>
            </a:r>
            <a:r>
              <a:rPr lang="sv-SE" altLang="sv-SE" sz="1600" b="1" dirty="0"/>
              <a:t> to 30hp?</a:t>
            </a:r>
            <a:endParaRPr lang="sv-SE" altLang="sv-SE" sz="1600" dirty="0"/>
          </a:p>
        </p:txBody>
      </p:sp>
      <p:sp>
        <p:nvSpPr>
          <p:cNvPr id="15363" name="Rectangle 3"/>
          <p:cNvSpPr>
            <a:spLocks noGrp="1"/>
          </p:cNvSpPr>
          <p:nvPr>
            <p:ph type="body" idx="1"/>
          </p:nvPr>
        </p:nvSpPr>
        <p:spPr>
          <a:xfrm>
            <a:off x="724149" y="890909"/>
            <a:ext cx="7609978" cy="5119725"/>
          </a:xfrm>
        </p:spPr>
        <p:txBody>
          <a:bodyPr/>
          <a:lstStyle/>
          <a:p>
            <a:pPr indent="-285750">
              <a:buFont typeface="Arial" panose="020B0604020202020204" pitchFamily="34" charset="0"/>
              <a:buChar char="•"/>
            </a:pPr>
            <a:endParaRPr lang="sv-SE" altLang="sv-SE" b="1" dirty="0"/>
          </a:p>
          <a:p>
            <a:pPr marL="0" indent="0"/>
            <a:endParaRPr lang="sv-SE" altLang="sv-SE" dirty="0"/>
          </a:p>
        </p:txBody>
      </p:sp>
      <p:pic>
        <p:nvPicPr>
          <p:cNvPr id="4" name="Picture 3" descr="Table&#10;&#10;Description automatically generated">
            <a:extLst>
              <a:ext uri="{FF2B5EF4-FFF2-40B4-BE49-F238E27FC236}">
                <a16:creationId xmlns:a16="http://schemas.microsoft.com/office/drawing/2014/main" id="{5B2D4BD5-15B6-2CCD-4725-1A22E3B764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52233" y="847364"/>
            <a:ext cx="5439534" cy="5163271"/>
          </a:xfrm>
          <a:prstGeom prst="rect">
            <a:avLst/>
          </a:prstGeom>
        </p:spPr>
      </p:pic>
    </p:spTree>
    <p:extLst>
      <p:ext uri="{BB962C8B-B14F-4D97-AF65-F5344CB8AC3E}">
        <p14:creationId xmlns:p14="http://schemas.microsoft.com/office/powerpoint/2010/main" val="1326568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60648"/>
            <a:ext cx="7645400" cy="462310"/>
          </a:xfrm>
        </p:spPr>
        <p:txBody>
          <a:bodyPr/>
          <a:lstStyle/>
          <a:p>
            <a:r>
              <a:rPr lang="sv-SE" dirty="0"/>
              <a:t>The LA process – Before the </a:t>
            </a:r>
            <a:r>
              <a:rPr lang="sv-SE" dirty="0" err="1"/>
              <a:t>exchange</a:t>
            </a:r>
            <a:endParaRPr lang="sv-SE" dirty="0"/>
          </a:p>
        </p:txBody>
      </p:sp>
      <p:sp>
        <p:nvSpPr>
          <p:cNvPr id="3" name="Content Placeholder 2"/>
          <p:cNvSpPr>
            <a:spLocks noGrp="1"/>
          </p:cNvSpPr>
          <p:nvPr>
            <p:ph idx="1"/>
          </p:nvPr>
        </p:nvSpPr>
        <p:spPr>
          <a:xfrm>
            <a:off x="251520" y="908720"/>
            <a:ext cx="8496944" cy="5112568"/>
          </a:xfrm>
        </p:spPr>
        <p:txBody>
          <a:bodyPr/>
          <a:lstStyle/>
          <a:p>
            <a:pPr marL="0" indent="0"/>
            <a:r>
              <a:rPr lang="sv-SE" sz="1600" b="1" dirty="0"/>
              <a:t>1</a:t>
            </a:r>
            <a:r>
              <a:rPr lang="sv-SE" sz="1600" dirty="0"/>
              <a:t>.    </a:t>
            </a:r>
            <a:r>
              <a:rPr lang="sv-SE" sz="1600" dirty="0" err="1"/>
              <a:t>Find</a:t>
            </a:r>
            <a:r>
              <a:rPr lang="sv-SE" sz="1600" dirty="0"/>
              <a:t> </a:t>
            </a:r>
            <a:r>
              <a:rPr lang="sv-SE" sz="1600" dirty="0" err="1"/>
              <a:t>suitable</a:t>
            </a:r>
            <a:r>
              <a:rPr lang="sv-SE" sz="1600" dirty="0"/>
              <a:t> </a:t>
            </a:r>
            <a:r>
              <a:rPr lang="sv-SE" sz="1600" dirty="0" err="1"/>
              <a:t>courses</a:t>
            </a:r>
            <a:r>
              <a:rPr lang="sv-SE" sz="1600" dirty="0"/>
              <a:t>. </a:t>
            </a:r>
            <a:r>
              <a:rPr lang="sv-SE" sz="1600" dirty="0" err="1"/>
              <a:t>Discuss</a:t>
            </a:r>
            <a:r>
              <a:rPr lang="sv-SE" sz="1600" dirty="0"/>
              <a:t> </a:t>
            </a:r>
            <a:r>
              <a:rPr lang="sv-SE" sz="1600" dirty="0" err="1"/>
              <a:t>with</a:t>
            </a:r>
            <a:r>
              <a:rPr lang="sv-SE" sz="1600" dirty="0"/>
              <a:t> </a:t>
            </a:r>
            <a:r>
              <a:rPr lang="sv-SE" sz="1600" dirty="0" err="1"/>
              <a:t>your</a:t>
            </a:r>
            <a:r>
              <a:rPr lang="sv-SE" sz="1600" dirty="0"/>
              <a:t> program manager so </a:t>
            </a:r>
            <a:r>
              <a:rPr lang="sv-SE" sz="1600" dirty="0" err="1"/>
              <a:t>that</a:t>
            </a:r>
            <a:r>
              <a:rPr lang="sv-SE" sz="1600" dirty="0"/>
              <a:t> </a:t>
            </a:r>
            <a:r>
              <a:rPr lang="sv-SE" sz="1600" dirty="0" err="1"/>
              <a:t>you</a:t>
            </a:r>
            <a:r>
              <a:rPr lang="sv-SE" sz="1600" dirty="0"/>
              <a:t> </a:t>
            </a:r>
            <a:r>
              <a:rPr lang="sv-SE" sz="1600" dirty="0" err="1"/>
              <a:t>know</a:t>
            </a:r>
            <a:r>
              <a:rPr lang="sv-SE" sz="1600" dirty="0"/>
              <a:t> </a:t>
            </a:r>
            <a:r>
              <a:rPr lang="sv-SE" sz="1600" dirty="0" err="1"/>
              <a:t>if</a:t>
            </a:r>
            <a:r>
              <a:rPr lang="sv-SE" sz="1600" dirty="0"/>
              <a:t> the </a:t>
            </a:r>
            <a:r>
              <a:rPr lang="sv-SE" sz="1600" dirty="0" err="1"/>
              <a:t>courses</a:t>
            </a:r>
            <a:r>
              <a:rPr lang="sv-SE" sz="1600" dirty="0"/>
              <a:t> </a:t>
            </a:r>
            <a:r>
              <a:rPr lang="sv-SE" sz="1600" dirty="0" err="1"/>
              <a:t>can</a:t>
            </a:r>
            <a:r>
              <a:rPr lang="sv-SE" sz="1600" dirty="0"/>
              <a:t> be   transferred and be a part of </a:t>
            </a:r>
            <a:r>
              <a:rPr lang="sv-SE" sz="1600" dirty="0" err="1"/>
              <a:t>your</a:t>
            </a:r>
            <a:r>
              <a:rPr lang="sv-SE" sz="1600" dirty="0"/>
              <a:t> </a:t>
            </a:r>
            <a:r>
              <a:rPr lang="sv-SE" sz="1600" dirty="0" err="1"/>
              <a:t>degree</a:t>
            </a:r>
            <a:r>
              <a:rPr lang="sv-SE" sz="1600" dirty="0"/>
              <a:t> at LNU or as </a:t>
            </a:r>
            <a:r>
              <a:rPr lang="sv-SE" sz="1600" dirty="0" err="1"/>
              <a:t>free</a:t>
            </a:r>
            <a:r>
              <a:rPr lang="sv-SE" sz="1600" dirty="0"/>
              <a:t> </a:t>
            </a:r>
            <a:r>
              <a:rPr lang="sv-SE" sz="1600" dirty="0" err="1"/>
              <a:t>standing</a:t>
            </a:r>
            <a:r>
              <a:rPr lang="sv-SE" sz="1600" dirty="0"/>
              <a:t> </a:t>
            </a:r>
            <a:r>
              <a:rPr lang="sv-SE" sz="1600" dirty="0" err="1"/>
              <a:t>courses</a:t>
            </a:r>
            <a:r>
              <a:rPr lang="sv-SE" sz="1600" dirty="0"/>
              <a:t>. </a:t>
            </a:r>
          </a:p>
          <a:p>
            <a:pPr>
              <a:buFont typeface="+mj-lt"/>
              <a:buAutoNum type="arabicPeriod"/>
            </a:pPr>
            <a:endParaRPr lang="sv-SE" sz="1600" dirty="0"/>
          </a:p>
          <a:p>
            <a:pPr marL="0" indent="0"/>
            <a:r>
              <a:rPr lang="sv-SE" sz="1600" b="1" dirty="0"/>
              <a:t>2</a:t>
            </a:r>
            <a:r>
              <a:rPr lang="sv-SE" sz="1600" dirty="0"/>
              <a:t>.    </a:t>
            </a:r>
            <a:r>
              <a:rPr lang="sv-SE" sz="1600" dirty="0" err="1"/>
              <a:t>Fill</a:t>
            </a:r>
            <a:r>
              <a:rPr lang="sv-SE" sz="1600" dirty="0"/>
              <a:t> in </a:t>
            </a:r>
            <a:r>
              <a:rPr lang="sv-SE" sz="1600" dirty="0" err="1"/>
              <a:t>your</a:t>
            </a:r>
            <a:r>
              <a:rPr lang="sv-SE" sz="1600" dirty="0"/>
              <a:t> Learning Agreement </a:t>
            </a:r>
          </a:p>
          <a:p>
            <a:pPr marL="685800" lvl="1">
              <a:buFont typeface="Arial" panose="020B0604020202020204" pitchFamily="34" charset="0"/>
              <a:buChar char="•"/>
            </a:pPr>
            <a:r>
              <a:rPr lang="sv-SE" sz="1600" dirty="0"/>
              <a:t>Erasmus students </a:t>
            </a:r>
            <a:r>
              <a:rPr lang="sv-SE" sz="1600" dirty="0" err="1"/>
              <a:t>fill</a:t>
            </a:r>
            <a:r>
              <a:rPr lang="sv-SE" sz="1600" dirty="0"/>
              <a:t> in the DLA. </a:t>
            </a:r>
            <a:r>
              <a:rPr lang="sv-SE" sz="1600" dirty="0" err="1"/>
              <a:t>see</a:t>
            </a:r>
            <a:r>
              <a:rPr lang="sv-SE" sz="1600" dirty="0"/>
              <a:t> the guide </a:t>
            </a:r>
            <a:r>
              <a:rPr lang="sv-SE" sz="1600" dirty="0" err="1"/>
              <a:t>with</a:t>
            </a:r>
            <a:r>
              <a:rPr lang="sv-SE" sz="1600" dirty="0"/>
              <a:t> </a:t>
            </a:r>
            <a:r>
              <a:rPr lang="sv-SE" sz="1600" dirty="0" err="1"/>
              <a:t>instructions</a:t>
            </a:r>
            <a:r>
              <a:rPr lang="sv-SE" sz="1600" dirty="0"/>
              <a:t> </a:t>
            </a:r>
            <a:r>
              <a:rPr lang="sv-SE" sz="1600" dirty="0" err="1"/>
              <a:t>if</a:t>
            </a:r>
            <a:r>
              <a:rPr lang="sv-SE" sz="1600" dirty="0"/>
              <a:t> </a:t>
            </a:r>
            <a:r>
              <a:rPr lang="sv-SE" sz="1600" dirty="0" err="1"/>
              <a:t>needed</a:t>
            </a:r>
            <a:r>
              <a:rPr lang="sv-SE" sz="1600" dirty="0"/>
              <a:t>.</a:t>
            </a:r>
          </a:p>
          <a:p>
            <a:pPr marL="685800" lvl="1">
              <a:buFont typeface="Arial" panose="020B0604020202020204" pitchFamily="34" charset="0"/>
              <a:buChar char="•"/>
            </a:pPr>
            <a:r>
              <a:rPr lang="sv-SE" sz="1600" dirty="0"/>
              <a:t>Non Erasmus students </a:t>
            </a:r>
            <a:r>
              <a:rPr lang="sv-SE" sz="1600" dirty="0" err="1"/>
              <a:t>fill</a:t>
            </a:r>
            <a:r>
              <a:rPr lang="sv-SE" sz="1600" dirty="0"/>
              <a:t> in the LA </a:t>
            </a:r>
            <a:r>
              <a:rPr lang="sv-SE" sz="1600" dirty="0" err="1"/>
              <a:t>word</a:t>
            </a:r>
            <a:r>
              <a:rPr lang="sv-SE" sz="1600" dirty="0"/>
              <a:t> template for bilateral </a:t>
            </a:r>
            <a:r>
              <a:rPr lang="sv-SE" sz="1600" dirty="0" err="1"/>
              <a:t>exchange</a:t>
            </a:r>
            <a:r>
              <a:rPr lang="sv-SE" sz="1600" dirty="0"/>
              <a:t>, </a:t>
            </a:r>
            <a:r>
              <a:rPr lang="sv-SE" sz="1600" dirty="0" err="1"/>
              <a:t>see</a:t>
            </a:r>
            <a:r>
              <a:rPr lang="sv-SE" sz="1600" dirty="0"/>
              <a:t> the </a:t>
            </a:r>
            <a:r>
              <a:rPr lang="sv-SE" sz="1600" dirty="0" err="1"/>
              <a:t>word</a:t>
            </a:r>
            <a:r>
              <a:rPr lang="sv-SE" sz="1600" dirty="0"/>
              <a:t> template</a:t>
            </a:r>
          </a:p>
          <a:p>
            <a:pPr marL="0" indent="0"/>
            <a:endParaRPr lang="sv-SE" sz="1600" dirty="0"/>
          </a:p>
          <a:p>
            <a:pPr algn="l"/>
            <a:r>
              <a:rPr lang="sv-SE" sz="1600" b="1" dirty="0"/>
              <a:t>3</a:t>
            </a:r>
            <a:r>
              <a:rPr lang="sv-SE" sz="1600" dirty="0"/>
              <a:t>.    Sign and </a:t>
            </a:r>
            <a:r>
              <a:rPr lang="sv-SE" sz="1600" dirty="0" err="1"/>
              <a:t>send</a:t>
            </a:r>
            <a:r>
              <a:rPr lang="sv-SE" sz="1600" dirty="0"/>
              <a:t> the Learning Agreement</a:t>
            </a:r>
            <a:endParaRPr lang="sv-SE" sz="1800" b="0" i="0" u="none" strike="noStrike" baseline="0" dirty="0">
              <a:solidFill>
                <a:srgbClr val="000000"/>
              </a:solidFill>
              <a:latin typeface="Times New Roman" panose="02020603050405020304" pitchFamily="18" charset="0"/>
            </a:endParaRPr>
          </a:p>
          <a:p>
            <a:pPr>
              <a:buFont typeface="Arial" panose="020B0604020202020204" pitchFamily="34" charset="0"/>
              <a:buChar char="•"/>
            </a:pPr>
            <a:r>
              <a:rPr lang="sv-SE" sz="1600" dirty="0"/>
              <a:t>DLA: </a:t>
            </a:r>
            <a:r>
              <a:rPr lang="en-US" sz="1600" dirty="0"/>
              <a:t>Click on ”Final check before signing” and read through the document. If everything is correct you click on ”Sign and Transfer” to sign your Learning Agreement. To send the Learning </a:t>
            </a:r>
            <a:r>
              <a:rPr lang="en-US" sz="1600" dirty="0" err="1"/>
              <a:t>Agreementto</a:t>
            </a:r>
            <a:r>
              <a:rPr lang="en-US" sz="1600" dirty="0"/>
              <a:t> the program manager (academic), you have to go back to your workflow and click on ”Submit course selection to the academic”.</a:t>
            </a:r>
            <a:endParaRPr lang="sv-SE" sz="1600" dirty="0"/>
          </a:p>
          <a:p>
            <a:pPr>
              <a:buFont typeface="Arial" panose="020B0604020202020204" pitchFamily="34" charset="0"/>
              <a:buChar char="•"/>
            </a:pPr>
            <a:r>
              <a:rPr lang="sv-SE" sz="1600" dirty="0"/>
              <a:t>Non Erasmus students/LA on paper: print or </a:t>
            </a:r>
            <a:r>
              <a:rPr lang="sv-SE" sz="1600" dirty="0" err="1"/>
              <a:t>sign</a:t>
            </a:r>
            <a:r>
              <a:rPr lang="sv-SE" sz="1600" dirty="0"/>
              <a:t> </a:t>
            </a:r>
            <a:r>
              <a:rPr lang="sv-SE" sz="1600" dirty="0" err="1"/>
              <a:t>digitally</a:t>
            </a:r>
            <a:r>
              <a:rPr lang="sv-SE" sz="1600" dirty="0"/>
              <a:t> </a:t>
            </a:r>
            <a:r>
              <a:rPr lang="sv-SE" sz="1600" dirty="0" err="1"/>
              <a:t>your</a:t>
            </a:r>
            <a:r>
              <a:rPr lang="sv-SE" sz="1600" dirty="0"/>
              <a:t> Learning Agreement and get the </a:t>
            </a:r>
            <a:r>
              <a:rPr lang="sv-SE" sz="1600" dirty="0" err="1"/>
              <a:t>signature</a:t>
            </a:r>
            <a:r>
              <a:rPr lang="sv-SE" sz="1600" dirty="0"/>
              <a:t> from </a:t>
            </a:r>
            <a:r>
              <a:rPr lang="sv-SE" sz="1600" dirty="0" err="1"/>
              <a:t>your</a:t>
            </a:r>
            <a:r>
              <a:rPr lang="sv-SE" sz="1600" dirty="0"/>
              <a:t> program </a:t>
            </a:r>
            <a:r>
              <a:rPr lang="sv-SE" sz="1600" dirty="0" err="1"/>
              <a:t>coordinator</a:t>
            </a:r>
            <a:r>
              <a:rPr lang="sv-SE" sz="1600" dirty="0"/>
              <a:t> and </a:t>
            </a:r>
            <a:r>
              <a:rPr lang="sv-SE" sz="1600" dirty="0" err="1"/>
              <a:t>faculty</a:t>
            </a:r>
            <a:r>
              <a:rPr lang="sv-SE" sz="1600" dirty="0"/>
              <a:t> </a:t>
            </a:r>
            <a:r>
              <a:rPr lang="sv-SE" sz="1600" dirty="0" err="1"/>
              <a:t>coordinator</a:t>
            </a:r>
            <a:r>
              <a:rPr lang="sv-SE" sz="1600" dirty="0"/>
              <a:t>. </a:t>
            </a:r>
            <a:r>
              <a:rPr lang="sv-SE" sz="1600" dirty="0" err="1"/>
              <a:t>Attach</a:t>
            </a:r>
            <a:r>
              <a:rPr lang="sv-SE" sz="1600" dirty="0"/>
              <a:t> the </a:t>
            </a:r>
            <a:r>
              <a:rPr lang="sv-SE" sz="1600" dirty="0" err="1"/>
              <a:t>course</a:t>
            </a:r>
            <a:r>
              <a:rPr lang="sv-SE" sz="1600" dirty="0"/>
              <a:t> </a:t>
            </a:r>
            <a:r>
              <a:rPr lang="sv-SE" sz="1600" dirty="0" err="1"/>
              <a:t>syllabus</a:t>
            </a:r>
            <a:r>
              <a:rPr lang="sv-SE" sz="1600" dirty="0"/>
              <a:t>/</a:t>
            </a:r>
            <a:r>
              <a:rPr lang="sv-SE" sz="1600" dirty="0" err="1"/>
              <a:t>course</a:t>
            </a:r>
            <a:r>
              <a:rPr lang="sv-SE" sz="1600" dirty="0"/>
              <a:t> </a:t>
            </a:r>
            <a:r>
              <a:rPr lang="sv-SE" sz="1600" dirty="0" err="1"/>
              <a:t>descriptions</a:t>
            </a:r>
            <a:r>
              <a:rPr lang="sv-SE" sz="1600" dirty="0"/>
              <a:t> to </a:t>
            </a:r>
            <a:r>
              <a:rPr lang="sv-SE" sz="1600" dirty="0" err="1"/>
              <a:t>your</a:t>
            </a:r>
            <a:r>
              <a:rPr lang="sv-SE" sz="1600" dirty="0"/>
              <a:t> Learning Agreement. </a:t>
            </a:r>
            <a:r>
              <a:rPr lang="sv-SE" sz="1600" dirty="0" err="1"/>
              <a:t>Send</a:t>
            </a:r>
            <a:r>
              <a:rPr lang="sv-SE" sz="1600" dirty="0"/>
              <a:t> the </a:t>
            </a:r>
            <a:r>
              <a:rPr lang="sv-SE" sz="1600" dirty="0" err="1"/>
              <a:t>signed</a:t>
            </a:r>
            <a:r>
              <a:rPr lang="sv-SE" sz="1600" dirty="0"/>
              <a:t> Learning Agreement to the </a:t>
            </a:r>
            <a:r>
              <a:rPr lang="sv-SE" sz="1600" dirty="0" err="1"/>
              <a:t>faculty</a:t>
            </a:r>
            <a:r>
              <a:rPr lang="sv-SE" sz="1600" dirty="0"/>
              <a:t> </a:t>
            </a:r>
            <a:r>
              <a:rPr lang="sv-SE" sz="1600" dirty="0" err="1"/>
              <a:t>coordinator</a:t>
            </a:r>
            <a:r>
              <a:rPr lang="sv-SE" sz="1600" dirty="0"/>
              <a:t> (</a:t>
            </a:r>
            <a:r>
              <a:rPr lang="sv-SE" sz="1600" dirty="0">
                <a:hlinkClick r:id="rId2"/>
              </a:rPr>
              <a:t>katarina.ronndahl@lnu.se</a:t>
            </a:r>
            <a:r>
              <a:rPr lang="sv-SE" sz="1600" dirty="0"/>
              <a:t> or </a:t>
            </a:r>
            <a:r>
              <a:rPr lang="sv-SE" sz="1600" dirty="0">
                <a:hlinkClick r:id="rId3"/>
              </a:rPr>
              <a:t>outexchange@lnu.se</a:t>
            </a:r>
            <a:r>
              <a:rPr lang="sv-SE" sz="1600" dirty="0"/>
              <a:t> )</a:t>
            </a:r>
          </a:p>
          <a:p>
            <a:pPr marL="0" indent="0"/>
            <a:r>
              <a:rPr lang="sv-SE" dirty="0"/>
              <a:t> </a:t>
            </a:r>
          </a:p>
          <a:p>
            <a:pPr marL="0" indent="0"/>
            <a:endParaRPr lang="sv-SE" dirty="0"/>
          </a:p>
        </p:txBody>
      </p:sp>
    </p:spTree>
    <p:extLst>
      <p:ext uri="{BB962C8B-B14F-4D97-AF65-F5344CB8AC3E}">
        <p14:creationId xmlns:p14="http://schemas.microsoft.com/office/powerpoint/2010/main" val="3207777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FC638-1D93-F863-B56D-11282E855F16}"/>
              </a:ext>
            </a:extLst>
          </p:cNvPr>
          <p:cNvSpPr>
            <a:spLocks noGrp="1"/>
          </p:cNvSpPr>
          <p:nvPr>
            <p:ph type="title"/>
          </p:nvPr>
        </p:nvSpPr>
        <p:spPr/>
        <p:txBody>
          <a:bodyPr/>
          <a:lstStyle/>
          <a:p>
            <a:r>
              <a:rPr lang="en-US" sz="2800" b="0" i="0" u="none" strike="noStrike" baseline="0" dirty="0">
                <a:solidFill>
                  <a:srgbClr val="000000"/>
                </a:solidFill>
                <a:latin typeface="Times New Roman" panose="02020603050405020304" pitchFamily="18" charset="0"/>
              </a:rPr>
              <a:t>DLA (Digital Learning Agreement):</a:t>
            </a:r>
            <a:endParaRPr lang="sv-SE" dirty="0"/>
          </a:p>
        </p:txBody>
      </p:sp>
      <p:sp>
        <p:nvSpPr>
          <p:cNvPr id="3" name="Content Placeholder 2">
            <a:extLst>
              <a:ext uri="{FF2B5EF4-FFF2-40B4-BE49-F238E27FC236}">
                <a16:creationId xmlns:a16="http://schemas.microsoft.com/office/drawing/2014/main" id="{6B4FB08C-18BA-0440-6AE4-A86CD7B4CFC9}"/>
              </a:ext>
            </a:extLst>
          </p:cNvPr>
          <p:cNvSpPr>
            <a:spLocks noGrp="1"/>
          </p:cNvSpPr>
          <p:nvPr>
            <p:ph idx="1"/>
          </p:nvPr>
        </p:nvSpPr>
        <p:spPr/>
        <p:txBody>
          <a:bodyPr/>
          <a:lstStyle/>
          <a:p>
            <a:r>
              <a:rPr lang="en-US" sz="1800" b="0" i="0" u="none" strike="noStrike" baseline="0" dirty="0">
                <a:solidFill>
                  <a:srgbClr val="000000"/>
                </a:solidFill>
                <a:latin typeface="Times New Roman" panose="02020603050405020304" pitchFamily="18" charset="0"/>
              </a:rPr>
              <a:t>DLA (Digital Learning Agreement): </a:t>
            </a:r>
          </a:p>
          <a:p>
            <a:r>
              <a:rPr lang="en-US" sz="1800" b="0" i="0" u="none" strike="noStrike" baseline="0" dirty="0">
                <a:solidFill>
                  <a:srgbClr val="000000"/>
                </a:solidFill>
                <a:latin typeface="Times New Roman" panose="02020603050405020304" pitchFamily="18" charset="0"/>
              </a:rPr>
              <a:t>Choose the responsible persons (academic: your </a:t>
            </a:r>
            <a:r>
              <a:rPr lang="en-US" sz="1800" b="0" i="0" u="none" strike="noStrike" baseline="0" dirty="0" err="1">
                <a:solidFill>
                  <a:srgbClr val="000000"/>
                </a:solidFill>
                <a:latin typeface="Times New Roman" panose="02020603050405020304" pitchFamily="18" charset="0"/>
              </a:rPr>
              <a:t>programme</a:t>
            </a:r>
            <a:r>
              <a:rPr lang="en-US" sz="1800" b="0" i="0" u="none" strike="noStrike" baseline="0" dirty="0">
                <a:solidFill>
                  <a:srgbClr val="000000"/>
                </a:solidFill>
                <a:latin typeface="Times New Roman" panose="02020603050405020304" pitchFamily="18" charset="0"/>
              </a:rPr>
              <a:t> manager, and faculty coordinator: Katarina Rönndahl) as well as the responsible person at your host </a:t>
            </a:r>
            <a:r>
              <a:rPr lang="en-US" sz="1800" b="0" i="0" u="none" strike="noStrike" baseline="0" dirty="0" err="1">
                <a:solidFill>
                  <a:srgbClr val="000000"/>
                </a:solidFill>
                <a:latin typeface="Times New Roman" panose="02020603050405020304" pitchFamily="18" charset="0"/>
              </a:rPr>
              <a:t>unversity</a:t>
            </a:r>
            <a:r>
              <a:rPr lang="en-US" sz="1800" b="0" i="0" u="none" strike="noStrike" baseline="0" dirty="0">
                <a:solidFill>
                  <a:srgbClr val="000000"/>
                </a:solidFill>
                <a:latin typeface="Times New Roman" panose="02020603050405020304" pitchFamily="18" charset="0"/>
              </a:rPr>
              <a:t>. If it does not come up in the drop-down list, please write the information in the text fields below. The responsible person at the host institution is often found in their application instructions. </a:t>
            </a:r>
          </a:p>
          <a:p>
            <a:endParaRPr lang="en-US"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33345067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FC638-1D93-F863-B56D-11282E855F16}"/>
              </a:ext>
            </a:extLst>
          </p:cNvPr>
          <p:cNvSpPr>
            <a:spLocks noGrp="1"/>
          </p:cNvSpPr>
          <p:nvPr>
            <p:ph type="title"/>
          </p:nvPr>
        </p:nvSpPr>
        <p:spPr>
          <a:xfrm>
            <a:off x="601600" y="260648"/>
            <a:ext cx="7645400" cy="755650"/>
          </a:xfrm>
        </p:spPr>
        <p:txBody>
          <a:bodyPr/>
          <a:lstStyle/>
          <a:p>
            <a:r>
              <a:rPr lang="sv-SE" dirty="0" err="1"/>
              <a:t>Enter</a:t>
            </a:r>
            <a:r>
              <a:rPr lang="sv-SE" dirty="0"/>
              <a:t> </a:t>
            </a:r>
            <a:r>
              <a:rPr lang="sv-SE" dirty="0" err="1"/>
              <a:t>courses</a:t>
            </a:r>
            <a:endParaRPr lang="sv-SE" dirty="0"/>
          </a:p>
        </p:txBody>
      </p:sp>
      <p:sp>
        <p:nvSpPr>
          <p:cNvPr id="3" name="Content Placeholder 2">
            <a:extLst>
              <a:ext uri="{FF2B5EF4-FFF2-40B4-BE49-F238E27FC236}">
                <a16:creationId xmlns:a16="http://schemas.microsoft.com/office/drawing/2014/main" id="{6B4FB08C-18BA-0440-6AE4-A86CD7B4CFC9}"/>
              </a:ext>
            </a:extLst>
          </p:cNvPr>
          <p:cNvSpPr>
            <a:spLocks noGrp="1"/>
          </p:cNvSpPr>
          <p:nvPr>
            <p:ph idx="1"/>
          </p:nvPr>
        </p:nvSpPr>
        <p:spPr>
          <a:xfrm>
            <a:off x="617022" y="836712"/>
            <a:ext cx="7915417" cy="5184576"/>
          </a:xfrm>
        </p:spPr>
        <p:txBody>
          <a:bodyPr/>
          <a:lstStyle/>
          <a:p>
            <a:r>
              <a:rPr lang="en-US" sz="1800" b="0" i="0" u="none" strike="noStrike" baseline="0" dirty="0">
                <a:solidFill>
                  <a:srgbClr val="000000"/>
                </a:solidFill>
                <a:latin typeface="Times New Roman" panose="02020603050405020304" pitchFamily="18" charset="0"/>
              </a:rPr>
              <a:t>Click on the task ”Enter courses digitally and sign Learning Agreement”</a:t>
            </a:r>
          </a:p>
          <a:p>
            <a:r>
              <a:rPr lang="sv-SE" sz="1800" b="0" i="0" u="none" strike="noStrike" baseline="0" dirty="0">
                <a:solidFill>
                  <a:srgbClr val="000000"/>
                </a:solidFill>
                <a:latin typeface="Times New Roman" panose="02020603050405020304" pitchFamily="18" charset="0"/>
              </a:rPr>
              <a:t>A new </a:t>
            </a:r>
            <a:r>
              <a:rPr lang="sv-SE" sz="1800" b="0" i="0" u="none" strike="noStrike" baseline="0" dirty="0" err="1">
                <a:solidFill>
                  <a:srgbClr val="000000"/>
                </a:solidFill>
                <a:latin typeface="Times New Roman" panose="02020603050405020304" pitchFamily="18" charset="0"/>
              </a:rPr>
              <a:t>window</a:t>
            </a:r>
            <a:r>
              <a:rPr lang="sv-SE" sz="1800" b="0" i="0" u="none" strike="noStrike" baseline="0" dirty="0">
                <a:solidFill>
                  <a:srgbClr val="000000"/>
                </a:solidFill>
                <a:latin typeface="Times New Roman" panose="02020603050405020304" pitchFamily="18" charset="0"/>
              </a:rPr>
              <a:t> </a:t>
            </a:r>
            <a:r>
              <a:rPr lang="sv-SE" sz="1800" b="0" i="0" u="none" strike="noStrike" baseline="0" dirty="0" err="1">
                <a:solidFill>
                  <a:srgbClr val="000000"/>
                </a:solidFill>
                <a:latin typeface="Times New Roman" panose="02020603050405020304" pitchFamily="18" charset="0"/>
              </a:rPr>
              <a:t>will</a:t>
            </a:r>
            <a:r>
              <a:rPr lang="sv-SE" sz="1800" b="0" i="0" u="none" strike="noStrike" baseline="0" dirty="0">
                <a:solidFill>
                  <a:srgbClr val="000000"/>
                </a:solidFill>
                <a:latin typeface="Times New Roman" panose="02020603050405020304" pitchFamily="18" charset="0"/>
              </a:rPr>
              <a:t> </a:t>
            </a:r>
            <a:r>
              <a:rPr lang="sv-SE" sz="1800" b="0" i="0" u="none" strike="noStrike" baseline="0" dirty="0" err="1">
                <a:solidFill>
                  <a:srgbClr val="000000"/>
                </a:solidFill>
                <a:latin typeface="Times New Roman" panose="02020603050405020304" pitchFamily="18" charset="0"/>
              </a:rPr>
              <a:t>open</a:t>
            </a:r>
            <a:r>
              <a:rPr lang="sv-SE" sz="1800" b="0" i="0" u="none" strike="noStrike" baseline="0" dirty="0">
                <a:solidFill>
                  <a:srgbClr val="000000"/>
                </a:solidFill>
                <a:latin typeface="Times New Roman" panose="02020603050405020304" pitchFamily="18" charset="0"/>
              </a:rPr>
              <a:t> </a:t>
            </a:r>
            <a:r>
              <a:rPr lang="sv-SE" sz="1800" b="0" i="0" u="none" strike="noStrike" baseline="0" dirty="0" err="1">
                <a:solidFill>
                  <a:srgbClr val="000000"/>
                </a:solidFill>
                <a:latin typeface="Times New Roman" panose="02020603050405020304" pitchFamily="18" charset="0"/>
              </a:rPr>
              <a:t>where</a:t>
            </a:r>
            <a:r>
              <a:rPr lang="sv-SE" sz="1800" b="0" i="0" u="none" strike="noStrike" baseline="0" dirty="0">
                <a:solidFill>
                  <a:srgbClr val="000000"/>
                </a:solidFill>
                <a:latin typeface="Times New Roman" panose="02020603050405020304" pitchFamily="18" charset="0"/>
              </a:rPr>
              <a:t> </a:t>
            </a:r>
            <a:r>
              <a:rPr lang="sv-SE" sz="1800" b="0" i="0" u="none" strike="noStrike" baseline="0" dirty="0" err="1">
                <a:solidFill>
                  <a:srgbClr val="000000"/>
                </a:solidFill>
                <a:latin typeface="Times New Roman" panose="02020603050405020304" pitchFamily="18" charset="0"/>
              </a:rPr>
              <a:t>you</a:t>
            </a:r>
            <a:r>
              <a:rPr lang="sv-SE" sz="1800" b="0" i="0" u="none" strike="noStrike" baseline="0" dirty="0">
                <a:solidFill>
                  <a:srgbClr val="000000"/>
                </a:solidFill>
                <a:latin typeface="Times New Roman" panose="02020603050405020304" pitchFamily="18" charset="0"/>
              </a:rPr>
              <a:t> </a:t>
            </a:r>
            <a:r>
              <a:rPr lang="sv-SE" sz="1800" b="0" i="0" u="none" strike="noStrike" baseline="0" dirty="0" err="1">
                <a:solidFill>
                  <a:srgbClr val="000000"/>
                </a:solidFill>
                <a:latin typeface="Times New Roman" panose="02020603050405020304" pitchFamily="18" charset="0"/>
              </a:rPr>
              <a:t>can</a:t>
            </a:r>
            <a:r>
              <a:rPr lang="sv-SE" sz="1800" b="0" i="0" u="none" strike="noStrike" baseline="0" dirty="0">
                <a:solidFill>
                  <a:srgbClr val="000000"/>
                </a:solidFill>
                <a:latin typeface="Times New Roman" panose="02020603050405020304" pitchFamily="18" charset="0"/>
              </a:rPr>
              <a:t> </a:t>
            </a:r>
            <a:r>
              <a:rPr lang="sv-SE" sz="1800" b="0" i="0" u="none" strike="noStrike" baseline="0" dirty="0" err="1">
                <a:solidFill>
                  <a:srgbClr val="000000"/>
                </a:solidFill>
                <a:latin typeface="Times New Roman" panose="02020603050405020304" pitchFamily="18" charset="0"/>
              </a:rPr>
              <a:t>enter</a:t>
            </a:r>
            <a:r>
              <a:rPr lang="sv-SE" sz="1800" b="0" i="0" u="none" strike="noStrike" baseline="0" dirty="0">
                <a:solidFill>
                  <a:srgbClr val="000000"/>
                </a:solidFill>
                <a:latin typeface="Times New Roman" panose="02020603050405020304" pitchFamily="18" charset="0"/>
              </a:rPr>
              <a:t> the </a:t>
            </a:r>
            <a:r>
              <a:rPr lang="sv-SE" sz="1800" b="0" i="0" u="none" strike="noStrike" baseline="0" dirty="0" err="1">
                <a:solidFill>
                  <a:srgbClr val="000000"/>
                </a:solidFill>
                <a:latin typeface="Times New Roman" panose="02020603050405020304" pitchFamily="18" charset="0"/>
              </a:rPr>
              <a:t>courses</a:t>
            </a:r>
            <a:r>
              <a:rPr lang="sv-SE" sz="1800" b="0" i="0" u="none" strike="noStrike" baseline="0" dirty="0">
                <a:solidFill>
                  <a:srgbClr val="000000"/>
                </a:solidFill>
                <a:latin typeface="Times New Roman" panose="02020603050405020304" pitchFamily="18" charset="0"/>
              </a:rPr>
              <a:t> at </a:t>
            </a:r>
            <a:r>
              <a:rPr lang="sv-SE" sz="1800" b="0" i="0" u="none" strike="noStrike" baseline="0" dirty="0" err="1">
                <a:solidFill>
                  <a:srgbClr val="000000"/>
                </a:solidFill>
                <a:latin typeface="Times New Roman" panose="02020603050405020304" pitchFamily="18" charset="0"/>
              </a:rPr>
              <a:t>your</a:t>
            </a:r>
            <a:r>
              <a:rPr lang="sv-SE" sz="1800" b="0" i="0" u="none" strike="noStrike" baseline="0" dirty="0">
                <a:solidFill>
                  <a:srgbClr val="000000"/>
                </a:solidFill>
                <a:latin typeface="Times New Roman" panose="02020603050405020304" pitchFamily="18" charset="0"/>
              </a:rPr>
              <a:t> </a:t>
            </a:r>
            <a:r>
              <a:rPr lang="sv-SE" sz="1800" b="0" i="0" u="none" strike="noStrike" baseline="0" dirty="0" err="1">
                <a:solidFill>
                  <a:srgbClr val="000000"/>
                </a:solidFill>
                <a:latin typeface="Times New Roman" panose="02020603050405020304" pitchFamily="18" charset="0"/>
              </a:rPr>
              <a:t>host</a:t>
            </a:r>
            <a:r>
              <a:rPr lang="sv-SE" sz="1800" b="0" i="0" u="none" strike="noStrike" baseline="0" dirty="0">
                <a:solidFill>
                  <a:srgbClr val="000000"/>
                </a:solidFill>
                <a:latin typeface="Times New Roman" panose="02020603050405020304" pitchFamily="18" charset="0"/>
              </a:rPr>
              <a:t> </a:t>
            </a:r>
            <a:r>
              <a:rPr lang="sv-SE" sz="1800" b="0" i="0" u="none" strike="noStrike" baseline="0" dirty="0" err="1">
                <a:solidFill>
                  <a:srgbClr val="000000"/>
                </a:solidFill>
                <a:latin typeface="Times New Roman" panose="02020603050405020304" pitchFamily="18" charset="0"/>
              </a:rPr>
              <a:t>university</a:t>
            </a:r>
            <a:r>
              <a:rPr lang="sv-SE" sz="1800" b="0" i="0" u="none" strike="noStrike" baseline="0" dirty="0">
                <a:solidFill>
                  <a:srgbClr val="000000"/>
                </a:solidFill>
                <a:latin typeface="Times New Roman" panose="02020603050405020304" pitchFamily="18" charset="0"/>
              </a:rPr>
              <a:t> and </a:t>
            </a:r>
            <a:r>
              <a:rPr lang="sv-SE" sz="1800" b="0" i="0" u="none" strike="noStrike" baseline="0" dirty="0" err="1">
                <a:solidFill>
                  <a:srgbClr val="000000"/>
                </a:solidFill>
                <a:latin typeface="Times New Roman" panose="02020603050405020304" pitchFamily="18" charset="0"/>
              </a:rPr>
              <a:t>what</a:t>
            </a:r>
            <a:r>
              <a:rPr lang="sv-SE" sz="1800" b="0" i="0" u="none" strike="noStrike" baseline="0" dirty="0">
                <a:solidFill>
                  <a:srgbClr val="000000"/>
                </a:solidFill>
                <a:latin typeface="Times New Roman" panose="02020603050405020304" pitchFamily="18" charset="0"/>
              </a:rPr>
              <a:t> </a:t>
            </a:r>
            <a:r>
              <a:rPr lang="sv-SE" sz="1800" b="0" i="0" u="none" strike="noStrike" baseline="0" dirty="0" err="1">
                <a:solidFill>
                  <a:srgbClr val="000000"/>
                </a:solidFill>
                <a:latin typeface="Times New Roman" panose="02020603050405020304" pitchFamily="18" charset="0"/>
              </a:rPr>
              <a:t>those</a:t>
            </a:r>
            <a:r>
              <a:rPr lang="sv-SE" sz="1800" b="0" i="0" u="none" strike="noStrike" baseline="0" dirty="0">
                <a:solidFill>
                  <a:srgbClr val="000000"/>
                </a:solidFill>
                <a:latin typeface="Times New Roman" panose="02020603050405020304" pitchFamily="18" charset="0"/>
              </a:rPr>
              <a:t> </a:t>
            </a:r>
            <a:r>
              <a:rPr lang="sv-SE" sz="1800" b="0" i="0" u="none" strike="noStrike" baseline="0" dirty="0" err="1">
                <a:solidFill>
                  <a:srgbClr val="000000"/>
                </a:solidFill>
                <a:latin typeface="Times New Roman" panose="02020603050405020304" pitchFamily="18" charset="0"/>
              </a:rPr>
              <a:t>courses</a:t>
            </a:r>
            <a:r>
              <a:rPr lang="sv-SE" sz="1800" b="0" i="0" u="none" strike="noStrike" baseline="0" dirty="0">
                <a:solidFill>
                  <a:srgbClr val="000000"/>
                </a:solidFill>
                <a:latin typeface="Times New Roman" panose="02020603050405020304" pitchFamily="18" charset="0"/>
              </a:rPr>
              <a:t> </a:t>
            </a:r>
            <a:r>
              <a:rPr lang="sv-SE" sz="1800" b="0" i="0" u="none" strike="noStrike" baseline="0" dirty="0" err="1">
                <a:solidFill>
                  <a:srgbClr val="000000"/>
                </a:solidFill>
                <a:latin typeface="Times New Roman" panose="02020603050405020304" pitchFamily="18" charset="0"/>
              </a:rPr>
              <a:t>will</a:t>
            </a:r>
            <a:r>
              <a:rPr lang="sv-SE" sz="1800" b="0" i="0" u="none" strike="noStrike" baseline="0" dirty="0">
                <a:solidFill>
                  <a:srgbClr val="000000"/>
                </a:solidFill>
                <a:latin typeface="Times New Roman" panose="02020603050405020304" pitchFamily="18" charset="0"/>
              </a:rPr>
              <a:t> be </a:t>
            </a:r>
            <a:r>
              <a:rPr lang="sv-SE" sz="1800" b="0" i="0" u="none" strike="noStrike" baseline="0" dirty="0" err="1">
                <a:solidFill>
                  <a:srgbClr val="000000"/>
                </a:solidFill>
                <a:latin typeface="Times New Roman" panose="02020603050405020304" pitchFamily="18" charset="0"/>
              </a:rPr>
              <a:t>credited</a:t>
            </a:r>
            <a:r>
              <a:rPr lang="sv-SE" sz="1800" b="0" i="0" u="none" strike="noStrike" baseline="0" dirty="0">
                <a:solidFill>
                  <a:srgbClr val="000000"/>
                </a:solidFill>
                <a:latin typeface="Times New Roman" panose="02020603050405020304" pitchFamily="18" charset="0"/>
              </a:rPr>
              <a:t> </a:t>
            </a:r>
            <a:r>
              <a:rPr lang="sv-SE" sz="1800" b="0" i="0" u="none" strike="noStrike" baseline="0" dirty="0" err="1">
                <a:solidFill>
                  <a:srgbClr val="000000"/>
                </a:solidFill>
                <a:latin typeface="Times New Roman" panose="02020603050405020304" pitchFamily="18" charset="0"/>
              </a:rPr>
              <a:t>towards</a:t>
            </a:r>
            <a:r>
              <a:rPr lang="sv-SE" sz="1800" b="0" i="0" u="none" strike="noStrike" baseline="0" dirty="0">
                <a:solidFill>
                  <a:srgbClr val="000000"/>
                </a:solidFill>
                <a:latin typeface="Times New Roman" panose="02020603050405020304" pitchFamily="18" charset="0"/>
              </a:rPr>
              <a:t> at </a:t>
            </a:r>
            <a:r>
              <a:rPr lang="sv-SE" sz="1800" b="0" i="0" u="none" strike="noStrike" baseline="0" dirty="0" err="1">
                <a:solidFill>
                  <a:srgbClr val="000000"/>
                </a:solidFill>
                <a:latin typeface="Times New Roman" panose="02020603050405020304" pitchFamily="18" charset="0"/>
              </a:rPr>
              <a:t>your</a:t>
            </a:r>
            <a:r>
              <a:rPr lang="sv-SE" sz="1800" b="0" i="0" u="none" strike="noStrike" baseline="0" dirty="0">
                <a:solidFill>
                  <a:srgbClr val="000000"/>
                </a:solidFill>
                <a:latin typeface="Times New Roman" panose="02020603050405020304" pitchFamily="18" charset="0"/>
              </a:rPr>
              <a:t> </a:t>
            </a:r>
            <a:r>
              <a:rPr lang="sv-SE" sz="1800" b="0" i="0" u="none" strike="noStrike" baseline="0" dirty="0" err="1">
                <a:solidFill>
                  <a:srgbClr val="000000"/>
                </a:solidFill>
                <a:latin typeface="Times New Roman" panose="02020603050405020304" pitchFamily="18" charset="0"/>
              </a:rPr>
              <a:t>home</a:t>
            </a:r>
            <a:r>
              <a:rPr lang="sv-SE" sz="1800" b="0" i="0" u="none" strike="noStrike" baseline="0" dirty="0">
                <a:solidFill>
                  <a:srgbClr val="000000"/>
                </a:solidFill>
                <a:latin typeface="Times New Roman" panose="02020603050405020304" pitchFamily="18" charset="0"/>
              </a:rPr>
              <a:t> institution (Lnu).</a:t>
            </a:r>
          </a:p>
          <a:p>
            <a:endParaRPr lang="sv-SE" dirty="0">
              <a:solidFill>
                <a:srgbClr val="000000"/>
              </a:solidFill>
              <a:latin typeface="Times New Roman" panose="02020603050405020304" pitchFamily="18" charset="0"/>
            </a:endParaRPr>
          </a:p>
          <a:p>
            <a:r>
              <a:rPr lang="sv-SE" sz="1800" b="0" i="0" u="none" strike="noStrike" baseline="0" dirty="0">
                <a:solidFill>
                  <a:srgbClr val="000000"/>
                </a:solidFill>
                <a:latin typeface="Times New Roman" panose="02020603050405020304" pitchFamily="18" charset="0"/>
              </a:rPr>
              <a:t>Table A (</a:t>
            </a:r>
            <a:r>
              <a:rPr lang="sv-SE" sz="1800" b="0" i="0" u="none" strike="noStrike" baseline="0" dirty="0" err="1">
                <a:solidFill>
                  <a:srgbClr val="000000"/>
                </a:solidFill>
                <a:latin typeface="Times New Roman" panose="02020603050405020304" pitchFamily="18" charset="0"/>
              </a:rPr>
              <a:t>courses</a:t>
            </a:r>
            <a:r>
              <a:rPr lang="sv-SE" sz="1800" b="0" i="0" u="none" strike="noStrike" baseline="0" dirty="0">
                <a:solidFill>
                  <a:srgbClr val="000000"/>
                </a:solidFill>
                <a:latin typeface="Times New Roman" panose="02020603050405020304" pitchFamily="18" charset="0"/>
              </a:rPr>
              <a:t> at the </a:t>
            </a:r>
            <a:r>
              <a:rPr lang="sv-SE" sz="1800" b="0" i="0" u="none" strike="noStrike" baseline="0" dirty="0" err="1">
                <a:solidFill>
                  <a:srgbClr val="000000"/>
                </a:solidFill>
                <a:latin typeface="Times New Roman" panose="02020603050405020304" pitchFamily="18" charset="0"/>
              </a:rPr>
              <a:t>receiving</a:t>
            </a:r>
            <a:r>
              <a:rPr lang="sv-SE" sz="1800" b="0" i="0" u="none" strike="noStrike" baseline="0" dirty="0">
                <a:solidFill>
                  <a:srgbClr val="000000"/>
                </a:solidFill>
                <a:latin typeface="Times New Roman" panose="02020603050405020304" pitchFamily="18" charset="0"/>
              </a:rPr>
              <a:t> </a:t>
            </a:r>
            <a:r>
              <a:rPr lang="sv-SE" sz="1800" b="0" i="0" u="none" strike="noStrike" baseline="0" dirty="0" err="1">
                <a:solidFill>
                  <a:srgbClr val="000000"/>
                </a:solidFill>
                <a:latin typeface="Times New Roman" panose="02020603050405020304" pitchFamily="18" charset="0"/>
              </a:rPr>
              <a:t>university</a:t>
            </a:r>
            <a:r>
              <a:rPr lang="sv-SE" sz="1800" b="0" i="0" u="none" strike="noStrike" baseline="0" dirty="0">
                <a:solidFill>
                  <a:srgbClr val="000000"/>
                </a:solidFill>
                <a:latin typeface="Times New Roman" panose="02020603050405020304" pitchFamily="18" charset="0"/>
              </a:rPr>
              <a:t>).</a:t>
            </a:r>
          </a:p>
          <a:p>
            <a:r>
              <a:rPr lang="sv-SE" dirty="0" err="1">
                <a:solidFill>
                  <a:srgbClr val="000000"/>
                </a:solidFill>
                <a:latin typeface="Times New Roman" panose="02020603050405020304" pitchFamily="18" charset="0"/>
              </a:rPr>
              <a:t>Fill</a:t>
            </a:r>
            <a:r>
              <a:rPr lang="sv-SE" dirty="0">
                <a:solidFill>
                  <a:srgbClr val="000000"/>
                </a:solidFill>
                <a:latin typeface="Times New Roman" panose="02020603050405020304" pitchFamily="18" charset="0"/>
              </a:rPr>
              <a:t> in the </a:t>
            </a:r>
            <a:r>
              <a:rPr lang="sv-SE" dirty="0" err="1">
                <a:solidFill>
                  <a:srgbClr val="000000"/>
                </a:solidFill>
                <a:latin typeface="Times New Roman" panose="02020603050405020304" pitchFamily="18" charset="0"/>
              </a:rPr>
              <a:t>courses</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that</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you</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are</a:t>
            </a:r>
            <a:r>
              <a:rPr lang="sv-SE" dirty="0">
                <a:solidFill>
                  <a:srgbClr val="000000"/>
                </a:solidFill>
                <a:latin typeface="Times New Roman" panose="02020603050405020304" pitchFamily="18" charset="0"/>
              </a:rPr>
              <a:t> planning to </a:t>
            </a:r>
            <a:r>
              <a:rPr lang="sv-SE" dirty="0" err="1">
                <a:solidFill>
                  <a:srgbClr val="000000"/>
                </a:solidFill>
                <a:latin typeface="Times New Roman" panose="02020603050405020304" pitchFamily="18" charset="0"/>
              </a:rPr>
              <a:t>take</a:t>
            </a:r>
            <a:r>
              <a:rPr lang="sv-SE" dirty="0">
                <a:solidFill>
                  <a:srgbClr val="000000"/>
                </a:solidFill>
                <a:latin typeface="Times New Roman" panose="02020603050405020304" pitchFamily="18" charset="0"/>
              </a:rPr>
              <a:t> on the </a:t>
            </a:r>
            <a:r>
              <a:rPr lang="sv-SE" dirty="0" err="1">
                <a:solidFill>
                  <a:srgbClr val="000000"/>
                </a:solidFill>
                <a:latin typeface="Times New Roman" panose="02020603050405020304" pitchFamily="18" charset="0"/>
              </a:rPr>
              <a:t>exchange</a:t>
            </a:r>
            <a:r>
              <a:rPr lang="sv-SE" dirty="0">
                <a:solidFill>
                  <a:srgbClr val="000000"/>
                </a:solidFill>
                <a:latin typeface="Times New Roman" panose="02020603050405020304" pitchFamily="18" charset="0"/>
              </a:rPr>
              <a:t>.</a:t>
            </a:r>
            <a:endParaRPr lang="sv-SE" sz="1800" b="0" i="0" u="none" strike="noStrike" baseline="0" dirty="0">
              <a:solidFill>
                <a:srgbClr val="000000"/>
              </a:solidFill>
              <a:latin typeface="Times New Roman" panose="02020603050405020304" pitchFamily="18" charset="0"/>
            </a:endParaRPr>
          </a:p>
          <a:p>
            <a:r>
              <a:rPr lang="sv-SE" dirty="0" err="1">
                <a:solidFill>
                  <a:srgbClr val="000000"/>
                </a:solidFill>
                <a:latin typeface="Times New Roman" panose="02020603050405020304" pitchFamily="18" charset="0"/>
              </a:rPr>
              <a:t>You</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can</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also</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upload</a:t>
            </a:r>
            <a:r>
              <a:rPr lang="sv-SE" dirty="0">
                <a:solidFill>
                  <a:srgbClr val="000000"/>
                </a:solidFill>
                <a:latin typeface="Times New Roman" panose="02020603050405020304" pitchFamily="18" charset="0"/>
              </a:rPr>
              <a:t> the </a:t>
            </a:r>
            <a:r>
              <a:rPr lang="sv-SE" dirty="0" err="1">
                <a:solidFill>
                  <a:srgbClr val="000000"/>
                </a:solidFill>
                <a:latin typeface="Times New Roman" panose="02020603050405020304" pitchFamily="18" charset="0"/>
              </a:rPr>
              <a:t>course</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descriptions</a:t>
            </a:r>
            <a:r>
              <a:rPr lang="sv-SE" dirty="0">
                <a:solidFill>
                  <a:srgbClr val="000000"/>
                </a:solidFill>
                <a:latin typeface="Times New Roman" panose="02020603050405020304" pitchFamily="18" charset="0"/>
              </a:rPr>
              <a:t>/</a:t>
            </a:r>
            <a:r>
              <a:rPr lang="sv-SE" dirty="0" err="1">
                <a:solidFill>
                  <a:srgbClr val="000000"/>
                </a:solidFill>
                <a:latin typeface="Times New Roman" panose="02020603050405020304" pitchFamily="18" charset="0"/>
              </a:rPr>
              <a:t>syllabus</a:t>
            </a:r>
            <a:r>
              <a:rPr lang="sv-SE" dirty="0">
                <a:solidFill>
                  <a:srgbClr val="000000"/>
                </a:solidFill>
                <a:latin typeface="Times New Roman" panose="02020603050405020304" pitchFamily="18" charset="0"/>
              </a:rPr>
              <a:t>.</a:t>
            </a:r>
          </a:p>
          <a:p>
            <a:endParaRPr lang="sv-SE" dirty="0">
              <a:solidFill>
                <a:srgbClr val="000000"/>
              </a:solidFill>
              <a:latin typeface="Times New Roman" panose="02020603050405020304" pitchFamily="18" charset="0"/>
            </a:endParaRPr>
          </a:p>
          <a:p>
            <a:r>
              <a:rPr lang="sv-SE" dirty="0">
                <a:solidFill>
                  <a:srgbClr val="000000"/>
                </a:solidFill>
                <a:latin typeface="Times New Roman" panose="02020603050405020304" pitchFamily="18" charset="0"/>
              </a:rPr>
              <a:t>Table B (</a:t>
            </a:r>
            <a:r>
              <a:rPr lang="sv-SE" dirty="0" err="1">
                <a:solidFill>
                  <a:srgbClr val="000000"/>
                </a:solidFill>
                <a:latin typeface="Times New Roman" panose="02020603050405020304" pitchFamily="18" charset="0"/>
              </a:rPr>
              <a:t>courses</a:t>
            </a:r>
            <a:r>
              <a:rPr lang="sv-SE" dirty="0">
                <a:solidFill>
                  <a:srgbClr val="000000"/>
                </a:solidFill>
                <a:latin typeface="Times New Roman" panose="02020603050405020304" pitchFamily="18" charset="0"/>
              </a:rPr>
              <a:t> at the </a:t>
            </a:r>
            <a:r>
              <a:rPr lang="sv-SE" dirty="0" err="1">
                <a:solidFill>
                  <a:srgbClr val="000000"/>
                </a:solidFill>
                <a:latin typeface="Times New Roman" panose="02020603050405020304" pitchFamily="18" charset="0"/>
              </a:rPr>
              <a:t>sending</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university</a:t>
            </a:r>
            <a:r>
              <a:rPr lang="sv-SE" dirty="0">
                <a:solidFill>
                  <a:srgbClr val="000000"/>
                </a:solidFill>
                <a:latin typeface="Times New Roman" panose="02020603050405020304" pitchFamily="18" charset="0"/>
              </a:rPr>
              <a:t>).</a:t>
            </a:r>
          </a:p>
          <a:p>
            <a:r>
              <a:rPr lang="sv-SE" dirty="0" err="1">
                <a:solidFill>
                  <a:srgbClr val="000000"/>
                </a:solidFill>
                <a:latin typeface="Times New Roman" panose="02020603050405020304" pitchFamily="18" charset="0"/>
              </a:rPr>
              <a:t>Fill</a:t>
            </a:r>
            <a:r>
              <a:rPr lang="sv-SE" dirty="0">
                <a:solidFill>
                  <a:srgbClr val="000000"/>
                </a:solidFill>
                <a:latin typeface="Times New Roman" panose="02020603050405020304" pitchFamily="18" charset="0"/>
              </a:rPr>
              <a:t> in </a:t>
            </a:r>
            <a:r>
              <a:rPr lang="sv-SE" dirty="0" err="1">
                <a:solidFill>
                  <a:srgbClr val="000000"/>
                </a:solidFill>
                <a:latin typeface="Times New Roman" panose="02020603050405020304" pitchFamily="18" charset="0"/>
              </a:rPr>
              <a:t>how</a:t>
            </a:r>
            <a:r>
              <a:rPr lang="sv-SE" dirty="0">
                <a:solidFill>
                  <a:srgbClr val="000000"/>
                </a:solidFill>
                <a:latin typeface="Times New Roman" panose="02020603050405020304" pitchFamily="18" charset="0"/>
              </a:rPr>
              <a:t> the </a:t>
            </a:r>
            <a:r>
              <a:rPr lang="sv-SE" dirty="0" err="1">
                <a:solidFill>
                  <a:srgbClr val="000000"/>
                </a:solidFill>
                <a:latin typeface="Times New Roman" panose="02020603050405020304" pitchFamily="18" charset="0"/>
              </a:rPr>
              <a:t>courses</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will</a:t>
            </a:r>
            <a:r>
              <a:rPr lang="sv-SE" dirty="0">
                <a:solidFill>
                  <a:srgbClr val="000000"/>
                </a:solidFill>
                <a:latin typeface="Times New Roman" panose="02020603050405020304" pitchFamily="18" charset="0"/>
              </a:rPr>
              <a:t> be </a:t>
            </a:r>
            <a:r>
              <a:rPr lang="sv-SE" dirty="0" err="1">
                <a:solidFill>
                  <a:srgbClr val="000000"/>
                </a:solidFill>
                <a:latin typeface="Times New Roman" panose="02020603050405020304" pitchFamily="18" charset="0"/>
              </a:rPr>
              <a:t>credited</a:t>
            </a:r>
            <a:r>
              <a:rPr lang="sv-SE" dirty="0">
                <a:solidFill>
                  <a:srgbClr val="000000"/>
                </a:solidFill>
                <a:latin typeface="Times New Roman" panose="02020603050405020304" pitchFamily="18" charset="0"/>
              </a:rPr>
              <a:t> at LNU</a:t>
            </a:r>
          </a:p>
          <a:p>
            <a:r>
              <a:rPr lang="sv-SE" dirty="0">
                <a:solidFill>
                  <a:srgbClr val="000000"/>
                </a:solidFill>
                <a:latin typeface="Times New Roman" panose="02020603050405020304" pitchFamily="18" charset="0"/>
              </a:rPr>
              <a:t>If </a:t>
            </a:r>
            <a:r>
              <a:rPr lang="sv-SE" dirty="0" err="1">
                <a:solidFill>
                  <a:srgbClr val="000000"/>
                </a:solidFill>
                <a:latin typeface="Times New Roman" panose="02020603050405020304" pitchFamily="18" charset="0"/>
              </a:rPr>
              <a:t>you</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have</a:t>
            </a:r>
            <a:r>
              <a:rPr lang="sv-SE" dirty="0">
                <a:solidFill>
                  <a:srgbClr val="000000"/>
                </a:solidFill>
                <a:latin typeface="Times New Roman" panose="02020603050405020304" pitchFamily="18" charset="0"/>
              </a:rPr>
              <a:t> a </a:t>
            </a:r>
            <a:r>
              <a:rPr lang="sv-SE" dirty="0" err="1">
                <a:solidFill>
                  <a:srgbClr val="000000"/>
                </a:solidFill>
                <a:latin typeface="Times New Roman" panose="02020603050405020304" pitchFamily="18" charset="0"/>
              </a:rPr>
              <a:t>free</a:t>
            </a:r>
            <a:r>
              <a:rPr lang="sv-SE" dirty="0">
                <a:solidFill>
                  <a:srgbClr val="000000"/>
                </a:solidFill>
                <a:latin typeface="Times New Roman" panose="02020603050405020304" pitchFamily="18" charset="0"/>
              </a:rPr>
              <a:t> semester (ex. systemvetare) the </a:t>
            </a:r>
            <a:r>
              <a:rPr lang="sv-SE" dirty="0" err="1">
                <a:solidFill>
                  <a:srgbClr val="000000"/>
                </a:solidFill>
                <a:latin typeface="Times New Roman" panose="02020603050405020304" pitchFamily="18" charset="0"/>
              </a:rPr>
              <a:t>exchange</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will</a:t>
            </a:r>
            <a:r>
              <a:rPr lang="sv-SE" dirty="0">
                <a:solidFill>
                  <a:srgbClr val="000000"/>
                </a:solidFill>
                <a:latin typeface="Times New Roman" panose="02020603050405020304" pitchFamily="18" charset="0"/>
              </a:rPr>
              <a:t> be </a:t>
            </a:r>
            <a:r>
              <a:rPr lang="sv-SE" dirty="0" err="1">
                <a:solidFill>
                  <a:srgbClr val="000000"/>
                </a:solidFill>
                <a:latin typeface="Times New Roman" panose="02020603050405020304" pitchFamily="18" charset="0"/>
              </a:rPr>
              <a:t>credited</a:t>
            </a:r>
            <a:r>
              <a:rPr lang="sv-SE" dirty="0">
                <a:solidFill>
                  <a:srgbClr val="000000"/>
                </a:solidFill>
                <a:latin typeface="Times New Roman" panose="02020603050405020304" pitchFamily="18" charset="0"/>
              </a:rPr>
              <a:t> as ”Exchange studies 30 </a:t>
            </a:r>
            <a:r>
              <a:rPr lang="sv-SE" dirty="0" err="1">
                <a:solidFill>
                  <a:srgbClr val="000000"/>
                </a:solidFill>
                <a:latin typeface="Times New Roman" panose="02020603050405020304" pitchFamily="18" charset="0"/>
              </a:rPr>
              <a:t>hp</a:t>
            </a:r>
            <a:r>
              <a:rPr lang="sv-SE" dirty="0">
                <a:solidFill>
                  <a:srgbClr val="000000"/>
                </a:solidFill>
                <a:latin typeface="Times New Roman" panose="02020603050405020304" pitchFamily="18" charset="0"/>
              </a:rPr>
              <a:t>” </a:t>
            </a:r>
          </a:p>
          <a:p>
            <a:r>
              <a:rPr lang="sv-SE" dirty="0">
                <a:solidFill>
                  <a:srgbClr val="000000"/>
                </a:solidFill>
                <a:latin typeface="Times New Roman" panose="02020603050405020304" pitchFamily="18" charset="0"/>
              </a:rPr>
              <a:t>If </a:t>
            </a:r>
            <a:r>
              <a:rPr lang="sv-SE" dirty="0" err="1">
                <a:solidFill>
                  <a:srgbClr val="000000"/>
                </a:solidFill>
                <a:latin typeface="Times New Roman" panose="02020603050405020304" pitchFamily="18" charset="0"/>
              </a:rPr>
              <a:t>you</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have</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any</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mandatory</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courses</a:t>
            </a:r>
            <a:r>
              <a:rPr lang="sv-SE" dirty="0">
                <a:solidFill>
                  <a:srgbClr val="000000"/>
                </a:solidFill>
                <a:latin typeface="Times New Roman" panose="02020603050405020304" pitchFamily="18" charset="0"/>
              </a:rPr>
              <a:t> at LNU </a:t>
            </a:r>
            <a:r>
              <a:rPr lang="sv-SE" dirty="0" err="1">
                <a:solidFill>
                  <a:srgbClr val="000000"/>
                </a:solidFill>
                <a:latin typeface="Times New Roman" panose="02020603050405020304" pitchFamily="18" charset="0"/>
              </a:rPr>
              <a:t>during</a:t>
            </a:r>
            <a:r>
              <a:rPr lang="sv-SE" dirty="0">
                <a:solidFill>
                  <a:srgbClr val="000000"/>
                </a:solidFill>
                <a:latin typeface="Times New Roman" panose="02020603050405020304" pitchFamily="18" charset="0"/>
              </a:rPr>
              <a:t> the semester </a:t>
            </a:r>
            <a:r>
              <a:rPr lang="sv-SE" dirty="0" err="1">
                <a:solidFill>
                  <a:srgbClr val="000000"/>
                </a:solidFill>
                <a:latin typeface="Times New Roman" panose="02020603050405020304" pitchFamily="18" charset="0"/>
              </a:rPr>
              <a:t>you</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will</a:t>
            </a:r>
            <a:r>
              <a:rPr lang="sv-SE" dirty="0">
                <a:solidFill>
                  <a:srgbClr val="000000"/>
                </a:solidFill>
                <a:latin typeface="Times New Roman" panose="02020603050405020304" pitchFamily="18" charset="0"/>
              </a:rPr>
              <a:t> be </a:t>
            </a:r>
            <a:r>
              <a:rPr lang="sv-SE" dirty="0" err="1">
                <a:solidFill>
                  <a:srgbClr val="000000"/>
                </a:solidFill>
                <a:latin typeface="Times New Roman" panose="02020603050405020304" pitchFamily="18" charset="0"/>
              </a:rPr>
              <a:t>abroad</a:t>
            </a:r>
            <a:r>
              <a:rPr lang="sv-SE" dirty="0">
                <a:solidFill>
                  <a:srgbClr val="000000"/>
                </a:solidFill>
                <a:latin typeface="Times New Roman" panose="02020603050405020304" pitchFamily="18" charset="0"/>
              </a:rPr>
              <a:t> and </a:t>
            </a:r>
            <a:r>
              <a:rPr lang="sv-SE" dirty="0" err="1">
                <a:solidFill>
                  <a:srgbClr val="000000"/>
                </a:solidFill>
                <a:latin typeface="Times New Roman" panose="02020603050405020304" pitchFamily="18" charset="0"/>
              </a:rPr>
              <a:t>have</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found</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similar</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courses</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you</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could</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fill</a:t>
            </a:r>
            <a:r>
              <a:rPr lang="sv-SE" dirty="0">
                <a:solidFill>
                  <a:srgbClr val="000000"/>
                </a:solidFill>
                <a:latin typeface="Times New Roman" panose="02020603050405020304" pitchFamily="18" charset="0"/>
              </a:rPr>
              <a:t> in the </a:t>
            </a:r>
            <a:r>
              <a:rPr lang="sv-SE" dirty="0" err="1">
                <a:solidFill>
                  <a:srgbClr val="000000"/>
                </a:solidFill>
                <a:latin typeface="Times New Roman" panose="02020603050405020304" pitchFamily="18" charset="0"/>
              </a:rPr>
              <a:t>name</a:t>
            </a:r>
            <a:r>
              <a:rPr lang="sv-SE" dirty="0">
                <a:solidFill>
                  <a:srgbClr val="000000"/>
                </a:solidFill>
                <a:latin typeface="Times New Roman" panose="02020603050405020304" pitchFamily="18" charset="0"/>
              </a:rPr>
              <a:t> of </a:t>
            </a:r>
            <a:r>
              <a:rPr lang="sv-SE" dirty="0" err="1">
                <a:solidFill>
                  <a:srgbClr val="000000"/>
                </a:solidFill>
                <a:latin typeface="Times New Roman" panose="02020603050405020304" pitchFamily="18" charset="0"/>
              </a:rPr>
              <a:t>those</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courses</a:t>
            </a:r>
            <a:r>
              <a:rPr lang="sv-SE" dirty="0">
                <a:solidFill>
                  <a:srgbClr val="000000"/>
                </a:solidFill>
                <a:latin typeface="Times New Roman" panose="02020603050405020304" pitchFamily="18" charset="0"/>
              </a:rPr>
              <a:t> (check </a:t>
            </a:r>
            <a:r>
              <a:rPr lang="sv-SE" dirty="0" err="1">
                <a:solidFill>
                  <a:srgbClr val="000000"/>
                </a:solidFill>
                <a:latin typeface="Times New Roman" panose="02020603050405020304" pitchFamily="18" charset="0"/>
              </a:rPr>
              <a:t>with</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your</a:t>
            </a:r>
            <a:r>
              <a:rPr lang="sv-SE" dirty="0">
                <a:solidFill>
                  <a:srgbClr val="000000"/>
                </a:solidFill>
                <a:latin typeface="Times New Roman" panose="02020603050405020304" pitchFamily="18" charset="0"/>
              </a:rPr>
              <a:t> program manager, </a:t>
            </a:r>
            <a:r>
              <a:rPr lang="sv-SE" dirty="0" err="1">
                <a:solidFill>
                  <a:srgbClr val="000000"/>
                </a:solidFill>
                <a:latin typeface="Times New Roman" panose="02020603050405020304" pitchFamily="18" charset="0"/>
              </a:rPr>
              <a:t>if</a:t>
            </a:r>
            <a:r>
              <a:rPr lang="sv-SE" dirty="0">
                <a:solidFill>
                  <a:srgbClr val="000000"/>
                </a:solidFill>
                <a:latin typeface="Times New Roman" panose="02020603050405020304" pitchFamily="18" charset="0"/>
              </a:rPr>
              <a:t> the </a:t>
            </a:r>
            <a:r>
              <a:rPr lang="sv-SE" dirty="0" err="1">
                <a:solidFill>
                  <a:srgbClr val="000000"/>
                </a:solidFill>
                <a:latin typeface="Times New Roman" panose="02020603050405020304" pitchFamily="18" charset="0"/>
              </a:rPr>
              <a:t>courses</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you</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have</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found</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abroad</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can</a:t>
            </a:r>
            <a:r>
              <a:rPr lang="sv-SE" dirty="0">
                <a:solidFill>
                  <a:srgbClr val="000000"/>
                </a:solidFill>
                <a:latin typeface="Times New Roman" panose="02020603050405020304" pitchFamily="18" charset="0"/>
              </a:rPr>
              <a:t> be </a:t>
            </a:r>
            <a:r>
              <a:rPr lang="sv-SE" dirty="0" err="1">
                <a:solidFill>
                  <a:srgbClr val="000000"/>
                </a:solidFill>
                <a:latin typeface="Times New Roman" panose="02020603050405020304" pitchFamily="18" charset="0"/>
              </a:rPr>
              <a:t>credited</a:t>
            </a:r>
            <a:r>
              <a:rPr lang="sv-SE" dirty="0">
                <a:solidFill>
                  <a:srgbClr val="000000"/>
                </a:solidFill>
                <a:latin typeface="Times New Roman" panose="02020603050405020304" pitchFamily="18" charset="0"/>
              </a:rPr>
              <a:t> as a </a:t>
            </a:r>
            <a:r>
              <a:rPr lang="sv-SE" dirty="0" err="1">
                <a:solidFill>
                  <a:srgbClr val="000000"/>
                </a:solidFill>
                <a:latin typeface="Times New Roman" panose="02020603050405020304" pitchFamily="18" charset="0"/>
              </a:rPr>
              <a:t>specific</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course</a:t>
            </a:r>
            <a:r>
              <a:rPr lang="sv-SE" dirty="0">
                <a:solidFill>
                  <a:srgbClr val="000000"/>
                </a:solidFill>
                <a:latin typeface="Times New Roman" panose="02020603050405020304" pitchFamily="18" charset="0"/>
              </a:rPr>
              <a:t> or as ”</a:t>
            </a:r>
            <a:r>
              <a:rPr lang="sv-SE" dirty="0" err="1">
                <a:solidFill>
                  <a:srgbClr val="000000"/>
                </a:solidFill>
                <a:latin typeface="Times New Roman" panose="02020603050405020304" pitchFamily="18" charset="0"/>
              </a:rPr>
              <a:t>exchange</a:t>
            </a:r>
            <a:r>
              <a:rPr lang="sv-SE" dirty="0">
                <a:solidFill>
                  <a:srgbClr val="000000"/>
                </a:solidFill>
                <a:latin typeface="Times New Roman" panose="02020603050405020304" pitchFamily="18" charset="0"/>
              </a:rPr>
              <a:t> studies </a:t>
            </a:r>
            <a:r>
              <a:rPr lang="sv-SE" dirty="0" err="1">
                <a:solidFill>
                  <a:srgbClr val="000000"/>
                </a:solidFill>
                <a:latin typeface="Times New Roman" panose="02020603050405020304" pitchFamily="18" charset="0"/>
              </a:rPr>
              <a:t>within</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subject</a:t>
            </a:r>
            <a:r>
              <a:rPr lang="sv-SE" dirty="0">
                <a:solidFill>
                  <a:srgbClr val="000000"/>
                </a:solidFill>
                <a:latin typeface="Times New Roman" panose="02020603050405020304" pitchFamily="18" charset="0"/>
              </a:rPr>
              <a:t> XXX”). Contact </a:t>
            </a:r>
            <a:r>
              <a:rPr lang="sv-SE" dirty="0" err="1">
                <a:solidFill>
                  <a:srgbClr val="000000"/>
                </a:solidFill>
                <a:latin typeface="Times New Roman" panose="02020603050405020304" pitchFamily="18" charset="0"/>
              </a:rPr>
              <a:t>me</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if</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you</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have</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questions</a:t>
            </a:r>
            <a:r>
              <a:rPr lang="sv-SE" dirty="0">
                <a:solidFill>
                  <a:srgbClr val="000000"/>
                </a:solidFill>
                <a:latin typeface="Times New Roman" panose="02020603050405020304" pitchFamily="18" charset="0"/>
              </a:rPr>
              <a:t> </a:t>
            </a:r>
            <a:r>
              <a:rPr lang="sv-SE" dirty="0" err="1">
                <a:solidFill>
                  <a:srgbClr val="000000"/>
                </a:solidFill>
                <a:latin typeface="Times New Roman" panose="02020603050405020304" pitchFamily="18" charset="0"/>
              </a:rPr>
              <a:t>how</a:t>
            </a:r>
            <a:r>
              <a:rPr lang="sv-SE" dirty="0">
                <a:solidFill>
                  <a:srgbClr val="000000"/>
                </a:solidFill>
                <a:latin typeface="Times New Roman" panose="02020603050405020304" pitchFamily="18" charset="0"/>
              </a:rPr>
              <a:t> to </a:t>
            </a:r>
            <a:r>
              <a:rPr lang="sv-SE" dirty="0" err="1">
                <a:solidFill>
                  <a:srgbClr val="000000"/>
                </a:solidFill>
                <a:latin typeface="Times New Roman" panose="02020603050405020304" pitchFamily="18" charset="0"/>
              </a:rPr>
              <a:t>fill</a:t>
            </a:r>
            <a:r>
              <a:rPr lang="sv-SE" dirty="0">
                <a:solidFill>
                  <a:srgbClr val="000000"/>
                </a:solidFill>
                <a:latin typeface="Times New Roman" panose="02020603050405020304" pitchFamily="18" charset="0"/>
              </a:rPr>
              <a:t> in Table B</a:t>
            </a:r>
            <a:endParaRPr lang="sv-SE" dirty="0"/>
          </a:p>
        </p:txBody>
      </p:sp>
    </p:spTree>
    <p:extLst>
      <p:ext uri="{BB962C8B-B14F-4D97-AF65-F5344CB8AC3E}">
        <p14:creationId xmlns:p14="http://schemas.microsoft.com/office/powerpoint/2010/main" val="2612426349"/>
      </p:ext>
    </p:extLst>
  </p:cSld>
  <p:clrMapOvr>
    <a:masterClrMapping/>
  </p:clrMapOvr>
</p:sld>
</file>

<file path=ppt/theme/theme1.xml><?xml version="1.0" encoding="utf-8"?>
<a:theme xmlns:a="http://schemas.openxmlformats.org/drawingml/2006/main" name="Lnu_eng">
  <a:themeElements>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_Office Theme">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Lnu_eng</Template>
  <TotalTime>8270</TotalTime>
  <Words>1807</Words>
  <Application>Microsoft Office PowerPoint</Application>
  <PresentationFormat>On-screen Show (4:3)</PresentationFormat>
  <Paragraphs>117</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Times New Roman</vt:lpstr>
      <vt:lpstr>Lnu_eng</vt:lpstr>
      <vt:lpstr>Outgoing exchange students ht23 – vt24 Faculty of Technology  Learning agreement information meeting </vt:lpstr>
      <vt:lpstr>What is the purpose of this meeting?</vt:lpstr>
      <vt:lpstr>What do we expect from you?</vt:lpstr>
      <vt:lpstr>Learning Agreement/A course pre-assessment</vt:lpstr>
      <vt:lpstr>Step 1 - before you go abroad – select courses </vt:lpstr>
      <vt:lpstr>How many credits do I need to take to get equal to 30hp?</vt:lpstr>
      <vt:lpstr>The LA process – Before the exchange</vt:lpstr>
      <vt:lpstr>DLA (Digital Learning Agreement):</vt:lpstr>
      <vt:lpstr>Enter courses</vt:lpstr>
      <vt:lpstr>Non Erasmus exchange/word LA template</vt:lpstr>
      <vt:lpstr>During the exchange – what if you need to change courses?</vt:lpstr>
      <vt:lpstr>Examinations</vt:lpstr>
      <vt:lpstr>After the exchange -When you come back home – Apply for credit transfer </vt:lpstr>
      <vt:lpstr>Credit transfer </vt:lpstr>
      <vt:lpstr>Contact info</vt:lpstr>
      <vt:lpstr>PowerPoint Presentation</vt:lpstr>
      <vt:lpstr>PowerPoint Presentation</vt:lpstr>
      <vt:lpstr>PowerPoint Presentation</vt:lpstr>
      <vt:lpstr>Transcripts of records from Ladok/ Resultatintyg från Ladok an example</vt:lpstr>
      <vt:lpstr>Transcripts of records from Ladok/ Resultatintyg från Ladok an example</vt:lpstr>
      <vt:lpstr>How can you see the credit transfer in Ladok  an example</vt:lpstr>
      <vt:lpstr>How can you see the credit transfer in Ladok  an example</vt:lpstr>
    </vt:vector>
  </TitlesOfParts>
  <Company>Linnaeus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Exchange Studies 2013/2014</dc:title>
  <dc:creator>Anna Lindahl</dc:creator>
  <cp:lastModifiedBy>Katarina Rönndahl</cp:lastModifiedBy>
  <cp:revision>254</cp:revision>
  <cp:lastPrinted>2018-04-23T13:18:39Z</cp:lastPrinted>
  <dcterms:created xsi:type="dcterms:W3CDTF">2012-10-09T11:13:40Z</dcterms:created>
  <dcterms:modified xsi:type="dcterms:W3CDTF">2023-08-21T09:23:57Z</dcterms:modified>
</cp:coreProperties>
</file>