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8" r:id="rId1"/>
  </p:sldMasterIdLst>
  <p:notesMasterIdLst>
    <p:notesMasterId r:id="rId26"/>
  </p:notesMasterIdLst>
  <p:handoutMasterIdLst>
    <p:handoutMasterId r:id="rId27"/>
  </p:handoutMasterIdLst>
  <p:sldIdLst>
    <p:sldId id="257" r:id="rId2"/>
    <p:sldId id="285" r:id="rId3"/>
    <p:sldId id="290" r:id="rId4"/>
    <p:sldId id="291" r:id="rId5"/>
    <p:sldId id="335" r:id="rId6"/>
    <p:sldId id="297" r:id="rId7"/>
    <p:sldId id="292" r:id="rId8"/>
    <p:sldId id="293" r:id="rId9"/>
    <p:sldId id="361" r:id="rId10"/>
    <p:sldId id="362" r:id="rId11"/>
    <p:sldId id="298" r:id="rId12"/>
    <p:sldId id="305" r:id="rId13"/>
    <p:sldId id="365" r:id="rId14"/>
    <p:sldId id="363" r:id="rId15"/>
    <p:sldId id="364" r:id="rId16"/>
    <p:sldId id="355" r:id="rId17"/>
    <p:sldId id="357" r:id="rId18"/>
    <p:sldId id="356" r:id="rId19"/>
    <p:sldId id="358" r:id="rId20"/>
    <p:sldId id="342" r:id="rId21"/>
    <p:sldId id="347" r:id="rId22"/>
    <p:sldId id="348" r:id="rId23"/>
    <p:sldId id="352" r:id="rId24"/>
    <p:sldId id="296" r:id="rId25"/>
  </p:sldIdLst>
  <p:sldSz cx="9144000" cy="6858000" type="screen4x3"/>
  <p:notesSz cx="6794500" cy="9931400"/>
  <p:defaultTextStyle>
    <a:defPPr>
      <a:defRPr lang="sv-SE"/>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a Lindahl" initials="AL" lastIdx="6" clrIdx="0"/>
  <p:cmAuthor id="1" name="Claire Le Parc" initials="CLP" lastIdx="7" clrIdx="1">
    <p:extLst/>
  </p:cmAuthor>
  <p:cmAuthor id="2" name="Elena Vinci Hytter" initials="EVH" lastIdx="6"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31" autoAdjust="0"/>
    <p:restoredTop sz="96837" autoAdjust="0"/>
  </p:normalViewPr>
  <p:slideViewPr>
    <p:cSldViewPr>
      <p:cViewPr varScale="1">
        <p:scale>
          <a:sx n="117" d="100"/>
          <a:sy n="117" d="100"/>
        </p:scale>
        <p:origin x="33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A73395C7-531E-418E-9776-B94727EFEA06}" type="datetimeFigureOut">
              <a:rPr lang="sv-SE" smtClean="0"/>
              <a:t>2022-05-05</a:t>
            </a:fld>
            <a:endParaRPr lang="sv-SE"/>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B16781F1-3B0A-47D9-9FCE-0DF5667AD750}" type="slidenum">
              <a:rPr lang="sv-SE" smtClean="0"/>
              <a:t>‹#›</a:t>
            </a:fld>
            <a:endParaRPr lang="sv-SE"/>
          </a:p>
        </p:txBody>
      </p:sp>
    </p:spTree>
    <p:extLst>
      <p:ext uri="{BB962C8B-B14F-4D97-AF65-F5344CB8AC3E}">
        <p14:creationId xmlns:p14="http://schemas.microsoft.com/office/powerpoint/2010/main" val="26204517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94AE157A-F40E-491A-8334-CA69C0B327EB}" type="datetimeFigureOut">
              <a:rPr lang="sv-SE" smtClean="0"/>
              <a:t>2022-05-05</a:t>
            </a:fld>
            <a:endParaRPr lang="sv-SE"/>
          </a:p>
        </p:txBody>
      </p:sp>
      <p:sp>
        <p:nvSpPr>
          <p:cNvPr id="4" name="Slide Image Placeholder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565A051B-B38E-423F-9A31-EA428177F075}" type="slidenum">
              <a:rPr lang="sv-SE" smtClean="0"/>
              <a:t>‹#›</a:t>
            </a:fld>
            <a:endParaRPr lang="sv-SE"/>
          </a:p>
        </p:txBody>
      </p:sp>
    </p:spTree>
    <p:extLst>
      <p:ext uri="{BB962C8B-B14F-4D97-AF65-F5344CB8AC3E}">
        <p14:creationId xmlns:p14="http://schemas.microsoft.com/office/powerpoint/2010/main" val="423006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p:cNvSpPr>
            <a:spLocks noGrp="1"/>
          </p:cNvSpPr>
          <p:nvPr>
            <p:ph type="ctrTitle"/>
          </p:nvPr>
        </p:nvSpPr>
        <p:spPr>
          <a:xfrm>
            <a:off x="685800" y="1449388"/>
            <a:ext cx="7772400" cy="2151062"/>
          </a:xfrm>
        </p:spPr>
        <p:txBody>
          <a:bodyPr/>
          <a:lstStyle>
            <a:lvl1pPr>
              <a:lnSpc>
                <a:spcPts val="7500"/>
              </a:lnSpc>
              <a:defRPr sz="7500"/>
            </a:lvl1pPr>
          </a:lstStyle>
          <a:p>
            <a:pPr lvl="0"/>
            <a:r>
              <a:rPr lang="sv-SE" noProof="0" smtClean="0"/>
              <a:t>Klicka här för att ändra format</a:t>
            </a:r>
            <a:endParaRPr lang="en-US" noProof="0" smtClean="0"/>
          </a:p>
        </p:txBody>
      </p:sp>
      <p:sp>
        <p:nvSpPr>
          <p:cNvPr id="100356" name="Text Placeholder 2"/>
          <p:cNvSpPr>
            <a:spLocks noGrp="1"/>
          </p:cNvSpPr>
          <p:nvPr>
            <p:ph type="subTitle" idx="1"/>
          </p:nvPr>
        </p:nvSpPr>
        <p:spPr>
          <a:xfrm>
            <a:off x="1371600" y="3886200"/>
            <a:ext cx="6400800" cy="1752600"/>
          </a:xfrm>
        </p:spPr>
        <p:txBody>
          <a:bodyPr/>
          <a:lstStyle>
            <a:lvl1pPr marL="0" indent="0" algn="ctr">
              <a:defRPr/>
            </a:lvl1pPr>
          </a:lstStyle>
          <a:p>
            <a:pPr lvl="0"/>
            <a:r>
              <a:rPr lang="sv-SE" noProof="0" smtClean="0"/>
              <a:t>Klicka här för att ändra format på underrubrik i bakgrunden</a:t>
            </a:r>
            <a:endParaRPr lang="en-US" noProof="0" smtClean="0"/>
          </a:p>
        </p:txBody>
      </p:sp>
      <p:pic>
        <p:nvPicPr>
          <p:cNvPr id="100358" name="Picture 6" descr="090323_Lnu_Symbo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63" name="Picture 11" descr="090323_Lnu_Wordmark_Eng_transpare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7550" y="6300788"/>
            <a:ext cx="2643188" cy="3032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4002301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450013" y="806450"/>
            <a:ext cx="1914525" cy="5200650"/>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704850" y="806450"/>
            <a:ext cx="5592763" cy="520065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1890635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521462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Tree>
    <p:extLst>
      <p:ext uri="{BB962C8B-B14F-4D97-AF65-F5344CB8AC3E}">
        <p14:creationId xmlns:p14="http://schemas.microsoft.com/office/powerpoint/2010/main" val="1964637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70643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1168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078149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290645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Tree>
    <p:extLst>
      <p:ext uri="{BB962C8B-B14F-4D97-AF65-F5344CB8AC3E}">
        <p14:creationId xmlns:p14="http://schemas.microsoft.com/office/powerpoint/2010/main" val="1328630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2808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36472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1514403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p:cNvSpPr>
            <a:spLocks noGrp="1"/>
          </p:cNvSpPr>
          <p:nvPr>
            <p:ph type="title"/>
          </p:nvPr>
        </p:nvSpPr>
        <p:spPr bwMode="auto">
          <a:xfrm>
            <a:off x="704850" y="806450"/>
            <a:ext cx="76454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smtClean="0"/>
              <a:t>Klicka här för att ändra format</a:t>
            </a:r>
            <a:endParaRPr lang="en-US" smtClean="0"/>
          </a:p>
        </p:txBody>
      </p:sp>
      <p:sp>
        <p:nvSpPr>
          <p:cNvPr id="97284" name="Text Placeholder 2"/>
          <p:cNvSpPr>
            <a:spLocks noGrp="1"/>
          </p:cNvSpPr>
          <p:nvPr>
            <p:ph type="body" idx="1"/>
          </p:nvPr>
        </p:nvSpPr>
        <p:spPr bwMode="auto">
          <a:xfrm>
            <a:off x="706438" y="1651000"/>
            <a:ext cx="76581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smtClean="0"/>
          </a:p>
        </p:txBody>
      </p:sp>
      <p:pic>
        <p:nvPicPr>
          <p:cNvPr id="97286" name="Picture 6" descr="090323_Lnu_Symbol"/>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91" name="Picture 11" descr="090323_Lnu_Wordmark_Eng_transparent"/>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17550" y="6300788"/>
            <a:ext cx="2643188" cy="30321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l" rtl="0" eaLnBrk="1" fontAlgn="base" hangingPunct="1">
        <a:lnSpc>
          <a:spcPts val="2700"/>
        </a:lnSpc>
        <a:spcBef>
          <a:spcPct val="0"/>
        </a:spcBef>
        <a:spcAft>
          <a:spcPct val="0"/>
        </a:spcAft>
        <a:defRPr sz="27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1" fontAlgn="base" hangingPunct="1">
        <a:spcBef>
          <a:spcPct val="20000"/>
        </a:spcBef>
        <a:spcAft>
          <a:spcPct val="0"/>
        </a:spcAft>
        <a:buFont typeface="Arial" charset="0"/>
        <a:defRPr>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a:solidFill>
            <a:schemeClr val="tx1"/>
          </a:solidFill>
          <a:latin typeface="+mn-lt"/>
          <a:cs typeface="+mn-cs"/>
        </a:defRPr>
      </a:lvl2pPr>
      <a:lvl3pPr marL="1143000" indent="-228600" algn="l" rtl="0" eaLnBrk="1" fontAlgn="base" hangingPunct="1">
        <a:spcBef>
          <a:spcPct val="20000"/>
        </a:spcBef>
        <a:spcAft>
          <a:spcPct val="0"/>
        </a:spcAft>
        <a:buFont typeface="Arial" charset="0"/>
        <a:buChar char="•"/>
        <a:defRPr>
          <a:solidFill>
            <a:schemeClr val="tx1"/>
          </a:solidFill>
          <a:latin typeface="+mn-lt"/>
          <a:cs typeface="+mn-cs"/>
        </a:defRPr>
      </a:lvl3pPr>
      <a:lvl4pPr marL="1600200" indent="-228600" algn="l" rtl="0" eaLnBrk="1" fontAlgn="base" hangingPunct="1">
        <a:spcBef>
          <a:spcPct val="20000"/>
        </a:spcBef>
        <a:spcAft>
          <a:spcPct val="0"/>
        </a:spcAft>
        <a:buFont typeface="Arial" charset="0"/>
        <a:buChar char="–"/>
        <a:defRPr>
          <a:solidFill>
            <a:schemeClr val="tx1"/>
          </a:solidFill>
          <a:latin typeface="+mn-lt"/>
          <a:cs typeface="+mn-cs"/>
        </a:defRPr>
      </a:lvl4pPr>
      <a:lvl5pPr marL="2057400" indent="-228600" algn="l" rtl="0" eaLnBrk="1" fontAlgn="base" hangingPunct="1">
        <a:spcBef>
          <a:spcPct val="20000"/>
        </a:spcBef>
        <a:spcAft>
          <a:spcPct val="0"/>
        </a:spcAft>
        <a:buFont typeface="Arial" charset="0"/>
        <a:buChar char="»"/>
        <a:defRPr>
          <a:solidFill>
            <a:schemeClr val="tx1"/>
          </a:solidFill>
          <a:latin typeface="+mn-lt"/>
          <a:cs typeface="+mn-cs"/>
        </a:defRPr>
      </a:lvl5pPr>
      <a:lvl6pPr marL="2514600" indent="-228600" algn="l" rtl="0" eaLnBrk="1" fontAlgn="base" hangingPunct="1">
        <a:spcBef>
          <a:spcPct val="20000"/>
        </a:spcBef>
        <a:spcAft>
          <a:spcPct val="0"/>
        </a:spcAft>
        <a:buFont typeface="Arial"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tk-outexchange@lnu.s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katarina.ronndahl@lnu.se" TargetMode="External"/><Relationship Id="rId2" Type="http://schemas.openxmlformats.org/officeDocument/2006/relationships/hyperlink" Target="http://www.learning-agreement.e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registrator@lnu.s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lnu.se/student/internationella-mojligheter/Utlandsstudier/" TargetMode="External"/><Relationship Id="rId2" Type="http://schemas.openxmlformats.org/officeDocument/2006/relationships/hyperlink" Target="https://mymoodle.lnu.se/course/view.php?id=23226" TargetMode="External"/><Relationship Id="rId1" Type="http://schemas.openxmlformats.org/officeDocument/2006/relationships/slideLayout" Target="../slideLayouts/slideLayout2.xml"/><Relationship Id="rId6" Type="http://schemas.openxmlformats.org/officeDocument/2006/relationships/hyperlink" Target="mailto:outexchange@lnu.se" TargetMode="External"/><Relationship Id="rId5" Type="http://schemas.openxmlformats.org/officeDocument/2006/relationships/hyperlink" Target="mailto:katarina.ronndahl@lnu.se" TargetMode="External"/><Relationship Id="rId4" Type="http://schemas.openxmlformats.org/officeDocument/2006/relationships/hyperlink" Target="https://lnu.se/en/student/study-abroad/study-abroad/"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katarina.ronndahl@lnu.se" TargetMode="External"/><Relationship Id="rId2" Type="http://schemas.openxmlformats.org/officeDocument/2006/relationships/hyperlink" Target="mailto:ftk.outexchange@lnu.se" TargetMode="External"/><Relationship Id="rId1" Type="http://schemas.openxmlformats.org/officeDocument/2006/relationships/slideLayout" Target="../slideLayouts/slideLayout2.xml"/><Relationship Id="rId4" Type="http://schemas.openxmlformats.org/officeDocument/2006/relationships/hyperlink" Target="mailto:outexchange@lnu.s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p:cNvSpPr>
          <p:nvPr>
            <p:ph type="ctrTitle"/>
          </p:nvPr>
        </p:nvSpPr>
        <p:spPr>
          <a:xfrm>
            <a:off x="395536" y="917898"/>
            <a:ext cx="8352928" cy="2511102"/>
          </a:xfrm>
        </p:spPr>
        <p:txBody>
          <a:bodyPr/>
          <a:lstStyle/>
          <a:p>
            <a:pPr algn="ctr">
              <a:lnSpc>
                <a:spcPct val="100000"/>
              </a:lnSpc>
            </a:pPr>
            <a:r>
              <a:rPr lang="sv-SE" sz="3600" b="1" dirty="0" err="1" smtClean="0"/>
              <a:t>Outgoing</a:t>
            </a:r>
            <a:r>
              <a:rPr lang="sv-SE" sz="3600" b="1" dirty="0" smtClean="0"/>
              <a:t> </a:t>
            </a:r>
            <a:r>
              <a:rPr lang="sv-SE" sz="3600" b="1" dirty="0" err="1" smtClean="0"/>
              <a:t>exchange</a:t>
            </a:r>
            <a:r>
              <a:rPr lang="sv-SE" sz="3600" b="1" dirty="0" smtClean="0"/>
              <a:t> students </a:t>
            </a:r>
            <a:r>
              <a:rPr lang="sv-SE" sz="3600" b="1" dirty="0"/>
              <a:t>h</a:t>
            </a:r>
            <a:r>
              <a:rPr lang="sv-SE" sz="3600" b="1" dirty="0" smtClean="0"/>
              <a:t>t22 – vt23</a:t>
            </a:r>
            <a:br>
              <a:rPr lang="sv-SE" sz="3600" b="1" dirty="0" smtClean="0"/>
            </a:br>
            <a:r>
              <a:rPr lang="sv-SE" sz="3600" b="1" dirty="0" smtClean="0"/>
              <a:t>Faculty of </a:t>
            </a:r>
            <a:r>
              <a:rPr lang="sv-SE" sz="3600" b="1" dirty="0" err="1" smtClean="0"/>
              <a:t>Technology</a:t>
            </a:r>
            <a:r>
              <a:rPr lang="sv-SE" sz="3600" dirty="0" smtClean="0"/>
              <a:t/>
            </a:r>
            <a:br>
              <a:rPr lang="sv-SE" sz="3600" dirty="0" smtClean="0"/>
            </a:br>
            <a:r>
              <a:rPr lang="sv-SE" sz="3600" dirty="0" smtClean="0"/>
              <a:t/>
            </a:r>
            <a:br>
              <a:rPr lang="sv-SE" sz="3600" dirty="0" smtClean="0"/>
            </a:br>
            <a:r>
              <a:rPr lang="sv-SE" sz="3600" dirty="0" smtClean="0"/>
              <a:t>Learning </a:t>
            </a:r>
            <a:r>
              <a:rPr lang="sv-SE" sz="3600" dirty="0" err="1" smtClean="0"/>
              <a:t>agreement</a:t>
            </a:r>
            <a:r>
              <a:rPr lang="sv-SE" sz="3600" dirty="0" smtClean="0"/>
              <a:t> information meeting</a:t>
            </a:r>
            <a:r>
              <a:rPr lang="sv-SE" sz="4400" dirty="0" smtClean="0"/>
              <a:t/>
            </a:r>
            <a:br>
              <a:rPr lang="sv-SE" sz="4400" dirty="0" smtClean="0"/>
            </a:br>
            <a:endParaRPr lang="en-US" sz="2000" dirty="0" smtClean="0"/>
          </a:p>
        </p:txBody>
      </p:sp>
      <p:sp>
        <p:nvSpPr>
          <p:cNvPr id="3075" name="Rectangle 1027"/>
          <p:cNvSpPr>
            <a:spLocks noGrp="1"/>
          </p:cNvSpPr>
          <p:nvPr>
            <p:ph type="subTitle" idx="1"/>
          </p:nvPr>
        </p:nvSpPr>
        <p:spPr/>
        <p:txBody>
          <a:bodyPr/>
          <a:lstStyle/>
          <a:p>
            <a:r>
              <a:rPr lang="en-US" dirty="0" smtClean="0"/>
              <a:t>Katarina Rönndahl</a:t>
            </a:r>
          </a:p>
          <a:p>
            <a:r>
              <a:rPr lang="en-US" dirty="0">
                <a:hlinkClick r:id="rId2"/>
              </a:rPr>
              <a:t>f</a:t>
            </a:r>
            <a:r>
              <a:rPr lang="en-US" dirty="0" smtClean="0">
                <a:hlinkClick r:id="rId2"/>
              </a:rPr>
              <a:t>tk-outexchange@lnu.se</a:t>
            </a:r>
            <a:r>
              <a:rPr lang="en-US" dirty="0" smtClean="0"/>
              <a:t> </a:t>
            </a:r>
          </a:p>
          <a:p>
            <a:endParaRPr lang="en-US" dirty="0"/>
          </a:p>
          <a:p>
            <a:r>
              <a:rPr lang="en-US" dirty="0" smtClean="0"/>
              <a:t>International Coordinator </a:t>
            </a:r>
          </a:p>
          <a:p>
            <a:r>
              <a:rPr lang="en-US" dirty="0" smtClean="0"/>
              <a:t> Faculty of Technology</a:t>
            </a:r>
          </a:p>
        </p:txBody>
      </p:sp>
    </p:spTree>
    <p:extLst>
      <p:ext uri="{BB962C8B-B14F-4D97-AF65-F5344CB8AC3E}">
        <p14:creationId xmlns:p14="http://schemas.microsoft.com/office/powerpoint/2010/main" val="2251843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645400" cy="462310"/>
          </a:xfrm>
        </p:spPr>
        <p:txBody>
          <a:bodyPr/>
          <a:lstStyle/>
          <a:p>
            <a:r>
              <a:rPr lang="sv-SE" dirty="0" smtClean="0"/>
              <a:t>The LA process – Before the </a:t>
            </a:r>
            <a:r>
              <a:rPr lang="sv-SE" dirty="0" err="1" smtClean="0"/>
              <a:t>exchange</a:t>
            </a:r>
            <a:endParaRPr lang="sv-SE" dirty="0"/>
          </a:p>
        </p:txBody>
      </p:sp>
      <p:sp>
        <p:nvSpPr>
          <p:cNvPr id="3" name="Content Placeholder 2"/>
          <p:cNvSpPr>
            <a:spLocks noGrp="1"/>
          </p:cNvSpPr>
          <p:nvPr>
            <p:ph idx="1"/>
          </p:nvPr>
        </p:nvSpPr>
        <p:spPr>
          <a:xfrm>
            <a:off x="251520" y="908720"/>
            <a:ext cx="8496944" cy="5112568"/>
          </a:xfrm>
        </p:spPr>
        <p:txBody>
          <a:bodyPr/>
          <a:lstStyle/>
          <a:p>
            <a:pPr marL="0" indent="0"/>
            <a:r>
              <a:rPr lang="sv-SE" sz="1600" b="1" dirty="0" smtClean="0"/>
              <a:t>1</a:t>
            </a:r>
            <a:r>
              <a:rPr lang="sv-SE" sz="1600" dirty="0" smtClean="0"/>
              <a:t>.    </a:t>
            </a:r>
            <a:r>
              <a:rPr lang="sv-SE" sz="1600" dirty="0" err="1" smtClean="0"/>
              <a:t>Find</a:t>
            </a:r>
            <a:r>
              <a:rPr lang="sv-SE" sz="1600" dirty="0" smtClean="0"/>
              <a:t> </a:t>
            </a:r>
            <a:r>
              <a:rPr lang="sv-SE" sz="1600" dirty="0" err="1" smtClean="0"/>
              <a:t>suitable</a:t>
            </a:r>
            <a:r>
              <a:rPr lang="sv-SE" sz="1600" dirty="0" smtClean="0"/>
              <a:t> </a:t>
            </a:r>
            <a:r>
              <a:rPr lang="sv-SE" sz="1600" dirty="0" err="1" smtClean="0"/>
              <a:t>courses</a:t>
            </a:r>
            <a:r>
              <a:rPr lang="sv-SE" sz="1600" dirty="0" smtClean="0"/>
              <a:t>. </a:t>
            </a:r>
            <a:r>
              <a:rPr lang="sv-SE" sz="1600" dirty="0" err="1" smtClean="0"/>
              <a:t>Discuss</a:t>
            </a:r>
            <a:r>
              <a:rPr lang="sv-SE" sz="1600" dirty="0" smtClean="0"/>
              <a:t> </a:t>
            </a:r>
            <a:r>
              <a:rPr lang="sv-SE" sz="1600" dirty="0" err="1" smtClean="0"/>
              <a:t>with</a:t>
            </a:r>
            <a:r>
              <a:rPr lang="sv-SE" sz="1600" dirty="0" smtClean="0"/>
              <a:t> </a:t>
            </a:r>
            <a:r>
              <a:rPr lang="sv-SE" sz="1600" dirty="0" err="1" smtClean="0"/>
              <a:t>your</a:t>
            </a:r>
            <a:r>
              <a:rPr lang="sv-SE" sz="1600" dirty="0" smtClean="0"/>
              <a:t> program manager so </a:t>
            </a:r>
            <a:r>
              <a:rPr lang="sv-SE" sz="1600" dirty="0" err="1" smtClean="0"/>
              <a:t>that</a:t>
            </a:r>
            <a:r>
              <a:rPr lang="sv-SE" sz="1600" dirty="0" smtClean="0"/>
              <a:t> </a:t>
            </a:r>
            <a:r>
              <a:rPr lang="sv-SE" sz="1600" dirty="0" err="1" smtClean="0"/>
              <a:t>you</a:t>
            </a:r>
            <a:r>
              <a:rPr lang="sv-SE" sz="1600" dirty="0" smtClean="0"/>
              <a:t> </a:t>
            </a:r>
            <a:r>
              <a:rPr lang="sv-SE" sz="1600" dirty="0" err="1" smtClean="0"/>
              <a:t>know</a:t>
            </a:r>
            <a:r>
              <a:rPr lang="sv-SE" sz="1600" dirty="0" smtClean="0"/>
              <a:t> </a:t>
            </a:r>
            <a:r>
              <a:rPr lang="sv-SE" sz="1600" dirty="0" err="1" smtClean="0"/>
              <a:t>if</a:t>
            </a:r>
            <a:r>
              <a:rPr lang="sv-SE" sz="1600" dirty="0" smtClean="0"/>
              <a:t> the </a:t>
            </a:r>
            <a:r>
              <a:rPr lang="sv-SE" sz="1600" dirty="0" err="1" smtClean="0"/>
              <a:t>courses</a:t>
            </a:r>
            <a:r>
              <a:rPr lang="sv-SE" sz="1600" dirty="0" smtClean="0"/>
              <a:t> </a:t>
            </a:r>
            <a:r>
              <a:rPr lang="sv-SE" sz="1600" dirty="0" err="1" smtClean="0"/>
              <a:t>can</a:t>
            </a:r>
            <a:r>
              <a:rPr lang="sv-SE" sz="1600" dirty="0" smtClean="0"/>
              <a:t> be   transferred and be a part of </a:t>
            </a:r>
            <a:r>
              <a:rPr lang="sv-SE" sz="1600" dirty="0" err="1" smtClean="0"/>
              <a:t>your</a:t>
            </a:r>
            <a:r>
              <a:rPr lang="sv-SE" sz="1600" dirty="0" smtClean="0"/>
              <a:t> </a:t>
            </a:r>
            <a:r>
              <a:rPr lang="sv-SE" sz="1600" dirty="0" err="1" smtClean="0"/>
              <a:t>degree</a:t>
            </a:r>
            <a:r>
              <a:rPr lang="sv-SE" sz="1600" dirty="0" smtClean="0"/>
              <a:t> at LNU. </a:t>
            </a:r>
          </a:p>
          <a:p>
            <a:pPr>
              <a:buFont typeface="+mj-lt"/>
              <a:buAutoNum type="arabicPeriod"/>
            </a:pPr>
            <a:endParaRPr lang="sv-SE" sz="1600" dirty="0" smtClean="0"/>
          </a:p>
          <a:p>
            <a:pPr marL="0" indent="0"/>
            <a:r>
              <a:rPr lang="sv-SE" sz="1600" b="1" dirty="0" smtClean="0"/>
              <a:t>2</a:t>
            </a:r>
            <a:r>
              <a:rPr lang="sv-SE" sz="1600" dirty="0" smtClean="0"/>
              <a:t>.    </a:t>
            </a:r>
            <a:r>
              <a:rPr lang="sv-SE" sz="1600" dirty="0" err="1" smtClean="0"/>
              <a:t>Fill</a:t>
            </a:r>
            <a:r>
              <a:rPr lang="sv-SE" sz="1600" dirty="0" smtClean="0"/>
              <a:t> </a:t>
            </a:r>
            <a:r>
              <a:rPr lang="sv-SE" sz="1600" dirty="0"/>
              <a:t>in </a:t>
            </a:r>
            <a:r>
              <a:rPr lang="sv-SE" sz="1600" dirty="0" err="1"/>
              <a:t>your</a:t>
            </a:r>
            <a:r>
              <a:rPr lang="sv-SE" sz="1600" dirty="0"/>
              <a:t> Learning </a:t>
            </a:r>
            <a:r>
              <a:rPr lang="sv-SE" sz="1600" dirty="0" smtClean="0"/>
              <a:t>Agreement </a:t>
            </a:r>
          </a:p>
          <a:p>
            <a:pPr marL="685800" lvl="1">
              <a:buFont typeface="Arial" panose="020B0604020202020204" pitchFamily="34" charset="0"/>
              <a:buChar char="•"/>
            </a:pPr>
            <a:r>
              <a:rPr lang="sv-SE" sz="1600" dirty="0" smtClean="0"/>
              <a:t>Erasmus </a:t>
            </a:r>
            <a:r>
              <a:rPr lang="sv-SE" sz="1600" dirty="0"/>
              <a:t>students </a:t>
            </a:r>
            <a:r>
              <a:rPr lang="sv-SE" sz="1600" dirty="0" err="1"/>
              <a:t>fill</a:t>
            </a:r>
            <a:r>
              <a:rPr lang="sv-SE" sz="1600" dirty="0"/>
              <a:t> in the </a:t>
            </a:r>
            <a:r>
              <a:rPr lang="sv-SE" sz="1600" dirty="0" smtClean="0"/>
              <a:t>OLA. </a:t>
            </a:r>
            <a:r>
              <a:rPr lang="sv-SE" sz="1600" dirty="0"/>
              <a:t>Register an </a:t>
            </a:r>
            <a:r>
              <a:rPr lang="sv-SE" sz="1600" dirty="0" err="1" smtClean="0"/>
              <a:t>account</a:t>
            </a:r>
            <a:r>
              <a:rPr lang="sv-SE" sz="1600" dirty="0" smtClean="0"/>
              <a:t> </a:t>
            </a:r>
            <a:r>
              <a:rPr lang="sv-SE" sz="1600" dirty="0"/>
              <a:t>at </a:t>
            </a:r>
            <a:r>
              <a:rPr lang="sv-SE" sz="1600" dirty="0" smtClean="0">
                <a:hlinkClick r:id="rId2"/>
              </a:rPr>
              <a:t>www.learning-agreement.eu</a:t>
            </a:r>
            <a:r>
              <a:rPr lang="sv-SE" sz="1600" dirty="0" smtClean="0"/>
              <a:t> </a:t>
            </a:r>
            <a:r>
              <a:rPr lang="sv-SE" sz="1600" dirty="0" err="1" smtClean="0"/>
              <a:t>see</a:t>
            </a:r>
            <a:r>
              <a:rPr lang="sv-SE" sz="1600" dirty="0" smtClean="0"/>
              <a:t> the guide </a:t>
            </a:r>
            <a:r>
              <a:rPr lang="sv-SE" sz="1600" dirty="0" err="1" smtClean="0"/>
              <a:t>with</a:t>
            </a:r>
            <a:r>
              <a:rPr lang="sv-SE" sz="1600" dirty="0" smtClean="0"/>
              <a:t> </a:t>
            </a:r>
            <a:r>
              <a:rPr lang="sv-SE" sz="1600" dirty="0" err="1" smtClean="0"/>
              <a:t>instructions</a:t>
            </a:r>
            <a:r>
              <a:rPr lang="sv-SE" sz="1600" dirty="0" smtClean="0"/>
              <a:t> </a:t>
            </a:r>
            <a:r>
              <a:rPr lang="sv-SE" sz="1600" dirty="0" err="1" smtClean="0"/>
              <a:t>if</a:t>
            </a:r>
            <a:r>
              <a:rPr lang="sv-SE" sz="1600" dirty="0" smtClean="0"/>
              <a:t> </a:t>
            </a:r>
            <a:r>
              <a:rPr lang="sv-SE" sz="1600" dirty="0" err="1" smtClean="0"/>
              <a:t>needed</a:t>
            </a:r>
            <a:r>
              <a:rPr lang="sv-SE" sz="1600" dirty="0" smtClean="0"/>
              <a:t>.</a:t>
            </a:r>
          </a:p>
          <a:p>
            <a:pPr marL="685800" lvl="1">
              <a:buFont typeface="Arial" panose="020B0604020202020204" pitchFamily="34" charset="0"/>
              <a:buChar char="•"/>
            </a:pPr>
            <a:r>
              <a:rPr lang="sv-SE" sz="1600" dirty="0" smtClean="0"/>
              <a:t>Non Erasmus students </a:t>
            </a:r>
            <a:r>
              <a:rPr lang="sv-SE" sz="1600" dirty="0" err="1" smtClean="0"/>
              <a:t>fill</a:t>
            </a:r>
            <a:r>
              <a:rPr lang="sv-SE" sz="1600" dirty="0" smtClean="0"/>
              <a:t> in the LA for bilateral </a:t>
            </a:r>
            <a:r>
              <a:rPr lang="sv-SE" sz="1600" dirty="0" err="1" smtClean="0"/>
              <a:t>exchange</a:t>
            </a:r>
            <a:r>
              <a:rPr lang="sv-SE" sz="1600" dirty="0" smtClean="0"/>
              <a:t>, </a:t>
            </a:r>
            <a:r>
              <a:rPr lang="sv-SE" sz="1600" dirty="0" err="1" smtClean="0"/>
              <a:t>use</a:t>
            </a:r>
            <a:r>
              <a:rPr lang="sv-SE" sz="1600" dirty="0" smtClean="0"/>
              <a:t> the </a:t>
            </a:r>
            <a:r>
              <a:rPr lang="sv-SE" sz="1600" dirty="0" err="1" smtClean="0"/>
              <a:t>word</a:t>
            </a:r>
            <a:r>
              <a:rPr lang="sv-SE" sz="1600" dirty="0" smtClean="0"/>
              <a:t> template (</a:t>
            </a:r>
            <a:r>
              <a:rPr lang="sv-SE" sz="1600" dirty="0" err="1" smtClean="0"/>
              <a:t>there</a:t>
            </a:r>
            <a:r>
              <a:rPr lang="sv-SE" sz="1600" dirty="0" smtClean="0"/>
              <a:t> is </a:t>
            </a:r>
            <a:r>
              <a:rPr lang="sv-SE" sz="1600" dirty="0" err="1" smtClean="0"/>
              <a:t>one</a:t>
            </a:r>
            <a:r>
              <a:rPr lang="sv-SE" sz="1600" dirty="0" smtClean="0"/>
              <a:t> version </a:t>
            </a:r>
            <a:r>
              <a:rPr lang="sv-SE" sz="1600" dirty="0" err="1" smtClean="0"/>
              <a:t>were</a:t>
            </a:r>
            <a:r>
              <a:rPr lang="sv-SE" sz="1600" dirty="0" smtClean="0"/>
              <a:t> </a:t>
            </a:r>
            <a:r>
              <a:rPr lang="sv-SE" sz="1600" dirty="0" err="1" smtClean="0"/>
              <a:t>you</a:t>
            </a:r>
            <a:r>
              <a:rPr lang="sv-SE" sz="1600" dirty="0" smtClean="0"/>
              <a:t> </a:t>
            </a:r>
            <a:r>
              <a:rPr lang="sv-SE" sz="1600" dirty="0" err="1" smtClean="0"/>
              <a:t>can</a:t>
            </a:r>
            <a:r>
              <a:rPr lang="sv-SE" sz="1600" dirty="0" smtClean="0"/>
              <a:t> </a:t>
            </a:r>
            <a:r>
              <a:rPr lang="sv-SE" sz="1600" dirty="0" err="1" smtClean="0"/>
              <a:t>also</a:t>
            </a:r>
            <a:r>
              <a:rPr lang="sv-SE" sz="1600" dirty="0" smtClean="0"/>
              <a:t> </a:t>
            </a:r>
            <a:r>
              <a:rPr lang="sv-SE" sz="1600" dirty="0" err="1" smtClean="0"/>
              <a:t>add</a:t>
            </a:r>
            <a:r>
              <a:rPr lang="sv-SE" sz="1600" dirty="0" smtClean="0"/>
              <a:t> buffert </a:t>
            </a:r>
            <a:r>
              <a:rPr lang="sv-SE" sz="1600" dirty="0" err="1" smtClean="0"/>
              <a:t>courses</a:t>
            </a:r>
            <a:r>
              <a:rPr lang="sv-SE" sz="1600" dirty="0" smtClean="0"/>
              <a:t>).</a:t>
            </a:r>
          </a:p>
          <a:p>
            <a:pPr marL="0" indent="0"/>
            <a:endParaRPr lang="sv-SE" sz="1600" dirty="0" smtClean="0"/>
          </a:p>
          <a:p>
            <a:pPr marL="0" indent="0"/>
            <a:r>
              <a:rPr lang="sv-SE" sz="1600" b="1" dirty="0" smtClean="0"/>
              <a:t>3</a:t>
            </a:r>
            <a:r>
              <a:rPr lang="sv-SE" sz="1600" dirty="0" smtClean="0"/>
              <a:t>.    Get the </a:t>
            </a:r>
            <a:r>
              <a:rPr lang="sv-SE" sz="1600" dirty="0" err="1" smtClean="0"/>
              <a:t>signature</a:t>
            </a:r>
            <a:r>
              <a:rPr lang="sv-SE" sz="1600" dirty="0" smtClean="0"/>
              <a:t> on </a:t>
            </a:r>
            <a:r>
              <a:rPr lang="sv-SE" sz="1600" dirty="0" err="1" smtClean="0"/>
              <a:t>your</a:t>
            </a:r>
            <a:r>
              <a:rPr lang="sv-SE" sz="1600" dirty="0" smtClean="0"/>
              <a:t> LA/OLA from </a:t>
            </a:r>
            <a:r>
              <a:rPr lang="sv-SE" sz="1600" dirty="0" err="1" smtClean="0"/>
              <a:t>your</a:t>
            </a:r>
            <a:r>
              <a:rPr lang="sv-SE" sz="1600" dirty="0" smtClean="0"/>
              <a:t> program manager</a:t>
            </a:r>
            <a:endParaRPr lang="sv-SE" sz="1600" dirty="0"/>
          </a:p>
          <a:p>
            <a:pPr marL="685800" lvl="1">
              <a:buFont typeface="Arial" panose="020B0604020202020204" pitchFamily="34" charset="0"/>
              <a:buChar char="•"/>
            </a:pPr>
            <a:r>
              <a:rPr lang="sv-SE" sz="1600" dirty="0" smtClean="0"/>
              <a:t>Erasmus students: </a:t>
            </a:r>
            <a:r>
              <a:rPr lang="sv-SE" sz="1600" dirty="0" err="1" smtClean="0"/>
              <a:t>Download</a:t>
            </a:r>
            <a:r>
              <a:rPr lang="sv-SE" sz="1600" dirty="0" smtClean="0"/>
              <a:t> the </a:t>
            </a:r>
            <a:r>
              <a:rPr lang="sv-SE" sz="1600" dirty="0" err="1" smtClean="0"/>
              <a:t>filled</a:t>
            </a:r>
            <a:r>
              <a:rPr lang="sv-SE" sz="1600" dirty="0" smtClean="0"/>
              <a:t> in OLA as a PDF</a:t>
            </a:r>
          </a:p>
          <a:p>
            <a:pPr marL="685800" lvl="1">
              <a:buFont typeface="Arial" panose="020B0604020202020204" pitchFamily="34" charset="0"/>
              <a:buChar char="•"/>
            </a:pPr>
            <a:r>
              <a:rPr lang="sv-SE" sz="1600" dirty="0" smtClean="0"/>
              <a:t>Non Erasmus students: get the </a:t>
            </a:r>
            <a:r>
              <a:rPr lang="sv-SE" sz="1600" dirty="0" err="1" smtClean="0"/>
              <a:t>signature</a:t>
            </a:r>
            <a:r>
              <a:rPr lang="sv-SE" sz="1600" dirty="0" smtClean="0"/>
              <a:t> on the LA </a:t>
            </a:r>
          </a:p>
          <a:p>
            <a:pPr marL="400050" lvl="1" indent="0">
              <a:buNone/>
            </a:pPr>
            <a:r>
              <a:rPr lang="sv-SE" sz="1600" dirty="0" smtClean="0"/>
              <a:t>(digital </a:t>
            </a:r>
            <a:r>
              <a:rPr lang="sv-SE" sz="1600" dirty="0" err="1" smtClean="0"/>
              <a:t>signatures</a:t>
            </a:r>
            <a:r>
              <a:rPr lang="sv-SE" sz="1600" dirty="0" smtClean="0"/>
              <a:t> </a:t>
            </a:r>
            <a:r>
              <a:rPr lang="sv-SE" sz="1600" dirty="0" err="1" smtClean="0"/>
              <a:t>are</a:t>
            </a:r>
            <a:r>
              <a:rPr lang="sv-SE" sz="1600" dirty="0" smtClean="0"/>
              <a:t> OK)</a:t>
            </a:r>
            <a:endParaRPr lang="sv-SE" sz="1600" dirty="0"/>
          </a:p>
          <a:p>
            <a:pPr>
              <a:buFont typeface="+mj-lt"/>
              <a:buAutoNum type="arabicPeriod"/>
            </a:pPr>
            <a:endParaRPr lang="sv-SE" sz="1600" dirty="0" smtClean="0"/>
          </a:p>
          <a:p>
            <a:pPr marL="0" indent="0"/>
            <a:r>
              <a:rPr lang="sv-SE" sz="1600" b="1" dirty="0" smtClean="0"/>
              <a:t>4</a:t>
            </a:r>
            <a:r>
              <a:rPr lang="sv-SE" sz="1600" dirty="0" smtClean="0"/>
              <a:t>.     </a:t>
            </a:r>
            <a:r>
              <a:rPr lang="sv-SE" sz="1600" dirty="0" err="1" smtClean="0"/>
              <a:t>Once</a:t>
            </a:r>
            <a:r>
              <a:rPr lang="sv-SE" sz="1600" dirty="0" smtClean="0"/>
              <a:t> it is </a:t>
            </a:r>
            <a:r>
              <a:rPr lang="sv-SE" sz="1600" dirty="0" err="1" smtClean="0"/>
              <a:t>signed</a:t>
            </a:r>
            <a:r>
              <a:rPr lang="sv-SE" sz="1600" dirty="0" smtClean="0"/>
              <a:t> by </a:t>
            </a:r>
            <a:r>
              <a:rPr lang="sv-SE" sz="1600" dirty="0" err="1" smtClean="0"/>
              <a:t>your</a:t>
            </a:r>
            <a:r>
              <a:rPr lang="sv-SE" sz="1600" dirty="0" smtClean="0"/>
              <a:t> program manager </a:t>
            </a:r>
            <a:r>
              <a:rPr lang="sv-SE" sz="1600" dirty="0" err="1" smtClean="0"/>
              <a:t>send</a:t>
            </a:r>
            <a:r>
              <a:rPr lang="sv-SE" sz="1600" dirty="0" smtClean="0"/>
              <a:t> </a:t>
            </a:r>
            <a:r>
              <a:rPr lang="sv-SE" sz="1600" dirty="0" err="1" smtClean="0"/>
              <a:t>your</a:t>
            </a:r>
            <a:r>
              <a:rPr lang="sv-SE" sz="1600" dirty="0" smtClean="0"/>
              <a:t> OLA or LA to the International   </a:t>
            </a:r>
            <a:r>
              <a:rPr lang="sv-SE" sz="1600" dirty="0" err="1" smtClean="0"/>
              <a:t>Coordinator</a:t>
            </a:r>
            <a:r>
              <a:rPr lang="sv-SE" sz="1600" dirty="0" smtClean="0"/>
              <a:t> at </a:t>
            </a:r>
            <a:r>
              <a:rPr lang="sv-SE" sz="1600" dirty="0" err="1" smtClean="0"/>
              <a:t>your</a:t>
            </a:r>
            <a:r>
              <a:rPr lang="sv-SE" sz="1600" dirty="0" smtClean="0"/>
              <a:t> Faculty (</a:t>
            </a:r>
            <a:r>
              <a:rPr lang="sv-SE" sz="1600" dirty="0" smtClean="0">
                <a:hlinkClick r:id="rId3"/>
              </a:rPr>
              <a:t>katarina.ronndahl@lnu.se</a:t>
            </a:r>
            <a:r>
              <a:rPr lang="sv-SE" sz="1600" dirty="0" smtClean="0"/>
              <a:t>)</a:t>
            </a:r>
          </a:p>
          <a:p>
            <a:pPr>
              <a:buFont typeface="+mj-lt"/>
              <a:buAutoNum type="arabicPeriod"/>
            </a:pPr>
            <a:endParaRPr lang="sv-SE" sz="1600" dirty="0"/>
          </a:p>
          <a:p>
            <a:pPr marL="0" indent="0"/>
            <a:r>
              <a:rPr lang="sv-SE" sz="1600" dirty="0" smtClean="0"/>
              <a:t>If </a:t>
            </a:r>
            <a:r>
              <a:rPr lang="sv-SE" sz="1600" dirty="0" err="1" smtClean="0"/>
              <a:t>you</a:t>
            </a:r>
            <a:r>
              <a:rPr lang="sv-SE" sz="1600" dirty="0"/>
              <a:t> </a:t>
            </a:r>
            <a:r>
              <a:rPr lang="sv-SE" sz="1600" dirty="0" err="1" smtClean="0"/>
              <a:t>have</a:t>
            </a:r>
            <a:r>
              <a:rPr lang="sv-SE" sz="1600" dirty="0" smtClean="0"/>
              <a:t> </a:t>
            </a:r>
            <a:r>
              <a:rPr lang="sv-SE" sz="1600" dirty="0" err="1" smtClean="0"/>
              <a:t>questions</a:t>
            </a:r>
            <a:r>
              <a:rPr lang="sv-SE" sz="1600" dirty="0" smtClean="0"/>
              <a:t>/</a:t>
            </a:r>
            <a:r>
              <a:rPr lang="sv-SE" sz="1600" dirty="0" err="1" smtClean="0"/>
              <a:t>need</a:t>
            </a:r>
            <a:r>
              <a:rPr lang="sv-SE" sz="1600" dirty="0" smtClean="0"/>
              <a:t> LA template/OLA guide </a:t>
            </a:r>
            <a:r>
              <a:rPr lang="sv-SE" sz="1600" dirty="0" err="1" smtClean="0"/>
              <a:t>send</a:t>
            </a:r>
            <a:r>
              <a:rPr lang="sv-SE" sz="1600" dirty="0" smtClean="0"/>
              <a:t> </a:t>
            </a:r>
            <a:r>
              <a:rPr lang="sv-SE" sz="1600" dirty="0" err="1" smtClean="0"/>
              <a:t>me</a:t>
            </a:r>
            <a:r>
              <a:rPr lang="sv-SE" sz="1600" dirty="0" smtClean="0"/>
              <a:t> an e-mail </a:t>
            </a:r>
            <a:r>
              <a:rPr lang="sv-SE" sz="1600" dirty="0" smtClean="0">
                <a:hlinkClick r:id="rId3"/>
              </a:rPr>
              <a:t>katarina.ronndahl@lnu.se</a:t>
            </a:r>
            <a:endParaRPr lang="sv-SE" sz="1600" dirty="0" smtClean="0"/>
          </a:p>
          <a:p>
            <a:pPr marL="400050" lvl="1" indent="0">
              <a:buNone/>
            </a:pPr>
            <a:endParaRPr lang="sv-SE" sz="1600" dirty="0" smtClean="0"/>
          </a:p>
          <a:p>
            <a:pPr marL="0" indent="0"/>
            <a:r>
              <a:rPr lang="sv-SE" dirty="0" smtClean="0"/>
              <a:t> </a:t>
            </a:r>
          </a:p>
          <a:p>
            <a:pPr marL="0" indent="0"/>
            <a:endParaRPr lang="sv-SE" dirty="0"/>
          </a:p>
        </p:txBody>
      </p:sp>
    </p:spTree>
    <p:extLst>
      <p:ext uri="{BB962C8B-B14F-4D97-AF65-F5344CB8AC3E}">
        <p14:creationId xmlns:p14="http://schemas.microsoft.com/office/powerpoint/2010/main" val="3207777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04850" y="806450"/>
            <a:ext cx="7645400" cy="534318"/>
          </a:xfrm>
          <a:noFill/>
        </p:spPr>
        <p:txBody>
          <a:bodyPr/>
          <a:lstStyle/>
          <a:p>
            <a:r>
              <a:rPr lang="en-US" sz="2800" dirty="0" smtClean="0"/>
              <a:t>What </a:t>
            </a:r>
            <a:r>
              <a:rPr lang="en-US" sz="2800" dirty="0"/>
              <a:t>will </a:t>
            </a:r>
            <a:r>
              <a:rPr lang="en-US" sz="2800" dirty="0" smtClean="0"/>
              <a:t>we </a:t>
            </a:r>
            <a:r>
              <a:rPr lang="en-US" sz="2800" dirty="0"/>
              <a:t>do with your Learning Agreement?</a:t>
            </a:r>
            <a:br>
              <a:rPr lang="en-US" sz="2800" dirty="0"/>
            </a:br>
            <a:endParaRPr lang="sv-SE" sz="2800" dirty="0"/>
          </a:p>
        </p:txBody>
      </p:sp>
      <p:sp>
        <p:nvSpPr>
          <p:cNvPr id="3" name="Platshållare för innehåll 2"/>
          <p:cNvSpPr>
            <a:spLocks noGrp="1"/>
          </p:cNvSpPr>
          <p:nvPr>
            <p:ph idx="1"/>
          </p:nvPr>
        </p:nvSpPr>
        <p:spPr>
          <a:xfrm>
            <a:off x="395536" y="1700808"/>
            <a:ext cx="7896994" cy="4666332"/>
          </a:xfrm>
        </p:spPr>
        <p:txBody>
          <a:bodyPr/>
          <a:lstStyle/>
          <a:p>
            <a:pPr marL="400050" lvl="1" indent="0">
              <a:buNone/>
            </a:pPr>
            <a:r>
              <a:rPr lang="en-US" dirty="0" smtClean="0"/>
              <a:t>I will send your Learning Agreement to the </a:t>
            </a:r>
            <a:r>
              <a:rPr lang="en-US" dirty="0" err="1" smtClean="0"/>
              <a:t>Registrator’s</a:t>
            </a:r>
            <a:r>
              <a:rPr lang="en-US" dirty="0" smtClean="0"/>
              <a:t> office, which will file it and give it a Registration Number/</a:t>
            </a:r>
            <a:r>
              <a:rPr lang="en-US" dirty="0" err="1" smtClean="0"/>
              <a:t>Diarienummer</a:t>
            </a:r>
            <a:r>
              <a:rPr lang="en-US" dirty="0" smtClean="0"/>
              <a:t>. You will get a scanned version of the registered Learning Agreement.</a:t>
            </a:r>
          </a:p>
          <a:p>
            <a:pPr marL="0" indent="0"/>
            <a:endParaRPr lang="en-US" dirty="0" smtClean="0"/>
          </a:p>
          <a:p>
            <a:pPr marL="0" indent="0"/>
            <a:r>
              <a:rPr lang="en-US" dirty="0"/>
              <a:t> </a:t>
            </a:r>
            <a:r>
              <a:rPr lang="en-US" dirty="0" smtClean="0"/>
              <a:t>      For Erasmus students I will sign your OLA on-line. Once it </a:t>
            </a:r>
            <a:r>
              <a:rPr lang="en-US" dirty="0"/>
              <a:t>has </a:t>
            </a:r>
            <a:r>
              <a:rPr lang="en-US" dirty="0" smtClean="0"/>
              <a:t>been signed in </a:t>
            </a:r>
            <a:r>
              <a:rPr lang="en-US" dirty="0"/>
              <a:t>the OLA platform, it </a:t>
            </a:r>
            <a:r>
              <a:rPr lang="en-US" dirty="0" smtClean="0"/>
              <a:t>will be automatically sent </a:t>
            </a:r>
            <a:r>
              <a:rPr lang="en-US" dirty="0"/>
              <a:t>to </a:t>
            </a:r>
            <a:r>
              <a:rPr lang="en-US" dirty="0" smtClean="0"/>
              <a:t>your host university (receiving institution</a:t>
            </a:r>
            <a:r>
              <a:rPr lang="en-US" dirty="0"/>
              <a:t>) for signing. </a:t>
            </a:r>
            <a:r>
              <a:rPr lang="en-US" dirty="0" smtClean="0"/>
              <a:t>You can </a:t>
            </a:r>
            <a:r>
              <a:rPr lang="en-US" b="1" dirty="0" smtClean="0"/>
              <a:t>follow the </a:t>
            </a:r>
            <a:r>
              <a:rPr lang="en-US" b="1" dirty="0"/>
              <a:t>status of </a:t>
            </a:r>
            <a:r>
              <a:rPr lang="en-US" b="1" dirty="0" smtClean="0"/>
              <a:t>your document online</a:t>
            </a:r>
            <a:r>
              <a:rPr lang="en-US" dirty="0" smtClean="0"/>
              <a:t>.</a:t>
            </a:r>
            <a:endParaRPr lang="en-US" dirty="0"/>
          </a:p>
          <a:p>
            <a:pPr marL="685800" lvl="1">
              <a:buFont typeface="Arial" panose="020B0604020202020204" pitchFamily="34" charset="0"/>
              <a:buChar char="•"/>
            </a:pPr>
            <a:endParaRPr lang="en-US" dirty="0" smtClean="0"/>
          </a:p>
          <a:p>
            <a:pPr marL="400050" lvl="1" indent="0">
              <a:buNone/>
            </a:pPr>
            <a:endParaRPr lang="en-US" dirty="0" smtClean="0"/>
          </a:p>
        </p:txBody>
      </p:sp>
    </p:spTree>
    <p:extLst>
      <p:ext uri="{BB962C8B-B14F-4D97-AF65-F5344CB8AC3E}">
        <p14:creationId xmlns:p14="http://schemas.microsoft.com/office/powerpoint/2010/main" val="42559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p:cNvSpPr>
          <p:nvPr>
            <p:ph type="body" idx="1"/>
          </p:nvPr>
        </p:nvSpPr>
        <p:spPr>
          <a:xfrm>
            <a:off x="467544" y="908720"/>
            <a:ext cx="8280920" cy="5040560"/>
          </a:xfrm>
        </p:spPr>
        <p:txBody>
          <a:bodyPr/>
          <a:lstStyle/>
          <a:p>
            <a:pPr marL="0" indent="0">
              <a:defRPr/>
            </a:pPr>
            <a:r>
              <a:rPr lang="sv-SE" altLang="sv-SE" dirty="0" smtClean="0"/>
              <a:t>It </a:t>
            </a:r>
            <a:r>
              <a:rPr lang="sv-SE" altLang="sv-SE" dirty="0" err="1" smtClean="0"/>
              <a:t>can</a:t>
            </a:r>
            <a:r>
              <a:rPr lang="sv-SE" altLang="sv-SE" dirty="0" smtClean="0"/>
              <a:t> </a:t>
            </a:r>
            <a:r>
              <a:rPr lang="sv-SE" altLang="sv-SE" dirty="0" err="1" smtClean="0"/>
              <a:t>happen</a:t>
            </a:r>
            <a:r>
              <a:rPr lang="sv-SE" altLang="sv-SE" dirty="0" smtClean="0"/>
              <a:t> </a:t>
            </a:r>
            <a:r>
              <a:rPr lang="sv-SE" altLang="sv-SE" dirty="0" err="1" smtClean="0"/>
              <a:t>that</a:t>
            </a:r>
            <a:r>
              <a:rPr lang="sv-SE" altLang="sv-SE" dirty="0" smtClean="0"/>
              <a:t> </a:t>
            </a:r>
            <a:r>
              <a:rPr lang="sv-SE" altLang="sv-SE" dirty="0" err="1" smtClean="0"/>
              <a:t>courses</a:t>
            </a:r>
            <a:r>
              <a:rPr lang="sv-SE" altLang="sv-SE" dirty="0" smtClean="0"/>
              <a:t> has </a:t>
            </a:r>
            <a:r>
              <a:rPr lang="sv-SE" altLang="sv-SE" dirty="0" err="1" smtClean="0"/>
              <a:t>been</a:t>
            </a:r>
            <a:r>
              <a:rPr lang="sv-SE" altLang="sv-SE" dirty="0" smtClean="0"/>
              <a:t> </a:t>
            </a:r>
            <a:r>
              <a:rPr lang="sv-SE" altLang="sv-SE" dirty="0" err="1" smtClean="0"/>
              <a:t>cancelled</a:t>
            </a:r>
            <a:r>
              <a:rPr lang="sv-SE" altLang="sv-SE" dirty="0" smtClean="0"/>
              <a:t>, </a:t>
            </a:r>
            <a:r>
              <a:rPr lang="sv-SE" altLang="sv-SE" dirty="0" err="1" smtClean="0"/>
              <a:t>two</a:t>
            </a:r>
            <a:r>
              <a:rPr lang="sv-SE" altLang="sv-SE" dirty="0" smtClean="0"/>
              <a:t> </a:t>
            </a:r>
            <a:r>
              <a:rPr lang="sv-SE" altLang="sv-SE" dirty="0" err="1" smtClean="0"/>
              <a:t>courses</a:t>
            </a:r>
            <a:r>
              <a:rPr lang="sv-SE" altLang="sv-SE" dirty="0" smtClean="0"/>
              <a:t> </a:t>
            </a:r>
            <a:r>
              <a:rPr lang="sv-SE" altLang="sv-SE" dirty="0" err="1" smtClean="0"/>
              <a:t>are</a:t>
            </a:r>
            <a:r>
              <a:rPr lang="sv-SE" altLang="sv-SE" dirty="0" smtClean="0"/>
              <a:t> </a:t>
            </a:r>
            <a:r>
              <a:rPr lang="sv-SE" altLang="sv-SE" dirty="0" err="1" smtClean="0"/>
              <a:t>clashing</a:t>
            </a:r>
            <a:r>
              <a:rPr lang="sv-SE" altLang="sv-SE" dirty="0" smtClean="0"/>
              <a:t> etc. </a:t>
            </a:r>
            <a:r>
              <a:rPr lang="sv-SE" altLang="sv-SE" dirty="0" err="1" smtClean="0"/>
              <a:t>What</a:t>
            </a:r>
            <a:r>
              <a:rPr lang="sv-SE" altLang="sv-SE" dirty="0" smtClean="0"/>
              <a:t> to do?</a:t>
            </a:r>
          </a:p>
          <a:p>
            <a:pPr marL="0" indent="0">
              <a:defRPr/>
            </a:pPr>
            <a:endParaRPr lang="sv-SE" altLang="sv-SE" dirty="0"/>
          </a:p>
          <a:p>
            <a:pPr>
              <a:buFont typeface="Arial" charset="0"/>
              <a:buChar char="•"/>
              <a:defRPr/>
            </a:pPr>
            <a:r>
              <a:rPr lang="sv-SE" altLang="sv-SE" b="1" dirty="0" smtClean="0"/>
              <a:t>Contact </a:t>
            </a:r>
            <a:r>
              <a:rPr lang="sv-SE" altLang="sv-SE" b="1" dirty="0" err="1" smtClean="0"/>
              <a:t>your</a:t>
            </a:r>
            <a:r>
              <a:rPr lang="sv-SE" altLang="sv-SE" b="1" dirty="0" smtClean="0"/>
              <a:t> program manager via e-mail to get an </a:t>
            </a:r>
            <a:r>
              <a:rPr lang="sv-SE" altLang="sv-SE" b="1" dirty="0" err="1" smtClean="0"/>
              <a:t>approval</a:t>
            </a:r>
            <a:r>
              <a:rPr lang="sv-SE" altLang="sv-SE" b="1" dirty="0" smtClean="0"/>
              <a:t> of the </a:t>
            </a:r>
            <a:r>
              <a:rPr lang="sv-SE" altLang="sv-SE" b="1" dirty="0" err="1" smtClean="0"/>
              <a:t>course</a:t>
            </a:r>
            <a:r>
              <a:rPr lang="sv-SE" altLang="sv-SE" b="1" dirty="0" smtClean="0"/>
              <a:t> </a:t>
            </a:r>
            <a:r>
              <a:rPr lang="sv-SE" altLang="sv-SE" b="1" dirty="0" err="1" smtClean="0"/>
              <a:t>change</a:t>
            </a:r>
            <a:r>
              <a:rPr lang="sv-SE" altLang="sv-SE" b="1" dirty="0" smtClean="0"/>
              <a:t>. </a:t>
            </a:r>
            <a:r>
              <a:rPr lang="sv-SE" altLang="sv-SE" dirty="0" err="1" smtClean="0"/>
              <a:t>Provide</a:t>
            </a:r>
            <a:r>
              <a:rPr lang="sv-SE" altLang="sv-SE" dirty="0" smtClean="0"/>
              <a:t> information </a:t>
            </a:r>
            <a:r>
              <a:rPr lang="sv-SE" altLang="sv-SE" dirty="0" err="1" smtClean="0"/>
              <a:t>about</a:t>
            </a:r>
            <a:r>
              <a:rPr lang="sv-SE" altLang="sv-SE" dirty="0" smtClean="0"/>
              <a:t> the new </a:t>
            </a:r>
            <a:r>
              <a:rPr lang="sv-SE" altLang="sv-SE" dirty="0" err="1" smtClean="0"/>
              <a:t>course</a:t>
            </a:r>
            <a:r>
              <a:rPr lang="sv-SE" altLang="sv-SE" dirty="0" smtClean="0"/>
              <a:t> (</a:t>
            </a:r>
            <a:r>
              <a:rPr lang="en-US" dirty="0" smtClean="0">
                <a:sym typeface="Wingdings" panose="05000000000000000000" pitchFamily="2" charset="2"/>
              </a:rPr>
              <a:t>course name, number of credits,</a:t>
            </a:r>
            <a:r>
              <a:rPr lang="en-US" sz="1200" dirty="0" smtClean="0">
                <a:sym typeface="Wingdings" panose="05000000000000000000" pitchFamily="2" charset="2"/>
              </a:rPr>
              <a:t> </a:t>
            </a:r>
            <a:r>
              <a:rPr lang="en-US" dirty="0" smtClean="0">
                <a:sym typeface="Wingdings" panose="05000000000000000000" pitchFamily="2" charset="2"/>
              </a:rPr>
              <a:t>course description) and information about what course it will replace. So that the program manager can make a new assessment. </a:t>
            </a:r>
          </a:p>
          <a:p>
            <a:pPr>
              <a:buFont typeface="Arial" charset="0"/>
              <a:buChar char="•"/>
              <a:defRPr/>
            </a:pPr>
            <a:endParaRPr lang="en-US" dirty="0" smtClean="0">
              <a:sym typeface="Wingdings" panose="05000000000000000000" pitchFamily="2" charset="2"/>
            </a:endParaRPr>
          </a:p>
          <a:p>
            <a:pPr>
              <a:buFont typeface="Arial" charset="0"/>
              <a:buChar char="•"/>
              <a:defRPr/>
            </a:pPr>
            <a:r>
              <a:rPr lang="en-US" dirty="0" smtClean="0">
                <a:sym typeface="Wingdings" panose="05000000000000000000" pitchFamily="2" charset="2"/>
              </a:rPr>
              <a:t>If you have </a:t>
            </a:r>
            <a:r>
              <a:rPr lang="sv-SE" altLang="sv-SE" dirty="0" smtClean="0"/>
              <a:t>”</a:t>
            </a:r>
            <a:r>
              <a:rPr lang="sv-SE" altLang="sv-SE" dirty="0" err="1" smtClean="0"/>
              <a:t>buffer</a:t>
            </a:r>
            <a:r>
              <a:rPr lang="sv-SE" altLang="sv-SE" dirty="0" smtClean="0"/>
              <a:t> </a:t>
            </a:r>
            <a:r>
              <a:rPr lang="sv-SE" altLang="sv-SE" dirty="0" err="1" smtClean="0"/>
              <a:t>courses</a:t>
            </a:r>
            <a:r>
              <a:rPr lang="sv-SE" altLang="sv-SE" dirty="0" smtClean="0"/>
              <a:t>” </a:t>
            </a:r>
            <a:r>
              <a:rPr lang="sv-SE" altLang="sv-SE" dirty="0" err="1" smtClean="0"/>
              <a:t>already</a:t>
            </a:r>
            <a:r>
              <a:rPr lang="sv-SE" altLang="sv-SE" dirty="0" smtClean="0"/>
              <a:t> </a:t>
            </a:r>
            <a:r>
              <a:rPr lang="sv-SE" altLang="sv-SE" dirty="0" err="1" smtClean="0"/>
              <a:t>aproved</a:t>
            </a:r>
            <a:r>
              <a:rPr lang="sv-SE" altLang="sv-SE" dirty="0" smtClean="0"/>
              <a:t> in </a:t>
            </a:r>
            <a:r>
              <a:rPr lang="sv-SE" altLang="sv-SE" dirty="0" err="1" smtClean="0"/>
              <a:t>your</a:t>
            </a:r>
            <a:r>
              <a:rPr lang="sv-SE" altLang="sv-SE" dirty="0" smtClean="0"/>
              <a:t> Learning Agreement </a:t>
            </a:r>
            <a:r>
              <a:rPr lang="sv-SE" altLang="sv-SE" dirty="0" err="1" smtClean="0"/>
              <a:t>use</a:t>
            </a:r>
            <a:r>
              <a:rPr lang="sv-SE" altLang="sv-SE" dirty="0" smtClean="0"/>
              <a:t> </a:t>
            </a:r>
            <a:r>
              <a:rPr lang="sv-SE" altLang="sv-SE" dirty="0" err="1" smtClean="0"/>
              <a:t>them</a:t>
            </a:r>
            <a:r>
              <a:rPr lang="sv-SE" altLang="sv-SE" dirty="0" smtClean="0"/>
              <a:t> to </a:t>
            </a:r>
            <a:r>
              <a:rPr lang="sv-SE" altLang="sv-SE" dirty="0" err="1" smtClean="0"/>
              <a:t>replace</a:t>
            </a:r>
            <a:r>
              <a:rPr lang="sv-SE" altLang="sv-SE" dirty="0" smtClean="0"/>
              <a:t> the </a:t>
            </a:r>
            <a:r>
              <a:rPr lang="sv-SE" altLang="sv-SE" dirty="0" err="1" smtClean="0"/>
              <a:t>missing</a:t>
            </a:r>
            <a:r>
              <a:rPr lang="sv-SE" altLang="sv-SE" dirty="0" smtClean="0"/>
              <a:t> </a:t>
            </a:r>
            <a:r>
              <a:rPr lang="sv-SE" altLang="sv-SE" dirty="0" err="1" smtClean="0"/>
              <a:t>course</a:t>
            </a:r>
            <a:r>
              <a:rPr lang="sv-SE" altLang="sv-SE" dirty="0" smtClean="0"/>
              <a:t>. </a:t>
            </a:r>
            <a:r>
              <a:rPr lang="sv-SE" altLang="sv-SE" dirty="0" err="1" smtClean="0"/>
              <a:t>You</a:t>
            </a:r>
            <a:r>
              <a:rPr lang="sv-SE" altLang="sv-SE" dirty="0" smtClean="0"/>
              <a:t> do not </a:t>
            </a:r>
            <a:r>
              <a:rPr lang="sv-SE" altLang="sv-SE" dirty="0" err="1" smtClean="0"/>
              <a:t>need</a:t>
            </a:r>
            <a:r>
              <a:rPr lang="sv-SE" altLang="sv-SE" dirty="0" smtClean="0"/>
              <a:t> to </a:t>
            </a:r>
            <a:r>
              <a:rPr lang="sv-SE" altLang="sv-SE" dirty="0" err="1" smtClean="0"/>
              <a:t>contact</a:t>
            </a:r>
            <a:r>
              <a:rPr lang="sv-SE" altLang="sv-SE" dirty="0" smtClean="0"/>
              <a:t> </a:t>
            </a:r>
            <a:r>
              <a:rPr lang="sv-SE" altLang="sv-SE" dirty="0" err="1" smtClean="0"/>
              <a:t>us</a:t>
            </a:r>
            <a:r>
              <a:rPr lang="sv-SE" altLang="sv-SE" dirty="0" smtClean="0"/>
              <a:t> </a:t>
            </a:r>
            <a:r>
              <a:rPr lang="sv-SE" altLang="sv-SE" dirty="0" err="1" smtClean="0"/>
              <a:t>if</a:t>
            </a:r>
            <a:r>
              <a:rPr lang="sv-SE" altLang="sv-SE" dirty="0" smtClean="0"/>
              <a:t> the ”</a:t>
            </a:r>
            <a:r>
              <a:rPr lang="sv-SE" altLang="sv-SE" dirty="0" err="1" smtClean="0"/>
              <a:t>buffer</a:t>
            </a:r>
            <a:r>
              <a:rPr lang="sv-SE" altLang="sv-SE" dirty="0" smtClean="0"/>
              <a:t> </a:t>
            </a:r>
            <a:r>
              <a:rPr lang="sv-SE" altLang="sv-SE" dirty="0" err="1" smtClean="0"/>
              <a:t>courses</a:t>
            </a:r>
            <a:r>
              <a:rPr lang="sv-SE" altLang="sv-SE" dirty="0" smtClean="0"/>
              <a:t>” </a:t>
            </a:r>
            <a:r>
              <a:rPr lang="sv-SE" altLang="sv-SE" dirty="0" err="1" smtClean="0"/>
              <a:t>have</a:t>
            </a:r>
            <a:r>
              <a:rPr lang="sv-SE" altLang="sv-SE" dirty="0" smtClean="0"/>
              <a:t> </a:t>
            </a:r>
            <a:r>
              <a:rPr lang="sv-SE" altLang="sv-SE" dirty="0" err="1" smtClean="0"/>
              <a:t>already</a:t>
            </a:r>
            <a:r>
              <a:rPr lang="sv-SE" altLang="sv-SE" dirty="0" smtClean="0"/>
              <a:t> </a:t>
            </a:r>
            <a:r>
              <a:rPr lang="sv-SE" altLang="sv-SE" dirty="0" err="1" smtClean="0"/>
              <a:t>been</a:t>
            </a:r>
            <a:r>
              <a:rPr lang="sv-SE" altLang="sv-SE" dirty="0" smtClean="0"/>
              <a:t> </a:t>
            </a:r>
            <a:r>
              <a:rPr lang="sv-SE" altLang="sv-SE" dirty="0" err="1" smtClean="0"/>
              <a:t>approved</a:t>
            </a:r>
            <a:r>
              <a:rPr lang="sv-SE" altLang="sv-SE" dirty="0" smtClean="0"/>
              <a:t> as long as </a:t>
            </a:r>
            <a:r>
              <a:rPr lang="sv-SE" altLang="sv-SE" dirty="0" err="1" smtClean="0"/>
              <a:t>they</a:t>
            </a:r>
            <a:r>
              <a:rPr lang="sv-SE" altLang="sv-SE" dirty="0" smtClean="0"/>
              <a:t> </a:t>
            </a:r>
            <a:r>
              <a:rPr lang="sv-SE" altLang="sv-SE" dirty="0" err="1" smtClean="0"/>
              <a:t>are</a:t>
            </a:r>
            <a:r>
              <a:rPr lang="sv-SE" altLang="sv-SE" dirty="0" smtClean="0"/>
              <a:t> </a:t>
            </a:r>
            <a:r>
              <a:rPr lang="sv-SE" altLang="sv-SE" dirty="0" err="1" smtClean="0"/>
              <a:t>freely</a:t>
            </a:r>
            <a:r>
              <a:rPr lang="sv-SE" altLang="sv-SE" dirty="0" smtClean="0"/>
              <a:t> </a:t>
            </a:r>
            <a:r>
              <a:rPr lang="sv-SE" altLang="sv-SE" dirty="0" err="1" smtClean="0"/>
              <a:t>exchangeable</a:t>
            </a:r>
            <a:r>
              <a:rPr lang="sv-SE" altLang="sv-SE" dirty="0" smtClean="0"/>
              <a:t>. </a:t>
            </a:r>
            <a:r>
              <a:rPr lang="sv-SE" altLang="sv-SE" dirty="0" err="1" smtClean="0"/>
              <a:t>But</a:t>
            </a:r>
            <a:r>
              <a:rPr lang="sv-SE" altLang="sv-SE" dirty="0" smtClean="0"/>
              <a:t> </a:t>
            </a:r>
            <a:r>
              <a:rPr lang="sv-SE" altLang="sv-SE" dirty="0" err="1" smtClean="0"/>
              <a:t>if</a:t>
            </a:r>
            <a:r>
              <a:rPr lang="sv-SE" altLang="sv-SE" dirty="0" smtClean="0"/>
              <a:t> the buffert </a:t>
            </a:r>
            <a:r>
              <a:rPr lang="sv-SE" altLang="sv-SE" dirty="0" err="1" smtClean="0"/>
              <a:t>courses</a:t>
            </a:r>
            <a:r>
              <a:rPr lang="sv-SE" altLang="sv-SE" dirty="0" smtClean="0"/>
              <a:t> </a:t>
            </a:r>
            <a:r>
              <a:rPr lang="en-US" dirty="0" smtClean="0"/>
              <a:t>are </a:t>
            </a:r>
            <a:r>
              <a:rPr lang="en-US" dirty="0"/>
              <a:t>not freely </a:t>
            </a:r>
            <a:r>
              <a:rPr lang="en-US" dirty="0" smtClean="0"/>
              <a:t>exchangeable (for example if you drop a course that is mandatory in your </a:t>
            </a:r>
            <a:r>
              <a:rPr lang="en-US" dirty="0" err="1" smtClean="0"/>
              <a:t>programme</a:t>
            </a:r>
            <a:r>
              <a:rPr lang="en-US" dirty="0" smtClean="0"/>
              <a:t> you can not replace it freely with something else)</a:t>
            </a:r>
            <a:r>
              <a:rPr lang="sv-SE" altLang="sv-SE" dirty="0" smtClean="0"/>
              <a:t>: </a:t>
            </a:r>
            <a:r>
              <a:rPr lang="sv-SE" altLang="sv-SE" b="1" dirty="0" smtClean="0"/>
              <a:t>Contact </a:t>
            </a:r>
            <a:r>
              <a:rPr lang="sv-SE" altLang="sv-SE" b="1" dirty="0" err="1" smtClean="0"/>
              <a:t>your</a:t>
            </a:r>
            <a:r>
              <a:rPr lang="sv-SE" altLang="sv-SE" b="1" dirty="0" smtClean="0"/>
              <a:t> </a:t>
            </a:r>
            <a:r>
              <a:rPr lang="sv-SE" altLang="sv-SE" b="1" dirty="0" err="1" smtClean="0"/>
              <a:t>programme</a:t>
            </a:r>
            <a:r>
              <a:rPr lang="sv-SE" altLang="sv-SE" b="1" dirty="0" smtClean="0"/>
              <a:t> director and ask for </a:t>
            </a:r>
            <a:r>
              <a:rPr lang="sv-SE" altLang="sv-SE" b="1" dirty="0" err="1" smtClean="0"/>
              <a:t>approval</a:t>
            </a:r>
            <a:r>
              <a:rPr lang="sv-SE" altLang="sv-SE" b="1" dirty="0" smtClean="0"/>
              <a:t> of the </a:t>
            </a:r>
            <a:r>
              <a:rPr lang="sv-SE" altLang="sv-SE" b="1" dirty="0" err="1" smtClean="0"/>
              <a:t>course</a:t>
            </a:r>
            <a:r>
              <a:rPr lang="sv-SE" altLang="sv-SE" b="1" dirty="0" smtClean="0"/>
              <a:t> </a:t>
            </a:r>
            <a:r>
              <a:rPr lang="sv-SE" altLang="sv-SE" b="1" dirty="0" err="1" smtClean="0"/>
              <a:t>change</a:t>
            </a:r>
            <a:r>
              <a:rPr lang="sv-SE" altLang="sv-SE" b="1" dirty="0" smtClean="0"/>
              <a:t>. </a:t>
            </a:r>
          </a:p>
          <a:p>
            <a:pPr marL="0" indent="0">
              <a:defRPr/>
            </a:pPr>
            <a:endParaRPr lang="sv-SE" altLang="sv-SE" b="1" dirty="0" smtClean="0"/>
          </a:p>
          <a:p>
            <a:pPr>
              <a:buFont typeface="Arial" charset="0"/>
              <a:buChar char="•"/>
              <a:defRPr/>
            </a:pPr>
            <a:r>
              <a:rPr lang="sv-SE" altLang="sv-SE" b="1" dirty="0" smtClean="0">
                <a:solidFill>
                  <a:srgbClr val="FF0000"/>
                </a:solidFill>
                <a:sym typeface="Wingdings" panose="05000000000000000000" pitchFamily="2" charset="2"/>
              </a:rPr>
              <a:t>Note:</a:t>
            </a:r>
            <a:r>
              <a:rPr lang="sv-SE" altLang="sv-SE" b="1" dirty="0" smtClean="0">
                <a:sym typeface="Wingdings" panose="05000000000000000000" pitchFamily="2" charset="2"/>
              </a:rPr>
              <a:t> save the e-mail </a:t>
            </a:r>
            <a:r>
              <a:rPr lang="sv-SE" altLang="sv-SE" b="1" dirty="0" err="1" smtClean="0">
                <a:sym typeface="Wingdings" panose="05000000000000000000" pitchFamily="2" charset="2"/>
              </a:rPr>
              <a:t>communication</a:t>
            </a:r>
            <a:r>
              <a:rPr lang="sv-SE" altLang="sv-SE" b="1" dirty="0" smtClean="0">
                <a:sym typeface="Wingdings" panose="05000000000000000000" pitchFamily="2" charset="2"/>
              </a:rPr>
              <a:t> and the new </a:t>
            </a:r>
            <a:r>
              <a:rPr lang="sv-SE" altLang="sv-SE" b="1" dirty="0" err="1" smtClean="0">
                <a:sym typeface="Wingdings" panose="05000000000000000000" pitchFamily="2" charset="2"/>
              </a:rPr>
              <a:t>approval</a:t>
            </a:r>
            <a:r>
              <a:rPr lang="sv-SE" altLang="sv-SE" b="1" dirty="0" smtClean="0">
                <a:sym typeface="Wingdings" panose="05000000000000000000" pitchFamily="2" charset="2"/>
              </a:rPr>
              <a:t> of the </a:t>
            </a:r>
            <a:r>
              <a:rPr lang="sv-SE" altLang="sv-SE" b="1" dirty="0" err="1" smtClean="0">
                <a:sym typeface="Wingdings" panose="05000000000000000000" pitchFamily="2" charset="2"/>
              </a:rPr>
              <a:t>course</a:t>
            </a:r>
            <a:r>
              <a:rPr lang="sv-SE" altLang="sv-SE" b="1" dirty="0" smtClean="0">
                <a:sym typeface="Wingdings" panose="05000000000000000000" pitchFamily="2" charset="2"/>
              </a:rPr>
              <a:t> </a:t>
            </a:r>
            <a:r>
              <a:rPr lang="sv-SE" altLang="sv-SE" b="1" dirty="0" err="1" smtClean="0">
                <a:sym typeface="Wingdings" panose="05000000000000000000" pitchFamily="2" charset="2"/>
              </a:rPr>
              <a:t>changes</a:t>
            </a:r>
            <a:r>
              <a:rPr lang="sv-SE" altLang="sv-SE" b="1" dirty="0" smtClean="0">
                <a:sym typeface="Wingdings" panose="05000000000000000000" pitchFamily="2" charset="2"/>
              </a:rPr>
              <a:t>, </a:t>
            </a:r>
            <a:r>
              <a:rPr lang="sv-SE" altLang="sv-SE" b="1" dirty="0" err="1" smtClean="0">
                <a:sym typeface="Wingdings" panose="05000000000000000000" pitchFamily="2" charset="2"/>
              </a:rPr>
              <a:t>you</a:t>
            </a:r>
            <a:r>
              <a:rPr lang="sv-SE" altLang="sv-SE" b="1" dirty="0" smtClean="0">
                <a:sym typeface="Wingdings" panose="05000000000000000000" pitchFamily="2" charset="2"/>
              </a:rPr>
              <a:t> </a:t>
            </a:r>
            <a:r>
              <a:rPr lang="sv-SE" altLang="sv-SE" b="1" dirty="0" err="1" smtClean="0">
                <a:sym typeface="Wingdings" panose="05000000000000000000" pitchFamily="2" charset="2"/>
              </a:rPr>
              <a:t>will</a:t>
            </a:r>
            <a:r>
              <a:rPr lang="sv-SE" altLang="sv-SE" b="1" dirty="0" smtClean="0">
                <a:sym typeface="Wingdings" panose="05000000000000000000" pitchFamily="2" charset="2"/>
              </a:rPr>
              <a:t> </a:t>
            </a:r>
            <a:r>
              <a:rPr lang="sv-SE" altLang="sv-SE" b="1" dirty="0" err="1" smtClean="0">
                <a:sym typeface="Wingdings" panose="05000000000000000000" pitchFamily="2" charset="2"/>
              </a:rPr>
              <a:t>need</a:t>
            </a:r>
            <a:r>
              <a:rPr lang="sv-SE" altLang="sv-SE" b="1" dirty="0" smtClean="0">
                <a:sym typeface="Wingdings" panose="05000000000000000000" pitchFamily="2" charset="2"/>
              </a:rPr>
              <a:t> it for </a:t>
            </a:r>
            <a:r>
              <a:rPr lang="sv-SE" altLang="sv-SE" b="1" dirty="0" err="1" smtClean="0">
                <a:sym typeface="Wingdings" panose="05000000000000000000" pitchFamily="2" charset="2"/>
              </a:rPr>
              <a:t>your</a:t>
            </a:r>
            <a:r>
              <a:rPr lang="sv-SE" altLang="sv-SE" b="1" dirty="0" smtClean="0">
                <a:sym typeface="Wingdings" panose="05000000000000000000" pitchFamily="2" charset="2"/>
              </a:rPr>
              <a:t> </a:t>
            </a:r>
            <a:r>
              <a:rPr lang="sv-SE" altLang="sv-SE" b="1" dirty="0" err="1" smtClean="0">
                <a:sym typeface="Wingdings" panose="05000000000000000000" pitchFamily="2" charset="2"/>
              </a:rPr>
              <a:t>credit</a:t>
            </a:r>
            <a:r>
              <a:rPr lang="sv-SE" altLang="sv-SE" b="1" dirty="0" smtClean="0">
                <a:sym typeface="Wingdings" panose="05000000000000000000" pitchFamily="2" charset="2"/>
              </a:rPr>
              <a:t> transfer!</a:t>
            </a:r>
            <a:endParaRPr lang="en-US" altLang="sv-SE" sz="1100" b="1" dirty="0" smtClean="0">
              <a:sym typeface="Wingdings" panose="05000000000000000000" pitchFamily="2" charset="2"/>
            </a:endParaRPr>
          </a:p>
        </p:txBody>
      </p:sp>
      <p:sp>
        <p:nvSpPr>
          <p:cNvPr id="2" name="Title 1"/>
          <p:cNvSpPr>
            <a:spLocks noGrp="1"/>
          </p:cNvSpPr>
          <p:nvPr>
            <p:ph type="title"/>
          </p:nvPr>
        </p:nvSpPr>
        <p:spPr>
          <a:xfrm>
            <a:off x="539552" y="404664"/>
            <a:ext cx="8496944" cy="504056"/>
          </a:xfrm>
        </p:spPr>
        <p:txBody>
          <a:bodyPr/>
          <a:lstStyle/>
          <a:p>
            <a:r>
              <a:rPr lang="sv-SE" dirty="0" err="1" smtClean="0"/>
              <a:t>During</a:t>
            </a:r>
            <a:r>
              <a:rPr lang="sv-SE" dirty="0" smtClean="0"/>
              <a:t> the </a:t>
            </a:r>
            <a:r>
              <a:rPr lang="sv-SE" dirty="0" err="1" smtClean="0"/>
              <a:t>exchange</a:t>
            </a:r>
            <a:r>
              <a:rPr lang="sv-SE" dirty="0"/>
              <a:t> </a:t>
            </a:r>
            <a:r>
              <a:rPr lang="sv-SE" dirty="0" smtClean="0"/>
              <a:t>– </a:t>
            </a:r>
            <a:r>
              <a:rPr lang="sv-SE" dirty="0" err="1" smtClean="0"/>
              <a:t>what</a:t>
            </a:r>
            <a:r>
              <a:rPr lang="sv-SE" dirty="0" smtClean="0"/>
              <a:t> </a:t>
            </a:r>
            <a:r>
              <a:rPr lang="sv-SE" dirty="0" err="1" smtClean="0"/>
              <a:t>if</a:t>
            </a:r>
            <a:r>
              <a:rPr lang="sv-SE" dirty="0" smtClean="0"/>
              <a:t> </a:t>
            </a:r>
            <a:r>
              <a:rPr lang="sv-SE" dirty="0" err="1" smtClean="0"/>
              <a:t>you</a:t>
            </a:r>
            <a:r>
              <a:rPr lang="sv-SE" dirty="0" smtClean="0"/>
              <a:t> </a:t>
            </a:r>
            <a:r>
              <a:rPr lang="sv-SE" dirty="0" err="1" smtClean="0"/>
              <a:t>need</a:t>
            </a:r>
            <a:r>
              <a:rPr lang="sv-SE" dirty="0" smtClean="0"/>
              <a:t> to </a:t>
            </a:r>
            <a:r>
              <a:rPr lang="sv-SE" dirty="0" err="1" smtClean="0"/>
              <a:t>change</a:t>
            </a:r>
            <a:r>
              <a:rPr lang="sv-SE" dirty="0" smtClean="0"/>
              <a:t> </a:t>
            </a:r>
            <a:r>
              <a:rPr lang="sv-SE" dirty="0" err="1" smtClean="0"/>
              <a:t>courses</a:t>
            </a:r>
            <a:r>
              <a:rPr lang="sv-SE" dirty="0" smtClean="0"/>
              <a:t>?</a:t>
            </a:r>
            <a:endParaRPr lang="sv-SE" dirty="0"/>
          </a:p>
        </p:txBody>
      </p:sp>
    </p:spTree>
    <p:extLst>
      <p:ext uri="{BB962C8B-B14F-4D97-AF65-F5344CB8AC3E}">
        <p14:creationId xmlns:p14="http://schemas.microsoft.com/office/powerpoint/2010/main" val="10486990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Examinations</a:t>
            </a:r>
            <a:endParaRPr lang="sv-SE" dirty="0"/>
          </a:p>
        </p:txBody>
      </p:sp>
      <p:sp>
        <p:nvSpPr>
          <p:cNvPr id="3" name="Content Placeholder 2"/>
          <p:cNvSpPr>
            <a:spLocks noGrp="1"/>
          </p:cNvSpPr>
          <p:nvPr>
            <p:ph idx="1"/>
          </p:nvPr>
        </p:nvSpPr>
        <p:spPr/>
        <p:txBody>
          <a:bodyPr/>
          <a:lstStyle/>
          <a:p>
            <a:endParaRPr lang="sv-SE" dirty="0"/>
          </a:p>
          <a:p>
            <a:r>
              <a:rPr lang="en-US" dirty="0"/>
              <a:t>The </a:t>
            </a:r>
            <a:r>
              <a:rPr lang="en-US" dirty="0" smtClean="0"/>
              <a:t>local regulations at your host institution </a:t>
            </a:r>
            <a:r>
              <a:rPr lang="en-US" dirty="0"/>
              <a:t>applies</a:t>
            </a:r>
            <a:r>
              <a:rPr lang="en-US" dirty="0" smtClean="0"/>
              <a:t>! </a:t>
            </a:r>
          </a:p>
          <a:p>
            <a:r>
              <a:rPr lang="en-US" dirty="0" smtClean="0"/>
              <a:t>For instance regarding grading and re-examination.</a:t>
            </a:r>
          </a:p>
          <a:p>
            <a:endParaRPr lang="en-US" dirty="0"/>
          </a:p>
          <a:p>
            <a:r>
              <a:rPr lang="en-US" dirty="0" smtClean="0"/>
              <a:t>In some cases when </a:t>
            </a:r>
            <a:r>
              <a:rPr lang="en-US" dirty="0" smtClean="0"/>
              <a:t>if there are re-examinations and it is held </a:t>
            </a:r>
            <a:r>
              <a:rPr lang="en-US" dirty="0" smtClean="0"/>
              <a:t>after you have left it can </a:t>
            </a:r>
            <a:r>
              <a:rPr lang="en-US" dirty="0" smtClean="0"/>
              <a:t>in some case be </a:t>
            </a:r>
            <a:r>
              <a:rPr lang="en-US" dirty="0" smtClean="0"/>
              <a:t>organized so that you can do the examination at LNU. But this always needs to be negotiated in advance and it is the teacher at the host university who decides. </a:t>
            </a:r>
            <a:endParaRPr lang="sv-SE" b="1" dirty="0"/>
          </a:p>
        </p:txBody>
      </p:sp>
    </p:spTree>
    <p:extLst>
      <p:ext uri="{BB962C8B-B14F-4D97-AF65-F5344CB8AC3E}">
        <p14:creationId xmlns:p14="http://schemas.microsoft.com/office/powerpoint/2010/main" val="9638796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7645400" cy="755650"/>
          </a:xfrm>
        </p:spPr>
        <p:txBody>
          <a:bodyPr/>
          <a:lstStyle/>
          <a:p>
            <a:r>
              <a:rPr lang="sv-SE" dirty="0" err="1" smtClean="0"/>
              <a:t>After</a:t>
            </a:r>
            <a:r>
              <a:rPr lang="sv-SE" dirty="0" smtClean="0"/>
              <a:t> the </a:t>
            </a:r>
            <a:r>
              <a:rPr lang="sv-SE" dirty="0" err="1" smtClean="0"/>
              <a:t>exchange</a:t>
            </a:r>
            <a:r>
              <a:rPr lang="sv-SE" dirty="0" smtClean="0"/>
              <a:t> -</a:t>
            </a:r>
            <a:r>
              <a:rPr lang="sv-SE" dirty="0" err="1" smtClean="0"/>
              <a:t>When</a:t>
            </a:r>
            <a:r>
              <a:rPr lang="sv-SE" dirty="0" smtClean="0"/>
              <a:t> </a:t>
            </a:r>
            <a:r>
              <a:rPr lang="sv-SE" dirty="0" err="1"/>
              <a:t>you</a:t>
            </a:r>
            <a:r>
              <a:rPr lang="sv-SE" dirty="0"/>
              <a:t> come back </a:t>
            </a:r>
            <a:r>
              <a:rPr lang="sv-SE" dirty="0" err="1"/>
              <a:t>home</a:t>
            </a:r>
            <a:r>
              <a:rPr lang="sv-SE" dirty="0"/>
              <a:t> – </a:t>
            </a:r>
            <a:r>
              <a:rPr lang="sv-SE" dirty="0" err="1"/>
              <a:t>apply</a:t>
            </a:r>
            <a:r>
              <a:rPr lang="sv-SE" dirty="0"/>
              <a:t> for </a:t>
            </a:r>
            <a:r>
              <a:rPr lang="sv-SE" dirty="0" err="1"/>
              <a:t>credit</a:t>
            </a:r>
            <a:r>
              <a:rPr lang="sv-SE" dirty="0"/>
              <a:t> transfer</a:t>
            </a:r>
          </a:p>
        </p:txBody>
      </p:sp>
      <p:sp>
        <p:nvSpPr>
          <p:cNvPr id="3" name="Content Placeholder 2"/>
          <p:cNvSpPr>
            <a:spLocks noGrp="1"/>
          </p:cNvSpPr>
          <p:nvPr>
            <p:ph idx="1"/>
          </p:nvPr>
        </p:nvSpPr>
        <p:spPr/>
        <p:txBody>
          <a:bodyPr/>
          <a:lstStyle/>
          <a:p>
            <a:r>
              <a:rPr lang="en-US" dirty="0"/>
              <a:t>After your exchange period, your host institution will provide you with a transcript of records stating which courses you have passed and which grades you received for each course. You normally receive this document within 6 to 8 weeks after the end of your exchange period either to your home address or through our International Office. </a:t>
            </a:r>
            <a:br>
              <a:rPr lang="en-US" dirty="0"/>
            </a:br>
            <a:endParaRPr lang="en-US" dirty="0"/>
          </a:p>
          <a:p>
            <a:r>
              <a:rPr lang="en-US" dirty="0"/>
              <a:t>You will then need to </a:t>
            </a:r>
            <a:r>
              <a:rPr lang="en-US" b="1" dirty="0"/>
              <a:t>apply for a credit transfer </a:t>
            </a:r>
            <a:r>
              <a:rPr lang="en-US" dirty="0"/>
              <a:t>by sending the </a:t>
            </a:r>
            <a:r>
              <a:rPr lang="en-US" dirty="0" smtClean="0"/>
              <a:t>transcripts </a:t>
            </a:r>
            <a:r>
              <a:rPr lang="en-US" dirty="0"/>
              <a:t>of records (</a:t>
            </a:r>
            <a:r>
              <a:rPr lang="en-US" dirty="0" err="1"/>
              <a:t>betyg</a:t>
            </a:r>
            <a:r>
              <a:rPr lang="en-US" dirty="0"/>
              <a:t>) you have received from your host university together with your Learning </a:t>
            </a:r>
            <a:r>
              <a:rPr lang="en-US" dirty="0" err="1"/>
              <a:t>Agreeement</a:t>
            </a:r>
            <a:r>
              <a:rPr lang="en-US" dirty="0"/>
              <a:t> to  </a:t>
            </a:r>
            <a:r>
              <a:rPr lang="en-US" dirty="0">
                <a:hlinkClick r:id="rId2"/>
              </a:rPr>
              <a:t>registrator@lnu.se</a:t>
            </a:r>
            <a:r>
              <a:rPr lang="en-US" dirty="0"/>
              <a:t> . If you have made any changes to your courses to what is mentioned in the Learning Agreement and got an approval from your program manger via e-mail during your exchange you should also attach the e-mail conversation with the approval of the course changes. </a:t>
            </a:r>
            <a:br>
              <a:rPr lang="en-US" dirty="0"/>
            </a:br>
            <a:endParaRPr lang="en-US" dirty="0"/>
          </a:p>
          <a:p>
            <a:endParaRPr lang="sv-SE" dirty="0"/>
          </a:p>
        </p:txBody>
      </p:sp>
    </p:spTree>
    <p:extLst>
      <p:ext uri="{BB962C8B-B14F-4D97-AF65-F5344CB8AC3E}">
        <p14:creationId xmlns:p14="http://schemas.microsoft.com/office/powerpoint/2010/main" val="42902927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Credit transfer</a:t>
            </a:r>
            <a:br>
              <a:rPr lang="sv-SE" dirty="0"/>
            </a:br>
            <a:endParaRPr lang="sv-SE" dirty="0"/>
          </a:p>
        </p:txBody>
      </p:sp>
      <p:sp>
        <p:nvSpPr>
          <p:cNvPr id="3" name="Content Placeholder 2"/>
          <p:cNvSpPr>
            <a:spLocks noGrp="1"/>
          </p:cNvSpPr>
          <p:nvPr>
            <p:ph idx="1"/>
          </p:nvPr>
        </p:nvSpPr>
        <p:spPr/>
        <p:txBody>
          <a:bodyPr/>
          <a:lstStyle/>
          <a:p>
            <a:r>
              <a:rPr lang="en-US" dirty="0"/>
              <a:t>Once </a:t>
            </a:r>
            <a:r>
              <a:rPr lang="en-US" dirty="0" smtClean="0"/>
              <a:t>we </a:t>
            </a:r>
            <a:r>
              <a:rPr lang="en-US" dirty="0"/>
              <a:t>have received all required documents from you we will register your credit transfer in </a:t>
            </a:r>
            <a:r>
              <a:rPr lang="en-US" dirty="0" err="1"/>
              <a:t>Ladok</a:t>
            </a:r>
            <a:r>
              <a:rPr lang="en-US" dirty="0"/>
              <a:t> and you will get an e-mail when the credits have been registered</a:t>
            </a:r>
            <a:r>
              <a:rPr lang="en-US" dirty="0" smtClean="0"/>
              <a:t>. </a:t>
            </a:r>
            <a:endParaRPr lang="en-US" dirty="0"/>
          </a:p>
          <a:p>
            <a:endParaRPr lang="en-US" dirty="0" smtClean="0"/>
          </a:p>
          <a:p>
            <a:r>
              <a:rPr lang="sv-SE" dirty="0" smtClean="0"/>
              <a:t>• </a:t>
            </a:r>
            <a:r>
              <a:rPr lang="sv-SE" dirty="0" err="1" smtClean="0"/>
              <a:t>Only</a:t>
            </a:r>
            <a:r>
              <a:rPr lang="sv-SE" dirty="0" smtClean="0"/>
              <a:t> </a:t>
            </a:r>
            <a:r>
              <a:rPr lang="sv-SE" dirty="0" err="1"/>
              <a:t>finalised</a:t>
            </a:r>
            <a:r>
              <a:rPr lang="sv-SE" dirty="0"/>
              <a:t>, </a:t>
            </a:r>
            <a:r>
              <a:rPr lang="sv-SE" dirty="0" err="1"/>
              <a:t>passed</a:t>
            </a:r>
            <a:r>
              <a:rPr lang="sv-SE" dirty="0"/>
              <a:t> </a:t>
            </a:r>
            <a:r>
              <a:rPr lang="sv-SE" dirty="0" err="1" smtClean="0"/>
              <a:t>courses</a:t>
            </a:r>
            <a:r>
              <a:rPr lang="sv-SE" dirty="0" smtClean="0"/>
              <a:t> </a:t>
            </a:r>
            <a:r>
              <a:rPr lang="sv-SE" dirty="0" err="1" smtClean="0"/>
              <a:t>will</a:t>
            </a:r>
            <a:r>
              <a:rPr lang="sv-SE" dirty="0" smtClean="0"/>
              <a:t> be transferred</a:t>
            </a:r>
          </a:p>
          <a:p>
            <a:r>
              <a:rPr lang="en-US" dirty="0" smtClean="0"/>
              <a:t>•</a:t>
            </a:r>
            <a:r>
              <a:rPr lang="en-US" dirty="0"/>
              <a:t>The grades will </a:t>
            </a:r>
            <a:r>
              <a:rPr lang="en-US" b="1" dirty="0" smtClean="0"/>
              <a:t>not </a:t>
            </a:r>
            <a:r>
              <a:rPr lang="en-US" dirty="0" smtClean="0"/>
              <a:t>be </a:t>
            </a:r>
            <a:r>
              <a:rPr lang="en-US" dirty="0"/>
              <a:t>converted, but put in as they were given</a:t>
            </a:r>
          </a:p>
          <a:p>
            <a:r>
              <a:rPr lang="en-US" dirty="0"/>
              <a:t>•Local credits will be </a:t>
            </a:r>
            <a:r>
              <a:rPr lang="en-US" dirty="0" smtClean="0"/>
              <a:t>re-calculated </a:t>
            </a:r>
            <a:r>
              <a:rPr lang="en-US" dirty="0"/>
              <a:t>to </a:t>
            </a:r>
            <a:r>
              <a:rPr lang="en-US" dirty="0" smtClean="0"/>
              <a:t>Swedish credits (</a:t>
            </a:r>
            <a:r>
              <a:rPr lang="en-US" dirty="0" err="1" smtClean="0"/>
              <a:t>hp</a:t>
            </a:r>
            <a:r>
              <a:rPr lang="en-US" dirty="0" smtClean="0"/>
              <a:t>)</a:t>
            </a:r>
            <a:endParaRPr lang="en-US" dirty="0"/>
          </a:p>
          <a:p>
            <a:endParaRPr lang="sv-SE" dirty="0" smtClean="0"/>
          </a:p>
        </p:txBody>
      </p:sp>
    </p:spTree>
    <p:extLst>
      <p:ext uri="{BB962C8B-B14F-4D97-AF65-F5344CB8AC3E}">
        <p14:creationId xmlns:p14="http://schemas.microsoft.com/office/powerpoint/2010/main" val="845329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a:t>How</a:t>
            </a:r>
            <a:r>
              <a:rPr lang="sv-SE" dirty="0"/>
              <a:t> </a:t>
            </a:r>
            <a:r>
              <a:rPr lang="sv-SE" dirty="0" err="1"/>
              <a:t>can</a:t>
            </a:r>
            <a:r>
              <a:rPr lang="sv-SE" dirty="0"/>
              <a:t> </a:t>
            </a:r>
            <a:r>
              <a:rPr lang="sv-SE" dirty="0" err="1" smtClean="0"/>
              <a:t>you</a:t>
            </a:r>
            <a:r>
              <a:rPr lang="sv-SE" dirty="0" smtClean="0"/>
              <a:t> </a:t>
            </a:r>
            <a:r>
              <a:rPr lang="sv-SE" dirty="0" err="1"/>
              <a:t>see</a:t>
            </a:r>
            <a:r>
              <a:rPr lang="sv-SE" dirty="0"/>
              <a:t> the </a:t>
            </a:r>
            <a:r>
              <a:rPr lang="sv-SE" dirty="0" err="1"/>
              <a:t>credit</a:t>
            </a:r>
            <a:r>
              <a:rPr lang="sv-SE" dirty="0"/>
              <a:t> transfer in Ladok </a:t>
            </a:r>
            <a:br>
              <a:rPr lang="sv-SE" dirty="0"/>
            </a:br>
            <a:r>
              <a:rPr lang="sv-SE" dirty="0"/>
              <a:t>an </a:t>
            </a:r>
            <a:r>
              <a:rPr lang="sv-SE" dirty="0" err="1"/>
              <a:t>example</a:t>
            </a:r>
            <a:endParaRPr lang="sv-S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6438" y="2287591"/>
            <a:ext cx="7658100" cy="3082918"/>
          </a:xfrm>
        </p:spPr>
      </p:pic>
    </p:spTree>
    <p:extLst>
      <p:ext uri="{BB962C8B-B14F-4D97-AF65-F5344CB8AC3E}">
        <p14:creationId xmlns:p14="http://schemas.microsoft.com/office/powerpoint/2010/main" val="2735336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a:t>How</a:t>
            </a:r>
            <a:r>
              <a:rPr lang="sv-SE" dirty="0"/>
              <a:t> </a:t>
            </a:r>
            <a:r>
              <a:rPr lang="sv-SE" dirty="0" err="1"/>
              <a:t>can</a:t>
            </a:r>
            <a:r>
              <a:rPr lang="sv-SE" dirty="0"/>
              <a:t> </a:t>
            </a:r>
            <a:r>
              <a:rPr lang="sv-SE" dirty="0" err="1" smtClean="0"/>
              <a:t>you</a:t>
            </a:r>
            <a:r>
              <a:rPr lang="sv-SE" dirty="0" smtClean="0"/>
              <a:t> </a:t>
            </a:r>
            <a:r>
              <a:rPr lang="sv-SE" dirty="0" err="1"/>
              <a:t>see</a:t>
            </a:r>
            <a:r>
              <a:rPr lang="sv-SE" dirty="0"/>
              <a:t> the </a:t>
            </a:r>
            <a:r>
              <a:rPr lang="sv-SE" dirty="0" err="1"/>
              <a:t>credit</a:t>
            </a:r>
            <a:r>
              <a:rPr lang="sv-SE" dirty="0"/>
              <a:t> transfer in Ladok </a:t>
            </a:r>
            <a:br>
              <a:rPr lang="sv-SE" dirty="0"/>
            </a:br>
            <a:r>
              <a:rPr lang="sv-SE" dirty="0"/>
              <a:t>an </a:t>
            </a:r>
            <a:r>
              <a:rPr lang="sv-SE" dirty="0" err="1"/>
              <a:t>example</a:t>
            </a:r>
            <a:endParaRPr lang="sv-S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4850" y="4149080"/>
            <a:ext cx="7658100" cy="1842550"/>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0" y="2060848"/>
            <a:ext cx="7984743" cy="1928518"/>
          </a:xfrm>
          <a:prstGeom prst="rect">
            <a:avLst/>
          </a:prstGeom>
        </p:spPr>
      </p:pic>
    </p:spTree>
    <p:extLst>
      <p:ext uri="{BB962C8B-B14F-4D97-AF65-F5344CB8AC3E}">
        <p14:creationId xmlns:p14="http://schemas.microsoft.com/office/powerpoint/2010/main" val="42719378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a:t>How</a:t>
            </a:r>
            <a:r>
              <a:rPr lang="sv-SE" dirty="0"/>
              <a:t> </a:t>
            </a:r>
            <a:r>
              <a:rPr lang="sv-SE" dirty="0" err="1"/>
              <a:t>can</a:t>
            </a:r>
            <a:r>
              <a:rPr lang="sv-SE" dirty="0"/>
              <a:t> </a:t>
            </a:r>
            <a:r>
              <a:rPr lang="sv-SE" dirty="0" err="1" smtClean="0"/>
              <a:t>you</a:t>
            </a:r>
            <a:r>
              <a:rPr lang="sv-SE" dirty="0" smtClean="0"/>
              <a:t> </a:t>
            </a:r>
            <a:r>
              <a:rPr lang="sv-SE" dirty="0" err="1"/>
              <a:t>see</a:t>
            </a:r>
            <a:r>
              <a:rPr lang="sv-SE" dirty="0"/>
              <a:t> the </a:t>
            </a:r>
            <a:r>
              <a:rPr lang="sv-SE" dirty="0" err="1"/>
              <a:t>credit</a:t>
            </a:r>
            <a:r>
              <a:rPr lang="sv-SE" dirty="0"/>
              <a:t> transfer in Ladok </a:t>
            </a:r>
            <a:br>
              <a:rPr lang="sv-SE" dirty="0"/>
            </a:br>
            <a:r>
              <a:rPr lang="sv-SE" dirty="0"/>
              <a:t>an </a:t>
            </a:r>
            <a:r>
              <a:rPr lang="sv-SE" dirty="0" err="1"/>
              <a:t>example</a:t>
            </a:r>
            <a:endParaRPr lang="sv-S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6438" y="2701918"/>
            <a:ext cx="7658100" cy="2254263"/>
          </a:xfrm>
        </p:spPr>
      </p:pic>
    </p:spTree>
    <p:extLst>
      <p:ext uri="{BB962C8B-B14F-4D97-AF65-F5344CB8AC3E}">
        <p14:creationId xmlns:p14="http://schemas.microsoft.com/office/powerpoint/2010/main" val="3772448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Transcripts of </a:t>
            </a:r>
            <a:r>
              <a:rPr lang="sv-SE" dirty="0" err="1" smtClean="0"/>
              <a:t>records</a:t>
            </a:r>
            <a:r>
              <a:rPr lang="sv-SE" dirty="0" smtClean="0"/>
              <a:t> from Ladok/</a:t>
            </a:r>
            <a:br>
              <a:rPr lang="sv-SE" dirty="0" smtClean="0"/>
            </a:br>
            <a:r>
              <a:rPr lang="sv-SE" dirty="0" smtClean="0"/>
              <a:t>Resultatintyg </a:t>
            </a:r>
            <a:r>
              <a:rPr lang="sv-SE" dirty="0"/>
              <a:t>från </a:t>
            </a:r>
            <a:r>
              <a:rPr lang="sv-SE" dirty="0" smtClean="0"/>
              <a:t>Ladok an </a:t>
            </a:r>
            <a:r>
              <a:rPr lang="sv-SE" dirty="0" err="1" smtClean="0"/>
              <a:t>example</a:t>
            </a:r>
            <a:endParaRPr lang="sv-S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844824"/>
            <a:ext cx="6344535" cy="2781688"/>
          </a:xfrm>
        </p:spPr>
      </p:pic>
    </p:spTree>
    <p:extLst>
      <p:ext uri="{BB962C8B-B14F-4D97-AF65-F5344CB8AC3E}">
        <p14:creationId xmlns:p14="http://schemas.microsoft.com/office/powerpoint/2010/main" val="1093952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p:cNvSpPr>
          <p:nvPr>
            <p:ph type="title"/>
          </p:nvPr>
        </p:nvSpPr>
        <p:spPr/>
        <p:txBody>
          <a:bodyPr/>
          <a:lstStyle/>
          <a:p>
            <a:r>
              <a:rPr lang="en-US" dirty="0" smtClean="0"/>
              <a:t>What is the purpose of this meeting?</a:t>
            </a:r>
          </a:p>
        </p:txBody>
      </p:sp>
      <p:sp>
        <p:nvSpPr>
          <p:cNvPr id="179203" name="Rectangle 3"/>
          <p:cNvSpPr>
            <a:spLocks noGrp="1"/>
          </p:cNvSpPr>
          <p:nvPr>
            <p:ph type="body" idx="1"/>
          </p:nvPr>
        </p:nvSpPr>
        <p:spPr/>
        <p:txBody>
          <a:bodyPr/>
          <a:lstStyle/>
          <a:p>
            <a:pPr>
              <a:buFont typeface="Arial" panose="020B0604020202020204" pitchFamily="34" charset="0"/>
              <a:buChar char="•"/>
            </a:pPr>
            <a:r>
              <a:rPr lang="en-US" dirty="0" smtClean="0">
                <a:sym typeface="Wingdings" panose="05000000000000000000" pitchFamily="2" charset="2"/>
              </a:rPr>
              <a:t>What do we expect from you?</a:t>
            </a:r>
          </a:p>
          <a:p>
            <a:pPr>
              <a:buFont typeface="Arial" panose="020B0604020202020204" pitchFamily="34" charset="0"/>
              <a:buChar char="•"/>
            </a:pPr>
            <a:r>
              <a:rPr lang="en-US" dirty="0" smtClean="0">
                <a:sym typeface="Wingdings" panose="05000000000000000000" pitchFamily="2" charset="2"/>
              </a:rPr>
              <a:t>What is a Learning Agreement/OLA/ </a:t>
            </a:r>
            <a:r>
              <a:rPr lang="en-US" dirty="0">
                <a:sym typeface="Wingdings" panose="05000000000000000000" pitchFamily="2" charset="2"/>
              </a:rPr>
              <a:t>c</a:t>
            </a:r>
            <a:r>
              <a:rPr lang="en-US" dirty="0" smtClean="0">
                <a:sym typeface="Wingdings" panose="05000000000000000000" pitchFamily="2" charset="2"/>
              </a:rPr>
              <a:t>ourse pre-assessment?</a:t>
            </a:r>
          </a:p>
          <a:p>
            <a:pPr>
              <a:buFont typeface="Arial" panose="020B0604020202020204" pitchFamily="34" charset="0"/>
              <a:buChar char="•"/>
            </a:pPr>
            <a:r>
              <a:rPr lang="en-US" dirty="0" smtClean="0">
                <a:sym typeface="Wingdings" panose="05000000000000000000" pitchFamily="2" charset="2"/>
              </a:rPr>
              <a:t>What is the Learning Agreement process from now until you come back?</a:t>
            </a:r>
          </a:p>
          <a:p>
            <a:pPr lvl="1">
              <a:buFont typeface="Arial" panose="020B0604020202020204" pitchFamily="34" charset="0"/>
              <a:buChar char="•"/>
            </a:pPr>
            <a:r>
              <a:rPr lang="en-US" dirty="0" smtClean="0">
                <a:sym typeface="Wingdings" panose="05000000000000000000" pitchFamily="2" charset="2"/>
              </a:rPr>
              <a:t>Step 1: Before the mobility</a:t>
            </a:r>
          </a:p>
          <a:p>
            <a:pPr lvl="1">
              <a:buFont typeface="Arial" panose="020B0604020202020204" pitchFamily="34" charset="0"/>
              <a:buChar char="•"/>
            </a:pPr>
            <a:r>
              <a:rPr lang="en-US" dirty="0" smtClean="0">
                <a:sym typeface="Wingdings" panose="05000000000000000000" pitchFamily="2" charset="2"/>
              </a:rPr>
              <a:t>Step 2: During the mobility </a:t>
            </a:r>
          </a:p>
          <a:p>
            <a:pPr lvl="1">
              <a:buFont typeface="Arial" panose="020B0604020202020204" pitchFamily="34" charset="0"/>
              <a:buChar char="•"/>
            </a:pPr>
            <a:r>
              <a:rPr lang="en-US" dirty="0" smtClean="0">
                <a:sym typeface="Wingdings" panose="05000000000000000000" pitchFamily="2" charset="2"/>
              </a:rPr>
              <a:t>Step 3: After the mobility</a:t>
            </a:r>
          </a:p>
          <a:p>
            <a:pPr lvl="1">
              <a:buFont typeface="Arial" panose="020B0604020202020204" pitchFamily="34" charset="0"/>
              <a:buChar char="•"/>
            </a:pPr>
            <a:endParaRPr lang="en-US" dirty="0" smtClean="0">
              <a:sym typeface="Wingdings" panose="05000000000000000000" pitchFamily="2" charset="2"/>
            </a:endParaRPr>
          </a:p>
          <a:p>
            <a:pPr marL="285750" indent="-285750">
              <a:buFont typeface="Arial" panose="020B0604020202020204" pitchFamily="34" charset="0"/>
              <a:buChar char="•"/>
            </a:pPr>
            <a:r>
              <a:rPr lang="en-US" dirty="0" smtClean="0">
                <a:sym typeface="Wingdings" panose="05000000000000000000" pitchFamily="2" charset="2"/>
              </a:rPr>
              <a:t>Questions?</a:t>
            </a:r>
          </a:p>
          <a:p>
            <a:pPr marL="0" indent="0"/>
            <a:endParaRPr lang="en-US" dirty="0">
              <a:sym typeface="Wingdings" panose="05000000000000000000" pitchFamily="2" charset="2"/>
            </a:endParaRPr>
          </a:p>
        </p:txBody>
      </p:sp>
    </p:spTree>
    <p:extLst>
      <p:ext uri="{BB962C8B-B14F-4D97-AF65-F5344CB8AC3E}">
        <p14:creationId xmlns:p14="http://schemas.microsoft.com/office/powerpoint/2010/main" val="281778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a:t>Transcripts of </a:t>
            </a:r>
            <a:r>
              <a:rPr lang="sv-SE" dirty="0" err="1"/>
              <a:t>records</a:t>
            </a:r>
            <a:r>
              <a:rPr lang="sv-SE" dirty="0"/>
              <a:t> from Ladok/</a:t>
            </a:r>
            <a:br>
              <a:rPr lang="sv-SE" dirty="0"/>
            </a:br>
            <a:r>
              <a:rPr lang="sv-SE" dirty="0"/>
              <a:t>Resultatintyg från Ladok an </a:t>
            </a:r>
            <a:r>
              <a:rPr lang="sv-SE" dirty="0" err="1"/>
              <a:t>example</a:t>
            </a:r>
            <a:endParaRPr lang="sv-SE"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988840"/>
            <a:ext cx="6382641" cy="3620005"/>
          </a:xfrm>
        </p:spPr>
      </p:pic>
    </p:spTree>
    <p:extLst>
      <p:ext uri="{BB962C8B-B14F-4D97-AF65-F5344CB8AC3E}">
        <p14:creationId xmlns:p14="http://schemas.microsoft.com/office/powerpoint/2010/main" val="39721918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v-SE"/>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19047" y="1889025"/>
            <a:ext cx="6432881" cy="3880049"/>
          </a:xfrm>
        </p:spPr>
      </p:pic>
    </p:spTree>
    <p:extLst>
      <p:ext uri="{BB962C8B-B14F-4D97-AF65-F5344CB8AC3E}">
        <p14:creationId xmlns:p14="http://schemas.microsoft.com/office/powerpoint/2010/main" val="19854594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err="1" smtClean="0"/>
              <a:t>More</a:t>
            </a:r>
            <a:r>
              <a:rPr lang="sv-SE" dirty="0" smtClean="0"/>
              <a:t> information </a:t>
            </a:r>
            <a:endParaRPr lang="sv-SE" dirty="0"/>
          </a:p>
        </p:txBody>
      </p:sp>
      <p:sp>
        <p:nvSpPr>
          <p:cNvPr id="3" name="Content Placeholder 2"/>
          <p:cNvSpPr>
            <a:spLocks noGrp="1"/>
          </p:cNvSpPr>
          <p:nvPr>
            <p:ph idx="1"/>
          </p:nvPr>
        </p:nvSpPr>
        <p:spPr/>
        <p:txBody>
          <a:bodyPr/>
          <a:lstStyle/>
          <a:p>
            <a:r>
              <a:rPr lang="sv-SE" b="1" dirty="0" err="1" smtClean="0"/>
              <a:t>MyMoodle</a:t>
            </a:r>
            <a:r>
              <a:rPr lang="sv-SE" b="1" dirty="0" smtClean="0"/>
              <a:t> </a:t>
            </a:r>
            <a:r>
              <a:rPr lang="sv-SE" b="1" dirty="0" err="1" smtClean="0"/>
              <a:t>room</a:t>
            </a:r>
            <a:r>
              <a:rPr lang="sv-SE" dirty="0" smtClean="0"/>
              <a:t>: </a:t>
            </a:r>
            <a:r>
              <a:rPr lang="sv-SE" dirty="0" err="1" smtClean="0"/>
              <a:t>Faculty</a:t>
            </a:r>
            <a:r>
              <a:rPr lang="sv-SE" dirty="0" smtClean="0"/>
              <a:t> </a:t>
            </a:r>
            <a:r>
              <a:rPr lang="sv-SE" dirty="0" err="1" smtClean="0"/>
              <a:t>of</a:t>
            </a:r>
            <a:r>
              <a:rPr lang="sv-SE" dirty="0" smtClean="0"/>
              <a:t> </a:t>
            </a:r>
            <a:r>
              <a:rPr lang="sv-SE" dirty="0" err="1" smtClean="0"/>
              <a:t>Technology</a:t>
            </a:r>
            <a:r>
              <a:rPr lang="sv-SE" dirty="0" smtClean="0"/>
              <a:t> – international </a:t>
            </a:r>
            <a:r>
              <a:rPr lang="sv-SE" dirty="0" err="1" smtClean="0"/>
              <a:t>possibilities</a:t>
            </a:r>
            <a:r>
              <a:rPr lang="sv-SE" dirty="0" smtClean="0"/>
              <a:t>/Internationella möjligheter</a:t>
            </a:r>
            <a:endParaRPr lang="sv-SE" dirty="0"/>
          </a:p>
          <a:p>
            <a:r>
              <a:rPr lang="sv-SE" dirty="0" smtClean="0">
                <a:hlinkClick r:id="rId2"/>
              </a:rPr>
              <a:t>https</a:t>
            </a:r>
            <a:r>
              <a:rPr lang="sv-SE" dirty="0">
                <a:hlinkClick r:id="rId2"/>
              </a:rPr>
              <a:t>://</a:t>
            </a:r>
            <a:r>
              <a:rPr lang="sv-SE" dirty="0" smtClean="0">
                <a:hlinkClick r:id="rId2"/>
              </a:rPr>
              <a:t>mymoodle.lnu.se/course/view.php?id=23226</a:t>
            </a:r>
            <a:endParaRPr lang="sv-SE" dirty="0" smtClean="0"/>
          </a:p>
          <a:p>
            <a:endParaRPr lang="sv-SE" dirty="0"/>
          </a:p>
          <a:p>
            <a:endParaRPr lang="sv-SE" dirty="0" smtClean="0"/>
          </a:p>
          <a:p>
            <a:r>
              <a:rPr lang="sv-SE" b="1" dirty="0" smtClean="0"/>
              <a:t>International Office – LNU web</a:t>
            </a:r>
          </a:p>
          <a:p>
            <a:r>
              <a:rPr lang="sv-SE" dirty="0">
                <a:hlinkClick r:id="rId3"/>
              </a:rPr>
              <a:t>https://lnu.se/student/internationella-mojligheter/Utlandsstudier</a:t>
            </a:r>
            <a:r>
              <a:rPr lang="sv-SE" dirty="0" smtClean="0">
                <a:hlinkClick r:id="rId3"/>
              </a:rPr>
              <a:t>/  </a:t>
            </a:r>
            <a:r>
              <a:rPr lang="sv-SE" dirty="0" smtClean="0"/>
              <a:t>(</a:t>
            </a:r>
            <a:r>
              <a:rPr lang="sv-SE" dirty="0" err="1" smtClean="0"/>
              <a:t>sv</a:t>
            </a:r>
            <a:r>
              <a:rPr lang="sv-SE" dirty="0" smtClean="0"/>
              <a:t>)</a:t>
            </a:r>
            <a:endParaRPr lang="sv-SE" dirty="0"/>
          </a:p>
          <a:p>
            <a:r>
              <a:rPr lang="sv-SE" dirty="0">
                <a:hlinkClick r:id="rId4"/>
              </a:rPr>
              <a:t>https://lnu.se/en/student/study-abroad/study-abroad</a:t>
            </a:r>
            <a:r>
              <a:rPr lang="sv-SE" dirty="0" smtClean="0">
                <a:hlinkClick r:id="rId4"/>
              </a:rPr>
              <a:t>/</a:t>
            </a:r>
            <a:r>
              <a:rPr lang="sv-SE" dirty="0" smtClean="0"/>
              <a:t> (</a:t>
            </a:r>
            <a:r>
              <a:rPr lang="sv-SE" dirty="0" err="1" smtClean="0"/>
              <a:t>eng</a:t>
            </a:r>
            <a:r>
              <a:rPr lang="sv-SE" dirty="0" smtClean="0"/>
              <a:t>)</a:t>
            </a:r>
          </a:p>
          <a:p>
            <a:endParaRPr lang="sv-SE" dirty="0"/>
          </a:p>
          <a:p>
            <a:endParaRPr lang="sv-SE" dirty="0" smtClean="0"/>
          </a:p>
          <a:p>
            <a:r>
              <a:rPr lang="sv-SE" dirty="0" smtClean="0"/>
              <a:t>Contacts at the </a:t>
            </a:r>
            <a:r>
              <a:rPr lang="sv-SE" dirty="0" err="1" smtClean="0"/>
              <a:t>faculty</a:t>
            </a:r>
            <a:r>
              <a:rPr lang="sv-SE" dirty="0" smtClean="0"/>
              <a:t>: </a:t>
            </a:r>
            <a:r>
              <a:rPr lang="sv-SE" dirty="0" smtClean="0">
                <a:hlinkClick r:id="rId5"/>
              </a:rPr>
              <a:t>katarina.ronndahl@lnu.se</a:t>
            </a:r>
            <a:endParaRPr lang="sv-SE" dirty="0" smtClean="0"/>
          </a:p>
          <a:p>
            <a:r>
              <a:rPr lang="sv-SE" dirty="0" smtClean="0"/>
              <a:t>Contact at International Office: </a:t>
            </a:r>
            <a:r>
              <a:rPr lang="sv-SE" dirty="0" smtClean="0">
                <a:hlinkClick r:id="rId6"/>
              </a:rPr>
              <a:t>outexchange@lnu.se</a:t>
            </a:r>
            <a:endParaRPr lang="sv-SE" dirty="0" smtClean="0"/>
          </a:p>
          <a:p>
            <a:endParaRPr lang="sv-SE" dirty="0" smtClean="0"/>
          </a:p>
          <a:p>
            <a:endParaRPr lang="sv-SE" dirty="0"/>
          </a:p>
        </p:txBody>
      </p:sp>
    </p:spTree>
    <p:extLst>
      <p:ext uri="{BB962C8B-B14F-4D97-AF65-F5344CB8AC3E}">
        <p14:creationId xmlns:p14="http://schemas.microsoft.com/office/powerpoint/2010/main" val="855607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v-SE" dirty="0"/>
          </a:p>
        </p:txBody>
      </p:sp>
      <p:sp>
        <p:nvSpPr>
          <p:cNvPr id="3" name="Content Placeholder 2"/>
          <p:cNvSpPr>
            <a:spLocks noGrp="1"/>
          </p:cNvSpPr>
          <p:nvPr>
            <p:ph idx="1"/>
          </p:nvPr>
        </p:nvSpPr>
        <p:spPr>
          <a:xfrm>
            <a:off x="706438" y="1651000"/>
            <a:ext cx="6241826" cy="2066032"/>
          </a:xfrm>
        </p:spPr>
        <p:txBody>
          <a:bodyPr/>
          <a:lstStyle/>
          <a:p>
            <a:pPr algn="ctr"/>
            <a:r>
              <a:rPr lang="sv-SE" sz="4800" dirty="0" err="1" smtClean="0"/>
              <a:t>Questions</a:t>
            </a:r>
            <a:r>
              <a:rPr lang="sv-SE" sz="4800" dirty="0" smtClean="0"/>
              <a:t>?</a:t>
            </a:r>
            <a:endParaRPr lang="sv-SE" sz="4800" dirty="0"/>
          </a:p>
        </p:txBody>
      </p:sp>
    </p:spTree>
    <p:extLst>
      <p:ext uri="{BB962C8B-B14F-4D97-AF65-F5344CB8AC3E}">
        <p14:creationId xmlns:p14="http://schemas.microsoft.com/office/powerpoint/2010/main" val="35896538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a:lstStyle/>
          <a:p>
            <a:pPr eaLnBrk="1" hangingPunct="1"/>
            <a:endParaRPr lang="en-US" altLang="sv-SE" smtClean="0"/>
          </a:p>
        </p:txBody>
      </p:sp>
      <p:sp>
        <p:nvSpPr>
          <p:cNvPr id="5" name="Rectangle 4"/>
          <p:cNvSpPr/>
          <p:nvPr/>
        </p:nvSpPr>
        <p:spPr>
          <a:xfrm>
            <a:off x="0" y="0"/>
            <a:ext cx="9144000" cy="6858000"/>
          </a:xfrm>
          <a:prstGeom prst="rect">
            <a:avLst/>
          </a:prstGeom>
          <a:solidFill>
            <a:srgbClr val="FFF5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cs typeface="Arial" charset="0"/>
            </a:endParaRPr>
          </a:p>
        </p:txBody>
      </p:sp>
      <p:pic>
        <p:nvPicPr>
          <p:cNvPr id="23556" name="Content Placeholder 9" descr="090323_Lnu-se.png"/>
          <p:cNvPicPr>
            <a:picLocks noGrp="1" noChangeAspect="1"/>
          </p:cNvPicPr>
          <p:nvPr>
            <p:ph sz="half" idx="4294967295"/>
          </p:nvPr>
        </p:nvPicPr>
        <p:blipFill>
          <a:blip r:embed="rId2" cstate="print">
            <a:extLst>
              <a:ext uri="{28A0092B-C50C-407E-A947-70E740481C1C}">
                <a14:useLocalDpi xmlns:a14="http://schemas.microsoft.com/office/drawing/2010/main" val="0"/>
              </a:ext>
            </a:extLst>
          </a:blip>
          <a:srcRect/>
          <a:stretch>
            <a:fillRect/>
          </a:stretch>
        </p:blipFill>
        <p:spPr>
          <a:xfrm>
            <a:off x="2979738" y="5326063"/>
            <a:ext cx="3184525" cy="863600"/>
          </a:xfrm>
        </p:spPr>
      </p:pic>
      <p:pic>
        <p:nvPicPr>
          <p:cNvPr id="23557" name="Content Placeholder 12" descr="090323_Lnu_Symbol.png"/>
          <p:cNvPicPr>
            <a:picLocks noGrp="1" noChangeAspect="1"/>
          </p:cNvPicPr>
          <p:nvPr>
            <p:ph sz="half" idx="4294967295"/>
          </p:nvPr>
        </p:nvPicPr>
        <p:blipFill>
          <a:blip r:embed="rId3">
            <a:extLst>
              <a:ext uri="{28A0092B-C50C-407E-A947-70E740481C1C}">
                <a14:useLocalDpi xmlns:a14="http://schemas.microsoft.com/office/drawing/2010/main" val="0"/>
              </a:ext>
            </a:extLst>
          </a:blip>
          <a:srcRect/>
          <a:stretch>
            <a:fillRect/>
          </a:stretch>
        </p:blipFill>
        <p:spPr>
          <a:xfrm>
            <a:off x="2928938" y="406400"/>
            <a:ext cx="3286125" cy="4349750"/>
          </a:xfrm>
        </p:spPr>
      </p:pic>
    </p:spTree>
    <p:extLst>
      <p:ext uri="{BB962C8B-B14F-4D97-AF65-F5344CB8AC3E}">
        <p14:creationId xmlns:p14="http://schemas.microsoft.com/office/powerpoint/2010/main" val="2175531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p:cNvSpPr>
          <p:nvPr>
            <p:ph type="title"/>
          </p:nvPr>
        </p:nvSpPr>
        <p:spPr/>
        <p:txBody>
          <a:bodyPr/>
          <a:lstStyle/>
          <a:p>
            <a:endParaRPr lang="en-US" dirty="0" smtClean="0"/>
          </a:p>
        </p:txBody>
      </p:sp>
      <p:sp>
        <p:nvSpPr>
          <p:cNvPr id="179203" name="Rectangle 3"/>
          <p:cNvSpPr>
            <a:spLocks noGrp="1"/>
          </p:cNvSpPr>
          <p:nvPr>
            <p:ph type="body" idx="1"/>
          </p:nvPr>
        </p:nvSpPr>
        <p:spPr/>
        <p:txBody>
          <a:bodyPr/>
          <a:lstStyle/>
          <a:p>
            <a:pPr>
              <a:buFont typeface="Arial" panose="020B0604020202020204" pitchFamily="34" charset="0"/>
              <a:buChar char="•"/>
            </a:pPr>
            <a:r>
              <a:rPr lang="en-US" b="1" u="sng" dirty="0" smtClean="0">
                <a:sym typeface="Wingdings" panose="05000000000000000000" pitchFamily="2" charset="2"/>
              </a:rPr>
              <a:t>the Faculty of Technology</a:t>
            </a:r>
          </a:p>
          <a:p>
            <a:pPr lvl="1">
              <a:buFont typeface="Arial" panose="020B0604020202020204" pitchFamily="34" charset="0"/>
              <a:buChar char="•"/>
            </a:pPr>
            <a:r>
              <a:rPr lang="en-US" dirty="0" smtClean="0">
                <a:sym typeface="Wingdings" panose="05000000000000000000" pitchFamily="2" charset="2"/>
              </a:rPr>
              <a:t>Handles administrative procedures related to academic matters (Learning Agreement, Credit Transfer)</a:t>
            </a:r>
          </a:p>
          <a:p>
            <a:pPr lvl="1">
              <a:buFont typeface="Arial" panose="020B0604020202020204" pitchFamily="34" charset="0"/>
              <a:buChar char="•"/>
            </a:pPr>
            <a:r>
              <a:rPr lang="en-US" dirty="0">
                <a:sym typeface="Wingdings" panose="05000000000000000000" pitchFamily="2" charset="2"/>
                <a:hlinkClick r:id="rId2"/>
              </a:rPr>
              <a:t>f</a:t>
            </a:r>
            <a:r>
              <a:rPr lang="en-US" dirty="0" smtClean="0">
                <a:sym typeface="Wingdings" panose="05000000000000000000" pitchFamily="2" charset="2"/>
                <a:hlinkClick r:id="rId2"/>
              </a:rPr>
              <a:t>tk.outexchange@lnu.se</a:t>
            </a:r>
            <a:r>
              <a:rPr lang="en-US" dirty="0" smtClean="0">
                <a:sym typeface="Wingdings" panose="05000000000000000000" pitchFamily="2" charset="2"/>
              </a:rPr>
              <a:t> or </a:t>
            </a:r>
            <a:r>
              <a:rPr lang="en-US" dirty="0" smtClean="0">
                <a:sym typeface="Wingdings" panose="05000000000000000000" pitchFamily="2" charset="2"/>
                <a:hlinkClick r:id="rId3"/>
              </a:rPr>
              <a:t>katarina.ronndahl@lnu.se</a:t>
            </a:r>
            <a:endParaRPr lang="en-US" dirty="0" smtClean="0">
              <a:sym typeface="Wingdings" panose="05000000000000000000" pitchFamily="2" charset="2"/>
            </a:endParaRPr>
          </a:p>
          <a:p>
            <a:pPr marL="457200" lvl="1" indent="0">
              <a:buNone/>
            </a:pPr>
            <a:endParaRPr lang="en-US" dirty="0" smtClean="0">
              <a:sym typeface="Wingdings" panose="05000000000000000000" pitchFamily="2" charset="2"/>
            </a:endParaRPr>
          </a:p>
          <a:p>
            <a:pPr lvl="1">
              <a:buFont typeface="Arial" panose="020B0604020202020204" pitchFamily="34" charset="0"/>
              <a:buChar char="•"/>
            </a:pPr>
            <a:endParaRPr lang="en-US" dirty="0">
              <a:sym typeface="Wingdings" panose="05000000000000000000" pitchFamily="2" charset="2"/>
            </a:endParaRPr>
          </a:p>
          <a:p>
            <a:pPr>
              <a:buFont typeface="Arial" panose="020B0604020202020204" pitchFamily="34" charset="0"/>
              <a:buChar char="•"/>
            </a:pPr>
            <a:r>
              <a:rPr lang="en-US" b="1" u="sng" dirty="0" smtClean="0">
                <a:sym typeface="Wingdings" panose="05000000000000000000" pitchFamily="2" charset="2"/>
              </a:rPr>
              <a:t>International Office</a:t>
            </a:r>
          </a:p>
          <a:p>
            <a:pPr lvl="1">
              <a:buFont typeface="Arial" panose="020B0604020202020204" pitchFamily="34" charset="0"/>
              <a:buChar char="•"/>
            </a:pPr>
            <a:r>
              <a:rPr lang="en-US" dirty="0" smtClean="0">
                <a:sym typeface="Wingdings" panose="05000000000000000000" pitchFamily="2" charset="2"/>
              </a:rPr>
              <a:t>Handles other practical issues related to studying abroad (grants, insurance, contact with partner university etc.)</a:t>
            </a:r>
          </a:p>
          <a:p>
            <a:pPr lvl="1">
              <a:buFont typeface="Arial" panose="020B0604020202020204" pitchFamily="34" charset="0"/>
              <a:buChar char="•"/>
            </a:pPr>
            <a:r>
              <a:rPr lang="en-US" dirty="0" smtClean="0">
                <a:sym typeface="Wingdings" panose="05000000000000000000" pitchFamily="2" charset="2"/>
                <a:hlinkClick r:id="rId4"/>
              </a:rPr>
              <a:t>outexchange@lnu.se</a:t>
            </a:r>
            <a:r>
              <a:rPr lang="en-US" dirty="0" smtClean="0">
                <a:sym typeface="Wingdings" panose="05000000000000000000" pitchFamily="2" charset="2"/>
              </a:rPr>
              <a:t> or directly to the contact person you have got.</a:t>
            </a:r>
          </a:p>
        </p:txBody>
      </p:sp>
    </p:spTree>
    <p:extLst>
      <p:ext uri="{BB962C8B-B14F-4D97-AF65-F5344CB8AC3E}">
        <p14:creationId xmlns:p14="http://schemas.microsoft.com/office/powerpoint/2010/main" val="1669873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p:cNvSpPr>
          <p:nvPr>
            <p:ph type="title"/>
          </p:nvPr>
        </p:nvSpPr>
        <p:spPr/>
        <p:txBody>
          <a:bodyPr/>
          <a:lstStyle/>
          <a:p>
            <a:r>
              <a:rPr lang="en-US" dirty="0" smtClean="0"/>
              <a:t>What do we expect from you?</a:t>
            </a:r>
          </a:p>
        </p:txBody>
      </p:sp>
      <p:sp>
        <p:nvSpPr>
          <p:cNvPr id="179203" name="Rectangle 3"/>
          <p:cNvSpPr>
            <a:spLocks noGrp="1"/>
          </p:cNvSpPr>
          <p:nvPr>
            <p:ph type="body" idx="1"/>
          </p:nvPr>
        </p:nvSpPr>
        <p:spPr/>
        <p:txBody>
          <a:bodyPr/>
          <a:lstStyle/>
          <a:p>
            <a:pPr>
              <a:buFont typeface="Arial" panose="020B0604020202020204" pitchFamily="34" charset="0"/>
              <a:buChar char="•"/>
            </a:pPr>
            <a:r>
              <a:rPr lang="en-US" dirty="0" smtClean="0">
                <a:sym typeface="Wingdings" panose="05000000000000000000" pitchFamily="2" charset="2"/>
              </a:rPr>
              <a:t>We (LNU and your host institution, CSN for those who use that) expect that:</a:t>
            </a:r>
          </a:p>
          <a:p>
            <a:pPr>
              <a:buFont typeface="Arial" panose="020B0604020202020204" pitchFamily="34" charset="0"/>
              <a:buChar char="•"/>
            </a:pPr>
            <a:endParaRPr lang="en-US" dirty="0" smtClean="0">
              <a:sym typeface="Wingdings" panose="05000000000000000000" pitchFamily="2" charset="2"/>
            </a:endParaRPr>
          </a:p>
          <a:p>
            <a:pPr lvl="1">
              <a:buFont typeface="Arial" panose="020B0604020202020204" pitchFamily="34" charset="0"/>
              <a:buChar char="•"/>
            </a:pPr>
            <a:r>
              <a:rPr lang="en-US" b="1" dirty="0" smtClean="0">
                <a:sym typeface="Wingdings" panose="05000000000000000000" pitchFamily="2" charset="2"/>
              </a:rPr>
              <a:t>You study full time</a:t>
            </a:r>
            <a:r>
              <a:rPr lang="en-US" dirty="0" smtClean="0">
                <a:sym typeface="Wingdings" panose="05000000000000000000" pitchFamily="2" charset="2"/>
              </a:rPr>
              <a:t>, the </a:t>
            </a:r>
            <a:r>
              <a:rPr lang="en-US" u="sng" dirty="0" smtClean="0">
                <a:sym typeface="Wingdings" panose="05000000000000000000" pitchFamily="2" charset="2"/>
              </a:rPr>
              <a:t>equivalence of 30 </a:t>
            </a:r>
            <a:r>
              <a:rPr lang="en-US" u="sng" dirty="0" err="1" smtClean="0">
                <a:sym typeface="Wingdings" panose="05000000000000000000" pitchFamily="2" charset="2"/>
              </a:rPr>
              <a:t>hp</a:t>
            </a:r>
            <a:r>
              <a:rPr lang="en-US" u="sng" dirty="0" smtClean="0">
                <a:sym typeface="Wingdings" panose="05000000000000000000" pitchFamily="2" charset="2"/>
              </a:rPr>
              <a:t> /semester</a:t>
            </a:r>
          </a:p>
          <a:p>
            <a:pPr lvl="2">
              <a:buFont typeface="Arial" panose="020B0604020202020204" pitchFamily="34" charset="0"/>
              <a:buChar char="•"/>
            </a:pPr>
            <a:r>
              <a:rPr lang="en-US" dirty="0" smtClean="0">
                <a:sym typeface="Wingdings" panose="05000000000000000000" pitchFamily="2" charset="2"/>
              </a:rPr>
              <a:t>EU destinations: 30 ECTS credits</a:t>
            </a:r>
          </a:p>
          <a:p>
            <a:pPr lvl="2">
              <a:buFont typeface="Arial" panose="020B0604020202020204" pitchFamily="34" charset="0"/>
              <a:buChar char="•"/>
            </a:pPr>
            <a:r>
              <a:rPr lang="en-US" dirty="0" smtClean="0">
                <a:sym typeface="Wingdings" panose="05000000000000000000" pitchFamily="2" charset="2"/>
              </a:rPr>
              <a:t>Destinations outside the EU: depends on the host institution</a:t>
            </a:r>
          </a:p>
          <a:p>
            <a:pPr lvl="2">
              <a:buFont typeface="Arial" panose="020B0604020202020204" pitchFamily="34" charset="0"/>
              <a:buChar char="•"/>
            </a:pPr>
            <a:endParaRPr lang="en-US" dirty="0" smtClean="0">
              <a:sym typeface="Wingdings" panose="05000000000000000000" pitchFamily="2" charset="2"/>
            </a:endParaRPr>
          </a:p>
          <a:p>
            <a:pPr lvl="1">
              <a:buFont typeface="Arial" panose="020B0604020202020204" pitchFamily="34" charset="0"/>
              <a:buChar char="•"/>
            </a:pPr>
            <a:r>
              <a:rPr lang="en-US" b="1" dirty="0" smtClean="0">
                <a:sym typeface="Wingdings" panose="05000000000000000000" pitchFamily="2" charset="2"/>
              </a:rPr>
              <a:t>You apply for a credit transfer when you come back</a:t>
            </a:r>
          </a:p>
          <a:p>
            <a:pPr lvl="2">
              <a:buFont typeface="Arial" panose="020B0604020202020204" pitchFamily="34" charset="0"/>
              <a:buChar char="•"/>
            </a:pPr>
            <a:r>
              <a:rPr lang="en-US" dirty="0" smtClean="0">
                <a:sym typeface="Wingdings" panose="05000000000000000000" pitchFamily="2" charset="2"/>
              </a:rPr>
              <a:t>Within your </a:t>
            </a:r>
            <a:r>
              <a:rPr lang="en-US" dirty="0" err="1" smtClean="0">
                <a:sym typeface="Wingdings" panose="05000000000000000000" pitchFamily="2" charset="2"/>
              </a:rPr>
              <a:t>programme</a:t>
            </a:r>
            <a:endParaRPr lang="en-US" dirty="0" smtClean="0">
              <a:sym typeface="Wingdings" panose="05000000000000000000" pitchFamily="2" charset="2"/>
            </a:endParaRPr>
          </a:p>
          <a:p>
            <a:pPr lvl="2">
              <a:buFont typeface="Arial" panose="020B0604020202020204" pitchFamily="34" charset="0"/>
              <a:buChar char="•"/>
            </a:pPr>
            <a:r>
              <a:rPr lang="en-US" dirty="0" smtClean="0">
                <a:sym typeface="Wingdings" panose="05000000000000000000" pitchFamily="2" charset="2"/>
              </a:rPr>
              <a:t>Free standing courses</a:t>
            </a:r>
            <a:endParaRPr lang="en-US" dirty="0">
              <a:sym typeface="Wingdings" panose="05000000000000000000" pitchFamily="2" charset="2"/>
            </a:endParaRPr>
          </a:p>
        </p:txBody>
      </p:sp>
    </p:spTree>
    <p:extLst>
      <p:ext uri="{BB962C8B-B14F-4D97-AF65-F5344CB8AC3E}">
        <p14:creationId xmlns:p14="http://schemas.microsoft.com/office/powerpoint/2010/main" val="2032684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a:xfrm>
            <a:off x="179512" y="223468"/>
            <a:ext cx="8154615" cy="864838"/>
          </a:xfrm>
        </p:spPr>
        <p:txBody>
          <a:bodyPr/>
          <a:lstStyle/>
          <a:p>
            <a:r>
              <a:rPr lang="sv-SE" altLang="sv-SE" b="1" dirty="0" err="1"/>
              <a:t>How</a:t>
            </a:r>
            <a:r>
              <a:rPr lang="sv-SE" altLang="sv-SE" b="1" dirty="0"/>
              <a:t> </a:t>
            </a:r>
            <a:r>
              <a:rPr lang="sv-SE" altLang="sv-SE" b="1" dirty="0" err="1"/>
              <a:t>many</a:t>
            </a:r>
            <a:r>
              <a:rPr lang="sv-SE" altLang="sv-SE" b="1" dirty="0"/>
              <a:t> </a:t>
            </a:r>
            <a:r>
              <a:rPr lang="sv-SE" altLang="sv-SE" b="1" dirty="0" err="1"/>
              <a:t>credits</a:t>
            </a:r>
            <a:r>
              <a:rPr lang="sv-SE" altLang="sv-SE" b="1" dirty="0"/>
              <a:t> </a:t>
            </a:r>
            <a:r>
              <a:rPr lang="sv-SE" altLang="sv-SE" b="1" dirty="0" smtClean="0"/>
              <a:t>do </a:t>
            </a:r>
            <a:r>
              <a:rPr lang="sv-SE" altLang="sv-SE" b="1" dirty="0"/>
              <a:t>I </a:t>
            </a:r>
            <a:r>
              <a:rPr lang="sv-SE" altLang="sv-SE" b="1" dirty="0" err="1"/>
              <a:t>need</a:t>
            </a:r>
            <a:r>
              <a:rPr lang="sv-SE" altLang="sv-SE" b="1" dirty="0"/>
              <a:t> to </a:t>
            </a:r>
            <a:r>
              <a:rPr lang="sv-SE" altLang="sv-SE" b="1" dirty="0" err="1" smtClean="0"/>
              <a:t>take</a:t>
            </a:r>
            <a:r>
              <a:rPr lang="sv-SE" altLang="sv-SE" b="1" dirty="0" smtClean="0"/>
              <a:t> per semester?</a:t>
            </a:r>
            <a:endParaRPr lang="sv-SE" altLang="sv-SE" sz="1800" dirty="0"/>
          </a:p>
        </p:txBody>
      </p:sp>
      <p:sp>
        <p:nvSpPr>
          <p:cNvPr id="15363" name="Rectangle 3"/>
          <p:cNvSpPr>
            <a:spLocks noGrp="1"/>
          </p:cNvSpPr>
          <p:nvPr>
            <p:ph type="body" idx="1"/>
          </p:nvPr>
        </p:nvSpPr>
        <p:spPr>
          <a:xfrm>
            <a:off x="724149" y="890910"/>
            <a:ext cx="7609978" cy="4356100"/>
          </a:xfrm>
        </p:spPr>
        <p:txBody>
          <a:bodyPr/>
          <a:lstStyle/>
          <a:p>
            <a:pPr indent="-285750">
              <a:buFont typeface="Arial" panose="020B0604020202020204" pitchFamily="34" charset="0"/>
              <a:buChar char="•"/>
            </a:pPr>
            <a:endParaRPr lang="sv-SE" altLang="sv-SE" b="1" dirty="0" smtClean="0"/>
          </a:p>
          <a:p>
            <a:pPr marL="0" indent="0"/>
            <a:endParaRPr lang="sv-SE" altLang="sv-SE" dirty="0" smtClean="0"/>
          </a:p>
        </p:txBody>
      </p:sp>
      <p:graphicFrame>
        <p:nvGraphicFramePr>
          <p:cNvPr id="2" name="Table 1"/>
          <p:cNvGraphicFramePr>
            <a:graphicFrameLocks noGrp="1"/>
          </p:cNvGraphicFramePr>
          <p:nvPr/>
        </p:nvGraphicFramePr>
        <p:xfrm>
          <a:off x="2162175" y="942975"/>
          <a:ext cx="4819775" cy="4971477"/>
        </p:xfrm>
        <a:graphic>
          <a:graphicData uri="http://schemas.openxmlformats.org/drawingml/2006/table">
            <a:tbl>
              <a:tblPr>
                <a:tableStyleId>{5C22544A-7EE6-4342-B048-85BDC9FD1C3A}</a:tableStyleId>
              </a:tblPr>
              <a:tblGrid>
                <a:gridCol w="2512014">
                  <a:extLst>
                    <a:ext uri="{9D8B030D-6E8A-4147-A177-3AD203B41FA5}">
                      <a16:colId xmlns:a16="http://schemas.microsoft.com/office/drawing/2014/main" val="133503406"/>
                    </a:ext>
                  </a:extLst>
                </a:gridCol>
                <a:gridCol w="905423">
                  <a:extLst>
                    <a:ext uri="{9D8B030D-6E8A-4147-A177-3AD203B41FA5}">
                      <a16:colId xmlns:a16="http://schemas.microsoft.com/office/drawing/2014/main" val="1429038240"/>
                    </a:ext>
                  </a:extLst>
                </a:gridCol>
                <a:gridCol w="1402338">
                  <a:extLst>
                    <a:ext uri="{9D8B030D-6E8A-4147-A177-3AD203B41FA5}">
                      <a16:colId xmlns:a16="http://schemas.microsoft.com/office/drawing/2014/main" val="4184925169"/>
                    </a:ext>
                  </a:extLst>
                </a:gridCol>
              </a:tblGrid>
              <a:tr h="311150">
                <a:tc>
                  <a:txBody>
                    <a:bodyPr/>
                    <a:lstStyle/>
                    <a:p>
                      <a:pPr algn="ctr" fontAlgn="t"/>
                      <a:r>
                        <a:rPr lang="sv-SE" sz="1000" u="none" strike="noStrike">
                          <a:effectLst/>
                        </a:rPr>
                        <a:t>ForeignUniversity</a:t>
                      </a:r>
                      <a:endParaRPr lang="sv-SE" sz="1000" b="1" i="0" u="none" strike="noStrike">
                        <a:solidFill>
                          <a:srgbClr val="000000"/>
                        </a:solidFill>
                        <a:effectLst/>
                        <a:latin typeface="Calibri" panose="020F0502020204030204" pitchFamily="34" charset="0"/>
                      </a:endParaRPr>
                    </a:p>
                  </a:txBody>
                  <a:tcPr marL="9151" marR="9151" marT="9151" marB="0"/>
                </a:tc>
                <a:tc>
                  <a:txBody>
                    <a:bodyPr/>
                    <a:lstStyle/>
                    <a:p>
                      <a:pPr algn="ctr" fontAlgn="t"/>
                      <a:r>
                        <a:rPr lang="sv-SE" sz="1000" u="none" strike="noStrike">
                          <a:effectLst/>
                        </a:rPr>
                        <a:t>ForeignCountry</a:t>
                      </a:r>
                      <a:endParaRPr lang="sv-SE" sz="1000" b="1" i="0" u="none" strike="noStrike">
                        <a:solidFill>
                          <a:srgbClr val="000000"/>
                        </a:solidFill>
                        <a:effectLst/>
                        <a:latin typeface="Calibri" panose="020F0502020204030204" pitchFamily="34" charset="0"/>
                      </a:endParaRPr>
                    </a:p>
                  </a:txBody>
                  <a:tcPr marL="9151" marR="9151" marT="9151" marB="0"/>
                </a:tc>
                <a:tc>
                  <a:txBody>
                    <a:bodyPr/>
                    <a:lstStyle/>
                    <a:p>
                      <a:pPr algn="ctr" fontAlgn="t"/>
                      <a:r>
                        <a:rPr lang="en-US" sz="1000" u="none" strike="noStrike">
                          <a:effectLst/>
                        </a:rPr>
                        <a:t>Credits equalent to one semester full time/30 hp</a:t>
                      </a:r>
                      <a:endParaRPr lang="en-US" sz="1000" b="1"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2930825621"/>
                  </a:ext>
                </a:extLst>
              </a:tr>
              <a:tr h="155575">
                <a:tc>
                  <a:txBody>
                    <a:bodyPr/>
                    <a:lstStyle/>
                    <a:p>
                      <a:pPr algn="l" fontAlgn="t"/>
                      <a:r>
                        <a:rPr lang="en-US" sz="1000" u="none" strike="noStrike">
                          <a:effectLst/>
                        </a:rPr>
                        <a:t>University of Northern British Columbia, UNBC</a:t>
                      </a:r>
                      <a:endParaRPr lang="en-US"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Canada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9</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2141475441"/>
                  </a:ext>
                </a:extLst>
              </a:tr>
              <a:tr h="155575">
                <a:tc>
                  <a:txBody>
                    <a:bodyPr/>
                    <a:lstStyle/>
                    <a:p>
                      <a:pPr algn="l" fontAlgn="t"/>
                      <a:r>
                        <a:rPr lang="en-US" sz="1000" u="none" strike="noStrike">
                          <a:effectLst/>
                        </a:rPr>
                        <a:t>TERI- The Energy and Resources Institute </a:t>
                      </a:r>
                      <a:endParaRPr lang="en-US"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India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16-22</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1757518657"/>
                  </a:ext>
                </a:extLst>
              </a:tr>
              <a:tr h="155575">
                <a:tc>
                  <a:txBody>
                    <a:bodyPr/>
                    <a:lstStyle/>
                    <a:p>
                      <a:pPr algn="l" fontAlgn="t"/>
                      <a:r>
                        <a:rPr lang="sv-SE" sz="1000" u="none" strike="noStrike">
                          <a:effectLst/>
                        </a:rPr>
                        <a:t>Bemidji State University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USA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12-15</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1979086438"/>
                  </a:ext>
                </a:extLst>
              </a:tr>
              <a:tr h="155575">
                <a:tc>
                  <a:txBody>
                    <a:bodyPr/>
                    <a:lstStyle/>
                    <a:p>
                      <a:pPr algn="l" fontAlgn="t"/>
                      <a:r>
                        <a:rPr lang="sv-SE" sz="1000" u="none" strike="noStrike">
                          <a:effectLst/>
                        </a:rPr>
                        <a:t>ISEP</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World wide</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12-15</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1231563832"/>
                  </a:ext>
                </a:extLst>
              </a:tr>
              <a:tr h="155575">
                <a:tc>
                  <a:txBody>
                    <a:bodyPr/>
                    <a:lstStyle/>
                    <a:p>
                      <a:pPr algn="l" fontAlgn="t"/>
                      <a:r>
                        <a:rPr lang="sv-SE" sz="1000" u="none" strike="noStrike">
                          <a:effectLst/>
                        </a:rPr>
                        <a:t>Yonsei University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South Korea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15-18</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3885788960"/>
                  </a:ext>
                </a:extLst>
              </a:tr>
              <a:tr h="155575">
                <a:tc>
                  <a:txBody>
                    <a:bodyPr/>
                    <a:lstStyle/>
                    <a:p>
                      <a:pPr algn="l" fontAlgn="t"/>
                      <a:r>
                        <a:rPr lang="sv-SE" sz="1000" u="none" strike="noStrike">
                          <a:effectLst/>
                        </a:rPr>
                        <a:t>Otterbein University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USA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12-15</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657466056"/>
                  </a:ext>
                </a:extLst>
              </a:tr>
              <a:tr h="155575">
                <a:tc>
                  <a:txBody>
                    <a:bodyPr/>
                    <a:lstStyle/>
                    <a:p>
                      <a:pPr algn="l" fontAlgn="t"/>
                      <a:r>
                        <a:rPr lang="sv-SE" sz="1000" u="none" strike="noStrike">
                          <a:effectLst/>
                        </a:rPr>
                        <a:t>Universitas Indonesia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Indonesia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15</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238648768"/>
                  </a:ext>
                </a:extLst>
              </a:tr>
              <a:tr h="155575">
                <a:tc>
                  <a:txBody>
                    <a:bodyPr/>
                    <a:lstStyle/>
                    <a:p>
                      <a:pPr algn="l" fontAlgn="t"/>
                      <a:r>
                        <a:rPr lang="sv-SE" sz="1000" u="none" strike="noStrike">
                          <a:effectLst/>
                        </a:rPr>
                        <a:t>San Francisco State University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USA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12-15</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728881670"/>
                  </a:ext>
                </a:extLst>
              </a:tr>
              <a:tr h="155575">
                <a:tc>
                  <a:txBody>
                    <a:bodyPr/>
                    <a:lstStyle/>
                    <a:p>
                      <a:pPr algn="l" fontAlgn="t"/>
                      <a:r>
                        <a:rPr lang="sv-SE" sz="1000" u="none" strike="noStrike">
                          <a:effectLst/>
                        </a:rPr>
                        <a:t>Central Connecticut State University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USA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12-15</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1298408251"/>
                  </a:ext>
                </a:extLst>
              </a:tr>
              <a:tr h="155575">
                <a:tc>
                  <a:txBody>
                    <a:bodyPr/>
                    <a:lstStyle/>
                    <a:p>
                      <a:pPr algn="l" fontAlgn="t"/>
                      <a:r>
                        <a:rPr lang="sv-SE" sz="1000" u="none" strike="noStrike">
                          <a:effectLst/>
                        </a:rPr>
                        <a:t>Fontys Hogeschool Eindhoven</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Netherlands</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3223658347"/>
                  </a:ext>
                </a:extLst>
              </a:tr>
              <a:tr h="155575">
                <a:tc>
                  <a:txBody>
                    <a:bodyPr/>
                    <a:lstStyle/>
                    <a:p>
                      <a:pPr algn="l" fontAlgn="t"/>
                      <a:r>
                        <a:rPr lang="sv-SE" sz="1000" u="none" strike="noStrike" dirty="0" err="1">
                          <a:effectLst/>
                        </a:rPr>
                        <a:t>Fontys</a:t>
                      </a:r>
                      <a:r>
                        <a:rPr lang="sv-SE" sz="1000" u="none" strike="noStrike" dirty="0">
                          <a:effectLst/>
                        </a:rPr>
                        <a:t> </a:t>
                      </a:r>
                      <a:r>
                        <a:rPr lang="sv-SE" sz="1000" u="none" strike="noStrike" dirty="0" err="1">
                          <a:effectLst/>
                        </a:rPr>
                        <a:t>Hogeschool</a:t>
                      </a:r>
                      <a:r>
                        <a:rPr lang="sv-SE" sz="1000" u="none" strike="noStrike" dirty="0">
                          <a:effectLst/>
                        </a:rPr>
                        <a:t> Eindhoven</a:t>
                      </a:r>
                      <a:endParaRPr lang="sv-SE" sz="1000" b="0" i="0" u="none" strike="noStrike" dirty="0">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Netherlands</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1288684220"/>
                  </a:ext>
                </a:extLst>
              </a:tr>
              <a:tr h="155575">
                <a:tc>
                  <a:txBody>
                    <a:bodyPr/>
                    <a:lstStyle/>
                    <a:p>
                      <a:pPr algn="l" fontAlgn="t"/>
                      <a:r>
                        <a:rPr lang="sv-SE" sz="1000" u="none" strike="noStrike">
                          <a:effectLst/>
                        </a:rPr>
                        <a:t>Halic University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Turkey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162707259"/>
                  </a:ext>
                </a:extLst>
              </a:tr>
              <a:tr h="155575">
                <a:tc>
                  <a:txBody>
                    <a:bodyPr/>
                    <a:lstStyle/>
                    <a:p>
                      <a:pPr algn="l" fontAlgn="t"/>
                      <a:r>
                        <a:rPr lang="sv-SE" sz="1000" u="none" strike="noStrike">
                          <a:effectLst/>
                        </a:rPr>
                        <a:t>Politecnico di Milano</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Italy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2342702144"/>
                  </a:ext>
                </a:extLst>
              </a:tr>
              <a:tr h="155575">
                <a:tc>
                  <a:txBody>
                    <a:bodyPr/>
                    <a:lstStyle/>
                    <a:p>
                      <a:pPr algn="l" fontAlgn="t"/>
                      <a:r>
                        <a:rPr lang="sv-SE" sz="1000" u="none" strike="noStrike">
                          <a:effectLst/>
                        </a:rPr>
                        <a:t>Politecnico di Milano</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Italy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4192009565"/>
                  </a:ext>
                </a:extLst>
              </a:tr>
              <a:tr h="155575">
                <a:tc>
                  <a:txBody>
                    <a:bodyPr/>
                    <a:lstStyle/>
                    <a:p>
                      <a:pPr algn="l" fontAlgn="t"/>
                      <a:r>
                        <a:rPr lang="sv-SE" sz="1000" u="none" strike="noStrike">
                          <a:effectLst/>
                        </a:rPr>
                        <a:t>Syddansk Universitet </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Denmark</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4058990992"/>
                  </a:ext>
                </a:extLst>
              </a:tr>
              <a:tr h="155575">
                <a:tc>
                  <a:txBody>
                    <a:bodyPr/>
                    <a:lstStyle/>
                    <a:p>
                      <a:pPr algn="l" fontAlgn="t"/>
                      <a:r>
                        <a:rPr lang="en-US" sz="1000" u="none" strike="noStrike">
                          <a:effectLst/>
                        </a:rPr>
                        <a:t>The State University of New York at Oneonta</a:t>
                      </a:r>
                      <a:endParaRPr lang="en-US"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USA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12-15</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1708321152"/>
                  </a:ext>
                </a:extLst>
              </a:tr>
              <a:tr h="155575">
                <a:tc>
                  <a:txBody>
                    <a:bodyPr/>
                    <a:lstStyle/>
                    <a:p>
                      <a:pPr algn="l" fontAlgn="t"/>
                      <a:r>
                        <a:rPr lang="sv-SE" sz="1000" u="none" strike="noStrike">
                          <a:effectLst/>
                        </a:rPr>
                        <a:t>Universidad Politecnica de Valencia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Spain</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2505782984"/>
                  </a:ext>
                </a:extLst>
              </a:tr>
              <a:tr h="155575">
                <a:tc>
                  <a:txBody>
                    <a:bodyPr/>
                    <a:lstStyle/>
                    <a:p>
                      <a:pPr algn="l" fontAlgn="t"/>
                      <a:r>
                        <a:rPr lang="sv-SE" sz="1000" u="none" strike="noStrike">
                          <a:effectLst/>
                        </a:rPr>
                        <a:t>Universidad Politecnica de Valencia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Spain</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1921525980"/>
                  </a:ext>
                </a:extLst>
              </a:tr>
              <a:tr h="155575">
                <a:tc>
                  <a:txBody>
                    <a:bodyPr/>
                    <a:lstStyle/>
                    <a:p>
                      <a:pPr algn="l" fontAlgn="t"/>
                      <a:r>
                        <a:rPr lang="sv-SE" sz="1000" u="none" strike="noStrike">
                          <a:effectLst/>
                        </a:rPr>
                        <a:t>Universidade do Porto</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Portugal</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2965024763"/>
                  </a:ext>
                </a:extLst>
              </a:tr>
              <a:tr h="155575">
                <a:tc>
                  <a:txBody>
                    <a:bodyPr/>
                    <a:lstStyle/>
                    <a:p>
                      <a:pPr algn="l" fontAlgn="t"/>
                      <a:r>
                        <a:rPr lang="it-IT" sz="1000" u="none" strike="noStrike">
                          <a:effectLst/>
                        </a:rPr>
                        <a:t>Università Degli Studi Dell’Insubria Varese-Como</a:t>
                      </a:r>
                      <a:endParaRPr lang="it-IT"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Italy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67857140"/>
                  </a:ext>
                </a:extLst>
              </a:tr>
              <a:tr h="155575">
                <a:tc>
                  <a:txBody>
                    <a:bodyPr/>
                    <a:lstStyle/>
                    <a:p>
                      <a:pPr algn="l" fontAlgn="t"/>
                      <a:r>
                        <a:rPr lang="it-IT" sz="1000" u="none" strike="noStrike">
                          <a:effectLst/>
                        </a:rPr>
                        <a:t>Università Degli Studi Dell’Insubria Varese-Como</a:t>
                      </a:r>
                      <a:endParaRPr lang="it-IT"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Italy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2214137573"/>
                  </a:ext>
                </a:extLst>
              </a:tr>
              <a:tr h="155575">
                <a:tc>
                  <a:txBody>
                    <a:bodyPr/>
                    <a:lstStyle/>
                    <a:p>
                      <a:pPr algn="l" fontAlgn="t"/>
                      <a:r>
                        <a:rPr lang="it-IT" sz="1000" u="none" strike="noStrike">
                          <a:effectLst/>
                        </a:rPr>
                        <a:t>Università Degli Studi Dell’Insubria Varese-Como</a:t>
                      </a:r>
                      <a:endParaRPr lang="it-IT"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Italy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4135855961"/>
                  </a:ext>
                </a:extLst>
              </a:tr>
              <a:tr h="155575">
                <a:tc>
                  <a:txBody>
                    <a:bodyPr/>
                    <a:lstStyle/>
                    <a:p>
                      <a:pPr algn="l" fontAlgn="t"/>
                      <a:r>
                        <a:rPr lang="it-IT" sz="1000" u="none" strike="noStrike">
                          <a:effectLst/>
                        </a:rPr>
                        <a:t>Università degli studi di Firenze</a:t>
                      </a:r>
                      <a:endParaRPr lang="it-IT"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Italy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1354303193"/>
                  </a:ext>
                </a:extLst>
              </a:tr>
              <a:tr h="155575">
                <a:tc>
                  <a:txBody>
                    <a:bodyPr/>
                    <a:lstStyle/>
                    <a:p>
                      <a:pPr algn="l" fontAlgn="t"/>
                      <a:r>
                        <a:rPr lang="sv-SE" sz="1000" u="none" strike="noStrike">
                          <a:effectLst/>
                        </a:rPr>
                        <a:t>Universitat Autònoma de Barcelona</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Spain</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3563665833"/>
                  </a:ext>
                </a:extLst>
              </a:tr>
              <a:tr h="155575">
                <a:tc>
                  <a:txBody>
                    <a:bodyPr/>
                    <a:lstStyle/>
                    <a:p>
                      <a:pPr algn="l" fontAlgn="t"/>
                      <a:r>
                        <a:rPr lang="sv-SE" sz="1000" u="none" strike="noStrike">
                          <a:effectLst/>
                        </a:rPr>
                        <a:t>University of Hertfordshire</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UK</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30 ECTS</a:t>
                      </a:r>
                      <a:endParaRPr lang="sv-SE" sz="1000" b="0" i="0" u="none" strike="noStrike">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3108703053"/>
                  </a:ext>
                </a:extLst>
              </a:tr>
              <a:tr h="155575">
                <a:tc>
                  <a:txBody>
                    <a:bodyPr/>
                    <a:lstStyle/>
                    <a:p>
                      <a:pPr algn="l" fontAlgn="t"/>
                      <a:r>
                        <a:rPr lang="sv-SE" sz="1000" u="none" strike="noStrike">
                          <a:effectLst/>
                        </a:rPr>
                        <a:t>Waseda University</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a:effectLst/>
                        </a:rPr>
                        <a:t>Japan</a:t>
                      </a:r>
                      <a:endParaRPr lang="sv-SE" sz="1000" b="0" i="0" u="none" strike="noStrike">
                        <a:solidFill>
                          <a:srgbClr val="000000"/>
                        </a:solidFill>
                        <a:effectLst/>
                        <a:latin typeface="Calibri" panose="020F0502020204030204" pitchFamily="34" charset="0"/>
                      </a:endParaRPr>
                    </a:p>
                  </a:txBody>
                  <a:tcPr marL="9151" marR="9151" marT="9151" marB="0"/>
                </a:tc>
                <a:tc>
                  <a:txBody>
                    <a:bodyPr/>
                    <a:lstStyle/>
                    <a:p>
                      <a:pPr algn="l" fontAlgn="t"/>
                      <a:r>
                        <a:rPr lang="sv-SE" sz="1000" u="none" strike="noStrike" dirty="0">
                          <a:effectLst/>
                        </a:rPr>
                        <a:t>13-15 (som regel 14)</a:t>
                      </a:r>
                      <a:endParaRPr lang="sv-SE" sz="1000" b="0" i="0" u="none" strike="noStrike" dirty="0">
                        <a:solidFill>
                          <a:srgbClr val="000000"/>
                        </a:solidFill>
                        <a:effectLst/>
                        <a:latin typeface="Calibri" panose="020F0502020204030204" pitchFamily="34" charset="0"/>
                      </a:endParaRPr>
                    </a:p>
                  </a:txBody>
                  <a:tcPr marL="9151" marR="9151" marT="9151" marB="0"/>
                </a:tc>
                <a:extLst>
                  <a:ext uri="{0D108BD9-81ED-4DB2-BD59-A6C34878D82A}">
                    <a16:rowId xmlns:a16="http://schemas.microsoft.com/office/drawing/2014/main" val="46869592"/>
                  </a:ext>
                </a:extLst>
              </a:tr>
            </a:tbl>
          </a:graphicData>
        </a:graphic>
      </p:graphicFrame>
    </p:spTree>
    <p:extLst>
      <p:ext uri="{BB962C8B-B14F-4D97-AF65-F5344CB8AC3E}">
        <p14:creationId xmlns:p14="http://schemas.microsoft.com/office/powerpoint/2010/main" val="1326568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err="1" smtClean="0"/>
              <a:t>What</a:t>
            </a:r>
            <a:r>
              <a:rPr lang="sv-SE" dirty="0" smtClean="0"/>
              <a:t> is a Learning </a:t>
            </a:r>
            <a:r>
              <a:rPr lang="sv-SE" dirty="0" err="1" smtClean="0"/>
              <a:t>Agreement</a:t>
            </a:r>
            <a:r>
              <a:rPr lang="sv-SE" dirty="0" smtClean="0"/>
              <a:t>/</a:t>
            </a:r>
            <a:r>
              <a:rPr lang="sv-SE" sz="1800" dirty="0" smtClean="0"/>
              <a:t>A </a:t>
            </a:r>
            <a:r>
              <a:rPr lang="sv-SE" sz="1800" dirty="0" err="1" smtClean="0"/>
              <a:t>course</a:t>
            </a:r>
            <a:r>
              <a:rPr lang="sv-SE" sz="1800" dirty="0" smtClean="0"/>
              <a:t> pre-</a:t>
            </a:r>
            <a:r>
              <a:rPr lang="sv-SE" sz="1800" dirty="0" err="1" smtClean="0"/>
              <a:t>assessment</a:t>
            </a:r>
            <a:r>
              <a:rPr lang="sv-SE" sz="1800" dirty="0" smtClean="0"/>
              <a:t>? </a:t>
            </a:r>
            <a:endParaRPr lang="sv-SE" sz="1800" dirty="0"/>
          </a:p>
        </p:txBody>
      </p:sp>
      <p:sp>
        <p:nvSpPr>
          <p:cNvPr id="3" name="Platshållare för innehåll 2"/>
          <p:cNvSpPr>
            <a:spLocks noGrp="1"/>
          </p:cNvSpPr>
          <p:nvPr>
            <p:ph idx="1"/>
          </p:nvPr>
        </p:nvSpPr>
        <p:spPr>
          <a:xfrm>
            <a:off x="467544" y="1484784"/>
            <a:ext cx="7680970" cy="4392488"/>
          </a:xfrm>
        </p:spPr>
        <p:txBody>
          <a:bodyPr/>
          <a:lstStyle/>
          <a:p>
            <a:pPr>
              <a:buFont typeface="Arial" panose="020B0604020202020204" pitchFamily="34" charset="0"/>
              <a:buChar char="•"/>
            </a:pPr>
            <a:r>
              <a:rPr lang="sv-SE" dirty="0"/>
              <a:t>Learning Agreement = a </a:t>
            </a:r>
            <a:r>
              <a:rPr lang="sv-SE" dirty="0" err="1"/>
              <a:t>document</a:t>
            </a:r>
            <a:r>
              <a:rPr lang="sv-SE" dirty="0"/>
              <a:t> </a:t>
            </a:r>
            <a:r>
              <a:rPr lang="sv-SE" dirty="0" err="1"/>
              <a:t>that</a:t>
            </a:r>
            <a:r>
              <a:rPr lang="sv-SE" dirty="0"/>
              <a:t> </a:t>
            </a:r>
            <a:r>
              <a:rPr lang="sv-SE" dirty="0" err="1"/>
              <a:t>states</a:t>
            </a:r>
            <a:r>
              <a:rPr lang="sv-SE" dirty="0"/>
              <a:t> </a:t>
            </a:r>
          </a:p>
          <a:p>
            <a:pPr lvl="1">
              <a:buFont typeface="Arial" panose="020B0604020202020204" pitchFamily="34" charset="0"/>
              <a:buChar char="•"/>
            </a:pPr>
            <a:r>
              <a:rPr lang="sv-SE" dirty="0" err="1"/>
              <a:t>Which</a:t>
            </a:r>
            <a:r>
              <a:rPr lang="sv-SE" dirty="0"/>
              <a:t> </a:t>
            </a:r>
            <a:r>
              <a:rPr lang="sv-SE" b="1" dirty="0" err="1"/>
              <a:t>courses</a:t>
            </a:r>
            <a:r>
              <a:rPr lang="sv-SE" b="1" dirty="0"/>
              <a:t> </a:t>
            </a:r>
            <a:r>
              <a:rPr lang="sv-SE" b="1" dirty="0" err="1"/>
              <a:t>you</a:t>
            </a:r>
            <a:r>
              <a:rPr lang="sv-SE" b="1" dirty="0"/>
              <a:t> </a:t>
            </a:r>
            <a:r>
              <a:rPr lang="sv-SE" b="1" dirty="0" err="1"/>
              <a:t>will</a:t>
            </a:r>
            <a:r>
              <a:rPr lang="sv-SE" b="1" dirty="0"/>
              <a:t> be </a:t>
            </a:r>
            <a:r>
              <a:rPr lang="sv-SE" b="1" dirty="0" err="1"/>
              <a:t>taking</a:t>
            </a:r>
            <a:r>
              <a:rPr lang="sv-SE" b="1" dirty="0"/>
              <a:t> </a:t>
            </a:r>
            <a:r>
              <a:rPr lang="sv-SE" dirty="0"/>
              <a:t>in </a:t>
            </a:r>
            <a:r>
              <a:rPr lang="sv-SE" dirty="0" err="1"/>
              <a:t>your</a:t>
            </a:r>
            <a:r>
              <a:rPr lang="sv-SE" dirty="0"/>
              <a:t> </a:t>
            </a:r>
            <a:r>
              <a:rPr lang="sv-SE" dirty="0" err="1"/>
              <a:t>host</a:t>
            </a:r>
            <a:r>
              <a:rPr lang="sv-SE" dirty="0"/>
              <a:t> institution </a:t>
            </a:r>
          </a:p>
          <a:p>
            <a:pPr lvl="1">
              <a:buFont typeface="Arial" panose="020B0604020202020204" pitchFamily="34" charset="0"/>
              <a:buChar char="•"/>
            </a:pPr>
            <a:r>
              <a:rPr lang="sv-SE" dirty="0" err="1"/>
              <a:t>How</a:t>
            </a:r>
            <a:r>
              <a:rPr lang="sv-SE" dirty="0"/>
              <a:t> the </a:t>
            </a:r>
            <a:r>
              <a:rPr lang="sv-SE" b="1" dirty="0" err="1"/>
              <a:t>credits</a:t>
            </a:r>
            <a:r>
              <a:rPr lang="sv-SE" b="1" dirty="0"/>
              <a:t> </a:t>
            </a:r>
            <a:r>
              <a:rPr lang="sv-SE" b="1" dirty="0" err="1"/>
              <a:t>you</a:t>
            </a:r>
            <a:r>
              <a:rPr lang="sv-SE" b="1" dirty="0"/>
              <a:t> </a:t>
            </a:r>
            <a:r>
              <a:rPr lang="sv-SE" b="1" dirty="0" err="1"/>
              <a:t>earned</a:t>
            </a:r>
            <a:r>
              <a:rPr lang="sv-SE" b="1" dirty="0"/>
              <a:t> </a:t>
            </a:r>
            <a:r>
              <a:rPr lang="sv-SE" b="1" dirty="0" err="1"/>
              <a:t>will</a:t>
            </a:r>
            <a:r>
              <a:rPr lang="sv-SE" b="1" dirty="0"/>
              <a:t> be </a:t>
            </a:r>
            <a:r>
              <a:rPr lang="sv-SE" b="1" dirty="0" err="1"/>
              <a:t>transfered</a:t>
            </a:r>
            <a:r>
              <a:rPr lang="sv-SE" b="1" dirty="0"/>
              <a:t> </a:t>
            </a:r>
            <a:r>
              <a:rPr lang="sv-SE" dirty="0"/>
              <a:t>at LNU</a:t>
            </a:r>
          </a:p>
          <a:p>
            <a:pPr>
              <a:buFont typeface="Arial" panose="020B0604020202020204" pitchFamily="34" charset="0"/>
              <a:buChar char="•"/>
            </a:pPr>
            <a:endParaRPr lang="sv-SE" dirty="0"/>
          </a:p>
          <a:p>
            <a:pPr>
              <a:buFont typeface="Arial" panose="020B0604020202020204" pitchFamily="34" charset="0"/>
              <a:buChar char="•"/>
            </a:pPr>
            <a:r>
              <a:rPr lang="sv-SE" dirty="0" smtClean="0"/>
              <a:t>Course pre-</a:t>
            </a:r>
            <a:r>
              <a:rPr lang="sv-SE" dirty="0" err="1" smtClean="0"/>
              <a:t>assessment</a:t>
            </a:r>
            <a:r>
              <a:rPr lang="sv-SE" dirty="0" smtClean="0"/>
              <a:t> = an</a:t>
            </a:r>
            <a:r>
              <a:rPr lang="sv-SE" b="1" dirty="0" smtClean="0"/>
              <a:t> </a:t>
            </a:r>
            <a:r>
              <a:rPr lang="sv-SE" b="1" dirty="0" err="1" smtClean="0"/>
              <a:t>assessment</a:t>
            </a:r>
            <a:r>
              <a:rPr lang="sv-SE" b="1" dirty="0" smtClean="0"/>
              <a:t> </a:t>
            </a:r>
            <a:r>
              <a:rPr lang="sv-SE" dirty="0" err="1" smtClean="0"/>
              <a:t>made</a:t>
            </a:r>
            <a:r>
              <a:rPr lang="sv-SE" dirty="0" smtClean="0"/>
              <a:t> by </a:t>
            </a:r>
            <a:r>
              <a:rPr lang="sv-SE" dirty="0" err="1" smtClean="0"/>
              <a:t>your</a:t>
            </a:r>
            <a:r>
              <a:rPr lang="sv-SE" dirty="0" smtClean="0"/>
              <a:t> </a:t>
            </a:r>
            <a:r>
              <a:rPr lang="sv-SE" dirty="0" err="1" smtClean="0"/>
              <a:t>programme</a:t>
            </a:r>
            <a:r>
              <a:rPr lang="sv-SE" dirty="0" smtClean="0"/>
              <a:t> manager </a:t>
            </a:r>
            <a:r>
              <a:rPr lang="sv-SE" dirty="0" err="1" smtClean="0"/>
              <a:t>about</a:t>
            </a:r>
            <a:r>
              <a:rPr lang="sv-SE" dirty="0" smtClean="0"/>
              <a:t> </a:t>
            </a:r>
            <a:r>
              <a:rPr lang="sv-SE" dirty="0" err="1" smtClean="0"/>
              <a:t>which</a:t>
            </a:r>
            <a:r>
              <a:rPr lang="sv-SE" dirty="0" smtClean="0"/>
              <a:t> </a:t>
            </a:r>
            <a:r>
              <a:rPr lang="sv-SE" b="1" dirty="0" err="1" smtClean="0"/>
              <a:t>courses</a:t>
            </a:r>
            <a:r>
              <a:rPr lang="sv-SE" b="1" dirty="0" smtClean="0"/>
              <a:t> </a:t>
            </a:r>
            <a:r>
              <a:rPr lang="sv-SE" b="1" dirty="0" err="1" smtClean="0"/>
              <a:t>you</a:t>
            </a:r>
            <a:r>
              <a:rPr lang="sv-SE" b="1" dirty="0" smtClean="0"/>
              <a:t> </a:t>
            </a:r>
            <a:r>
              <a:rPr lang="sv-SE" b="1" dirty="0" err="1" smtClean="0"/>
              <a:t>can</a:t>
            </a:r>
            <a:r>
              <a:rPr lang="sv-SE" b="1" dirty="0" smtClean="0"/>
              <a:t> </a:t>
            </a:r>
            <a:r>
              <a:rPr lang="sv-SE" b="1" dirty="0" err="1" smtClean="0"/>
              <a:t>study</a:t>
            </a:r>
            <a:r>
              <a:rPr lang="sv-SE" b="1" dirty="0" smtClean="0"/>
              <a:t> </a:t>
            </a:r>
            <a:r>
              <a:rPr lang="sv-SE" b="1" dirty="0" err="1" smtClean="0"/>
              <a:t>abroad</a:t>
            </a:r>
            <a:r>
              <a:rPr lang="sv-SE" b="1" dirty="0" smtClean="0"/>
              <a:t> and transfer back </a:t>
            </a:r>
            <a:r>
              <a:rPr lang="sv-SE" b="1" dirty="0" err="1" smtClean="0"/>
              <a:t>home</a:t>
            </a:r>
            <a:r>
              <a:rPr lang="sv-SE" dirty="0" smtClean="0"/>
              <a:t>. The </a:t>
            </a:r>
            <a:r>
              <a:rPr lang="sv-SE" dirty="0" err="1" smtClean="0"/>
              <a:t>assessment</a:t>
            </a:r>
            <a:r>
              <a:rPr lang="sv-SE" dirty="0" smtClean="0"/>
              <a:t> is </a:t>
            </a:r>
            <a:r>
              <a:rPr lang="sv-SE" dirty="0" err="1" smtClean="0"/>
              <a:t>based</a:t>
            </a:r>
            <a:r>
              <a:rPr lang="sv-SE" dirty="0" smtClean="0"/>
              <a:t> on:</a:t>
            </a:r>
          </a:p>
          <a:p>
            <a:pPr lvl="1">
              <a:buFont typeface="Arial" panose="020B0604020202020204" pitchFamily="34" charset="0"/>
              <a:buChar char="•"/>
            </a:pPr>
            <a:r>
              <a:rPr lang="sv-SE" dirty="0"/>
              <a:t>t</a:t>
            </a:r>
            <a:r>
              <a:rPr lang="sv-SE" dirty="0" smtClean="0"/>
              <a:t>he </a:t>
            </a:r>
            <a:r>
              <a:rPr lang="sv-SE" dirty="0" err="1" smtClean="0"/>
              <a:t>course’s</a:t>
            </a:r>
            <a:r>
              <a:rPr lang="sv-SE" dirty="0" smtClean="0"/>
              <a:t> </a:t>
            </a:r>
            <a:r>
              <a:rPr lang="sv-SE" dirty="0" err="1" smtClean="0"/>
              <a:t>content</a:t>
            </a:r>
            <a:r>
              <a:rPr lang="sv-SE" dirty="0" smtClean="0"/>
              <a:t> </a:t>
            </a:r>
          </a:p>
          <a:p>
            <a:pPr lvl="1">
              <a:buFont typeface="Arial" panose="020B0604020202020204" pitchFamily="34" charset="0"/>
              <a:buChar char="•"/>
            </a:pPr>
            <a:r>
              <a:rPr lang="sv-SE" dirty="0" smtClean="0"/>
              <a:t>the </a:t>
            </a:r>
            <a:r>
              <a:rPr lang="sv-SE" dirty="0" err="1" smtClean="0"/>
              <a:t>course’s</a:t>
            </a:r>
            <a:r>
              <a:rPr lang="sv-SE" dirty="0" smtClean="0"/>
              <a:t> </a:t>
            </a:r>
            <a:r>
              <a:rPr lang="sv-SE" dirty="0" err="1" smtClean="0"/>
              <a:t>level</a:t>
            </a:r>
            <a:r>
              <a:rPr lang="sv-SE" dirty="0" smtClean="0"/>
              <a:t> </a:t>
            </a:r>
          </a:p>
          <a:p>
            <a:pPr lvl="1">
              <a:buFont typeface="Arial" panose="020B0604020202020204" pitchFamily="34" charset="0"/>
              <a:buChar char="•"/>
            </a:pPr>
            <a:r>
              <a:rPr lang="sv-SE" dirty="0" smtClean="0"/>
              <a:t>the </a:t>
            </a:r>
            <a:r>
              <a:rPr lang="sv-SE" dirty="0" err="1" smtClean="0"/>
              <a:t>course’s</a:t>
            </a:r>
            <a:r>
              <a:rPr lang="sv-SE" dirty="0" smtClean="0"/>
              <a:t> </a:t>
            </a:r>
            <a:r>
              <a:rPr lang="sv-SE" dirty="0" err="1" smtClean="0"/>
              <a:t>subject</a:t>
            </a:r>
            <a:r>
              <a:rPr lang="sv-SE" dirty="0" smtClean="0"/>
              <a:t> area</a:t>
            </a:r>
          </a:p>
          <a:p>
            <a:pPr lvl="1">
              <a:buFont typeface="Arial" panose="020B0604020202020204" pitchFamily="34" charset="0"/>
              <a:buChar char="•"/>
            </a:pPr>
            <a:r>
              <a:rPr lang="sv-SE" dirty="0" err="1"/>
              <a:t>w</a:t>
            </a:r>
            <a:r>
              <a:rPr lang="sv-SE" dirty="0" err="1" smtClean="0"/>
              <a:t>hether</a:t>
            </a:r>
            <a:r>
              <a:rPr lang="sv-SE" dirty="0" smtClean="0"/>
              <a:t> the </a:t>
            </a:r>
            <a:r>
              <a:rPr lang="sv-SE" dirty="0" err="1" smtClean="0"/>
              <a:t>course</a:t>
            </a:r>
            <a:r>
              <a:rPr lang="sv-SE" dirty="0" smtClean="0"/>
              <a:t> is </a:t>
            </a:r>
            <a:r>
              <a:rPr lang="sv-SE" dirty="0" err="1" smtClean="0"/>
              <a:t>academic</a:t>
            </a:r>
            <a:r>
              <a:rPr lang="sv-SE" dirty="0" smtClean="0"/>
              <a:t> or not </a:t>
            </a:r>
            <a:r>
              <a:rPr lang="sv-SE" sz="1200" dirty="0" smtClean="0"/>
              <a:t>(</a:t>
            </a:r>
            <a:r>
              <a:rPr lang="sv-SE" sz="1100" dirty="0" err="1" smtClean="0"/>
              <a:t>e.g</a:t>
            </a:r>
            <a:r>
              <a:rPr lang="sv-SE" sz="1100" dirty="0" smtClean="0"/>
              <a:t>.: Sport</a:t>
            </a:r>
            <a:r>
              <a:rPr lang="sv-SE" sz="1100" dirty="0"/>
              <a:t>, </a:t>
            </a:r>
            <a:r>
              <a:rPr lang="sv-SE" sz="1100" dirty="0" smtClean="0"/>
              <a:t>Crafts, etc</a:t>
            </a:r>
            <a:r>
              <a:rPr lang="sv-SE" sz="1200" dirty="0" smtClean="0"/>
              <a:t>. is not </a:t>
            </a:r>
            <a:r>
              <a:rPr lang="sv-SE" sz="1200" dirty="0" err="1" smtClean="0"/>
              <a:t>considered</a:t>
            </a:r>
            <a:r>
              <a:rPr lang="sv-SE" sz="1200" dirty="0" smtClean="0"/>
              <a:t> </a:t>
            </a:r>
            <a:r>
              <a:rPr lang="sv-SE" sz="1200" dirty="0" err="1" smtClean="0"/>
              <a:t>academic</a:t>
            </a:r>
            <a:r>
              <a:rPr lang="sv-SE" sz="1200" dirty="0" smtClean="0"/>
              <a:t>)</a:t>
            </a:r>
          </a:p>
          <a:p>
            <a:pPr lvl="1">
              <a:buFont typeface="Arial" panose="020B0604020202020204" pitchFamily="34" charset="0"/>
              <a:buChar char="•"/>
            </a:pPr>
            <a:r>
              <a:rPr lang="sv-SE" dirty="0" err="1"/>
              <a:t>h</a:t>
            </a:r>
            <a:r>
              <a:rPr lang="sv-SE" dirty="0" err="1" smtClean="0"/>
              <a:t>ow</a:t>
            </a:r>
            <a:r>
              <a:rPr lang="sv-SE" dirty="0" smtClean="0"/>
              <a:t> the </a:t>
            </a:r>
            <a:r>
              <a:rPr lang="sv-SE" dirty="0" err="1" smtClean="0"/>
              <a:t>course’s</a:t>
            </a:r>
            <a:r>
              <a:rPr lang="sv-SE" dirty="0" smtClean="0"/>
              <a:t> </a:t>
            </a:r>
            <a:r>
              <a:rPr lang="sv-SE" dirty="0" err="1" smtClean="0"/>
              <a:t>credits</a:t>
            </a:r>
            <a:r>
              <a:rPr lang="sv-SE" dirty="0" smtClean="0"/>
              <a:t> </a:t>
            </a:r>
            <a:r>
              <a:rPr lang="sv-SE" dirty="0" err="1" smtClean="0"/>
              <a:t>will</a:t>
            </a:r>
            <a:r>
              <a:rPr lang="sv-SE" dirty="0" smtClean="0"/>
              <a:t> be transferred </a:t>
            </a:r>
            <a:r>
              <a:rPr lang="sv-SE" sz="1200" dirty="0" smtClean="0"/>
              <a:t>(</a:t>
            </a:r>
            <a:r>
              <a:rPr lang="sv-SE" sz="1200" dirty="0" err="1" smtClean="0"/>
              <a:t>programme</a:t>
            </a:r>
            <a:r>
              <a:rPr lang="sv-SE" sz="1200" dirty="0" smtClean="0"/>
              <a:t> </a:t>
            </a:r>
            <a:r>
              <a:rPr lang="sv-SE" sz="1200" dirty="0" err="1" smtClean="0"/>
              <a:t>course</a:t>
            </a:r>
            <a:r>
              <a:rPr lang="sv-SE" sz="1200" dirty="0" smtClean="0"/>
              <a:t> or </a:t>
            </a:r>
            <a:r>
              <a:rPr lang="sv-SE" sz="1200" dirty="0" err="1" smtClean="0"/>
              <a:t>free-standing</a:t>
            </a:r>
            <a:r>
              <a:rPr lang="sv-SE" sz="1200" dirty="0" smtClean="0"/>
              <a:t> </a:t>
            </a:r>
            <a:r>
              <a:rPr lang="sv-SE" sz="1200" dirty="0" err="1" smtClean="0"/>
              <a:t>course</a:t>
            </a:r>
            <a:r>
              <a:rPr lang="sv-SE" sz="1200" dirty="0" smtClean="0"/>
              <a:t>)</a:t>
            </a:r>
          </a:p>
          <a:p>
            <a:pPr lvl="1">
              <a:buFont typeface="Arial" panose="020B0604020202020204" pitchFamily="34" charset="0"/>
              <a:buChar char="•"/>
            </a:pPr>
            <a:endParaRPr lang="sv-SE" sz="1200" dirty="0"/>
          </a:p>
          <a:p>
            <a:pPr marL="0" indent="0"/>
            <a:endParaRPr lang="sv-SE" dirty="0"/>
          </a:p>
          <a:p>
            <a:pPr marL="457200" lvl="1" indent="0">
              <a:buNone/>
            </a:pPr>
            <a:endParaRPr lang="sv-SE" sz="1200" dirty="0" smtClean="0"/>
          </a:p>
        </p:txBody>
      </p:sp>
    </p:spTree>
    <p:extLst>
      <p:ext uri="{BB962C8B-B14F-4D97-AF65-F5344CB8AC3E}">
        <p14:creationId xmlns:p14="http://schemas.microsoft.com/office/powerpoint/2010/main" val="2240282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p:cNvSpPr>
          <p:nvPr>
            <p:ph type="title"/>
          </p:nvPr>
        </p:nvSpPr>
        <p:spPr>
          <a:xfrm>
            <a:off x="251520" y="404664"/>
            <a:ext cx="4176464" cy="755650"/>
          </a:xfrm>
        </p:spPr>
        <p:txBody>
          <a:bodyPr/>
          <a:lstStyle/>
          <a:p>
            <a:r>
              <a:rPr lang="en-US" sz="2400" b="1" dirty="0" smtClean="0"/>
              <a:t>Which courses should I select?</a:t>
            </a:r>
            <a:endParaRPr lang="en-US" sz="2400" dirty="0" smtClean="0"/>
          </a:p>
        </p:txBody>
      </p:sp>
      <p:sp>
        <p:nvSpPr>
          <p:cNvPr id="179203" name="Rectangle 3"/>
          <p:cNvSpPr>
            <a:spLocks noGrp="1"/>
          </p:cNvSpPr>
          <p:nvPr>
            <p:ph type="body" idx="1"/>
          </p:nvPr>
        </p:nvSpPr>
        <p:spPr>
          <a:xfrm>
            <a:off x="251520" y="1268760"/>
            <a:ext cx="8712968" cy="4752528"/>
          </a:xfrm>
        </p:spPr>
        <p:txBody>
          <a:bodyPr/>
          <a:lstStyle/>
          <a:p>
            <a:pPr marL="0" indent="0"/>
            <a:r>
              <a:rPr lang="en-US" b="1" dirty="0" smtClean="0"/>
              <a:t>If you are going abroad on your </a:t>
            </a:r>
            <a:r>
              <a:rPr lang="en-US" b="1" dirty="0" smtClean="0">
                <a:sym typeface="Wingdings" panose="05000000000000000000" pitchFamily="2" charset="2"/>
              </a:rPr>
              <a:t>2</a:t>
            </a:r>
            <a:r>
              <a:rPr lang="en-US" b="1" baseline="30000" dirty="0" smtClean="0">
                <a:sym typeface="Wingdings" panose="05000000000000000000" pitchFamily="2" charset="2"/>
              </a:rPr>
              <a:t>nd</a:t>
            </a:r>
            <a:r>
              <a:rPr lang="en-US" b="1" dirty="0" smtClean="0">
                <a:sym typeface="Wingdings" panose="05000000000000000000" pitchFamily="2" charset="2"/>
              </a:rPr>
              <a:t> </a:t>
            </a:r>
            <a:r>
              <a:rPr lang="en-US" b="1" dirty="0">
                <a:sym typeface="Wingdings" panose="05000000000000000000" pitchFamily="2" charset="2"/>
              </a:rPr>
              <a:t>or 3</a:t>
            </a:r>
            <a:r>
              <a:rPr lang="en-US" b="1" baseline="30000" dirty="0">
                <a:sym typeface="Wingdings" panose="05000000000000000000" pitchFamily="2" charset="2"/>
              </a:rPr>
              <a:t>rd</a:t>
            </a:r>
            <a:r>
              <a:rPr lang="en-US" b="1" dirty="0">
                <a:sym typeface="Wingdings" panose="05000000000000000000" pitchFamily="2" charset="2"/>
              </a:rPr>
              <a:t> year </a:t>
            </a:r>
            <a:r>
              <a:rPr lang="en-US" b="1" dirty="0" smtClean="0">
                <a:sym typeface="Wingdings" panose="05000000000000000000" pitchFamily="2" charset="2"/>
              </a:rPr>
              <a:t>within your program</a:t>
            </a:r>
            <a:r>
              <a:rPr lang="en-US" b="1" dirty="0">
                <a:sym typeface="Wingdings" panose="05000000000000000000" pitchFamily="2" charset="2"/>
              </a:rPr>
              <a:t/>
            </a:r>
            <a:br>
              <a:rPr lang="en-US" b="1" dirty="0">
                <a:sym typeface="Wingdings" panose="05000000000000000000" pitchFamily="2" charset="2"/>
              </a:rPr>
            </a:br>
            <a:endParaRPr lang="en-US" dirty="0" smtClean="0">
              <a:sym typeface="Wingdings" panose="05000000000000000000" pitchFamily="2" charset="2"/>
            </a:endParaRPr>
          </a:p>
          <a:p>
            <a:pPr marL="0" indent="0"/>
            <a:r>
              <a:rPr lang="en-US" dirty="0" smtClean="0">
                <a:sym typeface="Wingdings" panose="05000000000000000000" pitchFamily="2" charset="2"/>
              </a:rPr>
              <a:t>Look at your host institution’s course catalogue and try to find courses that match those you would have studied at home. Look in the </a:t>
            </a:r>
            <a:r>
              <a:rPr lang="en-US" dirty="0" err="1" smtClean="0">
                <a:sym typeface="Wingdings" panose="05000000000000000000" pitchFamily="2" charset="2"/>
              </a:rPr>
              <a:t>programme</a:t>
            </a:r>
            <a:r>
              <a:rPr lang="en-US" dirty="0" smtClean="0">
                <a:sym typeface="Wingdings" panose="05000000000000000000" pitchFamily="2" charset="2"/>
              </a:rPr>
              <a:t> syllabus for your program and check with your </a:t>
            </a:r>
            <a:r>
              <a:rPr lang="en-US" dirty="0" err="1" smtClean="0">
                <a:sym typeface="Wingdings" panose="05000000000000000000" pitchFamily="2" charset="2"/>
              </a:rPr>
              <a:t>programme</a:t>
            </a:r>
            <a:r>
              <a:rPr lang="en-US" dirty="0" smtClean="0">
                <a:sym typeface="Wingdings" panose="05000000000000000000" pitchFamily="2" charset="2"/>
              </a:rPr>
              <a:t> manager. </a:t>
            </a:r>
            <a:r>
              <a:rPr lang="en-US" dirty="0"/>
              <a:t>It is important that you before the meeting with the program </a:t>
            </a:r>
            <a:r>
              <a:rPr lang="en-US" dirty="0" smtClean="0"/>
              <a:t>manager </a:t>
            </a:r>
            <a:r>
              <a:rPr lang="en-US" dirty="0"/>
              <a:t>have done a thorough preparatory work and that you have a first draft </a:t>
            </a:r>
            <a:r>
              <a:rPr lang="en-US" dirty="0" smtClean="0"/>
              <a:t>of course </a:t>
            </a:r>
            <a:r>
              <a:rPr lang="en-US" dirty="0"/>
              <a:t>selection. Include relevant course information for the program </a:t>
            </a:r>
            <a:r>
              <a:rPr lang="en-US" dirty="0" smtClean="0"/>
              <a:t>manager </a:t>
            </a:r>
            <a:r>
              <a:rPr lang="en-US" dirty="0"/>
              <a:t>to make an assessment</a:t>
            </a:r>
            <a:r>
              <a:rPr lang="en-US" dirty="0" smtClean="0"/>
              <a:t>.</a:t>
            </a:r>
          </a:p>
          <a:p>
            <a:pPr marL="0" indent="0"/>
            <a:endParaRPr lang="sv-SE" dirty="0"/>
          </a:p>
          <a:p>
            <a:pPr marL="400050" lvl="1" indent="0">
              <a:buNone/>
            </a:pPr>
            <a:r>
              <a:rPr lang="en-US" sz="1400" i="1" dirty="0" smtClean="0">
                <a:sym typeface="Wingdings" panose="05000000000000000000" pitchFamily="2" charset="2"/>
              </a:rPr>
              <a:t>Note: the courses at the host institution may not be exactly the same as those you follow at home. What matters is that the overall content of your study plan abroad matches this of your study plan at LNU </a:t>
            </a:r>
          </a:p>
          <a:p>
            <a:pPr marL="400050" lvl="1" indent="0">
              <a:buNone/>
            </a:pPr>
            <a:endParaRPr lang="en-US" sz="1400" i="1" dirty="0">
              <a:sym typeface="Wingdings" panose="05000000000000000000" pitchFamily="2" charset="2"/>
            </a:endParaRPr>
          </a:p>
          <a:p>
            <a:pPr>
              <a:buFont typeface="Arial" panose="020B0604020202020204" pitchFamily="34" charset="0"/>
              <a:buChar char="•"/>
            </a:pPr>
            <a:endParaRPr lang="en-US" dirty="0" smtClean="0">
              <a:sym typeface="Wingdings" panose="05000000000000000000" pitchFamily="2" charset="2"/>
            </a:endParaRPr>
          </a:p>
          <a:p>
            <a:pPr>
              <a:buFont typeface="Arial" panose="020B0604020202020204" pitchFamily="34" charset="0"/>
              <a:buChar char="•"/>
            </a:pPr>
            <a:endParaRPr lang="en-US" b="1" u="sng" dirty="0" smtClean="0">
              <a:sym typeface="Wingdings" panose="05000000000000000000" pitchFamily="2" charset="2"/>
            </a:endParaRPr>
          </a:p>
        </p:txBody>
      </p:sp>
    </p:spTree>
    <p:extLst>
      <p:ext uri="{BB962C8B-B14F-4D97-AF65-F5344CB8AC3E}">
        <p14:creationId xmlns:p14="http://schemas.microsoft.com/office/powerpoint/2010/main" val="23959094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9202" name="Rectangle 2"/>
          <p:cNvSpPr>
            <a:spLocks noGrp="1"/>
          </p:cNvSpPr>
          <p:nvPr>
            <p:ph type="title"/>
          </p:nvPr>
        </p:nvSpPr>
        <p:spPr>
          <a:xfrm>
            <a:off x="713488" y="320245"/>
            <a:ext cx="4866624" cy="444459"/>
          </a:xfrm>
        </p:spPr>
        <p:txBody>
          <a:bodyPr/>
          <a:lstStyle/>
          <a:p>
            <a:r>
              <a:rPr lang="en-US" sz="2400" b="1" dirty="0"/>
              <a:t>Which courses </a:t>
            </a:r>
            <a:r>
              <a:rPr lang="en-US" sz="2400" b="1" dirty="0" smtClean="0"/>
              <a:t>should </a:t>
            </a:r>
            <a:r>
              <a:rPr lang="en-US" sz="2400" b="1" dirty="0"/>
              <a:t>I </a:t>
            </a:r>
            <a:r>
              <a:rPr lang="en-US" sz="2400" b="1" dirty="0" smtClean="0"/>
              <a:t>select?</a:t>
            </a:r>
            <a:endParaRPr lang="en-US" sz="2400" b="1" dirty="0"/>
          </a:p>
        </p:txBody>
      </p:sp>
      <p:sp>
        <p:nvSpPr>
          <p:cNvPr id="179203" name="Rectangle 3"/>
          <p:cNvSpPr>
            <a:spLocks noGrp="1"/>
          </p:cNvSpPr>
          <p:nvPr>
            <p:ph type="body" idx="1"/>
          </p:nvPr>
        </p:nvSpPr>
        <p:spPr>
          <a:xfrm>
            <a:off x="713488" y="1268760"/>
            <a:ext cx="7658100" cy="4680519"/>
          </a:xfrm>
        </p:spPr>
        <p:txBody>
          <a:bodyPr/>
          <a:lstStyle/>
          <a:p>
            <a:pPr marL="0" indent="0"/>
            <a:r>
              <a:rPr lang="en-US" b="1" dirty="0" smtClean="0"/>
              <a:t>If you are going after you have finished your program</a:t>
            </a:r>
            <a:endParaRPr lang="en-US" u="sng" dirty="0">
              <a:sym typeface="Wingdings" panose="05000000000000000000" pitchFamily="2" charset="2"/>
            </a:endParaRPr>
          </a:p>
          <a:p>
            <a:pPr marL="285750" indent="-285750">
              <a:buFont typeface="Arial" panose="020B0604020202020204" pitchFamily="34" charset="0"/>
              <a:buChar char="•"/>
            </a:pPr>
            <a:r>
              <a:rPr lang="en-US" u="sng" dirty="0">
                <a:sym typeface="Wingdings" panose="05000000000000000000" pitchFamily="2" charset="2"/>
              </a:rPr>
              <a:t>You want to broaden your skills</a:t>
            </a:r>
          </a:p>
          <a:p>
            <a:pPr marL="400050" lvl="1" indent="0">
              <a:buNone/>
            </a:pPr>
            <a:r>
              <a:rPr lang="en-US" dirty="0">
                <a:sym typeface="Wingdings" panose="05000000000000000000" pitchFamily="2" charset="2"/>
              </a:rPr>
              <a:t>Look at your host institution’s course catalogue and select the courses you are interested in</a:t>
            </a:r>
          </a:p>
          <a:p>
            <a:pPr marL="285750" indent="-285750">
              <a:buFont typeface="Arial" panose="020B0604020202020204" pitchFamily="34" charset="0"/>
              <a:buChar char="•"/>
            </a:pPr>
            <a:endParaRPr lang="en-US" u="sng" dirty="0" smtClean="0">
              <a:sym typeface="Wingdings" panose="05000000000000000000" pitchFamily="2" charset="2"/>
            </a:endParaRPr>
          </a:p>
          <a:p>
            <a:pPr marL="285750" indent="-285750">
              <a:buFont typeface="Arial" panose="020B0604020202020204" pitchFamily="34" charset="0"/>
              <a:buChar char="•"/>
            </a:pPr>
            <a:r>
              <a:rPr lang="en-US" u="sng" dirty="0" smtClean="0">
                <a:sym typeface="Wingdings" panose="05000000000000000000" pitchFamily="2" charset="2"/>
              </a:rPr>
              <a:t>You want to pursue a master’s degree</a:t>
            </a:r>
          </a:p>
          <a:p>
            <a:pPr marL="400050" lvl="1" indent="0">
              <a:buNone/>
            </a:pPr>
            <a:r>
              <a:rPr lang="en-US" dirty="0" smtClean="0">
                <a:sym typeface="Wingdings" panose="05000000000000000000" pitchFamily="2" charset="2"/>
              </a:rPr>
              <a:t>Look </a:t>
            </a:r>
            <a:r>
              <a:rPr lang="en-US" dirty="0">
                <a:sym typeface="Wingdings" panose="05000000000000000000" pitchFamily="2" charset="2"/>
              </a:rPr>
              <a:t>at your host institution’s course catalogue and </a:t>
            </a:r>
            <a:r>
              <a:rPr lang="en-US" dirty="0" smtClean="0">
                <a:sym typeface="Wingdings" panose="05000000000000000000" pitchFamily="2" charset="2"/>
              </a:rPr>
              <a:t>select the courses you are interested in. The requirements are the following:</a:t>
            </a:r>
          </a:p>
          <a:p>
            <a:pPr marL="1085850" lvl="2">
              <a:buFont typeface="Arial" panose="020B0604020202020204" pitchFamily="34" charset="0"/>
              <a:buChar char="•"/>
            </a:pPr>
            <a:r>
              <a:rPr lang="en-US" dirty="0" smtClean="0">
                <a:sym typeface="Wingdings" panose="05000000000000000000" pitchFamily="2" charset="2"/>
              </a:rPr>
              <a:t>You should only study at graduate level</a:t>
            </a:r>
          </a:p>
          <a:p>
            <a:pPr marL="1085850" lvl="2">
              <a:buFont typeface="Arial" panose="020B0604020202020204" pitchFamily="34" charset="0"/>
              <a:buChar char="•"/>
            </a:pPr>
            <a:r>
              <a:rPr lang="en-US" dirty="0" smtClean="0">
                <a:sym typeface="Wingdings" panose="05000000000000000000" pitchFamily="2" charset="2"/>
              </a:rPr>
              <a:t>You should check the prerequisite for the Master program courses you want to study at LNU in the Spring (and apply for those around October 15</a:t>
            </a:r>
            <a:r>
              <a:rPr lang="en-US" baseline="30000" dirty="0" smtClean="0">
                <a:sym typeface="Wingdings" panose="05000000000000000000" pitchFamily="2" charset="2"/>
              </a:rPr>
              <a:t>th</a:t>
            </a:r>
            <a:r>
              <a:rPr lang="en-US" dirty="0" smtClean="0">
                <a:sym typeface="Wingdings" panose="05000000000000000000" pitchFamily="2" charset="2"/>
              </a:rPr>
              <a:t>.)</a:t>
            </a:r>
          </a:p>
          <a:p>
            <a:pPr marL="857250" lvl="2" indent="0">
              <a:buNone/>
            </a:pPr>
            <a:endParaRPr lang="en-US" dirty="0" smtClean="0">
              <a:sym typeface="Wingdings" panose="05000000000000000000" pitchFamily="2" charset="2"/>
            </a:endParaRPr>
          </a:p>
          <a:p>
            <a:pPr marL="857250" lvl="2" indent="0">
              <a:buNone/>
            </a:pPr>
            <a:endParaRPr lang="en-US" dirty="0">
              <a:sym typeface="Wingdings" panose="05000000000000000000" pitchFamily="2" charset="2"/>
            </a:endParaRPr>
          </a:p>
          <a:p>
            <a:pPr marL="285750" indent="-285750">
              <a:buFont typeface="Arial" panose="020B0604020202020204" pitchFamily="34" charset="0"/>
              <a:buChar char="•"/>
            </a:pPr>
            <a:endParaRPr lang="en-US" dirty="0" smtClean="0">
              <a:sym typeface="Wingdings" panose="05000000000000000000" pitchFamily="2" charset="2"/>
            </a:endParaRPr>
          </a:p>
          <a:p>
            <a:pPr marL="400050" lvl="1" indent="0">
              <a:buNone/>
            </a:pPr>
            <a:endParaRPr lang="en-US" b="1" dirty="0">
              <a:solidFill>
                <a:srgbClr val="FF0000"/>
              </a:solidFill>
              <a:sym typeface="Wingdings" panose="05000000000000000000" pitchFamily="2" charset="2"/>
            </a:endParaRPr>
          </a:p>
          <a:p>
            <a:pPr marL="285750" indent="-285750">
              <a:buFont typeface="Arial" panose="020B0604020202020204" pitchFamily="34" charset="0"/>
              <a:buChar char="•"/>
            </a:pPr>
            <a:endParaRPr lang="en-US" dirty="0" smtClean="0">
              <a:sym typeface="Wingdings" panose="05000000000000000000" pitchFamily="2" charset="2"/>
            </a:endParaRPr>
          </a:p>
        </p:txBody>
      </p:sp>
    </p:spTree>
    <p:extLst>
      <p:ext uri="{BB962C8B-B14F-4D97-AF65-F5344CB8AC3E}">
        <p14:creationId xmlns:p14="http://schemas.microsoft.com/office/powerpoint/2010/main" val="2395909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7"/>
            <a:ext cx="6390456" cy="3139321"/>
          </a:xfrm>
          <a:prstGeom prst="rect">
            <a:avLst/>
          </a:prstGeom>
        </p:spPr>
        <p:txBody>
          <a:bodyPr wrap="square">
            <a:spAutoFit/>
          </a:bodyPr>
          <a:lstStyle/>
          <a:p>
            <a:r>
              <a:rPr lang="sv-SE" sz="2700" dirty="0" err="1" smtClean="0">
                <a:solidFill>
                  <a:srgbClr val="000000"/>
                </a:solidFill>
                <a:latin typeface="Times New Roman" panose="02020603050405020304" pitchFamily="18" charset="0"/>
              </a:rPr>
              <a:t>What</a:t>
            </a:r>
            <a:r>
              <a:rPr lang="sv-SE" sz="2700" dirty="0" smtClean="0">
                <a:solidFill>
                  <a:srgbClr val="000000"/>
                </a:solidFill>
                <a:latin typeface="Times New Roman" panose="02020603050405020304" pitchFamily="18" charset="0"/>
              </a:rPr>
              <a:t> </a:t>
            </a:r>
            <a:r>
              <a:rPr lang="sv-SE" sz="2700" dirty="0" err="1" smtClean="0">
                <a:solidFill>
                  <a:srgbClr val="000000"/>
                </a:solidFill>
                <a:latin typeface="Times New Roman" panose="02020603050405020304" pitchFamily="18" charset="0"/>
              </a:rPr>
              <a:t>am</a:t>
            </a:r>
            <a:r>
              <a:rPr lang="sv-SE" sz="2700" dirty="0" smtClean="0">
                <a:solidFill>
                  <a:srgbClr val="000000"/>
                </a:solidFill>
                <a:latin typeface="Times New Roman" panose="02020603050405020304" pitchFamily="18" charset="0"/>
              </a:rPr>
              <a:t> I </a:t>
            </a:r>
            <a:r>
              <a:rPr lang="sv-SE" sz="2700" b="1" dirty="0" smtClean="0">
                <a:solidFill>
                  <a:srgbClr val="000000"/>
                </a:solidFill>
                <a:latin typeface="Times New Roman" panose="02020603050405020304" pitchFamily="18" charset="0"/>
              </a:rPr>
              <a:t>not </a:t>
            </a:r>
            <a:r>
              <a:rPr lang="sv-SE" sz="2700" dirty="0" err="1" smtClean="0">
                <a:solidFill>
                  <a:srgbClr val="000000"/>
                </a:solidFill>
                <a:latin typeface="Times New Roman" panose="02020603050405020304" pitchFamily="18" charset="0"/>
              </a:rPr>
              <a:t>allowed</a:t>
            </a:r>
            <a:r>
              <a:rPr lang="sv-SE" sz="2700" dirty="0" smtClean="0">
                <a:solidFill>
                  <a:srgbClr val="000000"/>
                </a:solidFill>
                <a:latin typeface="Times New Roman" panose="02020603050405020304" pitchFamily="18" charset="0"/>
              </a:rPr>
              <a:t> to </a:t>
            </a:r>
            <a:r>
              <a:rPr lang="sv-SE" sz="2700" dirty="0" err="1">
                <a:solidFill>
                  <a:srgbClr val="000000"/>
                </a:solidFill>
                <a:latin typeface="Times New Roman" panose="02020603050405020304" pitchFamily="18" charset="0"/>
              </a:rPr>
              <a:t>study</a:t>
            </a:r>
            <a:r>
              <a:rPr lang="sv-SE" sz="2700" dirty="0" smtClean="0">
                <a:solidFill>
                  <a:srgbClr val="000000"/>
                </a:solidFill>
                <a:latin typeface="Times New Roman" panose="02020603050405020304" pitchFamily="18" charset="0"/>
              </a:rPr>
              <a:t>?</a:t>
            </a:r>
          </a:p>
          <a:p>
            <a:endParaRPr lang="sv-SE" sz="2700" dirty="0">
              <a:solidFill>
                <a:srgbClr val="000000"/>
              </a:solidFill>
              <a:latin typeface="Times New Roman" panose="02020603050405020304" pitchFamily="18" charset="0"/>
            </a:endParaRPr>
          </a:p>
          <a:p>
            <a:r>
              <a:rPr lang="en-US" dirty="0">
                <a:solidFill>
                  <a:srgbClr val="000000"/>
                </a:solidFill>
                <a:latin typeface="Arial" panose="020B0604020202020204" pitchFamily="34" charset="0"/>
              </a:rPr>
              <a:t>•</a:t>
            </a:r>
            <a:r>
              <a:rPr lang="en-US" dirty="0">
                <a:solidFill>
                  <a:srgbClr val="000000"/>
                </a:solidFill>
                <a:latin typeface="Times New Roman" panose="02020603050405020304" pitchFamily="18" charset="0"/>
              </a:rPr>
              <a:t>Courses on </a:t>
            </a:r>
            <a:r>
              <a:rPr lang="en-US" dirty="0" smtClean="0">
                <a:solidFill>
                  <a:srgbClr val="000000"/>
                </a:solidFill>
                <a:latin typeface="Times New Roman" panose="02020603050405020304" pitchFamily="18" charset="0"/>
              </a:rPr>
              <a:t>level 100/1000 </a:t>
            </a:r>
            <a:r>
              <a:rPr lang="en-US" dirty="0">
                <a:solidFill>
                  <a:srgbClr val="000000"/>
                </a:solidFill>
                <a:latin typeface="Times New Roman" panose="02020603050405020304" pitchFamily="18" charset="0"/>
              </a:rPr>
              <a:t>in the US/Canada/Asia= </a:t>
            </a:r>
            <a:r>
              <a:rPr lang="en-US" dirty="0" err="1">
                <a:solidFill>
                  <a:srgbClr val="000000"/>
                </a:solidFill>
                <a:latin typeface="Times New Roman" panose="02020603050405020304" pitchFamily="18" charset="0"/>
              </a:rPr>
              <a:t>HighSchool</a:t>
            </a:r>
            <a:r>
              <a:rPr lang="en-US" dirty="0">
                <a:solidFill>
                  <a:srgbClr val="000000"/>
                </a:solidFill>
                <a:latin typeface="Times New Roman" panose="02020603050405020304" pitchFamily="18" charset="0"/>
              </a:rPr>
              <a:t> </a:t>
            </a:r>
            <a:r>
              <a:rPr lang="en-US" dirty="0" smtClean="0">
                <a:solidFill>
                  <a:srgbClr val="000000"/>
                </a:solidFill>
                <a:latin typeface="Times New Roman" panose="02020603050405020304" pitchFamily="18" charset="0"/>
              </a:rPr>
              <a:t>courses</a:t>
            </a:r>
          </a:p>
          <a:p>
            <a:endParaRPr lang="en-US" dirty="0">
              <a:solidFill>
                <a:srgbClr val="000000"/>
              </a:solidFill>
              <a:latin typeface="Times New Roman" panose="02020603050405020304" pitchFamily="18" charset="0"/>
            </a:endParaRPr>
          </a:p>
          <a:p>
            <a:r>
              <a:rPr lang="sv-SE" dirty="0">
                <a:solidFill>
                  <a:srgbClr val="000000"/>
                </a:solidFill>
                <a:latin typeface="Arial" panose="020B0604020202020204" pitchFamily="34" charset="0"/>
              </a:rPr>
              <a:t>•</a:t>
            </a:r>
            <a:r>
              <a:rPr lang="sv-SE" dirty="0">
                <a:solidFill>
                  <a:srgbClr val="000000"/>
                </a:solidFill>
                <a:latin typeface="Times New Roman" panose="02020603050405020304" pitchFamily="18" charset="0"/>
              </a:rPr>
              <a:t>Courses </a:t>
            </a:r>
            <a:r>
              <a:rPr lang="sv-SE" dirty="0" err="1" smtClean="0">
                <a:solidFill>
                  <a:srgbClr val="000000"/>
                </a:solidFill>
                <a:latin typeface="Times New Roman" panose="02020603050405020304" pitchFamily="18" charset="0"/>
              </a:rPr>
              <a:t>that</a:t>
            </a:r>
            <a:r>
              <a:rPr lang="sv-SE" dirty="0" smtClean="0">
                <a:solidFill>
                  <a:srgbClr val="000000"/>
                </a:solidFill>
                <a:latin typeface="Times New Roman" panose="02020603050405020304" pitchFamily="18" charset="0"/>
              </a:rPr>
              <a:t> </a:t>
            </a:r>
            <a:r>
              <a:rPr lang="sv-SE" dirty="0" err="1" smtClean="0">
                <a:solidFill>
                  <a:srgbClr val="000000"/>
                </a:solidFill>
                <a:latin typeface="Times New Roman" panose="02020603050405020304" pitchFamily="18" charset="0"/>
              </a:rPr>
              <a:t>overlap</a:t>
            </a:r>
            <a:r>
              <a:rPr lang="sv-SE" dirty="0" smtClean="0">
                <a:solidFill>
                  <a:srgbClr val="000000"/>
                </a:solidFill>
                <a:latin typeface="Times New Roman" panose="02020603050405020304" pitchFamily="18" charset="0"/>
              </a:rPr>
              <a:t> </a:t>
            </a:r>
            <a:r>
              <a:rPr lang="sv-SE" dirty="0" err="1" smtClean="0">
                <a:solidFill>
                  <a:srgbClr val="000000"/>
                </a:solidFill>
                <a:latin typeface="Times New Roman" panose="02020603050405020304" pitchFamily="18" charset="0"/>
              </a:rPr>
              <a:t>what</a:t>
            </a:r>
            <a:r>
              <a:rPr lang="sv-SE" dirty="0" smtClean="0">
                <a:solidFill>
                  <a:srgbClr val="000000"/>
                </a:solidFill>
                <a:latin typeface="Times New Roman" panose="02020603050405020304" pitchFamily="18" charset="0"/>
              </a:rPr>
              <a:t> </a:t>
            </a:r>
            <a:r>
              <a:rPr lang="sv-SE" dirty="0" err="1" smtClean="0">
                <a:solidFill>
                  <a:srgbClr val="000000"/>
                </a:solidFill>
                <a:latin typeface="Times New Roman" panose="02020603050405020304" pitchFamily="18" charset="0"/>
              </a:rPr>
              <a:t>you</a:t>
            </a:r>
            <a:r>
              <a:rPr lang="sv-SE" dirty="0" smtClean="0">
                <a:solidFill>
                  <a:srgbClr val="000000"/>
                </a:solidFill>
                <a:latin typeface="Times New Roman" panose="02020603050405020304" pitchFamily="18" charset="0"/>
              </a:rPr>
              <a:t> </a:t>
            </a:r>
            <a:r>
              <a:rPr lang="sv-SE" dirty="0" err="1" smtClean="0">
                <a:solidFill>
                  <a:srgbClr val="000000"/>
                </a:solidFill>
                <a:latin typeface="Times New Roman" panose="02020603050405020304" pitchFamily="18" charset="0"/>
              </a:rPr>
              <a:t>have</a:t>
            </a:r>
            <a:r>
              <a:rPr lang="sv-SE" dirty="0" smtClean="0">
                <a:solidFill>
                  <a:srgbClr val="000000"/>
                </a:solidFill>
                <a:latin typeface="Times New Roman" panose="02020603050405020304" pitchFamily="18" charset="0"/>
              </a:rPr>
              <a:t> </a:t>
            </a:r>
            <a:r>
              <a:rPr lang="sv-SE" dirty="0" err="1" smtClean="0">
                <a:solidFill>
                  <a:srgbClr val="000000"/>
                </a:solidFill>
                <a:latin typeface="Times New Roman" panose="02020603050405020304" pitchFamily="18" charset="0"/>
              </a:rPr>
              <a:t>already</a:t>
            </a:r>
            <a:r>
              <a:rPr lang="sv-SE" dirty="0" smtClean="0">
                <a:solidFill>
                  <a:srgbClr val="000000"/>
                </a:solidFill>
                <a:latin typeface="Times New Roman" panose="02020603050405020304" pitchFamily="18" charset="0"/>
              </a:rPr>
              <a:t> </a:t>
            </a:r>
            <a:r>
              <a:rPr lang="sv-SE" dirty="0" err="1" smtClean="0">
                <a:solidFill>
                  <a:srgbClr val="000000"/>
                </a:solidFill>
                <a:latin typeface="Times New Roman" panose="02020603050405020304" pitchFamily="18" charset="0"/>
              </a:rPr>
              <a:t>studied</a:t>
            </a:r>
            <a:r>
              <a:rPr lang="sv-SE" dirty="0" smtClean="0">
                <a:solidFill>
                  <a:srgbClr val="000000"/>
                </a:solidFill>
                <a:latin typeface="Times New Roman" panose="02020603050405020304" pitchFamily="18" charset="0"/>
              </a:rPr>
              <a:t>/</a:t>
            </a:r>
            <a:r>
              <a:rPr lang="sv-SE" dirty="0" err="1" smtClean="0">
                <a:solidFill>
                  <a:srgbClr val="000000"/>
                </a:solidFill>
                <a:latin typeface="Times New Roman" panose="02020603050405020304" pitchFamily="18" charset="0"/>
              </a:rPr>
              <a:t>will</a:t>
            </a:r>
            <a:r>
              <a:rPr lang="sv-SE" dirty="0" smtClean="0">
                <a:solidFill>
                  <a:srgbClr val="000000"/>
                </a:solidFill>
                <a:latin typeface="Times New Roman" panose="02020603050405020304" pitchFamily="18" charset="0"/>
              </a:rPr>
              <a:t> </a:t>
            </a:r>
            <a:r>
              <a:rPr lang="sv-SE" dirty="0" err="1" smtClean="0">
                <a:solidFill>
                  <a:srgbClr val="000000"/>
                </a:solidFill>
                <a:latin typeface="Times New Roman" panose="02020603050405020304" pitchFamily="18" charset="0"/>
              </a:rPr>
              <a:t>study</a:t>
            </a:r>
            <a:r>
              <a:rPr lang="sv-SE" dirty="0" smtClean="0">
                <a:solidFill>
                  <a:srgbClr val="000000"/>
                </a:solidFill>
                <a:latin typeface="Times New Roman" panose="02020603050405020304" pitchFamily="18" charset="0"/>
              </a:rPr>
              <a:t> in </a:t>
            </a:r>
            <a:r>
              <a:rPr lang="sv-SE" dirty="0" err="1" smtClean="0">
                <a:solidFill>
                  <a:srgbClr val="000000"/>
                </a:solidFill>
                <a:latin typeface="Times New Roman" panose="02020603050405020304" pitchFamily="18" charset="0"/>
              </a:rPr>
              <a:t>your</a:t>
            </a:r>
            <a:r>
              <a:rPr lang="sv-SE" dirty="0" smtClean="0">
                <a:solidFill>
                  <a:srgbClr val="000000"/>
                </a:solidFill>
                <a:latin typeface="Times New Roman" panose="02020603050405020304" pitchFamily="18" charset="0"/>
              </a:rPr>
              <a:t> </a:t>
            </a:r>
            <a:r>
              <a:rPr lang="sv-SE" dirty="0" err="1" smtClean="0">
                <a:solidFill>
                  <a:srgbClr val="000000"/>
                </a:solidFill>
                <a:latin typeface="Times New Roman" panose="02020603050405020304" pitchFamily="18" charset="0"/>
              </a:rPr>
              <a:t>programme</a:t>
            </a:r>
            <a:r>
              <a:rPr lang="sv-SE" dirty="0" smtClean="0">
                <a:solidFill>
                  <a:srgbClr val="000000"/>
                </a:solidFill>
                <a:latin typeface="Times New Roman" panose="02020603050405020304" pitchFamily="18" charset="0"/>
              </a:rPr>
              <a:t>/</a:t>
            </a:r>
            <a:r>
              <a:rPr lang="sv-SE" dirty="0" err="1" smtClean="0">
                <a:solidFill>
                  <a:srgbClr val="000000"/>
                </a:solidFill>
                <a:latin typeface="Times New Roman" panose="02020603050405020304" pitchFamily="18" charset="0"/>
              </a:rPr>
              <a:t>degree</a:t>
            </a:r>
            <a:endParaRPr lang="sv-SE" dirty="0" smtClean="0">
              <a:solidFill>
                <a:srgbClr val="000000"/>
              </a:solidFill>
              <a:latin typeface="Times New Roman" panose="02020603050405020304" pitchFamily="18" charset="0"/>
            </a:endParaRPr>
          </a:p>
          <a:p>
            <a:endParaRPr lang="sv-SE" dirty="0">
              <a:solidFill>
                <a:srgbClr val="000000"/>
              </a:solidFill>
              <a:latin typeface="Times New Roman" panose="02020603050405020304" pitchFamily="18" charset="0"/>
            </a:endParaRPr>
          </a:p>
          <a:p>
            <a:r>
              <a:rPr lang="en-US" dirty="0">
                <a:solidFill>
                  <a:srgbClr val="000000"/>
                </a:solidFill>
                <a:latin typeface="Arial" panose="020B0604020202020204" pitchFamily="34" charset="0"/>
              </a:rPr>
              <a:t>•</a:t>
            </a:r>
            <a:r>
              <a:rPr lang="en-US" dirty="0">
                <a:solidFill>
                  <a:srgbClr val="000000"/>
                </a:solidFill>
                <a:latin typeface="Times New Roman" panose="02020603050405020304" pitchFamily="18" charset="0"/>
              </a:rPr>
              <a:t>Practical courses, e.g. tennis, pottery, </a:t>
            </a:r>
            <a:r>
              <a:rPr lang="en-US" dirty="0" smtClean="0">
                <a:solidFill>
                  <a:srgbClr val="000000"/>
                </a:solidFill>
                <a:latin typeface="Times New Roman" panose="02020603050405020304" pitchFamily="18" charset="0"/>
              </a:rPr>
              <a:t>choir singing</a:t>
            </a:r>
            <a:r>
              <a:rPr lang="en-US" dirty="0">
                <a:solidFill>
                  <a:srgbClr val="000000"/>
                </a:solidFill>
                <a:latin typeface="Times New Roman" panose="02020603050405020304" pitchFamily="18" charset="0"/>
              </a:rPr>
              <a:t>, sightseeing, </a:t>
            </a:r>
            <a:r>
              <a:rPr lang="en-US" dirty="0" smtClean="0">
                <a:solidFill>
                  <a:srgbClr val="000000"/>
                </a:solidFill>
                <a:latin typeface="Times New Roman" panose="02020603050405020304" pitchFamily="18" charset="0"/>
              </a:rPr>
              <a:t>wine tasting</a:t>
            </a:r>
            <a:r>
              <a:rPr lang="en-US" dirty="0">
                <a:solidFill>
                  <a:srgbClr val="000000"/>
                </a:solidFill>
                <a:latin typeface="Times New Roman" panose="02020603050405020304" pitchFamily="18" charset="0"/>
              </a:rPr>
              <a:t>, camping, </a:t>
            </a:r>
            <a:r>
              <a:rPr lang="en-US" dirty="0" smtClean="0">
                <a:solidFill>
                  <a:srgbClr val="000000"/>
                </a:solidFill>
                <a:latin typeface="Times New Roman" panose="02020603050405020304" pitchFamily="18" charset="0"/>
              </a:rPr>
              <a:t>these are not ok</a:t>
            </a:r>
            <a:r>
              <a:rPr lang="en-US"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2450745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Lnu_eng">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Lnu_eng</Template>
  <TotalTime>7729</TotalTime>
  <Words>1667</Words>
  <Application>Microsoft Office PowerPoint</Application>
  <PresentationFormat>On-screen Show (4:3)</PresentationFormat>
  <Paragraphs>214</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Wingdings</vt:lpstr>
      <vt:lpstr>Lnu_eng</vt:lpstr>
      <vt:lpstr>Outgoing exchange students ht22 – vt23 Faculty of Technology  Learning agreement information meeting </vt:lpstr>
      <vt:lpstr>What is the purpose of this meeting?</vt:lpstr>
      <vt:lpstr>PowerPoint Presentation</vt:lpstr>
      <vt:lpstr>What do we expect from you?</vt:lpstr>
      <vt:lpstr>How many credits do I need to take per semester?</vt:lpstr>
      <vt:lpstr>What is a Learning Agreement/A course pre-assessment? </vt:lpstr>
      <vt:lpstr>Which courses should I select?</vt:lpstr>
      <vt:lpstr>Which courses should I select?</vt:lpstr>
      <vt:lpstr>PowerPoint Presentation</vt:lpstr>
      <vt:lpstr>The LA process – Before the exchange</vt:lpstr>
      <vt:lpstr>What will we do with your Learning Agreement? </vt:lpstr>
      <vt:lpstr>During the exchange – what if you need to change courses?</vt:lpstr>
      <vt:lpstr>Examinations</vt:lpstr>
      <vt:lpstr>After the exchange -When you come back home – apply for credit transfer</vt:lpstr>
      <vt:lpstr>Credit transfer </vt:lpstr>
      <vt:lpstr>How can you see the credit transfer in Ladok  an example</vt:lpstr>
      <vt:lpstr>How can you see the credit transfer in Ladok  an example</vt:lpstr>
      <vt:lpstr>How can you see the credit transfer in Ladok  an example</vt:lpstr>
      <vt:lpstr>Transcripts of records from Ladok/ Resultatintyg från Ladok an example</vt:lpstr>
      <vt:lpstr>Transcripts of records from Ladok/ Resultatintyg från Ladok an example</vt:lpstr>
      <vt:lpstr>PowerPoint Presentation</vt:lpstr>
      <vt:lpstr>More information </vt:lpstr>
      <vt:lpstr>PowerPoint Presentation</vt:lpstr>
      <vt:lpstr>PowerPoint Presentation</vt:lpstr>
    </vt:vector>
  </TitlesOfParts>
  <Company>Linnaeus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Exchange Studies 2013/2014</dc:title>
  <dc:creator>Anna Lindahl</dc:creator>
  <cp:lastModifiedBy>Katarina Rönndahl</cp:lastModifiedBy>
  <cp:revision>243</cp:revision>
  <cp:lastPrinted>2018-04-23T13:18:39Z</cp:lastPrinted>
  <dcterms:created xsi:type="dcterms:W3CDTF">2012-10-09T11:13:40Z</dcterms:created>
  <dcterms:modified xsi:type="dcterms:W3CDTF">2022-05-05T15:47:21Z</dcterms:modified>
</cp:coreProperties>
</file>