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79" r:id="rId2"/>
    <p:sldId id="284" r:id="rId3"/>
    <p:sldId id="281" r:id="rId4"/>
    <p:sldId id="282" r:id="rId5"/>
    <p:sldId id="285" r:id="rId6"/>
    <p:sldId id="286" r:id="rId7"/>
    <p:sldId id="287" r:id="rId8"/>
    <p:sldId id="288" r:id="rId9"/>
    <p:sldId id="289" r:id="rId10"/>
  </p:sldIdLst>
  <p:sldSz cx="9144000" cy="6858000" type="screen4x3"/>
  <p:notesSz cx="6794500" cy="99314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77935" autoAdjust="0"/>
  </p:normalViewPr>
  <p:slideViewPr>
    <p:cSldViewPr>
      <p:cViewPr varScale="1">
        <p:scale>
          <a:sx n="53" d="100"/>
          <a:sy n="53" d="100"/>
        </p:scale>
        <p:origin x="98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D458B-585B-4B88-8641-79917E6F147B}" type="datetimeFigureOut">
              <a:rPr lang="sv-SE" smtClean="0"/>
              <a:t>2019-10-02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CBC7B-DD7E-4ECF-9DA3-340E18B7B8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049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/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sv-SE" noProof="0" smtClean="0"/>
              <a:t>Klicka här för att ändra format</a:t>
            </a:r>
            <a:endParaRPr lang="en-US" noProof="0" smtClean="0"/>
          </a:p>
        </p:txBody>
      </p:sp>
      <p:sp>
        <p:nvSpPr>
          <p:cNvPr id="100356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  <a:endParaRPr lang="en-US" noProof="0" smtClean="0"/>
          </a:p>
        </p:txBody>
      </p:sp>
      <p:pic>
        <p:nvPicPr>
          <p:cNvPr id="100357" name="Picture 5" descr="090323_Lnu_Wordmark_Kalmar_Växjö_påhäng_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8" name="Picture 6" descr="090323_Lnu_Symb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24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598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69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9520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198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327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463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38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0463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98377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9728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97285" name="Picture 5" descr="090323_Lnu_Wordmark_Kalmar_Växjö_påhäng_transparen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 descr="090323_Lnu_Symbol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eteo-nj-se.proxy.lnu.se/linkresolver/clink/xsfs_1964q167_35_px" TargetMode="External"/><Relationship Id="rId2" Type="http://schemas.openxmlformats.org/officeDocument/2006/relationships/hyperlink" Target="https://zeteo-nj-se.proxy.lnu.se/linkresolver/clink/xsfs_1962q700_28_kap_11_p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2808312"/>
          </a:xfrm>
        </p:spPr>
        <p:txBody>
          <a:bodyPr/>
          <a:lstStyle/>
          <a:p>
            <a:pPr algn="ctr"/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/>
              <a:t/>
            </a:r>
            <a:br>
              <a:rPr lang="sv-SE" sz="4000" dirty="0"/>
            </a:br>
            <a:r>
              <a:rPr lang="sv-SE" sz="6600" dirty="0" smtClean="0"/>
              <a:t/>
            </a:r>
            <a:br>
              <a:rPr lang="sv-SE" sz="6600" dirty="0" smtClean="0"/>
            </a:br>
            <a:endParaRPr lang="sv-SE" sz="6600" dirty="0"/>
          </a:p>
        </p:txBody>
      </p:sp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352928" cy="5544616"/>
          </a:xfrm>
        </p:spPr>
        <p:txBody>
          <a:bodyPr/>
          <a:lstStyle/>
          <a:p>
            <a:pPr algn="l"/>
            <a:r>
              <a:rPr lang="sv-SE" sz="6000" dirty="0" smtClean="0"/>
              <a:t>Polisprogrammet</a:t>
            </a:r>
          </a:p>
          <a:p>
            <a:pPr algn="l"/>
            <a:endParaRPr lang="sv-SE" sz="4000" dirty="0" smtClean="0"/>
          </a:p>
          <a:p>
            <a:pPr algn="l"/>
            <a:r>
              <a:rPr lang="sv-SE" sz="4000" dirty="0" smtClean="0"/>
              <a:t>Polisiär grundkurs</a:t>
            </a:r>
          </a:p>
          <a:p>
            <a:pPr algn="l"/>
            <a:endParaRPr lang="sv-SE" sz="3200" dirty="0" smtClean="0"/>
          </a:p>
          <a:p>
            <a:pPr algn="l"/>
            <a:r>
              <a:rPr lang="sv-SE" sz="3200" dirty="0" smtClean="0"/>
              <a:t>Häkteslag (2010:611)</a:t>
            </a:r>
          </a:p>
          <a:p>
            <a:pPr algn="l"/>
            <a:endParaRPr lang="sv-SE" sz="3200" dirty="0"/>
          </a:p>
          <a:p>
            <a:pPr algn="l"/>
            <a:endParaRPr lang="sv-SE" sz="3200" dirty="0" smtClean="0"/>
          </a:p>
          <a:p>
            <a:pPr algn="r"/>
            <a:r>
              <a:rPr lang="sv-SE" sz="1400" dirty="0" smtClean="0"/>
              <a:t>Magnus Johnsson</a:t>
            </a:r>
          </a:p>
          <a:p>
            <a:pPr algn="l"/>
            <a:endParaRPr lang="sv-SE" sz="4000" dirty="0" smtClean="0"/>
          </a:p>
          <a:p>
            <a:pPr algn="l"/>
            <a:endParaRPr lang="sv-SE" sz="4000" dirty="0"/>
          </a:p>
          <a:p>
            <a:pPr algn="l"/>
            <a:endParaRPr lang="sv-SE" sz="1200" dirty="0" smtClean="0"/>
          </a:p>
          <a:p>
            <a:pPr algn="l"/>
            <a:endParaRPr lang="sv-SE" sz="1200" dirty="0"/>
          </a:p>
          <a:p>
            <a:pPr algn="l"/>
            <a:endParaRPr lang="sv-SE" sz="1200" dirty="0" smtClean="0"/>
          </a:p>
          <a:p>
            <a:pPr algn="l"/>
            <a:endParaRPr lang="sv-SE" sz="1200" dirty="0"/>
          </a:p>
          <a:p>
            <a:pPr algn="l"/>
            <a:endParaRPr lang="sv-SE" sz="1200" dirty="0" smtClean="0"/>
          </a:p>
          <a:p>
            <a:pPr algn="l"/>
            <a:endParaRPr lang="sv-SE" sz="1200" dirty="0"/>
          </a:p>
          <a:p>
            <a:pPr algn="l"/>
            <a:endParaRPr lang="sv-SE" sz="1200" dirty="0" smtClean="0"/>
          </a:p>
          <a:p>
            <a:pPr algn="l"/>
            <a:endParaRPr lang="sv-SE" sz="1200" dirty="0"/>
          </a:p>
          <a:p>
            <a:pPr algn="r"/>
            <a:endParaRPr lang="sv-SE" sz="1200" dirty="0"/>
          </a:p>
          <a:p>
            <a:pPr algn="r"/>
            <a:r>
              <a:rPr lang="sv-SE" sz="1600" dirty="0" smtClean="0"/>
              <a:t>Magnus Johnsson och Alexander Leon</a:t>
            </a:r>
          </a:p>
          <a:p>
            <a:pPr algn="l"/>
            <a:endParaRPr lang="sv-SE" sz="4000" dirty="0"/>
          </a:p>
          <a:p>
            <a:pPr algn="l"/>
            <a:endParaRPr lang="sv-SE" sz="4000" dirty="0" smtClean="0"/>
          </a:p>
          <a:p>
            <a:pPr algn="l"/>
            <a:endParaRPr lang="sv-SE" sz="4000" dirty="0"/>
          </a:p>
          <a:p>
            <a:pPr algn="l"/>
            <a:r>
              <a:rPr lang="sv-SE" sz="4000" dirty="0" smtClean="0"/>
              <a:t> </a:t>
            </a:r>
          </a:p>
          <a:p>
            <a:pPr algn="l"/>
            <a:endParaRPr lang="sv-SE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401035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162128"/>
          </a:xfrm>
        </p:spPr>
        <p:txBody>
          <a:bodyPr/>
          <a:lstStyle/>
          <a:p>
            <a:pPr algn="l"/>
            <a:r>
              <a:rPr lang="sv-SE" sz="2400" dirty="0" err="1" smtClean="0"/>
              <a:t>HäL</a:t>
            </a:r>
            <a:r>
              <a:rPr lang="sv-SE" sz="2400" dirty="0" smtClean="0"/>
              <a:t> gäller för oss poliser då vi för in frihetsberövade personer till polisens arrestavdelning.</a:t>
            </a:r>
          </a:p>
          <a:p>
            <a:pPr algn="l"/>
            <a:endParaRPr lang="sv-SE" sz="2400" dirty="0"/>
          </a:p>
          <a:p>
            <a:pPr algn="l"/>
            <a:r>
              <a:rPr lang="sv-SE" sz="2400" dirty="0" smtClean="0"/>
              <a:t>Frihetsberövade: ett samlingsnamn för gripna, anhållna, hämtade till förhör, omhändertagna mm.</a:t>
            </a:r>
          </a:p>
          <a:p>
            <a:pPr algn="l"/>
            <a:endParaRPr lang="sv-SE" sz="2400" dirty="0"/>
          </a:p>
          <a:p>
            <a:pPr algn="l"/>
            <a:r>
              <a:rPr lang="sv-SE" sz="2400" dirty="0" smtClean="0"/>
              <a:t>De personer vi frihetsberövar får tas i förvar om givna förutsättningar är uppfyllda.</a:t>
            </a:r>
          </a:p>
          <a:p>
            <a:pPr algn="l"/>
            <a:endParaRPr lang="sv-SE" sz="2400" dirty="0"/>
          </a:p>
          <a:p>
            <a:pPr algn="l"/>
            <a:r>
              <a:rPr lang="sv-SE" sz="2400" dirty="0" err="1" smtClean="0"/>
              <a:t>HäL</a:t>
            </a:r>
            <a:r>
              <a:rPr lang="sv-SE" sz="2400" dirty="0" smtClean="0"/>
              <a:t> reglerar hur dessa frihetsberövade personer ska behandlas.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0319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23528" y="404664"/>
            <a:ext cx="8496944" cy="4683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spcAft>
                <a:spcPts val="500"/>
              </a:spcAft>
            </a:pPr>
            <a:r>
              <a:rPr lang="sv-SE" sz="2400" b="1" dirty="0">
                <a:solidFill>
                  <a:srgbClr val="0D0D0D"/>
                </a:solidFill>
                <a:latin typeface="+mj-lt"/>
              </a:rPr>
              <a:t>1 kap. 1 §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>
                <a:solidFill>
                  <a:srgbClr val="0D0D0D"/>
                </a:solidFill>
                <a:latin typeface="+mj-lt"/>
              </a:rPr>
              <a:t>Denna lag innehåller bestämmelser om verkställighet av beslut om häktning och vissa andra tillfälliga frihetsberövanden i häkte eller i annan förvaringslokal. Bestämmelserna avser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- </a:t>
            </a:r>
            <a:r>
              <a:rPr lang="sv-SE" sz="2400" i="1" dirty="0" smtClean="0">
                <a:solidFill>
                  <a:srgbClr val="0D0D0D"/>
                </a:solidFill>
                <a:latin typeface="+mj-lt"/>
              </a:rPr>
              <a:t>placering </a:t>
            </a:r>
            <a:r>
              <a:rPr lang="sv-SE" sz="2400" i="1" dirty="0">
                <a:solidFill>
                  <a:srgbClr val="0D0D0D"/>
                </a:solidFill>
                <a:latin typeface="+mj-lt"/>
              </a:rPr>
              <a:t>och vissa rättigheter (2 kap.),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- besök 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och andra kontakter (3 kap.),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- </a:t>
            </a:r>
            <a:r>
              <a:rPr lang="sv-SE" sz="2400" i="1" dirty="0" smtClean="0">
                <a:solidFill>
                  <a:srgbClr val="0D0D0D"/>
                </a:solidFill>
                <a:latin typeface="+mj-lt"/>
              </a:rPr>
              <a:t>särskilda </a:t>
            </a:r>
            <a:r>
              <a:rPr lang="sv-SE" sz="2400" i="1" dirty="0">
                <a:solidFill>
                  <a:srgbClr val="0D0D0D"/>
                </a:solidFill>
                <a:latin typeface="+mj-lt"/>
              </a:rPr>
              <a:t>kontroll- och tvångsåtgärder (4 kap.),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- hälso- 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och sjukvård (5 kap.),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- restriktioner 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för intagna som är misstänkta för brott (6 kap.), samt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- beslut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 och överklagande m.m. (7 och 8 kap.).</a:t>
            </a:r>
            <a:endParaRPr lang="sv-SE" sz="2400" b="0" i="0" dirty="0">
              <a:solidFill>
                <a:srgbClr val="0D0D0D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073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23528" y="164004"/>
            <a:ext cx="8496944" cy="5791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spcAft>
                <a:spcPts val="500"/>
              </a:spcAft>
            </a:pPr>
            <a:r>
              <a:rPr lang="sv-SE" sz="2400" b="1" dirty="0">
                <a:solidFill>
                  <a:srgbClr val="0D0D0D"/>
                </a:solidFill>
                <a:latin typeface="+mj-lt"/>
              </a:rPr>
              <a:t>1 kap. 2 §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>
                <a:solidFill>
                  <a:srgbClr val="0D0D0D"/>
                </a:solidFill>
                <a:latin typeface="+mj-lt"/>
              </a:rPr>
              <a:t>Denna lag gäller den som är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 </a:t>
            </a:r>
            <a:r>
              <a:rPr lang="sv-SE" sz="2400" i="1" dirty="0" smtClean="0">
                <a:solidFill>
                  <a:srgbClr val="0D0D0D"/>
                </a:solidFill>
                <a:latin typeface="+mj-lt"/>
              </a:rPr>
              <a:t>häktad</a:t>
            </a:r>
            <a:r>
              <a:rPr lang="sv-SE" sz="2400" i="1" dirty="0">
                <a:solidFill>
                  <a:srgbClr val="0D0D0D"/>
                </a:solidFill>
                <a:latin typeface="+mj-lt"/>
              </a:rPr>
              <a:t>, anhållen eller </a:t>
            </a:r>
            <a:r>
              <a:rPr lang="sv-SE" sz="2400" i="1" dirty="0" smtClean="0">
                <a:solidFill>
                  <a:srgbClr val="0D0D0D"/>
                </a:solidFill>
                <a:latin typeface="+mj-lt"/>
              </a:rPr>
              <a:t>gripen </a:t>
            </a:r>
            <a:r>
              <a:rPr lang="sv-SE" sz="2400" i="1" dirty="0">
                <a:solidFill>
                  <a:srgbClr val="0D0D0D"/>
                </a:solidFill>
                <a:latin typeface="+mj-lt"/>
              </a:rPr>
              <a:t>på grund av </a:t>
            </a:r>
            <a:r>
              <a:rPr lang="sv-SE" sz="2400" i="1" dirty="0" smtClean="0">
                <a:solidFill>
                  <a:srgbClr val="0D0D0D"/>
                </a:solidFill>
                <a:latin typeface="+mj-lt"/>
              </a:rPr>
              <a:t>misstanke om brott,</a:t>
            </a:r>
            <a:endParaRPr lang="sv-SE" sz="2400" i="1" dirty="0">
              <a:solidFill>
                <a:srgbClr val="0D0D0D"/>
              </a:solidFill>
              <a:latin typeface="+mj-lt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 häktad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 av annan anledning än misstanke om brott,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 </a:t>
            </a:r>
            <a:r>
              <a:rPr lang="sv-SE" sz="2400" i="1" dirty="0" smtClean="0">
                <a:solidFill>
                  <a:srgbClr val="0D0D0D"/>
                </a:solidFill>
                <a:latin typeface="+mj-lt"/>
              </a:rPr>
              <a:t>intagen </a:t>
            </a:r>
            <a:r>
              <a:rPr lang="sv-SE" sz="2400" i="1" dirty="0">
                <a:solidFill>
                  <a:srgbClr val="0D0D0D"/>
                </a:solidFill>
                <a:latin typeface="+mj-lt"/>
              </a:rPr>
              <a:t>i ett häkte eller en polisarrest i avvaktan på att han eller hon ska förpassas till en </a:t>
            </a:r>
            <a:r>
              <a:rPr lang="sv-SE" sz="2400" i="1" dirty="0" smtClean="0">
                <a:solidFill>
                  <a:srgbClr val="0D0D0D"/>
                </a:solidFill>
                <a:latin typeface="+mj-lt"/>
              </a:rPr>
              <a:t>kriminalvårdsanstalter </a:t>
            </a:r>
            <a:r>
              <a:rPr lang="sv-SE" sz="2400" i="1" dirty="0">
                <a:solidFill>
                  <a:srgbClr val="0D0D0D"/>
                </a:solidFill>
                <a:latin typeface="+mj-lt"/>
              </a:rPr>
              <a:t>ett särskilt ungdomshem,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 tillfälligt 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placerad i ett häkte med stöd av </a:t>
            </a: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fängelselagen, 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eller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 omhändertagen 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enligt </a:t>
            </a:r>
            <a:r>
              <a:rPr lang="sv-SE" sz="2400" dirty="0">
                <a:solidFill>
                  <a:srgbClr val="0281C6"/>
                </a:solidFill>
                <a:latin typeface="+mj-lt"/>
                <a:hlinkClick r:id="rId2"/>
              </a:rPr>
              <a:t>28 kap. 11 §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 tredje stycket brottsbalken i avvaktan på att ett beslut om undanröjande </a:t>
            </a: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av skyddstillsyn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 vinner laga kraft.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sv-SE" sz="2400" dirty="0">
                <a:solidFill>
                  <a:srgbClr val="0D0D0D"/>
                </a:solidFill>
                <a:latin typeface="+mj-lt"/>
              </a:rPr>
              <a:t>Första stycket 1 gäller inte den som är gripen enligt </a:t>
            </a:r>
            <a:r>
              <a:rPr lang="sv-SE" sz="2400" dirty="0">
                <a:solidFill>
                  <a:srgbClr val="0281C6"/>
                </a:solidFill>
                <a:latin typeface="+mj-lt"/>
                <a:hlinkClick r:id="rId3"/>
              </a:rPr>
              <a:t>35 §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 lagen </a:t>
            </a:r>
            <a:r>
              <a:rPr lang="sv-SE" sz="2400" dirty="0" smtClean="0">
                <a:solidFill>
                  <a:srgbClr val="0D0D0D"/>
                </a:solidFill>
                <a:latin typeface="+mj-lt"/>
              </a:rPr>
              <a:t>med </a:t>
            </a:r>
            <a:r>
              <a:rPr lang="sv-SE" sz="2400" dirty="0">
                <a:solidFill>
                  <a:srgbClr val="0D0D0D"/>
                </a:solidFill>
                <a:latin typeface="+mj-lt"/>
              </a:rPr>
              <a:t>särskilda bestämmelser om unga lagöverträdare.</a:t>
            </a:r>
            <a:endParaRPr lang="sv-SE" sz="2400" b="0" i="0" dirty="0">
              <a:solidFill>
                <a:srgbClr val="0D0D0D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807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352928" cy="4874096"/>
          </a:xfrm>
        </p:spPr>
        <p:txBody>
          <a:bodyPr/>
          <a:lstStyle/>
          <a:p>
            <a:pPr algn="l">
              <a:spcBef>
                <a:spcPts val="2000"/>
              </a:spcBef>
              <a:spcAft>
                <a:spcPts val="500"/>
              </a:spcAft>
            </a:pPr>
            <a:r>
              <a:rPr lang="sv-SE" sz="2400" b="1" dirty="0">
                <a:solidFill>
                  <a:srgbClr val="0D0D0D"/>
                </a:solidFill>
              </a:rPr>
              <a:t>1 kap. 3 §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sv-SE" sz="2400" dirty="0">
                <a:solidFill>
                  <a:srgbClr val="0D0D0D"/>
                </a:solidFill>
              </a:rPr>
              <a:t>Denna lag gäller, om inte annat föreskrivs i lag eller annan författning, också den som är intagen i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sv-SE" sz="2400" dirty="0" smtClean="0">
                <a:solidFill>
                  <a:srgbClr val="0D0D0D"/>
                </a:solidFill>
              </a:rPr>
              <a:t> en</a:t>
            </a:r>
            <a:r>
              <a:rPr lang="sv-SE" sz="2400" dirty="0">
                <a:solidFill>
                  <a:srgbClr val="0D0D0D"/>
                </a:solidFill>
              </a:rPr>
              <a:t> kriminalvårdsanstalt eller ett häkte för annat ändamål än verkställighet av påföljd för brott, eller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sv-SE" sz="2400" i="1" dirty="0" smtClean="0">
                <a:solidFill>
                  <a:srgbClr val="0D0D0D"/>
                </a:solidFill>
              </a:rPr>
              <a:t> en </a:t>
            </a:r>
            <a:r>
              <a:rPr lang="sv-SE" sz="2400" i="1" dirty="0">
                <a:solidFill>
                  <a:srgbClr val="0D0D0D"/>
                </a:solidFill>
              </a:rPr>
              <a:t>polisarrest för förvar.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869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96944" cy="5616624"/>
          </a:xfrm>
        </p:spPr>
        <p:txBody>
          <a:bodyPr/>
          <a:lstStyle/>
          <a:p>
            <a:pPr algn="l"/>
            <a:r>
              <a:rPr lang="sv-SE" sz="2400" b="1" dirty="0"/>
              <a:t>4 kap. 2 §</a:t>
            </a:r>
          </a:p>
          <a:p>
            <a:pPr algn="l"/>
            <a:r>
              <a:rPr lang="sv-SE" sz="2400" dirty="0"/>
              <a:t>Den som ska tas in i en förvaringslokal ska senast vid ankomsten kroppsvisiteras eller </a:t>
            </a:r>
            <a:r>
              <a:rPr lang="sv-SE" sz="2400" dirty="0" err="1"/>
              <a:t>kroppsbesiktigas</a:t>
            </a:r>
            <a:r>
              <a:rPr lang="sv-SE" sz="2400" dirty="0"/>
              <a:t> för eftersökande av otillåtna föremål, om det inte är uppenbart obehövligt.</a:t>
            </a:r>
          </a:p>
          <a:p>
            <a:endParaRPr lang="sv-SE" dirty="0" smtClean="0"/>
          </a:p>
          <a:p>
            <a:pPr algn="l"/>
            <a:r>
              <a:rPr lang="sv-SE" sz="2400" dirty="0" smtClean="0"/>
              <a:t>Olika former av kroppsvisitationer:</a:t>
            </a:r>
          </a:p>
          <a:p>
            <a:pPr algn="l"/>
            <a:r>
              <a:rPr lang="sv-SE" sz="2400" dirty="0" smtClean="0"/>
              <a:t>PL 19 § - vapen och andra farliga föremål, ID osv.</a:t>
            </a:r>
          </a:p>
          <a:p>
            <a:pPr algn="l"/>
            <a:r>
              <a:rPr lang="sv-SE" sz="2400" dirty="0" smtClean="0"/>
              <a:t>PL 23 § - bombparagrafen. </a:t>
            </a:r>
          </a:p>
          <a:p>
            <a:pPr algn="l"/>
            <a:r>
              <a:rPr lang="sv-SE" sz="2400" dirty="0" smtClean="0"/>
              <a:t>PL 24 a § – risk för rattfylleribrott.</a:t>
            </a:r>
          </a:p>
          <a:p>
            <a:pPr algn="l"/>
            <a:r>
              <a:rPr lang="sv-SE" sz="2400" dirty="0" smtClean="0"/>
              <a:t>RB – brottsutredande syfte.</a:t>
            </a:r>
          </a:p>
          <a:p>
            <a:pPr algn="l"/>
            <a:r>
              <a:rPr lang="sv-SE" sz="2400" dirty="0" err="1" smtClean="0"/>
              <a:t>HäL</a:t>
            </a:r>
            <a:r>
              <a:rPr lang="sv-SE" sz="2400" dirty="0" smtClean="0"/>
              <a:t> – säkerhetsskäl, för intagen och personal. </a:t>
            </a:r>
          </a:p>
          <a:p>
            <a:pPr algn="l"/>
            <a:endParaRPr lang="sv-SE" sz="2400" dirty="0"/>
          </a:p>
          <a:p>
            <a:pPr algn="l"/>
            <a:r>
              <a:rPr lang="sv-SE" sz="2400" dirty="0" smtClean="0"/>
              <a:t>Vilket ändamål/syfte har vi med åtgärden?</a:t>
            </a:r>
          </a:p>
          <a:p>
            <a:pPr algn="l"/>
            <a:endParaRPr lang="sv-SE" sz="2400" dirty="0"/>
          </a:p>
          <a:p>
            <a:pPr algn="l"/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43921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8928992" cy="5378152"/>
          </a:xfrm>
        </p:spPr>
        <p:txBody>
          <a:bodyPr/>
          <a:lstStyle/>
          <a:p>
            <a:pPr algn="l"/>
            <a:r>
              <a:rPr lang="sv-SE" sz="2400" b="1" dirty="0"/>
              <a:t>4 kap. 7 §</a:t>
            </a:r>
          </a:p>
          <a:p>
            <a:pPr algn="l"/>
            <a:r>
              <a:rPr lang="sv-SE" sz="2400" dirty="0"/>
              <a:t>Kroppsvisitation eller kroppsbesiktning får inte utföras eller bevittnas av någon av motsatt kön som inte är läkare eller legitimerad sjuksköterska. Detta gäller dock inte</a:t>
            </a:r>
          </a:p>
          <a:p>
            <a:pPr algn="l"/>
            <a:r>
              <a:rPr lang="sv-SE" sz="2400" dirty="0" smtClean="0"/>
              <a:t>1. en </a:t>
            </a:r>
            <a:r>
              <a:rPr lang="sv-SE" sz="2400" dirty="0"/>
              <a:t>kroppsvisitation som avses i 4 </a:t>
            </a:r>
            <a:r>
              <a:rPr lang="sv-SE" sz="2400" dirty="0" smtClean="0"/>
              <a:t>§, (nödvändigt av säkerhetsskäl. Vapen, farliga föremål mm).</a:t>
            </a:r>
            <a:endParaRPr lang="sv-SE" sz="2400" dirty="0"/>
          </a:p>
          <a:p>
            <a:pPr algn="l"/>
            <a:r>
              <a:rPr lang="sv-SE" sz="2400" dirty="0" smtClean="0"/>
              <a:t>2. en </a:t>
            </a:r>
            <a:r>
              <a:rPr lang="sv-SE" sz="2400" dirty="0"/>
              <a:t>kroppsvisitation som enbart innebär att föremål som </a:t>
            </a:r>
            <a:r>
              <a:rPr lang="sv-SE" sz="2400" dirty="0" smtClean="0"/>
              <a:t>en</a:t>
            </a:r>
            <a:r>
              <a:rPr lang="sv-SE" sz="2400" dirty="0"/>
              <a:t> person bär med sig undersöks</a:t>
            </a:r>
            <a:r>
              <a:rPr lang="sv-SE" sz="2400" dirty="0" smtClean="0"/>
              <a:t>, (väskor, medhavd jacka osv).</a:t>
            </a:r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61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712968" cy="5018112"/>
          </a:xfrm>
        </p:spPr>
        <p:txBody>
          <a:bodyPr/>
          <a:lstStyle/>
          <a:p>
            <a:pPr algn="l"/>
            <a:r>
              <a:rPr lang="sv-SE" sz="2400" dirty="0"/>
              <a:t>3. en kroppsvisitation med metalldetektor eller liknande teknisk anordning, eller</a:t>
            </a:r>
          </a:p>
          <a:p>
            <a:pPr algn="l"/>
            <a:r>
              <a:rPr lang="sv-SE" sz="2400" dirty="0"/>
              <a:t>4. en kroppsbesiktning som enbart innebär att andra prov än urinprov tas enligt 5 eller 6 §.</a:t>
            </a:r>
          </a:p>
          <a:p>
            <a:pPr algn="l"/>
            <a:r>
              <a:rPr lang="sv-SE" sz="2400" dirty="0"/>
              <a:t>Om det är nödvändigt får en kroppsvisitation eller en kroppsbesiktning av en man utföras eller bevittnas av en kvinna även i andra fall än som avses i första stycket.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5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8064896" cy="5018112"/>
          </a:xfrm>
        </p:spPr>
        <p:txBody>
          <a:bodyPr/>
          <a:lstStyle/>
          <a:p>
            <a:pPr algn="l"/>
            <a:r>
              <a:rPr lang="sv-SE" sz="2400" b="1" dirty="0"/>
              <a:t>4 kap. 10 §</a:t>
            </a:r>
          </a:p>
          <a:p>
            <a:pPr algn="l"/>
            <a:r>
              <a:rPr lang="sv-SE" sz="2400" dirty="0"/>
              <a:t>En intagen får beläggas med fängsel</a:t>
            </a:r>
          </a:p>
          <a:p>
            <a:pPr algn="l"/>
            <a:r>
              <a:rPr lang="sv-SE" sz="2400" dirty="0" smtClean="0"/>
              <a:t>- vid</a:t>
            </a:r>
            <a:r>
              <a:rPr lang="sv-SE" sz="2400" dirty="0"/>
              <a:t> förflyttning inom förvaringslokalen och vid transport eller annan vistelse utanför lokalen, om det är nödvändigt av säkerhetsskäl, eller</a:t>
            </a:r>
          </a:p>
          <a:p>
            <a:pPr algn="l"/>
            <a:r>
              <a:rPr lang="sv-SE" sz="2400" smtClean="0"/>
              <a:t>- om </a:t>
            </a:r>
            <a:r>
              <a:rPr lang="sv-SE" sz="2400" dirty="0"/>
              <a:t>han eller hon uppträder våldsamt och det är absolut nödvändigt med hänsyn till den intagnes egen eller någon annans säkerhet till liv eller hälsa.</a:t>
            </a:r>
          </a:p>
          <a:p>
            <a:pPr algn="l"/>
            <a:r>
              <a:rPr lang="sv-SE" sz="2400" dirty="0"/>
              <a:t>En läkare ska så snart som möjligt undersöka en intagen som belagts med fängsel enligt första stycket 2.</a:t>
            </a:r>
          </a:p>
          <a:p>
            <a:pPr algn="l"/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61185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nu_swe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2024</TotalTime>
  <Words>301</Words>
  <Application>Microsoft Office PowerPoint</Application>
  <PresentationFormat>Bildspel på skärmen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Lnu_swe</vt:lpstr>
      <vt:lpstr>  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Elisabet Hellgren</dc:creator>
  <cp:lastModifiedBy>Magnus Johnsson</cp:lastModifiedBy>
  <cp:revision>84</cp:revision>
  <cp:lastPrinted>2012-09-17T09:02:59Z</cp:lastPrinted>
  <dcterms:created xsi:type="dcterms:W3CDTF">2012-09-17T07:34:41Z</dcterms:created>
  <dcterms:modified xsi:type="dcterms:W3CDTF">2019-10-02T08:03:25Z</dcterms:modified>
</cp:coreProperties>
</file>