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6"/>
  </p:notesMasterIdLst>
  <p:sldIdLst>
    <p:sldId id="295" r:id="rId2"/>
    <p:sldId id="286" r:id="rId3"/>
    <p:sldId id="279" r:id="rId4"/>
    <p:sldId id="284" r:id="rId5"/>
    <p:sldId id="280" r:id="rId6"/>
    <p:sldId id="287" r:id="rId7"/>
    <p:sldId id="283" r:id="rId8"/>
    <p:sldId id="285" r:id="rId9"/>
    <p:sldId id="282" r:id="rId10"/>
    <p:sldId id="271" r:id="rId11"/>
    <p:sldId id="290" r:id="rId12"/>
    <p:sldId id="296" r:id="rId13"/>
    <p:sldId id="289" r:id="rId14"/>
    <p:sldId id="293" r:id="rId15"/>
  </p:sldIdLst>
  <p:sldSz cx="9144000" cy="6858000" type="screen4x3"/>
  <p:notesSz cx="6794500" cy="9931400"/>
  <p:defaultTextStyle>
    <a:defPPr>
      <a:defRPr lang="sv-SE"/>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177" autoAdjust="0"/>
    <p:restoredTop sz="77935" autoAdjust="0"/>
  </p:normalViewPr>
  <p:slideViewPr>
    <p:cSldViewPr>
      <p:cViewPr varScale="1">
        <p:scale>
          <a:sx n="52" d="100"/>
          <a:sy n="52" d="100"/>
        </p:scale>
        <p:origin x="1028" y="44"/>
      </p:cViewPr>
      <p:guideLst>
        <p:guide orient="horz" pos="2160"/>
        <p:guide pos="2880"/>
      </p:guideLst>
    </p:cSldViewPr>
  </p:slideViewPr>
  <p:outlineViewPr>
    <p:cViewPr>
      <p:scale>
        <a:sx n="33" d="100"/>
        <a:sy n="33" d="100"/>
      </p:scale>
      <p:origin x="43"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6A7D458B-585B-4B88-8641-79917E6F147B}" type="datetimeFigureOut">
              <a:rPr lang="sv-SE" smtClean="0"/>
              <a:t>2024-08-08</a:t>
            </a:fld>
            <a:endParaRPr lang="sv-SE"/>
          </a:p>
        </p:txBody>
      </p:sp>
      <p:sp>
        <p:nvSpPr>
          <p:cNvPr id="4" name="Platshållare för bildobjekt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18050"/>
            <a:ext cx="5435600" cy="4468813"/>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100" y="9432925"/>
            <a:ext cx="2944813" cy="496888"/>
          </a:xfrm>
          <a:prstGeom prst="rect">
            <a:avLst/>
          </a:prstGeom>
        </p:spPr>
        <p:txBody>
          <a:bodyPr vert="horz" lIns="91440" tIns="45720" rIns="91440" bIns="45720" rtlCol="0" anchor="b"/>
          <a:lstStyle>
            <a:lvl1pPr algn="r">
              <a:defRPr sz="1200"/>
            </a:lvl1pPr>
          </a:lstStyle>
          <a:p>
            <a:fld id="{A5BCBC7B-DD7E-4ECF-9DA3-340E18B7B8E0}" type="slidenum">
              <a:rPr lang="sv-SE" smtClean="0"/>
              <a:t>‹#›</a:t>
            </a:fld>
            <a:endParaRPr lang="sv-SE"/>
          </a:p>
        </p:txBody>
      </p:sp>
    </p:spTree>
    <p:extLst>
      <p:ext uri="{BB962C8B-B14F-4D97-AF65-F5344CB8AC3E}">
        <p14:creationId xmlns:p14="http://schemas.microsoft.com/office/powerpoint/2010/main" val="192049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3</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5</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7</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Ex</a:t>
            </a:r>
            <a:r>
              <a:rPr lang="sv-SE" baseline="0" dirty="0"/>
              <a:t> när </a:t>
            </a:r>
            <a:r>
              <a:rPr lang="sv-SE" baseline="0" dirty="0" err="1"/>
              <a:t>pl</a:t>
            </a:r>
            <a:r>
              <a:rPr lang="sv-SE" baseline="0" dirty="0"/>
              <a:t> 19§ 2 </a:t>
            </a:r>
            <a:r>
              <a:rPr lang="sv-SE" baseline="0" dirty="0" err="1"/>
              <a:t>st</a:t>
            </a:r>
            <a:r>
              <a:rPr lang="sv-SE" baseline="0" dirty="0"/>
              <a:t> 1p kan vara aktuell:</a:t>
            </a:r>
          </a:p>
          <a:p>
            <a:endParaRPr lang="sv-SE" baseline="0" dirty="0"/>
          </a:p>
          <a:p>
            <a:r>
              <a:rPr lang="sv-SE" baseline="0" dirty="0"/>
              <a:t>Två rivaliserande ungdomsgäng på stan.</a:t>
            </a:r>
          </a:p>
          <a:p>
            <a:r>
              <a:rPr lang="sv-SE" baseline="0" dirty="0"/>
              <a:t>Fotbollssupportrar som drabbar samman.</a:t>
            </a:r>
          </a:p>
          <a:p>
            <a:r>
              <a:rPr lang="sv-SE" baseline="0" dirty="0"/>
              <a:t>A-lagarna på stan som bråkar.</a:t>
            </a:r>
          </a:p>
          <a:p>
            <a:r>
              <a:rPr lang="sv-SE" baseline="0" dirty="0"/>
              <a:t>Gäller på så väl enskilda som på gäng.</a:t>
            </a:r>
            <a:endParaRPr lang="sv-SE" dirty="0"/>
          </a:p>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8</a:t>
            </a:fld>
            <a:endParaRPr lang="sv-SE"/>
          </a:p>
        </p:txBody>
      </p:sp>
    </p:spTree>
    <p:extLst>
      <p:ext uri="{BB962C8B-B14F-4D97-AF65-F5344CB8AC3E}">
        <p14:creationId xmlns:p14="http://schemas.microsoft.com/office/powerpoint/2010/main" val="3120237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9</a:t>
            </a:fld>
            <a:endParaRPr lang="sv-SE"/>
          </a:p>
        </p:txBody>
      </p:sp>
    </p:spTree>
    <p:extLst>
      <p:ext uri="{BB962C8B-B14F-4D97-AF65-F5344CB8AC3E}">
        <p14:creationId xmlns:p14="http://schemas.microsoft.com/office/powerpoint/2010/main" val="2059535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5BCBC7B-DD7E-4ECF-9DA3-340E18B7B8E0}" type="slidenum">
              <a:rPr lang="sv-SE" smtClean="0"/>
              <a:t>10</a:t>
            </a:fld>
            <a:endParaRPr lang="sv-SE"/>
          </a:p>
        </p:txBody>
      </p:sp>
    </p:spTree>
    <p:extLst>
      <p:ext uri="{BB962C8B-B14F-4D97-AF65-F5344CB8AC3E}">
        <p14:creationId xmlns:p14="http://schemas.microsoft.com/office/powerpoint/2010/main" val="2059535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p:cNvSpPr>
            <a:spLocks noGrp="1"/>
          </p:cNvSpPr>
          <p:nvPr>
            <p:ph type="ctrTitle"/>
          </p:nvPr>
        </p:nvSpPr>
        <p:spPr>
          <a:xfrm>
            <a:off x="685800" y="1449388"/>
            <a:ext cx="7772400" cy="2151062"/>
          </a:xfrm>
        </p:spPr>
        <p:txBody>
          <a:bodyPr/>
          <a:lstStyle>
            <a:lvl1pPr>
              <a:lnSpc>
                <a:spcPts val="7500"/>
              </a:lnSpc>
              <a:defRPr sz="7500"/>
            </a:lvl1pPr>
          </a:lstStyle>
          <a:p>
            <a:pPr lvl="0"/>
            <a:r>
              <a:rPr lang="sv-SE" noProof="0"/>
              <a:t>Klicka här för att ändra format</a:t>
            </a:r>
            <a:endParaRPr lang="en-US" noProof="0"/>
          </a:p>
        </p:txBody>
      </p:sp>
      <p:sp>
        <p:nvSpPr>
          <p:cNvPr id="100356" name="Text Placeholder 2"/>
          <p:cNvSpPr>
            <a:spLocks noGrp="1"/>
          </p:cNvSpPr>
          <p:nvPr>
            <p:ph type="subTitle" idx="1"/>
          </p:nvPr>
        </p:nvSpPr>
        <p:spPr>
          <a:xfrm>
            <a:off x="1371600" y="3886200"/>
            <a:ext cx="6400800" cy="1752600"/>
          </a:xfrm>
        </p:spPr>
        <p:txBody>
          <a:bodyPr/>
          <a:lstStyle>
            <a:lvl1pPr marL="0" indent="0" algn="ctr">
              <a:defRPr/>
            </a:lvl1pPr>
          </a:lstStyle>
          <a:p>
            <a:pPr lvl="0"/>
            <a:r>
              <a:rPr lang="sv-SE" noProof="0"/>
              <a:t>Klicka här för att ändra format på underrubrik i bakgrunden</a:t>
            </a:r>
            <a:endParaRPr lang="en-US" noProof="0"/>
          </a:p>
        </p:txBody>
      </p:sp>
      <p:pic>
        <p:nvPicPr>
          <p:cNvPr id="100357" name="Picture 5" descr="090323_Lnu_Wordmark_Kalmar_Växjö_påhäng_transpar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6624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450013" y="806450"/>
            <a:ext cx="1914525"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704850" y="806450"/>
            <a:ext cx="5592763"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995982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2069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59520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70643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11688" y="1651000"/>
            <a:ext cx="375285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391989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0327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47463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6383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70463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983776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714375" y="6072188"/>
            <a:ext cx="7643813"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p:cNvSpPr>
            <a:spLocks noGrp="1"/>
          </p:cNvSpPr>
          <p:nvPr>
            <p:ph type="title"/>
          </p:nvPr>
        </p:nvSpPr>
        <p:spPr bwMode="auto">
          <a:xfrm>
            <a:off x="704850" y="806450"/>
            <a:ext cx="764540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a:t>
            </a:r>
          </a:p>
        </p:txBody>
      </p:sp>
      <p:sp>
        <p:nvSpPr>
          <p:cNvPr id="97284" name="Text Placeholder 2"/>
          <p:cNvSpPr>
            <a:spLocks noGrp="1"/>
          </p:cNvSpPr>
          <p:nvPr>
            <p:ph type="body" idx="1"/>
          </p:nvPr>
        </p:nvSpPr>
        <p:spPr bwMode="auto">
          <a:xfrm>
            <a:off x="706438" y="1651000"/>
            <a:ext cx="76581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97285" name="Picture 5" descr="090323_Lnu_Wordmark_Kalmar_Växjö_påhäng_transparent"/>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14375" y="6299200"/>
            <a:ext cx="29241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28000" y="6207125"/>
            <a:ext cx="24923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fontAlgn="base" hangingPunct="1">
        <a:lnSpc>
          <a:spcPts val="2700"/>
        </a:lnSpc>
        <a:spcBef>
          <a:spcPct val="0"/>
        </a:spcBef>
        <a:spcAft>
          <a:spcPct val="0"/>
        </a:spcAft>
        <a:defRPr sz="27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1" fontAlgn="base" hangingPunct="1">
        <a:spcBef>
          <a:spcPct val="20000"/>
        </a:spcBef>
        <a:spcAft>
          <a:spcPct val="0"/>
        </a:spcAft>
        <a:buFont typeface="Arial" charset="0"/>
        <a:defRPr>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a:solidFill>
            <a:schemeClr val="tx1"/>
          </a:solidFill>
          <a:latin typeface="+mn-lt"/>
          <a:cs typeface="+mn-cs"/>
        </a:defRPr>
      </a:lvl2pPr>
      <a:lvl3pPr marL="1143000" indent="-228600" algn="l" rtl="0" eaLnBrk="1" fontAlgn="base" hangingPunct="1">
        <a:spcBef>
          <a:spcPct val="20000"/>
        </a:spcBef>
        <a:spcAft>
          <a:spcPct val="0"/>
        </a:spcAft>
        <a:buFont typeface="Arial" charset="0"/>
        <a:buChar char="•"/>
        <a:defRPr>
          <a:solidFill>
            <a:schemeClr val="tx1"/>
          </a:solidFill>
          <a:latin typeface="+mn-lt"/>
          <a:cs typeface="+mn-cs"/>
        </a:defRPr>
      </a:lvl3pPr>
      <a:lvl4pPr marL="1600200" indent="-228600" algn="l" rtl="0" eaLnBrk="1" fontAlgn="base" hangingPunct="1">
        <a:spcBef>
          <a:spcPct val="20000"/>
        </a:spcBef>
        <a:spcAft>
          <a:spcPct val="0"/>
        </a:spcAft>
        <a:buFont typeface="Arial" charset="0"/>
        <a:buChar char="–"/>
        <a:defRPr>
          <a:solidFill>
            <a:schemeClr val="tx1"/>
          </a:solidFill>
          <a:latin typeface="+mn-lt"/>
          <a:cs typeface="+mn-cs"/>
        </a:defRPr>
      </a:lvl4pPr>
      <a:lvl5pPr marL="2057400" indent="-228600" algn="l" rtl="0" eaLnBrk="1" fontAlgn="base" hangingPunct="1">
        <a:spcBef>
          <a:spcPct val="20000"/>
        </a:spcBef>
        <a:spcAft>
          <a:spcPct val="0"/>
        </a:spcAft>
        <a:buFont typeface="Arial" charset="0"/>
        <a:buChar char="»"/>
        <a:defRPr>
          <a:solidFill>
            <a:schemeClr val="tx1"/>
          </a:solidFill>
          <a:latin typeface="+mn-lt"/>
          <a:cs typeface="+mn-cs"/>
        </a:defRPr>
      </a:lvl5pPr>
      <a:lvl6pPr marL="2514600" indent="-228600" algn="l" rtl="0" eaLnBrk="1" fontAlgn="base" hangingPunct="1">
        <a:spcBef>
          <a:spcPct val="20000"/>
        </a:spcBef>
        <a:spcAft>
          <a:spcPct val="0"/>
        </a:spcAft>
        <a:buFont typeface="Arial" charset="0"/>
        <a:buChar char="»"/>
        <a:defRPr>
          <a:solidFill>
            <a:schemeClr val="tx1"/>
          </a:solidFill>
          <a:latin typeface="+mn-lt"/>
          <a:cs typeface="+mn-cs"/>
        </a:defRPr>
      </a:lvl6pPr>
      <a:lvl7pPr marL="2971800" indent="-228600" algn="l" rtl="0" eaLnBrk="1" fontAlgn="base" hangingPunct="1">
        <a:spcBef>
          <a:spcPct val="20000"/>
        </a:spcBef>
        <a:spcAft>
          <a:spcPct val="0"/>
        </a:spcAft>
        <a:buFont typeface="Arial" charset="0"/>
        <a:buChar char="»"/>
        <a:defRPr>
          <a:solidFill>
            <a:schemeClr val="tx1"/>
          </a:solidFill>
          <a:latin typeface="+mn-lt"/>
          <a:cs typeface="+mn-cs"/>
        </a:defRPr>
      </a:lvl7pPr>
      <a:lvl8pPr marL="3429000" indent="-228600" algn="l" rtl="0" eaLnBrk="1" fontAlgn="base" hangingPunct="1">
        <a:spcBef>
          <a:spcPct val="20000"/>
        </a:spcBef>
        <a:spcAft>
          <a:spcPct val="0"/>
        </a:spcAft>
        <a:buFont typeface="Arial" charset="0"/>
        <a:buChar char="»"/>
        <a:defRPr>
          <a:solidFill>
            <a:schemeClr val="tx1"/>
          </a:solidFill>
          <a:latin typeface="+mn-lt"/>
          <a:cs typeface="+mn-cs"/>
        </a:defRPr>
      </a:lvl8pPr>
      <a:lvl9pPr marL="3886200" indent="-228600" algn="l" rtl="0" eaLnBrk="1" fontAlgn="base" hangingPunct="1">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jp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g"/><Relationship Id="rId9" Type="http://schemas.openxmlformats.org/officeDocument/2006/relationships/image" Target="../media/image10.jpg"/></Relationships>
</file>

<file path=ppt/slides/_rels/slide10.xml.rels><?xml version="1.0" encoding="UTF-8" standalone="yes"?>
<Relationships xmlns="http://schemas.openxmlformats.org/package/2006/relationships"><Relationship Id="rId3" Type="http://schemas.openxmlformats.org/officeDocument/2006/relationships/hyperlink" Target="http://zeteo.wolterskluwer.se/#/linkresolver/clink/sfs%201996%3A6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4.jpeg"/><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zeteo.wolterskluwer.se/#/linkresolver/clink/sfs%201962%3A700%2036%20kap%203%20p"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dirty="0"/>
          </a:p>
        </p:txBody>
      </p:sp>
      <p:sp>
        <p:nvSpPr>
          <p:cNvPr id="3" name="Underrubrik 2"/>
          <p:cNvSpPr>
            <a:spLocks noGrp="1"/>
          </p:cNvSpPr>
          <p:nvPr>
            <p:ph type="subTitle" idx="1"/>
          </p:nvPr>
        </p:nvSpPr>
        <p:spPr/>
        <p:txBody>
          <a:bodyPr/>
          <a:lstStyle/>
          <a:p>
            <a:endParaRPr lang="sv-SE" dirty="0"/>
          </a:p>
        </p:txBody>
      </p:sp>
      <p:pic>
        <p:nvPicPr>
          <p:cNvPr id="4" name="Bildobjekt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628" y="579223"/>
            <a:ext cx="1597083" cy="1132004"/>
          </a:xfrm>
          <a:prstGeom prst="rect">
            <a:avLst/>
          </a:prstGeom>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216" y="233148"/>
            <a:ext cx="1923704" cy="1478079"/>
          </a:xfrm>
          <a:prstGeom prst="rect">
            <a:avLst/>
          </a:prstGeom>
        </p:spPr>
      </p:pic>
      <p:pic>
        <p:nvPicPr>
          <p:cNvPr id="6" name="Bildobjekt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86584" y="654086"/>
            <a:ext cx="2466975" cy="1847850"/>
          </a:xfrm>
          <a:prstGeom prst="rect">
            <a:avLst/>
          </a:prstGeom>
        </p:spPr>
      </p:pic>
      <p:pic>
        <p:nvPicPr>
          <p:cNvPr id="7" name="Bildobjekt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18200" y="4387277"/>
            <a:ext cx="2599719" cy="1360254"/>
          </a:xfrm>
          <a:prstGeom prst="rect">
            <a:avLst/>
          </a:prstGeom>
        </p:spPr>
      </p:pic>
      <p:pic>
        <p:nvPicPr>
          <p:cNvPr id="8" name="Bildobjekt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5362" y="1938122"/>
            <a:ext cx="2409825" cy="2222260"/>
          </a:xfrm>
          <a:prstGeom prst="rect">
            <a:avLst/>
          </a:prstGeom>
        </p:spPr>
      </p:pic>
      <p:pic>
        <p:nvPicPr>
          <p:cNvPr id="9" name="Bildobjekt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951208" y="2712435"/>
            <a:ext cx="3235773" cy="2541380"/>
          </a:xfrm>
          <a:prstGeom prst="rect">
            <a:avLst/>
          </a:prstGeom>
        </p:spPr>
      </p:pic>
      <p:pic>
        <p:nvPicPr>
          <p:cNvPr id="10" name="Bildobjekt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588224" y="80574"/>
            <a:ext cx="2473737" cy="1775470"/>
          </a:xfrm>
          <a:prstGeom prst="rect">
            <a:avLst/>
          </a:prstGeom>
        </p:spPr>
      </p:pic>
      <p:pic>
        <p:nvPicPr>
          <p:cNvPr id="11" name="Bildobjekt 10"/>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588224" y="4182978"/>
            <a:ext cx="2225300" cy="1275400"/>
          </a:xfrm>
          <a:prstGeom prst="rect">
            <a:avLst/>
          </a:prstGeom>
        </p:spPr>
      </p:pic>
      <p:pic>
        <p:nvPicPr>
          <p:cNvPr id="12" name="Bildobjekt 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667500" y="2564205"/>
            <a:ext cx="1790700" cy="1161169"/>
          </a:xfrm>
          <a:prstGeom prst="rect">
            <a:avLst/>
          </a:prstGeom>
        </p:spPr>
      </p:pic>
    </p:spTree>
    <p:extLst>
      <p:ext uri="{BB962C8B-B14F-4D97-AF65-F5344CB8AC3E}">
        <p14:creationId xmlns:p14="http://schemas.microsoft.com/office/powerpoint/2010/main" val="100207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179512" y="116632"/>
            <a:ext cx="8784976" cy="5976664"/>
          </a:xfrm>
        </p:spPr>
        <p:txBody>
          <a:bodyPr/>
          <a:lstStyle/>
          <a:p>
            <a:pPr algn="l"/>
            <a:r>
              <a:rPr lang="sv-SE" b="1" dirty="0"/>
              <a:t>2 §</a:t>
            </a:r>
          </a:p>
          <a:p>
            <a:pPr algn="l"/>
            <a:r>
              <a:rPr lang="sv-SE" dirty="0"/>
              <a:t>Knogjärn, kaststjärnor eller andra sådana föremål som är särskilt ägnade att användas som vapen vid brott mot liv eller hälsa samt springstiletter eller springknivar får inte överlåtas till personer under 21 år eller saluhållas.</a:t>
            </a:r>
          </a:p>
          <a:p>
            <a:pPr algn="l"/>
            <a:endParaRPr lang="sv-SE" dirty="0">
              <a:solidFill>
                <a:srgbClr val="FF0000"/>
              </a:solidFill>
            </a:endParaRPr>
          </a:p>
          <a:p>
            <a:pPr algn="l"/>
            <a:r>
              <a:rPr lang="sv-SE" dirty="0">
                <a:solidFill>
                  <a:srgbClr val="FF0000"/>
                </a:solidFill>
              </a:rPr>
              <a:t>Så kallade gatustridsvapen- ett naturligt legitimt användningsområde saknas. </a:t>
            </a:r>
          </a:p>
          <a:p>
            <a:pPr algn="l"/>
            <a:r>
              <a:rPr lang="sv-SE" dirty="0">
                <a:solidFill>
                  <a:srgbClr val="FF0000"/>
                </a:solidFill>
              </a:rPr>
              <a:t>Överlåtelse- köp, byte, gåva.</a:t>
            </a:r>
          </a:p>
          <a:p>
            <a:pPr algn="l"/>
            <a:r>
              <a:rPr lang="sv-SE" dirty="0">
                <a:solidFill>
                  <a:srgbClr val="FF0000"/>
                </a:solidFill>
              </a:rPr>
              <a:t>Saluhållas- bjuda ut till försäljning. Oavsett ålder.</a:t>
            </a:r>
          </a:p>
          <a:p>
            <a:pPr algn="l"/>
            <a:endParaRPr lang="sv-SE" b="1" dirty="0"/>
          </a:p>
          <a:p>
            <a:pPr algn="l"/>
            <a:r>
              <a:rPr lang="sv-SE" b="1" dirty="0"/>
              <a:t>3 §</a:t>
            </a:r>
          </a:p>
          <a:p>
            <a:pPr algn="l"/>
            <a:r>
              <a:rPr lang="sv-SE" dirty="0"/>
              <a:t>I fråga om vapen och andra föremål som vapenlagen (</a:t>
            </a:r>
            <a:r>
              <a:rPr lang="sv-SE" dirty="0">
                <a:hlinkClick r:id="rId3"/>
              </a:rPr>
              <a:t>1996:67</a:t>
            </a:r>
            <a:r>
              <a:rPr lang="sv-SE" dirty="0"/>
              <a:t>) är tillämplig på gäller föreskrifterna där i stället för denna lag.</a:t>
            </a:r>
          </a:p>
          <a:p>
            <a:pPr algn="l"/>
            <a:endParaRPr lang="sv-SE" dirty="0">
              <a:solidFill>
                <a:srgbClr val="FF0000"/>
              </a:solidFill>
              <a:ea typeface="Calibri"/>
            </a:endParaRPr>
          </a:p>
          <a:p>
            <a:pPr algn="l"/>
            <a:r>
              <a:rPr lang="sv-SE" dirty="0">
                <a:solidFill>
                  <a:srgbClr val="FF0000"/>
                </a:solidFill>
                <a:ea typeface="Calibri"/>
              </a:rPr>
              <a:t>Armborst, elpistoler, soft air-</a:t>
            </a:r>
            <a:r>
              <a:rPr lang="sv-SE" dirty="0" err="1">
                <a:solidFill>
                  <a:srgbClr val="FF0000"/>
                </a:solidFill>
                <a:ea typeface="Calibri"/>
              </a:rPr>
              <a:t>guns</a:t>
            </a:r>
            <a:r>
              <a:rPr lang="sv-SE" dirty="0">
                <a:solidFill>
                  <a:srgbClr val="FF0000"/>
                </a:solidFill>
                <a:ea typeface="Calibri"/>
              </a:rPr>
              <a:t>, pepparspray m.m. omfattas av vapenlagstiftningen.</a:t>
            </a:r>
          </a:p>
          <a:p>
            <a:pPr algn="l"/>
            <a:endParaRPr lang="sv-SE" dirty="0"/>
          </a:p>
          <a:p>
            <a:pPr algn="l"/>
            <a:endParaRPr lang="sv-SE" sz="2000" dirty="0">
              <a:solidFill>
                <a:srgbClr val="333333"/>
              </a:solidFill>
              <a:ea typeface="Times New Roman"/>
            </a:endParaRPr>
          </a:p>
          <a:p>
            <a:pPr algn="l"/>
            <a:endParaRPr lang="sv-SE" sz="2000" dirty="0">
              <a:solidFill>
                <a:srgbClr val="FF0000"/>
              </a:solidFill>
              <a:ea typeface="Times New Roman"/>
            </a:endParaRPr>
          </a:p>
          <a:p>
            <a:endParaRPr lang="sv-SE" sz="2400" i="1" dirty="0"/>
          </a:p>
          <a:p>
            <a:endParaRPr lang="sv-SE" sz="2400" i="1" dirty="0"/>
          </a:p>
        </p:txBody>
      </p:sp>
    </p:spTree>
    <p:extLst>
      <p:ext uri="{BB962C8B-B14F-4D97-AF65-F5344CB8AC3E}">
        <p14:creationId xmlns:p14="http://schemas.microsoft.com/office/powerpoint/2010/main" val="1101553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fade">
                                      <p:cBhvr>
                                        <p:cTn id="7" dur="1000"/>
                                        <p:tgtEl>
                                          <p:spTgt spid="7">
                                            <p:txEl>
                                              <p:pRg st="3" end="3"/>
                                            </p:txEl>
                                          </p:spTgt>
                                        </p:tgtEl>
                                      </p:cBhvr>
                                    </p:animEffect>
                                    <p:anim calcmode="lin" valueType="num">
                                      <p:cBhvr>
                                        <p:cTn id="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4" end="4"/>
                                            </p:txEl>
                                          </p:spTgt>
                                        </p:tgtEl>
                                        <p:attrNameLst>
                                          <p:attrName>style.visibility</p:attrName>
                                        </p:attrNameLst>
                                      </p:cBhvr>
                                      <p:to>
                                        <p:strVal val="visible"/>
                                      </p:to>
                                    </p:set>
                                    <p:animEffect transition="in" filter="fade">
                                      <p:cBhvr>
                                        <p:cTn id="12" dur="1000"/>
                                        <p:tgtEl>
                                          <p:spTgt spid="7">
                                            <p:txEl>
                                              <p:pRg st="4" end="4"/>
                                            </p:txEl>
                                          </p:spTgt>
                                        </p:tgtEl>
                                      </p:cBhvr>
                                    </p:animEffect>
                                    <p:anim calcmode="lin" valueType="num">
                                      <p:cBhvr>
                                        <p:cTn id="13"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animEffect transition="in" filter="fade">
                                      <p:cBhvr>
                                        <p:cTn id="17" dur="1000"/>
                                        <p:tgtEl>
                                          <p:spTgt spid="7">
                                            <p:txEl>
                                              <p:pRg st="5" end="5"/>
                                            </p:txEl>
                                          </p:spTgt>
                                        </p:tgtEl>
                                      </p:cBhvr>
                                    </p:animEffect>
                                    <p:anim calcmode="lin" valueType="num">
                                      <p:cBhvr>
                                        <p:cTn id="18"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7" end="7"/>
                                            </p:txEl>
                                          </p:spTgt>
                                        </p:tgtEl>
                                        <p:attrNameLst>
                                          <p:attrName>style.visibility</p:attrName>
                                        </p:attrNameLst>
                                      </p:cBhvr>
                                      <p:to>
                                        <p:strVal val="visible"/>
                                      </p:to>
                                    </p:set>
                                    <p:animEffect transition="in" filter="fade">
                                      <p:cBhvr>
                                        <p:cTn id="24" dur="1000"/>
                                        <p:tgtEl>
                                          <p:spTgt spid="7">
                                            <p:txEl>
                                              <p:pRg st="7" end="7"/>
                                            </p:txEl>
                                          </p:spTgt>
                                        </p:tgtEl>
                                      </p:cBhvr>
                                    </p:animEffect>
                                    <p:anim calcmode="lin" valueType="num">
                                      <p:cBhvr>
                                        <p:cTn id="25"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7" end="7"/>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xEl>
                                              <p:pRg st="8" end="8"/>
                                            </p:txEl>
                                          </p:spTgt>
                                        </p:tgtEl>
                                        <p:attrNameLst>
                                          <p:attrName>style.visibility</p:attrName>
                                        </p:attrNameLst>
                                      </p:cBhvr>
                                      <p:to>
                                        <p:strVal val="visible"/>
                                      </p:to>
                                    </p:set>
                                    <p:animEffect transition="in" filter="fade">
                                      <p:cBhvr>
                                        <p:cTn id="29" dur="1000"/>
                                        <p:tgtEl>
                                          <p:spTgt spid="7">
                                            <p:txEl>
                                              <p:pRg st="8" end="8"/>
                                            </p:txEl>
                                          </p:spTgt>
                                        </p:tgtEl>
                                      </p:cBhvr>
                                    </p:animEffect>
                                    <p:anim calcmode="lin" valueType="num">
                                      <p:cBhvr>
                                        <p:cTn id="30"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7">
                                            <p:txEl>
                                              <p:pRg st="10" end="10"/>
                                            </p:txEl>
                                          </p:spTgt>
                                        </p:tgtEl>
                                        <p:attrNameLst>
                                          <p:attrName>style.visibility</p:attrName>
                                        </p:attrNameLst>
                                      </p:cBhvr>
                                      <p:to>
                                        <p:strVal val="visible"/>
                                      </p:to>
                                    </p:set>
                                    <p:animEffect transition="in" filter="fade">
                                      <p:cBhvr>
                                        <p:cTn id="36" dur="1000"/>
                                        <p:tgtEl>
                                          <p:spTgt spid="7">
                                            <p:txEl>
                                              <p:pRg st="10" end="10"/>
                                            </p:txEl>
                                          </p:spTgt>
                                        </p:tgtEl>
                                      </p:cBhvr>
                                    </p:animEffect>
                                    <p:anim calcmode="lin" valueType="num">
                                      <p:cBhvr>
                                        <p:cTn id="37"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38"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404664"/>
            <a:ext cx="8784976" cy="5472608"/>
          </a:xfrm>
        </p:spPr>
        <p:txBody>
          <a:bodyPr/>
          <a:lstStyle/>
          <a:p>
            <a:pPr algn="l"/>
            <a:r>
              <a:rPr lang="sv-SE" b="1" dirty="0"/>
              <a:t>4 §</a:t>
            </a:r>
          </a:p>
          <a:p>
            <a:pPr algn="l"/>
            <a:r>
              <a:rPr lang="sv-SE" dirty="0"/>
              <a:t>Den som uppsåtligen bryter mot 1 eller 2 § skall dömas till böter eller fängelse i högst 1 år. </a:t>
            </a:r>
          </a:p>
          <a:p>
            <a:pPr algn="l"/>
            <a:r>
              <a:rPr lang="sv-SE" dirty="0"/>
              <a:t>Om gärningen har begåtts av oaktsamhet, döms till böter eller fängelse i högst sex månader.</a:t>
            </a:r>
          </a:p>
          <a:p>
            <a:pPr algn="l"/>
            <a:r>
              <a:rPr lang="sv-SE" dirty="0"/>
              <a:t>Om brottet som avses i första stycket är grovt, döms till fängelse i lägst sex månader och högst två år. Vid bedömningen av om brottet är grovt ska det särskilt beaktas om</a:t>
            </a:r>
          </a:p>
          <a:p>
            <a:pPr marL="342900" indent="-342900" algn="l">
              <a:buAutoNum type="arabicPeriod"/>
            </a:pPr>
            <a:r>
              <a:rPr lang="sv-SE" dirty="0"/>
              <a:t>Föremålet har innehafts i ett sammanhang där det kan befaras komma till användning vid brottsligt angrepp på någons liv, hälsa eller trygghet till person,</a:t>
            </a:r>
          </a:p>
          <a:p>
            <a:pPr marL="342900" indent="-342900" algn="l">
              <a:buAutoNum type="arabicPeriod"/>
            </a:pPr>
            <a:r>
              <a:rPr lang="sv-SE" dirty="0"/>
              <a:t>föremålet har varit av särskilt farlig beskaffenhet,</a:t>
            </a:r>
          </a:p>
          <a:p>
            <a:pPr marL="342900" indent="-342900" algn="l">
              <a:buAutoNum type="arabicPeriod"/>
            </a:pPr>
            <a:r>
              <a:rPr lang="sv-SE" dirty="0"/>
              <a:t>innehavet, överlåtelsen eller saluhållandet har avsett flera föremål, eller</a:t>
            </a:r>
          </a:p>
          <a:p>
            <a:pPr marL="342900" indent="-342900" algn="l">
              <a:buAutoNum type="arabicPeriod"/>
            </a:pPr>
            <a:r>
              <a:rPr lang="sv-SE" dirty="0"/>
              <a:t>gärningen på annat sätt har varit av särskilt farlig art.</a:t>
            </a:r>
          </a:p>
          <a:p>
            <a:pPr algn="l"/>
            <a:r>
              <a:rPr lang="sv-SE" dirty="0"/>
              <a:t>Om det rör sig om ringa fall utgör gärningen dock inte brott.</a:t>
            </a:r>
          </a:p>
          <a:p>
            <a:pPr algn="l"/>
            <a:endParaRPr lang="sv-SE" dirty="0">
              <a:solidFill>
                <a:srgbClr val="FF0000"/>
              </a:solidFill>
            </a:endParaRPr>
          </a:p>
          <a:p>
            <a:pPr algn="l"/>
            <a:endParaRPr lang="sv-SE">
              <a:solidFill>
                <a:srgbClr val="FF0000"/>
              </a:solidFill>
            </a:endParaRPr>
          </a:p>
          <a:p>
            <a:pPr algn="l"/>
            <a:r>
              <a:rPr lang="sv-SE">
                <a:solidFill>
                  <a:srgbClr val="FF0000"/>
                </a:solidFill>
              </a:rPr>
              <a:t>Grovt </a:t>
            </a:r>
            <a:r>
              <a:rPr lang="sv-SE" dirty="0">
                <a:solidFill>
                  <a:srgbClr val="FF0000"/>
                </a:solidFill>
              </a:rPr>
              <a:t>brott- Lathund på </a:t>
            </a:r>
            <a:r>
              <a:rPr lang="sv-SE" dirty="0" err="1">
                <a:solidFill>
                  <a:srgbClr val="FF0000"/>
                </a:solidFill>
              </a:rPr>
              <a:t>Moodle</a:t>
            </a:r>
            <a:r>
              <a:rPr lang="sv-SE" dirty="0">
                <a:solidFill>
                  <a:srgbClr val="FF0000"/>
                </a:solidFill>
              </a:rPr>
              <a:t>/Intrapolis</a:t>
            </a:r>
          </a:p>
          <a:p>
            <a:pPr algn="l"/>
            <a:endParaRPr lang="sv-SE" b="1" dirty="0"/>
          </a:p>
          <a:p>
            <a:pPr algn="l"/>
            <a:endParaRPr lang="sv-SE" dirty="0"/>
          </a:p>
          <a:p>
            <a:endParaRPr lang="sv-SE" dirty="0"/>
          </a:p>
        </p:txBody>
      </p:sp>
      <p:pic>
        <p:nvPicPr>
          <p:cNvPr id="4" name="Bild 4" descr="Bildresultat för snickare"/>
          <p:cNvPicPr/>
          <p:nvPr/>
        </p:nvPicPr>
        <p:blipFill>
          <a:blip r:embed="rId2">
            <a:extLst>
              <a:ext uri="{28A0092B-C50C-407E-A947-70E740481C1C}">
                <a14:useLocalDpi xmlns:a14="http://schemas.microsoft.com/office/drawing/2010/main" val="0"/>
              </a:ext>
            </a:extLst>
          </a:blip>
          <a:srcRect/>
          <a:stretch>
            <a:fillRect/>
          </a:stretch>
        </p:blipFill>
        <p:spPr bwMode="auto">
          <a:xfrm>
            <a:off x="6948264" y="3356992"/>
            <a:ext cx="1872208" cy="1152128"/>
          </a:xfrm>
          <a:prstGeom prst="rect">
            <a:avLst/>
          </a:prstGeom>
          <a:noFill/>
          <a:ln>
            <a:noFill/>
          </a:ln>
        </p:spPr>
      </p:pic>
    </p:spTree>
    <p:extLst>
      <p:ext uri="{BB962C8B-B14F-4D97-AF65-F5344CB8AC3E}">
        <p14:creationId xmlns:p14="http://schemas.microsoft.com/office/powerpoint/2010/main" val="976694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1" end="11"/>
                                            </p:txEl>
                                          </p:spTgt>
                                        </p:tgtEl>
                                        <p:attrNameLst>
                                          <p:attrName>style.visibility</p:attrName>
                                        </p:attrNameLst>
                                      </p:cBhvr>
                                      <p:to>
                                        <p:strVal val="visible"/>
                                      </p:to>
                                    </p:set>
                                    <p:animEffect transition="in" filter="fade">
                                      <p:cBhvr>
                                        <p:cTn id="14" dur="1000"/>
                                        <p:tgtEl>
                                          <p:spTgt spid="3">
                                            <p:txEl>
                                              <p:pRg st="11" end="11"/>
                                            </p:txEl>
                                          </p:spTgt>
                                        </p:tgtEl>
                                      </p:cBhvr>
                                    </p:animEffect>
                                    <p:anim calcmode="lin" valueType="num">
                                      <p:cBhvr>
                                        <p:cTn id="1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33A661E3-8D39-58D4-536D-2F5F6A799537}"/>
              </a:ext>
            </a:extLst>
          </p:cNvPr>
          <p:cNvSpPr txBox="1"/>
          <p:nvPr/>
        </p:nvSpPr>
        <p:spPr>
          <a:xfrm>
            <a:off x="251520" y="188641"/>
            <a:ext cx="8784976" cy="4524315"/>
          </a:xfrm>
          <a:prstGeom prst="rect">
            <a:avLst/>
          </a:prstGeom>
          <a:noFill/>
        </p:spPr>
        <p:txBody>
          <a:bodyPr wrap="square">
            <a:spAutoFit/>
          </a:bodyPr>
          <a:lstStyle/>
          <a:p>
            <a:pPr algn="l"/>
            <a:r>
              <a:rPr lang="sv-SE" b="1" dirty="0">
                <a:latin typeface="+mn-lt"/>
              </a:rPr>
              <a:t>5 §</a:t>
            </a:r>
          </a:p>
          <a:p>
            <a:pPr algn="l"/>
            <a:r>
              <a:rPr lang="sv-SE" dirty="0">
                <a:latin typeface="+mn-lt"/>
              </a:rPr>
              <a:t>Knivar eller andra föremål som innehafts i strid med 1 § eller som överlåtits eller saluhållits i strid med 2 § ska förklaras förverkade, om det inte är uppenbart oskäligt.</a:t>
            </a:r>
          </a:p>
          <a:p>
            <a:pPr algn="l"/>
            <a:endParaRPr lang="sv-SE" dirty="0">
              <a:latin typeface="+mn-lt"/>
            </a:endParaRPr>
          </a:p>
          <a:p>
            <a:pPr algn="l"/>
            <a:endParaRPr lang="sv-SE" dirty="0">
              <a:latin typeface="+mn-lt"/>
            </a:endParaRPr>
          </a:p>
          <a:p>
            <a:pPr algn="l"/>
            <a:r>
              <a:rPr lang="sv-SE" b="1" dirty="0">
                <a:latin typeface="+mn-lt"/>
              </a:rPr>
              <a:t>Brottsbalken 36 kap. 3 §.</a:t>
            </a:r>
          </a:p>
          <a:p>
            <a:pPr algn="l"/>
            <a:r>
              <a:rPr lang="sv-SE" dirty="0">
                <a:latin typeface="+mn-lt"/>
              </a:rPr>
              <a:t>Förverkande får även i annat fall än som avses i 2 § beslutas i fråga om föremål</a:t>
            </a:r>
          </a:p>
          <a:p>
            <a:pPr algn="l"/>
            <a:r>
              <a:rPr lang="sv-SE" dirty="0">
                <a:latin typeface="+mn-lt"/>
              </a:rPr>
              <a:t>1. som på grund av sin särskilda beskaffenhet och omständigheterna i övrigt kan befaras komma till brottslig användning,</a:t>
            </a:r>
          </a:p>
          <a:p>
            <a:pPr algn="l"/>
            <a:r>
              <a:rPr lang="sv-SE" b="1" dirty="0">
                <a:latin typeface="+mn-lt"/>
              </a:rPr>
              <a:t>2. som är ägnade att användas som vapen vid brott mot liv eller hälsa och som har påträffats under omständigheter som gav anledning att befara att de skulle komma till sådan användning, </a:t>
            </a:r>
            <a:r>
              <a:rPr lang="sv-SE" dirty="0">
                <a:latin typeface="+mn-lt"/>
              </a:rPr>
              <a:t>eller</a:t>
            </a:r>
          </a:p>
          <a:p>
            <a:pPr algn="l"/>
            <a:r>
              <a:rPr lang="sv-SE" dirty="0">
                <a:latin typeface="+mn-lt"/>
              </a:rPr>
              <a:t>3. som är ägnade att användas som hjälpmedel vid brott som innefattar skada på egendom och som har påträffats under omständigheter som gav uppenbar anledning att befara att de skulle komma till sådan användning. </a:t>
            </a:r>
          </a:p>
          <a:p>
            <a:pPr algn="l"/>
            <a:endParaRPr lang="sv-SE" dirty="0"/>
          </a:p>
        </p:txBody>
      </p:sp>
    </p:spTree>
    <p:extLst>
      <p:ext uri="{BB962C8B-B14F-4D97-AF65-F5344CB8AC3E}">
        <p14:creationId xmlns:p14="http://schemas.microsoft.com/office/powerpoint/2010/main" val="46951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07504" y="116632"/>
            <a:ext cx="8928992" cy="5976664"/>
          </a:xfrm>
        </p:spPr>
        <p:txBody>
          <a:bodyPr/>
          <a:lstStyle/>
          <a:p>
            <a:endParaRPr lang="sv-SE" sz="1400" dirty="0"/>
          </a:p>
          <a:p>
            <a:endParaRPr lang="sv-SE" sz="1400" dirty="0"/>
          </a:p>
        </p:txBody>
      </p:sp>
      <p:pic>
        <p:nvPicPr>
          <p:cNvPr id="4" name="Bild 6" descr="Bildresultat för a-lagare tecknad"/>
          <p:cNvPicPr/>
          <p:nvPr/>
        </p:nvPicPr>
        <p:blipFill>
          <a:blip r:embed="rId2">
            <a:extLst>
              <a:ext uri="{28A0092B-C50C-407E-A947-70E740481C1C}">
                <a14:useLocalDpi xmlns:a14="http://schemas.microsoft.com/office/drawing/2010/main" val="0"/>
              </a:ext>
            </a:extLst>
          </a:blip>
          <a:srcRect/>
          <a:stretch>
            <a:fillRect/>
          </a:stretch>
        </p:blipFill>
        <p:spPr bwMode="auto">
          <a:xfrm>
            <a:off x="2303748" y="872716"/>
            <a:ext cx="4536504" cy="4464496"/>
          </a:xfrm>
          <a:prstGeom prst="rect">
            <a:avLst/>
          </a:prstGeom>
          <a:noFill/>
          <a:ln>
            <a:noFill/>
          </a:ln>
        </p:spPr>
      </p:pic>
    </p:spTree>
    <p:extLst>
      <p:ext uri="{BB962C8B-B14F-4D97-AF65-F5344CB8AC3E}">
        <p14:creationId xmlns:p14="http://schemas.microsoft.com/office/powerpoint/2010/main" val="1707306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706438" y="332656"/>
            <a:ext cx="7658100" cy="5674444"/>
          </a:xfrm>
        </p:spPr>
        <p:txBody>
          <a:bodyPr/>
          <a:lstStyle/>
          <a:p>
            <a:pPr algn="ctr"/>
            <a:endParaRPr lang="sv-SE" sz="2000" dirty="0"/>
          </a:p>
          <a:p>
            <a:pPr algn="ctr"/>
            <a:r>
              <a:rPr lang="sv-SE" sz="2000" dirty="0"/>
              <a:t>Vad gör vi:</a:t>
            </a:r>
          </a:p>
          <a:p>
            <a:pPr algn="ctr"/>
            <a:r>
              <a:rPr lang="sv-SE" sz="2000" dirty="0"/>
              <a:t>Polisens uppgifter PL 1 &amp; 2 §§</a:t>
            </a:r>
          </a:p>
          <a:p>
            <a:pPr algn="ctr"/>
            <a:r>
              <a:rPr lang="sv-SE" sz="2000" dirty="0"/>
              <a:t>Behov- proportion- legalitet- ändamål PL 8 §</a:t>
            </a:r>
          </a:p>
          <a:p>
            <a:pPr algn="ctr"/>
            <a:r>
              <a:rPr lang="sv-SE" sz="2000" dirty="0"/>
              <a:t>Kroppsvisitation PL 19 § 2 st. 1 p</a:t>
            </a:r>
          </a:p>
          <a:p>
            <a:pPr algn="ctr"/>
            <a:r>
              <a:rPr lang="sv-SE" sz="2000" dirty="0"/>
              <a:t>Våldsanvändning PL 10 §</a:t>
            </a:r>
          </a:p>
          <a:p>
            <a:pPr algn="ctr"/>
            <a:r>
              <a:rPr lang="sv-SE" sz="2000" dirty="0"/>
              <a:t>Brott mot knivlagen 1 § </a:t>
            </a:r>
            <a:r>
              <a:rPr lang="sv-SE" sz="2000" dirty="0">
                <a:solidFill>
                  <a:srgbClr val="FF0000"/>
                </a:solidFill>
              </a:rPr>
              <a:t>Grovt brott 4 § !!!</a:t>
            </a:r>
          </a:p>
          <a:p>
            <a:pPr algn="ctr"/>
            <a:r>
              <a:rPr lang="sv-SE" sz="2000" dirty="0"/>
              <a:t>Rapport enligt PL 9 §</a:t>
            </a:r>
          </a:p>
          <a:p>
            <a:pPr algn="ctr"/>
            <a:r>
              <a:rPr lang="sv-SE" sz="2000" dirty="0"/>
              <a:t>(Beslag enligt Rättegångsbalkens regler)</a:t>
            </a:r>
          </a:p>
          <a:p>
            <a:pPr algn="ctr"/>
            <a:r>
              <a:rPr lang="sv-SE" sz="2000" dirty="0"/>
              <a:t>(Förhör enligt Rättegångsbalkens regler)</a:t>
            </a:r>
          </a:p>
          <a:p>
            <a:pPr algn="ctr"/>
            <a:r>
              <a:rPr lang="sv-SE" sz="2000" dirty="0"/>
              <a:t>Dokumentation PL 27 §</a:t>
            </a:r>
          </a:p>
          <a:p>
            <a:pPr algn="ctr"/>
            <a:r>
              <a:rPr lang="sv-SE" sz="2000" dirty="0"/>
              <a:t>(Förverkande Knivlag 5 § / BrB 36:3) </a:t>
            </a:r>
          </a:p>
          <a:p>
            <a:pPr algn="ctr"/>
            <a:r>
              <a:rPr lang="sv-SE" sz="2000" dirty="0"/>
              <a:t>(PL 13 §/LOB??)</a:t>
            </a:r>
          </a:p>
        </p:txBody>
      </p:sp>
    </p:spTree>
    <p:extLst>
      <p:ext uri="{BB962C8B-B14F-4D97-AF65-F5344CB8AC3E}">
        <p14:creationId xmlns:p14="http://schemas.microsoft.com/office/powerpoint/2010/main" val="319262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95536" y="332656"/>
            <a:ext cx="8352928" cy="5688632"/>
          </a:xfrm>
        </p:spPr>
        <p:txBody>
          <a:bodyPr/>
          <a:lstStyle/>
          <a:p>
            <a:r>
              <a:rPr lang="sv-SE" sz="2400" dirty="0"/>
              <a:t>Ett par saker innan vi börjar…</a:t>
            </a:r>
            <a:endParaRPr lang="sv-SE" sz="2000" dirty="0"/>
          </a:p>
          <a:p>
            <a:endParaRPr lang="sv-SE" sz="2000" dirty="0"/>
          </a:p>
          <a:p>
            <a:r>
              <a:rPr lang="sv-SE" sz="2000" dirty="0"/>
              <a:t>Viktigt med undantag från knivförbudet då ett absolut förbud skulle inskränka på fullt legitim användning av knivar m.m. Undantagsregeln bör tillämpas med ”förnuft och generositet”.  </a:t>
            </a:r>
          </a:p>
          <a:p>
            <a:endParaRPr lang="sv-SE" dirty="0"/>
          </a:p>
          <a:p>
            <a:r>
              <a:rPr lang="sv-SE" sz="2000" dirty="0"/>
              <a:t>Ett stort ansvar har lagts på de rättstillämpande myndigheterna att avgöra om ett innehav av dessa föremål kan anses befogat- och/eller rimligt.</a:t>
            </a:r>
          </a:p>
          <a:p>
            <a:endParaRPr lang="sv-SE" sz="2000" dirty="0"/>
          </a:p>
          <a:p>
            <a:r>
              <a:rPr lang="sv-SE" sz="2000" dirty="0"/>
              <a:t>Knivlagen- lite av en ”slask”?!</a:t>
            </a:r>
          </a:p>
          <a:p>
            <a:endParaRPr lang="sv-SE" sz="2000" dirty="0"/>
          </a:p>
          <a:p>
            <a:r>
              <a:rPr lang="sv-SE" sz="2000" dirty="0"/>
              <a:t>Dagens boktips: </a:t>
            </a:r>
            <a:r>
              <a:rPr lang="sv-SE" sz="2000" i="1" dirty="0"/>
              <a:t>Knivlagen Bakgrund och tillämpning </a:t>
            </a:r>
            <a:r>
              <a:rPr lang="sv-SE" sz="2000" dirty="0"/>
              <a:t>av Niklas Dahlgren.</a:t>
            </a:r>
          </a:p>
        </p:txBody>
      </p:sp>
    </p:spTree>
    <p:extLst>
      <p:ext uri="{BB962C8B-B14F-4D97-AF65-F5344CB8AC3E}">
        <p14:creationId xmlns:p14="http://schemas.microsoft.com/office/powerpoint/2010/main" val="2230272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79512" y="188640"/>
            <a:ext cx="8784976" cy="5904656"/>
          </a:xfrm>
        </p:spPr>
        <p:txBody>
          <a:bodyPr/>
          <a:lstStyle/>
          <a:p>
            <a:r>
              <a:rPr lang="sv-SE" sz="6000" dirty="0"/>
              <a:t>Polisprogrammet</a:t>
            </a:r>
            <a:br>
              <a:rPr lang="sv-SE" sz="3600" dirty="0"/>
            </a:br>
            <a:r>
              <a:rPr lang="sv-SE" sz="4000" dirty="0"/>
              <a:t>Polisiär grundkurs </a:t>
            </a:r>
            <a:br>
              <a:rPr lang="sv-SE" sz="3600" dirty="0"/>
            </a:br>
            <a:r>
              <a:rPr lang="sv-SE" sz="3200" dirty="0"/>
              <a:t>Lag om förbud beträffande knivar och andra farliga föremål (1988:254)</a:t>
            </a:r>
            <a:br>
              <a:rPr lang="sv-SE" sz="3200" dirty="0"/>
            </a:br>
            <a:r>
              <a:rPr lang="sv-SE" sz="3200" dirty="0"/>
              <a:t>(Polislag19, 20 a §§, 19 a §)</a:t>
            </a:r>
            <a:br>
              <a:rPr lang="sv-SE" sz="3200" dirty="0"/>
            </a:br>
            <a:r>
              <a:rPr lang="sv-SE" sz="3200" dirty="0"/>
              <a:t>                                                                 </a:t>
            </a:r>
            <a:r>
              <a:rPr lang="sv-SE" sz="1800" dirty="0"/>
              <a:t>Magnus Johnsson</a:t>
            </a:r>
            <a:br>
              <a:rPr lang="sv-SE" sz="4000" dirty="0"/>
            </a:br>
            <a:r>
              <a:rPr lang="sv-SE" sz="4000" dirty="0"/>
              <a:t>                                                     </a:t>
            </a:r>
            <a:br>
              <a:rPr lang="sv-SE" sz="4000" dirty="0"/>
            </a:br>
            <a:br>
              <a:rPr lang="sv-SE" sz="6600" dirty="0"/>
            </a:br>
            <a:endParaRPr lang="sv-SE" sz="6600" dirty="0"/>
          </a:p>
        </p:txBody>
      </p:sp>
      <p:sp>
        <p:nvSpPr>
          <p:cNvPr id="7" name="Underrubrik 6"/>
          <p:cNvSpPr>
            <a:spLocks noGrp="1"/>
          </p:cNvSpPr>
          <p:nvPr>
            <p:ph type="subTitle" idx="1"/>
          </p:nvPr>
        </p:nvSpPr>
        <p:spPr>
          <a:xfrm>
            <a:off x="179512" y="5805264"/>
            <a:ext cx="8784976" cy="144016"/>
          </a:xfrm>
        </p:spPr>
        <p:txBody>
          <a:bodyPr/>
          <a:lstStyle/>
          <a:p>
            <a:endParaRPr lang="sv-SE" sz="2400" i="1" dirty="0"/>
          </a:p>
          <a:p>
            <a:pPr algn="l"/>
            <a:endParaRPr lang="sv-SE" sz="2400" i="1" dirty="0"/>
          </a:p>
          <a:p>
            <a:pPr algn="l"/>
            <a:endParaRPr lang="sv-SE" sz="2400" i="1" dirty="0"/>
          </a:p>
          <a:p>
            <a:endParaRPr lang="sv-SE" sz="4800" i="1" dirty="0"/>
          </a:p>
        </p:txBody>
      </p:sp>
    </p:spTree>
    <p:extLst>
      <p:ext uri="{BB962C8B-B14F-4D97-AF65-F5344CB8AC3E}">
        <p14:creationId xmlns:p14="http://schemas.microsoft.com/office/powerpoint/2010/main" val="4010352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188640"/>
            <a:ext cx="8496944" cy="5832648"/>
          </a:xfrm>
        </p:spPr>
        <p:txBody>
          <a:bodyPr/>
          <a:lstStyle/>
          <a:p>
            <a:pPr algn="l"/>
            <a:r>
              <a:rPr lang="sv-SE" b="1" dirty="0"/>
              <a:t>Knivlagen 1 §, 1:a stycket.</a:t>
            </a:r>
          </a:p>
          <a:p>
            <a:pPr algn="l"/>
            <a:r>
              <a:rPr lang="sv-SE" dirty="0"/>
              <a:t>Knivar, andra stick- och skärvapen och andra föremål som är ägnade att användas som vapen vid brott mot liv eller hälsa får inte innehas på allmän plats, inom skolområde där grundskole- eller gymnasieundervisning bedrivs, eller i fordon på allmän plats.</a:t>
            </a:r>
          </a:p>
          <a:p>
            <a:pPr algn="l">
              <a:lnSpc>
                <a:spcPct val="115000"/>
              </a:lnSpc>
              <a:spcBef>
                <a:spcPts val="500"/>
              </a:spcBef>
              <a:spcAft>
                <a:spcPts val="500"/>
              </a:spcAft>
            </a:pPr>
            <a:r>
              <a:rPr lang="sv-SE" dirty="0">
                <a:solidFill>
                  <a:srgbClr val="FF0000"/>
                </a:solidFill>
                <a:ea typeface="Calibri"/>
              </a:rPr>
              <a:t>Tre kategorier av föremål som inte får innehas på de platser som §:en nämner:</a:t>
            </a:r>
          </a:p>
          <a:p>
            <a:pPr marL="342900" indent="-342900" algn="l">
              <a:lnSpc>
                <a:spcPct val="115000"/>
              </a:lnSpc>
              <a:spcBef>
                <a:spcPts val="500"/>
              </a:spcBef>
              <a:spcAft>
                <a:spcPts val="500"/>
              </a:spcAft>
              <a:buAutoNum type="arabicPeriod"/>
            </a:pPr>
            <a:r>
              <a:rPr lang="sv-SE" i="1" dirty="0">
                <a:solidFill>
                  <a:srgbClr val="FF0000"/>
                </a:solidFill>
                <a:ea typeface="Calibri"/>
              </a:rPr>
              <a:t>Knivar</a:t>
            </a:r>
            <a:r>
              <a:rPr lang="sv-SE" dirty="0">
                <a:solidFill>
                  <a:srgbClr val="FF0000"/>
                </a:solidFill>
                <a:ea typeface="Calibri"/>
              </a:rPr>
              <a:t>- Alla typer av knivar. slidknivar, dolkar, stilettknivar, fällknivar, men också köksknivar eller knivar som används i arbetslivet eller friluftslivet.</a:t>
            </a:r>
          </a:p>
          <a:p>
            <a:pPr marL="342900" indent="-342900" algn="l">
              <a:lnSpc>
                <a:spcPct val="115000"/>
              </a:lnSpc>
              <a:spcBef>
                <a:spcPts val="500"/>
              </a:spcBef>
              <a:spcAft>
                <a:spcPts val="500"/>
              </a:spcAft>
              <a:buAutoNum type="arabicPeriod"/>
            </a:pPr>
            <a:r>
              <a:rPr lang="sv-SE" i="1" dirty="0">
                <a:solidFill>
                  <a:srgbClr val="FF0000"/>
                </a:solidFill>
                <a:ea typeface="Calibri"/>
              </a:rPr>
              <a:t>Andra stick- och skärvapen- </a:t>
            </a:r>
            <a:r>
              <a:rPr lang="sv-SE" dirty="0">
                <a:solidFill>
                  <a:srgbClr val="FF0000"/>
                </a:solidFill>
                <a:ea typeface="Calibri"/>
              </a:rPr>
              <a:t>Bajonetter, sablar, svärd, spjut m.m. </a:t>
            </a:r>
          </a:p>
          <a:p>
            <a:pPr marL="342900" indent="-342900" algn="l">
              <a:lnSpc>
                <a:spcPct val="115000"/>
              </a:lnSpc>
              <a:spcBef>
                <a:spcPts val="500"/>
              </a:spcBef>
              <a:spcAft>
                <a:spcPts val="500"/>
              </a:spcAft>
              <a:buAutoNum type="arabicPeriod"/>
            </a:pPr>
            <a:r>
              <a:rPr lang="sv-SE" i="1" dirty="0">
                <a:solidFill>
                  <a:srgbClr val="FF0000"/>
                </a:solidFill>
                <a:ea typeface="Calibri"/>
              </a:rPr>
              <a:t>Andra föremål som är ägnade att användas som vapen vid brott mot liv och hälsa- </a:t>
            </a:r>
            <a:r>
              <a:rPr lang="sv-SE" dirty="0">
                <a:solidFill>
                  <a:srgbClr val="FF0000"/>
                </a:solidFill>
                <a:ea typeface="Calibri"/>
              </a:rPr>
              <a:t>typiska gatustridsvapen såsom knogjärn, batonger, kaststjärnor m.m. Men också bruksföremål och verktyg, såsom mejslar, yxor, bollträn, cykelkedjor, järnrör o. s.v.</a:t>
            </a:r>
          </a:p>
          <a:p>
            <a:pPr algn="l">
              <a:lnSpc>
                <a:spcPct val="115000"/>
              </a:lnSpc>
              <a:spcBef>
                <a:spcPts val="500"/>
              </a:spcBef>
              <a:spcAft>
                <a:spcPts val="500"/>
              </a:spcAft>
            </a:pPr>
            <a:r>
              <a:rPr lang="sv-SE" dirty="0">
                <a:solidFill>
                  <a:srgbClr val="FF0000"/>
                </a:solidFill>
                <a:ea typeface="Calibri"/>
              </a:rPr>
              <a:t>Kategori 1 &amp; 2 är i grunden (undantag finns) förbjudna att inneha på nämnda platser och syftet med innehavet saknar egentligen betydelse.</a:t>
            </a:r>
          </a:p>
          <a:p>
            <a:pPr algn="l">
              <a:lnSpc>
                <a:spcPct val="115000"/>
              </a:lnSpc>
              <a:spcBef>
                <a:spcPts val="500"/>
              </a:spcBef>
              <a:spcAft>
                <a:spcPts val="500"/>
              </a:spcAft>
            </a:pPr>
            <a:r>
              <a:rPr lang="sv-SE" dirty="0">
                <a:solidFill>
                  <a:srgbClr val="FF0000"/>
                </a:solidFill>
                <a:ea typeface="Calibri"/>
              </a:rPr>
              <a:t>Kategori 3- här finns ett krav på att föremålet ska vara ägnat att användas som vapen vid brott mot liv och hälsa</a:t>
            </a:r>
            <a:r>
              <a:rPr lang="sv-SE">
                <a:solidFill>
                  <a:srgbClr val="FF0000"/>
                </a:solidFill>
                <a:ea typeface="Calibri"/>
              </a:rPr>
              <a:t>. </a:t>
            </a:r>
            <a:endParaRPr lang="sv-SE" dirty="0">
              <a:solidFill>
                <a:srgbClr val="FF0000"/>
              </a:solidFill>
              <a:ea typeface="Calibri"/>
            </a:endParaRPr>
          </a:p>
          <a:p>
            <a:pPr algn="l"/>
            <a:endParaRPr lang="sv-SE" i="1" dirty="0">
              <a:solidFill>
                <a:srgbClr val="FF0000"/>
              </a:solidFill>
            </a:endParaRPr>
          </a:p>
          <a:p>
            <a:pPr algn="l"/>
            <a:endParaRPr lang="sv-SE" i="1" dirty="0">
              <a:solidFill>
                <a:srgbClr val="FF0000"/>
              </a:solidFill>
            </a:endParaRPr>
          </a:p>
          <a:p>
            <a:pPr algn="l"/>
            <a:endParaRPr lang="sv-SE" dirty="0"/>
          </a:p>
          <a:p>
            <a:endParaRPr lang="sv-SE" dirty="0"/>
          </a:p>
        </p:txBody>
      </p:sp>
    </p:spTree>
    <p:extLst>
      <p:ext uri="{BB962C8B-B14F-4D97-AF65-F5344CB8AC3E}">
        <p14:creationId xmlns:p14="http://schemas.microsoft.com/office/powerpoint/2010/main" val="206683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1000"/>
                                        <p:tgtEl>
                                          <p:spTgt spid="3">
                                            <p:txEl>
                                              <p:pRg st="5" end="5"/>
                                            </p:txEl>
                                          </p:spTgt>
                                        </p:tgtEl>
                                      </p:cBhvr>
                                    </p:animEffect>
                                    <p:anim calcmode="lin" valueType="num">
                                      <p:cBhvr>
                                        <p:cTn id="2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1000"/>
                                        <p:tgtEl>
                                          <p:spTgt spid="3">
                                            <p:txEl>
                                              <p:pRg st="6" end="6"/>
                                            </p:txEl>
                                          </p:spTgt>
                                        </p:tgtEl>
                                      </p:cBhvr>
                                    </p:animEffect>
                                    <p:anim calcmode="lin" valueType="num">
                                      <p:cBhvr>
                                        <p:cTn id="2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1000"/>
                                        <p:tgtEl>
                                          <p:spTgt spid="3">
                                            <p:txEl>
                                              <p:pRg st="7" end="7"/>
                                            </p:txEl>
                                          </p:spTgt>
                                        </p:tgtEl>
                                      </p:cBhvr>
                                    </p:animEffect>
                                    <p:anim calcmode="lin" valueType="num">
                                      <p:cBhvr>
                                        <p:cTn id="3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179512" y="116632"/>
            <a:ext cx="8784976" cy="5832648"/>
          </a:xfrm>
        </p:spPr>
        <p:txBody>
          <a:bodyPr/>
          <a:lstStyle/>
          <a:p>
            <a:pPr algn="l">
              <a:lnSpc>
                <a:spcPct val="115000"/>
              </a:lnSpc>
              <a:spcBef>
                <a:spcPts val="500"/>
              </a:spcBef>
              <a:spcAft>
                <a:spcPts val="500"/>
              </a:spcAft>
            </a:pPr>
            <a:r>
              <a:rPr lang="sv-SE" b="1" dirty="0">
                <a:solidFill>
                  <a:srgbClr val="333333"/>
                </a:solidFill>
                <a:ea typeface="Calibri"/>
              </a:rPr>
              <a:t>Knivlagen, forts. 1 §, 2:a stycket (undantagen från knivförbudet).</a:t>
            </a:r>
          </a:p>
          <a:p>
            <a:pPr algn="l">
              <a:lnSpc>
                <a:spcPct val="115000"/>
              </a:lnSpc>
              <a:spcBef>
                <a:spcPts val="500"/>
              </a:spcBef>
              <a:spcAft>
                <a:spcPts val="500"/>
              </a:spcAft>
            </a:pPr>
            <a:r>
              <a:rPr lang="sv-SE" dirty="0"/>
              <a:t>Förbudet i första stycket gäller inte, om föremålet enligt särskilda föreskrifter ingår i utrustning för viss tjänst eller visst uppdrag eller om innehavet annars med hänsyn till föremålets art, innehavarens behov och övriga omständigheter är att anse som befogat.</a:t>
            </a:r>
          </a:p>
          <a:p>
            <a:pPr algn="l">
              <a:lnSpc>
                <a:spcPct val="115000"/>
              </a:lnSpc>
              <a:spcBef>
                <a:spcPts val="500"/>
              </a:spcBef>
              <a:spcAft>
                <a:spcPts val="500"/>
              </a:spcAft>
            </a:pPr>
            <a:endParaRPr lang="sv-SE" dirty="0"/>
          </a:p>
          <a:p>
            <a:pPr algn="l">
              <a:lnSpc>
                <a:spcPct val="115000"/>
              </a:lnSpc>
              <a:spcBef>
                <a:spcPts val="500"/>
              </a:spcBef>
              <a:spcAft>
                <a:spcPts val="500"/>
              </a:spcAft>
            </a:pPr>
            <a:endParaRPr lang="sv-SE" dirty="0">
              <a:solidFill>
                <a:srgbClr val="FF0000"/>
              </a:solidFill>
            </a:endParaRPr>
          </a:p>
          <a:p>
            <a:pPr algn="l">
              <a:lnSpc>
                <a:spcPct val="115000"/>
              </a:lnSpc>
              <a:spcBef>
                <a:spcPts val="500"/>
              </a:spcBef>
              <a:spcAft>
                <a:spcPts val="500"/>
              </a:spcAft>
            </a:pPr>
            <a:endParaRPr lang="sv-SE" dirty="0">
              <a:solidFill>
                <a:srgbClr val="FF0000"/>
              </a:solidFill>
            </a:endParaRPr>
          </a:p>
          <a:p>
            <a:pPr algn="l">
              <a:lnSpc>
                <a:spcPct val="115000"/>
              </a:lnSpc>
              <a:spcBef>
                <a:spcPts val="500"/>
              </a:spcBef>
              <a:spcAft>
                <a:spcPts val="500"/>
              </a:spcAft>
            </a:pPr>
            <a:endParaRPr lang="sv-SE" dirty="0">
              <a:solidFill>
                <a:srgbClr val="FF0000"/>
              </a:solidFill>
            </a:endParaRPr>
          </a:p>
          <a:p>
            <a:pPr algn="l">
              <a:lnSpc>
                <a:spcPct val="115000"/>
              </a:lnSpc>
              <a:spcBef>
                <a:spcPts val="500"/>
              </a:spcBef>
              <a:spcAft>
                <a:spcPts val="500"/>
              </a:spcAft>
            </a:pPr>
            <a:endParaRPr lang="sv-SE" dirty="0">
              <a:solidFill>
                <a:srgbClr val="FF0000"/>
              </a:solidFill>
            </a:endParaRPr>
          </a:p>
          <a:p>
            <a:pPr algn="l">
              <a:lnSpc>
                <a:spcPct val="115000"/>
              </a:lnSpc>
              <a:spcBef>
                <a:spcPts val="500"/>
              </a:spcBef>
              <a:spcAft>
                <a:spcPts val="500"/>
              </a:spcAft>
            </a:pPr>
            <a:endParaRPr lang="sv-SE" dirty="0">
              <a:solidFill>
                <a:srgbClr val="FF0000"/>
              </a:solidFill>
            </a:endParaRPr>
          </a:p>
          <a:p>
            <a:pPr algn="l">
              <a:lnSpc>
                <a:spcPct val="115000"/>
              </a:lnSpc>
              <a:spcBef>
                <a:spcPts val="500"/>
              </a:spcBef>
              <a:spcAft>
                <a:spcPts val="500"/>
              </a:spcAft>
            </a:pPr>
            <a:endParaRPr lang="sv-SE" dirty="0">
              <a:solidFill>
                <a:srgbClr val="FF0000"/>
              </a:solidFill>
            </a:endParaRPr>
          </a:p>
          <a:p>
            <a:pPr algn="l">
              <a:lnSpc>
                <a:spcPct val="115000"/>
              </a:lnSpc>
              <a:spcBef>
                <a:spcPts val="500"/>
              </a:spcBef>
              <a:spcAft>
                <a:spcPts val="500"/>
              </a:spcAft>
            </a:pPr>
            <a:r>
              <a:rPr lang="sv-SE" dirty="0">
                <a:solidFill>
                  <a:srgbClr val="FF0000"/>
                </a:solidFill>
              </a:rPr>
              <a:t>Särskilda föreskrifter- Polis, väktare, ordningsvakt, skyddsvakt o. s. v.</a:t>
            </a:r>
          </a:p>
          <a:p>
            <a:pPr algn="l">
              <a:lnSpc>
                <a:spcPct val="115000"/>
              </a:lnSpc>
              <a:spcBef>
                <a:spcPts val="500"/>
              </a:spcBef>
              <a:spcAft>
                <a:spcPts val="500"/>
              </a:spcAft>
            </a:pPr>
            <a:r>
              <a:rPr lang="sv-SE" dirty="0">
                <a:solidFill>
                  <a:srgbClr val="FF0000"/>
                </a:solidFill>
              </a:rPr>
              <a:t>Sista meningen 2:a st.- Div. hantverkare, jägare, friluftsmänniskor, fiskare o. s. v.</a:t>
            </a:r>
            <a:endParaRPr lang="sv-SE" dirty="0"/>
          </a:p>
          <a:p>
            <a:endParaRPr lang="sv-SE" sz="2400" i="1" dirty="0"/>
          </a:p>
        </p:txBody>
      </p:sp>
      <p:pic>
        <p:nvPicPr>
          <p:cNvPr id="4" name="Bild 4" descr="Bildresultat för snickare"/>
          <p:cNvPicPr/>
          <p:nvPr/>
        </p:nvPicPr>
        <p:blipFill>
          <a:blip r:embed="rId3">
            <a:extLst>
              <a:ext uri="{28A0092B-C50C-407E-A947-70E740481C1C}">
                <a14:useLocalDpi xmlns:a14="http://schemas.microsoft.com/office/drawing/2010/main" val="0"/>
              </a:ext>
            </a:extLst>
          </a:blip>
          <a:srcRect/>
          <a:stretch>
            <a:fillRect/>
          </a:stretch>
        </p:blipFill>
        <p:spPr bwMode="auto">
          <a:xfrm>
            <a:off x="2909592" y="1844824"/>
            <a:ext cx="1944216" cy="2465313"/>
          </a:xfrm>
          <a:prstGeom prst="rect">
            <a:avLst/>
          </a:prstGeom>
          <a:noFill/>
          <a:ln>
            <a:noFill/>
          </a:ln>
        </p:spPr>
      </p:pic>
      <p:pic>
        <p:nvPicPr>
          <p:cNvPr id="5" name="Bild 6" descr="Bildresultat för a-lagare tecknad"/>
          <p:cNvPicPr/>
          <p:nvPr/>
        </p:nvPicPr>
        <p:blipFill>
          <a:blip r:embed="rId4">
            <a:extLst>
              <a:ext uri="{28A0092B-C50C-407E-A947-70E740481C1C}">
                <a14:useLocalDpi xmlns:a14="http://schemas.microsoft.com/office/drawing/2010/main" val="0"/>
              </a:ext>
            </a:extLst>
          </a:blip>
          <a:srcRect/>
          <a:stretch>
            <a:fillRect/>
          </a:stretch>
        </p:blipFill>
        <p:spPr bwMode="auto">
          <a:xfrm>
            <a:off x="5186209" y="2095565"/>
            <a:ext cx="3744416" cy="2232248"/>
          </a:xfrm>
          <a:prstGeom prst="rect">
            <a:avLst/>
          </a:prstGeom>
          <a:noFill/>
          <a:ln>
            <a:noFill/>
          </a:ln>
        </p:spPr>
      </p:pic>
      <p:pic>
        <p:nvPicPr>
          <p:cNvPr id="8" name="Bild 2" descr="Polis längd - archswindler.foodanddrinks.sit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13" y="1556792"/>
            <a:ext cx="2903367" cy="2753345"/>
          </a:xfrm>
          <a:prstGeom prst="rect">
            <a:avLst/>
          </a:prstGeom>
          <a:noFill/>
          <a:ln>
            <a:noFill/>
          </a:ln>
        </p:spPr>
      </p:pic>
      <p:sp>
        <p:nvSpPr>
          <p:cNvPr id="9" name="Rektangel 8"/>
          <p:cNvSpPr/>
          <p:nvPr/>
        </p:nvSpPr>
        <p:spPr bwMode="auto">
          <a:xfrm>
            <a:off x="1763688" y="2276872"/>
            <a:ext cx="51980" cy="432048"/>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327350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9" end="9"/>
                                            </p:txEl>
                                          </p:spTgt>
                                        </p:tgtEl>
                                        <p:attrNameLst>
                                          <p:attrName>style.visibility</p:attrName>
                                        </p:attrNameLst>
                                      </p:cBhvr>
                                      <p:to>
                                        <p:strVal val="visible"/>
                                      </p:to>
                                    </p:set>
                                    <p:animEffect transition="in" filter="fade">
                                      <p:cBhvr>
                                        <p:cTn id="7" dur="1000"/>
                                        <p:tgtEl>
                                          <p:spTgt spid="7">
                                            <p:txEl>
                                              <p:pRg st="9" end="9"/>
                                            </p:txEl>
                                          </p:spTgt>
                                        </p:tgtEl>
                                      </p:cBhvr>
                                    </p:animEffect>
                                    <p:anim calcmode="lin" valueType="num">
                                      <p:cBhvr>
                                        <p:cTn id="8"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9" end="9"/>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0" end="10"/>
                                            </p:txEl>
                                          </p:spTgt>
                                        </p:tgtEl>
                                        <p:attrNameLst>
                                          <p:attrName>style.visibility</p:attrName>
                                        </p:attrNameLst>
                                      </p:cBhvr>
                                      <p:to>
                                        <p:strVal val="visible"/>
                                      </p:to>
                                    </p:set>
                                    <p:animEffect transition="in" filter="fade">
                                      <p:cBhvr>
                                        <p:cTn id="12" dur="1000"/>
                                        <p:tgtEl>
                                          <p:spTgt spid="7">
                                            <p:txEl>
                                              <p:pRg st="10" end="10"/>
                                            </p:txEl>
                                          </p:spTgt>
                                        </p:tgtEl>
                                      </p:cBhvr>
                                    </p:animEffect>
                                    <p:anim calcmode="lin" valueType="num">
                                      <p:cBhvr>
                                        <p:cTn id="13"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23528" y="663370"/>
            <a:ext cx="8496944" cy="5018112"/>
          </a:xfrm>
        </p:spPr>
        <p:txBody>
          <a:bodyPr/>
          <a:lstStyle/>
          <a:p>
            <a:pPr algn="l">
              <a:lnSpc>
                <a:spcPct val="115000"/>
              </a:lnSpc>
              <a:spcBef>
                <a:spcPts val="500"/>
              </a:spcBef>
              <a:spcAft>
                <a:spcPts val="500"/>
              </a:spcAft>
            </a:pPr>
            <a:r>
              <a:rPr lang="sv-SE" b="1" dirty="0"/>
              <a:t>Knivlagen forts. 1 §, 3:e stycket.</a:t>
            </a:r>
          </a:p>
          <a:p>
            <a:pPr algn="l">
              <a:lnSpc>
                <a:spcPct val="115000"/>
              </a:lnSpc>
              <a:spcBef>
                <a:spcPts val="500"/>
              </a:spcBef>
              <a:spcAft>
                <a:spcPts val="500"/>
              </a:spcAft>
            </a:pPr>
            <a:r>
              <a:rPr lang="sv-SE" dirty="0"/>
              <a:t>Stickvapen eller knivar som är konstruerade så att klingan eller bladet snabbt kan fällas eller skjutas ut ur sitt skaft (springstiletter eller springknivar) får inte innehas av personer under 21 år.</a:t>
            </a:r>
          </a:p>
          <a:p>
            <a:pPr algn="l">
              <a:lnSpc>
                <a:spcPct val="115000"/>
              </a:lnSpc>
              <a:spcBef>
                <a:spcPts val="500"/>
              </a:spcBef>
              <a:spcAft>
                <a:spcPts val="500"/>
              </a:spcAft>
            </a:pPr>
            <a:r>
              <a:rPr lang="sv-SE" dirty="0">
                <a:solidFill>
                  <a:srgbClr val="FF0000"/>
                </a:solidFill>
                <a:ea typeface="Calibri"/>
              </a:rPr>
              <a:t>De föremål som regleras i detta stycke faller naturligtvis också in under tillämpningsområdet för §:ens första stycke. D. v. s. oavsett ålder så är dessa föremål förbjudna att inneha på allmän plats, på skolområde eller i fordon på allmän plats. </a:t>
            </a:r>
          </a:p>
          <a:p>
            <a:pPr algn="l">
              <a:lnSpc>
                <a:spcPct val="115000"/>
              </a:lnSpc>
              <a:spcBef>
                <a:spcPts val="500"/>
              </a:spcBef>
              <a:spcAft>
                <a:spcPts val="500"/>
              </a:spcAft>
            </a:pPr>
            <a:r>
              <a:rPr lang="sv-SE" dirty="0">
                <a:solidFill>
                  <a:srgbClr val="FF0000"/>
                </a:solidFill>
                <a:ea typeface="Calibri"/>
              </a:rPr>
              <a:t>Förbudet för personer under 21 år blir med detta 3.e stycke betydligt mer omfattande eftersom förbudet inte är begränsat i rum. Förbudet gäller oavsett plats! </a:t>
            </a:r>
          </a:p>
          <a:p>
            <a:pPr algn="l">
              <a:lnSpc>
                <a:spcPct val="115000"/>
              </a:lnSpc>
              <a:spcBef>
                <a:spcPts val="500"/>
              </a:spcBef>
              <a:spcAft>
                <a:spcPts val="500"/>
              </a:spcAft>
            </a:pPr>
            <a:endParaRPr lang="sv-SE" i="1" dirty="0"/>
          </a:p>
          <a:p>
            <a:endParaRPr lang="sv-SE"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4266650"/>
            <a:ext cx="3090292" cy="1414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2534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179512" y="188640"/>
            <a:ext cx="8784976" cy="5760640"/>
          </a:xfrm>
        </p:spPr>
        <p:txBody>
          <a:bodyPr/>
          <a:lstStyle/>
          <a:p>
            <a:pPr algn="l"/>
            <a:r>
              <a:rPr lang="sv-SE" b="1" dirty="0"/>
              <a:t>Polislagen 19 § (1:a stycket.)</a:t>
            </a:r>
          </a:p>
          <a:p>
            <a:pPr algn="l"/>
            <a:r>
              <a:rPr lang="sv-SE" dirty="0"/>
              <a:t>En polisman som med laga stöd griper eller annars omhändertar eller avlägsnar någon får i anslutning till ingripandet kroppsvisitera denne i den utsträckning som är nödvändig</a:t>
            </a:r>
          </a:p>
          <a:p>
            <a:pPr algn="l"/>
            <a:r>
              <a:rPr lang="sv-SE" dirty="0"/>
              <a:t>1. av säkerhetsskäl för att vapen eller andra farliga föremål skall kunna tas om hand, eller</a:t>
            </a:r>
          </a:p>
          <a:p>
            <a:pPr algn="l"/>
            <a:r>
              <a:rPr lang="sv-SE" dirty="0"/>
              <a:t>(2. för att hans identitet skall kunna fastställas).</a:t>
            </a:r>
          </a:p>
          <a:p>
            <a:pPr algn="l"/>
            <a:endParaRPr lang="sv-SE" dirty="0"/>
          </a:p>
          <a:p>
            <a:pPr algn="l"/>
            <a:r>
              <a:rPr lang="sv-SE" dirty="0">
                <a:solidFill>
                  <a:srgbClr val="FF0000"/>
                </a:solidFill>
                <a:cs typeface="Arial" panose="020B0604020202020204" pitchFamily="34" charset="0"/>
              </a:rPr>
              <a:t>Vid frihetsberövanden. Gripanden, omhändertaganden, o. s. v. (ej avvisanden). </a:t>
            </a:r>
          </a:p>
          <a:p>
            <a:pPr algn="l"/>
            <a:r>
              <a:rPr lang="sv-SE" dirty="0">
                <a:solidFill>
                  <a:srgbClr val="FF0000"/>
                </a:solidFill>
                <a:cs typeface="Arial" panose="020B0604020202020204" pitchFamily="34" charset="0"/>
              </a:rPr>
              <a:t>Punkten 1 benämns ofta som skyddsvisitation, vårt arbetsskydd. Här handlar det om vår och andras säkerhet. Här plockar vi av personer knivar och liknande, men också nycklar, tändare, pennor mm. </a:t>
            </a:r>
          </a:p>
          <a:p>
            <a:pPr algn="l"/>
            <a:r>
              <a:rPr lang="sv-SE" dirty="0">
                <a:solidFill>
                  <a:srgbClr val="FF0000"/>
                </a:solidFill>
                <a:cs typeface="Arial" panose="020B0604020202020204" pitchFamily="34" charset="0"/>
              </a:rPr>
              <a:t>Vi får (SKA) visitera personer och de tillhörigheter som personer bär med sig. </a:t>
            </a:r>
          </a:p>
          <a:p>
            <a:pPr algn="l"/>
            <a:r>
              <a:rPr lang="sv-SE" dirty="0">
                <a:cs typeface="Arial" panose="020B0604020202020204" pitchFamily="34" charset="0"/>
              </a:rPr>
              <a:t>(Punkten 2 berör vi inte närmare här då det rör sökande av ID)</a:t>
            </a:r>
          </a:p>
          <a:p>
            <a:pPr algn="l">
              <a:lnSpc>
                <a:spcPct val="115000"/>
              </a:lnSpc>
              <a:spcBef>
                <a:spcPts val="500"/>
              </a:spcBef>
              <a:spcAft>
                <a:spcPts val="500"/>
              </a:spcAft>
            </a:pPr>
            <a:endParaRPr lang="sv-SE" sz="2000" dirty="0">
              <a:solidFill>
                <a:srgbClr val="FF0000"/>
              </a:solidFill>
              <a:ea typeface="Calibri"/>
            </a:endParaRPr>
          </a:p>
          <a:p>
            <a:pPr algn="l">
              <a:lnSpc>
                <a:spcPct val="115000"/>
              </a:lnSpc>
              <a:spcBef>
                <a:spcPts val="500"/>
              </a:spcBef>
              <a:spcAft>
                <a:spcPts val="500"/>
              </a:spcAft>
            </a:pPr>
            <a:endParaRPr lang="sv-SE" sz="2000" dirty="0">
              <a:solidFill>
                <a:srgbClr val="FF0000"/>
              </a:solidFill>
              <a:ea typeface="Calibri"/>
            </a:endParaRPr>
          </a:p>
          <a:p>
            <a:pPr algn="l">
              <a:lnSpc>
                <a:spcPct val="115000"/>
              </a:lnSpc>
              <a:spcBef>
                <a:spcPts val="500"/>
              </a:spcBef>
              <a:spcAft>
                <a:spcPts val="500"/>
              </a:spcAft>
            </a:pPr>
            <a:endParaRPr lang="sv-SE" sz="2000" dirty="0">
              <a:solidFill>
                <a:srgbClr val="FF0000"/>
              </a:solidFill>
              <a:ea typeface="Calibri"/>
            </a:endParaRPr>
          </a:p>
          <a:p>
            <a:pPr algn="l"/>
            <a:endParaRPr lang="sv-SE" sz="2400" i="1" dirty="0"/>
          </a:p>
        </p:txBody>
      </p:sp>
    </p:spTree>
    <p:extLst>
      <p:ext uri="{BB962C8B-B14F-4D97-AF65-F5344CB8AC3E}">
        <p14:creationId xmlns:p14="http://schemas.microsoft.com/office/powerpoint/2010/main" val="1697157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79512" y="116632"/>
            <a:ext cx="8784976" cy="5904656"/>
          </a:xfrm>
        </p:spPr>
        <p:txBody>
          <a:bodyPr/>
          <a:lstStyle/>
          <a:p>
            <a:pPr algn="l"/>
            <a:r>
              <a:rPr lang="sv-SE" b="1" dirty="0"/>
              <a:t>Polislagen 19 § (2:a stycket).</a:t>
            </a:r>
          </a:p>
          <a:p>
            <a:pPr algn="l"/>
            <a:r>
              <a:rPr lang="sv-SE" dirty="0"/>
              <a:t>En polisman får också kroppsvisitera i den utsträckning det behövs för att söka efter</a:t>
            </a:r>
          </a:p>
          <a:p>
            <a:pPr algn="l"/>
            <a:r>
              <a:rPr lang="sv-SE" dirty="0"/>
              <a:t>1.  vapen eller andra farliga föremål som är ägnade att användas vid brott mot liv eller hälsa,           </a:t>
            </a:r>
          </a:p>
          <a:p>
            <a:pPr algn="l"/>
            <a:r>
              <a:rPr lang="sv-SE" dirty="0">
                <a:cs typeface="Arial" panose="020B0604020202020204" pitchFamily="34" charset="0"/>
              </a:rPr>
              <a:t>     om det med hänsyn till omständigheterna kan antas att ett sådant föremål kan förklaras </a:t>
            </a:r>
          </a:p>
          <a:p>
            <a:pPr algn="l"/>
            <a:r>
              <a:rPr lang="sv-SE" dirty="0"/>
              <a:t>     förverkat enligt 36 kap. 3 § brottsbalken, eller</a:t>
            </a:r>
          </a:p>
          <a:p>
            <a:pPr algn="l"/>
            <a:r>
              <a:rPr lang="sv-SE" dirty="0"/>
              <a:t>(2. Föremål som är ägnade att användas som hjälpmedel vid brott som innefattar skada på </a:t>
            </a:r>
          </a:p>
          <a:p>
            <a:pPr algn="l"/>
            <a:r>
              <a:rPr lang="sv-SE" dirty="0">
                <a:solidFill>
                  <a:srgbClr val="FF0000"/>
                </a:solidFill>
                <a:cs typeface="Arial" panose="020B0604020202020204" pitchFamily="34" charset="0"/>
              </a:rPr>
              <a:t>    </a:t>
            </a:r>
            <a:r>
              <a:rPr lang="sv-SE" dirty="0">
                <a:cs typeface="Arial" panose="020B0604020202020204" pitchFamily="34" charset="0"/>
              </a:rPr>
              <a:t>egendom, om det finns särskild anledning anta att den som avses med åtgärden bär ett </a:t>
            </a:r>
          </a:p>
          <a:p>
            <a:pPr algn="l"/>
            <a:r>
              <a:rPr lang="sv-SE" dirty="0"/>
              <a:t>    sådant föremål med sig och det med hänsyn till omständigheterna kan antas att föremålet</a:t>
            </a:r>
          </a:p>
          <a:p>
            <a:pPr algn="l"/>
            <a:r>
              <a:rPr lang="sv-SE" dirty="0"/>
              <a:t>    kan förklaras förverkat enligt 36 kap. 3 § brottsbalken). Lag. (2003:858).</a:t>
            </a:r>
          </a:p>
          <a:p>
            <a:pPr algn="l"/>
            <a:endParaRPr lang="sv-SE" dirty="0"/>
          </a:p>
          <a:p>
            <a:pPr algn="l"/>
            <a:r>
              <a:rPr lang="sv-SE" dirty="0">
                <a:solidFill>
                  <a:srgbClr val="FF0000"/>
                </a:solidFill>
              </a:rPr>
              <a:t>Inget krav på att någon ska frihetsberövas. </a:t>
            </a:r>
          </a:p>
          <a:p>
            <a:pPr algn="l"/>
            <a:r>
              <a:rPr lang="sv-SE" dirty="0">
                <a:solidFill>
                  <a:srgbClr val="FF0000"/>
                </a:solidFill>
              </a:rPr>
              <a:t>Punkten 1 handlar om allmänhetens säkerhet, ett verktyg för att förebygga/förhindra brott.</a:t>
            </a:r>
          </a:p>
          <a:p>
            <a:pPr algn="l"/>
            <a:r>
              <a:rPr lang="sv-SE" dirty="0">
                <a:solidFill>
                  <a:srgbClr val="FF0000"/>
                </a:solidFill>
              </a:rPr>
              <a:t>Situationer där risken typiskt sett är stor för att knivar och andra farliga föremål kan komma till användning vid våldsbrott, t. ex. rivaliserande ungdomsgäng på stan eller i samband med vissa idrottssammanhang o. s. v. </a:t>
            </a:r>
          </a:p>
          <a:p>
            <a:pPr algn="l"/>
            <a:r>
              <a:rPr lang="sv-SE" dirty="0">
                <a:solidFill>
                  <a:srgbClr val="FF0000"/>
                </a:solidFill>
              </a:rPr>
              <a:t>Här är syftet/ändamålet (PL 8 §) just vapen eller andra farliga föremål som är ägnade.... </a:t>
            </a:r>
          </a:p>
          <a:p>
            <a:pPr algn="l"/>
            <a:r>
              <a:rPr lang="sv-SE" dirty="0">
                <a:solidFill>
                  <a:srgbClr val="FF0000"/>
                </a:solidFill>
              </a:rPr>
              <a:t>Här kan vi inte plocka av människor deras nycklar, tändare, pennor mm.</a:t>
            </a:r>
          </a:p>
          <a:p>
            <a:pPr algn="l"/>
            <a:r>
              <a:rPr lang="sv-SE" dirty="0">
                <a:cs typeface="Arial" panose="020B0604020202020204" pitchFamily="34" charset="0"/>
              </a:rPr>
              <a:t>(Punkten 2 berör vi inte närmare här då det rör sökande av klotterföremål)</a:t>
            </a:r>
          </a:p>
          <a:p>
            <a:pPr algn="l"/>
            <a:endParaRPr lang="sv-SE" i="1" dirty="0"/>
          </a:p>
          <a:p>
            <a:pPr algn="l"/>
            <a:endParaRPr lang="sv-SE" i="1" dirty="0"/>
          </a:p>
          <a:p>
            <a:pPr algn="l"/>
            <a:endParaRPr lang="sv-SE" i="1" dirty="0"/>
          </a:p>
          <a:p>
            <a:pPr algn="l"/>
            <a:endParaRPr lang="sv-SE" dirty="0"/>
          </a:p>
          <a:p>
            <a:pPr algn="l"/>
            <a:endParaRPr lang="sv-SE" dirty="0"/>
          </a:p>
          <a:p>
            <a:pPr algn="l"/>
            <a:endParaRPr lang="sv-SE" dirty="0"/>
          </a:p>
          <a:p>
            <a:pPr algn="l"/>
            <a:r>
              <a:rPr lang="sv-SE" dirty="0">
                <a:latin typeface="Arial" panose="020B0604020202020204" pitchFamily="34" charset="0"/>
                <a:cs typeface="Arial" panose="020B0604020202020204" pitchFamily="34" charset="0"/>
              </a:rPr>
              <a:t> </a:t>
            </a:r>
          </a:p>
          <a:p>
            <a:pPr algn="l"/>
            <a:r>
              <a:rPr lang="sv-SE" dirty="0">
                <a:latin typeface="Arial" panose="020B0604020202020204" pitchFamily="34" charset="0"/>
                <a:cs typeface="Arial" panose="020B0604020202020204" pitchFamily="34" charset="0"/>
              </a:rPr>
              <a:t>                                 </a:t>
            </a:r>
            <a:endParaRPr lang="sv-SE" b="1" dirty="0">
              <a:latin typeface="+mj-lt"/>
              <a:cs typeface="Arial" panose="020B0604020202020204" pitchFamily="34" charset="0"/>
            </a:endParaRPr>
          </a:p>
          <a:p>
            <a:pPr algn="l"/>
            <a:endParaRPr lang="sv-SE" dirty="0">
              <a:solidFill>
                <a:srgbClr val="FF0000"/>
              </a:solidFill>
              <a:latin typeface="+mj-lt"/>
              <a:cs typeface="Arial" panose="020B0604020202020204" pitchFamily="34" charset="0"/>
            </a:endParaRPr>
          </a:p>
          <a:p>
            <a:pPr algn="l"/>
            <a:endParaRPr lang="sv-SE" dirty="0">
              <a:solidFill>
                <a:srgbClr val="FF0000"/>
              </a:solidFill>
              <a:latin typeface="Arial" panose="020B0604020202020204" pitchFamily="34" charset="0"/>
              <a:cs typeface="Arial" panose="020B0604020202020204" pitchFamily="34" charset="0"/>
            </a:endParaRPr>
          </a:p>
          <a:p>
            <a:pPr algn="l"/>
            <a:endParaRPr lang="sv-SE" dirty="0">
              <a:solidFill>
                <a:srgbClr val="FF0000"/>
              </a:solidFill>
              <a:latin typeface="Arial" panose="020B0604020202020204" pitchFamily="34" charset="0"/>
              <a:cs typeface="Arial" panose="020B0604020202020204" pitchFamily="34" charset="0"/>
            </a:endParaRPr>
          </a:p>
          <a:p>
            <a:endParaRPr lang="sv-SE" dirty="0"/>
          </a:p>
        </p:txBody>
      </p:sp>
    </p:spTree>
    <p:extLst>
      <p:ext uri="{BB962C8B-B14F-4D97-AF65-F5344CB8AC3E}">
        <p14:creationId xmlns:p14="http://schemas.microsoft.com/office/powerpoint/2010/main" val="1465238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Underrubrik 6"/>
          <p:cNvSpPr>
            <a:spLocks noGrp="1"/>
          </p:cNvSpPr>
          <p:nvPr>
            <p:ph type="subTitle" idx="1"/>
          </p:nvPr>
        </p:nvSpPr>
        <p:spPr>
          <a:xfrm>
            <a:off x="251520" y="44624"/>
            <a:ext cx="8640960" cy="5976664"/>
          </a:xfrm>
        </p:spPr>
        <p:txBody>
          <a:bodyPr/>
          <a:lstStyle/>
          <a:p>
            <a:pPr algn="l"/>
            <a:endParaRPr lang="sv-SE" b="1" dirty="0"/>
          </a:p>
          <a:p>
            <a:pPr algn="l"/>
            <a:r>
              <a:rPr lang="sv-SE" b="1" dirty="0"/>
              <a:t>Polislagen 20 a §.</a:t>
            </a:r>
          </a:p>
          <a:p>
            <a:pPr algn="l"/>
            <a:r>
              <a:rPr lang="sv-SE" dirty="0"/>
              <a:t>En polisman får genomsöka ett fordon eller en båt i den utsträckning det behövs för att söka efter vapen eller andra farliga föremål som är ägnade att användas vid brott mot liv eller hälsa, om det med hänsyn till omständigheterna kan antas att ett sådant föremål kan påträffas och förklaras förverkat enligt </a:t>
            </a:r>
            <a:r>
              <a:rPr lang="sv-SE" dirty="0">
                <a:hlinkClick r:id="rId3"/>
              </a:rPr>
              <a:t>36 kap. 3 §</a:t>
            </a:r>
            <a:r>
              <a:rPr lang="sv-SE" dirty="0"/>
              <a:t> brottsbalken.</a:t>
            </a:r>
          </a:p>
          <a:p>
            <a:pPr algn="l">
              <a:lnSpc>
                <a:spcPct val="115000"/>
              </a:lnSpc>
              <a:spcBef>
                <a:spcPts val="500"/>
              </a:spcBef>
              <a:spcAft>
                <a:spcPts val="500"/>
              </a:spcAft>
            </a:pPr>
            <a:r>
              <a:rPr lang="sv-SE" dirty="0">
                <a:solidFill>
                  <a:srgbClr val="FF0000"/>
                </a:solidFill>
                <a:ea typeface="Calibri"/>
              </a:rPr>
              <a:t>PL 20 a § och PL 19 § 2:a stycket första punkten ”pratar samma språk.”                             PL 20 a §- tar sikte på fordon (och båt).                                                                                PL 19 § 2:a stycket första punkten- tar sikte på person. </a:t>
            </a:r>
          </a:p>
          <a:p>
            <a:pPr algn="l"/>
            <a:endParaRPr lang="sv-SE" sz="2400" i="1" dirty="0"/>
          </a:p>
          <a:p>
            <a:pPr algn="l"/>
            <a:endParaRPr lang="sv-SE" sz="2400" i="1" dirty="0"/>
          </a:p>
          <a:p>
            <a:pPr algn="l"/>
            <a:endParaRPr lang="sv-SE" sz="2400" i="1" dirty="0"/>
          </a:p>
          <a:p>
            <a:pPr algn="l"/>
            <a:endParaRPr lang="sv-SE" sz="2400" i="1" dirty="0"/>
          </a:p>
          <a:p>
            <a:pPr algn="l"/>
            <a:endParaRPr lang="sv-SE" sz="2400" i="1" dirty="0"/>
          </a:p>
          <a:p>
            <a:pPr algn="l"/>
            <a:endParaRPr lang="sv-SE" dirty="0">
              <a:solidFill>
                <a:srgbClr val="FF0000"/>
              </a:solidFill>
            </a:endParaRPr>
          </a:p>
          <a:p>
            <a:pPr algn="l"/>
            <a:endParaRPr lang="sv-SE" dirty="0">
              <a:solidFill>
                <a:srgbClr val="FF0000"/>
              </a:solidFill>
            </a:endParaRPr>
          </a:p>
          <a:p>
            <a:pPr algn="l"/>
            <a:endParaRPr lang="sv-SE" dirty="0">
              <a:solidFill>
                <a:srgbClr val="FF0000"/>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0" y="3140968"/>
            <a:ext cx="7239000" cy="2701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2310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Lnu_swe">
  <a:themeElements>
    <a:clrScheme name="Gråskala">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4312</TotalTime>
  <Words>1566</Words>
  <Application>Microsoft Office PowerPoint</Application>
  <PresentationFormat>Bildspel på skärmen (4:3)</PresentationFormat>
  <Paragraphs>145</Paragraphs>
  <Slides>14</Slides>
  <Notes>6</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Times New Roman</vt:lpstr>
      <vt:lpstr>Lnu_swe</vt:lpstr>
      <vt:lpstr>PowerPoint-presentation</vt:lpstr>
      <vt:lpstr>PowerPoint-presentation</vt:lpstr>
      <vt:lpstr>Polisprogrammet Polisiär grundkurs  Lag om förbud beträffande knivar och andra farliga föremål (1988:254) (Polislag19, 20 a §§, 19 a §)                                                                  Magnus Johnsson                                                        </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Elisabet Hellgren</dc:creator>
  <cp:lastModifiedBy>Thor-Björn Fransson</cp:lastModifiedBy>
  <cp:revision>203</cp:revision>
  <cp:lastPrinted>2012-09-17T09:02:59Z</cp:lastPrinted>
  <dcterms:created xsi:type="dcterms:W3CDTF">2012-09-17T07:34:41Z</dcterms:created>
  <dcterms:modified xsi:type="dcterms:W3CDTF">2024-08-08T11:44:39Z</dcterms:modified>
</cp:coreProperties>
</file>