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3"/>
  </p:notesMasterIdLst>
  <p:sldIdLst>
    <p:sldId id="279" r:id="rId2"/>
    <p:sldId id="281" r:id="rId3"/>
    <p:sldId id="285" r:id="rId4"/>
    <p:sldId id="283" r:id="rId5"/>
    <p:sldId id="280" r:id="rId6"/>
    <p:sldId id="271" r:id="rId7"/>
    <p:sldId id="272" r:id="rId8"/>
    <p:sldId id="273" r:id="rId9"/>
    <p:sldId id="262" r:id="rId10"/>
    <p:sldId id="284" r:id="rId11"/>
    <p:sldId id="277" r:id="rId12"/>
  </p:sldIdLst>
  <p:sldSz cx="9144000" cy="6858000" type="screen4x3"/>
  <p:notesSz cx="6794500" cy="99314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77935" autoAdjust="0"/>
  </p:normalViewPr>
  <p:slideViewPr>
    <p:cSldViewPr>
      <p:cViewPr varScale="1">
        <p:scale>
          <a:sx n="53" d="100"/>
          <a:sy n="53" d="100"/>
        </p:scale>
        <p:origin x="9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D458B-585B-4B88-8641-79917E6F147B}" type="datetimeFigureOut">
              <a:rPr lang="sv-SE" smtClean="0"/>
              <a:t>2019-10-02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CBC7B-DD7E-4ECF-9DA3-340E18B7B8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0498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9927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FF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355" name="Title Placeholder 1"/>
          <p:cNvSpPr>
            <a:spLocks noGrp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/>
          <a:lstStyle>
            <a:lvl1pPr>
              <a:lnSpc>
                <a:spcPts val="7500"/>
              </a:lnSpc>
              <a:defRPr sz="7500"/>
            </a:lvl1pPr>
          </a:lstStyle>
          <a:p>
            <a:pPr lvl="0"/>
            <a:r>
              <a:rPr lang="sv-SE" noProof="0" smtClean="0"/>
              <a:t>Klicka här för att ändra format</a:t>
            </a:r>
            <a:endParaRPr lang="en-US" noProof="0" smtClean="0"/>
          </a:p>
        </p:txBody>
      </p:sp>
      <p:sp>
        <p:nvSpPr>
          <p:cNvPr id="100356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  <a:endParaRPr lang="en-US" noProof="0" smtClean="0"/>
          </a:p>
        </p:txBody>
      </p:sp>
      <p:pic>
        <p:nvPicPr>
          <p:cNvPr id="100357" name="Picture 5" descr="090323_Lnu_Wordmark_Kalmar_Växjö_påhäng_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58" name="Picture 6" descr="090323_Lnu_Symb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24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50013" y="806450"/>
            <a:ext cx="1914525" cy="520065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04850" y="806450"/>
            <a:ext cx="5592763" cy="52006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598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69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9520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06438" y="1651000"/>
            <a:ext cx="375285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1651000"/>
            <a:ext cx="375285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198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3273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463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638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70463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983776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283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806450"/>
            <a:ext cx="7645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9728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6438" y="1651000"/>
            <a:ext cx="7658100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pic>
        <p:nvPicPr>
          <p:cNvPr id="97285" name="Picture 5" descr="090323_Lnu_Wordmark_Kalmar_Växjö_påhäng_transparen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6" name="Picture 6" descr="090323_Lnu_Symbol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zeteo.wolterskluwer.se/#/linkresolver/clink/sfs%201942%3A740%2024%20ka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zeteo.wolterskluwer.se/#/linkresolver/clink/sfs%201984%3A387%2013%20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496944" cy="5832648"/>
          </a:xfrm>
        </p:spPr>
        <p:txBody>
          <a:bodyPr/>
          <a:lstStyle/>
          <a:p>
            <a:r>
              <a:rPr lang="sv-SE" sz="6000" dirty="0" smtClean="0"/>
              <a:t>Polisprogrammet</a:t>
            </a: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 smtClean="0"/>
              <a:t>Polisiär grundkurs</a:t>
            </a:r>
            <a:r>
              <a:rPr lang="sv-SE" sz="6600" dirty="0" smtClean="0"/>
              <a:t/>
            </a:r>
            <a:br>
              <a:rPr lang="sv-SE" sz="6600" dirty="0" smtClean="0"/>
            </a:br>
            <a:r>
              <a:rPr lang="sv-SE" sz="3200" dirty="0" smtClean="0"/>
              <a:t>Lag (1976:511) om omhändertagande av berusade personer mm (LOB)</a:t>
            </a:r>
            <a:br>
              <a:rPr lang="sv-SE" sz="3200" dirty="0" smtClean="0"/>
            </a:br>
            <a:r>
              <a:rPr lang="sv-SE" sz="3200" dirty="0"/>
              <a:t/>
            </a:r>
            <a:br>
              <a:rPr lang="sv-SE" sz="3200" dirty="0"/>
            </a:br>
            <a:r>
              <a:rPr lang="sv-SE" sz="3200" dirty="0" smtClean="0"/>
              <a:t>                                                                 </a:t>
            </a:r>
            <a:r>
              <a:rPr lang="sv-SE" sz="1800" dirty="0" smtClean="0"/>
              <a:t>Magnus Johnsson</a:t>
            </a:r>
            <a:endParaRPr lang="sv-SE" sz="6600" dirty="0"/>
          </a:p>
        </p:txBody>
      </p:sp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1371600" y="5949280"/>
            <a:ext cx="6400800" cy="72008"/>
          </a:xfrm>
        </p:spPr>
        <p:txBody>
          <a:bodyPr/>
          <a:lstStyle/>
          <a:p>
            <a:endParaRPr lang="sv-SE" sz="2400" i="1" dirty="0" smtClean="0"/>
          </a:p>
          <a:p>
            <a:pPr marL="342900" indent="-342900" algn="l">
              <a:buFont typeface="Arial" pitchFamily="34" charset="0"/>
              <a:buChar char="•"/>
            </a:pPr>
            <a:endParaRPr lang="sv-SE" sz="2400" i="1" dirty="0" smtClean="0"/>
          </a:p>
          <a:p>
            <a:endParaRPr lang="sv-SE" sz="4800" i="1" dirty="0"/>
          </a:p>
        </p:txBody>
      </p:sp>
    </p:spTree>
    <p:extLst>
      <p:ext uri="{BB962C8B-B14F-4D97-AF65-F5344CB8AC3E}">
        <p14:creationId xmlns:p14="http://schemas.microsoft.com/office/powerpoint/2010/main" val="401035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06438" y="188640"/>
            <a:ext cx="7658100" cy="5818460"/>
          </a:xfrm>
        </p:spPr>
        <p:txBody>
          <a:bodyPr/>
          <a:lstStyle/>
          <a:p>
            <a:pPr algn="ctr"/>
            <a:endParaRPr lang="sv-SE" dirty="0"/>
          </a:p>
          <a:p>
            <a:pPr algn="ctr"/>
            <a:r>
              <a:rPr lang="sv-SE" sz="2000" dirty="0" smtClean="0"/>
              <a:t>Absolut förbud med LOB i bostad (alt. BrB 24:4).</a:t>
            </a:r>
          </a:p>
          <a:p>
            <a:pPr algn="ctr"/>
            <a:r>
              <a:rPr lang="sv-SE" sz="2000" smtClean="0"/>
              <a:t>”Nöd </a:t>
            </a:r>
            <a:r>
              <a:rPr lang="sv-SE" sz="2000"/>
              <a:t>föreligger när fara hotar liv, hälsa, </a:t>
            </a:r>
            <a:r>
              <a:rPr lang="sv-SE" sz="2000" smtClean="0"/>
              <a:t>egendom…”</a:t>
            </a:r>
            <a:endParaRPr lang="sv-SE" sz="2000" dirty="0" smtClean="0"/>
          </a:p>
          <a:p>
            <a:pPr algn="ctr"/>
            <a:endParaRPr lang="sv-SE" sz="2000" dirty="0" smtClean="0"/>
          </a:p>
          <a:p>
            <a:pPr algn="ctr"/>
            <a:r>
              <a:rPr lang="sv-SE" sz="2000" dirty="0" smtClean="0"/>
              <a:t>Sjukdomsfallen.</a:t>
            </a:r>
          </a:p>
          <a:p>
            <a:pPr algn="ctr"/>
            <a:endParaRPr lang="sv-SE" sz="2000" dirty="0" smtClean="0"/>
          </a:p>
          <a:p>
            <a:pPr algn="ctr"/>
            <a:endParaRPr lang="sv-SE" sz="2000" dirty="0" smtClean="0"/>
          </a:p>
          <a:p>
            <a:pPr algn="ctr"/>
            <a:r>
              <a:rPr lang="sv-SE" sz="2000" dirty="0" smtClean="0"/>
              <a:t>FAP 023-1.</a:t>
            </a:r>
          </a:p>
          <a:p>
            <a:pPr algn="ctr"/>
            <a:r>
              <a:rPr lang="sv-SE" sz="2000" dirty="0" smtClean="0"/>
              <a:t>Tillsyn.</a:t>
            </a:r>
          </a:p>
          <a:p>
            <a:pPr algn="ctr"/>
            <a:r>
              <a:rPr lang="sv-SE" sz="2000" dirty="0"/>
              <a:t>”Straff-LOB.”</a:t>
            </a:r>
          </a:p>
          <a:p>
            <a:pPr algn="ctr"/>
            <a:r>
              <a:rPr lang="sv-SE" sz="2000" dirty="0" smtClean="0"/>
              <a:t>Ska meddela </a:t>
            </a:r>
            <a:r>
              <a:rPr lang="sv-SE" sz="2000" dirty="0" err="1" smtClean="0"/>
              <a:t>kk</a:t>
            </a:r>
            <a:r>
              <a:rPr lang="sv-SE" sz="2000" dirty="0" smtClean="0"/>
              <a:t>-myndighet.</a:t>
            </a:r>
          </a:p>
          <a:p>
            <a:pPr algn="ctr"/>
            <a:r>
              <a:rPr lang="sv-SE" sz="2000" dirty="0" smtClean="0"/>
              <a:t>Bör meddela soc.</a:t>
            </a:r>
          </a:p>
          <a:p>
            <a:pPr algn="ctr"/>
            <a:r>
              <a:rPr lang="sv-SE" sz="2000" dirty="0" smtClean="0"/>
              <a:t>Polisens vapenhandläggare.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51441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20688"/>
            <a:ext cx="460851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585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208912" cy="4896544"/>
          </a:xfrm>
        </p:spPr>
        <p:txBody>
          <a:bodyPr/>
          <a:lstStyle/>
          <a:p>
            <a:pPr algn="l"/>
            <a:r>
              <a:rPr lang="sv-SE" b="1" dirty="0"/>
              <a:t>1 §</a:t>
            </a:r>
            <a:endParaRPr lang="sv-SE" dirty="0"/>
          </a:p>
          <a:p>
            <a:pPr algn="l"/>
            <a:r>
              <a:rPr lang="sv-SE" sz="2000" dirty="0" smtClean="0"/>
              <a:t>Den </a:t>
            </a:r>
            <a:r>
              <a:rPr lang="sv-SE" sz="2000" dirty="0"/>
              <a:t>som anträffas så </a:t>
            </a:r>
            <a:r>
              <a:rPr lang="sv-SE" sz="2000" u="sng" dirty="0"/>
              <a:t>berusad av alkoholdrycker eller annat berusningsmedel </a:t>
            </a:r>
            <a:r>
              <a:rPr lang="sv-SE" sz="2000" dirty="0"/>
              <a:t>att han </a:t>
            </a:r>
            <a:r>
              <a:rPr lang="sv-SE" sz="2000" u="sng" dirty="0"/>
              <a:t>inte kan ta hand om sig själv </a:t>
            </a:r>
            <a:r>
              <a:rPr lang="sv-SE" sz="2000" dirty="0"/>
              <a:t>eller annars </a:t>
            </a:r>
            <a:r>
              <a:rPr lang="sv-SE" sz="2000" u="sng" dirty="0"/>
              <a:t>utgör en fara för sig själv eller för någon annan</a:t>
            </a:r>
            <a:r>
              <a:rPr lang="sv-SE" sz="2000" dirty="0"/>
              <a:t> får omhändertas av en </a:t>
            </a:r>
            <a:r>
              <a:rPr lang="sv-SE" sz="2000" u="sng" dirty="0"/>
              <a:t>polisman.</a:t>
            </a:r>
          </a:p>
          <a:p>
            <a:pPr algn="l"/>
            <a:r>
              <a:rPr lang="sv-SE" sz="2000" u="sng" dirty="0"/>
              <a:t>Anträffas någon där han eller någon annan har sin bostad, får han inte omhändertas enligt första stycket</a:t>
            </a:r>
            <a:r>
              <a:rPr lang="sv-SE" sz="2000" u="sng" dirty="0" smtClean="0"/>
              <a:t>.</a:t>
            </a:r>
          </a:p>
          <a:p>
            <a:pPr algn="l"/>
            <a:endParaRPr lang="sv-SE" sz="2000" u="sng" dirty="0"/>
          </a:p>
          <a:p>
            <a:pPr algn="l"/>
            <a:r>
              <a:rPr lang="sv-SE" sz="2000" dirty="0" smtClean="0">
                <a:solidFill>
                  <a:srgbClr val="FF0000"/>
                </a:solidFill>
              </a:rPr>
              <a:t>Förutsättningarna för att bli föremål för LOB.</a:t>
            </a:r>
          </a:p>
          <a:p>
            <a:pPr algn="l"/>
            <a:r>
              <a:rPr lang="sv-SE" sz="2000" dirty="0" smtClean="0">
                <a:solidFill>
                  <a:srgbClr val="FF0000"/>
                </a:solidFill>
              </a:rPr>
              <a:t>Absolut förbud vad gäller LOB i bostad. </a:t>
            </a:r>
          </a:p>
          <a:p>
            <a:pPr algn="l"/>
            <a:r>
              <a:rPr lang="sv-SE" sz="2000" dirty="0" smtClean="0">
                <a:solidFill>
                  <a:srgbClr val="FF0000"/>
                </a:solidFill>
              </a:rPr>
              <a:t>Bostad kan också vara båt, hotell, tält osv. Gäller också gårdar och trädgårdar. </a:t>
            </a:r>
          </a:p>
          <a:p>
            <a:pPr algn="l"/>
            <a:r>
              <a:rPr lang="sv-SE" sz="2000" dirty="0" smtClean="0">
                <a:solidFill>
                  <a:srgbClr val="FF0000"/>
                </a:solidFill>
              </a:rPr>
              <a:t>Enskilda platser- stor försiktighet, ex. förhyrd lokal, taxi mm.</a:t>
            </a:r>
          </a:p>
          <a:p>
            <a:endParaRPr lang="sv-SE" sz="2000" i="1" dirty="0"/>
          </a:p>
          <a:p>
            <a:pPr algn="l"/>
            <a:endParaRPr lang="sv-SE" sz="2000" dirty="0">
              <a:solidFill>
                <a:srgbClr val="FF0000"/>
              </a:solidFill>
            </a:endParaRPr>
          </a:p>
          <a:p>
            <a:pPr algn="l"/>
            <a:endParaRPr lang="sv-SE" sz="2000" dirty="0" smtClean="0">
              <a:solidFill>
                <a:srgbClr val="FF0000"/>
              </a:solidFill>
            </a:endParaRPr>
          </a:p>
          <a:p>
            <a:pPr algn="l"/>
            <a:endParaRPr lang="sv-SE" sz="2000" dirty="0">
              <a:solidFill>
                <a:srgbClr val="FF0000"/>
              </a:solidFill>
            </a:endParaRPr>
          </a:p>
          <a:p>
            <a:endParaRPr lang="sv-SE" sz="20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514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39552" y="620688"/>
            <a:ext cx="7992888" cy="5018112"/>
          </a:xfrm>
        </p:spPr>
        <p:txBody>
          <a:bodyPr/>
          <a:lstStyle/>
          <a:p>
            <a:pPr algn="l"/>
            <a:endParaRPr lang="sv-SE" sz="2000" dirty="0" smtClean="0"/>
          </a:p>
          <a:p>
            <a:pPr algn="l"/>
            <a:endParaRPr lang="sv-SE" sz="2000" dirty="0"/>
          </a:p>
          <a:p>
            <a:pPr algn="l"/>
            <a:r>
              <a:rPr lang="sv-SE" sz="2400" i="1" dirty="0" smtClean="0"/>
              <a:t>”Lagstiftarens skäl till att omhändertaganden enligt LOB överhuvudtaget inte får ske i bostad är att det främst är på andra platser som berusade personer är utsatta och utsätter andra för faror och risker”</a:t>
            </a:r>
          </a:p>
          <a:p>
            <a:pPr algn="l"/>
            <a:endParaRPr lang="sv-SE" sz="2400" i="1" dirty="0"/>
          </a:p>
          <a:p>
            <a:pPr algn="l"/>
            <a:r>
              <a:rPr lang="sv-SE" sz="1600" dirty="0" smtClean="0"/>
              <a:t>Patrik Thunholm</a:t>
            </a:r>
          </a:p>
          <a:p>
            <a:pPr algn="l"/>
            <a:r>
              <a:rPr lang="sv-SE" sz="1600" dirty="0" smtClean="0"/>
              <a:t>LOB- en vårdlag eller ett maktmedel?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40417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5832648"/>
          </a:xfrm>
        </p:spPr>
        <p:txBody>
          <a:bodyPr/>
          <a:lstStyle/>
          <a:p>
            <a:pPr algn="l"/>
            <a:r>
              <a:rPr lang="sv-SE" sz="2000" b="1" dirty="0" smtClean="0"/>
              <a:t>2</a:t>
            </a:r>
            <a:r>
              <a:rPr lang="sv-SE" sz="2000" b="1" dirty="0"/>
              <a:t> §</a:t>
            </a:r>
            <a:endParaRPr lang="sv-SE" sz="2000" dirty="0"/>
          </a:p>
          <a:p>
            <a:pPr algn="l"/>
            <a:r>
              <a:rPr lang="sv-SE" sz="2000" dirty="0" smtClean="0"/>
              <a:t>Vid </a:t>
            </a:r>
            <a:r>
              <a:rPr lang="sv-SE" sz="2000" dirty="0"/>
              <a:t>omhändertagande skall tillses att åtgärden ej orsakar den omhändertagne större olägenhet än som är oundviklig med hänsyn till åtgärdens syfte eller väcker onödig uppmärksamhet</a:t>
            </a:r>
            <a:r>
              <a:rPr lang="sv-SE" sz="2000" dirty="0" smtClean="0"/>
              <a:t>.</a:t>
            </a:r>
          </a:p>
          <a:p>
            <a:pPr algn="l"/>
            <a:endParaRPr lang="sv-SE" sz="2000" dirty="0"/>
          </a:p>
          <a:p>
            <a:pPr algn="l"/>
            <a:endParaRPr lang="sv-SE" sz="2000" dirty="0" smtClean="0"/>
          </a:p>
          <a:p>
            <a:pPr algn="l"/>
            <a:r>
              <a:rPr lang="sv-SE" sz="2000" b="1" dirty="0" smtClean="0"/>
              <a:t>3</a:t>
            </a:r>
            <a:r>
              <a:rPr lang="sv-SE" sz="2000" b="1" dirty="0"/>
              <a:t> §</a:t>
            </a:r>
            <a:endParaRPr lang="sv-SE" sz="2000" dirty="0"/>
          </a:p>
          <a:p>
            <a:pPr algn="l"/>
            <a:r>
              <a:rPr lang="sv-SE" sz="2000" dirty="0"/>
              <a:t>Om det behövs med hänsyn till den omhändertagnes tillstånd, skall han så snart det kan ske undersökas av en läkare.</a:t>
            </a:r>
          </a:p>
          <a:p>
            <a:pPr algn="l"/>
            <a:endParaRPr lang="sv-SE" sz="2000" dirty="0"/>
          </a:p>
          <a:p>
            <a:pPr algn="l"/>
            <a:r>
              <a:rPr lang="sv-SE" sz="2000" dirty="0">
                <a:solidFill>
                  <a:srgbClr val="FF0000"/>
                </a:solidFill>
              </a:rPr>
              <a:t>Polisen skall alltid bedöma om den omhändertagne, på grund av en </a:t>
            </a:r>
            <a:r>
              <a:rPr lang="sv-SE" sz="2000" dirty="0" smtClean="0">
                <a:solidFill>
                  <a:srgbClr val="FF0000"/>
                </a:solidFill>
              </a:rPr>
              <a:t>skada, sjukdom </a:t>
            </a:r>
            <a:r>
              <a:rPr lang="sv-SE" sz="2000" dirty="0">
                <a:solidFill>
                  <a:srgbClr val="FF0000"/>
                </a:solidFill>
              </a:rPr>
              <a:t>eller av någon annan orsak, behöver omedelbar läkarvård</a:t>
            </a:r>
            <a:r>
              <a:rPr lang="sv-SE" sz="2000" dirty="0" smtClean="0">
                <a:solidFill>
                  <a:srgbClr val="FF0000"/>
                </a:solidFill>
              </a:rPr>
              <a:t>.</a:t>
            </a:r>
          </a:p>
          <a:p>
            <a:pPr algn="l"/>
            <a:endParaRPr lang="sv-SE" sz="2000" dirty="0">
              <a:solidFill>
                <a:srgbClr val="FF0000"/>
              </a:solidFill>
            </a:endParaRPr>
          </a:p>
          <a:p>
            <a:pPr algn="l"/>
            <a:r>
              <a:rPr lang="sv-SE" sz="2000" dirty="0" smtClean="0">
                <a:solidFill>
                  <a:srgbClr val="FF0000"/>
                </a:solidFill>
              </a:rPr>
              <a:t>Förväxlingstillstånd, diabetes, stroke osv.</a:t>
            </a:r>
            <a:endParaRPr lang="sv-SE" sz="2000" dirty="0">
              <a:solidFill>
                <a:srgbClr val="FF0000"/>
              </a:solidFill>
            </a:endParaRPr>
          </a:p>
          <a:p>
            <a:pPr algn="l"/>
            <a:endParaRPr lang="sv-SE" sz="2000" dirty="0"/>
          </a:p>
          <a:p>
            <a:pPr algn="l"/>
            <a:endParaRPr lang="sv-SE" sz="2000" dirty="0" smtClean="0">
              <a:solidFill>
                <a:srgbClr val="FF0000"/>
              </a:solidFill>
            </a:endParaRPr>
          </a:p>
          <a:p>
            <a:pPr algn="l"/>
            <a:endParaRPr lang="sv-SE" sz="2000" dirty="0">
              <a:solidFill>
                <a:srgbClr val="FF0000"/>
              </a:solidFill>
            </a:endParaRPr>
          </a:p>
          <a:p>
            <a:endParaRPr lang="sv-SE" sz="2400" i="1" dirty="0" smtClean="0"/>
          </a:p>
          <a:p>
            <a:pPr marL="342900" indent="-342900">
              <a:buFont typeface="Arial" pitchFamily="34" charset="0"/>
              <a:buChar char="•"/>
            </a:pPr>
            <a:endParaRPr lang="sv-SE" sz="2400" i="1" dirty="0"/>
          </a:p>
        </p:txBody>
      </p:sp>
    </p:spTree>
    <p:extLst>
      <p:ext uri="{BB962C8B-B14F-4D97-AF65-F5344CB8AC3E}">
        <p14:creationId xmlns:p14="http://schemas.microsoft.com/office/powerpoint/2010/main" val="169715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280920" cy="5378152"/>
          </a:xfrm>
        </p:spPr>
        <p:txBody>
          <a:bodyPr/>
          <a:lstStyle/>
          <a:p>
            <a:pPr algn="l"/>
            <a:r>
              <a:rPr lang="sv-SE" sz="2000" b="1" dirty="0"/>
              <a:t>4 §</a:t>
            </a:r>
            <a:endParaRPr lang="sv-SE" sz="2000" dirty="0"/>
          </a:p>
          <a:p>
            <a:pPr algn="l"/>
            <a:r>
              <a:rPr lang="sv-SE" sz="2000" dirty="0" smtClean="0"/>
              <a:t>En </a:t>
            </a:r>
            <a:r>
              <a:rPr lang="sv-SE" sz="2000" dirty="0"/>
              <a:t>omhändertagen person som inte bereds vård på sjukhus eller någon annan vårdinrättning, inte tas om hand på något annat sätt och som inte heller kan friges, </a:t>
            </a:r>
            <a:r>
              <a:rPr lang="sv-SE" sz="2000" u="sng" dirty="0"/>
              <a:t>får hållas kvar</a:t>
            </a:r>
            <a:r>
              <a:rPr lang="sv-SE" sz="2000" dirty="0"/>
              <a:t>. Den omhändertagne får då </a:t>
            </a:r>
            <a:r>
              <a:rPr lang="sv-SE" sz="2000" u="sng" dirty="0"/>
              <a:t>tas i förvar </a:t>
            </a:r>
            <a:r>
              <a:rPr lang="sv-SE" sz="2000" dirty="0"/>
              <a:t>om det är nödvändigt med </a:t>
            </a:r>
            <a:r>
              <a:rPr lang="sv-SE" sz="2000" u="sng" dirty="0"/>
              <a:t>hänsyn till ordning eller säkerhet. </a:t>
            </a:r>
            <a:r>
              <a:rPr lang="sv-SE" sz="2000" dirty="0"/>
              <a:t>Förvaras den omhändertagne hos Kriminalvården ska myndigheten utöva tillsyn över den omhändertagne enligt 6 § samt fullgöra de uppgifter som avses i 7 § första och andra styckena, om inte uppgifterna har fullgjorts av Polismyndigheten. Motsvarande skyldigheter har annan myndighet vars tjänstemän med laga stöd har omhändertagit någon enligt denna lag</a:t>
            </a:r>
            <a:r>
              <a:rPr lang="sv-SE" sz="2000" dirty="0" smtClean="0"/>
              <a:t>.</a:t>
            </a:r>
            <a:endParaRPr lang="sv-SE" sz="2000" dirty="0"/>
          </a:p>
          <a:p>
            <a:pPr algn="l"/>
            <a:endParaRPr lang="sv-SE" sz="2000" dirty="0" smtClean="0"/>
          </a:p>
          <a:p>
            <a:endParaRPr lang="sv-SE" i="1" dirty="0" smtClean="0"/>
          </a:p>
          <a:p>
            <a:endParaRPr lang="sv-SE" i="1" dirty="0" smtClean="0"/>
          </a:p>
          <a:p>
            <a:endParaRPr lang="sv-SE" sz="2400" i="1" dirty="0"/>
          </a:p>
        </p:txBody>
      </p:sp>
    </p:spTree>
    <p:extLst>
      <p:ext uri="{BB962C8B-B14F-4D97-AF65-F5344CB8AC3E}">
        <p14:creationId xmlns:p14="http://schemas.microsoft.com/office/powerpoint/2010/main" val="332735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5760640"/>
          </a:xfrm>
        </p:spPr>
        <p:txBody>
          <a:bodyPr/>
          <a:lstStyle/>
          <a:p>
            <a:pPr algn="l"/>
            <a:endParaRPr lang="sv-SE" sz="2000" b="1" dirty="0" smtClean="0"/>
          </a:p>
          <a:p>
            <a:pPr algn="l"/>
            <a:endParaRPr lang="sv-SE" sz="2000" b="1" dirty="0"/>
          </a:p>
          <a:p>
            <a:pPr algn="l"/>
            <a:r>
              <a:rPr lang="sv-SE" sz="2000" b="1" dirty="0" smtClean="0"/>
              <a:t>5</a:t>
            </a:r>
            <a:r>
              <a:rPr lang="sv-SE" sz="2000" b="1" dirty="0"/>
              <a:t> §</a:t>
            </a:r>
            <a:endParaRPr lang="sv-SE" sz="2000" dirty="0"/>
          </a:p>
          <a:p>
            <a:pPr algn="l"/>
            <a:r>
              <a:rPr lang="sv-SE" sz="2000" dirty="0" smtClean="0"/>
              <a:t>Polisman </a:t>
            </a:r>
            <a:r>
              <a:rPr lang="sv-SE" sz="2000" dirty="0"/>
              <a:t>som har omhändertagit någon enligt denna lag skall så skyndsamt som möjligt </a:t>
            </a:r>
            <a:r>
              <a:rPr lang="sv-SE" sz="2000" u="sng" dirty="0"/>
              <a:t>anmäla åtgärden till sin förman. </a:t>
            </a:r>
            <a:r>
              <a:rPr lang="sv-SE" sz="2000" dirty="0"/>
              <a:t>Har omhändertagandet ej redan upphört, skall </a:t>
            </a:r>
            <a:r>
              <a:rPr lang="sv-SE" sz="2000" u="sng" dirty="0"/>
              <a:t>förmannen omedelbart pröva </a:t>
            </a:r>
            <a:r>
              <a:rPr lang="sv-SE" sz="2000" dirty="0"/>
              <a:t>om åtgärden skall bestå</a:t>
            </a:r>
            <a:r>
              <a:rPr lang="sv-SE" sz="2000" dirty="0" smtClean="0"/>
              <a:t>.</a:t>
            </a:r>
          </a:p>
          <a:p>
            <a:pPr algn="l"/>
            <a:endParaRPr lang="sv-SE" sz="2000" dirty="0"/>
          </a:p>
          <a:p>
            <a:pPr algn="l"/>
            <a:endParaRPr lang="sv-SE" sz="2000" b="1" dirty="0" smtClean="0"/>
          </a:p>
          <a:p>
            <a:pPr algn="l"/>
            <a:endParaRPr lang="sv-SE" sz="2000" b="1" dirty="0"/>
          </a:p>
          <a:p>
            <a:pPr algn="l"/>
            <a:r>
              <a:rPr lang="sv-SE" sz="2000" b="1" dirty="0" smtClean="0"/>
              <a:t>6</a:t>
            </a:r>
            <a:r>
              <a:rPr lang="sv-SE" sz="2000" b="1" dirty="0"/>
              <a:t> §</a:t>
            </a:r>
            <a:endParaRPr lang="sv-SE" sz="2000" dirty="0"/>
          </a:p>
          <a:p>
            <a:pPr algn="l"/>
            <a:r>
              <a:rPr lang="sv-SE" sz="2000" dirty="0"/>
              <a:t>Den som är omhändertagen skall fortlöpande ses till. Skulle den omhändertagnes tillstånd ge anledning till det, skall den omhändertagne föras till sjukhus eller läkare tillkallas så snart det kan ske.</a:t>
            </a:r>
          </a:p>
          <a:p>
            <a:pPr algn="l"/>
            <a:endParaRPr lang="sv-SE" sz="2000" dirty="0"/>
          </a:p>
          <a:p>
            <a:pPr algn="l"/>
            <a:endParaRPr lang="sv-SE" sz="2000" dirty="0" smtClean="0"/>
          </a:p>
          <a:p>
            <a:pPr algn="l"/>
            <a:endParaRPr lang="sv-SE" sz="2000" dirty="0">
              <a:solidFill>
                <a:srgbClr val="FF0000"/>
              </a:solidFill>
            </a:endParaRPr>
          </a:p>
          <a:p>
            <a:pPr algn="l"/>
            <a:endParaRPr lang="sv-SE" sz="2000" dirty="0">
              <a:solidFill>
                <a:srgbClr val="FF0000"/>
              </a:solidFill>
            </a:endParaRPr>
          </a:p>
          <a:p>
            <a:endParaRPr lang="sv-SE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10155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107504" y="44624"/>
            <a:ext cx="8928992" cy="5976664"/>
          </a:xfrm>
        </p:spPr>
        <p:txBody>
          <a:bodyPr/>
          <a:lstStyle/>
          <a:p>
            <a:pPr algn="l"/>
            <a:r>
              <a:rPr lang="sv-SE" sz="2000" b="1" dirty="0"/>
              <a:t>7 §</a:t>
            </a:r>
            <a:endParaRPr lang="sv-SE" sz="2000" dirty="0"/>
          </a:p>
          <a:p>
            <a:pPr algn="l"/>
            <a:r>
              <a:rPr lang="sv-SE" sz="2000" dirty="0" smtClean="0"/>
              <a:t>Den </a:t>
            </a:r>
            <a:r>
              <a:rPr lang="sv-SE" sz="2000" dirty="0"/>
              <a:t>som är omhändertagen enligt denna lag ska så snart som möjligt </a:t>
            </a:r>
            <a:r>
              <a:rPr lang="sv-SE" sz="2000" u="sng" dirty="0"/>
              <a:t>underrättas om anledningen till omhändertagandet.</a:t>
            </a:r>
          </a:p>
          <a:p>
            <a:pPr algn="l"/>
            <a:r>
              <a:rPr lang="sv-SE" sz="2000" dirty="0"/>
              <a:t>Bedöms den omhändertagne vara i behov av </a:t>
            </a:r>
            <a:r>
              <a:rPr lang="sv-SE" sz="2000" u="sng" dirty="0"/>
              <a:t>hjälp eller stöd </a:t>
            </a:r>
            <a:r>
              <a:rPr lang="sv-SE" sz="2000" dirty="0"/>
              <a:t>från samhällets sida, ska Polismyndigheten innan omhändertagandet upphör ge honom eller henne </a:t>
            </a:r>
            <a:r>
              <a:rPr lang="sv-SE" sz="2000" u="sng" dirty="0"/>
              <a:t>råd och upplysningar </a:t>
            </a:r>
            <a:r>
              <a:rPr lang="sv-SE" sz="2000" dirty="0"/>
              <a:t>samt, i den mån det är lämpligt, samråda med annat samhällsorgan som har till uppgift att tillgodose ett sådant behov.</a:t>
            </a:r>
          </a:p>
          <a:p>
            <a:pPr algn="l"/>
            <a:r>
              <a:rPr lang="sv-SE" sz="2000" dirty="0"/>
              <a:t>Den omhändertagne ska friges så snart det kan ske utan men för honom eller henne själv och det inte längre finns skäl för omhändertagande. Den omhändertagne ska dock alltid </a:t>
            </a:r>
            <a:r>
              <a:rPr lang="sv-SE" sz="2000" u="sng" dirty="0"/>
              <a:t>friges senast åtta timmar efter omhändertagandet</a:t>
            </a:r>
            <a:r>
              <a:rPr lang="sv-SE" sz="2000" dirty="0"/>
              <a:t>, om det inte uppenbarligen är förenligt med hans eller hennes eget intresse att han eller hon får stanna kvar en kortare tid därutöver</a:t>
            </a:r>
            <a:r>
              <a:rPr lang="sv-SE" sz="2000" dirty="0" smtClean="0"/>
              <a:t>.</a:t>
            </a:r>
          </a:p>
          <a:p>
            <a:pPr algn="l"/>
            <a:endParaRPr lang="sv-SE" sz="2000" dirty="0"/>
          </a:p>
          <a:p>
            <a:pPr algn="l"/>
            <a:r>
              <a:rPr lang="sv-SE" sz="2000" b="1" dirty="0"/>
              <a:t>7 a §</a:t>
            </a:r>
          </a:p>
          <a:p>
            <a:pPr algn="l"/>
            <a:r>
              <a:rPr lang="sv-SE" sz="2000" dirty="0"/>
              <a:t>Förvaras den omhändertagne hos Kriminalvården ska myndigheten underrätta Polismyndigheten så snart det finns skäl att ompröva beslutet.</a:t>
            </a:r>
          </a:p>
          <a:p>
            <a:pPr algn="l"/>
            <a:endParaRPr lang="sv-SE" sz="2000" dirty="0"/>
          </a:p>
          <a:p>
            <a:endParaRPr lang="sv-SE" sz="2400" i="1" dirty="0"/>
          </a:p>
        </p:txBody>
      </p:sp>
    </p:spTree>
    <p:extLst>
      <p:ext uri="{BB962C8B-B14F-4D97-AF65-F5344CB8AC3E}">
        <p14:creationId xmlns:p14="http://schemas.microsoft.com/office/powerpoint/2010/main" val="197003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112568"/>
          </a:xfrm>
        </p:spPr>
        <p:txBody>
          <a:bodyPr/>
          <a:lstStyle/>
          <a:p>
            <a:pPr algn="l"/>
            <a:r>
              <a:rPr lang="sv-SE" sz="2000" b="1" dirty="0"/>
              <a:t>8 §</a:t>
            </a:r>
            <a:endParaRPr lang="sv-SE" sz="2000" dirty="0"/>
          </a:p>
          <a:p>
            <a:pPr algn="l"/>
            <a:r>
              <a:rPr lang="sv-SE" sz="2000" dirty="0" smtClean="0"/>
              <a:t>Alkoholdrycker </a:t>
            </a:r>
            <a:r>
              <a:rPr lang="sv-SE" sz="2000" dirty="0"/>
              <a:t>eller andra berusningsmedel, som påträffas hos den omhändertagne, </a:t>
            </a:r>
            <a:r>
              <a:rPr lang="sv-SE" sz="2000" u="sng" dirty="0"/>
              <a:t>skall</a:t>
            </a:r>
            <a:r>
              <a:rPr lang="sv-SE" sz="2000" dirty="0"/>
              <a:t> tas ifrån honom. Sådan egendom skall bevisligen förstöras, om inte särskilda skäl talar för att egendomen återställs efter frigivandet. Frågan härom prövas av den förman till vilken omhändertagandet skall anmälas.</a:t>
            </a:r>
          </a:p>
          <a:p>
            <a:pPr algn="l"/>
            <a:r>
              <a:rPr lang="sv-SE" sz="2000" dirty="0"/>
              <a:t>Första stycket </a:t>
            </a:r>
            <a:r>
              <a:rPr lang="sv-SE" sz="2000" u="sng" dirty="0"/>
              <a:t>får</a:t>
            </a:r>
            <a:r>
              <a:rPr lang="sv-SE" sz="2000" dirty="0"/>
              <a:t> tillämpas även i fråga om injektionsspruta eller kanyl som kan användas för insprutning i människokroppen. Detsamma gäller andra föremål, som är särskilt ägnade att användas för missbruk av eller annan befattning med narkotika</a:t>
            </a:r>
            <a:r>
              <a:rPr lang="sv-SE" sz="2000" dirty="0" smtClean="0"/>
              <a:t>.</a:t>
            </a:r>
            <a:endParaRPr lang="sv-SE" sz="2000" dirty="0"/>
          </a:p>
          <a:p>
            <a:pPr algn="l"/>
            <a:endParaRPr lang="sv-SE" sz="2000" dirty="0"/>
          </a:p>
          <a:p>
            <a:pPr algn="l"/>
            <a:r>
              <a:rPr lang="sv-SE" sz="2000" dirty="0">
                <a:solidFill>
                  <a:srgbClr val="FF0000"/>
                </a:solidFill>
              </a:rPr>
              <a:t>Alkohol och- eller hjälpmedel vid narkotikamissbruk. Vad gäller sista stycket så </a:t>
            </a:r>
            <a:r>
              <a:rPr lang="sv-SE" sz="2000" dirty="0" smtClean="0">
                <a:solidFill>
                  <a:srgbClr val="FF0000"/>
                </a:solidFill>
              </a:rPr>
              <a:t>FÅR </a:t>
            </a:r>
            <a:r>
              <a:rPr lang="sv-SE" sz="2000" dirty="0">
                <a:solidFill>
                  <a:srgbClr val="FF0000"/>
                </a:solidFill>
              </a:rPr>
              <a:t>vi ta ifrån och förstöra. Enligt första stycket </a:t>
            </a:r>
            <a:r>
              <a:rPr lang="sv-SE" sz="2000" dirty="0" smtClean="0">
                <a:solidFill>
                  <a:srgbClr val="FF0000"/>
                </a:solidFill>
              </a:rPr>
              <a:t>SKA </a:t>
            </a:r>
            <a:r>
              <a:rPr lang="sv-SE" sz="2000" dirty="0">
                <a:solidFill>
                  <a:srgbClr val="FF0000"/>
                </a:solidFill>
              </a:rPr>
              <a:t>vi om inte särskilda skäl talar emot det.</a:t>
            </a:r>
          </a:p>
          <a:p>
            <a:endParaRPr lang="sv-SE" sz="2400" i="1" dirty="0"/>
          </a:p>
        </p:txBody>
      </p:sp>
    </p:spTree>
    <p:extLst>
      <p:ext uri="{BB962C8B-B14F-4D97-AF65-F5344CB8AC3E}">
        <p14:creationId xmlns:p14="http://schemas.microsoft.com/office/powerpoint/2010/main" val="289183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type="subTitle" idx="1"/>
          </p:nvPr>
        </p:nvSpPr>
        <p:spPr>
          <a:xfrm>
            <a:off x="107504" y="116632"/>
            <a:ext cx="8928992" cy="5760640"/>
          </a:xfrm>
        </p:spPr>
        <p:txBody>
          <a:bodyPr/>
          <a:lstStyle/>
          <a:p>
            <a:pPr algn="l"/>
            <a:r>
              <a:rPr lang="sv-SE" sz="2000" b="1" dirty="0"/>
              <a:t>9 §</a:t>
            </a:r>
            <a:endParaRPr lang="sv-SE" sz="2000" dirty="0"/>
          </a:p>
          <a:p>
            <a:pPr algn="l"/>
            <a:r>
              <a:rPr lang="sv-SE" sz="2000" dirty="0" smtClean="0"/>
              <a:t>Skall </a:t>
            </a:r>
            <a:r>
              <a:rPr lang="sv-SE" sz="2000" dirty="0"/>
              <a:t>någon gripas enligt </a:t>
            </a:r>
            <a:r>
              <a:rPr lang="sv-SE" sz="2000" dirty="0">
                <a:hlinkClick r:id="rId3"/>
              </a:rPr>
              <a:t>24 kap.</a:t>
            </a:r>
            <a:r>
              <a:rPr lang="sv-SE" sz="2000" dirty="0"/>
              <a:t> rättegångsbalken, får han inte omhändertas eller hållas kvar enligt denna lag.</a:t>
            </a:r>
          </a:p>
          <a:p>
            <a:pPr algn="l"/>
            <a:r>
              <a:rPr lang="sv-SE" sz="2000" dirty="0"/>
              <a:t>Finns det skäl att omhänderta någon såväl enligt </a:t>
            </a:r>
            <a:r>
              <a:rPr lang="sv-SE" sz="2000" dirty="0">
                <a:hlinkClick r:id="rId4"/>
              </a:rPr>
              <a:t>13 §</a:t>
            </a:r>
            <a:r>
              <a:rPr lang="sv-SE" sz="2000" dirty="0"/>
              <a:t> andra stycket polislagen (1984:387) som enligt denna lag, skall denna lag tillämpas</a:t>
            </a:r>
            <a:r>
              <a:rPr lang="sv-SE" sz="2000" dirty="0" smtClean="0"/>
              <a:t>.</a:t>
            </a:r>
            <a:endParaRPr lang="sv-SE" sz="2000" dirty="0"/>
          </a:p>
          <a:p>
            <a:pPr algn="l"/>
            <a:endParaRPr lang="sv-SE" sz="2000" dirty="0" smtClean="0"/>
          </a:p>
          <a:p>
            <a:pPr algn="l"/>
            <a:r>
              <a:rPr lang="sv-SE" sz="2000" dirty="0" smtClean="0">
                <a:solidFill>
                  <a:srgbClr val="FF0000"/>
                </a:solidFill>
              </a:rPr>
              <a:t>LOB </a:t>
            </a:r>
            <a:r>
              <a:rPr lang="sv-SE" sz="2000" dirty="0">
                <a:solidFill>
                  <a:srgbClr val="FF0000"/>
                </a:solidFill>
              </a:rPr>
              <a:t>är en vårdande lag och har därför företräde framför PL 13 </a:t>
            </a:r>
            <a:r>
              <a:rPr lang="sv-SE" sz="2000" dirty="0" smtClean="0">
                <a:solidFill>
                  <a:srgbClr val="FF0000"/>
                </a:solidFill>
              </a:rPr>
              <a:t>§.</a:t>
            </a:r>
          </a:p>
          <a:p>
            <a:pPr algn="l"/>
            <a:endParaRPr lang="sv-SE" sz="2000" dirty="0">
              <a:solidFill>
                <a:srgbClr val="FF0000"/>
              </a:solidFill>
            </a:endParaRPr>
          </a:p>
          <a:p>
            <a:pPr algn="l"/>
            <a:endParaRPr lang="sv-SE" sz="2000" b="1" dirty="0" smtClean="0"/>
          </a:p>
          <a:p>
            <a:pPr algn="l"/>
            <a:r>
              <a:rPr lang="sv-SE" sz="2000" b="1" dirty="0" smtClean="0"/>
              <a:t>10</a:t>
            </a:r>
            <a:r>
              <a:rPr lang="sv-SE" sz="2000" b="1" dirty="0"/>
              <a:t> §</a:t>
            </a:r>
            <a:endParaRPr lang="sv-SE" sz="2000" dirty="0"/>
          </a:p>
          <a:p>
            <a:pPr algn="l"/>
            <a:r>
              <a:rPr lang="sv-SE" sz="2000" dirty="0"/>
              <a:t>Vad som gäller för en polisman enligt denna lag gäller i tillämpliga delar också för en ordningsvakt, om inte annat framgår av hans förordnande.</a:t>
            </a:r>
          </a:p>
          <a:p>
            <a:pPr algn="l"/>
            <a:r>
              <a:rPr lang="sv-SE" sz="2000" dirty="0"/>
              <a:t>Har en ordningsvakt omhändertagit någon, gäller dock att den omhändertagne skyndsamt skall överlämnas till närmaste polisman.</a:t>
            </a:r>
          </a:p>
          <a:p>
            <a:pPr algn="l"/>
            <a:endParaRPr lang="sv-SE" sz="2000" dirty="0">
              <a:solidFill>
                <a:srgbClr val="FF0000"/>
              </a:solidFill>
            </a:endParaRP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5799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nu_swe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1_Office Them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2169</TotalTime>
  <Words>82</Words>
  <Application>Microsoft Office PowerPoint</Application>
  <PresentationFormat>Bildspel på skärmen (4:3)</PresentationFormat>
  <Paragraphs>92</Paragraphs>
  <Slides>11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Lnu_swe</vt:lpstr>
      <vt:lpstr>Polisprogrammet Polisiär grundkurs Lag (1976:511) om omhändertagande av berusade personer mm (LOB)                                                                   Magnus Johnsson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Elisabet Hellgren</dc:creator>
  <cp:lastModifiedBy>Magnus Johnsson</cp:lastModifiedBy>
  <cp:revision>84</cp:revision>
  <cp:lastPrinted>2012-09-17T09:02:59Z</cp:lastPrinted>
  <dcterms:created xsi:type="dcterms:W3CDTF">2012-09-17T07:34:41Z</dcterms:created>
  <dcterms:modified xsi:type="dcterms:W3CDTF">2019-10-02T08:02:09Z</dcterms:modified>
</cp:coreProperties>
</file>