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6"/>
  </p:notesMasterIdLst>
  <p:sldIdLst>
    <p:sldId id="279" r:id="rId2"/>
    <p:sldId id="281" r:id="rId3"/>
    <p:sldId id="283" r:id="rId4"/>
    <p:sldId id="282" r:id="rId5"/>
    <p:sldId id="280" r:id="rId6"/>
    <p:sldId id="271" r:id="rId7"/>
    <p:sldId id="270" r:id="rId8"/>
    <p:sldId id="272" r:id="rId9"/>
    <p:sldId id="274" r:id="rId10"/>
    <p:sldId id="273" r:id="rId11"/>
    <p:sldId id="262" r:id="rId12"/>
    <p:sldId id="276" r:id="rId13"/>
    <p:sldId id="277" r:id="rId14"/>
    <p:sldId id="284" r:id="rId15"/>
  </p:sldIdLst>
  <p:sldSz cx="9144000" cy="6858000" type="screen4x3"/>
  <p:notesSz cx="6794500" cy="99314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77935" autoAdjust="0"/>
  </p:normalViewPr>
  <p:slideViewPr>
    <p:cSldViewPr>
      <p:cViewPr varScale="1">
        <p:scale>
          <a:sx n="53" d="100"/>
          <a:sy n="53" d="100"/>
        </p:scale>
        <p:origin x="1632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3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7D458B-585B-4B88-8641-79917E6F147B}" type="datetimeFigureOut">
              <a:rPr lang="sv-SE" smtClean="0"/>
              <a:t>2020-06-11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CBC7B-DD7E-4ECF-9DA3-340E18B7B8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0498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CBC7B-DD7E-4ECF-9DA3-340E18B7B8E0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95354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CBC7B-DD7E-4ECF-9DA3-340E18B7B8E0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95354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CBC7B-DD7E-4ECF-9DA3-340E18B7B8E0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9927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CBC7B-DD7E-4ECF-9DA3-340E18B7B8E0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9535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CBC7B-DD7E-4ECF-9DA3-340E18B7B8E0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9535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CBC7B-DD7E-4ECF-9DA3-340E18B7B8E0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9535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CBC7B-DD7E-4ECF-9DA3-340E18B7B8E0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95354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CBC7B-DD7E-4ECF-9DA3-340E18B7B8E0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95354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CBC7B-DD7E-4ECF-9DA3-340E18B7B8E0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95354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CBC7B-DD7E-4ECF-9DA3-340E18B7B8E0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95354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CBC7B-DD7E-4ECF-9DA3-340E18B7B8E0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9535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rgbClr val="FFF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714375" y="6072188"/>
            <a:ext cx="7643813" cy="158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355" name="Title Placeholder 1"/>
          <p:cNvSpPr>
            <a:spLocks noGrp="1"/>
          </p:cNvSpPr>
          <p:nvPr>
            <p:ph type="ctrTitle"/>
          </p:nvPr>
        </p:nvSpPr>
        <p:spPr>
          <a:xfrm>
            <a:off x="685800" y="1449388"/>
            <a:ext cx="7772400" cy="2151062"/>
          </a:xfrm>
        </p:spPr>
        <p:txBody>
          <a:bodyPr/>
          <a:lstStyle>
            <a:lvl1pPr>
              <a:lnSpc>
                <a:spcPts val="7500"/>
              </a:lnSpc>
              <a:defRPr sz="7500"/>
            </a:lvl1pPr>
          </a:lstStyle>
          <a:p>
            <a:pPr lvl="0"/>
            <a:r>
              <a:rPr lang="sv-SE" noProof="0" smtClean="0"/>
              <a:t>Klicka här för att ändra format</a:t>
            </a:r>
            <a:endParaRPr lang="en-US" noProof="0" smtClean="0"/>
          </a:p>
        </p:txBody>
      </p:sp>
      <p:sp>
        <p:nvSpPr>
          <p:cNvPr id="100356" name="Text Placeholder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sv-SE" noProof="0" smtClean="0"/>
              <a:t>Klicka här för att ändra format på underrubrik i bakgrunden</a:t>
            </a:r>
            <a:endParaRPr lang="en-US" noProof="0" smtClean="0"/>
          </a:p>
        </p:txBody>
      </p:sp>
      <p:pic>
        <p:nvPicPr>
          <p:cNvPr id="100357" name="Picture 5" descr="090323_Lnu_Wordmark_Kalmar_Växjö_påhäng_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6299200"/>
            <a:ext cx="29241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358" name="Picture 6" descr="090323_Lnu_Symbo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0" y="6207125"/>
            <a:ext cx="249238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243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450013" y="806450"/>
            <a:ext cx="1914525" cy="520065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704850" y="806450"/>
            <a:ext cx="5592763" cy="520065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5982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0697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595204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706438" y="1651000"/>
            <a:ext cx="3752850" cy="435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11688" y="1651000"/>
            <a:ext cx="3752850" cy="435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1989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3273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74630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6383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704633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983776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714375" y="6072188"/>
            <a:ext cx="7643813" cy="158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7283" name="Title Placeholder 1"/>
          <p:cNvSpPr>
            <a:spLocks noGrp="1"/>
          </p:cNvSpPr>
          <p:nvPr>
            <p:ph type="title"/>
          </p:nvPr>
        </p:nvSpPr>
        <p:spPr bwMode="auto">
          <a:xfrm>
            <a:off x="704850" y="806450"/>
            <a:ext cx="7645400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9728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06438" y="1651000"/>
            <a:ext cx="7658100" cy="435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pic>
        <p:nvPicPr>
          <p:cNvPr id="97285" name="Picture 5" descr="090323_Lnu_Wordmark_Kalmar_Växjö_påhäng_transparen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6299200"/>
            <a:ext cx="29241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286" name="Picture 6" descr="090323_Lnu_Symbol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0" y="6207125"/>
            <a:ext cx="249238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4572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itchFamily="18" charset="0"/>
          <a:cs typeface="Times New Roman" pitchFamily="18" charset="0"/>
        </a:defRPr>
      </a:lvl6pPr>
      <a:lvl7pPr marL="9144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itchFamily="18" charset="0"/>
          <a:cs typeface="Times New Roman" pitchFamily="18" charset="0"/>
        </a:defRPr>
      </a:lvl7pPr>
      <a:lvl8pPr marL="13716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itchFamily="18" charset="0"/>
          <a:cs typeface="Times New Roman" pitchFamily="18" charset="0"/>
        </a:defRPr>
      </a:lvl8pPr>
      <a:lvl9pPr marL="18288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zeteo.wolterskluwer.se/#/linkresolver/clink/sfs%201993%3A1617%203%20kap%206%20p" TargetMode="External"/><Relationship Id="rId3" Type="http://schemas.openxmlformats.org/officeDocument/2006/relationships/hyperlink" Target="http://zeteo.wolterskluwer.se/#/linkresolver/clink/sfs%201984%3A387%2010%20p" TargetMode="External"/><Relationship Id="rId7" Type="http://schemas.openxmlformats.org/officeDocument/2006/relationships/hyperlink" Target="http://zeteo.wolterskluwer.se/#/linkresolver/clink/sfs%201993%3A1617%202%20kap%2033%20p" TargetMode="External"/><Relationship Id="rId2" Type="http://schemas.openxmlformats.org/officeDocument/2006/relationships/hyperlink" Target="http://zeteo.wolterskluwer.se/#/linkresolver/clink/sfs%201984%3A387%209%20p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zeteo.wolterskluwer.se/#/linkresolver/clink/sfs%201986%3A1009%203%20p" TargetMode="External"/><Relationship Id="rId5" Type="http://schemas.openxmlformats.org/officeDocument/2006/relationships/hyperlink" Target="http://zeteo.wolterskluwer.se/#/linkresolver/clink/sfs%201984%3A387%2028%20p" TargetMode="External"/><Relationship Id="rId4" Type="http://schemas.openxmlformats.org/officeDocument/2006/relationships/hyperlink" Target="http://zeteo.wolterskluwer.se/#/linkresolver/clink/sfs%201984%3A387%2027%20p" TargetMode="External"/><Relationship Id="rId9" Type="http://schemas.openxmlformats.org/officeDocument/2006/relationships/hyperlink" Target="http://zeteo.wolterskluwer.se/#/linkresolver/clink/sfs%201958%3A272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zeteo.wolterskluwer.se/#/linkresolver/clink/sfs%201984%3A387%201%20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zeteo.wolterskluwer.se/#/linkresolver/clink/sfs%202014%3A1103" TargetMode="External"/><Relationship Id="rId4" Type="http://schemas.openxmlformats.org/officeDocument/2006/relationships/hyperlink" Target="http://zeteo.wolterskluwer.se/#/linkresolver/clink/sfs%202014%3A1102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zeteo.wolterskluwer.se/#/linkresolver/clink/sfs%201980%3A123%2011%20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juno-nj-se.proxy.lnu.se/document/abs/SFS2014-1105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zeteo.wolterskluwer.se/#/linkresolver/clink/sfs%202014%3A1105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zeteo.wolterskluwer.se/#/linkresolver/clink/sfs%201994%3A260%205%20p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zeteo.wolterskluwer.se/#/linkresolver/clink/sfs%201964%3A167%2031%20p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zeteo.wolterskluwer.se/#/linkresolver/clink/150435_pdf" TargetMode="External"/><Relationship Id="rId5" Type="http://schemas.openxmlformats.org/officeDocument/2006/relationships/hyperlink" Target="http://zeteo.wolterskluwer.se/#/linkresolver/clink/sfs%201964%3A167%2032%20p" TargetMode="External"/><Relationship Id="rId4" Type="http://schemas.openxmlformats.org/officeDocument/2006/relationships/hyperlink" Target="http://zeteo.wolterskluwer.se/#/linkresolver/clink/sfs%201964%3A167%202%20p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zeteo.wolterskluwer.se/#/linkresolver/clink/sfs%201984%3A387%209%20p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4752528"/>
          </a:xfrm>
        </p:spPr>
        <p:txBody>
          <a:bodyPr/>
          <a:lstStyle/>
          <a:p>
            <a:pPr algn="ctr"/>
            <a:r>
              <a:rPr lang="sv-SE" sz="4000" dirty="0" smtClean="0"/>
              <a:t/>
            </a:r>
            <a:br>
              <a:rPr lang="sv-SE" sz="4000" dirty="0" smtClean="0"/>
            </a:br>
            <a:r>
              <a:rPr lang="sv-SE" sz="4000" dirty="0"/>
              <a:t/>
            </a:r>
            <a:br>
              <a:rPr lang="sv-SE" sz="4000" dirty="0"/>
            </a:br>
            <a:r>
              <a:rPr lang="sv-SE" sz="6600" dirty="0" smtClean="0"/>
              <a:t/>
            </a:r>
            <a:br>
              <a:rPr lang="sv-SE" sz="6600" dirty="0" smtClean="0"/>
            </a:br>
            <a:endParaRPr lang="sv-SE" sz="6600" dirty="0"/>
          </a:p>
        </p:txBody>
      </p:sp>
      <p:sp>
        <p:nvSpPr>
          <p:cNvPr id="7" name="Underrubrik 6"/>
          <p:cNvSpPr>
            <a:spLocks noGrp="1"/>
          </p:cNvSpPr>
          <p:nvPr>
            <p:ph type="subTitle" idx="1"/>
          </p:nvPr>
        </p:nvSpPr>
        <p:spPr>
          <a:xfrm>
            <a:off x="395536" y="620688"/>
            <a:ext cx="8352928" cy="5256584"/>
          </a:xfrm>
        </p:spPr>
        <p:txBody>
          <a:bodyPr/>
          <a:lstStyle/>
          <a:p>
            <a:pPr algn="l"/>
            <a:r>
              <a:rPr lang="sv-SE" sz="6000" dirty="0" smtClean="0"/>
              <a:t>Polisprogrammet </a:t>
            </a:r>
          </a:p>
          <a:p>
            <a:pPr algn="l"/>
            <a:endParaRPr lang="sv-SE" sz="4000" dirty="0" smtClean="0"/>
          </a:p>
          <a:p>
            <a:pPr algn="l"/>
            <a:r>
              <a:rPr lang="sv-SE" sz="4000" dirty="0" smtClean="0"/>
              <a:t>Polisiär grundkurs </a:t>
            </a:r>
          </a:p>
          <a:p>
            <a:endParaRPr lang="sv-SE" sz="3200" dirty="0" smtClean="0"/>
          </a:p>
          <a:p>
            <a:pPr algn="l"/>
            <a:r>
              <a:rPr lang="sv-SE" sz="3200" dirty="0" smtClean="0"/>
              <a:t>Polisförordning </a:t>
            </a:r>
            <a:r>
              <a:rPr lang="sv-SE" sz="3200" dirty="0"/>
              <a:t>(2014:1104</a:t>
            </a:r>
            <a:r>
              <a:rPr lang="sv-SE" sz="3200" dirty="0" smtClean="0"/>
              <a:t>)</a:t>
            </a:r>
          </a:p>
          <a:p>
            <a:pPr algn="l"/>
            <a:endParaRPr lang="sv-SE" dirty="0"/>
          </a:p>
          <a:p>
            <a:pPr algn="l"/>
            <a:endParaRPr lang="sv-SE" dirty="0" smtClean="0"/>
          </a:p>
          <a:p>
            <a:pPr algn="l"/>
            <a:endParaRPr lang="sv-SE" dirty="0"/>
          </a:p>
          <a:p>
            <a:pPr algn="l"/>
            <a:endParaRPr lang="sv-SE" dirty="0" smtClean="0"/>
          </a:p>
          <a:p>
            <a:pPr algn="r"/>
            <a:r>
              <a:rPr lang="sv-SE" dirty="0" smtClean="0"/>
              <a:t>Magnus Johnsson</a:t>
            </a:r>
          </a:p>
          <a:p>
            <a:pPr algn="l"/>
            <a:endParaRPr lang="sv-SE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4010352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derrubrik 6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5760640"/>
          </a:xfrm>
        </p:spPr>
        <p:txBody>
          <a:bodyPr/>
          <a:lstStyle/>
          <a:p>
            <a:pPr algn="l"/>
            <a:endParaRPr lang="sv-SE" sz="2000" i="1" dirty="0" smtClean="0"/>
          </a:p>
          <a:p>
            <a:pPr algn="l"/>
            <a:r>
              <a:rPr lang="sv-SE" sz="2000" i="1" dirty="0" smtClean="0"/>
              <a:t>Arbetsskyldighet</a:t>
            </a:r>
            <a:endParaRPr lang="sv-SE" sz="2000" i="1" dirty="0"/>
          </a:p>
          <a:p>
            <a:pPr algn="l" fontAlgn="t"/>
            <a:endParaRPr lang="sv-SE" sz="2000" b="1" dirty="0" smtClean="0"/>
          </a:p>
          <a:p>
            <a:pPr algn="l" fontAlgn="t"/>
            <a:r>
              <a:rPr lang="sv-SE" sz="2000" b="1" dirty="0" smtClean="0"/>
              <a:t>15</a:t>
            </a:r>
            <a:r>
              <a:rPr lang="sv-SE" sz="2000" b="1" dirty="0"/>
              <a:t> §</a:t>
            </a:r>
          </a:p>
          <a:p>
            <a:pPr algn="l" fontAlgn="t"/>
            <a:r>
              <a:rPr lang="sv-SE" sz="2000" dirty="0"/>
              <a:t>En anställd vid Polismyndigheten eller Säkerhetspolisen är skyldig att arbeta i hela landet.</a:t>
            </a:r>
          </a:p>
          <a:p>
            <a:pPr algn="l" fontAlgn="t"/>
            <a:r>
              <a:rPr lang="sv-SE" sz="2000" dirty="0"/>
              <a:t>Det ska framgå av anställningsbeviset om någon är skyldig att fullgöra annat arbete utomlands än resor i anställningen</a:t>
            </a:r>
            <a:r>
              <a:rPr lang="sv-SE" sz="2000" dirty="0" smtClean="0"/>
              <a:t>.</a:t>
            </a:r>
          </a:p>
          <a:p>
            <a:pPr algn="l" fontAlgn="t"/>
            <a:endParaRPr lang="sv-SE" sz="2000" dirty="0"/>
          </a:p>
          <a:p>
            <a:pPr algn="l"/>
            <a:endParaRPr lang="sv-SE" sz="2000" dirty="0"/>
          </a:p>
          <a:p>
            <a:endParaRPr lang="sv-SE" sz="2400" i="1" dirty="0"/>
          </a:p>
        </p:txBody>
      </p:sp>
    </p:spTree>
    <p:extLst>
      <p:ext uri="{BB962C8B-B14F-4D97-AF65-F5344CB8AC3E}">
        <p14:creationId xmlns:p14="http://schemas.microsoft.com/office/powerpoint/2010/main" val="2891831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784976" cy="5832648"/>
          </a:xfrm>
        </p:spPr>
        <p:txBody>
          <a:bodyPr/>
          <a:lstStyle/>
          <a:p>
            <a:pPr algn="l"/>
            <a:r>
              <a:rPr lang="sv-SE" sz="2000" i="1" dirty="0"/>
              <a:t>Skyldigheter under ledig tid</a:t>
            </a:r>
          </a:p>
          <a:p>
            <a:pPr algn="l" fontAlgn="t"/>
            <a:endParaRPr lang="sv-SE" sz="2000" b="1" dirty="0" smtClean="0"/>
          </a:p>
          <a:p>
            <a:pPr algn="l" fontAlgn="t"/>
            <a:r>
              <a:rPr lang="sv-SE" sz="2000" b="1" dirty="0" smtClean="0"/>
              <a:t>16</a:t>
            </a:r>
            <a:r>
              <a:rPr lang="sv-SE" sz="2000" b="1" dirty="0"/>
              <a:t> </a:t>
            </a:r>
            <a:r>
              <a:rPr lang="sv-SE" sz="2000" b="1" dirty="0" smtClean="0"/>
              <a:t>§    </a:t>
            </a:r>
            <a:endParaRPr lang="sv-SE" sz="2000" dirty="0">
              <a:solidFill>
                <a:srgbClr val="00B0F0"/>
              </a:solidFill>
            </a:endParaRPr>
          </a:p>
          <a:p>
            <a:pPr algn="l" fontAlgn="t"/>
            <a:r>
              <a:rPr lang="sv-SE" sz="2000" b="1" dirty="0" smtClean="0"/>
              <a:t> </a:t>
            </a:r>
            <a:r>
              <a:rPr lang="sv-SE" sz="2000" dirty="0" smtClean="0"/>
              <a:t>Även </a:t>
            </a:r>
            <a:r>
              <a:rPr lang="sv-SE" sz="2000" dirty="0"/>
              <a:t>när en </a:t>
            </a:r>
            <a:r>
              <a:rPr lang="sv-SE" sz="2000" u="sng" dirty="0"/>
              <a:t>polisman är ledig</a:t>
            </a:r>
            <a:r>
              <a:rPr lang="sv-SE" sz="2000" dirty="0"/>
              <a:t> är han eller hon </a:t>
            </a:r>
            <a:r>
              <a:rPr lang="sv-SE" sz="2000" u="sng" dirty="0"/>
              <a:t>skyldig</a:t>
            </a:r>
            <a:r>
              <a:rPr lang="sv-SE" sz="2000" dirty="0"/>
              <a:t> att</a:t>
            </a:r>
          </a:p>
          <a:p>
            <a:pPr algn="l" fontAlgn="t"/>
            <a:r>
              <a:rPr lang="sv-SE" sz="2000" dirty="0" smtClean="0"/>
              <a:t>1. efter </a:t>
            </a:r>
            <a:r>
              <a:rPr lang="sv-SE" sz="2000" dirty="0"/>
              <a:t>en </a:t>
            </a:r>
            <a:r>
              <a:rPr lang="sv-SE" sz="2000" u="sng" dirty="0"/>
              <a:t>förmans order</a:t>
            </a:r>
            <a:r>
              <a:rPr lang="sv-SE" sz="2000" dirty="0"/>
              <a:t> avbryta ledigheten för att utföra vissa uppgifter,</a:t>
            </a:r>
          </a:p>
          <a:p>
            <a:pPr algn="l" fontAlgn="t"/>
            <a:r>
              <a:rPr lang="sv-SE" sz="2000" dirty="0" smtClean="0"/>
              <a:t>2. självmant </a:t>
            </a:r>
            <a:r>
              <a:rPr lang="sv-SE" sz="2000" u="sng" dirty="0"/>
              <a:t>anmäla sig</a:t>
            </a:r>
            <a:r>
              <a:rPr lang="sv-SE" sz="2000" dirty="0"/>
              <a:t> hos närmaste förman vid särskilt </a:t>
            </a:r>
            <a:r>
              <a:rPr lang="sv-SE" sz="2000" u="sng" dirty="0"/>
              <a:t>allvarliga händelser</a:t>
            </a:r>
            <a:r>
              <a:rPr lang="sv-SE" sz="2000" dirty="0"/>
              <a:t> som kräver större polisiära insatser, och</a:t>
            </a:r>
          </a:p>
          <a:p>
            <a:pPr algn="l" fontAlgn="t"/>
            <a:r>
              <a:rPr lang="sv-SE" sz="2000" dirty="0" smtClean="0"/>
              <a:t>3. vid </a:t>
            </a:r>
            <a:r>
              <a:rPr lang="sv-SE" sz="2000" u="sng" dirty="0"/>
              <a:t>svårare brott </a:t>
            </a:r>
            <a:r>
              <a:rPr lang="sv-SE" sz="2000" dirty="0"/>
              <a:t>eller för att </a:t>
            </a:r>
            <a:r>
              <a:rPr lang="sv-SE" sz="2000" u="sng" dirty="0"/>
              <a:t>förhindra andra allvarligare störningar</a:t>
            </a:r>
            <a:r>
              <a:rPr lang="sv-SE" sz="2000" dirty="0"/>
              <a:t> av den allmänna ordningen och säkerheten självmant vidta de </a:t>
            </a:r>
            <a:r>
              <a:rPr lang="sv-SE" sz="2000" u="sng" dirty="0"/>
              <a:t>omedelbara åtgärder</a:t>
            </a:r>
            <a:r>
              <a:rPr lang="sv-SE" sz="2000" dirty="0"/>
              <a:t> som </a:t>
            </a:r>
            <a:r>
              <a:rPr lang="sv-SE" sz="2000" u="sng" dirty="0"/>
              <a:t>förhållandena medger</a:t>
            </a:r>
            <a:r>
              <a:rPr lang="sv-SE" sz="2000" dirty="0"/>
              <a:t>.</a:t>
            </a:r>
          </a:p>
          <a:p>
            <a:pPr algn="l" fontAlgn="t"/>
            <a:r>
              <a:rPr lang="sv-SE" sz="2000" dirty="0"/>
              <a:t>En polisman som är ledig</a:t>
            </a:r>
            <a:r>
              <a:rPr lang="sv-SE" sz="2000" i="1" dirty="0"/>
              <a:t> </a:t>
            </a:r>
            <a:r>
              <a:rPr lang="sv-SE" sz="2000" u="sng" dirty="0"/>
              <a:t>får</a:t>
            </a:r>
            <a:r>
              <a:rPr lang="sv-SE" sz="2000" i="1" dirty="0"/>
              <a:t> </a:t>
            </a:r>
            <a:r>
              <a:rPr lang="sv-SE" sz="2000" dirty="0"/>
              <a:t>även i andra fall än som anges i första stycket ingripa för att trygga allmän ordning och säkerhet eller för att tillförsäkra allmänheten skydd och hjälp</a:t>
            </a:r>
            <a:r>
              <a:rPr lang="sv-SE" sz="2000" dirty="0" smtClean="0"/>
              <a:t>.</a:t>
            </a:r>
          </a:p>
          <a:p>
            <a:pPr algn="l" fontAlgn="t"/>
            <a:endParaRPr lang="sv-SE" sz="2000" dirty="0"/>
          </a:p>
          <a:p>
            <a:pPr algn="l"/>
            <a:r>
              <a:rPr lang="sv-SE" sz="2000" b="1" dirty="0"/>
              <a:t>17 </a:t>
            </a:r>
            <a:r>
              <a:rPr lang="sv-SE" sz="2000" b="1" dirty="0" smtClean="0"/>
              <a:t>§    </a:t>
            </a:r>
            <a:endParaRPr lang="sv-SE" sz="2000" dirty="0">
              <a:solidFill>
                <a:srgbClr val="00B0F0"/>
              </a:solidFill>
            </a:endParaRPr>
          </a:p>
          <a:p>
            <a:pPr algn="l"/>
            <a:r>
              <a:rPr lang="sv-SE" sz="2000" dirty="0" smtClean="0"/>
              <a:t>Om </a:t>
            </a:r>
            <a:r>
              <a:rPr lang="sv-SE" sz="2000" dirty="0"/>
              <a:t>en polisman har vidtagit åtgärder enligt 16 § första stycket 3 eller andra stycket ska han eller hon snarast underrätta en förman om det, om det inte är obehövligt.</a:t>
            </a:r>
          </a:p>
          <a:p>
            <a:pPr algn="l" fontAlgn="t"/>
            <a:endParaRPr lang="sv-SE" sz="2000" dirty="0"/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57997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type="subTitle" idx="1"/>
          </p:nvPr>
        </p:nvSpPr>
        <p:spPr>
          <a:xfrm>
            <a:off x="107504" y="332656"/>
            <a:ext cx="8856984" cy="5306144"/>
          </a:xfrm>
        </p:spPr>
        <p:txBody>
          <a:bodyPr/>
          <a:lstStyle/>
          <a:p>
            <a:pPr algn="l"/>
            <a:r>
              <a:rPr lang="sv-SE" sz="2000" b="1" dirty="0"/>
              <a:t>Utomståendes medverkan i polisiär verksamhet</a:t>
            </a:r>
          </a:p>
          <a:p>
            <a:pPr algn="l" fontAlgn="t"/>
            <a:endParaRPr lang="sv-SE" sz="2000" b="1" dirty="0" smtClean="0"/>
          </a:p>
          <a:p>
            <a:pPr algn="l" fontAlgn="t"/>
            <a:r>
              <a:rPr lang="sv-SE" sz="2000" b="1" dirty="0" smtClean="0"/>
              <a:t>18</a:t>
            </a:r>
            <a:r>
              <a:rPr lang="sv-SE" sz="2000" b="1" dirty="0"/>
              <a:t> §</a:t>
            </a:r>
          </a:p>
          <a:p>
            <a:pPr algn="l" fontAlgn="t"/>
            <a:r>
              <a:rPr lang="sv-SE" sz="2000" dirty="0"/>
              <a:t>Polismyndigheten får använda frivilliga för eftersökning genom skallgång eller på annat sätt</a:t>
            </a:r>
            <a:r>
              <a:rPr lang="sv-SE" sz="2000" dirty="0" smtClean="0"/>
              <a:t>.</a:t>
            </a:r>
          </a:p>
          <a:p>
            <a:pPr algn="l" fontAlgn="t"/>
            <a:endParaRPr lang="sv-SE" sz="2000" dirty="0"/>
          </a:p>
          <a:p>
            <a:pPr algn="l" fontAlgn="t"/>
            <a:r>
              <a:rPr lang="sv-SE" sz="2000" dirty="0" smtClean="0">
                <a:solidFill>
                  <a:srgbClr val="FF0000"/>
                </a:solidFill>
              </a:rPr>
              <a:t>T ex </a:t>
            </a:r>
            <a:r>
              <a:rPr lang="sv-SE" sz="2000" dirty="0" err="1" smtClean="0">
                <a:solidFill>
                  <a:srgbClr val="FF0000"/>
                </a:solidFill>
              </a:rPr>
              <a:t>Missing</a:t>
            </a:r>
            <a:r>
              <a:rPr lang="sv-SE" sz="2000" dirty="0" smtClean="0">
                <a:solidFill>
                  <a:srgbClr val="FF0000"/>
                </a:solidFill>
              </a:rPr>
              <a:t> </a:t>
            </a:r>
            <a:r>
              <a:rPr lang="sv-SE" sz="2000" dirty="0" err="1" smtClean="0">
                <a:solidFill>
                  <a:srgbClr val="FF0000"/>
                </a:solidFill>
              </a:rPr>
              <a:t>people</a:t>
            </a:r>
            <a:r>
              <a:rPr lang="sv-SE" sz="2000" dirty="0" smtClean="0">
                <a:solidFill>
                  <a:srgbClr val="FF0000"/>
                </a:solidFill>
              </a:rPr>
              <a:t> och andra.</a:t>
            </a:r>
          </a:p>
          <a:p>
            <a:pPr algn="l" fontAlgn="t"/>
            <a:endParaRPr lang="sv-SE" sz="2000" dirty="0"/>
          </a:p>
          <a:p>
            <a:pPr algn="l"/>
            <a:r>
              <a:rPr lang="sv-SE" sz="2000" b="1" dirty="0"/>
              <a:t>19 §</a:t>
            </a:r>
          </a:p>
          <a:p>
            <a:pPr algn="l"/>
            <a:r>
              <a:rPr lang="sv-SE" sz="2000" dirty="0"/>
              <a:t>Polismyndigheten får, utöver vad som anges i 18 §, anlita lämpliga personer som ideellt stöder myndigheten i dess verksamhet. Sådant stöd får inte innefatta myndighetsutövning</a:t>
            </a:r>
            <a:r>
              <a:rPr lang="sv-SE" sz="2000" dirty="0" smtClean="0"/>
              <a:t>.</a:t>
            </a:r>
          </a:p>
          <a:p>
            <a:pPr algn="l"/>
            <a:endParaRPr lang="sv-SE" sz="2000" dirty="0"/>
          </a:p>
          <a:p>
            <a:pPr algn="l"/>
            <a:r>
              <a:rPr lang="sv-SE" sz="2000" dirty="0" smtClean="0">
                <a:solidFill>
                  <a:srgbClr val="FF0000"/>
                </a:solidFill>
              </a:rPr>
              <a:t>T ex Polisens volontärer.</a:t>
            </a:r>
            <a:endParaRPr lang="sv-SE" sz="2000" dirty="0">
              <a:solidFill>
                <a:srgbClr val="FF0000"/>
              </a:solidFill>
            </a:endParaRPr>
          </a:p>
          <a:p>
            <a:pPr algn="l" fontAlgn="t"/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824770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type="subTitle" idx="1"/>
          </p:nvPr>
        </p:nvSpPr>
        <p:spPr>
          <a:xfrm>
            <a:off x="107504" y="116632"/>
            <a:ext cx="8856984" cy="5904656"/>
          </a:xfrm>
        </p:spPr>
        <p:txBody>
          <a:bodyPr/>
          <a:lstStyle/>
          <a:p>
            <a:pPr algn="l"/>
            <a:r>
              <a:rPr lang="sv-SE" b="1" dirty="0"/>
              <a:t>Rätt att meddela föreskrifter</a:t>
            </a:r>
          </a:p>
          <a:p>
            <a:pPr algn="l" fontAlgn="t"/>
            <a:r>
              <a:rPr lang="sv-SE" b="1" dirty="0"/>
              <a:t>20 §</a:t>
            </a:r>
          </a:p>
          <a:p>
            <a:pPr algn="l" fontAlgn="t"/>
            <a:r>
              <a:rPr lang="sv-SE" dirty="0"/>
              <a:t>Polismyndigheten får meddela närmare föreskrifter</a:t>
            </a:r>
          </a:p>
          <a:p>
            <a:pPr algn="l" fontAlgn="t"/>
            <a:r>
              <a:rPr lang="sv-SE" dirty="0" smtClean="0"/>
              <a:t>1. om </a:t>
            </a:r>
            <a:r>
              <a:rPr lang="sv-SE" dirty="0"/>
              <a:t>rapporteftergift enligt </a:t>
            </a:r>
            <a:r>
              <a:rPr lang="sv-SE" dirty="0">
                <a:hlinkClick r:id="rId2"/>
              </a:rPr>
              <a:t>9 §</a:t>
            </a:r>
            <a:r>
              <a:rPr lang="sv-SE" dirty="0"/>
              <a:t> polislagen (1984:387),</a:t>
            </a:r>
          </a:p>
          <a:p>
            <a:pPr algn="l" fontAlgn="t"/>
            <a:r>
              <a:rPr lang="sv-SE" dirty="0" smtClean="0"/>
              <a:t>2. om </a:t>
            </a:r>
            <a:r>
              <a:rPr lang="sv-SE" dirty="0"/>
              <a:t>vilka hjälpmedel som får användas för att stoppa fordon enligt </a:t>
            </a:r>
            <a:r>
              <a:rPr lang="sv-SE" dirty="0">
                <a:hlinkClick r:id="rId3"/>
              </a:rPr>
              <a:t>10 §</a:t>
            </a:r>
            <a:r>
              <a:rPr lang="sv-SE" dirty="0"/>
              <a:t> 5 polislagen,</a:t>
            </a:r>
          </a:p>
          <a:p>
            <a:pPr algn="l" fontAlgn="t"/>
            <a:r>
              <a:rPr lang="sv-SE" dirty="0" smtClean="0"/>
              <a:t>3. om </a:t>
            </a:r>
            <a:r>
              <a:rPr lang="sv-SE" dirty="0"/>
              <a:t>dokumentation enligt </a:t>
            </a:r>
            <a:r>
              <a:rPr lang="sv-SE" dirty="0">
                <a:hlinkClick r:id="rId4"/>
              </a:rPr>
              <a:t>27</a:t>
            </a:r>
            <a:r>
              <a:rPr lang="sv-SE" dirty="0"/>
              <a:t> och </a:t>
            </a:r>
            <a:r>
              <a:rPr lang="sv-SE" dirty="0">
                <a:hlinkClick r:id="rId5"/>
              </a:rPr>
              <a:t>28 §§</a:t>
            </a:r>
            <a:r>
              <a:rPr lang="sv-SE" dirty="0"/>
              <a:t> polislagen,</a:t>
            </a:r>
          </a:p>
          <a:p>
            <a:pPr algn="l" fontAlgn="t"/>
            <a:r>
              <a:rPr lang="sv-SE" dirty="0" smtClean="0"/>
              <a:t>4. om </a:t>
            </a:r>
            <a:r>
              <a:rPr lang="sv-SE" dirty="0"/>
              <a:t>rätten att besluta om förverkande enligt </a:t>
            </a:r>
            <a:r>
              <a:rPr lang="sv-SE" dirty="0">
                <a:hlinkClick r:id="rId6"/>
              </a:rPr>
              <a:t>3 §</a:t>
            </a:r>
            <a:r>
              <a:rPr lang="sv-SE" dirty="0"/>
              <a:t> fjärde stycket lagen (1986:1009) om förfarandet i vissa fall vid förverkande,</a:t>
            </a:r>
          </a:p>
          <a:p>
            <a:pPr algn="l" fontAlgn="t"/>
            <a:r>
              <a:rPr lang="sv-SE" dirty="0" smtClean="0"/>
              <a:t>5. enligt</a:t>
            </a:r>
            <a:r>
              <a:rPr lang="sv-SE" dirty="0"/>
              <a:t> </a:t>
            </a:r>
            <a:r>
              <a:rPr lang="sv-SE" dirty="0">
                <a:hlinkClick r:id="rId7"/>
              </a:rPr>
              <a:t>2 kap. 33 §</a:t>
            </a:r>
            <a:r>
              <a:rPr lang="sv-SE" dirty="0"/>
              <a:t> och </a:t>
            </a:r>
            <a:r>
              <a:rPr lang="sv-SE" dirty="0">
                <a:hlinkClick r:id="rId8"/>
              </a:rPr>
              <a:t>3 kap. 6 §</a:t>
            </a:r>
            <a:r>
              <a:rPr lang="sv-SE" dirty="0"/>
              <a:t> tredje stycket ordningslagen (1993:1617) i fråga om</a:t>
            </a:r>
          </a:p>
          <a:p>
            <a:pPr lvl="1" fontAlgn="t"/>
            <a:r>
              <a:rPr lang="sv-SE" dirty="0"/>
              <a:t>utförande och besiktning av en anläggning för motorsport, olycksberedskap eller föreskrifter som i övrigt behövs från säkerhetssynpunkt vid en sådan anläggning, och</a:t>
            </a:r>
          </a:p>
          <a:p>
            <a:pPr lvl="1" fontAlgn="t"/>
            <a:r>
              <a:rPr lang="sv-SE" dirty="0"/>
              <a:t>utförande och besiktning av skjutbana,</a:t>
            </a:r>
          </a:p>
          <a:p>
            <a:pPr algn="l" fontAlgn="t"/>
            <a:r>
              <a:rPr lang="sv-SE" dirty="0" smtClean="0"/>
              <a:t>6. om </a:t>
            </a:r>
            <a:r>
              <a:rPr lang="sv-SE" dirty="0"/>
              <a:t>polislegitimation, utöver vad som anges i förordningen (</a:t>
            </a:r>
            <a:r>
              <a:rPr lang="sv-SE" dirty="0">
                <a:hlinkClick r:id="rId9"/>
              </a:rPr>
              <a:t>1958:272</a:t>
            </a:r>
            <a:r>
              <a:rPr lang="sv-SE" dirty="0"/>
              <a:t>) om tjänstekort,</a:t>
            </a:r>
          </a:p>
          <a:p>
            <a:pPr algn="l" fontAlgn="t"/>
            <a:r>
              <a:rPr lang="sv-SE" dirty="0" smtClean="0"/>
              <a:t>7. om </a:t>
            </a:r>
            <a:r>
              <a:rPr lang="sv-SE" dirty="0"/>
              <a:t>klädsel, utrustning och annat som krävs för enhetlighet i polisarbetet, och</a:t>
            </a:r>
          </a:p>
          <a:p>
            <a:pPr algn="l" fontAlgn="t"/>
            <a:r>
              <a:rPr lang="sv-SE" dirty="0" smtClean="0"/>
              <a:t>8. om </a:t>
            </a:r>
            <a:r>
              <a:rPr lang="sv-SE" dirty="0"/>
              <a:t>verkställighet av denna förordning.</a:t>
            </a:r>
          </a:p>
          <a:p>
            <a:pPr algn="l" fontAlgn="t"/>
            <a:r>
              <a:rPr lang="sv-SE" dirty="0"/>
              <a:t>Föreskrifter som avses i första stycket 1–4 och 6–8 och som berör Säkerhetspolisen ska meddelas i samråd med den.</a:t>
            </a:r>
          </a:p>
        </p:txBody>
      </p:sp>
    </p:spTree>
    <p:extLst>
      <p:ext uri="{BB962C8B-B14F-4D97-AF65-F5344CB8AC3E}">
        <p14:creationId xmlns:p14="http://schemas.microsoft.com/office/powerpoint/2010/main" val="455852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784976" cy="5378152"/>
          </a:xfrm>
        </p:spPr>
        <p:txBody>
          <a:bodyPr/>
          <a:lstStyle/>
          <a:p>
            <a:pPr algn="l"/>
            <a:r>
              <a:rPr lang="sv-SE" sz="2000" b="1" dirty="0"/>
              <a:t>Ikraftträdande- och övergångsbestämmelser</a:t>
            </a:r>
          </a:p>
          <a:p>
            <a:pPr algn="l"/>
            <a:r>
              <a:rPr lang="sv-SE" sz="2000" b="1" dirty="0"/>
              <a:t>2014:1104</a:t>
            </a:r>
          </a:p>
          <a:p>
            <a:pPr algn="l"/>
            <a:endParaRPr lang="sv-SE" sz="2000" dirty="0" smtClean="0"/>
          </a:p>
          <a:p>
            <a:pPr algn="l"/>
            <a:r>
              <a:rPr lang="sv-SE" sz="2000" dirty="0" smtClean="0"/>
              <a:t>1</a:t>
            </a:r>
            <a:r>
              <a:rPr lang="sv-SE" sz="2000" dirty="0"/>
              <a:t>. Denna förordning träder i kraft d. 1 jan. 2015.</a:t>
            </a:r>
          </a:p>
          <a:p>
            <a:pPr algn="l"/>
            <a:r>
              <a:rPr lang="sv-SE" sz="2000" dirty="0"/>
              <a:t>2. Genom förordningen upphävs polisförordningen (1998:1558), förordningen (1993:1635) med bemyndigande för Rikspolisstyrelsen att meddela föreskrifter om motorsport och om utförande och besiktning av skjutbana och förordningen (2011:1206) om föreskrifter rörande en polismans rätt att besluta om förverkande.</a:t>
            </a:r>
          </a:p>
          <a:p>
            <a:pPr algn="l"/>
            <a:r>
              <a:rPr lang="sv-SE" sz="2000" dirty="0"/>
              <a:t>3. Vid tillämpningen av 2 § ska med polisman avses även den som enligt äldre föreskrifter har anställts som länspolismästare, biträdande länspolismästare, kriminalkommissarie, kommissarie, kriminalinspektör eller inspektör.</a:t>
            </a:r>
          </a:p>
          <a:p>
            <a:pPr algn="l"/>
            <a:r>
              <a:rPr lang="sv-SE" sz="2000" b="1" dirty="0"/>
              <a:t>2015:435</a:t>
            </a:r>
          </a:p>
          <a:p>
            <a:pPr algn="l"/>
            <a:r>
              <a:rPr lang="sv-SE" sz="2000" dirty="0"/>
              <a:t>Denna förordning träder i kraft d. 1 aug. 2015.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1142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derrubrik 6"/>
          <p:cNvSpPr>
            <a:spLocks noGrp="1"/>
          </p:cNvSpPr>
          <p:nvPr>
            <p:ph type="subTitle" idx="1"/>
          </p:nvPr>
        </p:nvSpPr>
        <p:spPr>
          <a:xfrm>
            <a:off x="323528" y="260648"/>
            <a:ext cx="8568952" cy="5472608"/>
          </a:xfrm>
        </p:spPr>
        <p:txBody>
          <a:bodyPr/>
          <a:lstStyle/>
          <a:p>
            <a:pPr algn="l"/>
            <a:r>
              <a:rPr lang="sv-SE" sz="2000" b="1" dirty="0" smtClean="0"/>
              <a:t>Om författningen </a:t>
            </a:r>
            <a:endParaRPr lang="sv-SE" sz="2000" b="1" dirty="0"/>
          </a:p>
          <a:p>
            <a:pPr algn="l"/>
            <a:r>
              <a:rPr lang="sv-SE" sz="2000" b="1" dirty="0"/>
              <a:t>Inledande bestämmelse</a:t>
            </a:r>
          </a:p>
          <a:p>
            <a:pPr algn="l" fontAlgn="t"/>
            <a:endParaRPr lang="sv-SE" sz="2000" b="1" dirty="0" smtClean="0"/>
          </a:p>
          <a:p>
            <a:pPr algn="l" fontAlgn="t"/>
            <a:r>
              <a:rPr lang="sv-SE" sz="2000" b="1" dirty="0" smtClean="0"/>
              <a:t>1</a:t>
            </a:r>
            <a:r>
              <a:rPr lang="sv-SE" sz="2000" b="1" dirty="0"/>
              <a:t> §</a:t>
            </a:r>
          </a:p>
          <a:p>
            <a:pPr algn="l" fontAlgn="t"/>
            <a:r>
              <a:rPr lang="sv-SE" sz="2000" dirty="0"/>
              <a:t>Av </a:t>
            </a:r>
            <a:r>
              <a:rPr lang="sv-SE" sz="2000" dirty="0">
                <a:hlinkClick r:id="rId3"/>
              </a:rPr>
              <a:t>1 §</a:t>
            </a:r>
            <a:r>
              <a:rPr lang="sv-SE" sz="2000" dirty="0"/>
              <a:t> polislagen (1984:387) framgår att polisverksamhet bedrivs av Polismyndigheten och Säkerhetspolisen.</a:t>
            </a:r>
          </a:p>
          <a:p>
            <a:pPr algn="l" fontAlgn="t"/>
            <a:r>
              <a:rPr lang="sv-SE" sz="2000" dirty="0"/>
              <a:t>Grundläggande bestämmelser om polisen och dess verksamhet finns i polislagen. Ytterligare bestämmelser finns i förordningen (</a:t>
            </a:r>
            <a:r>
              <a:rPr lang="sv-SE" sz="2000" dirty="0">
                <a:hlinkClick r:id="rId4"/>
              </a:rPr>
              <a:t>2014:1102</a:t>
            </a:r>
            <a:r>
              <a:rPr lang="sv-SE" sz="2000" dirty="0"/>
              <a:t>) med instruktion för Polismyndigheten och förordningen (</a:t>
            </a:r>
            <a:r>
              <a:rPr lang="sv-SE" sz="2000" dirty="0">
                <a:hlinkClick r:id="rId5"/>
              </a:rPr>
              <a:t>2014:1103</a:t>
            </a:r>
            <a:r>
              <a:rPr lang="sv-SE" sz="2000" dirty="0"/>
              <a:t>) med instruktion för Säkerhetspolisen.</a:t>
            </a:r>
          </a:p>
          <a:p>
            <a:endParaRPr lang="sv-SE" sz="2400" b="1" i="1" dirty="0" smtClean="0"/>
          </a:p>
          <a:p>
            <a:pPr marL="342900" indent="-342900" algn="l">
              <a:buFont typeface="Arial" pitchFamily="34" charset="0"/>
              <a:buChar char="•"/>
            </a:pPr>
            <a:endParaRPr lang="sv-SE" sz="2400" i="1" dirty="0" smtClean="0"/>
          </a:p>
          <a:p>
            <a:endParaRPr lang="sv-SE" sz="2400" i="1" dirty="0"/>
          </a:p>
        </p:txBody>
      </p:sp>
    </p:spTree>
    <p:extLst>
      <p:ext uri="{BB962C8B-B14F-4D97-AF65-F5344CB8AC3E}">
        <p14:creationId xmlns:p14="http://schemas.microsoft.com/office/powerpoint/2010/main" val="2085140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derrubrik 6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784976" cy="5832648"/>
          </a:xfrm>
        </p:spPr>
        <p:txBody>
          <a:bodyPr/>
          <a:lstStyle/>
          <a:p>
            <a:pPr algn="l"/>
            <a:r>
              <a:rPr lang="sv-SE" sz="2000" b="1" dirty="0" smtClean="0"/>
              <a:t>Behörighetsregler</a:t>
            </a:r>
            <a:endParaRPr lang="sv-SE" sz="2000" b="1" dirty="0"/>
          </a:p>
          <a:p>
            <a:pPr algn="l"/>
            <a:r>
              <a:rPr lang="sv-SE" sz="2000" i="1" dirty="0"/>
              <a:t>Behörighet som polisman</a:t>
            </a:r>
          </a:p>
          <a:p>
            <a:pPr algn="l" fontAlgn="t"/>
            <a:endParaRPr lang="sv-SE" sz="2000" b="1" dirty="0" smtClean="0"/>
          </a:p>
          <a:p>
            <a:pPr algn="l" fontAlgn="t"/>
            <a:r>
              <a:rPr lang="sv-SE" sz="2000" b="1" dirty="0" smtClean="0"/>
              <a:t>2</a:t>
            </a:r>
            <a:r>
              <a:rPr lang="sv-SE" sz="2000" b="1" dirty="0"/>
              <a:t> §</a:t>
            </a:r>
          </a:p>
          <a:p>
            <a:pPr algn="l" fontAlgn="t"/>
            <a:r>
              <a:rPr lang="sv-SE" sz="2000" dirty="0"/>
              <a:t>Med polisman avses vid tillämpning av lag eller förordning rikspolischefen, säkerhetspolischefen, biträdande säkerhetspolischefen, polismästare, polisöverintendent, polisintendent, polissekreterare, poliskommissarie, polisinspektör och polisassistent. </a:t>
            </a:r>
            <a:r>
              <a:rPr lang="sv-SE" sz="2000" u="sng" dirty="0"/>
              <a:t>Detsamma gäller en polisaspirant under tjänstgöringstid vid </a:t>
            </a:r>
            <a:r>
              <a:rPr lang="sv-SE" sz="2000" u="sng" dirty="0" smtClean="0"/>
              <a:t>Polismyndigheten eller Säkerhetspolisen</a:t>
            </a:r>
            <a:r>
              <a:rPr lang="sv-SE" sz="2000" dirty="0" smtClean="0"/>
              <a:t>.</a:t>
            </a:r>
            <a:endParaRPr lang="sv-SE" sz="2000" dirty="0"/>
          </a:p>
          <a:p>
            <a:pPr algn="l" fontAlgn="t"/>
            <a:r>
              <a:rPr lang="sv-SE" sz="2000" dirty="0"/>
              <a:t>Om någon som anges i första stycket inte uppehåller sin befattning som polisman, gäller inte bestämmelser om polisman honom eller henne. Sådana bestämmelser gäller inte heller den som anställs enligt 5 § 1 innan han eller hon har genomgått den utbildning som föreskrivs där.</a:t>
            </a:r>
          </a:p>
          <a:p>
            <a:pPr algn="l" fontAlgn="t"/>
            <a:r>
              <a:rPr lang="sv-SE" sz="2000" dirty="0"/>
              <a:t>Av </a:t>
            </a:r>
            <a:r>
              <a:rPr lang="sv-SE" sz="2000" dirty="0">
                <a:hlinkClick r:id="rId3"/>
              </a:rPr>
              <a:t>11 §</a:t>
            </a:r>
            <a:r>
              <a:rPr lang="sv-SE" sz="2000" dirty="0"/>
              <a:t> förordningen (1980:123) med reglemente för militärpolisen följer att det som föreskrivs om polisman också tillämpas på den som fullgör uppgifter som militärpolisman.</a:t>
            </a:r>
          </a:p>
          <a:p>
            <a:endParaRPr lang="sv-SE" sz="2400" i="1" dirty="0"/>
          </a:p>
        </p:txBody>
      </p:sp>
    </p:spTree>
    <p:extLst>
      <p:ext uri="{BB962C8B-B14F-4D97-AF65-F5344CB8AC3E}">
        <p14:creationId xmlns:p14="http://schemas.microsoft.com/office/powerpoint/2010/main" val="1697157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152128"/>
          </a:xfrm>
        </p:spPr>
        <p:txBody>
          <a:bodyPr/>
          <a:lstStyle/>
          <a:p>
            <a:pPr algn="ctr"/>
            <a:r>
              <a:rPr lang="sv-SE" sz="4000" dirty="0" smtClean="0"/>
              <a:t/>
            </a:r>
            <a:br>
              <a:rPr lang="sv-SE" sz="4000" dirty="0" smtClean="0"/>
            </a:br>
            <a:endParaRPr lang="sv-SE" sz="4000" dirty="0"/>
          </a:p>
        </p:txBody>
      </p:sp>
      <p:sp>
        <p:nvSpPr>
          <p:cNvPr id="7" name="Underrubrik 6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5760640"/>
          </a:xfrm>
        </p:spPr>
        <p:txBody>
          <a:bodyPr/>
          <a:lstStyle/>
          <a:p>
            <a:pPr algn="l"/>
            <a:r>
              <a:rPr lang="sv-SE" sz="2000" i="1" dirty="0"/>
              <a:t>Behörighet för anställning</a:t>
            </a:r>
          </a:p>
          <a:p>
            <a:pPr algn="l" fontAlgn="t"/>
            <a:endParaRPr lang="sv-SE" sz="2000" b="1" dirty="0" smtClean="0"/>
          </a:p>
          <a:p>
            <a:pPr algn="l" fontAlgn="t"/>
            <a:r>
              <a:rPr lang="sv-SE" sz="2000" b="1" dirty="0" smtClean="0"/>
              <a:t>3</a:t>
            </a:r>
            <a:r>
              <a:rPr lang="sv-SE" sz="2000" b="1" dirty="0"/>
              <a:t> §</a:t>
            </a:r>
          </a:p>
          <a:p>
            <a:pPr algn="l" fontAlgn="t"/>
            <a:r>
              <a:rPr lang="sv-SE" sz="2000" dirty="0"/>
              <a:t>Av 5 </a:t>
            </a:r>
            <a:r>
              <a:rPr lang="sv-SE" sz="2000" dirty="0" smtClean="0"/>
              <a:t>och 8 a §§</a:t>
            </a:r>
            <a:r>
              <a:rPr lang="sv-SE" sz="2000" dirty="0"/>
              <a:t> förordningen (2014:1105) om utbildning till polisman framgår vem som är behörig att anställas som polisaspirant</a:t>
            </a:r>
            <a:r>
              <a:rPr lang="sv-SE" sz="2000" dirty="0" smtClean="0"/>
              <a:t>.</a:t>
            </a:r>
          </a:p>
          <a:p>
            <a:pPr algn="l" fontAlgn="t"/>
            <a:endParaRPr lang="sv-SE" sz="2000" dirty="0"/>
          </a:p>
          <a:p>
            <a:pPr algn="l"/>
            <a:r>
              <a:rPr lang="sv-SE" sz="2000" b="1" dirty="0"/>
              <a:t>4 §</a:t>
            </a:r>
          </a:p>
          <a:p>
            <a:pPr algn="l"/>
            <a:r>
              <a:rPr lang="sv-SE" sz="2000" dirty="0"/>
              <a:t>Behörig att anställas som poliskommissarie, polisinspektör eller polisassistent är den som har </a:t>
            </a:r>
            <a:r>
              <a:rPr lang="sv-SE" sz="2000" dirty="0" smtClean="0"/>
              <a:t>genomgått</a:t>
            </a:r>
          </a:p>
          <a:p>
            <a:pPr marL="457200" indent="-457200" algn="l">
              <a:buAutoNum type="arabicPeriod"/>
            </a:pPr>
            <a:r>
              <a:rPr lang="sv-SE" sz="2000" dirty="0" smtClean="0"/>
              <a:t>grundutbildning </a:t>
            </a:r>
            <a:r>
              <a:rPr lang="sv-SE" sz="2000" dirty="0"/>
              <a:t>till polisman eller funktionsinriktad polisutbildning enligt förordningen (</a:t>
            </a:r>
            <a:r>
              <a:rPr lang="sv-SE" sz="2000" u="sng" dirty="0">
                <a:hlinkClick r:id="rId3"/>
              </a:rPr>
              <a:t>2014:1105</a:t>
            </a:r>
            <a:r>
              <a:rPr lang="sv-SE" sz="2000" dirty="0"/>
              <a:t>) om utbildning till polisman, </a:t>
            </a:r>
            <a:r>
              <a:rPr lang="sv-SE" sz="2000" dirty="0" smtClean="0"/>
              <a:t>eller</a:t>
            </a:r>
          </a:p>
          <a:p>
            <a:pPr marL="457200" indent="-457200" algn="l">
              <a:buAutoNum type="arabicPeriod"/>
            </a:pPr>
            <a:r>
              <a:rPr lang="sv-SE" sz="2000" dirty="0" smtClean="0"/>
              <a:t>motsvarande </a:t>
            </a:r>
            <a:r>
              <a:rPr lang="sv-SE" sz="2000" dirty="0"/>
              <a:t>utbildning enligt äldre bestämmelser.</a:t>
            </a:r>
          </a:p>
          <a:p>
            <a:endParaRPr lang="sv-SE" sz="2000" dirty="0" smtClean="0"/>
          </a:p>
          <a:p>
            <a:pPr algn="l"/>
            <a:r>
              <a:rPr lang="sv-SE" sz="2000" dirty="0" smtClean="0"/>
              <a:t>Om </a:t>
            </a:r>
            <a:r>
              <a:rPr lang="sv-SE" sz="2000" dirty="0"/>
              <a:t>det finns särskilda skäl får Polismyndigheten eller Säkerhetspolisen i ett </a:t>
            </a:r>
            <a:r>
              <a:rPr lang="sv-SE" sz="2000" dirty="0" smtClean="0"/>
              <a:t>enskilt fall </a:t>
            </a:r>
            <a:r>
              <a:rPr lang="sv-SE" sz="2000" dirty="0"/>
              <a:t>medge undantag från det som föreskrivs i första stycket.</a:t>
            </a:r>
          </a:p>
          <a:p>
            <a:pPr algn="l" fontAlgn="t"/>
            <a:endParaRPr lang="sv-SE" sz="2000" dirty="0"/>
          </a:p>
          <a:p>
            <a:endParaRPr lang="sv-SE" sz="2000" i="1" dirty="0" smtClean="0"/>
          </a:p>
          <a:p>
            <a:endParaRPr lang="sv-SE" sz="2400" i="1" dirty="0" smtClean="0"/>
          </a:p>
          <a:p>
            <a:pPr marL="342900" indent="-342900">
              <a:buFont typeface="Arial" pitchFamily="34" charset="0"/>
              <a:buChar char="•"/>
            </a:pPr>
            <a:endParaRPr lang="sv-SE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2432310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derrubrik 6"/>
          <p:cNvSpPr>
            <a:spLocks noGrp="1"/>
          </p:cNvSpPr>
          <p:nvPr>
            <p:ph type="subTitle" idx="1"/>
          </p:nvPr>
        </p:nvSpPr>
        <p:spPr>
          <a:xfrm>
            <a:off x="611560" y="188640"/>
            <a:ext cx="8352928" cy="5184576"/>
          </a:xfrm>
        </p:spPr>
        <p:txBody>
          <a:bodyPr/>
          <a:lstStyle/>
          <a:p>
            <a:endParaRPr lang="sv-SE" sz="2000" i="1" dirty="0" smtClean="0"/>
          </a:p>
          <a:p>
            <a:endParaRPr lang="sv-SE" sz="2000" i="1" dirty="0" smtClean="0"/>
          </a:p>
          <a:p>
            <a:endParaRPr lang="sv-SE" sz="2000" i="1" dirty="0"/>
          </a:p>
        </p:txBody>
      </p:sp>
      <p:sp>
        <p:nvSpPr>
          <p:cNvPr id="2" name="Rektangel 1"/>
          <p:cNvSpPr/>
          <p:nvPr/>
        </p:nvSpPr>
        <p:spPr>
          <a:xfrm>
            <a:off x="179512" y="612845"/>
            <a:ext cx="8712968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000" b="1" dirty="0">
                <a:latin typeface="+mn-lt"/>
              </a:rPr>
              <a:t>5 §</a:t>
            </a:r>
          </a:p>
          <a:p>
            <a:r>
              <a:rPr lang="sv-SE" sz="2000" dirty="0">
                <a:latin typeface="+mn-lt"/>
              </a:rPr>
              <a:t>Behörig att anställas som polismästare, polisöverintendent, polisintendent eller polissekreterare är den som</a:t>
            </a:r>
          </a:p>
          <a:p>
            <a:r>
              <a:rPr lang="sv-SE" sz="2000" dirty="0" smtClean="0">
                <a:latin typeface="+mn-lt"/>
              </a:rPr>
              <a:t>1. har </a:t>
            </a:r>
            <a:r>
              <a:rPr lang="sv-SE" sz="2000" dirty="0">
                <a:latin typeface="+mn-lt"/>
              </a:rPr>
              <a:t>lämplig akademisk examen och är beredd att genomgå den särskilda chefsutbildning enligt förordningen (</a:t>
            </a:r>
            <a:r>
              <a:rPr lang="sv-SE" sz="2000" dirty="0">
                <a:latin typeface="+mn-lt"/>
                <a:hlinkClick r:id="rId3"/>
              </a:rPr>
              <a:t>2014:1105</a:t>
            </a:r>
            <a:r>
              <a:rPr lang="sv-SE" sz="2000" dirty="0">
                <a:latin typeface="+mn-lt"/>
              </a:rPr>
              <a:t>) om utbildning till polisman som Polismyndigheten eller Säkerhetspolisen bestämmer,</a:t>
            </a:r>
          </a:p>
          <a:p>
            <a:r>
              <a:rPr lang="sv-SE" sz="2000" dirty="0" smtClean="0">
                <a:latin typeface="+mn-lt"/>
              </a:rPr>
              <a:t>2. </a:t>
            </a:r>
            <a:r>
              <a:rPr lang="sv-SE" sz="2000" u="sng" dirty="0" smtClean="0">
                <a:latin typeface="+mn-lt"/>
              </a:rPr>
              <a:t>har </a:t>
            </a:r>
            <a:r>
              <a:rPr lang="sv-SE" sz="2000" u="sng" dirty="0">
                <a:latin typeface="+mn-lt"/>
              </a:rPr>
              <a:t>genomgått grundutbildning till polisman enligt förordningen om utbildning till polisman</a:t>
            </a:r>
            <a:r>
              <a:rPr lang="sv-SE" sz="2000" dirty="0">
                <a:latin typeface="+mn-lt"/>
              </a:rPr>
              <a:t>, eller motsvarande utbildning enligt äldre bestämmelser, och är beredd att genomgå den ytterligare utbildning som Polismyndigheten eller Säkerhetspolisen bestämmer, eller</a:t>
            </a:r>
          </a:p>
          <a:p>
            <a:r>
              <a:rPr lang="sv-SE" sz="2000" dirty="0" smtClean="0">
                <a:latin typeface="+mn-lt"/>
              </a:rPr>
              <a:t>3. har </a:t>
            </a:r>
            <a:r>
              <a:rPr lang="sv-SE" sz="2000" dirty="0">
                <a:latin typeface="+mn-lt"/>
              </a:rPr>
              <a:t>genomgått sådan utbildning som anges i 1 eller 2 eller annan motsvarande utbildning och i övrigt uppfyller kraven där</a:t>
            </a:r>
            <a:r>
              <a:rPr lang="sv-SE" sz="2000" dirty="0" smtClean="0">
                <a:latin typeface="+mn-lt"/>
              </a:rPr>
              <a:t>.</a:t>
            </a:r>
            <a:r>
              <a:rPr lang="sv-SE" sz="2000" b="1" dirty="0">
                <a:latin typeface="+mn-lt"/>
              </a:rPr>
              <a:t> </a:t>
            </a:r>
            <a:endParaRPr lang="sv-SE" sz="2000" b="1" dirty="0" smtClean="0">
              <a:latin typeface="+mn-lt"/>
            </a:endParaRPr>
          </a:p>
          <a:p>
            <a:endParaRPr lang="sv-SE" b="1" dirty="0"/>
          </a:p>
          <a:p>
            <a:r>
              <a:rPr lang="sv-SE" b="1" dirty="0" smtClean="0"/>
              <a:t>6</a:t>
            </a:r>
            <a:r>
              <a:rPr lang="sv-SE" b="1" dirty="0"/>
              <a:t> §</a:t>
            </a:r>
          </a:p>
          <a:p>
            <a:r>
              <a:rPr lang="sv-SE" sz="2000" dirty="0">
                <a:latin typeface="+mn-lt"/>
              </a:rPr>
              <a:t>Av </a:t>
            </a:r>
            <a:r>
              <a:rPr lang="sv-SE" sz="2000" dirty="0">
                <a:latin typeface="+mn-lt"/>
                <a:hlinkClick r:id="rId4"/>
              </a:rPr>
              <a:t>5 §</a:t>
            </a:r>
            <a:r>
              <a:rPr lang="sv-SE" sz="2000" dirty="0">
                <a:latin typeface="+mn-lt"/>
              </a:rPr>
              <a:t> lagen (1994:260) om offentlig anställning framgår att endast den som är svensk medborgare får ha en anställning som polisman.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27350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derrubrik 6"/>
          <p:cNvSpPr>
            <a:spLocks noGrp="1"/>
          </p:cNvSpPr>
          <p:nvPr>
            <p:ph type="subTitle" idx="1"/>
          </p:nvPr>
        </p:nvSpPr>
        <p:spPr>
          <a:xfrm>
            <a:off x="179512" y="332656"/>
            <a:ext cx="8712968" cy="5616624"/>
          </a:xfrm>
        </p:spPr>
        <p:txBody>
          <a:bodyPr/>
          <a:lstStyle/>
          <a:p>
            <a:pPr algn="l"/>
            <a:r>
              <a:rPr lang="sv-SE" sz="2000" b="1" dirty="0"/>
              <a:t>Ledning av polisverksamhet</a:t>
            </a:r>
          </a:p>
          <a:p>
            <a:pPr algn="l" fontAlgn="t"/>
            <a:endParaRPr lang="sv-SE" sz="2000" b="1" dirty="0" smtClean="0"/>
          </a:p>
          <a:p>
            <a:pPr algn="l" fontAlgn="t"/>
            <a:r>
              <a:rPr lang="sv-SE" sz="2000" b="1" dirty="0" smtClean="0"/>
              <a:t>7</a:t>
            </a:r>
            <a:r>
              <a:rPr lang="sv-SE" sz="2000" b="1" dirty="0"/>
              <a:t> </a:t>
            </a:r>
            <a:r>
              <a:rPr lang="sv-SE" sz="2000" b="1" dirty="0" smtClean="0"/>
              <a:t>§    </a:t>
            </a:r>
            <a:endParaRPr lang="sv-SE" sz="2000" dirty="0">
              <a:solidFill>
                <a:srgbClr val="00B0F0"/>
              </a:solidFill>
            </a:endParaRPr>
          </a:p>
          <a:p>
            <a:pPr algn="l" fontAlgn="t"/>
            <a:r>
              <a:rPr lang="sv-SE" sz="2000" dirty="0" smtClean="0"/>
              <a:t>Den </a:t>
            </a:r>
            <a:r>
              <a:rPr lang="sv-SE" sz="2000" dirty="0"/>
              <a:t>som i förhållande till någon annan leder och ansvarar för viss polisverksamhet är förman i förhållande till honom eller henne.</a:t>
            </a:r>
          </a:p>
          <a:p>
            <a:pPr algn="l" fontAlgn="t"/>
            <a:r>
              <a:rPr lang="sv-SE" sz="2000" dirty="0"/>
              <a:t>Det ska av </a:t>
            </a:r>
            <a:r>
              <a:rPr lang="sv-SE" sz="2000" u="sng" dirty="0"/>
              <a:t>arbetsordningen</a:t>
            </a:r>
            <a:r>
              <a:rPr lang="sv-SE" sz="2000" dirty="0"/>
              <a:t> eller av </a:t>
            </a:r>
            <a:r>
              <a:rPr lang="sv-SE" sz="2000" u="sng" dirty="0"/>
              <a:t>order</a:t>
            </a:r>
            <a:r>
              <a:rPr lang="sv-SE" sz="2000" dirty="0"/>
              <a:t> framgå vem som är förman vid verksamhet som polismän utför gemensamt. I annat fall är den som har den </a:t>
            </a:r>
            <a:r>
              <a:rPr lang="sv-SE" sz="2000" u="sng" dirty="0"/>
              <a:t>högsta befattningen </a:t>
            </a:r>
            <a:r>
              <a:rPr lang="sv-SE" sz="2000" dirty="0"/>
              <a:t>förman. Om flera har lika höga befattningar är den förman som har haft </a:t>
            </a:r>
            <a:r>
              <a:rPr lang="sv-SE" sz="2000" u="sng" dirty="0"/>
              <a:t>befattningen längst tid</a:t>
            </a:r>
            <a:r>
              <a:rPr lang="sv-SE" sz="2000" dirty="0"/>
              <a:t>, eller om de har haft befattningen lika länge, den som är </a:t>
            </a:r>
            <a:r>
              <a:rPr lang="sv-SE" sz="2000" u="sng" dirty="0"/>
              <a:t>äldst</a:t>
            </a:r>
            <a:r>
              <a:rPr lang="sv-SE" sz="2000" dirty="0" smtClean="0"/>
              <a:t>.</a:t>
            </a:r>
          </a:p>
          <a:p>
            <a:pPr algn="l" fontAlgn="t"/>
            <a:endParaRPr lang="sv-SE" sz="2000" dirty="0">
              <a:solidFill>
                <a:srgbClr val="FF0000"/>
              </a:solidFill>
            </a:endParaRPr>
          </a:p>
          <a:p>
            <a:pPr marL="457200" indent="-457200" algn="l" fontAlgn="t">
              <a:buAutoNum type="arabicPeriod"/>
            </a:pPr>
            <a:r>
              <a:rPr lang="sv-SE" sz="2000" dirty="0" smtClean="0">
                <a:solidFill>
                  <a:srgbClr val="FF0000"/>
                </a:solidFill>
              </a:rPr>
              <a:t>Arbetsordning eller order</a:t>
            </a:r>
          </a:p>
          <a:p>
            <a:pPr marL="457200" indent="-457200" algn="l" fontAlgn="t">
              <a:buAutoNum type="arabicPeriod"/>
            </a:pPr>
            <a:r>
              <a:rPr lang="sv-SE" sz="2000" dirty="0" smtClean="0">
                <a:solidFill>
                  <a:srgbClr val="FF0000"/>
                </a:solidFill>
              </a:rPr>
              <a:t>Högst befattning</a:t>
            </a:r>
          </a:p>
          <a:p>
            <a:pPr marL="457200" indent="-457200" algn="l" fontAlgn="t">
              <a:buAutoNum type="arabicPeriod"/>
            </a:pPr>
            <a:r>
              <a:rPr lang="sv-SE" sz="2000" dirty="0" smtClean="0">
                <a:solidFill>
                  <a:srgbClr val="FF0000"/>
                </a:solidFill>
              </a:rPr>
              <a:t>Befattning längst tid</a:t>
            </a:r>
          </a:p>
          <a:p>
            <a:pPr marL="457200" indent="-457200" algn="l" fontAlgn="t">
              <a:buAutoNum type="arabicPeriod"/>
            </a:pPr>
            <a:r>
              <a:rPr lang="sv-SE" sz="2000" dirty="0" smtClean="0">
                <a:solidFill>
                  <a:srgbClr val="FF0000"/>
                </a:solidFill>
              </a:rPr>
              <a:t>Äldst </a:t>
            </a:r>
            <a:endParaRPr lang="sv-SE" sz="2000" dirty="0">
              <a:solidFill>
                <a:srgbClr val="FF0000"/>
              </a:solidFill>
            </a:endParaRPr>
          </a:p>
          <a:p>
            <a:endParaRPr lang="sv-SE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1101553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derrubrik 6"/>
          <p:cNvSpPr>
            <a:spLocks noGrp="1"/>
          </p:cNvSpPr>
          <p:nvPr>
            <p:ph type="subTitle" idx="1"/>
          </p:nvPr>
        </p:nvSpPr>
        <p:spPr>
          <a:xfrm>
            <a:off x="1115616" y="188640"/>
            <a:ext cx="7848872" cy="5760640"/>
          </a:xfrm>
        </p:spPr>
        <p:txBody>
          <a:bodyPr/>
          <a:lstStyle/>
          <a:p>
            <a:endParaRPr lang="sv-SE" sz="2400" i="1" dirty="0"/>
          </a:p>
          <a:p>
            <a:endParaRPr lang="sv-SE" sz="2400" i="1" dirty="0"/>
          </a:p>
        </p:txBody>
      </p:sp>
      <p:sp>
        <p:nvSpPr>
          <p:cNvPr id="2" name="Rektangel 1"/>
          <p:cNvSpPr/>
          <p:nvPr/>
        </p:nvSpPr>
        <p:spPr>
          <a:xfrm>
            <a:off x="179512" y="260648"/>
            <a:ext cx="878497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000" b="1" dirty="0">
                <a:latin typeface="+mn-lt"/>
              </a:rPr>
              <a:t>Delegering</a:t>
            </a:r>
          </a:p>
          <a:p>
            <a:pPr fontAlgn="t"/>
            <a:r>
              <a:rPr lang="sv-SE" sz="2000" b="1" dirty="0">
                <a:latin typeface="+mn-lt"/>
              </a:rPr>
              <a:t>8 §</a:t>
            </a:r>
          </a:p>
          <a:p>
            <a:pPr fontAlgn="t"/>
            <a:r>
              <a:rPr lang="sv-SE" sz="2000" dirty="0">
                <a:latin typeface="+mn-lt"/>
              </a:rPr>
              <a:t>Vid delegering av beslutanderätt och arbetsuppgifter inom Polismyndigheten eller Säkerhetspolisen ska det </a:t>
            </a:r>
            <a:r>
              <a:rPr lang="sv-SE" sz="2000" u="sng" dirty="0">
                <a:latin typeface="+mn-lt"/>
              </a:rPr>
              <a:t>särskilt beaktas om uppgiften innebär att</a:t>
            </a:r>
          </a:p>
          <a:p>
            <a:pPr fontAlgn="t"/>
            <a:r>
              <a:rPr lang="sv-SE" sz="2000" u="sng" dirty="0">
                <a:latin typeface="+mn-lt"/>
              </a:rPr>
              <a:t>– grundlagsskyddade fri- och rättigheter kan komma att inskränkas,</a:t>
            </a:r>
          </a:p>
          <a:p>
            <a:pPr fontAlgn="t"/>
            <a:r>
              <a:rPr lang="sv-SE" sz="2000" dirty="0">
                <a:latin typeface="+mn-lt"/>
              </a:rPr>
              <a:t>– beslut fattas om en interimistisk åtgärd som ska omprövas av domstol,</a:t>
            </a:r>
          </a:p>
          <a:p>
            <a:pPr fontAlgn="t"/>
            <a:r>
              <a:rPr lang="sv-SE" sz="2000" dirty="0">
                <a:latin typeface="+mn-lt"/>
              </a:rPr>
              <a:t>– en annan stats tjänstemän tillåts utföra polisiära uppgifter i Sverige,</a:t>
            </a:r>
          </a:p>
          <a:p>
            <a:pPr fontAlgn="t"/>
            <a:r>
              <a:rPr lang="sv-SE" sz="2000" dirty="0">
                <a:latin typeface="+mn-lt"/>
              </a:rPr>
              <a:t>– Polismyndigheten eller Säkerhetspolisen beslutar att bistå en annan stat med tjänstemän eller utrustning, eller</a:t>
            </a:r>
          </a:p>
          <a:p>
            <a:pPr fontAlgn="t"/>
            <a:r>
              <a:rPr lang="sv-SE" sz="2000" dirty="0">
                <a:latin typeface="+mn-lt"/>
              </a:rPr>
              <a:t>– en fråga väcks hos regeringen.</a:t>
            </a:r>
          </a:p>
          <a:p>
            <a:pPr fontAlgn="t"/>
            <a:r>
              <a:rPr lang="sv-SE" sz="2000" u="sng" dirty="0">
                <a:latin typeface="+mn-lt"/>
              </a:rPr>
              <a:t>Om det är fråga om sådana omständigheter som anges i första stycket, får uppgiften endast överlämnas till en särskilt kvalificerad beslutsfattare som har den utbildning, kompetens och erfarenhet som krävs.</a:t>
            </a:r>
          </a:p>
          <a:p>
            <a:pPr fontAlgn="t"/>
            <a:r>
              <a:rPr lang="sv-SE" sz="2000" dirty="0">
                <a:latin typeface="+mn-lt"/>
              </a:rPr>
              <a:t>Polismyndigheten och Säkerhetspolisen ska särskilt förordna den som ska leda en förundersökning eller en utredning enligt </a:t>
            </a:r>
            <a:r>
              <a:rPr lang="sv-SE" sz="2000" dirty="0">
                <a:latin typeface="+mn-lt"/>
                <a:hlinkClick r:id="rId3"/>
              </a:rPr>
              <a:t>31 §</a:t>
            </a:r>
            <a:r>
              <a:rPr lang="sv-SE" sz="2000" dirty="0">
                <a:latin typeface="+mn-lt"/>
              </a:rPr>
              <a:t> lagen (1964:167) med särskilda bestämmelser om unga lagöverträdare som får ledas av myndigheten. Endast den som uppfyller de krav som anges i andra stycket får förordnas. När det gäller unga lagöverträdare ska också det som anges i </a:t>
            </a:r>
            <a:r>
              <a:rPr lang="sv-SE" sz="2000" dirty="0">
                <a:latin typeface="+mn-lt"/>
                <a:hlinkClick r:id="rId4"/>
              </a:rPr>
              <a:t>2</a:t>
            </a:r>
            <a:r>
              <a:rPr lang="sv-SE" sz="2000" dirty="0">
                <a:latin typeface="+mn-lt"/>
              </a:rPr>
              <a:t> eller </a:t>
            </a:r>
            <a:r>
              <a:rPr lang="sv-SE" sz="2000" dirty="0">
                <a:latin typeface="+mn-lt"/>
                <a:hlinkClick r:id="rId5"/>
              </a:rPr>
              <a:t>32 §</a:t>
            </a:r>
            <a:r>
              <a:rPr lang="sv-SE" sz="2000" dirty="0">
                <a:latin typeface="+mn-lt"/>
              </a:rPr>
              <a:t> lagen med särskilda bestämmelser om unga lagöverträdare beaktas. </a:t>
            </a:r>
            <a:r>
              <a:rPr lang="sv-SE" sz="2000" i="1" dirty="0">
                <a:latin typeface="+mn-lt"/>
              </a:rPr>
              <a:t>F (</a:t>
            </a:r>
            <a:r>
              <a:rPr lang="sv-SE" sz="2000" i="1" dirty="0">
                <a:latin typeface="+mn-lt"/>
                <a:hlinkClick r:id="rId6"/>
              </a:rPr>
              <a:t>2015:435</a:t>
            </a:r>
            <a:r>
              <a:rPr lang="sv-SE" sz="2000" i="1" dirty="0">
                <a:latin typeface="+mn-lt"/>
              </a:rPr>
              <a:t>).</a:t>
            </a:r>
            <a:endParaRPr lang="sv-SE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01553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derrubrik 6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5760640"/>
          </a:xfrm>
        </p:spPr>
        <p:txBody>
          <a:bodyPr/>
          <a:lstStyle/>
          <a:p>
            <a:pPr algn="l"/>
            <a:r>
              <a:rPr lang="sv-SE" sz="2000" b="1" dirty="0"/>
              <a:t>9 §</a:t>
            </a:r>
          </a:p>
          <a:p>
            <a:pPr algn="l"/>
            <a:r>
              <a:rPr lang="sv-SE" sz="2000" dirty="0"/>
              <a:t>Det ska av arbetsordningen eller av enskilda beslut framgå till vem beslutanderätt i en viss fråga har delegerats.</a:t>
            </a:r>
          </a:p>
          <a:p>
            <a:pPr algn="l"/>
            <a:endParaRPr lang="sv-SE" sz="2000" b="1" dirty="0" smtClean="0"/>
          </a:p>
          <a:p>
            <a:pPr algn="l"/>
            <a:r>
              <a:rPr lang="sv-SE" sz="2000" b="1" dirty="0" smtClean="0"/>
              <a:t>Skyldigheter </a:t>
            </a:r>
            <a:r>
              <a:rPr lang="sv-SE" sz="2000" b="1" dirty="0"/>
              <a:t>i anställningen</a:t>
            </a:r>
          </a:p>
          <a:p>
            <a:pPr algn="l"/>
            <a:r>
              <a:rPr lang="sv-SE" sz="2000" i="1" dirty="0"/>
              <a:t>Kontakter med allmänheten</a:t>
            </a:r>
          </a:p>
          <a:p>
            <a:pPr algn="l" fontAlgn="t"/>
            <a:endParaRPr lang="sv-SE" sz="2000" b="1" dirty="0" smtClean="0"/>
          </a:p>
          <a:p>
            <a:pPr algn="l" fontAlgn="t"/>
            <a:r>
              <a:rPr lang="sv-SE" sz="2000" b="1" dirty="0" smtClean="0"/>
              <a:t>10</a:t>
            </a:r>
            <a:r>
              <a:rPr lang="sv-SE" sz="2000" b="1" dirty="0"/>
              <a:t> </a:t>
            </a:r>
            <a:r>
              <a:rPr lang="sv-SE" sz="2000" b="1" dirty="0" smtClean="0"/>
              <a:t>§    </a:t>
            </a:r>
            <a:endParaRPr lang="sv-SE" sz="2000" dirty="0">
              <a:solidFill>
                <a:srgbClr val="00B0F0"/>
              </a:solidFill>
            </a:endParaRPr>
          </a:p>
          <a:p>
            <a:pPr algn="l" fontAlgn="t"/>
            <a:r>
              <a:rPr lang="sv-SE" sz="2000" dirty="0" smtClean="0"/>
              <a:t>Anställda </a:t>
            </a:r>
            <a:r>
              <a:rPr lang="sv-SE" sz="2000" dirty="0"/>
              <a:t>vid Polismyndigheten och Säkerhetspolisen ska i kontakter med allmänheten med beaktande av omständigheterna och situationen </a:t>
            </a:r>
            <a:r>
              <a:rPr lang="sv-SE" sz="2000" i="1" u="sng" dirty="0"/>
              <a:t>agera så </a:t>
            </a:r>
            <a:r>
              <a:rPr lang="sv-SE" sz="2000" u="sng" dirty="0"/>
              <a:t>hänsynsfullt som möjligt</a:t>
            </a:r>
            <a:r>
              <a:rPr lang="sv-SE" sz="2000" dirty="0"/>
              <a:t>, </a:t>
            </a:r>
            <a:r>
              <a:rPr lang="sv-SE" sz="2000" u="sng" dirty="0"/>
              <a:t>visa behärskning </a:t>
            </a:r>
            <a:r>
              <a:rPr lang="sv-SE" sz="2000" dirty="0"/>
              <a:t>och </a:t>
            </a:r>
            <a:r>
              <a:rPr lang="sv-SE" sz="2000" u="sng" dirty="0"/>
              <a:t>uppträda på ett sätt som inger förtroende</a:t>
            </a:r>
            <a:r>
              <a:rPr lang="sv-SE" sz="2000" dirty="0"/>
              <a:t>.</a:t>
            </a:r>
          </a:p>
          <a:p>
            <a:pPr algn="l"/>
            <a:endParaRPr lang="sv-SE" sz="2000" b="1" dirty="0" smtClean="0"/>
          </a:p>
          <a:p>
            <a:pPr algn="l"/>
            <a:r>
              <a:rPr lang="sv-SE" sz="2000" b="1" dirty="0" smtClean="0"/>
              <a:t>11</a:t>
            </a:r>
            <a:r>
              <a:rPr lang="sv-SE" sz="2000" b="1" dirty="0"/>
              <a:t> §</a:t>
            </a:r>
          </a:p>
          <a:p>
            <a:pPr algn="l"/>
            <a:r>
              <a:rPr lang="sv-SE" sz="2000" dirty="0"/>
              <a:t>En polisman ska under tjänstgöring kunna legitimera sig med tjänstekort för polisman (polislegitimation), om inte särskilda skäl talar mot det.</a:t>
            </a:r>
          </a:p>
          <a:p>
            <a:endParaRPr lang="sv-SE" sz="2000" i="1" dirty="0" smtClean="0"/>
          </a:p>
        </p:txBody>
      </p:sp>
    </p:spTree>
    <p:extLst>
      <p:ext uri="{BB962C8B-B14F-4D97-AF65-F5344CB8AC3E}">
        <p14:creationId xmlns:p14="http://schemas.microsoft.com/office/powerpoint/2010/main" val="1970035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derrubrik 6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5688632"/>
          </a:xfrm>
        </p:spPr>
        <p:txBody>
          <a:bodyPr/>
          <a:lstStyle/>
          <a:p>
            <a:pPr algn="l"/>
            <a:r>
              <a:rPr lang="sv-SE" sz="2000" i="1" dirty="0"/>
              <a:t>Rapporteringsskyldighet</a:t>
            </a:r>
          </a:p>
          <a:p>
            <a:pPr algn="l" fontAlgn="t"/>
            <a:endParaRPr lang="sv-SE" sz="2000" b="1" dirty="0" smtClean="0"/>
          </a:p>
          <a:p>
            <a:pPr algn="l" fontAlgn="t"/>
            <a:r>
              <a:rPr lang="sv-SE" sz="2000" b="1" dirty="0" smtClean="0"/>
              <a:t>12</a:t>
            </a:r>
            <a:r>
              <a:rPr lang="sv-SE" sz="2000" b="1" dirty="0"/>
              <a:t> §</a:t>
            </a:r>
          </a:p>
          <a:p>
            <a:pPr algn="l" fontAlgn="t"/>
            <a:r>
              <a:rPr lang="sv-SE" sz="2000" dirty="0"/>
              <a:t>I </a:t>
            </a:r>
            <a:r>
              <a:rPr lang="sv-SE" sz="2000" dirty="0">
                <a:hlinkClick r:id="rId3"/>
              </a:rPr>
              <a:t>9 §</a:t>
            </a:r>
            <a:r>
              <a:rPr lang="sv-SE" sz="2000" dirty="0"/>
              <a:t> polislagen (1984:387) finns bestämmelser om rapporteringsskyldighet i fråga om brott</a:t>
            </a:r>
            <a:r>
              <a:rPr lang="sv-SE" sz="2000" dirty="0" smtClean="0"/>
              <a:t>.</a:t>
            </a:r>
          </a:p>
          <a:p>
            <a:pPr algn="l" fontAlgn="t"/>
            <a:endParaRPr lang="sv-SE" sz="2000" dirty="0"/>
          </a:p>
          <a:p>
            <a:pPr algn="l"/>
            <a:r>
              <a:rPr lang="sv-SE" sz="2000" b="1" dirty="0"/>
              <a:t>13 </a:t>
            </a:r>
            <a:r>
              <a:rPr lang="sv-SE" sz="2000" b="1" dirty="0" smtClean="0"/>
              <a:t>§    </a:t>
            </a:r>
            <a:endParaRPr lang="sv-SE" sz="2000" dirty="0">
              <a:solidFill>
                <a:srgbClr val="00B0F0"/>
              </a:solidFill>
            </a:endParaRPr>
          </a:p>
          <a:p>
            <a:pPr algn="l"/>
            <a:r>
              <a:rPr lang="sv-SE" sz="2000" u="sng" dirty="0" smtClean="0"/>
              <a:t>Om </a:t>
            </a:r>
            <a:r>
              <a:rPr lang="sv-SE" sz="2000" u="sng" dirty="0"/>
              <a:t>någon skadas till följd av en polismans ingripande ska polismannen, om skadan inte är obetydlig, så snart den skadade tagits om hand för vård anmäla det inträffade till sin förman</a:t>
            </a:r>
            <a:r>
              <a:rPr lang="sv-SE" sz="2000" dirty="0"/>
              <a:t>.</a:t>
            </a:r>
          </a:p>
          <a:p>
            <a:pPr algn="l" fontAlgn="t"/>
            <a:endParaRPr lang="sv-SE" sz="2000" dirty="0" smtClean="0"/>
          </a:p>
          <a:p>
            <a:pPr algn="l"/>
            <a:r>
              <a:rPr lang="sv-SE" sz="2000" b="1" dirty="0"/>
              <a:t>14 </a:t>
            </a:r>
            <a:r>
              <a:rPr lang="sv-SE" sz="2000" b="1" dirty="0" smtClean="0"/>
              <a:t>§     </a:t>
            </a:r>
            <a:endParaRPr lang="sv-SE" sz="2000" dirty="0">
              <a:solidFill>
                <a:srgbClr val="00B0F0"/>
              </a:solidFill>
            </a:endParaRPr>
          </a:p>
          <a:p>
            <a:pPr algn="l"/>
            <a:r>
              <a:rPr lang="sv-SE" sz="2000" dirty="0" smtClean="0"/>
              <a:t>En </a:t>
            </a:r>
            <a:r>
              <a:rPr lang="sv-SE" sz="2000" dirty="0"/>
              <a:t>anställd vid Polismyndigheten eller Säkerhetspolisen ska underrätta sin förman om sådana förhållanden i polisarbetet som förmannen bör känna till.</a:t>
            </a:r>
          </a:p>
          <a:p>
            <a:pPr algn="l" fontAlgn="t"/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891831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nu_swe">
  <a:themeElements>
    <a:clrScheme name="Gråskal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1_Office Theme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2064</TotalTime>
  <Words>1484</Words>
  <Application>Microsoft Office PowerPoint</Application>
  <PresentationFormat>Bildspel på skärmen (4:3)</PresentationFormat>
  <Paragraphs>151</Paragraphs>
  <Slides>14</Slides>
  <Notes>11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Lnu_swe</vt:lpstr>
      <vt:lpstr>   </vt:lpstr>
      <vt:lpstr>PowerPoint-presentation</vt:lpstr>
      <vt:lpstr>PowerPoint-presentation</vt:lpstr>
      <vt:lpstr> 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Elisabet Hellgren</dc:creator>
  <cp:lastModifiedBy>Thor-Björn Fransson</cp:lastModifiedBy>
  <cp:revision>86</cp:revision>
  <cp:lastPrinted>2012-09-17T09:02:59Z</cp:lastPrinted>
  <dcterms:created xsi:type="dcterms:W3CDTF">2012-09-17T07:34:41Z</dcterms:created>
  <dcterms:modified xsi:type="dcterms:W3CDTF">2020-06-11T05:53:41Z</dcterms:modified>
</cp:coreProperties>
</file>