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3"/>
  </p:notesMasterIdLst>
  <p:sldIdLst>
    <p:sldId id="279" r:id="rId2"/>
    <p:sldId id="281" r:id="rId3"/>
    <p:sldId id="283" r:id="rId4"/>
    <p:sldId id="334" r:id="rId5"/>
    <p:sldId id="280" r:id="rId6"/>
    <p:sldId id="271" r:id="rId7"/>
    <p:sldId id="270" r:id="rId8"/>
    <p:sldId id="272" r:id="rId9"/>
    <p:sldId id="274" r:id="rId10"/>
    <p:sldId id="273" r:id="rId11"/>
    <p:sldId id="276" r:id="rId12"/>
    <p:sldId id="277" r:id="rId13"/>
    <p:sldId id="335" r:id="rId14"/>
    <p:sldId id="284" r:id="rId15"/>
    <p:sldId id="286" r:id="rId16"/>
    <p:sldId id="288" r:id="rId17"/>
    <p:sldId id="289" r:id="rId18"/>
    <p:sldId id="291" r:id="rId19"/>
    <p:sldId id="292" r:id="rId20"/>
    <p:sldId id="297" r:id="rId21"/>
    <p:sldId id="298" r:id="rId22"/>
    <p:sldId id="300" r:id="rId23"/>
    <p:sldId id="302" r:id="rId24"/>
    <p:sldId id="303" r:id="rId25"/>
    <p:sldId id="304" r:id="rId26"/>
    <p:sldId id="305" r:id="rId27"/>
    <p:sldId id="306" r:id="rId28"/>
    <p:sldId id="307" r:id="rId29"/>
    <p:sldId id="309" r:id="rId30"/>
    <p:sldId id="310" r:id="rId31"/>
    <p:sldId id="311" r:id="rId32"/>
    <p:sldId id="312" r:id="rId33"/>
    <p:sldId id="314" r:id="rId34"/>
    <p:sldId id="315" r:id="rId35"/>
    <p:sldId id="317" r:id="rId36"/>
    <p:sldId id="318" r:id="rId37"/>
    <p:sldId id="319" r:id="rId38"/>
    <p:sldId id="321" r:id="rId39"/>
    <p:sldId id="322" r:id="rId40"/>
    <p:sldId id="323" r:id="rId41"/>
    <p:sldId id="325" r:id="rId42"/>
    <p:sldId id="326" r:id="rId43"/>
    <p:sldId id="327" r:id="rId44"/>
    <p:sldId id="328" r:id="rId45"/>
    <p:sldId id="329" r:id="rId46"/>
    <p:sldId id="330" r:id="rId47"/>
    <p:sldId id="331" r:id="rId48"/>
    <p:sldId id="332" r:id="rId49"/>
    <p:sldId id="333" r:id="rId50"/>
    <p:sldId id="336" r:id="rId51"/>
    <p:sldId id="337" r:id="rId52"/>
  </p:sldIdLst>
  <p:sldSz cx="9144000" cy="6858000" type="screen4x3"/>
  <p:notesSz cx="6794500" cy="9931400"/>
  <p:defaultTextStyle>
    <a:defPPr>
      <a:defRPr lang="sv-SE"/>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139" autoAdjust="0"/>
  </p:normalViewPr>
  <p:slideViewPr>
    <p:cSldViewPr>
      <p:cViewPr varScale="1">
        <p:scale>
          <a:sx n="65" d="100"/>
          <a:sy n="65" d="100"/>
        </p:scale>
        <p:origin x="1292" y="40"/>
      </p:cViewPr>
      <p:guideLst>
        <p:guide orient="horz" pos="2160"/>
        <p:guide pos="2880"/>
      </p:guideLst>
    </p:cSldViewPr>
  </p:slideViewPr>
  <p:outlineViewPr>
    <p:cViewPr>
      <p:scale>
        <a:sx n="33" d="100"/>
        <a:sy n="33" d="100"/>
      </p:scale>
      <p:origin x="43"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6A7D458B-585B-4B88-8641-79917E6F147B}" type="datetimeFigureOut">
              <a:rPr lang="sv-SE" smtClean="0"/>
              <a:t>2019-10-02</a:t>
            </a:fld>
            <a:endParaRPr lang="sv-SE"/>
          </a:p>
        </p:txBody>
      </p:sp>
      <p:sp>
        <p:nvSpPr>
          <p:cNvPr id="4" name="Platshållare för bildobjekt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A5BCBC7B-DD7E-4ECF-9DA3-340E18B7B8E0}" type="slidenum">
              <a:rPr lang="sv-SE" smtClean="0"/>
              <a:t>‹#›</a:t>
            </a:fld>
            <a:endParaRPr lang="sv-SE"/>
          </a:p>
        </p:txBody>
      </p:sp>
    </p:spTree>
    <p:extLst>
      <p:ext uri="{BB962C8B-B14F-4D97-AF65-F5344CB8AC3E}">
        <p14:creationId xmlns:p14="http://schemas.microsoft.com/office/powerpoint/2010/main" val="192049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1</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2</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3</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5</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6</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7</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8</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9</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10</a:t>
            </a:fld>
            <a:endParaRPr lang="sv-SE"/>
          </a:p>
        </p:txBody>
      </p:sp>
    </p:spTree>
    <p:extLst>
      <p:ext uri="{BB962C8B-B14F-4D97-AF65-F5344CB8AC3E}">
        <p14:creationId xmlns:p14="http://schemas.microsoft.com/office/powerpoint/2010/main" val="2059535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pPr lvl="0"/>
            <a:r>
              <a:rPr lang="sv-SE" noProof="0" smtClean="0"/>
              <a:t>Klicka här för att ändra format</a:t>
            </a:r>
            <a:endParaRPr lang="en-US" noProof="0" smtClean="0"/>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pPr lvl="0"/>
            <a:r>
              <a:rPr lang="sv-SE" noProof="0" smtClean="0"/>
              <a:t>Klicka här för att ändra format på underrubrik i bakgrunden</a:t>
            </a:r>
            <a:endParaRPr lang="en-US" noProof="0" smtClean="0"/>
          </a:p>
        </p:txBody>
      </p:sp>
      <p:pic>
        <p:nvPicPr>
          <p:cNvPr id="100357" name="Picture 5" descr="090323_Lnu_Wordmark_Kalmar_Växjö_påhäng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6624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99598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92069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extLst>
      <p:ext uri="{BB962C8B-B14F-4D97-AF65-F5344CB8AC3E}">
        <p14:creationId xmlns:p14="http://schemas.microsoft.com/office/powerpoint/2010/main" val="159520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391989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50327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147463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638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170463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983776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704850" y="806450"/>
            <a:ext cx="7645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smtClean="0"/>
              <a:t>Klicka här för att ändra format</a:t>
            </a:r>
          </a:p>
        </p:txBody>
      </p:sp>
      <p:sp>
        <p:nvSpPr>
          <p:cNvPr id="97284" name="Text Placeholder 2"/>
          <p:cNvSpPr>
            <a:spLocks noGrp="1"/>
          </p:cNvSpPr>
          <p:nvPr>
            <p:ph type="body" idx="1"/>
          </p:nvPr>
        </p:nvSpPr>
        <p:spPr bwMode="auto">
          <a:xfrm>
            <a:off x="706438" y="1651000"/>
            <a:ext cx="76581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pic>
        <p:nvPicPr>
          <p:cNvPr id="97285" name="Picture 5" descr="090323_Lnu_Wordmark_Kalmar_Växjö_påhäng_transparen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zeteo.wolterskluwer.se/#/linkresolver/clink/sfs%202001%3A453%2014%20kap%201%20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zeteo.wolterskluwer.se/#/linkresolver/clink/sfs%201942%3A740%204%20kap%2013%20p"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zeteo.wolterskluwer.se/#/linkresolver/clink/sfs%201974%3A152%202%20kap"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zeteo.wolterskluwer.se/#/linkresolver/clink/sfs%201962%3A700%2024%20kap"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zeteo.wolterskluwer.se/#/linkresolver/clink/sfs%201976%3A511" TargetMode="External"/><Relationship Id="rId2" Type="http://schemas.openxmlformats.org/officeDocument/2006/relationships/hyperlink" Target="http://zeteo.wolterskluwer.se/#/linkresolver/clink/sfs%201988%3A870%2013%20p"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zeteo.nj.se/linkresolver/clink/x190037_pdfx" TargetMode="External"/><Relationship Id="rId2" Type="http://schemas.openxmlformats.org/officeDocument/2006/relationships/hyperlink" Target="https://zeteo.nj.se/linkresolver/clink/xsfs_1962q700_36_kap_3_p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zeteo-nj-se.proxy.lnu.se/linkresolver/clink/x181186_pdfx" TargetMode="External"/><Relationship Id="rId2" Type="http://schemas.openxmlformats.org/officeDocument/2006/relationships/hyperlink" Target="https://zeteo-nj-se.proxy.lnu.se/linkresolver/clink/xsfs_2018q1180x"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zeteo.wolterskluwer.se/#/linkresolver/clink/sfs%201996%3A62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zeteo.wolterskluwer.se/#/linkresolver/clink/sfs%201994%3A260%2036%20p"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zeteo.wolterskluwer.se/#/linkresolver/clink/sfs%201994%3A260%2039%20p" TargetMode="External"/><Relationship Id="rId4" Type="http://schemas.openxmlformats.org/officeDocument/2006/relationships/hyperlink" Target="http://zeteo.wolterskluwer.se/#/linkresolver/clink/sfs%201994%3A260%2037%20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685800" y="404664"/>
            <a:ext cx="7772400" cy="2808312"/>
          </a:xfrm>
        </p:spPr>
        <p:txBody>
          <a:bodyPr/>
          <a:lstStyle/>
          <a:p>
            <a:pPr algn="ctr"/>
            <a:r>
              <a:rPr lang="sv-SE" sz="4000" dirty="0" smtClean="0"/>
              <a:t/>
            </a:r>
            <a:br>
              <a:rPr lang="sv-SE" sz="4000" dirty="0" smtClean="0"/>
            </a:br>
            <a:r>
              <a:rPr lang="sv-SE" sz="4000" dirty="0"/>
              <a:t/>
            </a:r>
            <a:br>
              <a:rPr lang="sv-SE" sz="4000" dirty="0"/>
            </a:br>
            <a:r>
              <a:rPr lang="sv-SE" sz="6600" dirty="0" smtClean="0"/>
              <a:t/>
            </a:r>
            <a:br>
              <a:rPr lang="sv-SE" sz="6600" dirty="0" smtClean="0"/>
            </a:br>
            <a:endParaRPr lang="sv-SE" sz="6600" dirty="0"/>
          </a:p>
        </p:txBody>
      </p:sp>
      <p:sp>
        <p:nvSpPr>
          <p:cNvPr id="7" name="Underrubrik 6"/>
          <p:cNvSpPr>
            <a:spLocks noGrp="1"/>
          </p:cNvSpPr>
          <p:nvPr>
            <p:ph type="subTitle" idx="1"/>
          </p:nvPr>
        </p:nvSpPr>
        <p:spPr>
          <a:xfrm>
            <a:off x="611560" y="1268760"/>
            <a:ext cx="7992888" cy="4248472"/>
          </a:xfrm>
        </p:spPr>
        <p:txBody>
          <a:bodyPr/>
          <a:lstStyle/>
          <a:p>
            <a:pPr algn="l"/>
            <a:endParaRPr lang="sv-SE" sz="2000" i="1" dirty="0"/>
          </a:p>
          <a:p>
            <a:pPr algn="l"/>
            <a:endParaRPr lang="sv-SE" sz="2000" dirty="0"/>
          </a:p>
          <a:p>
            <a:r>
              <a:rPr lang="sv-SE" sz="3200" dirty="0" smtClean="0"/>
              <a:t>Polisiär grundkurs ht 2019</a:t>
            </a:r>
          </a:p>
          <a:p>
            <a:endParaRPr lang="sv-SE" sz="3200" dirty="0" smtClean="0"/>
          </a:p>
          <a:p>
            <a:r>
              <a:rPr lang="sv-SE" sz="3200" dirty="0" smtClean="0"/>
              <a:t>Polislagen 1984:387</a:t>
            </a:r>
          </a:p>
        </p:txBody>
      </p:sp>
    </p:spTree>
    <p:extLst>
      <p:ext uri="{BB962C8B-B14F-4D97-AF65-F5344CB8AC3E}">
        <p14:creationId xmlns:p14="http://schemas.microsoft.com/office/powerpoint/2010/main" val="4010352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323528" y="188640"/>
            <a:ext cx="8496944" cy="5760640"/>
          </a:xfrm>
        </p:spPr>
        <p:txBody>
          <a:bodyPr/>
          <a:lstStyle/>
          <a:p>
            <a:pPr algn="l"/>
            <a:r>
              <a:rPr lang="sv-SE" sz="2000" b="1" dirty="0"/>
              <a:t>6 § SAMARBETE</a:t>
            </a:r>
            <a:endParaRPr lang="sv-SE" sz="2000" dirty="0"/>
          </a:p>
          <a:p>
            <a:pPr algn="l"/>
            <a:r>
              <a:rPr lang="sv-SE" sz="2000" i="1" dirty="0"/>
              <a:t>”Polismyndigheten och Säkerhetspolisen ska samarbeta med varandra och med åklagarmyndigheterna.</a:t>
            </a:r>
            <a:endParaRPr lang="sv-SE" sz="2000" dirty="0"/>
          </a:p>
          <a:p>
            <a:pPr algn="l"/>
            <a:r>
              <a:rPr lang="sv-SE" sz="2000" i="1" dirty="0"/>
              <a:t>Polismyndigheten ska fortlöpande samarbeta med myndigheterna inom socialtjänsten och snarast underrätta dessa om förhållanden som bör föranleda någon åtgärd av dem. Bestämmelser om skyldighet att anmäla till socialnämnden att ett barn kan behöva nämndens skydd finns i </a:t>
            </a:r>
            <a:r>
              <a:rPr lang="sv-SE" sz="2000" i="1" dirty="0">
                <a:hlinkClick r:id="rId3"/>
              </a:rPr>
              <a:t>14 kap. 1 §</a:t>
            </a:r>
            <a:r>
              <a:rPr lang="sv-SE" sz="2000" i="1" dirty="0"/>
              <a:t> socialtjänstlagen (2001:453).</a:t>
            </a:r>
            <a:endParaRPr lang="sv-SE" sz="2000" dirty="0"/>
          </a:p>
          <a:p>
            <a:pPr algn="l"/>
            <a:r>
              <a:rPr lang="sv-SE" sz="2000" i="1" dirty="0"/>
              <a:t>Polismyndigheten och Säkerhetspolisen ska också samarbeta med andra myndigheter och organisationer vilkas verksamhet berör polisverksamheten.</a:t>
            </a:r>
            <a:endParaRPr lang="sv-SE" sz="2000" dirty="0"/>
          </a:p>
          <a:p>
            <a:pPr algn="l"/>
            <a:r>
              <a:rPr lang="sv-SE" sz="2000" i="1" dirty="0"/>
              <a:t>Andra myndigheter ska ge polisen stöd i dess arbete.”</a:t>
            </a:r>
            <a:endParaRPr lang="sv-SE" sz="2000" dirty="0"/>
          </a:p>
          <a:p>
            <a:pPr algn="l"/>
            <a:r>
              <a:rPr lang="sv-SE" sz="2000" dirty="0">
                <a:solidFill>
                  <a:srgbClr val="FF0000"/>
                </a:solidFill>
              </a:rPr>
              <a:t>Åklagare- naturligt samarbete.</a:t>
            </a:r>
          </a:p>
          <a:p>
            <a:pPr algn="l"/>
            <a:r>
              <a:rPr lang="sv-SE" sz="2000" dirty="0" smtClean="0">
                <a:solidFill>
                  <a:srgbClr val="FF0000"/>
                </a:solidFill>
              </a:rPr>
              <a:t>Finns </a:t>
            </a:r>
            <a:r>
              <a:rPr lang="sv-SE" sz="2000" dirty="0">
                <a:solidFill>
                  <a:srgbClr val="FF0000"/>
                </a:solidFill>
              </a:rPr>
              <a:t>en särskild blankett i polisens </a:t>
            </a:r>
            <a:r>
              <a:rPr lang="sv-SE" sz="2000" dirty="0" smtClean="0">
                <a:solidFill>
                  <a:srgbClr val="FF0000"/>
                </a:solidFill>
              </a:rPr>
              <a:t>formulärportal (sol 14§). Risk </a:t>
            </a:r>
            <a:r>
              <a:rPr lang="sv-SE" sz="2000" dirty="0">
                <a:solidFill>
                  <a:srgbClr val="FF0000"/>
                </a:solidFill>
              </a:rPr>
              <a:t>för tjänstefel!</a:t>
            </a:r>
          </a:p>
          <a:p>
            <a:pPr algn="l"/>
            <a:r>
              <a:rPr lang="sv-SE" sz="2000" dirty="0">
                <a:solidFill>
                  <a:srgbClr val="FF0000"/>
                </a:solidFill>
              </a:rPr>
              <a:t>Ex på samarbetspartners: Andra statliga och kommunala myndigheter, allmänna och enskilda organisationer. T ex Migrationsverket, Ekobrottsmyndigheten, Skatteverket, föräldraföreningar, försäkringsbolag, </a:t>
            </a:r>
            <a:r>
              <a:rPr lang="sv-SE" sz="2000" dirty="0" err="1">
                <a:solidFill>
                  <a:srgbClr val="FF0000"/>
                </a:solidFill>
              </a:rPr>
              <a:t>Missing</a:t>
            </a:r>
            <a:r>
              <a:rPr lang="sv-SE" sz="2000" dirty="0">
                <a:solidFill>
                  <a:srgbClr val="FF0000"/>
                </a:solidFill>
              </a:rPr>
              <a:t> </a:t>
            </a:r>
            <a:r>
              <a:rPr lang="sv-SE" sz="2000" dirty="0" err="1">
                <a:solidFill>
                  <a:srgbClr val="FF0000"/>
                </a:solidFill>
              </a:rPr>
              <a:t>people</a:t>
            </a:r>
            <a:r>
              <a:rPr lang="sv-SE" sz="2000" dirty="0">
                <a:solidFill>
                  <a:srgbClr val="FF0000"/>
                </a:solidFill>
              </a:rPr>
              <a:t>, FMCK mm.</a:t>
            </a:r>
          </a:p>
          <a:p>
            <a:pPr algn="l"/>
            <a:endParaRPr lang="sv-SE" sz="2000" dirty="0">
              <a:solidFill>
                <a:srgbClr val="FF0000"/>
              </a:solidFill>
            </a:endParaRPr>
          </a:p>
          <a:p>
            <a:pPr algn="l"/>
            <a:endParaRPr lang="sv-SE" sz="2000" dirty="0"/>
          </a:p>
          <a:p>
            <a:endParaRPr lang="sv-SE" sz="2400" i="1" dirty="0"/>
          </a:p>
        </p:txBody>
      </p:sp>
    </p:spTree>
    <p:extLst>
      <p:ext uri="{BB962C8B-B14F-4D97-AF65-F5344CB8AC3E}">
        <p14:creationId xmlns:p14="http://schemas.microsoft.com/office/powerpoint/2010/main" val="2891831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type="subTitle" idx="1"/>
          </p:nvPr>
        </p:nvSpPr>
        <p:spPr>
          <a:xfrm>
            <a:off x="179512" y="188640"/>
            <a:ext cx="8784976" cy="5760640"/>
          </a:xfrm>
        </p:spPr>
        <p:txBody>
          <a:bodyPr/>
          <a:lstStyle/>
          <a:p>
            <a:pPr algn="l"/>
            <a:endParaRPr lang="sv-SE" sz="2000" b="1" dirty="0" smtClean="0"/>
          </a:p>
          <a:p>
            <a:pPr algn="l"/>
            <a:endParaRPr lang="sv-SE" sz="2000" b="1" dirty="0"/>
          </a:p>
          <a:p>
            <a:pPr algn="l"/>
            <a:r>
              <a:rPr lang="sv-SE" sz="2000" b="1" dirty="0" smtClean="0"/>
              <a:t>7 </a:t>
            </a:r>
            <a:r>
              <a:rPr lang="sv-SE" sz="2000" b="1" dirty="0"/>
              <a:t>§ JÄV</a:t>
            </a:r>
            <a:endParaRPr lang="sv-SE" sz="2000" dirty="0"/>
          </a:p>
          <a:p>
            <a:pPr algn="l"/>
            <a:r>
              <a:rPr lang="sv-SE" sz="2000" i="1" dirty="0"/>
              <a:t>”Om det för en polisman eller annan anställd vid Polismyndigheten eller Säkerhetspolisen finns omständigheter som enligt </a:t>
            </a:r>
            <a:r>
              <a:rPr lang="sv-SE" sz="2000" i="1" dirty="0">
                <a:hlinkClick r:id="rId2"/>
              </a:rPr>
              <a:t>4 kap. 13 §</a:t>
            </a:r>
            <a:r>
              <a:rPr lang="sv-SE" sz="2000" i="1" dirty="0"/>
              <a:t> rättegångsbalken skulle utgöra jäv mot domare, får tjänstemannen inte besluta om eller vidta en åtgärd i brottsbekämpande verksamhet. Jäv får dock inte grundas på en åtgärd som tjänstemannen har vidtagit på tjänstens vägnar eller en gärning som har förövats mot honom eller henne i eller för hans eller hennes tjänst.</a:t>
            </a:r>
            <a:endParaRPr lang="sv-SE" sz="2000" dirty="0"/>
          </a:p>
          <a:p>
            <a:pPr algn="l"/>
            <a:r>
              <a:rPr lang="sv-SE" sz="2000" i="1" dirty="0" smtClean="0"/>
              <a:t>En </a:t>
            </a:r>
            <a:r>
              <a:rPr lang="sv-SE" sz="2000" i="1" dirty="0"/>
              <a:t>polisman eller annan anställd vid Polismyndigheten eller Säkerhetspolisen får inte besluta om eller vidta en åtgärd i ordningshållande verksamhet om</a:t>
            </a:r>
            <a:endParaRPr lang="sv-SE" sz="2000" dirty="0"/>
          </a:p>
          <a:p>
            <a:endParaRPr lang="sv-SE" sz="2000" dirty="0" smtClean="0"/>
          </a:p>
        </p:txBody>
      </p:sp>
    </p:spTree>
    <p:extLst>
      <p:ext uri="{BB962C8B-B14F-4D97-AF65-F5344CB8AC3E}">
        <p14:creationId xmlns:p14="http://schemas.microsoft.com/office/powerpoint/2010/main" val="2824770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type="subTitle" idx="1"/>
          </p:nvPr>
        </p:nvSpPr>
        <p:spPr>
          <a:xfrm>
            <a:off x="251520" y="332656"/>
            <a:ext cx="8640960" cy="5616624"/>
          </a:xfrm>
        </p:spPr>
        <p:txBody>
          <a:bodyPr/>
          <a:lstStyle/>
          <a:p>
            <a:pPr marL="342900" lvl="0" indent="-342900" algn="l">
              <a:buAutoNum type="arabicPeriod"/>
            </a:pPr>
            <a:r>
              <a:rPr lang="sv-SE" i="1" dirty="0" smtClean="0"/>
              <a:t>frågan </a:t>
            </a:r>
            <a:r>
              <a:rPr lang="sv-SE" i="1" dirty="0"/>
              <a:t>angår honom eller henne själv eller hans eller hennes make, förälder, barn eller syskon eller någon annan närstående eller om åtgärden kan väntas medföra synnerlig nytta eller skada för honom eller henne själv eller någon närstående</a:t>
            </a:r>
            <a:r>
              <a:rPr lang="sv-SE" i="1" dirty="0" smtClean="0"/>
              <a:t>,</a:t>
            </a:r>
          </a:p>
          <a:p>
            <a:pPr marL="342900" indent="-342900" algn="l">
              <a:buFont typeface="Arial" charset="0"/>
              <a:buAutoNum type="arabicPeriod"/>
            </a:pPr>
            <a:r>
              <a:rPr lang="sv-SE" i="1" dirty="0"/>
              <a:t>han eller hon eller någon närstående som anges i 1 är ställföreträdare för den som åtgärden rör eller för någon som kan vänta synnerlig nytta eller skada av åtgärden, eller</a:t>
            </a:r>
            <a:endParaRPr lang="sv-SE" dirty="0"/>
          </a:p>
          <a:p>
            <a:pPr marL="342900" indent="-342900" algn="l">
              <a:buFont typeface="Arial" charset="0"/>
              <a:buAutoNum type="arabicPeriod"/>
            </a:pPr>
            <a:r>
              <a:rPr lang="sv-SE" i="1" dirty="0"/>
              <a:t>det i övrigt finns någon särskild omständighet som är ägnad att rubba förtroendet till hans eller hennes opartiskhet.</a:t>
            </a:r>
            <a:endParaRPr lang="sv-SE" dirty="0"/>
          </a:p>
          <a:p>
            <a:pPr algn="l"/>
            <a:r>
              <a:rPr lang="sv-SE" i="1" dirty="0" smtClean="0"/>
              <a:t>Om </a:t>
            </a:r>
            <a:r>
              <a:rPr lang="sv-SE" i="1" dirty="0"/>
              <a:t>åtgärden är så brådskande att den inte utan fara kan skjutas upp, får den beslutas eller vidtas trots det som sägs i första och andra styckena.</a:t>
            </a:r>
            <a:endParaRPr lang="sv-SE" dirty="0"/>
          </a:p>
          <a:p>
            <a:pPr algn="l"/>
            <a:r>
              <a:rPr lang="sv-SE" i="1" dirty="0"/>
              <a:t>En fråga om jäv prövas av respektive myndighet.”</a:t>
            </a:r>
            <a:endParaRPr lang="sv-SE" dirty="0"/>
          </a:p>
          <a:p>
            <a:pPr algn="l"/>
            <a:endParaRPr lang="sv-SE" dirty="0" smtClean="0">
              <a:solidFill>
                <a:srgbClr val="FF0000"/>
              </a:solidFill>
            </a:endParaRPr>
          </a:p>
          <a:p>
            <a:pPr algn="l"/>
            <a:r>
              <a:rPr lang="sv-SE" dirty="0" smtClean="0">
                <a:solidFill>
                  <a:srgbClr val="FF0000"/>
                </a:solidFill>
              </a:rPr>
              <a:t>”</a:t>
            </a:r>
            <a:r>
              <a:rPr lang="sv-SE" dirty="0">
                <a:solidFill>
                  <a:srgbClr val="FF0000"/>
                </a:solidFill>
              </a:rPr>
              <a:t>Jäv är en rätts- eller beslutssituation där en person kan tänkas vara partisk eller där det finns någon särskild omständighet som kan rubba förtroendet för personens opartiskhet” </a:t>
            </a:r>
            <a:r>
              <a:rPr lang="sv-SE" dirty="0" err="1">
                <a:solidFill>
                  <a:srgbClr val="FF0000"/>
                </a:solidFill>
              </a:rPr>
              <a:t>Wikipedia</a:t>
            </a:r>
            <a:r>
              <a:rPr lang="sv-SE" dirty="0">
                <a:solidFill>
                  <a:srgbClr val="FF0000"/>
                </a:solidFill>
              </a:rPr>
              <a:t>.</a:t>
            </a:r>
          </a:p>
          <a:p>
            <a:pPr algn="l"/>
            <a:endParaRPr lang="sv-SE" dirty="0">
              <a:solidFill>
                <a:srgbClr val="FF0000"/>
              </a:solidFill>
            </a:endParaRPr>
          </a:p>
          <a:p>
            <a:pPr lvl="0" algn="l"/>
            <a:endParaRPr lang="sv-SE" dirty="0"/>
          </a:p>
        </p:txBody>
      </p:sp>
    </p:spTree>
    <p:extLst>
      <p:ext uri="{BB962C8B-B14F-4D97-AF65-F5344CB8AC3E}">
        <p14:creationId xmlns:p14="http://schemas.microsoft.com/office/powerpoint/2010/main" val="455852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Polis dömdes för tjänstefel på grund av jäv</a:t>
            </a:r>
            <a:r>
              <a:rPr lang="sv-SE" dirty="0"/>
              <a:t/>
            </a:r>
            <a:br>
              <a:rPr lang="sv-SE" dirty="0"/>
            </a:br>
            <a:r>
              <a:rPr lang="sv-SE" sz="1200" dirty="0" smtClean="0"/>
              <a:t>Expressen: </a:t>
            </a:r>
            <a:r>
              <a:rPr lang="sv-SE" sz="1200" b="1" dirty="0" smtClean="0"/>
              <a:t>Publicerad</a:t>
            </a:r>
            <a:r>
              <a:rPr lang="sv-SE" sz="1200" b="1" dirty="0"/>
              <a:t> 22 feb 2005 </a:t>
            </a:r>
            <a:r>
              <a:rPr lang="sv-SE" sz="1200" b="1" dirty="0" err="1"/>
              <a:t>kl</a:t>
            </a:r>
            <a:r>
              <a:rPr lang="sv-SE" sz="1200" b="1" dirty="0"/>
              <a:t> 16.19</a:t>
            </a:r>
            <a:endParaRPr lang="sv-SE" sz="1200" dirty="0"/>
          </a:p>
        </p:txBody>
      </p:sp>
      <p:sp>
        <p:nvSpPr>
          <p:cNvPr id="3" name="Platshållare för innehåll 2"/>
          <p:cNvSpPr>
            <a:spLocks noGrp="1"/>
          </p:cNvSpPr>
          <p:nvPr>
            <p:ph idx="1"/>
          </p:nvPr>
        </p:nvSpPr>
        <p:spPr/>
        <p:txBody>
          <a:bodyPr/>
          <a:lstStyle/>
          <a:p>
            <a:r>
              <a:rPr lang="sv-SE" sz="1400" b="1" dirty="0"/>
              <a:t>Sjuttio dagsböter blev straffet för en polis som grep en pojke som var misstänkt för misshandel av polisens son. Mannen dömdes på tisdagen för tjänstefel vid tingsrätten i Trelleborg.</a:t>
            </a:r>
            <a:endParaRPr lang="sv-SE" dirty="0"/>
          </a:p>
          <a:p>
            <a:r>
              <a:rPr lang="sv-SE" dirty="0"/>
              <a:t> </a:t>
            </a:r>
          </a:p>
          <a:p>
            <a:r>
              <a:rPr lang="sv-SE" sz="1400" dirty="0"/>
              <a:t>Samtidigt frias mannen från misstankarna om misshandel, olaga frihetsberövande och olaga hot. För ett år sedan blev polismannen uppringd av sin son som precis hade blivit hotad och slagen av en 15- årig pojke och hans kamrat. Polisen, som inte var i tjänst, begav sig till platsen för att leta upp de båda pojkarna. När han hittat dem ringde han till sina kollegor för att anmäla 15-åringen. När de inte kom snabbt nog ingrep polismannen själv. Enligt åtalet tog polismannen pojken i ett så kallat polisgrepp och dunkade därefter hans huvud mot en tegelvägg. Men tingsrätten fann inga bevis för att pojken blivit misshandlad. Själv ansåg mannen att han agerat som polis under gripandet.</a:t>
            </a:r>
          </a:p>
          <a:p>
            <a:r>
              <a:rPr lang="sv-SE" sz="1400" b="1" dirty="0"/>
              <a:t>Våldet befogat</a:t>
            </a:r>
            <a:endParaRPr lang="sv-SE" sz="1400" dirty="0"/>
          </a:p>
          <a:p>
            <a:r>
              <a:rPr lang="sv-SE" sz="1400" dirty="0"/>
              <a:t>Tingsrätten följde denna linje och ansåg att polisen använt sig av våld i den grad som är befogad vid ett gripande. Däremot ansåg tingsrätten att polisen varit jävig när han ingrep i ett fall där hans son var inblandad. Poliser som inte är i tjänst får lov att gripa misstänkta personer under förutsättning att gripandet inte kan skjutas upp. I det här fallet tyckte tingsrätten att polisen kunde ha väntat på sina kollegor. Enligt domstolen låg oaktsamhet bakom polismannens tjänstefel. Förutom dagsböter dömdes mannen till att betala ut ett skadestånd till den 15-åriga pojken på 400 kronor som ersättning för fördärvade kläder.</a:t>
            </a:r>
          </a:p>
          <a:p>
            <a:endParaRPr lang="sv-SE" dirty="0"/>
          </a:p>
        </p:txBody>
      </p:sp>
    </p:spTree>
    <p:extLst>
      <p:ext uri="{BB962C8B-B14F-4D97-AF65-F5344CB8AC3E}">
        <p14:creationId xmlns:p14="http://schemas.microsoft.com/office/powerpoint/2010/main" val="262104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0"/>
            <a:ext cx="8640960" cy="5949280"/>
          </a:xfrm>
        </p:spPr>
        <p:txBody>
          <a:bodyPr/>
          <a:lstStyle/>
          <a:p>
            <a:pPr algn="l"/>
            <a:r>
              <a:rPr lang="sv-SE" sz="2000" b="1" dirty="0"/>
              <a:t>8 § </a:t>
            </a:r>
            <a:r>
              <a:rPr lang="sv-SE" sz="2000" b="1" dirty="0" smtClean="0"/>
              <a:t>ALLMÄNNA PRINCIPER FÖR POLISINGRIPANDEN</a:t>
            </a:r>
            <a:endParaRPr lang="sv-SE" sz="2000" dirty="0"/>
          </a:p>
          <a:p>
            <a:pPr algn="l"/>
            <a:r>
              <a:rPr lang="sv-SE" sz="2000" i="1" dirty="0"/>
              <a:t>”En polisman som har att </a:t>
            </a:r>
            <a:r>
              <a:rPr lang="sv-SE" sz="2000" i="1" u="sng" dirty="0"/>
              <a:t>verkställa en tjänsteuppgift </a:t>
            </a:r>
            <a:r>
              <a:rPr lang="sv-SE" sz="2000" i="1" dirty="0"/>
              <a:t>skall under iakttagande av vad som </a:t>
            </a:r>
            <a:r>
              <a:rPr lang="sv-SE" sz="2000" i="1" u="sng" dirty="0"/>
              <a:t>föreskrivs i lag </a:t>
            </a:r>
            <a:r>
              <a:rPr lang="sv-SE" sz="2000" i="1" dirty="0"/>
              <a:t>eller annan författning ingripa på ett sätt som är </a:t>
            </a:r>
            <a:r>
              <a:rPr lang="sv-SE" sz="2000" i="1" u="sng" dirty="0"/>
              <a:t>försvarligt</a:t>
            </a:r>
            <a:r>
              <a:rPr lang="sv-SE" sz="2000" i="1" dirty="0"/>
              <a:t> med hänsyn till </a:t>
            </a:r>
            <a:r>
              <a:rPr lang="sv-SE" sz="2000" i="1" u="sng" dirty="0"/>
              <a:t>åtgärdens syfte och övriga omständigheter</a:t>
            </a:r>
            <a:r>
              <a:rPr lang="sv-SE" sz="2000" i="1" dirty="0"/>
              <a:t>. Måste tvång tillgripas, skall detta ske endast i den form och den utsträckning som </a:t>
            </a:r>
            <a:r>
              <a:rPr lang="sv-SE" sz="2000" i="1" u="sng" dirty="0"/>
              <a:t>behövs</a:t>
            </a:r>
            <a:r>
              <a:rPr lang="sv-SE" sz="2000" i="1" dirty="0"/>
              <a:t> för att det </a:t>
            </a:r>
            <a:r>
              <a:rPr lang="sv-SE" sz="2000" i="1" u="sng" dirty="0"/>
              <a:t>avsedda resultatet skall uppnås</a:t>
            </a:r>
            <a:r>
              <a:rPr lang="sv-SE" sz="2000" i="1" dirty="0"/>
              <a:t>.</a:t>
            </a:r>
            <a:endParaRPr lang="sv-SE" sz="2000" dirty="0"/>
          </a:p>
          <a:p>
            <a:pPr algn="l"/>
            <a:r>
              <a:rPr lang="sv-SE" sz="2000" i="1" dirty="0"/>
              <a:t>Ett ingripande som begränsar någon av de grundläggande fri- och rättigheter som avses i </a:t>
            </a:r>
            <a:r>
              <a:rPr lang="sv-SE" sz="2000" i="1" dirty="0">
                <a:hlinkClick r:id="rId2"/>
              </a:rPr>
              <a:t>2 kap.</a:t>
            </a:r>
            <a:r>
              <a:rPr lang="sv-SE" sz="2000" i="1" dirty="0"/>
              <a:t> regeringsformen får ej grundas enbart på bestämmelserna i första stycket</a:t>
            </a:r>
            <a:r>
              <a:rPr lang="sv-SE" sz="2000" i="1" dirty="0" smtClean="0"/>
              <a:t>.”</a:t>
            </a:r>
          </a:p>
          <a:p>
            <a:pPr algn="l"/>
            <a:r>
              <a:rPr lang="sv-SE" sz="2000" dirty="0" smtClean="0">
                <a:solidFill>
                  <a:srgbClr val="FF0000"/>
                </a:solidFill>
              </a:rPr>
              <a:t> </a:t>
            </a:r>
            <a:endParaRPr lang="sv-SE" sz="2000" dirty="0">
              <a:solidFill>
                <a:srgbClr val="FF0000"/>
              </a:solidFill>
            </a:endParaRPr>
          </a:p>
          <a:p>
            <a:pPr algn="l"/>
            <a:r>
              <a:rPr lang="sv-SE" sz="2000" dirty="0"/>
              <a:t>Behovsprincipen</a:t>
            </a:r>
            <a:r>
              <a:rPr lang="sv-SE" sz="2000" dirty="0">
                <a:solidFill>
                  <a:srgbClr val="FF0000"/>
                </a:solidFill>
              </a:rPr>
              <a:t>- innebär att ett polisingripande får ske endast då det är nödvändigt för den aktuella farans eller störningens avvärjande eller undanröjande.</a:t>
            </a:r>
          </a:p>
          <a:p>
            <a:pPr algn="l"/>
            <a:r>
              <a:rPr lang="sv-SE" sz="2000" dirty="0"/>
              <a:t>Proportionalitetsprincipen</a:t>
            </a:r>
            <a:r>
              <a:rPr lang="sv-SE" sz="2000" dirty="0">
                <a:solidFill>
                  <a:srgbClr val="FF0000"/>
                </a:solidFill>
              </a:rPr>
              <a:t>- innebär att de skador och olägenheter som ingripandet kan medföra för ett motstående intresse inte får stå i missförhållande till syftet </a:t>
            </a:r>
            <a:r>
              <a:rPr lang="sv-SE" sz="2000" dirty="0" smtClean="0">
                <a:solidFill>
                  <a:srgbClr val="FF0000"/>
                </a:solidFill>
              </a:rPr>
              <a:t>med </a:t>
            </a:r>
            <a:r>
              <a:rPr lang="sv-SE" sz="2000" dirty="0">
                <a:solidFill>
                  <a:srgbClr val="FF0000"/>
                </a:solidFill>
              </a:rPr>
              <a:t>ingripandet</a:t>
            </a:r>
            <a:r>
              <a:rPr lang="sv-SE" sz="2000" dirty="0" smtClean="0">
                <a:solidFill>
                  <a:srgbClr val="FF0000"/>
                </a:solidFill>
              </a:rPr>
              <a:t>.</a:t>
            </a:r>
          </a:p>
          <a:p>
            <a:pPr algn="l"/>
            <a:r>
              <a:rPr lang="sv-SE" sz="2000" dirty="0"/>
              <a:t>Legalitetsprincipen</a:t>
            </a:r>
            <a:r>
              <a:rPr lang="sv-SE" sz="2000" dirty="0">
                <a:solidFill>
                  <a:srgbClr val="FF0000"/>
                </a:solidFill>
              </a:rPr>
              <a:t>- inget brott utan lag, inget straff utan lag. </a:t>
            </a:r>
          </a:p>
          <a:p>
            <a:pPr algn="l"/>
            <a:r>
              <a:rPr lang="sv-SE" sz="2000" dirty="0"/>
              <a:t>Ändamålsprincipen</a:t>
            </a:r>
            <a:r>
              <a:rPr lang="sv-SE" sz="2000" dirty="0">
                <a:solidFill>
                  <a:srgbClr val="FF0000"/>
                </a:solidFill>
              </a:rPr>
              <a:t>- tvång får endast användas för det ändamål för vilket tvångsmedlets beslutats.  </a:t>
            </a:r>
          </a:p>
          <a:p>
            <a:pPr algn="l"/>
            <a:endParaRPr lang="sv-SE" sz="2000" dirty="0">
              <a:solidFill>
                <a:srgbClr val="FF0000"/>
              </a:solidFill>
            </a:endParaRPr>
          </a:p>
          <a:p>
            <a:pPr algn="l"/>
            <a:endParaRPr lang="sv-SE" sz="2000" dirty="0"/>
          </a:p>
          <a:p>
            <a:endParaRPr lang="sv-SE" dirty="0"/>
          </a:p>
        </p:txBody>
      </p:sp>
    </p:spTree>
    <p:extLst>
      <p:ext uri="{BB962C8B-B14F-4D97-AF65-F5344CB8AC3E}">
        <p14:creationId xmlns:p14="http://schemas.microsoft.com/office/powerpoint/2010/main" val="359431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anim calcmode="lin" valueType="num">
                                      <p:cBhvr>
                                        <p:cTn id="2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260648"/>
            <a:ext cx="8568952" cy="5688632"/>
          </a:xfrm>
        </p:spPr>
        <p:txBody>
          <a:bodyPr/>
          <a:lstStyle/>
          <a:p>
            <a:pPr algn="l"/>
            <a:r>
              <a:rPr lang="sv-SE" sz="2000" b="1" dirty="0"/>
              <a:t>9 § RAPPORTERINGSSKYLDIGHET</a:t>
            </a:r>
            <a:endParaRPr lang="sv-SE" sz="2000" dirty="0"/>
          </a:p>
          <a:p>
            <a:pPr algn="l"/>
            <a:r>
              <a:rPr lang="sv-SE" sz="2000" i="1" dirty="0"/>
              <a:t>”När en polisman får kännedom om ett brott som hör under allmänt åtal, skall han lämna rapport om det till sin förman så snart det kan ske.</a:t>
            </a:r>
            <a:endParaRPr lang="sv-SE" sz="2000" dirty="0"/>
          </a:p>
          <a:p>
            <a:pPr algn="l"/>
            <a:r>
              <a:rPr lang="sv-SE" sz="2000" i="1" dirty="0"/>
              <a:t>En polisman får lämna rapporteftergift om brottet med hänsyn till omständigheterna i det särskilda fallet är obetydligt och det är uppenbart att brottet inte skulle föranleda annan påföljd än böter</a:t>
            </a:r>
            <a:r>
              <a:rPr lang="sv-SE" sz="2000" i="1" dirty="0" smtClean="0"/>
              <a:t>.”</a:t>
            </a:r>
          </a:p>
          <a:p>
            <a:pPr algn="l"/>
            <a:endParaRPr lang="sv-SE" sz="2000" dirty="0" smtClean="0">
              <a:solidFill>
                <a:srgbClr val="FF0000"/>
              </a:solidFill>
            </a:endParaRPr>
          </a:p>
          <a:p>
            <a:pPr algn="l"/>
            <a:r>
              <a:rPr lang="sv-SE" sz="2000" dirty="0" smtClean="0">
                <a:solidFill>
                  <a:srgbClr val="FF0000"/>
                </a:solidFill>
              </a:rPr>
              <a:t>Rapporteftergift </a:t>
            </a:r>
            <a:r>
              <a:rPr lang="sv-SE" sz="2000" dirty="0">
                <a:solidFill>
                  <a:srgbClr val="FF0000"/>
                </a:solidFill>
              </a:rPr>
              <a:t>är främst avsett för fall då den felande har begått brott på grund av glömska, missuppfattning eller förbiseende, men det kan också innefatta brott som begåtts avsiktligen.</a:t>
            </a:r>
          </a:p>
          <a:p>
            <a:pPr algn="l"/>
            <a:r>
              <a:rPr lang="sv-SE" sz="2000" dirty="0">
                <a:solidFill>
                  <a:srgbClr val="FF0000"/>
                </a:solidFill>
              </a:rPr>
              <a:t>Polismannen anses få lämna rapporteftergift även om den felande inte erkänner och även om han kräver att frågan utreds. </a:t>
            </a:r>
          </a:p>
          <a:p>
            <a:pPr algn="l"/>
            <a:r>
              <a:rPr lang="sv-SE" sz="2000" dirty="0">
                <a:solidFill>
                  <a:srgbClr val="FF0000"/>
                </a:solidFill>
              </a:rPr>
              <a:t>Var observanta på eventuella skadestånd och ersättningsanspråk.</a:t>
            </a:r>
          </a:p>
          <a:p>
            <a:pPr algn="l"/>
            <a:r>
              <a:rPr lang="sv-SE" sz="2000" dirty="0">
                <a:solidFill>
                  <a:srgbClr val="FF0000"/>
                </a:solidFill>
              </a:rPr>
              <a:t>Övrig vägledning finns i FAP </a:t>
            </a:r>
            <a:r>
              <a:rPr lang="sv-SE" sz="2000" dirty="0" smtClean="0">
                <a:solidFill>
                  <a:srgbClr val="FF0000"/>
                </a:solidFill>
              </a:rPr>
              <a:t>101-2.</a:t>
            </a:r>
            <a:endParaRPr lang="sv-SE" sz="2000" dirty="0">
              <a:solidFill>
                <a:srgbClr val="FF0000"/>
              </a:solidFill>
            </a:endParaRPr>
          </a:p>
          <a:p>
            <a:pPr algn="l"/>
            <a:endParaRPr lang="sv-SE" sz="2000" dirty="0" smtClean="0"/>
          </a:p>
          <a:p>
            <a:pPr algn="l"/>
            <a:endParaRPr lang="sv-SE" sz="2000" dirty="0">
              <a:solidFill>
                <a:srgbClr val="FF0000"/>
              </a:solidFill>
            </a:endParaRPr>
          </a:p>
          <a:p>
            <a:pPr algn="l"/>
            <a:endParaRPr lang="sv-SE" sz="2000" dirty="0"/>
          </a:p>
          <a:p>
            <a:endParaRPr lang="sv-SE" dirty="0"/>
          </a:p>
        </p:txBody>
      </p:sp>
    </p:spTree>
    <p:extLst>
      <p:ext uri="{BB962C8B-B14F-4D97-AF65-F5344CB8AC3E}">
        <p14:creationId xmlns:p14="http://schemas.microsoft.com/office/powerpoint/2010/main" val="1363021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260648"/>
            <a:ext cx="8712968" cy="5688632"/>
          </a:xfrm>
        </p:spPr>
        <p:txBody>
          <a:bodyPr/>
          <a:lstStyle/>
          <a:p>
            <a:pPr algn="l"/>
            <a:r>
              <a:rPr lang="sv-SE" sz="2000" b="1" dirty="0"/>
              <a:t>10 § VÅLDSANVÄNDNING</a:t>
            </a:r>
            <a:endParaRPr lang="sv-SE" sz="2000" dirty="0"/>
          </a:p>
          <a:p>
            <a:pPr algn="l"/>
            <a:r>
              <a:rPr lang="sv-SE" sz="2000" i="1" dirty="0"/>
              <a:t>”En polisman får, i den mån </a:t>
            </a:r>
            <a:r>
              <a:rPr lang="sv-SE" sz="2000" i="1" u="sng" dirty="0"/>
              <a:t>andra medel är otillräckliga </a:t>
            </a:r>
            <a:r>
              <a:rPr lang="sv-SE" sz="2000" i="1" dirty="0"/>
              <a:t>och det med hänsyn till omständigheterna är</a:t>
            </a:r>
            <a:r>
              <a:rPr lang="sv-SE" sz="2000" i="1" u="sng" dirty="0"/>
              <a:t> försvarligt</a:t>
            </a:r>
            <a:r>
              <a:rPr lang="sv-SE" sz="2000" i="1" dirty="0"/>
              <a:t>, använda våld för att genomföra en tjänsteåtgärd, </a:t>
            </a:r>
            <a:r>
              <a:rPr lang="sv-SE" sz="2000" i="1" dirty="0" smtClean="0"/>
              <a:t>om</a:t>
            </a:r>
            <a:endParaRPr lang="sv-SE" sz="2000" dirty="0"/>
          </a:p>
          <a:p>
            <a:pPr algn="l"/>
            <a:endParaRPr lang="sv-SE" i="1" dirty="0" smtClean="0"/>
          </a:p>
          <a:p>
            <a:pPr algn="l"/>
            <a:r>
              <a:rPr lang="sv-SE" i="1" dirty="0" smtClean="0"/>
              <a:t>1. han </a:t>
            </a:r>
            <a:r>
              <a:rPr lang="sv-SE" i="1" dirty="0"/>
              <a:t>möts med våld eller hot om våld</a:t>
            </a:r>
            <a:r>
              <a:rPr lang="sv-SE" i="1" dirty="0" smtClean="0"/>
              <a:t>,</a:t>
            </a:r>
          </a:p>
          <a:p>
            <a:pPr lvl="0" algn="l"/>
            <a:endParaRPr lang="sv-SE" i="1" dirty="0" smtClean="0"/>
          </a:p>
          <a:p>
            <a:pPr lvl="0" algn="l"/>
            <a:r>
              <a:rPr lang="sv-SE" i="1" dirty="0" smtClean="0"/>
              <a:t>2. någon </a:t>
            </a:r>
            <a:r>
              <a:rPr lang="sv-SE" i="1" dirty="0"/>
              <a:t>som skall häktas, anhållas eller annars med laga stöd berövas friheten försöker undkomma eller polismannen annars möts av motstånd när han skall verkställa ett sådant frihetsberövande</a:t>
            </a:r>
            <a:r>
              <a:rPr lang="sv-SE" i="1" dirty="0" smtClean="0"/>
              <a:t>,</a:t>
            </a:r>
          </a:p>
          <a:p>
            <a:pPr algn="l"/>
            <a:r>
              <a:rPr lang="sv-SE" dirty="0">
                <a:solidFill>
                  <a:srgbClr val="FF0000"/>
                </a:solidFill>
              </a:rPr>
              <a:t>Aktivt och passivt motstånd. Gäller även tredje person som försöker hindra frihetsberövandet.</a:t>
            </a:r>
          </a:p>
          <a:p>
            <a:pPr lvl="0" algn="l"/>
            <a:endParaRPr lang="sv-SE" dirty="0" smtClean="0"/>
          </a:p>
          <a:p>
            <a:pPr lvl="0" algn="l"/>
            <a:r>
              <a:rPr lang="sv-SE" dirty="0" smtClean="0"/>
              <a:t>3. </a:t>
            </a:r>
            <a:r>
              <a:rPr lang="sv-SE" i="1" dirty="0" smtClean="0"/>
              <a:t>det </a:t>
            </a:r>
            <a:r>
              <a:rPr lang="sv-SE" i="1" dirty="0"/>
              <a:t>är fråga om att avvärja en straffbelagd handling eller en fara för liv, hälsa eller värdefull egendom eller för omfattande skada i miljön</a:t>
            </a:r>
            <a:r>
              <a:rPr lang="sv-SE" i="1" dirty="0" smtClean="0"/>
              <a:t>,</a:t>
            </a:r>
          </a:p>
          <a:p>
            <a:pPr algn="l"/>
            <a:r>
              <a:rPr lang="sv-SE" dirty="0" smtClean="0">
                <a:solidFill>
                  <a:srgbClr val="FF0000"/>
                </a:solidFill>
              </a:rPr>
              <a:t>Krävs inget motstånd. </a:t>
            </a:r>
            <a:r>
              <a:rPr lang="sv-SE" dirty="0">
                <a:solidFill>
                  <a:srgbClr val="FF0000"/>
                </a:solidFill>
              </a:rPr>
              <a:t>Polisen avses exempelvis med våld kunna hindra en berusad person som står i begrepp att köra bil från att begå trafiknykterhetsbrott. Betvinga en person som står i begrepp att begå självmord.</a:t>
            </a:r>
          </a:p>
          <a:p>
            <a:pPr marL="342900" indent="-342900" algn="l">
              <a:buAutoNum type="arabicPeriod"/>
            </a:pPr>
            <a:endParaRPr lang="sv-SE" dirty="0"/>
          </a:p>
          <a:p>
            <a:endParaRPr lang="sv-SE" dirty="0"/>
          </a:p>
        </p:txBody>
      </p:sp>
    </p:spTree>
    <p:extLst>
      <p:ext uri="{BB962C8B-B14F-4D97-AF65-F5344CB8AC3E}">
        <p14:creationId xmlns:p14="http://schemas.microsoft.com/office/powerpoint/2010/main" val="359355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1000"/>
                                        <p:tgtEl>
                                          <p:spTgt spid="3">
                                            <p:txEl>
                                              <p:pRg st="8" end="8"/>
                                            </p:txEl>
                                          </p:spTgt>
                                        </p:tgtEl>
                                      </p:cBhvr>
                                    </p:animEffect>
                                    <p:anim calcmode="lin" valueType="num">
                                      <p:cBhvr>
                                        <p:cTn id="2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8" end="8"/>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1000"/>
                                        <p:tgtEl>
                                          <p:spTgt spid="3">
                                            <p:txEl>
                                              <p:pRg st="9" end="9"/>
                                            </p:txEl>
                                          </p:spTgt>
                                        </p:tgtEl>
                                      </p:cBhvr>
                                    </p:animEffect>
                                    <p:anim calcmode="lin" valueType="num">
                                      <p:cBhvr>
                                        <p:cTn id="3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0"/>
            <a:ext cx="8784976" cy="6093296"/>
          </a:xfrm>
        </p:spPr>
        <p:txBody>
          <a:bodyPr/>
          <a:lstStyle/>
          <a:p>
            <a:pPr lvl="0" algn="l"/>
            <a:r>
              <a:rPr lang="sv-SE" i="1" dirty="0" smtClean="0"/>
              <a:t>4. polismannen </a:t>
            </a:r>
            <a:r>
              <a:rPr lang="sv-SE" i="1" dirty="0"/>
              <a:t>med laga stöd skall avvisa eller avlägsna någon från ett visst område eller utrymme eller verkställa eller biträda vid kroppsvisitation, kroppsbesiktning eller annan liknande åtgärd, vid beslag eller annat omhändertagande av egendom eller vid sådan husrannsakan som avses i </a:t>
            </a:r>
            <a:r>
              <a:rPr lang="sv-SE" i="1" dirty="0" smtClean="0"/>
              <a:t>rättegångsbalken.</a:t>
            </a:r>
          </a:p>
          <a:p>
            <a:pPr lvl="0" algn="l"/>
            <a:endParaRPr lang="sv-SE" dirty="0"/>
          </a:p>
          <a:p>
            <a:pPr lvl="0" algn="l"/>
            <a:r>
              <a:rPr lang="sv-SE" i="1" dirty="0" smtClean="0"/>
              <a:t>5. polismannen </a:t>
            </a:r>
            <a:r>
              <a:rPr lang="sv-SE" i="1" dirty="0"/>
              <a:t>med laga stöd skall stoppa ett fordon eller annat transportmedel eller skall kontrollera ett fordon eller ett fordons last</a:t>
            </a:r>
            <a:r>
              <a:rPr lang="sv-SE" i="1" dirty="0" smtClean="0"/>
              <a:t>,</a:t>
            </a:r>
          </a:p>
          <a:p>
            <a:pPr algn="l"/>
            <a:r>
              <a:rPr lang="sv-SE" dirty="0">
                <a:solidFill>
                  <a:srgbClr val="FF0000"/>
                </a:solidFill>
              </a:rPr>
              <a:t>Föreskrifter om vilka hjälpmedel som får användas för att stoppa fordon finns i FAP 104-1.</a:t>
            </a:r>
          </a:p>
          <a:p>
            <a:pPr lvl="0" algn="l"/>
            <a:endParaRPr lang="sv-SE" dirty="0"/>
          </a:p>
          <a:p>
            <a:pPr lvl="0" algn="l"/>
            <a:r>
              <a:rPr lang="sv-SE" i="1" dirty="0" smtClean="0"/>
              <a:t>6. polismannen </a:t>
            </a:r>
            <a:r>
              <a:rPr lang="sv-SE" i="1" dirty="0"/>
              <a:t>annars med laga stöd har att bereda sig tillträde till, avspärra, tillstänga eller utrymma byggnad, rum eller område, biträda någon i myndighetsutövning med en sådan eller någon liknande åtgärd eller vid exekutiv förrättning enligt vad som är föreskrivet därom, </a:t>
            </a:r>
            <a:r>
              <a:rPr lang="sv-SE" i="1" dirty="0" smtClean="0"/>
              <a:t>eller </a:t>
            </a:r>
          </a:p>
          <a:p>
            <a:pPr lvl="0" algn="l"/>
            <a:endParaRPr lang="sv-SE" i="1" dirty="0" smtClean="0"/>
          </a:p>
          <a:p>
            <a:pPr lvl="0" algn="l"/>
            <a:r>
              <a:rPr lang="sv-SE" i="1" dirty="0" smtClean="0"/>
              <a:t>7. åtgärden </a:t>
            </a:r>
            <a:r>
              <a:rPr lang="sv-SE" i="1" dirty="0"/>
              <a:t>i annat fall är oundgängligen nödvändig för den allmänna ordningens eller säkerhetens upprätthållande och det är uppenbart att den inte kan genomföras utan våld.</a:t>
            </a:r>
            <a:endParaRPr lang="sv-SE" dirty="0"/>
          </a:p>
          <a:p>
            <a:pPr algn="l"/>
            <a:r>
              <a:rPr lang="sv-SE" i="1" dirty="0"/>
              <a:t>I fall som avses i första stycket 4 och 6 får våld mot person brukas endast om polismannen eller den som han biträder möts av motstånd.</a:t>
            </a:r>
            <a:endParaRPr lang="sv-SE" dirty="0"/>
          </a:p>
          <a:p>
            <a:pPr algn="l"/>
            <a:r>
              <a:rPr lang="sv-SE" i="1" dirty="0"/>
              <a:t>Om rätt att i vissa fall bruka våld finns i övrigt föreskrifter i </a:t>
            </a:r>
            <a:r>
              <a:rPr lang="sv-SE" i="1" dirty="0">
                <a:hlinkClick r:id="rId2"/>
              </a:rPr>
              <a:t>24 kap.</a:t>
            </a:r>
            <a:r>
              <a:rPr lang="sv-SE" i="1" dirty="0"/>
              <a:t> brottsbalken</a:t>
            </a:r>
            <a:r>
              <a:rPr lang="sv-SE" i="1" dirty="0" smtClean="0"/>
              <a:t>.”</a:t>
            </a:r>
          </a:p>
          <a:p>
            <a:pPr algn="l"/>
            <a:endParaRPr lang="sv-SE" i="1" dirty="0" smtClean="0"/>
          </a:p>
          <a:p>
            <a:pPr algn="l"/>
            <a:endParaRPr lang="sv-SE" i="1" dirty="0"/>
          </a:p>
          <a:p>
            <a:pPr algn="l"/>
            <a:endParaRPr lang="sv-SE" dirty="0">
              <a:solidFill>
                <a:srgbClr val="FF0000"/>
              </a:solidFill>
            </a:endParaRPr>
          </a:p>
          <a:p>
            <a:pPr algn="l"/>
            <a:endParaRPr lang="sv-SE" dirty="0"/>
          </a:p>
          <a:p>
            <a:pPr lvl="0" algn="l"/>
            <a:endParaRPr lang="sv-SE" dirty="0"/>
          </a:p>
          <a:p>
            <a:endParaRPr lang="sv-SE" dirty="0"/>
          </a:p>
        </p:txBody>
      </p:sp>
    </p:spTree>
    <p:extLst>
      <p:ext uri="{BB962C8B-B14F-4D97-AF65-F5344CB8AC3E}">
        <p14:creationId xmlns:p14="http://schemas.microsoft.com/office/powerpoint/2010/main" val="251588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anim calcmode="lin" valueType="num">
                                      <p:cBhvr>
                                        <p:cTn id="3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1000"/>
                                        <p:tgtEl>
                                          <p:spTgt spid="3">
                                            <p:txEl>
                                              <p:pRg st="9" end="9"/>
                                            </p:txEl>
                                          </p:spTgt>
                                        </p:tgtEl>
                                      </p:cBhvr>
                                    </p:animEffect>
                                    <p:anim calcmode="lin" valueType="num">
                                      <p:cBhvr>
                                        <p:cTn id="3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88640"/>
            <a:ext cx="8784976" cy="5760640"/>
          </a:xfrm>
        </p:spPr>
        <p:txBody>
          <a:bodyPr/>
          <a:lstStyle/>
          <a:p>
            <a:pPr algn="l"/>
            <a:r>
              <a:rPr lang="sv-SE" sz="2000" b="1" dirty="0"/>
              <a:t>10 a § FÄNGSELANVÄNDNING</a:t>
            </a:r>
            <a:endParaRPr lang="sv-SE" sz="2000" dirty="0"/>
          </a:p>
          <a:p>
            <a:pPr algn="l" fontAlgn="t"/>
            <a:r>
              <a:rPr lang="sv-SE" sz="2000" i="1" dirty="0"/>
              <a:t>”En polisman som omhändertar eller på annat sätt inskränker någons rörelsefrihet får belägga honom eller henne med fängsel</a:t>
            </a:r>
            <a:endParaRPr lang="sv-SE" sz="2000" dirty="0"/>
          </a:p>
          <a:p>
            <a:pPr lvl="0" algn="l" fontAlgn="t"/>
            <a:endParaRPr lang="sv-SE" sz="2000" i="1" dirty="0" smtClean="0"/>
          </a:p>
          <a:p>
            <a:pPr lvl="0" algn="l" fontAlgn="t"/>
            <a:r>
              <a:rPr lang="sv-SE" sz="2000" i="1" dirty="0" smtClean="0"/>
              <a:t>1. om </a:t>
            </a:r>
            <a:r>
              <a:rPr lang="sv-SE" sz="2000" i="1" dirty="0"/>
              <a:t>han eller hon uppträder våldsamt och det är absolut nödvändigt med hänsyn till hans eller hennes egen eller någon annans säkerhet till liv eller hälsa, eller</a:t>
            </a:r>
            <a:endParaRPr lang="sv-SE" sz="2000" dirty="0"/>
          </a:p>
          <a:p>
            <a:pPr lvl="0" algn="l" fontAlgn="t"/>
            <a:r>
              <a:rPr lang="sv-SE" sz="2000" i="1" dirty="0" smtClean="0"/>
              <a:t>2. vid </a:t>
            </a:r>
            <a:r>
              <a:rPr lang="sv-SE" sz="2000" i="1" dirty="0"/>
              <a:t>förflyttning inom en förvaringslokal och vid transport eller annan vistelse utanför en sådan lokal, om det är nödvändigt av säkerhetsskäl</a:t>
            </a:r>
            <a:r>
              <a:rPr lang="sv-SE" sz="2000" i="1" dirty="0" smtClean="0"/>
              <a:t>.”</a:t>
            </a:r>
          </a:p>
          <a:p>
            <a:pPr lvl="0" algn="l" fontAlgn="t"/>
            <a:endParaRPr lang="sv-SE" sz="2000" i="1" dirty="0"/>
          </a:p>
          <a:p>
            <a:endParaRPr lang="sv-SE" dirty="0"/>
          </a:p>
        </p:txBody>
      </p:sp>
    </p:spTree>
    <p:extLst>
      <p:ext uri="{BB962C8B-B14F-4D97-AF65-F5344CB8AC3E}">
        <p14:creationId xmlns:p14="http://schemas.microsoft.com/office/powerpoint/2010/main" val="159255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7504" y="188640"/>
            <a:ext cx="8928992" cy="5688632"/>
          </a:xfrm>
        </p:spPr>
        <p:txBody>
          <a:bodyPr/>
          <a:lstStyle/>
          <a:p>
            <a:pPr algn="l"/>
            <a:r>
              <a:rPr lang="sv-SE" sz="2000" b="1" dirty="0"/>
              <a:t>11 § OMHÄNDERTAGANDE VID FARA I DRÖJSMÅL</a:t>
            </a:r>
            <a:endParaRPr lang="sv-SE" sz="2000" dirty="0"/>
          </a:p>
          <a:p>
            <a:pPr algn="l" fontAlgn="t"/>
            <a:r>
              <a:rPr lang="sv-SE" sz="2000" i="1" dirty="0"/>
              <a:t>”Har Polismyndigheten eller Säkerhetspolisen enligt en särskild föreskrift befogenhet att besluta att någon ska omhändertas, får en polisman omhänderta honom eller henne i avvaktan på myndighetens beslut, om polismannen finner</a:t>
            </a:r>
            <a:endParaRPr lang="sv-SE" sz="2000" dirty="0"/>
          </a:p>
          <a:p>
            <a:pPr lvl="0" algn="l" fontAlgn="t"/>
            <a:r>
              <a:rPr lang="sv-SE" sz="2000" i="1" dirty="0" smtClean="0"/>
              <a:t>1. att </a:t>
            </a:r>
            <a:r>
              <a:rPr lang="sv-SE" sz="2000" i="1" u="sng" dirty="0"/>
              <a:t>föreskrivna förutsättningar </a:t>
            </a:r>
            <a:r>
              <a:rPr lang="sv-SE" sz="2000" i="1" dirty="0"/>
              <a:t>för beslut om omhändertagande föreligger och</a:t>
            </a:r>
            <a:endParaRPr lang="sv-SE" sz="2000" dirty="0"/>
          </a:p>
          <a:p>
            <a:pPr lvl="0" algn="l" fontAlgn="t"/>
            <a:r>
              <a:rPr lang="sv-SE" sz="2000" i="1" dirty="0" smtClean="0"/>
              <a:t>2. att </a:t>
            </a:r>
            <a:r>
              <a:rPr lang="sv-SE" sz="2000" i="1" u="sng" dirty="0"/>
              <a:t>dröjsmål</a:t>
            </a:r>
            <a:r>
              <a:rPr lang="sv-SE" sz="2000" i="1" dirty="0">
                <a:solidFill>
                  <a:srgbClr val="FF0000"/>
                </a:solidFill>
              </a:rPr>
              <a:t> </a:t>
            </a:r>
            <a:r>
              <a:rPr lang="sv-SE" sz="2000" i="1" dirty="0"/>
              <a:t>med omhändertagande innebär fara för liv eller hälsa eller någon annan fara</a:t>
            </a:r>
            <a:r>
              <a:rPr lang="sv-SE" sz="2000" i="1" dirty="0" smtClean="0"/>
              <a:t>.”</a:t>
            </a:r>
          </a:p>
          <a:p>
            <a:pPr algn="l" fontAlgn="t"/>
            <a:endParaRPr lang="sv-SE" sz="2000" dirty="0">
              <a:solidFill>
                <a:srgbClr val="FF0000"/>
              </a:solidFill>
            </a:endParaRPr>
          </a:p>
          <a:p>
            <a:pPr algn="l" fontAlgn="t"/>
            <a:r>
              <a:rPr lang="sv-SE" sz="2000" dirty="0" smtClean="0">
                <a:solidFill>
                  <a:srgbClr val="FF0000"/>
                </a:solidFill>
              </a:rPr>
              <a:t>Ex på lagstiftning som kan vara aktuell:</a:t>
            </a:r>
          </a:p>
          <a:p>
            <a:pPr lvl="0" algn="l" fontAlgn="t"/>
            <a:r>
              <a:rPr lang="sv-SE" sz="2000" dirty="0" smtClean="0">
                <a:solidFill>
                  <a:srgbClr val="FF0000"/>
                </a:solidFill>
              </a:rPr>
              <a:t>- 47 § lagen (1991:1128) om psykiatrisk tvångsvård</a:t>
            </a:r>
          </a:p>
          <a:p>
            <a:pPr lvl="0" algn="l" fontAlgn="t"/>
            <a:endParaRPr lang="sv-SE" sz="2000" dirty="0" smtClean="0">
              <a:solidFill>
                <a:srgbClr val="FF0000"/>
              </a:solidFill>
            </a:endParaRPr>
          </a:p>
          <a:p>
            <a:pPr algn="l" fontAlgn="t"/>
            <a:r>
              <a:rPr lang="sv-SE" sz="2000" dirty="0" smtClean="0">
                <a:solidFill>
                  <a:srgbClr val="FF0000"/>
                </a:solidFill>
              </a:rPr>
              <a:t>Bestämmelsen i polislagen är möjligen också tillämplig vid omhändertagande av barn som förberedelse till tingsrätts beslut enligt 21 kap. 10 § föräldrabalken om omhändertagande av barn som riskerar att föras ut ur landet m.m.</a:t>
            </a:r>
          </a:p>
          <a:p>
            <a:pPr lvl="0" algn="l" fontAlgn="t"/>
            <a:endParaRPr lang="sv-SE" sz="2000" dirty="0">
              <a:solidFill>
                <a:srgbClr val="FF0000"/>
              </a:solidFill>
            </a:endParaRPr>
          </a:p>
          <a:p>
            <a:pPr algn="l" fontAlgn="t"/>
            <a:endParaRPr lang="sv-SE" sz="2000" dirty="0">
              <a:solidFill>
                <a:srgbClr val="FF0000"/>
              </a:solidFill>
            </a:endParaRPr>
          </a:p>
          <a:p>
            <a:pPr lvl="0" algn="l" fontAlgn="t"/>
            <a:endParaRPr lang="sv-SE" sz="2000" dirty="0"/>
          </a:p>
          <a:p>
            <a:endParaRPr lang="sv-SE" dirty="0"/>
          </a:p>
        </p:txBody>
      </p:sp>
    </p:spTree>
    <p:extLst>
      <p:ext uri="{BB962C8B-B14F-4D97-AF65-F5344CB8AC3E}">
        <p14:creationId xmlns:p14="http://schemas.microsoft.com/office/powerpoint/2010/main" val="1835604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467544" y="980728"/>
            <a:ext cx="8208912" cy="3793976"/>
          </a:xfrm>
        </p:spPr>
        <p:txBody>
          <a:bodyPr/>
          <a:lstStyle/>
          <a:p>
            <a:pPr algn="l"/>
            <a:r>
              <a:rPr lang="sv-SE" sz="2000" b="1" dirty="0" smtClean="0"/>
              <a:t>1 </a:t>
            </a:r>
            <a:r>
              <a:rPr lang="sv-SE" sz="2000" b="1" dirty="0"/>
              <a:t>§ ÄNDAMÅLET MED POLISVERKSAMHETEN</a:t>
            </a:r>
            <a:endParaRPr lang="sv-SE" sz="2000" dirty="0"/>
          </a:p>
          <a:p>
            <a:pPr algn="l"/>
            <a:r>
              <a:rPr lang="sv-SE" sz="2000" i="1" dirty="0"/>
              <a:t>”Som ett led i samhällets verksamhet för att främja rättvisa och trygghet ska polisens arbete syfta till att upprätthålla allmän ordning och säkerhet samt att i övrigt tillförsäkra allmänheten skydd och annan hjälp.</a:t>
            </a:r>
            <a:endParaRPr lang="sv-SE" sz="2000" dirty="0"/>
          </a:p>
          <a:p>
            <a:pPr algn="l"/>
            <a:r>
              <a:rPr lang="sv-SE" sz="2000" i="1" dirty="0"/>
              <a:t>Polisverksamhet bedrivs av Polismyndigheten och Säkerhetspolisen.”</a:t>
            </a:r>
          </a:p>
          <a:p>
            <a:pPr algn="l"/>
            <a:endParaRPr lang="sv-SE" sz="2400" i="1" dirty="0" smtClean="0"/>
          </a:p>
          <a:p>
            <a:pPr algn="l"/>
            <a:r>
              <a:rPr lang="sv-SE" sz="2000" dirty="0">
                <a:solidFill>
                  <a:srgbClr val="FF0000"/>
                </a:solidFill>
              </a:rPr>
              <a:t>”upprätthålla allmän ordning och säkerhet”- tar sikte på all polisverksamhet. Både ordningsverksamheten och brottsutredningsverksamheten. </a:t>
            </a:r>
          </a:p>
          <a:p>
            <a:endParaRPr lang="sv-SE" sz="2400" i="1" dirty="0"/>
          </a:p>
        </p:txBody>
      </p:sp>
    </p:spTree>
    <p:extLst>
      <p:ext uri="{BB962C8B-B14F-4D97-AF65-F5344CB8AC3E}">
        <p14:creationId xmlns:p14="http://schemas.microsoft.com/office/powerpoint/2010/main" val="208514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260648"/>
            <a:ext cx="8712968" cy="5688632"/>
          </a:xfrm>
        </p:spPr>
        <p:txBody>
          <a:bodyPr/>
          <a:lstStyle/>
          <a:p>
            <a:pPr algn="l"/>
            <a:r>
              <a:rPr lang="sv-SE" sz="2000" b="1" dirty="0"/>
              <a:t>12 </a:t>
            </a:r>
            <a:r>
              <a:rPr lang="sv-SE" sz="2000" b="1" dirty="0" smtClean="0"/>
              <a:t>§ OMHÄNDERTAGANDE AV UNGA</a:t>
            </a:r>
            <a:endParaRPr lang="sv-SE" sz="2000" b="1" dirty="0"/>
          </a:p>
          <a:p>
            <a:pPr algn="l"/>
            <a:r>
              <a:rPr lang="sv-SE" sz="2000" i="1" dirty="0" smtClean="0"/>
              <a:t>”Om </a:t>
            </a:r>
            <a:r>
              <a:rPr lang="sv-SE" sz="2000" i="1" dirty="0"/>
              <a:t>någon som kan antas vara under arton år anträffas under förhållanden som uppenbarligen innebär överhängande och allvarlig risk för hans eller hennes hälsa eller utveckling, får han eller hon tas om hand av en polisman för att genom dennes försorg skyndsamt överlämnas till sina föräldrar eller någon annan vårdnadshavare eller till socialnämnden. Vid bedömningen av risken för den unges hälsa eller utveckling ska det beaktas om man kan befara att den unge kan komma att utsättas för brott, involveras i brottslig verksamhet eller skadas genom något annat socialt nedbrytande beteende</a:t>
            </a:r>
            <a:r>
              <a:rPr lang="sv-SE" sz="2000" i="1" dirty="0" smtClean="0"/>
              <a:t>.”</a:t>
            </a:r>
          </a:p>
          <a:p>
            <a:pPr algn="l"/>
            <a:endParaRPr lang="sv-SE" sz="2000" i="1" dirty="0"/>
          </a:p>
          <a:p>
            <a:pPr algn="l">
              <a:buFontTx/>
              <a:buChar char="-"/>
            </a:pPr>
            <a:r>
              <a:rPr lang="sv-SE" sz="2000" dirty="0">
                <a:solidFill>
                  <a:srgbClr val="FF0000"/>
                </a:solidFill>
              </a:rPr>
              <a:t>Nödfallsliknande situationer</a:t>
            </a:r>
          </a:p>
          <a:p>
            <a:pPr algn="l">
              <a:buFontTx/>
              <a:buChar char="-"/>
            </a:pPr>
            <a:r>
              <a:rPr lang="sv-SE" sz="2000" dirty="0">
                <a:solidFill>
                  <a:srgbClr val="FF0000"/>
                </a:solidFill>
              </a:rPr>
              <a:t>Ställen där andra brukar alkohol eller narkotika</a:t>
            </a:r>
          </a:p>
          <a:p>
            <a:pPr algn="l">
              <a:buFontTx/>
              <a:buChar char="-"/>
            </a:pPr>
            <a:r>
              <a:rPr lang="sv-SE" sz="2000" dirty="0">
                <a:solidFill>
                  <a:srgbClr val="FF0000"/>
                </a:solidFill>
              </a:rPr>
              <a:t>Unga som stämt träff med äldre </a:t>
            </a:r>
            <a:r>
              <a:rPr lang="sv-SE" sz="2000" dirty="0" smtClean="0">
                <a:solidFill>
                  <a:srgbClr val="FF0000"/>
                </a:solidFill>
              </a:rPr>
              <a:t>personer </a:t>
            </a:r>
            <a:r>
              <a:rPr lang="sv-SE" sz="2000" dirty="0">
                <a:solidFill>
                  <a:srgbClr val="FF0000"/>
                </a:solidFill>
              </a:rPr>
              <a:t>och att man </a:t>
            </a:r>
            <a:r>
              <a:rPr lang="sv-SE" sz="2000" dirty="0" smtClean="0">
                <a:solidFill>
                  <a:srgbClr val="FF0000"/>
                </a:solidFill>
              </a:rPr>
              <a:t> kan </a:t>
            </a:r>
            <a:r>
              <a:rPr lang="sv-SE" sz="2000" dirty="0">
                <a:solidFill>
                  <a:srgbClr val="FF0000"/>
                </a:solidFill>
              </a:rPr>
              <a:t>misstänka att de blir utnyttjade</a:t>
            </a:r>
          </a:p>
          <a:p>
            <a:pPr algn="l">
              <a:buFontTx/>
              <a:buChar char="-"/>
            </a:pPr>
            <a:r>
              <a:rPr lang="sv-SE" sz="2000" dirty="0">
                <a:solidFill>
                  <a:srgbClr val="FF0000"/>
                </a:solidFill>
              </a:rPr>
              <a:t>Unga i ett </a:t>
            </a:r>
            <a:r>
              <a:rPr lang="sv-SE" sz="2000" dirty="0" smtClean="0">
                <a:solidFill>
                  <a:srgbClr val="FF0000"/>
                </a:solidFill>
              </a:rPr>
              <a:t> äldre kriminellt </a:t>
            </a:r>
            <a:r>
              <a:rPr lang="sv-SE" sz="2000" dirty="0">
                <a:solidFill>
                  <a:srgbClr val="FF0000"/>
                </a:solidFill>
              </a:rPr>
              <a:t>umgänge</a:t>
            </a:r>
          </a:p>
          <a:p>
            <a:pPr algn="l"/>
            <a:endParaRPr lang="sv-SE" sz="2000" i="1" dirty="0"/>
          </a:p>
          <a:p>
            <a:endParaRPr lang="sv-SE" dirty="0"/>
          </a:p>
        </p:txBody>
      </p:sp>
    </p:spTree>
    <p:extLst>
      <p:ext uri="{BB962C8B-B14F-4D97-AF65-F5344CB8AC3E}">
        <p14:creationId xmlns:p14="http://schemas.microsoft.com/office/powerpoint/2010/main" val="3295875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88640"/>
            <a:ext cx="8640960" cy="5760640"/>
          </a:xfrm>
        </p:spPr>
        <p:txBody>
          <a:bodyPr/>
          <a:lstStyle/>
          <a:p>
            <a:pPr algn="l"/>
            <a:r>
              <a:rPr lang="sv-SE" sz="2000" b="1" dirty="0"/>
              <a:t>12 a </a:t>
            </a:r>
            <a:r>
              <a:rPr lang="sv-SE" sz="2000" b="1" dirty="0" smtClean="0"/>
              <a:t>§ OMHÄNDERTAGANDE AV MISSBRUKARE</a:t>
            </a:r>
            <a:endParaRPr lang="sv-SE" sz="2000" b="1" dirty="0"/>
          </a:p>
          <a:p>
            <a:pPr algn="l"/>
            <a:r>
              <a:rPr lang="sv-SE" sz="2000" i="1" dirty="0" smtClean="0"/>
              <a:t>”Om </a:t>
            </a:r>
            <a:r>
              <a:rPr lang="sv-SE" sz="2000" i="1" dirty="0"/>
              <a:t>det finns skälig anledning anta att någon skall omhändertas med stöd av </a:t>
            </a:r>
            <a:r>
              <a:rPr lang="sv-SE" sz="2000" i="1" dirty="0">
                <a:hlinkClick r:id="rId2"/>
              </a:rPr>
              <a:t>13 §</a:t>
            </a:r>
            <a:r>
              <a:rPr lang="sv-SE" sz="2000" i="1" dirty="0"/>
              <a:t> lagen (1988:870) om vård av missbrukare i vissa fall och socialnämndens beslut om sådant omhändertagande inte kan avvaktas med hänsyn till att det finns en överhängande och allvarlig risk för att den enskilde kommer till skada, får den enskilde tas om hand av en polisman för att genom dennes försorg skyndsamt överlämnas till sjukhus.</a:t>
            </a:r>
          </a:p>
          <a:p>
            <a:pPr algn="l"/>
            <a:r>
              <a:rPr lang="sv-SE" sz="2000" i="1" dirty="0"/>
              <a:t>Bestämmelserna i första stycket innebär ingen inskränkning i möjligheterna att omhänderta en person enligt lagen (</a:t>
            </a:r>
            <a:r>
              <a:rPr lang="sv-SE" sz="2000" i="1" dirty="0">
                <a:hlinkClick r:id="rId3"/>
              </a:rPr>
              <a:t>1976:511</a:t>
            </a:r>
            <a:r>
              <a:rPr lang="sv-SE" sz="2000" i="1" dirty="0"/>
              <a:t>) om omhändertagande av berusade personer m.m</a:t>
            </a:r>
            <a:r>
              <a:rPr lang="sv-SE" sz="2000" i="1" dirty="0" smtClean="0"/>
              <a:t>.”</a:t>
            </a:r>
          </a:p>
          <a:p>
            <a:pPr algn="l"/>
            <a:endParaRPr lang="sv-SE" sz="2000" i="1" dirty="0"/>
          </a:p>
          <a:p>
            <a:pPr algn="l"/>
            <a:r>
              <a:rPr lang="sv-SE" sz="2000" dirty="0" smtClean="0">
                <a:solidFill>
                  <a:srgbClr val="FF0000"/>
                </a:solidFill>
              </a:rPr>
              <a:t>Funkar </a:t>
            </a:r>
            <a:r>
              <a:rPr lang="sv-SE" sz="2000" dirty="0">
                <a:solidFill>
                  <a:srgbClr val="FF0000"/>
                </a:solidFill>
              </a:rPr>
              <a:t>även i bostad</a:t>
            </a:r>
            <a:r>
              <a:rPr lang="sv-SE" sz="2000" dirty="0" smtClean="0">
                <a:solidFill>
                  <a:srgbClr val="FF0000"/>
                </a:solidFill>
              </a:rPr>
              <a:t>.</a:t>
            </a:r>
          </a:p>
          <a:p>
            <a:pPr algn="l"/>
            <a:endParaRPr lang="sv-SE" sz="2000" dirty="0" smtClean="0">
              <a:solidFill>
                <a:srgbClr val="FF0000"/>
              </a:solidFill>
            </a:endParaRPr>
          </a:p>
          <a:p>
            <a:pPr algn="l"/>
            <a:r>
              <a:rPr lang="sv-SE" sz="2000" dirty="0" smtClean="0">
                <a:solidFill>
                  <a:srgbClr val="FF0000"/>
                </a:solidFill>
              </a:rPr>
              <a:t>I </a:t>
            </a:r>
            <a:r>
              <a:rPr lang="sv-SE" sz="2000" dirty="0">
                <a:solidFill>
                  <a:srgbClr val="FF0000"/>
                </a:solidFill>
              </a:rPr>
              <a:t>vissa situationer kan LOB vara tillämplig när en person som kan omhändertas enligt LVM anträffas. Bestämmelsen är inte avsedd att utgöra något hinder mot att tillämpa LOB när detta kan bli aktuellt.</a:t>
            </a:r>
          </a:p>
          <a:p>
            <a:pPr algn="l"/>
            <a:endParaRPr lang="sv-SE" sz="2000" dirty="0">
              <a:solidFill>
                <a:srgbClr val="FF0000"/>
              </a:solidFill>
            </a:endParaRPr>
          </a:p>
          <a:p>
            <a:pPr algn="l"/>
            <a:endParaRPr lang="sv-SE" sz="2000" i="1" dirty="0"/>
          </a:p>
          <a:p>
            <a:endParaRPr lang="sv-SE" dirty="0"/>
          </a:p>
        </p:txBody>
      </p:sp>
    </p:spTree>
    <p:extLst>
      <p:ext uri="{BB962C8B-B14F-4D97-AF65-F5344CB8AC3E}">
        <p14:creationId xmlns:p14="http://schemas.microsoft.com/office/powerpoint/2010/main" val="598457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88640"/>
            <a:ext cx="8640960" cy="5904656"/>
          </a:xfrm>
        </p:spPr>
        <p:txBody>
          <a:bodyPr/>
          <a:lstStyle/>
          <a:p>
            <a:pPr algn="l"/>
            <a:r>
              <a:rPr lang="sv-SE" sz="2000" b="1" dirty="0"/>
              <a:t>13 §</a:t>
            </a:r>
          </a:p>
          <a:p>
            <a:pPr algn="l"/>
            <a:r>
              <a:rPr lang="sv-SE" sz="2000" i="1" dirty="0" smtClean="0"/>
              <a:t>”Om </a:t>
            </a:r>
            <a:r>
              <a:rPr lang="sv-SE" sz="2000" i="1" dirty="0"/>
              <a:t>någon genom sitt uppträdande stör den allmänna ordningen eller utgör en omedelbar fara för denna, får en polisman, när det är nödvändigt för att ordningen skall kunna upprätthållas, avvisa eller avlägsna honom från visst område eller utrymme. Detsamma gäller om en sådan åtgärd behövs för att en straffbelagd handling skall kunna avvärjas.</a:t>
            </a:r>
          </a:p>
          <a:p>
            <a:pPr algn="l"/>
            <a:r>
              <a:rPr lang="sv-SE" sz="2000" i="1" dirty="0"/>
              <a:t>Är en åtgärd som avses i första stycket otillräcklig för att det avsedda resultatet skall uppnås, får personen tillfälligt </a:t>
            </a:r>
            <a:r>
              <a:rPr lang="sv-SE" sz="2000" i="1" dirty="0" smtClean="0"/>
              <a:t>omhändertas.”</a:t>
            </a:r>
          </a:p>
          <a:p>
            <a:pPr algn="l"/>
            <a:endParaRPr lang="sv-SE" sz="2000" dirty="0" smtClean="0">
              <a:solidFill>
                <a:srgbClr val="FF0000"/>
              </a:solidFill>
            </a:endParaRPr>
          </a:p>
          <a:p>
            <a:pPr algn="l"/>
            <a:r>
              <a:rPr lang="sv-SE" sz="2000" dirty="0" smtClean="0">
                <a:solidFill>
                  <a:srgbClr val="FF0000"/>
                </a:solidFill>
              </a:rPr>
              <a:t>Allmänna </a:t>
            </a:r>
            <a:r>
              <a:rPr lang="sv-SE" sz="2000" dirty="0">
                <a:solidFill>
                  <a:srgbClr val="FF0000"/>
                </a:solidFill>
              </a:rPr>
              <a:t>ordningen: </a:t>
            </a:r>
            <a:r>
              <a:rPr lang="sv-SE" sz="2000" i="1" dirty="0">
                <a:solidFill>
                  <a:srgbClr val="FF0000"/>
                </a:solidFill>
              </a:rPr>
              <a:t>uppträdande som innefattar angrepp på ett ordningsintresse av betydelse eller ur allmän synpunkt.</a:t>
            </a:r>
          </a:p>
          <a:p>
            <a:pPr algn="l"/>
            <a:r>
              <a:rPr lang="sv-SE" sz="2000" dirty="0" smtClean="0">
                <a:solidFill>
                  <a:srgbClr val="FF0000"/>
                </a:solidFill>
              </a:rPr>
              <a:t>Enligt </a:t>
            </a:r>
            <a:r>
              <a:rPr lang="sv-SE" sz="2000" dirty="0">
                <a:solidFill>
                  <a:srgbClr val="FF0000"/>
                </a:solidFill>
              </a:rPr>
              <a:t>paragrafen kan ingripanden ske i fyra olika situationer, nämligen vid </a:t>
            </a:r>
            <a:r>
              <a:rPr lang="sv-SE" sz="2000" i="1" dirty="0">
                <a:solidFill>
                  <a:srgbClr val="FF0000"/>
                </a:solidFill>
              </a:rPr>
              <a:t>ordningsstörning</a:t>
            </a:r>
            <a:r>
              <a:rPr lang="sv-SE" sz="2000" dirty="0">
                <a:solidFill>
                  <a:srgbClr val="FF0000"/>
                </a:solidFill>
              </a:rPr>
              <a:t>, vid omedelbar </a:t>
            </a:r>
            <a:r>
              <a:rPr lang="sv-SE" sz="2000" i="1" dirty="0">
                <a:solidFill>
                  <a:srgbClr val="FF0000"/>
                </a:solidFill>
              </a:rPr>
              <a:t>fara för ordningsstörning</a:t>
            </a:r>
            <a:r>
              <a:rPr lang="sv-SE" sz="2000" dirty="0">
                <a:solidFill>
                  <a:srgbClr val="FF0000"/>
                </a:solidFill>
              </a:rPr>
              <a:t>, vid </a:t>
            </a:r>
            <a:r>
              <a:rPr lang="sv-SE" sz="2000" i="1" dirty="0">
                <a:solidFill>
                  <a:srgbClr val="FF0000"/>
                </a:solidFill>
              </a:rPr>
              <a:t>brott</a:t>
            </a:r>
            <a:r>
              <a:rPr lang="sv-SE" sz="2000" dirty="0">
                <a:solidFill>
                  <a:srgbClr val="FF0000"/>
                </a:solidFill>
              </a:rPr>
              <a:t> och vid </a:t>
            </a:r>
            <a:r>
              <a:rPr lang="sv-SE" sz="2000" i="1" dirty="0">
                <a:solidFill>
                  <a:srgbClr val="FF0000"/>
                </a:solidFill>
              </a:rPr>
              <a:t>fara för brott</a:t>
            </a:r>
            <a:r>
              <a:rPr lang="sv-SE" sz="2000" dirty="0" smtClean="0">
                <a:solidFill>
                  <a:srgbClr val="FF0000"/>
                </a:solidFill>
              </a:rPr>
              <a:t>.</a:t>
            </a:r>
          </a:p>
          <a:p>
            <a:pPr algn="l"/>
            <a:r>
              <a:rPr lang="sv-SE" sz="2000" dirty="0">
                <a:solidFill>
                  <a:srgbClr val="FF0000"/>
                </a:solidFill>
              </a:rPr>
              <a:t>Tillfälliga omhändertaganden kan ske endast efter prövning i varje enskilt fall</a:t>
            </a:r>
            <a:r>
              <a:rPr lang="sv-SE" sz="2000" dirty="0" smtClean="0">
                <a:solidFill>
                  <a:srgbClr val="FF0000"/>
                </a:solidFill>
              </a:rPr>
              <a:t>.</a:t>
            </a:r>
          </a:p>
          <a:p>
            <a:pPr algn="l"/>
            <a:r>
              <a:rPr lang="sv-SE" sz="2000" dirty="0">
                <a:solidFill>
                  <a:srgbClr val="FF0000"/>
                </a:solidFill>
              </a:rPr>
              <a:t>LOB har företräde mot </a:t>
            </a:r>
            <a:r>
              <a:rPr lang="sv-SE" sz="2000" dirty="0" err="1">
                <a:solidFill>
                  <a:srgbClr val="FF0000"/>
                </a:solidFill>
              </a:rPr>
              <a:t>Pl</a:t>
            </a:r>
            <a:r>
              <a:rPr lang="sv-SE" sz="2000" dirty="0">
                <a:solidFill>
                  <a:srgbClr val="FF0000"/>
                </a:solidFill>
              </a:rPr>
              <a:t> 13§.</a:t>
            </a:r>
          </a:p>
          <a:p>
            <a:pPr algn="l"/>
            <a:endParaRPr lang="sv-SE" sz="2000" dirty="0">
              <a:solidFill>
                <a:srgbClr val="FF0000"/>
              </a:solidFill>
            </a:endParaRPr>
          </a:p>
          <a:p>
            <a:pPr algn="l"/>
            <a:endParaRPr lang="sv-SE" sz="2000" dirty="0" smtClean="0">
              <a:solidFill>
                <a:srgbClr val="FF0000"/>
              </a:solidFill>
            </a:endParaRPr>
          </a:p>
          <a:p>
            <a:pPr algn="l"/>
            <a:endParaRPr lang="sv-SE" sz="2000" dirty="0">
              <a:solidFill>
                <a:srgbClr val="FF0000"/>
              </a:solidFill>
            </a:endParaRPr>
          </a:p>
          <a:p>
            <a:pPr algn="l"/>
            <a:endParaRPr lang="sv-SE" sz="2000" i="1" dirty="0"/>
          </a:p>
          <a:p>
            <a:endParaRPr lang="sv-SE" dirty="0"/>
          </a:p>
        </p:txBody>
      </p:sp>
    </p:spTree>
    <p:extLst>
      <p:ext uri="{BB962C8B-B14F-4D97-AF65-F5344CB8AC3E}">
        <p14:creationId xmlns:p14="http://schemas.microsoft.com/office/powerpoint/2010/main" val="2128538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116632"/>
            <a:ext cx="8568952" cy="5832648"/>
          </a:xfrm>
        </p:spPr>
        <p:txBody>
          <a:bodyPr/>
          <a:lstStyle/>
          <a:p>
            <a:pPr algn="l"/>
            <a:r>
              <a:rPr lang="sv-SE" sz="2000" b="1" dirty="0"/>
              <a:t>13 a § AVVISA, AVLÄGSNA I SAMBAND MED AVSPÄRRNING/TILLTRÄDESFÖRBUD</a:t>
            </a:r>
            <a:endParaRPr lang="sv-SE" sz="2000" dirty="0"/>
          </a:p>
          <a:p>
            <a:pPr algn="l"/>
            <a:r>
              <a:rPr lang="sv-SE" sz="2000" i="1" dirty="0"/>
              <a:t>”Om någon försöker tränga in på ett område eller i ett utrymme till vilket tillträde har förbjudits med stöd av denna lag eller annan författning, får en polisman avvisa eller avlägsna honom från området eller utrymmet, när det är nödvändigt för att ordningen eller säkerheten skall kunna upprätthållas. Detsamma gäller den som vägrar lämna ett sådant område eller utrymme, eller som inte följer en enligt denna lag meddelad anvisning att följa en viss väg.”</a:t>
            </a:r>
            <a:endParaRPr lang="sv-SE" sz="2000" dirty="0"/>
          </a:p>
          <a:p>
            <a:pPr algn="l"/>
            <a:endParaRPr lang="sv-SE" sz="2000" dirty="0" smtClean="0">
              <a:solidFill>
                <a:srgbClr val="FF0000"/>
              </a:solidFill>
            </a:endParaRPr>
          </a:p>
          <a:p>
            <a:pPr algn="l"/>
            <a:r>
              <a:rPr lang="sv-SE" sz="2000" dirty="0" smtClean="0">
                <a:solidFill>
                  <a:srgbClr val="FF0000"/>
                </a:solidFill>
              </a:rPr>
              <a:t>Spärra </a:t>
            </a:r>
            <a:r>
              <a:rPr lang="sv-SE" sz="2000" dirty="0">
                <a:solidFill>
                  <a:srgbClr val="FF0000"/>
                </a:solidFill>
              </a:rPr>
              <a:t>av, förbjuda tillträde, anvisa väg finns i 23, 24 §§ PL samt RB 27:15.</a:t>
            </a:r>
          </a:p>
          <a:p>
            <a:endParaRPr lang="sv-SE" dirty="0"/>
          </a:p>
        </p:txBody>
      </p:sp>
    </p:spTree>
    <p:extLst>
      <p:ext uri="{BB962C8B-B14F-4D97-AF65-F5344CB8AC3E}">
        <p14:creationId xmlns:p14="http://schemas.microsoft.com/office/powerpoint/2010/main" val="3571508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260648"/>
            <a:ext cx="8640960" cy="5616624"/>
          </a:xfrm>
        </p:spPr>
        <p:txBody>
          <a:bodyPr/>
          <a:lstStyle/>
          <a:p>
            <a:pPr algn="l"/>
            <a:r>
              <a:rPr lang="sv-SE" sz="2000" b="1" dirty="0"/>
              <a:t>13 b § AVVISA, AVLÄGSNA DELTAGARE, ÅSKÅDARE VID BESLUT OM ATT UPPLÖSA ELLER STÄLLA IN </a:t>
            </a:r>
            <a:endParaRPr lang="sv-SE" sz="2000" dirty="0"/>
          </a:p>
          <a:p>
            <a:pPr algn="l"/>
            <a:r>
              <a:rPr lang="sv-SE" sz="2000" i="1" dirty="0"/>
              <a:t>”Har Polismyndigheten med stöd av 2 kap. 22 eller 23 § ordningslagen (1993:1617) beslutat ställa in eller upplösa en allmän sammankomst eller en offentlig tillställning, får en polisman avvisa eller avlägsna deltagare och åskådare, om det behövs för att syftet med beslutet ska uppnås.”</a:t>
            </a:r>
            <a:endParaRPr lang="sv-SE" sz="2000" dirty="0"/>
          </a:p>
          <a:p>
            <a:endParaRPr lang="sv-SE" dirty="0" smtClean="0"/>
          </a:p>
          <a:p>
            <a:pPr algn="l"/>
            <a:r>
              <a:rPr lang="sv-SE" sz="2000" i="1" dirty="0">
                <a:solidFill>
                  <a:srgbClr val="FF0000"/>
                </a:solidFill>
              </a:rPr>
              <a:t>Allmän sammankomst: </a:t>
            </a:r>
            <a:r>
              <a:rPr lang="sv-SE" sz="2000" dirty="0">
                <a:solidFill>
                  <a:srgbClr val="FF0000"/>
                </a:solidFill>
              </a:rPr>
              <a:t>Tex demonstrationer, föreläsningar, konserter eller religionsutövning</a:t>
            </a:r>
            <a:r>
              <a:rPr lang="sv-SE" sz="2000" i="1" dirty="0">
                <a:solidFill>
                  <a:srgbClr val="FF0000"/>
                </a:solidFill>
              </a:rPr>
              <a:t>. </a:t>
            </a:r>
          </a:p>
          <a:p>
            <a:pPr marL="457200" lvl="1" indent="0">
              <a:buNone/>
            </a:pPr>
            <a:r>
              <a:rPr lang="sv-SE" sz="2000" i="1" dirty="0">
                <a:solidFill>
                  <a:srgbClr val="FF0000"/>
                </a:solidFill>
              </a:rPr>
              <a:t>Möten där ett något slags budskap </a:t>
            </a:r>
            <a:r>
              <a:rPr lang="sv-SE" sz="2000" i="1" dirty="0" smtClean="0">
                <a:solidFill>
                  <a:srgbClr val="FF0000"/>
                </a:solidFill>
              </a:rPr>
              <a:t>förmedlas</a:t>
            </a:r>
          </a:p>
          <a:p>
            <a:pPr algn="l"/>
            <a:endParaRPr lang="sv-SE" sz="2000" i="1" dirty="0" smtClean="0">
              <a:solidFill>
                <a:srgbClr val="FF0000"/>
              </a:solidFill>
            </a:endParaRPr>
          </a:p>
          <a:p>
            <a:pPr algn="l"/>
            <a:r>
              <a:rPr lang="sv-SE" sz="2000" i="1" dirty="0" smtClean="0">
                <a:solidFill>
                  <a:srgbClr val="FF0000"/>
                </a:solidFill>
              </a:rPr>
              <a:t>Offentlig </a:t>
            </a:r>
            <a:r>
              <a:rPr lang="sv-SE" sz="2000" i="1" dirty="0">
                <a:solidFill>
                  <a:srgbClr val="FF0000"/>
                </a:solidFill>
              </a:rPr>
              <a:t>tillställning: </a:t>
            </a:r>
            <a:r>
              <a:rPr lang="sv-SE" sz="2000" dirty="0">
                <a:solidFill>
                  <a:srgbClr val="FF0000"/>
                </a:solidFill>
              </a:rPr>
              <a:t>Tex</a:t>
            </a:r>
            <a:r>
              <a:rPr lang="sv-SE" sz="2000" i="1" dirty="0">
                <a:solidFill>
                  <a:srgbClr val="FF0000"/>
                </a:solidFill>
              </a:rPr>
              <a:t> </a:t>
            </a:r>
            <a:r>
              <a:rPr lang="sv-SE" sz="2000" dirty="0">
                <a:solidFill>
                  <a:srgbClr val="FF0000"/>
                </a:solidFill>
              </a:rPr>
              <a:t>sport, tivoli eller danstillställningar.</a:t>
            </a:r>
          </a:p>
          <a:p>
            <a:pPr marL="457200" lvl="1" indent="0">
              <a:buNone/>
            </a:pPr>
            <a:r>
              <a:rPr lang="sv-SE" sz="2000" i="1" dirty="0">
                <a:solidFill>
                  <a:srgbClr val="FF0000"/>
                </a:solidFill>
              </a:rPr>
              <a:t>Möten/ tillställningar av nöjeskaraktär</a:t>
            </a:r>
          </a:p>
          <a:p>
            <a:pPr marL="457200" lvl="1" indent="0">
              <a:buNone/>
            </a:pPr>
            <a:endParaRPr lang="sv-SE" sz="2000" i="1" dirty="0" smtClean="0">
              <a:solidFill>
                <a:srgbClr val="FF0000"/>
              </a:solidFill>
            </a:endParaRPr>
          </a:p>
          <a:p>
            <a:pPr marL="457200" lvl="1" indent="0">
              <a:buNone/>
            </a:pPr>
            <a:r>
              <a:rPr lang="sv-SE" sz="2000" dirty="0">
                <a:solidFill>
                  <a:srgbClr val="FF0000"/>
                </a:solidFill>
              </a:rPr>
              <a:t>Krävs inte att den som avvisas eller avlägsnas stör den allmänna ordningen. Inga omhändertagande.</a:t>
            </a:r>
            <a:endParaRPr lang="sv-SE" sz="2000" i="1" dirty="0">
              <a:solidFill>
                <a:srgbClr val="FF0000"/>
              </a:solidFill>
            </a:endParaRPr>
          </a:p>
          <a:p>
            <a:endParaRPr lang="sv-SE" dirty="0"/>
          </a:p>
        </p:txBody>
      </p:sp>
    </p:spTree>
    <p:extLst>
      <p:ext uri="{BB962C8B-B14F-4D97-AF65-F5344CB8AC3E}">
        <p14:creationId xmlns:p14="http://schemas.microsoft.com/office/powerpoint/2010/main" val="1877507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260648"/>
            <a:ext cx="8496944" cy="5616624"/>
          </a:xfrm>
        </p:spPr>
        <p:txBody>
          <a:bodyPr/>
          <a:lstStyle/>
          <a:p>
            <a:pPr algn="l"/>
            <a:r>
              <a:rPr lang="sv-SE" sz="2000" b="1" dirty="0"/>
              <a:t>13 c § AVVISA, AVLÄGSNA FOLKSAMLING</a:t>
            </a:r>
            <a:endParaRPr lang="sv-SE" sz="2000" dirty="0"/>
          </a:p>
          <a:p>
            <a:pPr algn="l" fontAlgn="t"/>
            <a:r>
              <a:rPr lang="sv-SE" sz="2000" i="1" dirty="0"/>
              <a:t>”Om en folksamling, som inte är en allmän sammankomst eller offentlig tillställning enligt ordningslagen (1993:1617), genom sitt uppträdande stör den allmänna ordningen eller utgör en omedelbar fara för denna, får deltagarna i folksamlingen avvisas eller avlägsnas från det område eller utrymme där de befinner sig, om det är nödvändigt för att ordningen ska kunna upprätthållas.</a:t>
            </a:r>
            <a:endParaRPr lang="sv-SE" sz="2000" dirty="0"/>
          </a:p>
          <a:p>
            <a:pPr algn="l" fontAlgn="t"/>
            <a:r>
              <a:rPr lang="sv-SE" sz="2000" i="1" dirty="0"/>
              <a:t>Om en åtgärd enligt första stycket är otillräcklig för att ordningen ska kunna upprätthållas får deltagarna i folksamlingen avlägsnas längre bort från området eller utrymmet än vad som får ske enligt det stycket (utvidgat avlägsnande). Ett utvidgat avlägsnande får inte verkställas på ett sådant sätt att rörelsefriheten för deltagarna inskränks längre tid än två timmar.</a:t>
            </a:r>
            <a:endParaRPr lang="sv-SE" sz="2000" dirty="0"/>
          </a:p>
          <a:p>
            <a:pPr algn="l" fontAlgn="t"/>
            <a:r>
              <a:rPr lang="sv-SE" sz="2000" i="1" dirty="0"/>
              <a:t>En åtgärd enligt första eller andra stycket får vidtas utan föregående beslut av Polismyndigheten endast om det är så brådskande att myndighetens beslut inte kan avvaktas</a:t>
            </a:r>
            <a:r>
              <a:rPr lang="sv-SE" sz="2000" i="1" dirty="0" smtClean="0"/>
              <a:t>.”</a:t>
            </a:r>
          </a:p>
          <a:p>
            <a:pPr algn="l" fontAlgn="t"/>
            <a:endParaRPr lang="sv-SE" sz="2000" dirty="0" smtClean="0">
              <a:solidFill>
                <a:srgbClr val="FF0000"/>
              </a:solidFill>
            </a:endParaRPr>
          </a:p>
          <a:p>
            <a:pPr algn="l" fontAlgn="t"/>
            <a:r>
              <a:rPr lang="sv-SE" sz="2000" dirty="0" smtClean="0">
                <a:solidFill>
                  <a:srgbClr val="FF0000"/>
                </a:solidFill>
              </a:rPr>
              <a:t>Gäller endast avvisanden </a:t>
            </a:r>
            <a:r>
              <a:rPr lang="sv-SE" sz="2000" dirty="0">
                <a:solidFill>
                  <a:srgbClr val="FF0000"/>
                </a:solidFill>
              </a:rPr>
              <a:t>och- eller avlägsnanden. </a:t>
            </a:r>
            <a:endParaRPr lang="sv-SE" sz="2000" dirty="0" smtClean="0">
              <a:solidFill>
                <a:srgbClr val="FF0000"/>
              </a:solidFill>
            </a:endParaRPr>
          </a:p>
          <a:p>
            <a:pPr algn="l" fontAlgn="t"/>
            <a:r>
              <a:rPr lang="sv-SE" sz="2000" dirty="0" smtClean="0">
                <a:solidFill>
                  <a:srgbClr val="FF0000"/>
                </a:solidFill>
              </a:rPr>
              <a:t>Omhändertaganden </a:t>
            </a:r>
            <a:r>
              <a:rPr lang="sv-SE" sz="2000" dirty="0">
                <a:solidFill>
                  <a:srgbClr val="FF0000"/>
                </a:solidFill>
              </a:rPr>
              <a:t>får endast ske efter prövning i enskilda fall.</a:t>
            </a:r>
          </a:p>
          <a:p>
            <a:pPr algn="l" fontAlgn="t"/>
            <a:endParaRPr lang="sv-SE" sz="2000" dirty="0">
              <a:solidFill>
                <a:srgbClr val="FF0000"/>
              </a:solidFill>
            </a:endParaRPr>
          </a:p>
          <a:p>
            <a:pPr algn="l" fontAlgn="t"/>
            <a:endParaRPr lang="sv-SE" sz="2000" dirty="0"/>
          </a:p>
          <a:p>
            <a:endParaRPr lang="sv-SE" dirty="0"/>
          </a:p>
        </p:txBody>
      </p:sp>
    </p:spTree>
    <p:extLst>
      <p:ext uri="{BB962C8B-B14F-4D97-AF65-F5344CB8AC3E}">
        <p14:creationId xmlns:p14="http://schemas.microsoft.com/office/powerpoint/2010/main" val="1472715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88640"/>
            <a:ext cx="8784976" cy="5760640"/>
          </a:xfrm>
        </p:spPr>
        <p:txBody>
          <a:bodyPr/>
          <a:lstStyle/>
          <a:p>
            <a:pPr algn="l" fontAlgn="t"/>
            <a:endParaRPr lang="sv-SE" sz="2000" b="1" dirty="0" smtClean="0"/>
          </a:p>
          <a:p>
            <a:pPr algn="l" fontAlgn="t"/>
            <a:endParaRPr lang="sv-SE" sz="2000" b="1" dirty="0"/>
          </a:p>
          <a:p>
            <a:pPr algn="l" fontAlgn="t"/>
            <a:r>
              <a:rPr lang="sv-SE" sz="2000" b="1" dirty="0" smtClean="0"/>
              <a:t>14 </a:t>
            </a:r>
            <a:r>
              <a:rPr lang="sv-SE" sz="2000" b="1" dirty="0"/>
              <a:t>§ POLISIERING</a:t>
            </a:r>
            <a:endParaRPr lang="sv-SE" sz="2000" dirty="0"/>
          </a:p>
          <a:p>
            <a:pPr algn="l" fontAlgn="t"/>
            <a:r>
              <a:rPr lang="sv-SE" sz="2000" i="1" dirty="0"/>
              <a:t>”Anträffas en okänd person av en polisman och finns det </a:t>
            </a:r>
            <a:r>
              <a:rPr lang="sv-SE" sz="2000" i="1" u="sng" dirty="0"/>
              <a:t>särskild anledning anta </a:t>
            </a:r>
            <a:r>
              <a:rPr lang="sv-SE" sz="2000" i="1" dirty="0"/>
              <a:t>att han är efterspanad eller efterlyst och med stöd av lag skall berövas friheten vid anträffandet, får han omhändertas för identifiering, om han vägrar att lämna uppgift om sin identitet eller det finns anledning anta att hans uppgift om denna är oriktig</a:t>
            </a:r>
            <a:r>
              <a:rPr lang="sv-SE" sz="2000" i="1" dirty="0" smtClean="0"/>
              <a:t>.”</a:t>
            </a:r>
          </a:p>
          <a:p>
            <a:pPr algn="l" fontAlgn="t"/>
            <a:endParaRPr lang="sv-SE" sz="2000" i="1" dirty="0"/>
          </a:p>
          <a:p>
            <a:pPr algn="l" fontAlgn="t"/>
            <a:endParaRPr lang="sv-SE" sz="2000" dirty="0"/>
          </a:p>
          <a:p>
            <a:endParaRPr lang="sv-SE" dirty="0"/>
          </a:p>
        </p:txBody>
      </p:sp>
    </p:spTree>
    <p:extLst>
      <p:ext uri="{BB962C8B-B14F-4D97-AF65-F5344CB8AC3E}">
        <p14:creationId xmlns:p14="http://schemas.microsoft.com/office/powerpoint/2010/main" val="3976405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404664"/>
            <a:ext cx="8496944" cy="5234136"/>
          </a:xfrm>
        </p:spPr>
        <p:txBody>
          <a:bodyPr/>
          <a:lstStyle/>
          <a:p>
            <a:pPr algn="l" fontAlgn="t"/>
            <a:r>
              <a:rPr lang="sv-SE" sz="2000" b="1" dirty="0"/>
              <a:t>15 § UNDERRÄTTELSE OCH FÖRMANSPRÖVNING</a:t>
            </a:r>
            <a:endParaRPr lang="sv-SE" sz="2000" dirty="0"/>
          </a:p>
          <a:p>
            <a:pPr algn="l" fontAlgn="t"/>
            <a:r>
              <a:rPr lang="sv-SE" sz="2000" i="1" dirty="0"/>
              <a:t>”Den som har omhändertagits enligt denna lag eller avlägsnats enligt 13 c § andra stycket ska </a:t>
            </a:r>
            <a:r>
              <a:rPr lang="sv-SE" sz="2000" i="1" u="sng" dirty="0"/>
              <a:t>underrättas om anledningen </a:t>
            </a:r>
            <a:r>
              <a:rPr lang="sv-SE" sz="2000" i="1" dirty="0"/>
              <a:t>till omhändertagandet eller avlägsnandet så snart som möjligt. Den polisman som har verkställt ett omhändertagande ska så skyndsamt som möjligt </a:t>
            </a:r>
            <a:r>
              <a:rPr lang="sv-SE" sz="2000" i="1" u="sng" dirty="0"/>
              <a:t>anmäla åtgärden till sin förman. </a:t>
            </a:r>
            <a:r>
              <a:rPr lang="sv-SE" sz="2000" i="1" dirty="0"/>
              <a:t>Har omhändertagandet inte redan upphört ska förmannen omedelbart pröva om det ska bestå.</a:t>
            </a:r>
            <a:endParaRPr lang="sv-SE" sz="2000" dirty="0"/>
          </a:p>
          <a:p>
            <a:pPr algn="l" fontAlgn="t"/>
            <a:r>
              <a:rPr lang="sv-SE" sz="2000" i="1" dirty="0"/>
              <a:t>Innebär förmannens beslut att den som har omhändertagits enligt 11 § ska hållas kvar eller har ingripandet gjorts med stöd av 12 §, ska förmannen skyndsamt underrätta Polismyndigheten respektive Säkerhetspolisen om omhändertagandet och skälet till detta.</a:t>
            </a:r>
            <a:endParaRPr lang="sv-SE" sz="2000" dirty="0"/>
          </a:p>
          <a:p>
            <a:pPr algn="l" fontAlgn="t"/>
            <a:r>
              <a:rPr lang="sv-SE" sz="2000" i="1" dirty="0"/>
              <a:t>Myndigheten ska snarast möjligt efter ett omhändertagande enligt 11 § meddela beslut enligt vad som är föreskrivet om detta.” </a:t>
            </a:r>
            <a:endParaRPr lang="sv-SE" sz="2000" dirty="0"/>
          </a:p>
          <a:p>
            <a:endParaRPr lang="sv-SE" dirty="0"/>
          </a:p>
        </p:txBody>
      </p:sp>
    </p:spTree>
    <p:extLst>
      <p:ext uri="{BB962C8B-B14F-4D97-AF65-F5344CB8AC3E}">
        <p14:creationId xmlns:p14="http://schemas.microsoft.com/office/powerpoint/2010/main" val="3676906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7504" y="116632"/>
            <a:ext cx="8928992" cy="5904656"/>
          </a:xfrm>
        </p:spPr>
        <p:txBody>
          <a:bodyPr/>
          <a:lstStyle/>
          <a:p>
            <a:pPr algn="l" fontAlgn="t"/>
            <a:r>
              <a:rPr lang="sv-SE" sz="2000" b="1" dirty="0"/>
              <a:t>16 § FÖRHÖR, FRIGIVANDE, HJÄLP OCH STÖD</a:t>
            </a:r>
            <a:endParaRPr lang="sv-SE" sz="2000" dirty="0"/>
          </a:p>
          <a:p>
            <a:pPr algn="l" fontAlgn="t"/>
            <a:r>
              <a:rPr lang="sv-SE" sz="2000" i="1" dirty="0"/>
              <a:t>”Den som har omhändertagits enligt 11 § eller enligt 13 § andra stycket ska</a:t>
            </a:r>
            <a:r>
              <a:rPr lang="sv-SE" sz="2000" i="1" u="sng" dirty="0"/>
              <a:t> förhöras så snart som möjligt.</a:t>
            </a:r>
            <a:endParaRPr lang="sv-SE" sz="2000" u="sng" dirty="0"/>
          </a:p>
          <a:p>
            <a:pPr algn="l" fontAlgn="t"/>
            <a:r>
              <a:rPr lang="sv-SE" sz="2000" i="1" dirty="0"/>
              <a:t>Har omhändertagande skett enligt 13 § andra stycket ska den omhändertagne friges snarast möjligt efter förhöret. Polismyndigheten ska dock skyndsamt överlämna den som är under arton år till hans eller hennes föräldrar, annan vårdnadshavare, en tjänsteman inom socialtjänsten eller någon annan lämplig vuxen person. I avvaktan på detta får den unge hållas kvar. </a:t>
            </a:r>
            <a:r>
              <a:rPr lang="sv-SE" sz="2000" i="1" u="sng" dirty="0"/>
              <a:t>Ingen får dock hållas kvar längre än sex timmar. </a:t>
            </a:r>
            <a:r>
              <a:rPr lang="sv-SE" sz="2000" i="1" dirty="0"/>
              <a:t>Bedöms den omhändertagne vara i behov av hjälp eller stöd från samhällets sida, ska Polismyndigheten lämna råd och upplysningar. Om det bedöms lämpligt ska Polismyndigheten samråda med andra samhällsorgan som svarar för hjälp och stöd av sådant slag.</a:t>
            </a:r>
            <a:endParaRPr lang="sv-SE" sz="2000" dirty="0"/>
          </a:p>
          <a:p>
            <a:pPr algn="l" fontAlgn="t"/>
            <a:r>
              <a:rPr lang="sv-SE" sz="2000" i="1" dirty="0"/>
              <a:t>När någon har omhändertagits enligt 14 § ska åtgärder för att fastställa hans eller hennes identitet skyndsamt vidtas. Den omhändertagne ska omedelbart friges så snart han eller hon har identifierats. Han eller hon får dock inte hållas kvar under längre tid än sex timmar eller, om det är av synnerlig vikt att han eller hon identifieras, tolv timmar.”</a:t>
            </a:r>
            <a:endParaRPr lang="sv-SE" sz="2000" dirty="0"/>
          </a:p>
          <a:p>
            <a:endParaRPr lang="sv-SE" dirty="0"/>
          </a:p>
        </p:txBody>
      </p:sp>
    </p:spTree>
    <p:extLst>
      <p:ext uri="{BB962C8B-B14F-4D97-AF65-F5344CB8AC3E}">
        <p14:creationId xmlns:p14="http://schemas.microsoft.com/office/powerpoint/2010/main" val="31644670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260648"/>
            <a:ext cx="8784976" cy="5378152"/>
          </a:xfrm>
        </p:spPr>
        <p:txBody>
          <a:bodyPr/>
          <a:lstStyle/>
          <a:p>
            <a:pPr algn="l" fontAlgn="t"/>
            <a:r>
              <a:rPr lang="sv-SE" sz="2000" b="1" dirty="0"/>
              <a:t>17 § </a:t>
            </a:r>
            <a:r>
              <a:rPr lang="sv-SE" sz="2000" b="1" dirty="0" smtClean="0"/>
              <a:t>HÄNSYNSPRINCIPEN,  FÖRVARSTAGANDE</a:t>
            </a:r>
            <a:endParaRPr lang="sv-SE" sz="2000" b="1" dirty="0"/>
          </a:p>
          <a:p>
            <a:pPr algn="l" fontAlgn="t"/>
            <a:r>
              <a:rPr lang="sv-SE" sz="2000" i="1" dirty="0"/>
              <a:t>”Vid omhändertagande </a:t>
            </a:r>
            <a:r>
              <a:rPr lang="sv-SE" sz="2000" i="1" dirty="0">
                <a:solidFill>
                  <a:srgbClr val="FF0000"/>
                </a:solidFill>
              </a:rPr>
              <a:t>enligt denna lag </a:t>
            </a:r>
            <a:r>
              <a:rPr lang="sv-SE" sz="2000" i="1" dirty="0"/>
              <a:t>skall tillses att</a:t>
            </a:r>
            <a:r>
              <a:rPr lang="sv-SE" sz="2000" i="1" u="sng" dirty="0"/>
              <a:t> åtgärden inte orsakar den omhändertagne större olägenhet än som är oundviklig med hänsyn till åtgärdens syfte eller väcker onödig uppmärksamhet. </a:t>
            </a:r>
            <a:r>
              <a:rPr lang="sv-SE" sz="2000" i="1" dirty="0"/>
              <a:t>Den som har omhändertagits får inte underkastas annan inskränkning i sin frihet än som behövs med hänsyn till ändamålet med åtgärden, ordning eller säkerhet. Den omhändertagne får tas i förvar om det är nödvändigt med hänsyn till ordning eller säkerhet</a:t>
            </a:r>
            <a:r>
              <a:rPr lang="sv-SE" sz="2000" i="1" u="sng" dirty="0"/>
              <a:t>. Den som är under femton år får dock inte tas i förvar.”</a:t>
            </a:r>
            <a:endParaRPr lang="sv-SE" sz="2000" u="sng" dirty="0"/>
          </a:p>
          <a:p>
            <a:endParaRPr lang="sv-SE" dirty="0"/>
          </a:p>
        </p:txBody>
      </p:sp>
    </p:spTree>
    <p:extLst>
      <p:ext uri="{BB962C8B-B14F-4D97-AF65-F5344CB8AC3E}">
        <p14:creationId xmlns:p14="http://schemas.microsoft.com/office/powerpoint/2010/main" val="803134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395536" y="116632"/>
            <a:ext cx="8496944" cy="5760640"/>
          </a:xfrm>
        </p:spPr>
        <p:txBody>
          <a:bodyPr/>
          <a:lstStyle/>
          <a:p>
            <a:pPr algn="l"/>
            <a:r>
              <a:rPr lang="sv-SE" sz="2000" b="1" dirty="0"/>
              <a:t>2 § POLISMYNDIGHETENS UPPGIFTER</a:t>
            </a:r>
            <a:endParaRPr lang="sv-SE" sz="2000" dirty="0"/>
          </a:p>
          <a:p>
            <a:pPr algn="l"/>
            <a:r>
              <a:rPr lang="sv-SE" sz="2000" dirty="0"/>
              <a:t>”Till Polismyndighetens uppgifter hör att</a:t>
            </a:r>
          </a:p>
          <a:p>
            <a:pPr marL="457200" lvl="0" indent="-457200" algn="l">
              <a:buAutoNum type="arabicPeriod"/>
            </a:pPr>
            <a:r>
              <a:rPr lang="sv-SE" sz="2000" dirty="0" smtClean="0"/>
              <a:t>förebygga</a:t>
            </a:r>
            <a:r>
              <a:rPr lang="sv-SE" sz="2000" dirty="0"/>
              <a:t>, förhindra och upptäcka brottslig verksamhet och andra störningar av den allmänna ordningen eller säkerheten</a:t>
            </a:r>
            <a:r>
              <a:rPr lang="sv-SE" sz="2000" dirty="0" smtClean="0"/>
              <a:t>,</a:t>
            </a:r>
          </a:p>
          <a:p>
            <a:pPr lvl="0" algn="l"/>
            <a:r>
              <a:rPr lang="sv-SE" sz="2000" dirty="0" smtClean="0">
                <a:solidFill>
                  <a:srgbClr val="FF0000"/>
                </a:solidFill>
                <a:latin typeface="Calibri"/>
                <a:ea typeface="Calibri"/>
              </a:rPr>
              <a:t>Brottsförebyggande </a:t>
            </a:r>
            <a:r>
              <a:rPr lang="sv-SE" sz="2000" dirty="0">
                <a:solidFill>
                  <a:srgbClr val="FF0000"/>
                </a:solidFill>
                <a:latin typeface="Calibri"/>
                <a:ea typeface="Calibri"/>
              </a:rPr>
              <a:t>verksamhet. Besöka skolor, ungdomsverksamhet, information- och kontaktverksamhet, t ex info till allmänheten om brottsrisker och </a:t>
            </a:r>
            <a:r>
              <a:rPr lang="sv-SE" sz="2000" dirty="0" smtClean="0">
                <a:solidFill>
                  <a:srgbClr val="FF0000"/>
                </a:solidFill>
                <a:latin typeface="Calibri"/>
                <a:ea typeface="Calibri"/>
              </a:rPr>
              <a:t>skydd. </a:t>
            </a:r>
          </a:p>
          <a:p>
            <a:pPr lvl="0" algn="l"/>
            <a:r>
              <a:rPr lang="sv-SE" sz="2000" dirty="0" smtClean="0"/>
              <a:t>2. övervaka den allmänna ordningen och säkerheten och ingripa när störningar har inträffat,</a:t>
            </a:r>
          </a:p>
          <a:p>
            <a:pPr lvl="0" algn="l"/>
            <a:r>
              <a:rPr lang="sv-SE" sz="2000" dirty="0" smtClean="0">
                <a:solidFill>
                  <a:srgbClr val="FF0000"/>
                </a:solidFill>
                <a:latin typeface="Calibri"/>
                <a:ea typeface="Calibri"/>
              </a:rPr>
              <a:t>Övervakningsverksamhet</a:t>
            </a:r>
            <a:r>
              <a:rPr lang="sv-SE" sz="2000" dirty="0">
                <a:solidFill>
                  <a:srgbClr val="FF0000"/>
                </a:solidFill>
                <a:latin typeface="Calibri"/>
                <a:ea typeface="Calibri"/>
              </a:rPr>
              <a:t>. Allmän övervakning och trafikövervakning. T ex ”citykommendering” på helger i krogmiljö, </a:t>
            </a:r>
            <a:r>
              <a:rPr lang="sv-SE" sz="2000" dirty="0" err="1">
                <a:solidFill>
                  <a:srgbClr val="FF0000"/>
                </a:solidFill>
                <a:latin typeface="Calibri"/>
                <a:ea typeface="Calibri"/>
              </a:rPr>
              <a:t>sektorspatrullering</a:t>
            </a:r>
            <a:r>
              <a:rPr lang="sv-SE" sz="2000" dirty="0">
                <a:solidFill>
                  <a:srgbClr val="FF0000"/>
                </a:solidFill>
                <a:latin typeface="Calibri"/>
                <a:ea typeface="Calibri"/>
              </a:rPr>
              <a:t>, utryckningsverksamhet </a:t>
            </a:r>
            <a:r>
              <a:rPr lang="sv-SE" sz="2000" dirty="0" smtClean="0">
                <a:solidFill>
                  <a:srgbClr val="FF0000"/>
                </a:solidFill>
                <a:latin typeface="Calibri"/>
                <a:ea typeface="Calibri"/>
              </a:rPr>
              <a:t>mm. </a:t>
            </a:r>
          </a:p>
          <a:p>
            <a:pPr lvl="0" algn="l"/>
            <a:r>
              <a:rPr lang="sv-SE" sz="2000" dirty="0" smtClean="0"/>
              <a:t>3. utreda </a:t>
            </a:r>
            <a:r>
              <a:rPr lang="sv-SE" sz="2000" dirty="0"/>
              <a:t>och beivra brott som hör under allmänt åtal</a:t>
            </a:r>
            <a:r>
              <a:rPr lang="sv-SE" sz="2000" dirty="0" smtClean="0"/>
              <a:t>,</a:t>
            </a:r>
          </a:p>
          <a:p>
            <a:pPr lvl="0" algn="l"/>
            <a:r>
              <a:rPr lang="sv-SE" sz="2000" dirty="0">
                <a:solidFill>
                  <a:srgbClr val="FF0000"/>
                </a:solidFill>
                <a:latin typeface="Calibri"/>
                <a:ea typeface="Calibri"/>
              </a:rPr>
              <a:t>3 Brottsutredande verksamhet. Förundersökning regleras i Rättegångsbalken. Spaningsverksamhet. Långtgående förstahandsuppgifter t ex fullständigt </a:t>
            </a:r>
            <a:r>
              <a:rPr lang="sv-SE" sz="2000" dirty="0" err="1">
                <a:solidFill>
                  <a:srgbClr val="FF0000"/>
                </a:solidFill>
                <a:latin typeface="Calibri"/>
                <a:ea typeface="Calibri"/>
              </a:rPr>
              <a:t>Fu</a:t>
            </a:r>
            <a:r>
              <a:rPr lang="sv-SE" sz="2000" dirty="0">
                <a:solidFill>
                  <a:srgbClr val="FF0000"/>
                </a:solidFill>
                <a:latin typeface="Calibri"/>
                <a:ea typeface="Calibri"/>
              </a:rPr>
              <a:t> i samband med enklare ärenden såsom snatteri, brott mot knivlagen, ringa narkotikabrott mm.</a:t>
            </a:r>
            <a:r>
              <a:rPr lang="sv-SE" dirty="0">
                <a:solidFill>
                  <a:srgbClr val="FF0000"/>
                </a:solidFill>
                <a:latin typeface="Calibri"/>
                <a:ea typeface="Calibri"/>
              </a:rPr>
              <a:t/>
            </a:r>
            <a:br>
              <a:rPr lang="sv-SE" dirty="0">
                <a:solidFill>
                  <a:srgbClr val="FF0000"/>
                </a:solidFill>
                <a:latin typeface="Calibri"/>
                <a:ea typeface="Calibri"/>
              </a:rPr>
            </a:br>
            <a:endParaRPr lang="sv-SE" sz="2000" dirty="0"/>
          </a:p>
          <a:p>
            <a:pPr lvl="0" algn="l"/>
            <a:endParaRPr lang="sv-SE" sz="2000" dirty="0" smtClean="0"/>
          </a:p>
          <a:p>
            <a:pPr lvl="0" algn="l"/>
            <a:endParaRPr lang="sv-SE" sz="2000" dirty="0" smtClean="0"/>
          </a:p>
          <a:p>
            <a:pPr algn="l"/>
            <a:endParaRPr lang="sv-SE" sz="2000" dirty="0" smtClean="0"/>
          </a:p>
        </p:txBody>
      </p:sp>
    </p:spTree>
    <p:extLst>
      <p:ext uri="{BB962C8B-B14F-4D97-AF65-F5344CB8AC3E}">
        <p14:creationId xmlns:p14="http://schemas.microsoft.com/office/powerpoint/2010/main" val="1697157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fade">
                                      <p:cBhvr>
                                        <p:cTn id="7" dur="1000"/>
                                        <p:tgtEl>
                                          <p:spTgt spid="7">
                                            <p:txEl>
                                              <p:pRg st="4" end="4"/>
                                            </p:txEl>
                                          </p:spTgt>
                                        </p:tgtEl>
                                      </p:cBhvr>
                                    </p:animEffect>
                                    <p:anim calcmode="lin" valueType="num">
                                      <p:cBhvr>
                                        <p:cTn id="8"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fade">
                                      <p:cBhvr>
                                        <p:cTn id="12" dur="1000"/>
                                        <p:tgtEl>
                                          <p:spTgt spid="7">
                                            <p:txEl>
                                              <p:pRg st="5" end="5"/>
                                            </p:txEl>
                                          </p:spTgt>
                                        </p:tgtEl>
                                      </p:cBhvr>
                                    </p:animEffect>
                                    <p:anim calcmode="lin" valueType="num">
                                      <p:cBhvr>
                                        <p:cTn id="1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Effect transition="in" filter="fade">
                                      <p:cBhvr>
                                        <p:cTn id="19" dur="1000"/>
                                        <p:tgtEl>
                                          <p:spTgt spid="7">
                                            <p:txEl>
                                              <p:pRg st="6" end="6"/>
                                            </p:txEl>
                                          </p:spTgt>
                                        </p:tgtEl>
                                      </p:cBhvr>
                                    </p:animEffect>
                                    <p:anim calcmode="lin" valueType="num">
                                      <p:cBhvr>
                                        <p:cTn id="2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6" end="6"/>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7">
                                            <p:txEl>
                                              <p:pRg st="7" end="7"/>
                                            </p:txEl>
                                          </p:spTgt>
                                        </p:tgtEl>
                                        <p:attrNameLst>
                                          <p:attrName>style.visibility</p:attrName>
                                        </p:attrNameLst>
                                      </p:cBhvr>
                                      <p:to>
                                        <p:strVal val="visible"/>
                                      </p:to>
                                    </p:set>
                                    <p:animEffect transition="in" filter="fade">
                                      <p:cBhvr>
                                        <p:cTn id="24" dur="1000"/>
                                        <p:tgtEl>
                                          <p:spTgt spid="7">
                                            <p:txEl>
                                              <p:pRg st="7" end="7"/>
                                            </p:txEl>
                                          </p:spTgt>
                                        </p:tgtEl>
                                      </p:cBhvr>
                                    </p:animEffect>
                                    <p:anim calcmode="lin" valueType="num">
                                      <p:cBhvr>
                                        <p:cTn id="25"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7504" y="188640"/>
            <a:ext cx="8928992" cy="5450160"/>
          </a:xfrm>
        </p:spPr>
        <p:txBody>
          <a:bodyPr/>
          <a:lstStyle/>
          <a:p>
            <a:pPr algn="l" fontAlgn="t"/>
            <a:r>
              <a:rPr lang="sv-SE" sz="2000" b="1" dirty="0"/>
              <a:t>17 a § UNDERRÄTTELSE TILL ANHÖRIG</a:t>
            </a:r>
            <a:endParaRPr lang="sv-SE" sz="2000" dirty="0"/>
          </a:p>
          <a:p>
            <a:pPr algn="l" fontAlgn="t"/>
            <a:r>
              <a:rPr lang="sv-SE" sz="2000" i="1" dirty="0"/>
              <a:t>”Om den som har omhändertagits enligt denna lag eller enligt sådana särskilda föreskrifter som avses i 11 § eller som på någon annan grund är skyldig att stanna kvar hos Polismyndigheten eller Säkerhetspolisen begär det eller om det annars finns skäl för det, ska någon av hans eller hennes närmaste anhöriga eller någon annan person som står honom eller henne särskilt nära underrättas om åtgärden. Vid pågående brottsutredning får dock underrättelsen inte lämnas förrän det kan ske utan men för utredningen.</a:t>
            </a:r>
            <a:endParaRPr lang="sv-SE" sz="2000" dirty="0"/>
          </a:p>
          <a:p>
            <a:pPr algn="l" fontAlgn="t"/>
            <a:r>
              <a:rPr lang="sv-SE" sz="2000" i="1" dirty="0"/>
              <a:t>Om den berörde motsätter sig att någon underrättas om åtgärden, får underrättelse lämnas bara om det finns synnerliga skäl.</a:t>
            </a:r>
            <a:endParaRPr lang="sv-SE" sz="2000" dirty="0"/>
          </a:p>
          <a:p>
            <a:pPr algn="l" fontAlgn="t"/>
            <a:r>
              <a:rPr lang="sv-SE" sz="2000" i="1" dirty="0"/>
              <a:t>Underrättelse behöver inte lämnas om åtgärden har upphört.”</a:t>
            </a:r>
            <a:endParaRPr lang="sv-SE" sz="2000" dirty="0"/>
          </a:p>
          <a:p>
            <a:endParaRPr lang="sv-SE" dirty="0"/>
          </a:p>
        </p:txBody>
      </p:sp>
    </p:spTree>
    <p:extLst>
      <p:ext uri="{BB962C8B-B14F-4D97-AF65-F5344CB8AC3E}">
        <p14:creationId xmlns:p14="http://schemas.microsoft.com/office/powerpoint/2010/main" val="3118592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836712"/>
            <a:ext cx="8496944" cy="4802088"/>
          </a:xfrm>
        </p:spPr>
        <p:txBody>
          <a:bodyPr/>
          <a:lstStyle/>
          <a:p>
            <a:pPr algn="l" fontAlgn="t"/>
            <a:r>
              <a:rPr lang="sv-SE" sz="2000" b="1" dirty="0"/>
              <a:t>18 § LAGKONKURRENS </a:t>
            </a:r>
            <a:endParaRPr lang="sv-SE" sz="2000" dirty="0"/>
          </a:p>
          <a:p>
            <a:pPr algn="l" fontAlgn="t"/>
            <a:r>
              <a:rPr lang="sv-SE" sz="2000" i="1" dirty="0"/>
              <a:t>”Skall någon gripas enligt 24 kap. rättegångsbalken, får han inte omhändertas eller hållas kvar enligt 13 § andra stycket.</a:t>
            </a:r>
            <a:endParaRPr lang="sv-SE" sz="2000" dirty="0"/>
          </a:p>
          <a:p>
            <a:pPr algn="l" fontAlgn="t"/>
            <a:r>
              <a:rPr lang="sv-SE" sz="2000" i="1" dirty="0"/>
              <a:t>Angående omhändertagande av berusade personer finns bestämmelser i lagen (1976:511) om omhändertagande av berusade personer m.m.”</a:t>
            </a:r>
            <a:endParaRPr lang="sv-SE" sz="2000" dirty="0"/>
          </a:p>
          <a:p>
            <a:endParaRPr lang="sv-SE" dirty="0"/>
          </a:p>
        </p:txBody>
      </p:sp>
    </p:spTree>
    <p:extLst>
      <p:ext uri="{BB962C8B-B14F-4D97-AF65-F5344CB8AC3E}">
        <p14:creationId xmlns:p14="http://schemas.microsoft.com/office/powerpoint/2010/main" val="13612236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0"/>
            <a:ext cx="8784976" cy="6093296"/>
          </a:xfrm>
        </p:spPr>
        <p:txBody>
          <a:bodyPr/>
          <a:lstStyle/>
          <a:p>
            <a:pPr algn="l" fontAlgn="t"/>
            <a:r>
              <a:rPr lang="sv-SE" sz="2000" b="1" dirty="0"/>
              <a:t>19 § KROPPSVISITATION</a:t>
            </a:r>
            <a:endParaRPr lang="sv-SE" sz="2000" dirty="0"/>
          </a:p>
          <a:p>
            <a:pPr algn="l" fontAlgn="t"/>
            <a:r>
              <a:rPr lang="sv-SE" sz="2000" i="1" dirty="0"/>
              <a:t>”En polisman som med </a:t>
            </a:r>
            <a:r>
              <a:rPr lang="sv-SE" sz="2000" i="1" u="sng" dirty="0"/>
              <a:t>laga stöd griper eller annars omhändertar eller avlägsnar </a:t>
            </a:r>
            <a:r>
              <a:rPr lang="sv-SE" sz="2000" i="1" dirty="0"/>
              <a:t>någon får i anslutning till ingripandet kroppsvisitera denne i den utsträckning som är nödvändig</a:t>
            </a:r>
            <a:endParaRPr lang="sv-SE" sz="2000" dirty="0"/>
          </a:p>
          <a:p>
            <a:pPr lvl="0" algn="l" fontAlgn="t"/>
            <a:r>
              <a:rPr lang="sv-SE" sz="2000" i="1" dirty="0" smtClean="0"/>
              <a:t>1. av </a:t>
            </a:r>
            <a:r>
              <a:rPr lang="sv-SE" sz="2000" i="1" dirty="0"/>
              <a:t>säkerhetsskäl för att vapen eller andra farliga föremål skall kunna tas om hand, eller</a:t>
            </a:r>
            <a:endParaRPr lang="sv-SE" sz="2000" dirty="0"/>
          </a:p>
          <a:p>
            <a:pPr lvl="0" algn="l" fontAlgn="t"/>
            <a:r>
              <a:rPr lang="sv-SE" sz="2000" i="1" dirty="0" smtClean="0"/>
              <a:t>2. för </a:t>
            </a:r>
            <a:r>
              <a:rPr lang="sv-SE" sz="2000" i="1" dirty="0"/>
              <a:t>att hans identitet skall kunna fastställas.</a:t>
            </a:r>
            <a:endParaRPr lang="sv-SE" sz="2000" dirty="0"/>
          </a:p>
          <a:p>
            <a:pPr algn="l" fontAlgn="t"/>
            <a:endParaRPr lang="sv-SE" sz="2000" i="1" dirty="0"/>
          </a:p>
          <a:p>
            <a:pPr algn="l" fontAlgn="t"/>
            <a:r>
              <a:rPr lang="sv-SE" sz="2000" i="1" dirty="0" smtClean="0"/>
              <a:t>En </a:t>
            </a:r>
            <a:r>
              <a:rPr lang="sv-SE" sz="2000" i="1" dirty="0"/>
              <a:t>polisman får också kroppsvisitera i den utsträckning det behövs för att söka efter</a:t>
            </a:r>
            <a:endParaRPr lang="sv-SE" sz="2000" dirty="0"/>
          </a:p>
          <a:p>
            <a:pPr lvl="0" algn="l" fontAlgn="t"/>
            <a:r>
              <a:rPr lang="sv-SE" sz="2000" i="1" dirty="0" smtClean="0"/>
              <a:t>1. vapen </a:t>
            </a:r>
            <a:r>
              <a:rPr lang="sv-SE" sz="2000" i="1" dirty="0"/>
              <a:t>eller andra farliga föremål som är ägnade att användas vid brott mot liv eller hälsa, om det med hänsyn till omständigheterna kan antas att ett sådant föremål kan förklaras förverkat enligt 36 kap. 3 § brottsbalken, eller</a:t>
            </a:r>
            <a:endParaRPr lang="sv-SE" sz="2000" dirty="0"/>
          </a:p>
          <a:p>
            <a:pPr lvl="0" algn="l" fontAlgn="t"/>
            <a:r>
              <a:rPr lang="sv-SE" sz="2000" i="1" dirty="0" smtClean="0"/>
              <a:t>2. föremål </a:t>
            </a:r>
            <a:r>
              <a:rPr lang="sv-SE" sz="2000" i="1" dirty="0"/>
              <a:t>som är ägnade att användas som hjälpmedel vid brott som innefattar skada på egendom, om det finns särskild anledning anta att den som avses med åtgärden bär ett sådant föremål med sig och det med hänsyn till omständigheterna kan antas att föremålet kan förklaras förverkat enligt 36 kap. 3 § brottsbalken.”</a:t>
            </a:r>
            <a:endParaRPr lang="sv-SE" sz="2000" dirty="0"/>
          </a:p>
          <a:p>
            <a:pPr algn="l"/>
            <a:r>
              <a:rPr lang="sv-SE" sz="2000" dirty="0">
                <a:solidFill>
                  <a:srgbClr val="FF0000"/>
                </a:solidFill>
              </a:rPr>
              <a:t>En tumregel är att egendom som transporteras med handkraft kan bli föremål för kroppsvisitation</a:t>
            </a:r>
            <a:r>
              <a:rPr lang="sv-SE" dirty="0">
                <a:solidFill>
                  <a:srgbClr val="FF0000"/>
                </a:solidFill>
              </a:rPr>
              <a:t>.</a:t>
            </a:r>
          </a:p>
          <a:p>
            <a:endParaRPr lang="sv-SE" dirty="0"/>
          </a:p>
        </p:txBody>
      </p:sp>
    </p:spTree>
    <p:extLst>
      <p:ext uri="{BB962C8B-B14F-4D97-AF65-F5344CB8AC3E}">
        <p14:creationId xmlns:p14="http://schemas.microsoft.com/office/powerpoint/2010/main" val="22950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1000"/>
                                        <p:tgtEl>
                                          <p:spTgt spid="3">
                                            <p:txEl>
                                              <p:pRg st="7" end="7"/>
                                            </p:txEl>
                                          </p:spTgt>
                                        </p:tgtEl>
                                      </p:cBhvr>
                                    </p:animEffect>
                                    <p:anim calcmode="lin" valueType="num">
                                      <p:cBhvr>
                                        <p:cTn id="2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7504" y="116632"/>
            <a:ext cx="8928992" cy="5904656"/>
          </a:xfrm>
        </p:spPr>
        <p:txBody>
          <a:bodyPr/>
          <a:lstStyle/>
          <a:p>
            <a:pPr algn="l" fontAlgn="t"/>
            <a:r>
              <a:rPr lang="sv-SE" sz="2000" b="1" dirty="0"/>
              <a:t>20 § HUSRANNSAKAN MM</a:t>
            </a:r>
            <a:endParaRPr lang="sv-SE" sz="2000" dirty="0"/>
          </a:p>
          <a:p>
            <a:pPr algn="l" fontAlgn="t"/>
            <a:r>
              <a:rPr lang="sv-SE" sz="2000" i="1" dirty="0"/>
              <a:t>”För att söka efter en person som med laga stöd ska omhändertas får en polisman bereda sig tillträde till den eftersöktes bostad eller till annat hus, rum eller ställe som tillhör eller disponeras av honom eller henne. Detsamma gäller i fråga om en lokal som är tillgänglig för allmänheten. Finns det synnerliga skäl att anta att den eftersökte uppehåller sig hos annan, får polismannen bereda sig tillträde även dit. På motsvarande sätt får en polisman bereda sig tillträde till en bostad eller något annat ställe för att söka efter ett föremål som polisen med stöd av lag eller annan författning ska omhänderta. Det som nyss har sagts om den eftersökte gäller då i stället föremålets ägare eller innehavare</a:t>
            </a:r>
            <a:r>
              <a:rPr lang="sv-SE" sz="2000" i="1" dirty="0" smtClean="0"/>
              <a:t>.</a:t>
            </a:r>
          </a:p>
          <a:p>
            <a:pPr algn="l" fontAlgn="t"/>
            <a:endParaRPr lang="sv-SE" sz="2000" i="1" dirty="0"/>
          </a:p>
          <a:p>
            <a:pPr algn="l" fontAlgn="t"/>
            <a:endParaRPr lang="sv-SE" sz="2000" i="1" dirty="0" smtClean="0"/>
          </a:p>
          <a:p>
            <a:pPr algn="l" fontAlgn="t"/>
            <a:endParaRPr lang="sv-SE" sz="2000" b="1" dirty="0"/>
          </a:p>
          <a:p>
            <a:endParaRPr lang="sv-SE" dirty="0"/>
          </a:p>
        </p:txBody>
      </p:sp>
    </p:spTree>
    <p:extLst>
      <p:ext uri="{BB962C8B-B14F-4D97-AF65-F5344CB8AC3E}">
        <p14:creationId xmlns:p14="http://schemas.microsoft.com/office/powerpoint/2010/main" val="15858928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332656"/>
            <a:ext cx="8568952" cy="5544616"/>
          </a:xfrm>
        </p:spPr>
        <p:txBody>
          <a:bodyPr/>
          <a:lstStyle/>
          <a:p>
            <a:pPr algn="l" fontAlgn="t"/>
            <a:r>
              <a:rPr lang="sv-SE" sz="2000" i="1" dirty="0"/>
              <a:t>För att söka efter någon som har intagits i en kriminalvårdsanstalt efter att ha </a:t>
            </a:r>
            <a:r>
              <a:rPr lang="sv-SE" sz="2000" i="1" u="sng" dirty="0">
                <a:solidFill>
                  <a:srgbClr val="FF0000"/>
                </a:solidFill>
              </a:rPr>
              <a:t>dömts till fängelse</a:t>
            </a:r>
            <a:r>
              <a:rPr lang="sv-SE" sz="2000" i="1" u="sng" dirty="0"/>
              <a:t> i minst fyra år och som har avvikit </a:t>
            </a:r>
            <a:r>
              <a:rPr lang="sv-SE" sz="2000" i="1" dirty="0"/>
              <a:t>får en polisman undersöka transportmedel på viss plats, om den avvikne kan antas utgöra en </a:t>
            </a:r>
            <a:r>
              <a:rPr lang="sv-SE" sz="2000" i="1" u="sng" dirty="0"/>
              <a:t>allvarlig fara för annans liv eller hälsa eller för rikets säkerhet </a:t>
            </a:r>
            <a:r>
              <a:rPr lang="sv-SE" sz="2000" i="1" dirty="0"/>
              <a:t>och det finns särskild anledning att anta att den avvikne kan komma att passera platsen. En polisman har samma befogenhet för att söka efter någon som </a:t>
            </a:r>
            <a:r>
              <a:rPr lang="sv-SE" sz="2000" i="1" dirty="0">
                <a:solidFill>
                  <a:srgbClr val="FF0000"/>
                </a:solidFill>
              </a:rPr>
              <a:t>genomgår psykiatrisk tvångsvård </a:t>
            </a:r>
            <a:r>
              <a:rPr lang="sv-SE" sz="2000" i="1" dirty="0"/>
              <a:t>eller som överlämnats till rättspsykiatrisk vård och som avvikit från en sjukvårdsinrättning, om det med hänsyn till omständigheterna finns särskilda skäl att anta att den avvikne utgör en </a:t>
            </a:r>
            <a:r>
              <a:rPr lang="sv-SE" sz="2000" i="1" u="sng" dirty="0"/>
              <a:t>allvarlig fara för annans liv eller hälsa eller för rikets säkerhet.</a:t>
            </a:r>
            <a:endParaRPr lang="sv-SE" sz="2000" u="sng" dirty="0"/>
          </a:p>
          <a:p>
            <a:pPr algn="l" fontAlgn="t"/>
            <a:r>
              <a:rPr lang="sv-SE" sz="2000" i="1" dirty="0"/>
              <a:t>En åtgärd som avses i första eller andra stycket får endast i brådskande fall vidtas utan föregående beslut av Polismyndigheten eller Säkerhetspolisen. Endast om det finns särskilda skäl får åtgärden vidtas mellan klockan 21 och 6. I fråga om husrannsakan för att söka efter föremål som kan tas i beslag eller förvar och efter den som ska gripas, anhållas eller häktas eller hämtas till förhör eller inställelse vid domstol finns bestämmelser i rättegångsbalken.”</a:t>
            </a:r>
            <a:endParaRPr lang="sv-SE" sz="2000" dirty="0"/>
          </a:p>
          <a:p>
            <a:endParaRPr lang="sv-SE" dirty="0"/>
          </a:p>
        </p:txBody>
      </p:sp>
    </p:spTree>
    <p:extLst>
      <p:ext uri="{BB962C8B-B14F-4D97-AF65-F5344CB8AC3E}">
        <p14:creationId xmlns:p14="http://schemas.microsoft.com/office/powerpoint/2010/main" val="36058060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260648"/>
            <a:ext cx="8784976" cy="5688632"/>
          </a:xfrm>
        </p:spPr>
        <p:txBody>
          <a:bodyPr/>
          <a:lstStyle/>
          <a:p>
            <a:pPr algn="l" fontAlgn="t"/>
            <a:r>
              <a:rPr lang="sv-SE" sz="2000" b="1" dirty="0"/>
              <a:t>20 a § GENOMSÖKA FORDON</a:t>
            </a:r>
            <a:endParaRPr lang="sv-SE" sz="2000" dirty="0"/>
          </a:p>
          <a:p>
            <a:pPr algn="l" fontAlgn="t"/>
            <a:r>
              <a:rPr lang="sv-SE" sz="2000" dirty="0"/>
              <a:t>En polisman får genomsöka ett fordon eller en båt i den utsträckning det behövs för att söka efter vapen eller andra farliga föremål som är ägnade att användas vid brott mot liv eller hälsa, om det med hänsyn till omständigheterna kan antas att ett sådant föremål kan påträffas och förklaras förverkat enligt </a:t>
            </a:r>
            <a:r>
              <a:rPr lang="sv-SE" sz="2000" dirty="0">
                <a:hlinkClick r:id="rId2"/>
              </a:rPr>
              <a:t>36 kap. 3 §</a:t>
            </a:r>
            <a:r>
              <a:rPr lang="sv-SE" sz="2000" dirty="0"/>
              <a:t> brottsbalken. </a:t>
            </a:r>
            <a:r>
              <a:rPr lang="sv-SE" sz="2000" i="1" dirty="0"/>
              <a:t>Lag (</a:t>
            </a:r>
            <a:r>
              <a:rPr lang="sv-SE" sz="2000" i="1" dirty="0">
                <a:hlinkClick r:id="rId3"/>
              </a:rPr>
              <a:t>2019:37</a:t>
            </a:r>
            <a:r>
              <a:rPr lang="sv-SE" sz="2000" i="1" dirty="0" smtClean="0"/>
              <a:t>).</a:t>
            </a:r>
          </a:p>
          <a:p>
            <a:pPr algn="l" fontAlgn="t"/>
            <a:endParaRPr lang="sv-SE" i="1" dirty="0"/>
          </a:p>
          <a:p>
            <a:pPr algn="l" fontAlgn="t"/>
            <a:r>
              <a:rPr lang="sv-SE" sz="2000" dirty="0">
                <a:solidFill>
                  <a:srgbClr val="FF0000"/>
                </a:solidFill>
              </a:rPr>
              <a:t>Likheter med PL 19 </a:t>
            </a:r>
            <a:r>
              <a:rPr lang="sv-SE" sz="2000" dirty="0" smtClean="0">
                <a:solidFill>
                  <a:srgbClr val="FF0000"/>
                </a:solidFill>
              </a:rPr>
              <a:t>§ 2 stycket punkten 1.</a:t>
            </a:r>
            <a:endParaRPr lang="sv-SE" sz="2000" dirty="0">
              <a:solidFill>
                <a:srgbClr val="FF0000"/>
              </a:solidFill>
            </a:endParaRPr>
          </a:p>
          <a:p>
            <a:pPr algn="l" fontAlgn="t"/>
            <a:endParaRPr lang="sv-SE" sz="2000" dirty="0" smtClean="0">
              <a:solidFill>
                <a:srgbClr val="FF0000"/>
              </a:solidFill>
            </a:endParaRPr>
          </a:p>
          <a:p>
            <a:pPr algn="l" fontAlgn="t"/>
            <a:r>
              <a:rPr lang="sv-SE" sz="2000" dirty="0" smtClean="0">
                <a:solidFill>
                  <a:srgbClr val="FF0000"/>
                </a:solidFill>
              </a:rPr>
              <a:t>Ovidkommande </a:t>
            </a:r>
            <a:r>
              <a:rPr lang="sv-SE" sz="2000" dirty="0">
                <a:solidFill>
                  <a:srgbClr val="FF0000"/>
                </a:solidFill>
              </a:rPr>
              <a:t>vem som äger </a:t>
            </a:r>
            <a:r>
              <a:rPr lang="sv-SE" sz="2000" dirty="0" smtClean="0">
                <a:solidFill>
                  <a:srgbClr val="FF0000"/>
                </a:solidFill>
              </a:rPr>
              <a:t>fordonet/båten.</a:t>
            </a:r>
          </a:p>
          <a:p>
            <a:pPr algn="l" fontAlgn="t"/>
            <a:endParaRPr lang="sv-SE" sz="2000" dirty="0" smtClean="0">
              <a:solidFill>
                <a:srgbClr val="FF0000"/>
              </a:solidFill>
            </a:endParaRPr>
          </a:p>
          <a:p>
            <a:pPr algn="l" fontAlgn="t"/>
            <a:r>
              <a:rPr lang="sv-SE" sz="2000" dirty="0" smtClean="0">
                <a:solidFill>
                  <a:srgbClr val="FF0000"/>
                </a:solidFill>
              </a:rPr>
              <a:t>Enl. Sjölagen är en båt ett fartyg som har ett skrov </a:t>
            </a:r>
            <a:r>
              <a:rPr lang="sv-SE" sz="2000" smtClean="0">
                <a:solidFill>
                  <a:srgbClr val="FF0000"/>
                </a:solidFill>
              </a:rPr>
              <a:t>som är max 24 </a:t>
            </a:r>
            <a:r>
              <a:rPr lang="sv-SE" sz="2000" dirty="0" smtClean="0">
                <a:solidFill>
                  <a:srgbClr val="FF0000"/>
                </a:solidFill>
              </a:rPr>
              <a:t>m.</a:t>
            </a:r>
            <a:endParaRPr lang="sv-SE" dirty="0"/>
          </a:p>
        </p:txBody>
      </p:sp>
    </p:spTree>
    <p:extLst>
      <p:ext uri="{BB962C8B-B14F-4D97-AF65-F5344CB8AC3E}">
        <p14:creationId xmlns:p14="http://schemas.microsoft.com/office/powerpoint/2010/main" val="10355113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539552" y="332656"/>
            <a:ext cx="8136904" cy="5306144"/>
          </a:xfrm>
        </p:spPr>
        <p:txBody>
          <a:bodyPr/>
          <a:lstStyle/>
          <a:p>
            <a:pPr algn="l" fontAlgn="t"/>
            <a:r>
              <a:rPr lang="sv-SE" sz="2000" b="1" dirty="0"/>
              <a:t>21 § HUSRANNSAKAN VID NÖDLIKNANDE SITUATIONER</a:t>
            </a:r>
            <a:endParaRPr lang="sv-SE" sz="2000" dirty="0"/>
          </a:p>
          <a:p>
            <a:pPr algn="l" fontAlgn="t"/>
            <a:r>
              <a:rPr lang="sv-SE" sz="2000" i="1" dirty="0"/>
              <a:t>”En </a:t>
            </a:r>
            <a:r>
              <a:rPr lang="sv-SE" sz="2000" i="1" u="sng" dirty="0"/>
              <a:t>polisman </a:t>
            </a:r>
            <a:r>
              <a:rPr lang="sv-SE" sz="2000" i="1" dirty="0" smtClean="0">
                <a:solidFill>
                  <a:srgbClr val="FF0000"/>
                </a:solidFill>
              </a:rPr>
              <a:t> </a:t>
            </a:r>
            <a:r>
              <a:rPr lang="sv-SE" sz="2000" i="1" dirty="0" smtClean="0"/>
              <a:t>får </a:t>
            </a:r>
            <a:r>
              <a:rPr lang="sv-SE" sz="2000" i="1" dirty="0"/>
              <a:t>också bereda sig tillträde till ett hus, rum eller annat ställe, om det finns anledning anta att någon där avlidit eller är medvetslös eller annars oförmögen att tillkalla hjälp. En sådan åtgärd får vidtas även när det är nödvändigt för efterspaning av någon som är försvunnen, om denne kan antas behöva hjälp.”</a:t>
            </a:r>
            <a:endParaRPr lang="sv-SE" sz="2000" dirty="0"/>
          </a:p>
          <a:p>
            <a:endParaRPr lang="sv-SE" dirty="0"/>
          </a:p>
        </p:txBody>
      </p:sp>
    </p:spTree>
    <p:extLst>
      <p:ext uri="{BB962C8B-B14F-4D97-AF65-F5344CB8AC3E}">
        <p14:creationId xmlns:p14="http://schemas.microsoft.com/office/powerpoint/2010/main" val="10453226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404664"/>
            <a:ext cx="8280920" cy="5234136"/>
          </a:xfrm>
        </p:spPr>
        <p:txBody>
          <a:bodyPr/>
          <a:lstStyle/>
          <a:p>
            <a:pPr algn="l" fontAlgn="t"/>
            <a:r>
              <a:rPr lang="sv-SE" sz="2000" b="1" dirty="0"/>
              <a:t>22 § STOPPANDE AV FORDON</a:t>
            </a:r>
            <a:endParaRPr lang="sv-SE" sz="2000" dirty="0"/>
          </a:p>
          <a:p>
            <a:pPr algn="l" fontAlgn="t"/>
            <a:r>
              <a:rPr lang="sv-SE" sz="2000" i="1" dirty="0"/>
              <a:t>”En polisman får stoppa ett fordon eller annat transportmedel</a:t>
            </a:r>
            <a:endParaRPr lang="sv-SE" sz="2000" dirty="0"/>
          </a:p>
          <a:p>
            <a:pPr lvl="0" algn="l" fontAlgn="t"/>
            <a:r>
              <a:rPr lang="sv-SE" sz="2000" i="1" dirty="0" smtClean="0"/>
              <a:t>1. om </a:t>
            </a:r>
            <a:r>
              <a:rPr lang="sv-SE" sz="2000" i="1" dirty="0"/>
              <a:t>det finns anledning att anta att någon som färdas i fordonet har gjort sig skyldig till brott,</a:t>
            </a:r>
            <a:endParaRPr lang="sv-SE" sz="2000" dirty="0"/>
          </a:p>
          <a:p>
            <a:pPr lvl="0" algn="l" fontAlgn="t"/>
            <a:r>
              <a:rPr lang="sv-SE" sz="2000" i="1" dirty="0" smtClean="0"/>
              <a:t>2. om </a:t>
            </a:r>
            <a:r>
              <a:rPr lang="sv-SE" sz="2000" i="1" dirty="0"/>
              <a:t>det av någon annan anledning behövs för att med laga stöd ingripa mot någon som färdas i fordonet, genom att beröva honom friheten, på annat sätt inskränka hans rörelsefrihet eller underkasta honom kroppsvisitation eller kroppsbesiktning,</a:t>
            </a:r>
            <a:endParaRPr lang="sv-SE" sz="2000" dirty="0"/>
          </a:p>
          <a:p>
            <a:pPr lvl="0" algn="l" fontAlgn="t"/>
            <a:r>
              <a:rPr lang="sv-SE" sz="2000" i="1" dirty="0" smtClean="0"/>
              <a:t>3. om </a:t>
            </a:r>
            <a:r>
              <a:rPr lang="sv-SE" sz="2000" i="1" dirty="0"/>
              <a:t>det behövs för att med laga stöd genomföra husrannsakan i fordonet eller</a:t>
            </a:r>
            <a:endParaRPr lang="sv-SE" sz="2000" dirty="0"/>
          </a:p>
          <a:p>
            <a:pPr lvl="0" algn="l" fontAlgn="t"/>
            <a:r>
              <a:rPr lang="sv-SE" sz="2000" i="1" dirty="0" smtClean="0"/>
              <a:t>4. om </a:t>
            </a:r>
            <a:r>
              <a:rPr lang="sv-SE" sz="2000" i="1" dirty="0"/>
              <a:t>det behövs för att reglera trafiken eller för att kontrollera fordon eller förare eller fordons last enligt vad som är särskilt föreskrivet.”</a:t>
            </a:r>
            <a:endParaRPr lang="sv-SE" sz="2000" dirty="0"/>
          </a:p>
          <a:p>
            <a:endParaRPr lang="sv-SE" dirty="0"/>
          </a:p>
        </p:txBody>
      </p:sp>
    </p:spTree>
    <p:extLst>
      <p:ext uri="{BB962C8B-B14F-4D97-AF65-F5344CB8AC3E}">
        <p14:creationId xmlns:p14="http://schemas.microsoft.com/office/powerpoint/2010/main" val="943896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16632"/>
            <a:ext cx="8640960" cy="5904656"/>
          </a:xfrm>
        </p:spPr>
        <p:txBody>
          <a:bodyPr/>
          <a:lstStyle/>
          <a:p>
            <a:pPr algn="l" fontAlgn="t"/>
            <a:r>
              <a:rPr lang="sv-SE" sz="2000" b="1" dirty="0"/>
              <a:t>23 § Särskilda befogenheter i den skyddande och förebyggande </a:t>
            </a:r>
            <a:r>
              <a:rPr lang="sv-SE" sz="2000" b="1" dirty="0" smtClean="0"/>
              <a:t>verksamheten</a:t>
            </a:r>
          </a:p>
          <a:p>
            <a:pPr algn="l" fontAlgn="t"/>
            <a:r>
              <a:rPr lang="sv-SE" sz="2000" dirty="0" smtClean="0"/>
              <a:t>Kan </a:t>
            </a:r>
            <a:r>
              <a:rPr lang="sv-SE" sz="2000" dirty="0"/>
              <a:t>det av särskilda skäl anses finnas en risk att </a:t>
            </a:r>
            <a:r>
              <a:rPr lang="sv-SE" sz="2000" dirty="0" smtClean="0"/>
              <a:t>något brott</a:t>
            </a:r>
            <a:r>
              <a:rPr lang="sv-SE" sz="2000" dirty="0"/>
              <a:t>, som innebär allvarlig fara för liv eller hälsa </a:t>
            </a:r>
            <a:r>
              <a:rPr lang="sv-SE" sz="2000" dirty="0" smtClean="0"/>
              <a:t>eller för </a:t>
            </a:r>
            <a:r>
              <a:rPr lang="sv-SE" sz="2000" dirty="0"/>
              <a:t>omfattande förstörelse av egendom, kommer att förövas </a:t>
            </a:r>
            <a:r>
              <a:rPr lang="sv-SE" sz="2000" dirty="0" smtClean="0"/>
              <a:t>på en </a:t>
            </a:r>
            <a:r>
              <a:rPr lang="sv-SE" sz="2000" dirty="0"/>
              <a:t>viss plats, får en polisman i syfte att avvärja </a:t>
            </a:r>
            <a:r>
              <a:rPr lang="sv-SE" sz="2000" dirty="0" smtClean="0"/>
              <a:t>brottet eller </a:t>
            </a:r>
            <a:r>
              <a:rPr lang="sv-SE" sz="2000" dirty="0"/>
              <a:t>bereda skydd mot detta, i anslutning till denna plats,</a:t>
            </a:r>
            <a:br>
              <a:rPr lang="sv-SE" sz="2000" dirty="0"/>
            </a:br>
            <a:r>
              <a:rPr lang="sv-SE" sz="2000" dirty="0"/>
              <a:t>1. bereda sig tillträde till ett hus, rum eller annat </a:t>
            </a:r>
            <a:r>
              <a:rPr lang="sv-SE" sz="2000" dirty="0" smtClean="0"/>
              <a:t>ställe för </a:t>
            </a:r>
            <a:r>
              <a:rPr lang="sv-SE" sz="2000" dirty="0"/>
              <a:t>att söka efter sprängmedel, vapen eller något </a:t>
            </a:r>
            <a:r>
              <a:rPr lang="sv-SE" sz="2000" dirty="0" smtClean="0"/>
              <a:t>annat farligt </a:t>
            </a:r>
            <a:r>
              <a:rPr lang="sv-SE" sz="2000" dirty="0"/>
              <a:t>föremål,</a:t>
            </a:r>
            <a:br>
              <a:rPr lang="sv-SE" sz="2000" dirty="0"/>
            </a:br>
            <a:r>
              <a:rPr lang="sv-SE" sz="2000" dirty="0"/>
              <a:t>2. stänga av, utrymma eller förbjuda tillträde till ett hus</a:t>
            </a:r>
            <a:r>
              <a:rPr lang="sv-SE" sz="2000" dirty="0" smtClean="0"/>
              <a:t>, rum </a:t>
            </a:r>
            <a:r>
              <a:rPr lang="sv-SE" sz="2000" dirty="0"/>
              <a:t>eller annat ställe, meddela förbud mot att ett </a:t>
            </a:r>
            <a:r>
              <a:rPr lang="sv-SE" sz="2000" dirty="0" smtClean="0"/>
              <a:t>visst föremål </a:t>
            </a:r>
            <a:r>
              <a:rPr lang="sv-SE" sz="2000" dirty="0"/>
              <a:t>flyttas eller mot trafik med ett visst</a:t>
            </a:r>
            <a:br>
              <a:rPr lang="sv-SE" sz="2000" dirty="0"/>
            </a:br>
            <a:r>
              <a:rPr lang="sv-SE" sz="2000" dirty="0"/>
              <a:t>kommunikationsmedel eller vidta någon annan sådan </a:t>
            </a:r>
            <a:r>
              <a:rPr lang="sv-SE" sz="2000" dirty="0" smtClean="0"/>
              <a:t>åtgärd.</a:t>
            </a:r>
          </a:p>
          <a:p>
            <a:pPr algn="l" fontAlgn="t"/>
            <a:r>
              <a:rPr lang="sv-SE" sz="2000" dirty="0" smtClean="0"/>
              <a:t>Om </a:t>
            </a:r>
            <a:r>
              <a:rPr lang="sv-SE" sz="2000" dirty="0"/>
              <a:t>det finns allvarlig risk för brott som avses i </a:t>
            </a:r>
            <a:r>
              <a:rPr lang="sv-SE" sz="2000" dirty="0" smtClean="0"/>
              <a:t>första stycket</a:t>
            </a:r>
            <a:r>
              <a:rPr lang="sv-SE" sz="2000" dirty="0"/>
              <a:t>, får en polisman för att söka efter ett </a:t>
            </a:r>
            <a:r>
              <a:rPr lang="sv-SE" sz="2000" dirty="0" smtClean="0"/>
              <a:t>farligt föremål </a:t>
            </a:r>
            <a:r>
              <a:rPr lang="sv-SE" sz="2000" dirty="0"/>
              <a:t>även kroppsvisitera personer som uppehåller sig på</a:t>
            </a:r>
            <a:br>
              <a:rPr lang="sv-SE" sz="2000" dirty="0"/>
            </a:br>
            <a:r>
              <a:rPr lang="sv-SE" sz="2000" dirty="0" smtClean="0"/>
              <a:t>platsen.</a:t>
            </a:r>
          </a:p>
          <a:p>
            <a:pPr algn="l" fontAlgn="t"/>
            <a:r>
              <a:rPr lang="sv-SE" sz="2000" smtClean="0"/>
              <a:t>En </a:t>
            </a:r>
            <a:r>
              <a:rPr lang="sv-SE" sz="2000" dirty="0" smtClean="0"/>
              <a:t>åtgärd som avses i denna paragraf får endast </a:t>
            </a:r>
            <a:r>
              <a:rPr lang="sv-SE" sz="2000" smtClean="0"/>
              <a:t>i brådskande fall </a:t>
            </a:r>
            <a:r>
              <a:rPr lang="sv-SE" sz="2000" dirty="0" smtClean="0"/>
              <a:t>vidtas utan föregående beslut av </a:t>
            </a:r>
            <a:r>
              <a:rPr lang="sv-SE" sz="2000" smtClean="0"/>
              <a:t>Polismyndigheten eller Säkerhetspolisen</a:t>
            </a:r>
            <a:r>
              <a:rPr lang="sv-SE" sz="2000" dirty="0" smtClean="0"/>
              <a:t>. </a:t>
            </a:r>
            <a:r>
              <a:rPr lang="sv-SE" sz="2000" i="1" dirty="0" smtClean="0"/>
              <a:t>Lag (2014:588)</a:t>
            </a:r>
            <a:r>
              <a:rPr lang="sv-SE" sz="2000" dirty="0" smtClean="0"/>
              <a:t>.</a:t>
            </a:r>
          </a:p>
          <a:p>
            <a:pPr algn="l" fontAlgn="t"/>
            <a:endParaRPr lang="sv-SE" sz="2000" dirty="0" smtClean="0">
              <a:solidFill>
                <a:srgbClr val="FF0000"/>
              </a:solidFill>
            </a:endParaRPr>
          </a:p>
          <a:p>
            <a:pPr algn="l" fontAlgn="t"/>
            <a:r>
              <a:rPr lang="sv-SE" sz="2000" dirty="0">
                <a:solidFill>
                  <a:srgbClr val="FF0000"/>
                </a:solidFill>
              </a:rPr>
              <a:t>O</a:t>
            </a:r>
            <a:r>
              <a:rPr lang="sv-SE" sz="2000" dirty="0" smtClean="0">
                <a:solidFill>
                  <a:srgbClr val="FF0000"/>
                </a:solidFill>
              </a:rPr>
              <a:t>lyckor-bränder</a:t>
            </a:r>
            <a:r>
              <a:rPr lang="sv-SE" sz="2000" dirty="0">
                <a:solidFill>
                  <a:srgbClr val="FF0000"/>
                </a:solidFill>
              </a:rPr>
              <a:t>, katastrofer mm regleras i </a:t>
            </a:r>
            <a:r>
              <a:rPr lang="sv-SE" sz="2000" dirty="0" smtClean="0">
                <a:solidFill>
                  <a:srgbClr val="FF0000"/>
                </a:solidFill>
              </a:rPr>
              <a:t>Lagen om skydd mot olyckor LSO</a:t>
            </a:r>
            <a:endParaRPr lang="sv-SE" sz="2000" dirty="0">
              <a:solidFill>
                <a:srgbClr val="FF0000"/>
              </a:solidFill>
            </a:endParaRPr>
          </a:p>
          <a:p>
            <a:pPr algn="l" fontAlgn="t"/>
            <a:endParaRPr lang="sv-SE" sz="2000" dirty="0"/>
          </a:p>
          <a:p>
            <a:endParaRPr lang="sv-SE" dirty="0"/>
          </a:p>
        </p:txBody>
      </p:sp>
    </p:spTree>
    <p:extLst>
      <p:ext uri="{BB962C8B-B14F-4D97-AF65-F5344CB8AC3E}">
        <p14:creationId xmlns:p14="http://schemas.microsoft.com/office/powerpoint/2010/main" val="39767247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88640"/>
            <a:ext cx="8640960" cy="5688632"/>
          </a:xfrm>
        </p:spPr>
        <p:txBody>
          <a:bodyPr/>
          <a:lstStyle/>
          <a:p>
            <a:pPr algn="l" fontAlgn="t"/>
            <a:r>
              <a:rPr lang="sv-SE" sz="2000" b="1" dirty="0"/>
              <a:t>23 a § FÖRORDNANDEN</a:t>
            </a:r>
            <a:endParaRPr lang="sv-SE" sz="2000" dirty="0"/>
          </a:p>
          <a:p>
            <a:pPr algn="l" fontAlgn="t"/>
            <a:r>
              <a:rPr lang="sv-SE" sz="2000" i="1" dirty="0"/>
              <a:t>”Polismyndigheten meddelar förordnande att vara arrestantvakt eller passkontrollant för den som inte är anställd som sådan vid Polismyndigheten och inte heller är polisman. Ett förordnande för en arrestantvakt får avse även bevakningsuppdrag utanför förvaringslokalen. I förordnandet ska verksamhetens art och omfattning anges. Förordnandet får återkallas</a:t>
            </a:r>
            <a:r>
              <a:rPr lang="sv-SE" sz="2000" i="1" dirty="0" smtClean="0"/>
              <a:t>.”</a:t>
            </a:r>
          </a:p>
          <a:p>
            <a:pPr algn="l" fontAlgn="t"/>
            <a:endParaRPr lang="sv-SE" sz="2000" i="1" dirty="0"/>
          </a:p>
          <a:p>
            <a:pPr algn="l" fontAlgn="t"/>
            <a:endParaRPr lang="sv-SE" sz="2000" dirty="0"/>
          </a:p>
          <a:p>
            <a:endParaRPr lang="sv-SE" dirty="0"/>
          </a:p>
        </p:txBody>
      </p:sp>
    </p:spTree>
    <p:extLst>
      <p:ext uri="{BB962C8B-B14F-4D97-AF65-F5344CB8AC3E}">
        <p14:creationId xmlns:p14="http://schemas.microsoft.com/office/powerpoint/2010/main" val="952054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idx="1"/>
          </p:nvPr>
        </p:nvSpPr>
        <p:spPr>
          <a:xfrm>
            <a:off x="706438" y="332656"/>
            <a:ext cx="7658100" cy="5674444"/>
          </a:xfrm>
        </p:spPr>
        <p:txBody>
          <a:bodyPr/>
          <a:lstStyle/>
          <a:p>
            <a:r>
              <a:rPr lang="sv-SE" sz="2000" dirty="0"/>
              <a:t>4. lämna allmänheten skydd, upplysningar och annan hjälp, när sådant bistånd lämpligen kan ges av </a:t>
            </a:r>
            <a:r>
              <a:rPr lang="sv-SE" sz="2000" dirty="0" smtClean="0"/>
              <a:t>polisen</a:t>
            </a:r>
          </a:p>
          <a:p>
            <a:r>
              <a:rPr lang="sv-SE" sz="2000" dirty="0" smtClean="0">
                <a:solidFill>
                  <a:srgbClr val="FF0000"/>
                </a:solidFill>
                <a:latin typeface="Calibri"/>
                <a:ea typeface="Calibri"/>
              </a:rPr>
              <a:t>      Hjälpande </a:t>
            </a:r>
            <a:r>
              <a:rPr lang="sv-SE" sz="2000" dirty="0">
                <a:solidFill>
                  <a:srgbClr val="FF0000"/>
                </a:solidFill>
                <a:latin typeface="Calibri"/>
                <a:ea typeface="Calibri"/>
              </a:rPr>
              <a:t>verksamhet. Skyldighet att biträda allmänheten med </a:t>
            </a:r>
            <a:r>
              <a:rPr lang="sv-SE" sz="2000" dirty="0" smtClean="0">
                <a:solidFill>
                  <a:srgbClr val="FF0000"/>
                </a:solidFill>
                <a:latin typeface="Calibri"/>
                <a:ea typeface="Calibri"/>
              </a:rPr>
              <a:t>skydd, upplysningar </a:t>
            </a:r>
            <a:r>
              <a:rPr lang="sv-SE" sz="2000" dirty="0">
                <a:solidFill>
                  <a:srgbClr val="FF0000"/>
                </a:solidFill>
                <a:latin typeface="Calibri"/>
                <a:ea typeface="Calibri"/>
              </a:rPr>
              <a:t>och annan hjälp när sådant bistånd </a:t>
            </a:r>
            <a:r>
              <a:rPr lang="sv-SE" sz="2000" i="1" dirty="0">
                <a:solidFill>
                  <a:srgbClr val="FF0000"/>
                </a:solidFill>
                <a:latin typeface="Calibri"/>
                <a:ea typeface="Calibri"/>
              </a:rPr>
              <a:t>lämpligen</a:t>
            </a:r>
            <a:r>
              <a:rPr lang="sv-SE" sz="2000" dirty="0">
                <a:solidFill>
                  <a:srgbClr val="FF0000"/>
                </a:solidFill>
                <a:latin typeface="Calibri"/>
                <a:ea typeface="Calibri"/>
              </a:rPr>
              <a:t> kan lämnas</a:t>
            </a:r>
            <a:r>
              <a:rPr lang="sv-SE" sz="2000" dirty="0" smtClean="0">
                <a:solidFill>
                  <a:srgbClr val="FF0000"/>
                </a:solidFill>
                <a:latin typeface="Calibri"/>
                <a:ea typeface="Calibri"/>
              </a:rPr>
              <a:t>.</a:t>
            </a:r>
            <a:endParaRPr lang="sv-SE" sz="2000" dirty="0" smtClean="0"/>
          </a:p>
          <a:p>
            <a:endParaRPr lang="sv-SE" sz="2000" dirty="0"/>
          </a:p>
          <a:p>
            <a:pPr lvl="0"/>
            <a:r>
              <a:rPr lang="sv-SE" sz="2000" dirty="0"/>
              <a:t>5. fullgöra den verksamhet som ankommer på Polismyndigheten enligt särskilda bestämmelser.” </a:t>
            </a:r>
            <a:endParaRPr lang="sv-SE" sz="2000" dirty="0" smtClean="0"/>
          </a:p>
          <a:p>
            <a:pPr lvl="0"/>
            <a:r>
              <a:rPr lang="sv-SE" sz="2000" dirty="0" smtClean="0">
                <a:solidFill>
                  <a:srgbClr val="FF0000"/>
                </a:solidFill>
                <a:latin typeface="Calibri"/>
                <a:ea typeface="Calibri"/>
              </a:rPr>
              <a:t>      Verksamhet </a:t>
            </a:r>
            <a:r>
              <a:rPr lang="sv-SE" sz="2000" dirty="0">
                <a:solidFill>
                  <a:srgbClr val="FF0000"/>
                </a:solidFill>
                <a:latin typeface="Calibri"/>
                <a:ea typeface="Calibri"/>
              </a:rPr>
              <a:t>enligt särskilda bestämmelser. T ex passhantering, vapen- och sprängmedelshantering, biträda andra myndigheter-handräckningar.</a:t>
            </a:r>
            <a:endParaRPr lang="sv-SE" sz="2000" dirty="0"/>
          </a:p>
          <a:p>
            <a:endParaRPr lang="sv-SE" dirty="0"/>
          </a:p>
        </p:txBody>
      </p:sp>
    </p:spTree>
    <p:extLst>
      <p:ext uri="{BB962C8B-B14F-4D97-AF65-F5344CB8AC3E}">
        <p14:creationId xmlns:p14="http://schemas.microsoft.com/office/powerpoint/2010/main" val="89787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anim calcmode="lin" valueType="num">
                                      <p:cBhvr>
                                        <p:cTn id="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1000"/>
                                        <p:tgtEl>
                                          <p:spTgt spid="7">
                                            <p:txEl>
                                              <p:pRg st="4" end="4"/>
                                            </p:txEl>
                                          </p:spTgt>
                                        </p:tgtEl>
                                      </p:cBhvr>
                                    </p:animEffect>
                                    <p:anim calcmode="lin" valueType="num">
                                      <p:cBhvr>
                                        <p:cTn id="1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88640"/>
            <a:ext cx="8640960" cy="5832648"/>
          </a:xfrm>
        </p:spPr>
        <p:txBody>
          <a:bodyPr/>
          <a:lstStyle/>
          <a:p>
            <a:pPr algn="l" fontAlgn="t"/>
            <a:r>
              <a:rPr lang="sv-SE" sz="2000" b="1" dirty="0"/>
              <a:t>24 § SPÄRRA </a:t>
            </a:r>
            <a:r>
              <a:rPr lang="sv-SE" sz="2000" b="1"/>
              <a:t>AV</a:t>
            </a:r>
            <a:r>
              <a:rPr lang="sv-SE" sz="2000" b="1" smtClean="0"/>
              <a:t>, </a:t>
            </a:r>
            <a:r>
              <a:rPr lang="sv-SE" sz="2000" b="1" dirty="0"/>
              <a:t>ANVISA VÄG</a:t>
            </a:r>
            <a:endParaRPr lang="sv-SE" sz="2000" dirty="0"/>
          </a:p>
          <a:p>
            <a:pPr algn="l" fontAlgn="t"/>
            <a:r>
              <a:rPr lang="sv-SE" sz="2000" i="1" dirty="0"/>
              <a:t>”I samband med allvarliga störningar av den allmänna ordningen eller säkerheten får Polismyndigheten, om det är nödvändigt för att ordningen eller säkerheten ska kunna upprätthållas, förbjuda tillträde till ett visst område eller utrymme. Detsamma gäller om det finns risk för sådana störningar.</a:t>
            </a:r>
            <a:endParaRPr lang="sv-SE" sz="2000" dirty="0"/>
          </a:p>
          <a:p>
            <a:pPr algn="l" fontAlgn="t"/>
            <a:r>
              <a:rPr lang="sv-SE" sz="2000" i="1" dirty="0"/>
              <a:t>Under samma förutsättningar som anges i första stycket får Polismyndigheten anvisa deltagare i en folksamling att följa en viss väg.</a:t>
            </a:r>
            <a:endParaRPr lang="sv-SE" sz="2000" dirty="0"/>
          </a:p>
          <a:p>
            <a:pPr algn="l" fontAlgn="t"/>
            <a:r>
              <a:rPr lang="sv-SE" sz="2000" i="1" dirty="0"/>
              <a:t>Om det är så brådskande att Polismyndighetens beslut inte kan avvaktas, får en polisman, i avvaktan på myndighetens beslut, meddela sådana förbud och anvisningar som avses i första och andra styckena</a:t>
            </a:r>
            <a:r>
              <a:rPr lang="sv-SE" sz="2000" i="1" dirty="0" smtClean="0"/>
              <a:t>.”</a:t>
            </a:r>
          </a:p>
          <a:p>
            <a:pPr algn="l" fontAlgn="t"/>
            <a:endParaRPr lang="sv-SE" sz="2000" dirty="0"/>
          </a:p>
          <a:p>
            <a:endParaRPr lang="sv-SE" dirty="0"/>
          </a:p>
        </p:txBody>
      </p:sp>
    </p:spTree>
    <p:extLst>
      <p:ext uri="{BB962C8B-B14F-4D97-AF65-F5344CB8AC3E}">
        <p14:creationId xmlns:p14="http://schemas.microsoft.com/office/powerpoint/2010/main" val="10724281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88640"/>
            <a:ext cx="8784976" cy="5688632"/>
          </a:xfrm>
        </p:spPr>
        <p:txBody>
          <a:bodyPr/>
          <a:lstStyle/>
          <a:p>
            <a:pPr algn="l" fontAlgn="t"/>
            <a:r>
              <a:rPr lang="sv-SE" sz="2000" b="1" dirty="0"/>
              <a:t>24 a § OMHÄNDERTAGANDE AV FORDONSNYCKLAR</a:t>
            </a:r>
            <a:endParaRPr lang="sv-SE" sz="2000" dirty="0"/>
          </a:p>
          <a:p>
            <a:pPr algn="l" fontAlgn="t"/>
            <a:r>
              <a:rPr lang="sv-SE" sz="2000" i="1" dirty="0"/>
              <a:t>”Kan det av särskilda skäl anses finnas risk för att brott enligt 4 eller 4 a § lagen (1951:649) om straff för vissa trafikbrott kommer att begås, får en polisman, i syfte att förhindra brottet, tillfälligt omhänderta fordonsnycklar eller annat som behövs för färden eller, om så krävs, fordonet.</a:t>
            </a:r>
            <a:endParaRPr lang="sv-SE" sz="2000" dirty="0"/>
          </a:p>
          <a:p>
            <a:pPr algn="l" fontAlgn="t"/>
            <a:r>
              <a:rPr lang="sv-SE" sz="2000" i="1" dirty="0"/>
              <a:t>Om förutsättningarna i första stycket är uppfyllda och om det är nödvändigt för att söka efter sådan egendom som anges där, får en polisman kroppsvisitera den person som kan komma att göra sig skyldig till brottet och </a:t>
            </a:r>
            <a:r>
              <a:rPr lang="sv-SE" sz="2000" i="1" dirty="0" smtClean="0"/>
              <a:t>genomsöka  </a:t>
            </a:r>
            <a:r>
              <a:rPr lang="sv-SE" sz="2000" i="1" dirty="0"/>
              <a:t>fordonet.”</a:t>
            </a:r>
            <a:endParaRPr lang="sv-SE" sz="2000" dirty="0"/>
          </a:p>
          <a:p>
            <a:endParaRPr lang="sv-SE" dirty="0" smtClean="0"/>
          </a:p>
          <a:p>
            <a:pPr algn="l" fontAlgn="t"/>
            <a:r>
              <a:rPr lang="sv-SE" sz="2000" dirty="0">
                <a:solidFill>
                  <a:srgbClr val="FF0000"/>
                </a:solidFill>
              </a:rPr>
              <a:t>Förhindra rattfylleribrott (alkohol- och/eller narkotika)- omhänderta fordonsnycklar eller fordon.</a:t>
            </a:r>
          </a:p>
          <a:p>
            <a:pPr algn="l" fontAlgn="t"/>
            <a:endParaRPr lang="sv-SE" sz="2000" dirty="0">
              <a:solidFill>
                <a:srgbClr val="FF0000"/>
              </a:solidFill>
            </a:endParaRPr>
          </a:p>
          <a:p>
            <a:pPr algn="l" fontAlgn="t"/>
            <a:r>
              <a:rPr lang="sv-SE" sz="2000" dirty="0" smtClean="0">
                <a:solidFill>
                  <a:srgbClr val="FF0000"/>
                </a:solidFill>
              </a:rPr>
              <a:t>Polisen </a:t>
            </a:r>
            <a:r>
              <a:rPr lang="sv-SE" sz="2000" dirty="0">
                <a:solidFill>
                  <a:srgbClr val="FF0000"/>
                </a:solidFill>
              </a:rPr>
              <a:t>har ett visst ansvar för det kvarlämnade fordonet. </a:t>
            </a:r>
          </a:p>
          <a:p>
            <a:endParaRPr lang="sv-SE" dirty="0"/>
          </a:p>
        </p:txBody>
      </p:sp>
    </p:spTree>
    <p:extLst>
      <p:ext uri="{BB962C8B-B14F-4D97-AF65-F5344CB8AC3E}">
        <p14:creationId xmlns:p14="http://schemas.microsoft.com/office/powerpoint/2010/main" val="4789328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88640"/>
            <a:ext cx="8784976" cy="5832648"/>
          </a:xfrm>
        </p:spPr>
        <p:txBody>
          <a:bodyPr/>
          <a:lstStyle/>
          <a:p>
            <a:pPr algn="l" fontAlgn="t"/>
            <a:r>
              <a:rPr lang="sv-SE" sz="2000" b="1" dirty="0"/>
              <a:t>24 b § FÖRMANSPRÖVNING AV 24 a §</a:t>
            </a:r>
            <a:endParaRPr lang="sv-SE" sz="2000" dirty="0"/>
          </a:p>
          <a:p>
            <a:pPr algn="l" fontAlgn="t"/>
            <a:r>
              <a:rPr lang="sv-SE" sz="2000" i="1" dirty="0"/>
              <a:t>”En polisman som har beslutat om omhändertagande av egendom med stöd av 24 a § skall skyndsamt anmäla det till sin förman. Förmannen skall omedelbart pröva om omhändertagandet skall bestå.”</a:t>
            </a:r>
            <a:endParaRPr lang="sv-SE" sz="2000" dirty="0"/>
          </a:p>
          <a:p>
            <a:pPr algn="l" fontAlgn="t"/>
            <a:endParaRPr lang="sv-SE" sz="2000" dirty="0" smtClean="0">
              <a:solidFill>
                <a:srgbClr val="FF0000"/>
              </a:solidFill>
            </a:endParaRPr>
          </a:p>
          <a:p>
            <a:endParaRPr lang="sv-SE" dirty="0" smtClean="0"/>
          </a:p>
          <a:p>
            <a:pPr algn="l" fontAlgn="t"/>
            <a:r>
              <a:rPr lang="sv-SE" sz="2000" b="1" dirty="0"/>
              <a:t>24 c § ÅTERLÄMNANDE AV EGENDOM</a:t>
            </a:r>
            <a:endParaRPr lang="sv-SE" sz="2000" dirty="0"/>
          </a:p>
          <a:p>
            <a:pPr algn="l" fontAlgn="t"/>
            <a:r>
              <a:rPr lang="sv-SE" sz="2000" i="1" dirty="0"/>
              <a:t>”Ett omhändertagande skall upphöra så snart det inte längre finns skäl för det och får inte vara längre än 24 timmar.</a:t>
            </a:r>
            <a:endParaRPr lang="sv-SE" sz="2000" dirty="0"/>
          </a:p>
          <a:p>
            <a:pPr algn="l" fontAlgn="t"/>
            <a:r>
              <a:rPr lang="sv-SE" sz="2000" i="1" dirty="0"/>
              <a:t>Omhändertagen egendom skall återlämnas till den från vilken egendomen omhändertogs, om det inte finns särskilda skäl att lämna den till någon annan.”</a:t>
            </a:r>
            <a:endParaRPr lang="sv-SE" sz="2000" dirty="0"/>
          </a:p>
          <a:p>
            <a:pPr algn="l" fontAlgn="t"/>
            <a:endParaRPr lang="sv-SE" sz="2000" dirty="0" smtClean="0"/>
          </a:p>
          <a:p>
            <a:pPr algn="l" fontAlgn="t"/>
            <a:r>
              <a:rPr lang="sv-SE" sz="2000" dirty="0" smtClean="0">
                <a:solidFill>
                  <a:srgbClr val="FF0000"/>
                </a:solidFill>
              </a:rPr>
              <a:t>Om </a:t>
            </a:r>
            <a:r>
              <a:rPr lang="sv-SE" sz="2000" dirty="0">
                <a:solidFill>
                  <a:srgbClr val="FF0000"/>
                </a:solidFill>
              </a:rPr>
              <a:t>den person som infinner sig för att hämta egendomen är påverkad av alkohol eller andra droger, finns det emellertid enligt lagmotiven inget som hindrar att ett nytt beslut fattas.</a:t>
            </a:r>
            <a:r>
              <a:rPr lang="sv-SE" dirty="0">
                <a:solidFill>
                  <a:srgbClr val="FF0000"/>
                </a:solidFill>
              </a:rPr>
              <a:t> </a:t>
            </a:r>
          </a:p>
          <a:p>
            <a:endParaRPr lang="sv-SE" dirty="0"/>
          </a:p>
        </p:txBody>
      </p:sp>
    </p:spTree>
    <p:extLst>
      <p:ext uri="{BB962C8B-B14F-4D97-AF65-F5344CB8AC3E}">
        <p14:creationId xmlns:p14="http://schemas.microsoft.com/office/powerpoint/2010/main" val="380323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1000"/>
                                        <p:tgtEl>
                                          <p:spTgt spid="3">
                                            <p:txEl>
                                              <p:pRg st="8" end="8"/>
                                            </p:txEl>
                                          </p:spTgt>
                                        </p:tgtEl>
                                      </p:cBhvr>
                                    </p:animEffect>
                                    <p:anim calcmode="lin" valueType="num">
                                      <p:cBhvr>
                                        <p:cTn id="2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16632"/>
            <a:ext cx="8784976" cy="5760640"/>
          </a:xfrm>
        </p:spPr>
        <p:txBody>
          <a:bodyPr/>
          <a:lstStyle/>
          <a:p>
            <a:pPr algn="l" fontAlgn="t"/>
            <a:r>
              <a:rPr lang="sv-SE" sz="2000" b="1" dirty="0"/>
              <a:t>24 d § ICKE HÄMTAD EGENDOM FÅR FÖRSTÖRAS ELLER SÄLJAS</a:t>
            </a:r>
            <a:endParaRPr lang="sv-SE" sz="2000" dirty="0"/>
          </a:p>
          <a:p>
            <a:pPr algn="l" fontAlgn="t"/>
            <a:r>
              <a:rPr lang="sv-SE" sz="2000" i="1" dirty="0"/>
              <a:t>”Hämtas inte egendomen när ett omhändertagande har upphört får Polismyndigheten under de förutsättningar som anges i lagen (1974:1066) om förfarande med förverkad egendom och hittegods m.m. förstöra egendomen eller sälja den för statens räkning.</a:t>
            </a:r>
            <a:endParaRPr lang="sv-SE" sz="2000" dirty="0"/>
          </a:p>
          <a:p>
            <a:pPr algn="l" fontAlgn="t"/>
            <a:r>
              <a:rPr lang="sv-SE" sz="2000" i="1" dirty="0"/>
              <a:t>Den från vilken egendomen omhändertogs ska snarast efter omhändertagandet delges underrättelse om att egendomen kan komma att förstöras eller säljas. Om det är känt att någon annan också berörs av omhändertagandet, ska även han eller hon delges en sådan underrättelse.”</a:t>
            </a:r>
            <a:endParaRPr lang="sv-SE" sz="2000" dirty="0"/>
          </a:p>
          <a:p>
            <a:endParaRPr lang="sv-SE" dirty="0"/>
          </a:p>
        </p:txBody>
      </p:sp>
    </p:spTree>
    <p:extLst>
      <p:ext uri="{BB962C8B-B14F-4D97-AF65-F5344CB8AC3E}">
        <p14:creationId xmlns:p14="http://schemas.microsoft.com/office/powerpoint/2010/main" val="12565291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16632"/>
            <a:ext cx="8640960" cy="5832648"/>
          </a:xfrm>
        </p:spPr>
        <p:txBody>
          <a:bodyPr/>
          <a:lstStyle/>
          <a:p>
            <a:pPr algn="l" fontAlgn="t"/>
            <a:r>
              <a:rPr lang="sv-SE" sz="2000" b="1" dirty="0"/>
              <a:t>25 § UPPGIFTER FRÅN TRANSPORTFÖRETAG</a:t>
            </a:r>
            <a:endParaRPr lang="sv-SE" sz="2000" dirty="0"/>
          </a:p>
          <a:p>
            <a:pPr algn="l" fontAlgn="t"/>
            <a:r>
              <a:rPr lang="sv-SE" sz="2000" i="1" dirty="0"/>
              <a:t>”Ett transportföretag som befordrar varor, passagerare eller fordon till eller från Sverige ska på begäran av Polismyndigheten eller Säkerhetspolisen skyndsamt lämna de aktuella uppgifter om ankommande och avgående transporter, som företaget har tillgång till. Transportföretaget har</a:t>
            </a:r>
            <a:r>
              <a:rPr lang="sv-SE" sz="2000" i="1" u="sng" dirty="0"/>
              <a:t> endast skyldighet att lämna de uppgifter om passagerare som avser namn, resrutt, bagage och medpassagerare samt sättet för betalning och bokning.</a:t>
            </a:r>
            <a:endParaRPr lang="sv-SE" sz="2000" u="sng" dirty="0"/>
          </a:p>
          <a:p>
            <a:pPr algn="l" fontAlgn="t"/>
            <a:r>
              <a:rPr lang="sv-SE" sz="2000" i="1" dirty="0"/>
              <a:t>Polismyndigheten får begära uppgifter enligt första stycket endast om uppgifterna kan antas ha betydelse för den brottsbekämpande verksamheten.”</a:t>
            </a:r>
            <a:endParaRPr lang="sv-SE" sz="2000" dirty="0"/>
          </a:p>
          <a:p>
            <a:pPr algn="l" fontAlgn="t"/>
            <a:endParaRPr lang="sv-SE" sz="2000" dirty="0" smtClean="0"/>
          </a:p>
          <a:p>
            <a:pPr algn="l" fontAlgn="t"/>
            <a:r>
              <a:rPr lang="sv-SE" sz="2000" i="1" dirty="0"/>
              <a:t>Lufttrafikföretag som omfattas av skyldigheten att överföra uppgifter enligt lagen (</a:t>
            </a:r>
            <a:r>
              <a:rPr lang="sv-SE" sz="2000" i="1" dirty="0">
                <a:hlinkClick r:id="rId2"/>
              </a:rPr>
              <a:t>2018:1180</a:t>
            </a:r>
            <a:r>
              <a:rPr lang="sv-SE" sz="2000" i="1" dirty="0"/>
              <a:t>) om flygpassageraruppgifter i brottsbekämpningen är endast skyldiga att lämna uppgifter i enlighet med första och andra styckena om de behövs i verksamhet som rör nationell säkerhet. Lag (</a:t>
            </a:r>
            <a:r>
              <a:rPr lang="sv-SE" sz="2000" i="1" dirty="0">
                <a:hlinkClick r:id="rId3"/>
              </a:rPr>
              <a:t>2018:1186</a:t>
            </a:r>
            <a:r>
              <a:rPr lang="sv-SE" sz="2000" i="1" dirty="0"/>
              <a:t>).</a:t>
            </a:r>
            <a:endParaRPr lang="sv-SE" sz="2000" i="1" dirty="0" smtClean="0">
              <a:solidFill>
                <a:srgbClr val="FF0000"/>
              </a:solidFill>
            </a:endParaRPr>
          </a:p>
          <a:p>
            <a:pPr algn="l" fontAlgn="t"/>
            <a:r>
              <a:rPr lang="sv-SE" sz="2000" dirty="0" smtClean="0">
                <a:solidFill>
                  <a:srgbClr val="FF0000"/>
                </a:solidFill>
              </a:rPr>
              <a:t>Har </a:t>
            </a:r>
            <a:r>
              <a:rPr lang="sv-SE" sz="2000" dirty="0">
                <a:solidFill>
                  <a:srgbClr val="FF0000"/>
                </a:solidFill>
              </a:rPr>
              <a:t>ett brott begåtts så finns regler om husrannsakan och beslag i RB.</a:t>
            </a:r>
          </a:p>
          <a:p>
            <a:endParaRPr lang="sv-SE" dirty="0">
              <a:solidFill>
                <a:srgbClr val="FF0000"/>
              </a:solidFill>
            </a:endParaRPr>
          </a:p>
        </p:txBody>
      </p:sp>
    </p:spTree>
    <p:extLst>
      <p:ext uri="{BB962C8B-B14F-4D97-AF65-F5344CB8AC3E}">
        <p14:creationId xmlns:p14="http://schemas.microsoft.com/office/powerpoint/2010/main" val="27964356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51520" y="116632"/>
            <a:ext cx="8640960" cy="5832648"/>
          </a:xfrm>
        </p:spPr>
        <p:txBody>
          <a:bodyPr/>
          <a:lstStyle/>
          <a:p>
            <a:pPr algn="l" fontAlgn="t"/>
            <a:r>
              <a:rPr lang="sv-SE" sz="2000" b="1" dirty="0"/>
              <a:t>26 § HUR UPPGIFTERNA FRÅN 25 § HANTERAS</a:t>
            </a:r>
            <a:endParaRPr lang="sv-SE" sz="2000" dirty="0"/>
          </a:p>
          <a:p>
            <a:pPr algn="l" fontAlgn="t"/>
            <a:r>
              <a:rPr lang="sv-SE" sz="2000" i="1" dirty="0"/>
              <a:t>”Transportföretag får lämna uppgifter enligt 25 § på så sätt att de görs läsbara för Polismyndigheten eller Säkerhetspolisen genom terminalåtkomst.</a:t>
            </a:r>
            <a:endParaRPr lang="sv-SE" sz="2000" dirty="0"/>
          </a:p>
          <a:p>
            <a:pPr algn="l" fontAlgn="t"/>
            <a:r>
              <a:rPr lang="sv-SE" sz="2000" i="1" dirty="0"/>
              <a:t>Polismyndigheten och Säkerhetspolisen får ta del av uppgifter genom terminalåtkomst endast i den omfattning och under den tid som behövs för att kontrollera aktuella transporter. Uppgifter som hålls tillgängliga på detta sätt får inte ändras eller på annat sätt bearbetas eller lagras av Polismyndigheten eller Säkerhetspolisen.</a:t>
            </a:r>
            <a:endParaRPr lang="sv-SE" sz="2000" dirty="0"/>
          </a:p>
          <a:p>
            <a:pPr algn="l" fontAlgn="t"/>
            <a:r>
              <a:rPr lang="sv-SE" sz="2000" i="1" dirty="0"/>
              <a:t>Uppgifter om enskilda personer som lämnats på annat sätt än genom terminalåtkomst, ska omedelbart förstöras, om de visar sig sakna betydelse för utredning av eller lagföring för brott.”</a:t>
            </a:r>
            <a:endParaRPr lang="sv-SE" sz="2000" dirty="0"/>
          </a:p>
          <a:p>
            <a:endParaRPr lang="sv-SE" dirty="0"/>
          </a:p>
        </p:txBody>
      </p:sp>
    </p:spTree>
    <p:extLst>
      <p:ext uri="{BB962C8B-B14F-4D97-AF65-F5344CB8AC3E}">
        <p14:creationId xmlns:p14="http://schemas.microsoft.com/office/powerpoint/2010/main" val="4911057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88640"/>
            <a:ext cx="8784976" cy="5760640"/>
          </a:xfrm>
        </p:spPr>
        <p:txBody>
          <a:bodyPr/>
          <a:lstStyle/>
          <a:p>
            <a:pPr algn="l" fontAlgn="t"/>
            <a:r>
              <a:rPr lang="sv-SE" sz="2000" b="1" dirty="0"/>
              <a:t>27 § DOKUMENTATION</a:t>
            </a:r>
            <a:endParaRPr lang="sv-SE" sz="2000" dirty="0"/>
          </a:p>
          <a:p>
            <a:pPr algn="l" fontAlgn="t"/>
            <a:r>
              <a:rPr lang="sv-SE" sz="2000" i="1" dirty="0"/>
              <a:t>”Protokoll ska föras över ingripande som innebär att någon avvisas, avlägsnas, omhändertas eller grips. Protokoll ska också föras över husrannsakan och liknande åtgärder enligt denna lag samt vid omhändertagande av föremål.</a:t>
            </a:r>
            <a:endParaRPr lang="sv-SE" sz="2000" dirty="0"/>
          </a:p>
          <a:p>
            <a:pPr algn="l" fontAlgn="t"/>
            <a:r>
              <a:rPr lang="sv-SE" sz="2000" i="1" dirty="0"/>
              <a:t>Av protokollet ska det framgå</a:t>
            </a:r>
            <a:endParaRPr lang="sv-SE" sz="2000" dirty="0"/>
          </a:p>
          <a:p>
            <a:pPr lvl="0" algn="l" fontAlgn="t"/>
            <a:r>
              <a:rPr lang="sv-SE" sz="2000" i="1" dirty="0" smtClean="0"/>
              <a:t>1. vem </a:t>
            </a:r>
            <a:r>
              <a:rPr lang="sv-SE" sz="2000" i="1" dirty="0"/>
              <a:t>som har fattat beslutet om ingripandet,</a:t>
            </a:r>
            <a:endParaRPr lang="sv-SE" sz="2000" dirty="0"/>
          </a:p>
          <a:p>
            <a:pPr lvl="0" algn="l" fontAlgn="t"/>
            <a:r>
              <a:rPr lang="sv-SE" sz="2000" i="1" dirty="0" smtClean="0"/>
              <a:t>2. grunden </a:t>
            </a:r>
            <a:r>
              <a:rPr lang="sv-SE" sz="2000" i="1" dirty="0"/>
              <a:t>för beslutet och tidpunkten när det har fattats,</a:t>
            </a:r>
            <a:endParaRPr lang="sv-SE" sz="2000" dirty="0"/>
          </a:p>
          <a:p>
            <a:pPr lvl="0" algn="l" fontAlgn="t"/>
            <a:r>
              <a:rPr lang="sv-SE" sz="2000" i="1" dirty="0" smtClean="0"/>
              <a:t>3. vem </a:t>
            </a:r>
            <a:r>
              <a:rPr lang="sv-SE" sz="2000" i="1" dirty="0"/>
              <a:t>eller vilka som har deltagit i ingripandet,</a:t>
            </a:r>
            <a:endParaRPr lang="sv-SE" sz="2000" dirty="0"/>
          </a:p>
          <a:p>
            <a:pPr lvl="0" algn="l" fontAlgn="t"/>
            <a:r>
              <a:rPr lang="sv-SE" sz="2000" i="1" dirty="0" smtClean="0"/>
              <a:t>4. vem </a:t>
            </a:r>
            <a:r>
              <a:rPr lang="sv-SE" sz="2000" i="1" dirty="0"/>
              <a:t>eller vilka som ingripandet har riktat sig mot,</a:t>
            </a:r>
            <a:endParaRPr lang="sv-SE" sz="2000" dirty="0"/>
          </a:p>
          <a:p>
            <a:pPr lvl="0" algn="l" fontAlgn="t"/>
            <a:r>
              <a:rPr lang="sv-SE" sz="2000" i="1" dirty="0" smtClean="0"/>
              <a:t>5. tiden </a:t>
            </a:r>
            <a:r>
              <a:rPr lang="sv-SE" sz="2000" i="1" dirty="0"/>
              <a:t>för ingripandet samt</a:t>
            </a:r>
            <a:endParaRPr lang="sv-SE" sz="2000" dirty="0"/>
          </a:p>
          <a:p>
            <a:pPr lvl="0" algn="l" fontAlgn="t"/>
            <a:r>
              <a:rPr lang="sv-SE" sz="2000" i="1" dirty="0" smtClean="0"/>
              <a:t>6. vad </a:t>
            </a:r>
            <a:r>
              <a:rPr lang="sv-SE" sz="2000" i="1" dirty="0"/>
              <a:t>som i övrigt har förekommit vid ingripandet.</a:t>
            </a:r>
            <a:endParaRPr lang="sv-SE" sz="2000" dirty="0"/>
          </a:p>
          <a:p>
            <a:pPr algn="l" fontAlgn="t"/>
            <a:r>
              <a:rPr lang="sv-SE" sz="2000" i="1" dirty="0"/>
              <a:t>Ansvarig för att protokoll upprättas är, i fråga om uppgifter som avses i andra stycket 1 och 2, den som har fattat beslutet och i fråga om uppgifter som avses i andra stycket 3–6, den som är att anse som förman vid ingripandet.</a:t>
            </a:r>
            <a:endParaRPr lang="sv-SE" sz="2000" dirty="0"/>
          </a:p>
          <a:p>
            <a:pPr algn="l" fontAlgn="t"/>
            <a:r>
              <a:rPr lang="sv-SE" sz="2000" i="1" dirty="0"/>
              <a:t>I rättegångsbalken finns bestämmelser om protokoll över förvar, beslag, husrannsakan samt kroppsvisitation och kroppsbesiktning.” </a:t>
            </a:r>
            <a:r>
              <a:rPr lang="sv-SE" i="1" dirty="0"/>
              <a:t> </a:t>
            </a:r>
            <a:endParaRPr lang="sv-SE" dirty="0"/>
          </a:p>
          <a:p>
            <a:endParaRPr lang="sv-SE" dirty="0"/>
          </a:p>
        </p:txBody>
      </p:sp>
    </p:spTree>
    <p:extLst>
      <p:ext uri="{BB962C8B-B14F-4D97-AF65-F5344CB8AC3E}">
        <p14:creationId xmlns:p14="http://schemas.microsoft.com/office/powerpoint/2010/main" val="17192969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16632"/>
            <a:ext cx="8784976" cy="5832648"/>
          </a:xfrm>
        </p:spPr>
        <p:txBody>
          <a:bodyPr/>
          <a:lstStyle/>
          <a:p>
            <a:pPr algn="l" fontAlgn="t"/>
            <a:r>
              <a:rPr lang="sv-SE" sz="2000" b="1" dirty="0"/>
              <a:t>28 § FORT. DOKUMENTATION</a:t>
            </a:r>
            <a:endParaRPr lang="sv-SE" sz="2000" dirty="0"/>
          </a:p>
          <a:p>
            <a:pPr algn="l" fontAlgn="t"/>
            <a:r>
              <a:rPr lang="sv-SE" sz="2000" i="1" dirty="0"/>
              <a:t>”Protokoll skall föras över ingripanden som innebär användning av fängsel, skjutvapen, tårgas samt tekniska hjälpmedel för att stoppa fordon eller annat transportmedel. Ett sådant protokoll skall innehålla uppgift om skälen för åtgärden. Ansvarig för att protokoll upprättas är den som har fattat beslutet</a:t>
            </a:r>
            <a:r>
              <a:rPr lang="sv-SE" sz="2000" i="1" dirty="0" smtClean="0"/>
              <a:t>.”</a:t>
            </a:r>
          </a:p>
          <a:p>
            <a:pPr algn="l" fontAlgn="t"/>
            <a:endParaRPr lang="sv-SE" sz="2000" i="1" dirty="0" smtClean="0"/>
          </a:p>
          <a:p>
            <a:pPr algn="l" fontAlgn="t"/>
            <a:r>
              <a:rPr lang="sv-SE" sz="2000" dirty="0">
                <a:solidFill>
                  <a:srgbClr val="FF0000"/>
                </a:solidFill>
              </a:rPr>
              <a:t>När, var, hur, vem och varför</a:t>
            </a:r>
            <a:r>
              <a:rPr lang="sv-SE" sz="2000" dirty="0" smtClean="0">
                <a:solidFill>
                  <a:srgbClr val="FF0000"/>
                </a:solidFill>
              </a:rPr>
              <a:t>? </a:t>
            </a:r>
            <a:endParaRPr lang="sv-SE" sz="2000" dirty="0">
              <a:solidFill>
                <a:srgbClr val="FF0000"/>
              </a:solidFill>
            </a:endParaRPr>
          </a:p>
          <a:p>
            <a:pPr algn="l" fontAlgn="t"/>
            <a:endParaRPr lang="sv-SE" sz="2000" dirty="0" smtClean="0">
              <a:solidFill>
                <a:srgbClr val="FF0000"/>
              </a:solidFill>
            </a:endParaRPr>
          </a:p>
          <a:p>
            <a:pPr algn="l" fontAlgn="t"/>
            <a:r>
              <a:rPr lang="sv-SE" sz="2000" dirty="0" smtClean="0">
                <a:solidFill>
                  <a:srgbClr val="FF0000"/>
                </a:solidFill>
              </a:rPr>
              <a:t>Dokumentation- </a:t>
            </a:r>
            <a:r>
              <a:rPr lang="sv-SE" sz="2000" dirty="0">
                <a:solidFill>
                  <a:srgbClr val="FF0000"/>
                </a:solidFill>
              </a:rPr>
              <a:t>inte bara för den vi ingriper mot utan också för vår skull</a:t>
            </a:r>
            <a:r>
              <a:rPr lang="sv-SE" sz="2000" dirty="0" smtClean="0">
                <a:solidFill>
                  <a:srgbClr val="FF0000"/>
                </a:solidFill>
              </a:rPr>
              <a:t>.</a:t>
            </a:r>
          </a:p>
          <a:p>
            <a:pPr algn="l" fontAlgn="t"/>
            <a:endParaRPr lang="sv-SE" sz="2000" dirty="0">
              <a:solidFill>
                <a:srgbClr val="FF0000"/>
              </a:solidFill>
            </a:endParaRPr>
          </a:p>
          <a:p>
            <a:pPr algn="l" fontAlgn="t"/>
            <a:r>
              <a:rPr lang="sv-SE" sz="2000" dirty="0" smtClean="0">
                <a:solidFill>
                  <a:srgbClr val="FF0000"/>
                </a:solidFill>
              </a:rPr>
              <a:t>GÄLLER ALL DOKUMENTATION</a:t>
            </a:r>
          </a:p>
          <a:p>
            <a:pPr algn="l" fontAlgn="t"/>
            <a:endParaRPr lang="sv-SE" sz="2000" dirty="0">
              <a:solidFill>
                <a:srgbClr val="FF0000"/>
              </a:solidFill>
            </a:endParaRPr>
          </a:p>
          <a:p>
            <a:pPr algn="l" fontAlgn="t"/>
            <a:endParaRPr lang="sv-SE" sz="2000" dirty="0"/>
          </a:p>
          <a:p>
            <a:endParaRPr lang="sv-SE" dirty="0"/>
          </a:p>
        </p:txBody>
      </p:sp>
    </p:spTree>
    <p:extLst>
      <p:ext uri="{BB962C8B-B14F-4D97-AF65-F5344CB8AC3E}">
        <p14:creationId xmlns:p14="http://schemas.microsoft.com/office/powerpoint/2010/main" val="321246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7504" y="116632"/>
            <a:ext cx="8928992" cy="5904656"/>
          </a:xfrm>
        </p:spPr>
        <p:txBody>
          <a:bodyPr/>
          <a:lstStyle/>
          <a:p>
            <a:pPr algn="l" fontAlgn="t"/>
            <a:r>
              <a:rPr lang="sv-SE" sz="2000" dirty="0"/>
              <a:t>29 § [Denna lydelse träder i kraft 2019-04-01.]</a:t>
            </a:r>
          </a:p>
          <a:p>
            <a:pPr algn="l" fontAlgn="t"/>
            <a:endParaRPr lang="sv-SE" sz="2000" dirty="0"/>
          </a:p>
          <a:p>
            <a:pPr algn="l" fontAlgn="t"/>
            <a:r>
              <a:rPr lang="sv-SE" sz="2000" i="1" dirty="0"/>
              <a:t>Det som föreskrivs i 10 § första stycket 1, 2 och 4 gäller även en sådan vaktpost eller någon annan som vid Försvarsmakten tjänstgör för bevakning eller för att upprätthålla ordning. </a:t>
            </a:r>
            <a:r>
              <a:rPr lang="sv-SE" sz="2000" i="1" dirty="0">
                <a:effectLst>
                  <a:outerShdw blurRad="38100" dist="38100" dir="2700000" algn="tl">
                    <a:srgbClr val="000000">
                      <a:alpha val="43137"/>
                    </a:srgbClr>
                  </a:outerShdw>
                </a:effectLst>
              </a:rPr>
              <a:t>Bestämmelsen i 10 § första stycket 2 gäller dessutom den som annars med stöd i lag ska verkställa ett frihetsberövande. </a:t>
            </a:r>
            <a:r>
              <a:rPr lang="sv-SE" sz="2000" i="1" dirty="0"/>
              <a:t>Bestämmelsen i 10 § första stycket 4 gäller den som i myndighetsutövning har befogenhet att verkställa någon åtgärd som anges där. Vid ingripande med stöd av 10 § första stycket 4 tillämpas också andra stycket samma paragraf. Bestämmelsen i 10 § första stycket 5 gäller även en tjänsteman vid Tullverket som utövar någon befogenhet som anges där för trafiknykterhetskontroll.</a:t>
            </a:r>
          </a:p>
          <a:p>
            <a:pPr algn="l" fontAlgn="t"/>
            <a:endParaRPr lang="sv-SE" sz="2000" i="1" dirty="0"/>
          </a:p>
          <a:p>
            <a:pPr algn="l" fontAlgn="t"/>
            <a:r>
              <a:rPr lang="sv-SE" sz="2000" i="1" dirty="0">
                <a:effectLst>
                  <a:outerShdw blurRad="38100" dist="38100" dir="2700000" algn="tl">
                    <a:srgbClr val="000000">
                      <a:alpha val="43137"/>
                    </a:srgbClr>
                  </a:outerShdw>
                </a:effectLst>
              </a:rPr>
              <a:t>När den som avses i första stycket med stöd i lag berövar någon friheten eller avlägsnar någon, tillämpas också 19 § första stycket 1</a:t>
            </a:r>
            <a:r>
              <a:rPr lang="sv-SE" sz="2000" b="1" i="1" dirty="0">
                <a:effectLst>
                  <a:outerShdw blurRad="38100" dist="38100" dir="2700000" algn="tl">
                    <a:srgbClr val="000000">
                      <a:alpha val="43137"/>
                    </a:srgbClr>
                  </a:outerShdw>
                </a:effectLst>
              </a:rPr>
              <a:t>.</a:t>
            </a:r>
            <a:endParaRPr lang="sv-SE" b="1" dirty="0" smtClean="0">
              <a:effectLst>
                <a:outerShdw blurRad="38100" dist="38100" dir="2700000" algn="tl">
                  <a:srgbClr val="000000">
                    <a:alpha val="43137"/>
                  </a:srgbClr>
                </a:outerShdw>
              </a:effectLst>
            </a:endParaRPr>
          </a:p>
          <a:p>
            <a:pPr algn="l" fontAlgn="t"/>
            <a:endParaRPr lang="sv-SE" dirty="0"/>
          </a:p>
          <a:p>
            <a:endParaRPr lang="sv-SE" dirty="0"/>
          </a:p>
        </p:txBody>
      </p:sp>
    </p:spTree>
    <p:extLst>
      <p:ext uri="{BB962C8B-B14F-4D97-AF65-F5344CB8AC3E}">
        <p14:creationId xmlns:p14="http://schemas.microsoft.com/office/powerpoint/2010/main" val="16692966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260648"/>
            <a:ext cx="8784976" cy="5378152"/>
          </a:xfrm>
        </p:spPr>
        <p:txBody>
          <a:bodyPr/>
          <a:lstStyle/>
          <a:p>
            <a:pPr algn="l" fontAlgn="t"/>
            <a:r>
              <a:rPr lang="sv-SE" sz="2000" i="1" dirty="0" smtClean="0"/>
              <a:t>29 § forts.</a:t>
            </a:r>
          </a:p>
          <a:p>
            <a:pPr algn="l" fontAlgn="t"/>
            <a:r>
              <a:rPr lang="sv-SE" sz="2000" i="1" dirty="0" smtClean="0"/>
              <a:t>Bestämmelserna </a:t>
            </a:r>
            <a:r>
              <a:rPr lang="sv-SE" sz="2000" i="1" dirty="0"/>
              <a:t>i 10 a och 13 §§ gäller också en ordningsvakt, om inget annat framgår av hans eller hennes förordnande. </a:t>
            </a:r>
            <a:r>
              <a:rPr lang="sv-SE" sz="2000" i="1" dirty="0">
                <a:effectLst>
                  <a:outerShdw blurRad="38100" dist="38100" dir="2700000" algn="tl">
                    <a:srgbClr val="000000">
                      <a:alpha val="43137"/>
                    </a:srgbClr>
                  </a:outerShdw>
                </a:effectLst>
              </a:rPr>
              <a:t>Om en ordningsvakt har omhändertagit någon, gäller dock att den omhändertagne skyndsamt ska överlämnas till närmaste polisman.</a:t>
            </a:r>
          </a:p>
          <a:p>
            <a:pPr algn="l" fontAlgn="t"/>
            <a:r>
              <a:rPr lang="sv-SE" sz="2000" i="1" dirty="0" smtClean="0"/>
              <a:t>I </a:t>
            </a:r>
            <a:r>
              <a:rPr lang="sv-SE" sz="2000" i="1" dirty="0"/>
              <a:t>fråga om en kustbevakningstjänstemans befogenheter finns särskilda bestämmelser i kustbevakningslagen (2019:32).</a:t>
            </a:r>
          </a:p>
          <a:p>
            <a:pPr algn="l" fontAlgn="t"/>
            <a:r>
              <a:rPr lang="sv-SE" sz="2000" i="1" dirty="0" smtClean="0"/>
              <a:t>Bestämmelserna </a:t>
            </a:r>
            <a:r>
              <a:rPr lang="sv-SE" sz="2000" i="1" dirty="0"/>
              <a:t>i 17 a § gäller också när någon är skyldig att under en brottsutredning stanna kvar hos någon annan myndighet än Polismyndigheten eller Säkerhetspolisen. Lag (2019:37).</a:t>
            </a:r>
            <a:endParaRPr lang="sv-SE" dirty="0"/>
          </a:p>
        </p:txBody>
      </p:sp>
    </p:spTree>
    <p:extLst>
      <p:ext uri="{BB962C8B-B14F-4D97-AF65-F5344CB8AC3E}">
        <p14:creationId xmlns:p14="http://schemas.microsoft.com/office/powerpoint/2010/main" val="3382311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539552" y="836712"/>
            <a:ext cx="7848872" cy="4226024"/>
          </a:xfrm>
        </p:spPr>
        <p:txBody>
          <a:bodyPr/>
          <a:lstStyle/>
          <a:p>
            <a:endParaRPr lang="sv-SE" i="1" dirty="0" smtClean="0"/>
          </a:p>
          <a:p>
            <a:endParaRPr lang="sv-SE" i="1" dirty="0" smtClean="0"/>
          </a:p>
          <a:p>
            <a:pPr algn="l"/>
            <a:r>
              <a:rPr lang="sv-SE" sz="2000" b="1" dirty="0"/>
              <a:t>2 a § PERSONSÄKERHETSARBETE</a:t>
            </a:r>
            <a:endParaRPr lang="sv-SE" sz="2000" dirty="0"/>
          </a:p>
          <a:p>
            <a:pPr algn="l"/>
            <a:r>
              <a:rPr lang="sv-SE" sz="2000" i="1" dirty="0"/>
              <a:t>”Polismyndigheten får bedriva särskilt personsäkerhetsarbete i fråga om vittnen och andra hotade personer. Regeringen får meddela föreskrifter om sådant säkerhetsarbete. I sådana föreskrifter får det anges att även andra myndigheter får bedriva särskilt personsäkerhetsarbete.”</a:t>
            </a:r>
            <a:endParaRPr lang="sv-SE" sz="2000" dirty="0"/>
          </a:p>
          <a:p>
            <a:pPr algn="l"/>
            <a:endParaRPr lang="sv-SE" sz="2000" dirty="0"/>
          </a:p>
        </p:txBody>
      </p:sp>
    </p:spTree>
    <p:extLst>
      <p:ext uri="{BB962C8B-B14F-4D97-AF65-F5344CB8AC3E}">
        <p14:creationId xmlns:p14="http://schemas.microsoft.com/office/powerpoint/2010/main" val="3327350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476672"/>
            <a:ext cx="7645400" cy="576064"/>
          </a:xfrm>
        </p:spPr>
        <p:txBody>
          <a:bodyPr/>
          <a:lstStyle/>
          <a:p>
            <a:r>
              <a:rPr lang="sv-SE" b="1" dirty="0"/>
              <a:t>29 a </a:t>
            </a:r>
            <a:r>
              <a:rPr lang="sv-SE" b="1" dirty="0" smtClean="0"/>
              <a:t>§ </a:t>
            </a:r>
            <a:r>
              <a:rPr lang="sv-SE" dirty="0"/>
              <a:t>[Denna lydelse träder i kraft 2017-04-01.]</a:t>
            </a:r>
          </a:p>
        </p:txBody>
      </p:sp>
      <p:sp>
        <p:nvSpPr>
          <p:cNvPr id="3" name="Platshållare för innehåll 2"/>
          <p:cNvSpPr>
            <a:spLocks noGrp="1"/>
          </p:cNvSpPr>
          <p:nvPr>
            <p:ph idx="1"/>
          </p:nvPr>
        </p:nvSpPr>
        <p:spPr>
          <a:xfrm>
            <a:off x="395536" y="908720"/>
            <a:ext cx="8352928" cy="4824536"/>
          </a:xfrm>
        </p:spPr>
        <p:txBody>
          <a:bodyPr/>
          <a:lstStyle/>
          <a:p>
            <a:r>
              <a:rPr lang="sv-SE" sz="2000" dirty="0"/>
              <a:t> </a:t>
            </a:r>
            <a:r>
              <a:rPr lang="sv-SE" sz="2000" dirty="0" smtClean="0"/>
              <a:t>Polismyndigheten </a:t>
            </a:r>
            <a:r>
              <a:rPr lang="sv-SE" sz="2000" dirty="0"/>
              <a:t>och Säkerhetspolisen får överlämna till Kriminalvården att transportera någon som är berövad friheten. Vid en sådan transport tillämpas följande bestämmelser i häkteslagen (2010:611):</a:t>
            </a:r>
          </a:p>
          <a:p>
            <a:r>
              <a:rPr lang="sv-SE" sz="2000" dirty="0" smtClean="0"/>
              <a:t>– 4 kap. 4 §</a:t>
            </a:r>
            <a:r>
              <a:rPr lang="sv-SE" sz="2000" dirty="0"/>
              <a:t> om kroppsvisitation,</a:t>
            </a:r>
          </a:p>
          <a:p>
            <a:r>
              <a:rPr lang="sv-SE" sz="2000" dirty="0"/>
              <a:t>– </a:t>
            </a:r>
            <a:r>
              <a:rPr lang="sv-SE" sz="2000" dirty="0" smtClean="0"/>
              <a:t>4 kap. 10 §</a:t>
            </a:r>
            <a:r>
              <a:rPr lang="sv-SE" sz="2000" dirty="0"/>
              <a:t> första stycket om användning av fängsel, och</a:t>
            </a:r>
          </a:p>
          <a:p>
            <a:r>
              <a:rPr lang="sv-SE" sz="2000" dirty="0"/>
              <a:t>– </a:t>
            </a:r>
            <a:r>
              <a:rPr lang="sv-SE" sz="2000" dirty="0" smtClean="0"/>
              <a:t>8 kap. 2a §</a:t>
            </a:r>
            <a:r>
              <a:rPr lang="sv-SE" sz="2000" dirty="0"/>
              <a:t> om möjligheten att i vissa fall begära hjälp av </a:t>
            </a:r>
            <a:r>
              <a:rPr lang="sv-SE" sz="2000" dirty="0" smtClean="0"/>
              <a:t>Polismyndigheten.</a:t>
            </a:r>
          </a:p>
          <a:p>
            <a:endParaRPr lang="sv-SE" sz="2000" dirty="0" smtClean="0"/>
          </a:p>
          <a:p>
            <a:r>
              <a:rPr lang="sv-SE" sz="2000" dirty="0" smtClean="0"/>
              <a:t>Om </a:t>
            </a:r>
            <a:r>
              <a:rPr lang="sv-SE" sz="2000" dirty="0"/>
              <a:t>det behövs för planeringen och genomförandet av transporten, ska Polismyndigheten eller Säkerhetspolisen, utan hinder av sekretess, lämna Kriminalvården de uppgifter som avses </a:t>
            </a:r>
            <a:r>
              <a:rPr lang="sv-SE" sz="2000" dirty="0" smtClean="0"/>
              <a:t>i 45 b §</a:t>
            </a:r>
            <a:r>
              <a:rPr lang="sv-SE" sz="2000" dirty="0"/>
              <a:t> lagen (1988:870) om vård av missbrukare i vissa fall, </a:t>
            </a:r>
            <a:r>
              <a:rPr lang="sv-SE" sz="2000" dirty="0" smtClean="0"/>
              <a:t>43 b §</a:t>
            </a:r>
            <a:r>
              <a:rPr lang="sv-SE" sz="2000" dirty="0"/>
              <a:t> lagen (1990:52) med särskilda bestämmelser om vård av unga, </a:t>
            </a:r>
            <a:r>
              <a:rPr lang="sv-SE" sz="2000" dirty="0" smtClean="0"/>
              <a:t>47 b §</a:t>
            </a:r>
            <a:r>
              <a:rPr lang="sv-SE" sz="2000" dirty="0"/>
              <a:t> lagen (1991:1128) om psykiatrisk tvångsvård, </a:t>
            </a:r>
            <a:r>
              <a:rPr lang="sv-SE" sz="2000" dirty="0" smtClean="0"/>
              <a:t>27 §</a:t>
            </a:r>
            <a:r>
              <a:rPr lang="sv-SE" sz="2000" dirty="0"/>
              <a:t> lagen (1991:1129) om rättspsykiatrisk vård, </a:t>
            </a:r>
            <a:r>
              <a:rPr lang="sv-SE" sz="2000" dirty="0" smtClean="0"/>
              <a:t>20 b §</a:t>
            </a:r>
            <a:r>
              <a:rPr lang="sv-SE" sz="2000" dirty="0"/>
              <a:t> lagen (1998:603) om verkställighet av sluten ungdomsvård eller </a:t>
            </a:r>
            <a:r>
              <a:rPr lang="sv-SE" sz="2000" dirty="0" smtClean="0"/>
              <a:t>10 kap. 19 c §</a:t>
            </a:r>
            <a:r>
              <a:rPr lang="sv-SE" sz="2000" dirty="0"/>
              <a:t> utlänningslagen (2005:716). </a:t>
            </a:r>
            <a:r>
              <a:rPr lang="sv-SE" sz="2000" i="1" dirty="0"/>
              <a:t>Lag </a:t>
            </a:r>
            <a:r>
              <a:rPr lang="sv-SE" sz="2000" i="1" dirty="0" smtClean="0"/>
              <a:t>(2017:137).</a:t>
            </a:r>
            <a:endParaRPr lang="sv-SE" sz="2000" dirty="0"/>
          </a:p>
          <a:p>
            <a:endParaRPr lang="sv-SE" dirty="0"/>
          </a:p>
        </p:txBody>
      </p:sp>
    </p:spTree>
    <p:extLst>
      <p:ext uri="{BB962C8B-B14F-4D97-AF65-F5344CB8AC3E}">
        <p14:creationId xmlns:p14="http://schemas.microsoft.com/office/powerpoint/2010/main" val="5226456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30 §</a:t>
            </a:r>
            <a:br>
              <a:rPr lang="sv-SE" b="1" dirty="0"/>
            </a:br>
            <a:endParaRPr lang="sv-SE" dirty="0"/>
          </a:p>
        </p:txBody>
      </p:sp>
      <p:sp>
        <p:nvSpPr>
          <p:cNvPr id="3" name="Platshållare för innehåll 2"/>
          <p:cNvSpPr>
            <a:spLocks noGrp="1"/>
          </p:cNvSpPr>
          <p:nvPr>
            <p:ph idx="1"/>
          </p:nvPr>
        </p:nvSpPr>
        <p:spPr/>
        <p:txBody>
          <a:bodyPr/>
          <a:lstStyle/>
          <a:p>
            <a:r>
              <a:rPr lang="sv-SE" sz="2000" dirty="0" smtClean="0"/>
              <a:t>Närmare </a:t>
            </a:r>
            <a:r>
              <a:rPr lang="sv-SE" sz="2000" dirty="0"/>
              <a:t>föreskrifter för verkställighet av denna lag meddelas av regeringen eller den myndighet som regeringen bestämmer. </a:t>
            </a:r>
            <a:r>
              <a:rPr lang="sv-SE" sz="2000" i="1" dirty="0"/>
              <a:t>Lag (1998:27).</a:t>
            </a:r>
            <a:endParaRPr lang="sv-SE" sz="2000" dirty="0"/>
          </a:p>
          <a:p>
            <a:endParaRPr lang="sv-SE" dirty="0"/>
          </a:p>
        </p:txBody>
      </p:sp>
    </p:spTree>
    <p:extLst>
      <p:ext uri="{BB962C8B-B14F-4D97-AF65-F5344CB8AC3E}">
        <p14:creationId xmlns:p14="http://schemas.microsoft.com/office/powerpoint/2010/main" val="1806955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251520" y="188640"/>
            <a:ext cx="8640960" cy="5832648"/>
          </a:xfrm>
        </p:spPr>
        <p:txBody>
          <a:bodyPr/>
          <a:lstStyle/>
          <a:p>
            <a:pPr algn="l"/>
            <a:r>
              <a:rPr lang="sv-SE" sz="2000" b="1" dirty="0"/>
              <a:t>2 b § POLISMYNDIGHETENS ORGANISATION</a:t>
            </a:r>
            <a:endParaRPr lang="sv-SE" sz="2000" dirty="0"/>
          </a:p>
          <a:p>
            <a:pPr algn="l"/>
            <a:r>
              <a:rPr lang="sv-SE" sz="2000" i="1" dirty="0"/>
              <a:t>”Inom Polismyndigheten ska det finnas</a:t>
            </a:r>
            <a:endParaRPr lang="sv-SE" sz="2000" dirty="0"/>
          </a:p>
          <a:p>
            <a:pPr lvl="0" algn="l"/>
            <a:r>
              <a:rPr lang="sv-SE" sz="2000" i="1" dirty="0" smtClean="0"/>
              <a:t>1. en </a:t>
            </a:r>
            <a:r>
              <a:rPr lang="sv-SE" sz="2000" i="1" dirty="0"/>
              <a:t>avdelning som på nationell nivå leder och samordnar viss polisverksamhet (Nationella operativa avdelningen),</a:t>
            </a:r>
            <a:endParaRPr lang="sv-SE" sz="2000" dirty="0"/>
          </a:p>
          <a:p>
            <a:pPr lvl="0" algn="l"/>
            <a:r>
              <a:rPr lang="sv-SE" sz="2000" i="1" dirty="0" smtClean="0"/>
              <a:t>2. en </a:t>
            </a:r>
            <a:r>
              <a:rPr lang="sv-SE" sz="2000" i="1" dirty="0"/>
              <a:t>avdelning som ansvarar för handläggningen av ärenden om brott av polisanställda, åklagare och domare (Avdelningen för särskilda utredningar), och</a:t>
            </a:r>
            <a:endParaRPr lang="sv-SE" sz="2000" dirty="0"/>
          </a:p>
          <a:p>
            <a:pPr lvl="0" algn="l"/>
            <a:r>
              <a:rPr lang="sv-SE" sz="2000" i="1" dirty="0" smtClean="0"/>
              <a:t>3. en </a:t>
            </a:r>
            <a:r>
              <a:rPr lang="sv-SE" sz="2000" i="1" dirty="0"/>
              <a:t>avdelning som har ett nationellt ansvar för myndighetens forensiska verksamhet, utför undersökningar och bedriver forskning inom detta område (Nationellt forensiskt centrum</a:t>
            </a:r>
            <a:r>
              <a:rPr lang="sv-SE" sz="2000" i="1" dirty="0" smtClean="0"/>
              <a:t>).”</a:t>
            </a:r>
          </a:p>
          <a:p>
            <a:pPr algn="l"/>
            <a:endParaRPr lang="sv-SE" sz="2000" dirty="0" smtClean="0">
              <a:solidFill>
                <a:srgbClr val="FF0000"/>
              </a:solidFill>
            </a:endParaRPr>
          </a:p>
          <a:p>
            <a:pPr algn="l"/>
            <a:r>
              <a:rPr lang="sv-SE" sz="2000" dirty="0" smtClean="0">
                <a:solidFill>
                  <a:srgbClr val="FF0000"/>
                </a:solidFill>
              </a:rPr>
              <a:t>Tillkom </a:t>
            </a:r>
            <a:r>
              <a:rPr lang="sv-SE" sz="2000" dirty="0">
                <a:solidFill>
                  <a:srgbClr val="FF0000"/>
                </a:solidFill>
              </a:rPr>
              <a:t>i samband med omorganisationen 1 jan 2015. </a:t>
            </a:r>
          </a:p>
          <a:p>
            <a:pPr algn="l"/>
            <a:endParaRPr lang="sv-SE" sz="2000" dirty="0">
              <a:solidFill>
                <a:srgbClr val="FF0000"/>
              </a:solidFill>
            </a:endParaRPr>
          </a:p>
          <a:p>
            <a:pPr algn="l"/>
            <a:r>
              <a:rPr lang="sv-SE" sz="2000" dirty="0">
                <a:solidFill>
                  <a:srgbClr val="FF0000"/>
                </a:solidFill>
              </a:rPr>
              <a:t>Mer om organisation, styrning och ledning finns i Förordningen med instruktion för polismyndigheten 2014:1102.</a:t>
            </a:r>
          </a:p>
          <a:p>
            <a:pPr lvl="0" algn="l"/>
            <a:endParaRPr lang="sv-SE" sz="2000" dirty="0"/>
          </a:p>
          <a:p>
            <a:pPr algn="l"/>
            <a:endParaRPr lang="sv-SE" sz="2000" dirty="0" smtClean="0"/>
          </a:p>
        </p:txBody>
      </p:sp>
    </p:spTree>
    <p:extLst>
      <p:ext uri="{BB962C8B-B14F-4D97-AF65-F5344CB8AC3E}">
        <p14:creationId xmlns:p14="http://schemas.microsoft.com/office/powerpoint/2010/main" val="1101553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107504" y="116632"/>
            <a:ext cx="8928992" cy="5522168"/>
          </a:xfrm>
        </p:spPr>
        <p:txBody>
          <a:bodyPr/>
          <a:lstStyle/>
          <a:p>
            <a:pPr algn="l"/>
            <a:r>
              <a:rPr lang="sv-SE" sz="2000" b="1" dirty="0"/>
              <a:t>3 § SÄKERHETSPOLISENS UPPGIFTER</a:t>
            </a:r>
            <a:endParaRPr lang="sv-SE" sz="2000" dirty="0"/>
          </a:p>
          <a:p>
            <a:pPr algn="l"/>
            <a:r>
              <a:rPr lang="sv-SE" sz="2000" i="1" dirty="0"/>
              <a:t>”Till Säkerhetspolisens uppgifter hör att</a:t>
            </a:r>
            <a:endParaRPr lang="sv-SE" sz="2000" dirty="0"/>
          </a:p>
          <a:p>
            <a:pPr lvl="0" algn="l"/>
            <a:r>
              <a:rPr lang="sv-SE" sz="2000" i="1" dirty="0" smtClean="0"/>
              <a:t>1. förebygga</a:t>
            </a:r>
            <a:r>
              <a:rPr lang="sv-SE" sz="2000" i="1" dirty="0"/>
              <a:t>, förhindra och upptäcka brottslig verksamhet som innefattar brott mot rikets säkerhet eller terrorbrott,</a:t>
            </a:r>
            <a:endParaRPr lang="sv-SE" sz="2000" dirty="0"/>
          </a:p>
          <a:p>
            <a:pPr lvl="0" algn="l"/>
            <a:r>
              <a:rPr lang="sv-SE" sz="2000" i="1" dirty="0" smtClean="0"/>
              <a:t>2. utreda </a:t>
            </a:r>
            <a:r>
              <a:rPr lang="sv-SE" sz="2000" i="1" dirty="0"/>
              <a:t>och beivra sådana brott som anges i 1 eller som följer av 5,</a:t>
            </a:r>
            <a:endParaRPr lang="sv-SE" sz="2000" dirty="0"/>
          </a:p>
          <a:p>
            <a:pPr lvl="0" algn="l"/>
            <a:r>
              <a:rPr lang="sv-SE" sz="2000" i="1" dirty="0" smtClean="0"/>
              <a:t>3. fullgöra </a:t>
            </a:r>
            <a:r>
              <a:rPr lang="sv-SE" sz="2000" i="1" dirty="0"/>
              <a:t>uppgifter i samband med personskydd av den centrala statsledningen och andra som regeringen eller Säkerhetspolisen bestämmer,</a:t>
            </a:r>
            <a:endParaRPr lang="sv-SE" sz="2000" dirty="0"/>
          </a:p>
          <a:p>
            <a:pPr lvl="0" algn="l"/>
            <a:r>
              <a:rPr lang="sv-SE" sz="2000" i="1" dirty="0" smtClean="0"/>
              <a:t>4. fullgöra </a:t>
            </a:r>
            <a:r>
              <a:rPr lang="sv-SE" sz="2000" i="1" dirty="0"/>
              <a:t>uppgifter enligt säkerhetsskyddslagen (</a:t>
            </a:r>
            <a:r>
              <a:rPr lang="sv-SE" sz="2000" i="1" dirty="0">
                <a:hlinkClick r:id="rId3"/>
              </a:rPr>
              <a:t>1996:627</a:t>
            </a:r>
            <a:r>
              <a:rPr lang="sv-SE" sz="2000" i="1" dirty="0"/>
              <a:t>),</a:t>
            </a:r>
            <a:endParaRPr lang="sv-SE" sz="2000" dirty="0"/>
          </a:p>
          <a:p>
            <a:pPr lvl="0" algn="l"/>
            <a:r>
              <a:rPr lang="sv-SE" sz="2000" i="1" dirty="0" smtClean="0"/>
              <a:t>5. leda </a:t>
            </a:r>
            <a:r>
              <a:rPr lang="sv-SE" sz="2000" i="1" dirty="0"/>
              <a:t>annan polisverksamhet om regeringen föreskriver det och i övrigt bedriva sådan verksamhet som framgår av lag eller förordning eller som regeringen uppdragit åt Säkerhetspolisen att i särskilda hänseenden ansvara för.</a:t>
            </a:r>
            <a:endParaRPr lang="sv-SE" sz="2000" dirty="0"/>
          </a:p>
          <a:p>
            <a:pPr algn="l"/>
            <a:r>
              <a:rPr lang="sv-SE" sz="2000" i="1" dirty="0"/>
              <a:t>När Säkerhetspolisen leder polisverksamhet enligt första stycket ska det som i lag eller annan författning föreskrivs om Polismyndigheten i tillämpliga delar gälla Säkerhetspolisen.”</a:t>
            </a:r>
            <a:endParaRPr lang="sv-SE" sz="2000" dirty="0"/>
          </a:p>
        </p:txBody>
      </p:sp>
    </p:spTree>
    <p:extLst>
      <p:ext uri="{BB962C8B-B14F-4D97-AF65-F5344CB8AC3E}">
        <p14:creationId xmlns:p14="http://schemas.microsoft.com/office/powerpoint/2010/main" val="1101553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179512" y="260648"/>
            <a:ext cx="8784976" cy="5256584"/>
          </a:xfrm>
        </p:spPr>
        <p:txBody>
          <a:bodyPr/>
          <a:lstStyle/>
          <a:p>
            <a:pPr algn="l"/>
            <a:r>
              <a:rPr lang="sv-SE" sz="2000" b="1" dirty="0"/>
              <a:t>4 § POLISMAN</a:t>
            </a:r>
            <a:endParaRPr lang="sv-SE" sz="2000" dirty="0"/>
          </a:p>
          <a:p>
            <a:pPr algn="l"/>
            <a:r>
              <a:rPr lang="sv-SE" sz="2000" i="1" dirty="0"/>
              <a:t>”En polisman är tjänsteman vid Polismyndigheten eller Säkerhetspolisen, om regeringen inte föreskriver något annat. Regeringen bestämmer vad som avses med polisman</a:t>
            </a:r>
            <a:r>
              <a:rPr lang="sv-SE" sz="2000" i="1" dirty="0" smtClean="0"/>
              <a:t>.”</a:t>
            </a:r>
          </a:p>
          <a:p>
            <a:pPr algn="l"/>
            <a:endParaRPr lang="sv-SE" sz="2000" i="1" dirty="0"/>
          </a:p>
          <a:p>
            <a:pPr algn="l"/>
            <a:r>
              <a:rPr lang="sv-SE" sz="2000" dirty="0">
                <a:solidFill>
                  <a:srgbClr val="FF0000"/>
                </a:solidFill>
              </a:rPr>
              <a:t>Ger regeringen rätt att bestämma vad som avses med polisman.</a:t>
            </a:r>
          </a:p>
          <a:p>
            <a:pPr algn="l"/>
            <a:endParaRPr lang="sv-SE" sz="2000" dirty="0"/>
          </a:p>
          <a:p>
            <a:endParaRPr lang="sv-SE" sz="2000" i="1" dirty="0" smtClean="0"/>
          </a:p>
        </p:txBody>
      </p:sp>
    </p:spTree>
    <p:extLst>
      <p:ext uri="{BB962C8B-B14F-4D97-AF65-F5344CB8AC3E}">
        <p14:creationId xmlns:p14="http://schemas.microsoft.com/office/powerpoint/2010/main" val="1970035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251520" y="260648"/>
            <a:ext cx="8640960" cy="5616624"/>
          </a:xfrm>
        </p:spPr>
        <p:txBody>
          <a:bodyPr/>
          <a:lstStyle/>
          <a:p>
            <a:pPr algn="l"/>
            <a:r>
              <a:rPr lang="sv-SE" sz="2000" b="1" dirty="0"/>
              <a:t>5 § FÖRFLYTTNING AV ASTÄLLDA VID SÄKERHETSPOLISEN</a:t>
            </a:r>
            <a:endParaRPr lang="sv-SE" sz="2000" dirty="0"/>
          </a:p>
          <a:p>
            <a:pPr algn="l"/>
            <a:r>
              <a:rPr lang="sv-SE" sz="2000" i="1" dirty="0"/>
              <a:t>”En arbetstagare som är anställd vid Säkerhetspolisen får förflyttas till en annan statlig anställning enligt de närmare föreskrifter som regeringen meddelar. En sådan arbetstagare som är polisman får förflyttas endast till en annan anställning som polisman.</a:t>
            </a:r>
            <a:endParaRPr lang="sv-SE" sz="2000" dirty="0"/>
          </a:p>
          <a:p>
            <a:pPr algn="l"/>
            <a:r>
              <a:rPr lang="sv-SE" sz="2000" i="1" dirty="0"/>
              <a:t>Förflyttning enligt första stycket till en anställning vid en myndighet inom något annat verksamhetsområde får ske endast om arbetsuppgifterna är likartade eller arbetstagaren med hänsyn till sin utbildning är lämpad för anställningen.</a:t>
            </a:r>
            <a:endParaRPr lang="sv-SE" sz="2000" dirty="0"/>
          </a:p>
          <a:p>
            <a:pPr algn="l"/>
            <a:r>
              <a:rPr lang="sv-SE" sz="2000" i="1" dirty="0"/>
              <a:t>I mål eller ärenden om förflyttning ska </a:t>
            </a:r>
            <a:r>
              <a:rPr lang="sv-SE" sz="2000" i="1" dirty="0">
                <a:hlinkClick r:id="rId3"/>
              </a:rPr>
              <a:t>36 §</a:t>
            </a:r>
            <a:r>
              <a:rPr lang="sv-SE" sz="2000" i="1" dirty="0"/>
              <a:t> andra stycket, </a:t>
            </a:r>
            <a:r>
              <a:rPr lang="sv-SE" sz="2000" i="1" dirty="0">
                <a:hlinkClick r:id="rId4"/>
              </a:rPr>
              <a:t>37</a:t>
            </a:r>
            <a:r>
              <a:rPr lang="sv-SE" sz="2000" i="1" dirty="0"/>
              <a:t> och </a:t>
            </a:r>
            <a:r>
              <a:rPr lang="sv-SE" sz="2000" i="1" dirty="0">
                <a:hlinkClick r:id="rId5"/>
              </a:rPr>
              <a:t>39 §§</a:t>
            </a:r>
            <a:r>
              <a:rPr lang="sv-SE" sz="2000" i="1" dirty="0"/>
              <a:t> lagen (1994:260) om offentlig anställning tillämpas</a:t>
            </a:r>
            <a:r>
              <a:rPr lang="sv-SE" sz="2000" i="1" dirty="0" smtClean="0"/>
              <a:t>.”</a:t>
            </a:r>
          </a:p>
          <a:p>
            <a:pPr algn="l"/>
            <a:endParaRPr lang="sv-SE" sz="2000" i="1" dirty="0"/>
          </a:p>
          <a:p>
            <a:pPr algn="l"/>
            <a:endParaRPr lang="sv-SE" sz="2000" dirty="0">
              <a:solidFill>
                <a:srgbClr val="FF0000"/>
              </a:solidFill>
            </a:endParaRPr>
          </a:p>
          <a:p>
            <a:pPr algn="l"/>
            <a:endParaRPr lang="sv-SE" sz="2000" dirty="0"/>
          </a:p>
          <a:p>
            <a:pPr algn="l"/>
            <a:endParaRPr lang="sv-SE" sz="2000" i="1" dirty="0" smtClean="0"/>
          </a:p>
        </p:txBody>
      </p:sp>
    </p:spTree>
    <p:extLst>
      <p:ext uri="{BB962C8B-B14F-4D97-AF65-F5344CB8AC3E}">
        <p14:creationId xmlns:p14="http://schemas.microsoft.com/office/powerpoint/2010/main" val="2891831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Lnu_swe">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3221</TotalTime>
  <Words>4562</Words>
  <Application>Microsoft Office PowerPoint</Application>
  <PresentationFormat>Bildspel på skärmen (4:3)</PresentationFormat>
  <Paragraphs>332</Paragraphs>
  <Slides>51</Slides>
  <Notes>9</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51</vt:i4>
      </vt:variant>
    </vt:vector>
  </HeadingPairs>
  <TitlesOfParts>
    <vt:vector size="55" baseType="lpstr">
      <vt:lpstr>Arial</vt:lpstr>
      <vt:lpstr>Calibri</vt:lpstr>
      <vt:lpstr>Times New Roman</vt:lpstr>
      <vt:lpstr>Lnu_swe</vt:lpstr>
      <vt:lpstr>   </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Polis dömdes för tjänstefel på grund av jäv Expressen: Publicerad 22 feb 2005 kl 16.19</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29 a § [Denna lydelse träder i kraft 2017-04-01.]</vt:lpstr>
      <vt:lpstr>30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Elisabet Hellgren</dc:creator>
  <cp:lastModifiedBy>Magnus Johnsson</cp:lastModifiedBy>
  <cp:revision>134</cp:revision>
  <cp:lastPrinted>2012-09-17T09:02:59Z</cp:lastPrinted>
  <dcterms:created xsi:type="dcterms:W3CDTF">2012-09-17T07:34:41Z</dcterms:created>
  <dcterms:modified xsi:type="dcterms:W3CDTF">2019-10-02T08:00:18Z</dcterms:modified>
</cp:coreProperties>
</file>