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26" r:id="rId2"/>
    <p:sldMasterId id="2147483744" r:id="rId3"/>
  </p:sldMasterIdLst>
  <p:notesMasterIdLst>
    <p:notesMasterId r:id="rId21"/>
  </p:notesMasterIdLst>
  <p:handoutMasterIdLst>
    <p:handoutMasterId r:id="rId22"/>
  </p:handoutMasterIdLst>
  <p:sldIdLst>
    <p:sldId id="738" r:id="rId4"/>
    <p:sldId id="717" r:id="rId5"/>
    <p:sldId id="718" r:id="rId6"/>
    <p:sldId id="719" r:id="rId7"/>
    <p:sldId id="720" r:id="rId8"/>
    <p:sldId id="721" r:id="rId9"/>
    <p:sldId id="722" r:id="rId10"/>
    <p:sldId id="723" r:id="rId11"/>
    <p:sldId id="724" r:id="rId12"/>
    <p:sldId id="725" r:id="rId13"/>
    <p:sldId id="726" r:id="rId14"/>
    <p:sldId id="735" r:id="rId15"/>
    <p:sldId id="737" r:id="rId16"/>
    <p:sldId id="736" r:id="rId17"/>
    <p:sldId id="732" r:id="rId18"/>
    <p:sldId id="727" r:id="rId19"/>
    <p:sldId id="672" r:id="rId20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0" autoAdjust="0"/>
    <p:restoredTop sz="60517" autoAdjust="0"/>
  </p:normalViewPr>
  <p:slideViewPr>
    <p:cSldViewPr snapToGrid="0">
      <p:cViewPr varScale="1">
        <p:scale>
          <a:sx n="44" d="100"/>
          <a:sy n="44" d="100"/>
        </p:scale>
        <p:origin x="60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43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4C5E4F0-D3FA-4DA4-A22F-C840327026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26617-8B27-474A-B181-9771AD6D7E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01D08-A997-4CF9-8FC8-583D109F5B2F}" type="datetimeFigureOut">
              <a:rPr lang="sv-SE" smtClean="0"/>
              <a:t>2022-11-17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72F1D54-6CB5-4C02-BA86-A603DA3AA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723C97D-EA2F-4432-AFD3-87260A8ABF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06B98-C733-4EA7-9D8E-4006F0607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249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29572-621A-4315-9A42-E1C3C1EF176D}" type="datetimeFigureOut">
              <a:rPr lang="sv-SE" smtClean="0"/>
              <a:t>2022-11-17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5943B-6C2F-400D-81E1-D1167DF7F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613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1763" y="1347788"/>
            <a:ext cx="6469062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79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101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926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753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alt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4409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785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4383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672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1763" y="1347788"/>
            <a:ext cx="6469062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0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87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745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98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320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698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413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307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41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42292" y="4321159"/>
            <a:ext cx="1860631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4529542"/>
            <a:ext cx="77997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8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8154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7875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330513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29811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386486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62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78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2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837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2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586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3050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5218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06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4843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2388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3936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2743021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446749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746788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2342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323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4686574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374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935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5849" y="4713549"/>
            <a:ext cx="2760304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8088" y="1448780"/>
            <a:ext cx="2795829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3146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42292" y="4321159"/>
            <a:ext cx="1860631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4529542"/>
            <a:ext cx="77997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9568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6365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8033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2518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364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55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88881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63744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92729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00336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7076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0871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19993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254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621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020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350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630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73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05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024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85"/>
            <a:ext cx="2603029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2133600"/>
            <a:ext cx="878931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6135090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787784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4" name="Picture 6" descr="090323_Lnu_Symbol">
            <a:extLst>
              <a:ext uri="{FF2B5EF4-FFF2-40B4-BE49-F238E27FC236}">
                <a16:creationId xmlns:a16="http://schemas.microsoft.com/office/drawing/2014/main" id="{0AB2469A-08D9-41A5-935D-D672C43B5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5" y="6207125"/>
            <a:ext cx="33231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12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6" name="Picture 6" descr="090323_Lnu_Symbol">
            <a:extLst>
              <a:ext uri="{FF2B5EF4-FFF2-40B4-BE49-F238E27FC236}">
                <a16:creationId xmlns:a16="http://schemas.microsoft.com/office/drawing/2014/main" id="{3850FC97-24C7-47CB-87F7-873DD9CCAE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5" y="6207125"/>
            <a:ext cx="33231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28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85"/>
            <a:ext cx="2603029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2133600"/>
            <a:ext cx="878931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6135090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787784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4" name="Picture 6" descr="090323_Lnu_Symbol">
            <a:extLst>
              <a:ext uri="{FF2B5EF4-FFF2-40B4-BE49-F238E27FC236}">
                <a16:creationId xmlns:a16="http://schemas.microsoft.com/office/drawing/2014/main" id="{0AB2469A-08D9-41A5-935D-D672C43B5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5" y="6207125"/>
            <a:ext cx="33231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4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814" y="1572258"/>
            <a:ext cx="8020372" cy="3678167"/>
          </a:xfrm>
        </p:spPr>
        <p:txBody>
          <a:bodyPr>
            <a:normAutofit fontScale="90000"/>
          </a:bodyPr>
          <a:lstStyle/>
          <a:p>
            <a:pPr algn="ctr"/>
            <a:r>
              <a:rPr lang="sv-SE" sz="7200" b="1" dirty="0">
                <a:solidFill>
                  <a:schemeClr val="tx1"/>
                </a:solidFill>
              </a:rPr>
              <a:t>9 kap. BrB</a:t>
            </a:r>
            <a:br>
              <a:rPr lang="sv-SE" sz="7200" b="1" dirty="0">
                <a:solidFill>
                  <a:schemeClr val="tx1"/>
                </a:solidFill>
              </a:rPr>
            </a:br>
            <a:r>
              <a:rPr lang="sv-SE" altLang="sv-SE" sz="6000" b="1" dirty="0">
                <a:solidFill>
                  <a:schemeClr val="tx1"/>
                </a:solidFill>
                <a:cs typeface="Arial" panose="020B0604020202020204" pitchFamily="34" charset="0"/>
              </a:rPr>
              <a:t>Om bedrägeri och annan oredlighet</a:t>
            </a:r>
            <a:br>
              <a:rPr lang="sv-SE" sz="6000" b="1" dirty="0">
                <a:solidFill>
                  <a:schemeClr val="tx1"/>
                </a:solidFill>
              </a:rPr>
            </a:br>
            <a:endParaRPr lang="sv-SE" sz="6000" b="1" i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52855" y="5928852"/>
            <a:ext cx="1964719" cy="399212"/>
          </a:xfrm>
        </p:spPr>
        <p:txBody>
          <a:bodyPr>
            <a:normAutofit/>
          </a:bodyPr>
          <a:lstStyle/>
          <a:p>
            <a:r>
              <a:rPr lang="sv-SE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©</a:t>
            </a:r>
            <a:r>
              <a:rPr lang="sv-SE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Lena Styrlin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5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Utpressning, 9 kap. 4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67823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Den som genom olaga tvång förmår någon till handling eller underlåtenhet som innebär vinning för gärningsmannen och skada för den tvingade eller någon i vars ställe denne är döms, om inte brottet är att anse som rån eller grovt rån, för utpressning till fängelse i högst två år. </a:t>
            </a:r>
            <a:endParaRPr lang="sv-SE" sz="2200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24000"/>
              </a:lnSpc>
              <a:buNone/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Rekvisit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Genom olaga tvång, 4:4 BrB.</a:t>
            </a:r>
          </a:p>
          <a:p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Förmå någon till en disposition (handling eller underlåtenhet).</a:t>
            </a:r>
          </a:p>
          <a:p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Förmögenhetsöverföring (innebära vinning för gärningsmannen och skada för den tvingade eller någon i vars ställe denne är).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6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Häleribrotten, 9 kap. 6 &amp; 7 §§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371600"/>
            <a:ext cx="9120414" cy="5397499"/>
          </a:xfrm>
        </p:spPr>
        <p:txBody>
          <a:bodyPr>
            <a:normAutofit/>
          </a:bodyPr>
          <a:lstStyle/>
          <a:p>
            <a:r>
              <a:rPr lang="sv-SE" altLang="sv-SE" sz="2800" b="1" dirty="0">
                <a:solidFill>
                  <a:schemeClr val="tx1"/>
                </a:solidFill>
                <a:cs typeface="Calibri" panose="020F0502020204030204" pitchFamily="34" charset="0"/>
              </a:rPr>
              <a:t>”Hälaren är lika god som stjälaren”</a:t>
            </a:r>
          </a:p>
          <a:p>
            <a:endParaRPr lang="sv-SE" altLang="sv-SE" sz="28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sv-SE" altLang="sv-SE" sz="2800" b="1" dirty="0">
                <a:solidFill>
                  <a:schemeClr val="tx1"/>
                </a:solidFill>
                <a:cs typeface="Calibri" panose="020F0502020204030204" pitchFamily="34" charset="0"/>
              </a:rPr>
              <a:t>Straffbelägger ”efterföljande delaktighet” </a:t>
            </a:r>
          </a:p>
          <a:p>
            <a:endParaRPr lang="sv-SE" altLang="sv-SE" sz="28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None/>
            </a:pPr>
            <a:endParaRPr lang="sv-SE" altLang="sv-SE" sz="24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sv-SE" altLang="sv-SE" sz="2800" b="1" dirty="0">
                <a:solidFill>
                  <a:schemeClr val="tx1"/>
                </a:solidFill>
                <a:cs typeface="Calibri" panose="020F0502020204030204" pitchFamily="34" charset="0"/>
              </a:rPr>
              <a:t>Olika former: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altLang="sv-SE" sz="2600" b="1" dirty="0" err="1">
                <a:solidFill>
                  <a:schemeClr val="tx1"/>
                </a:solidFill>
                <a:cs typeface="Calibri" panose="020F0502020204030204" pitchFamily="34" charset="0"/>
              </a:rPr>
              <a:t>Sakhäleri</a:t>
            </a:r>
            <a:r>
              <a:rPr lang="sv-SE" altLang="sv-SE" sz="2600" b="1" dirty="0">
                <a:solidFill>
                  <a:schemeClr val="tx1"/>
                </a:solidFill>
                <a:cs typeface="Calibri" panose="020F0502020204030204" pitchFamily="34" charset="0"/>
              </a:rPr>
              <a:t>, vinningshäleri &amp; fordringshäleri, 9:6 1 st. BrB.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altLang="sv-SE" sz="2600" b="1" dirty="0">
                <a:solidFill>
                  <a:schemeClr val="tx1"/>
                </a:solidFill>
                <a:cs typeface="Calibri" panose="020F0502020204030204" pitchFamily="34" charset="0"/>
              </a:rPr>
              <a:t>Näringshäleri, 9:6 2 st. BrB. </a:t>
            </a:r>
            <a:endParaRPr lang="sv-SE" altLang="sv-SE" sz="2600" b="1" i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v-SE" altLang="sv-SE" sz="2600" b="1" dirty="0">
                <a:solidFill>
                  <a:schemeClr val="tx1"/>
                </a:solidFill>
                <a:cs typeface="Calibri" panose="020F0502020204030204" pitchFamily="34" charset="0"/>
              </a:rPr>
              <a:t>Häleriförseelse, 9:7 BrB.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Häleribrotten, 9 kap. 6 § 1 st.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181100"/>
            <a:ext cx="9120414" cy="558799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4000"/>
              </a:lnSpc>
            </a:pPr>
            <a:r>
              <a:rPr lang="sv-SE" altLang="sv-SE" sz="4700" b="1" dirty="0" err="1">
                <a:solidFill>
                  <a:schemeClr val="tx1"/>
                </a:solidFill>
                <a:cs typeface="Arial" panose="020B0604020202020204" pitchFamily="34" charset="0"/>
              </a:rPr>
              <a:t>Sakhäleri</a:t>
            </a:r>
            <a:r>
              <a:rPr lang="sv-SE" altLang="sv-SE" sz="47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altLang="sv-SE" sz="4000" b="1" dirty="0">
                <a:solidFill>
                  <a:schemeClr val="tx1"/>
                </a:solidFill>
                <a:cs typeface="Arial" panose="020B0604020202020204" pitchFamily="34" charset="0"/>
              </a:rPr>
              <a:t>Ta befattning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altLang="sv-SE" sz="4000" b="1" dirty="0">
                <a:solidFill>
                  <a:schemeClr val="tx1"/>
                </a:solidFill>
                <a:cs typeface="Arial" panose="020B0604020202020204" pitchFamily="34" charset="0"/>
              </a:rPr>
              <a:t>med något som är frånhänt annan genom brott – fullbordat </a:t>
            </a:r>
            <a:r>
              <a:rPr lang="sv-SE" altLang="sv-SE" sz="4000" b="1" dirty="0" err="1">
                <a:solidFill>
                  <a:schemeClr val="tx1"/>
                </a:solidFill>
                <a:cs typeface="Arial" panose="020B0604020202020204" pitchFamily="34" charset="0"/>
              </a:rPr>
              <a:t>förbrott</a:t>
            </a:r>
            <a:endParaRPr lang="sv-SE" altLang="sv-SE" sz="4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altLang="sv-SE" sz="4000" b="1" dirty="0">
                <a:solidFill>
                  <a:schemeClr val="tx1"/>
                </a:solidFill>
                <a:cs typeface="Arial" panose="020B0604020202020204" pitchFamily="34" charset="0"/>
              </a:rPr>
              <a:t>ägnat att försvåra ett återställande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4000" b="1" dirty="0">
                <a:solidFill>
                  <a:schemeClr val="tx1"/>
                </a:solidFill>
              </a:rPr>
              <a:t>individuellt bestämd egendom</a:t>
            </a:r>
          </a:p>
          <a:p>
            <a:pPr marL="342900" lvl="1" indent="-342900">
              <a:lnSpc>
                <a:spcPct val="114000"/>
              </a:lnSpc>
            </a:pPr>
            <a:r>
              <a:rPr lang="sv-SE" sz="4700" b="1" dirty="0">
                <a:solidFill>
                  <a:schemeClr val="tx1"/>
                </a:solidFill>
              </a:rPr>
              <a:t>Vinningshäleri </a:t>
            </a:r>
          </a:p>
          <a:p>
            <a:pPr marL="857250" lvl="2" indent="-45720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4400" b="1" dirty="0">
                <a:solidFill>
                  <a:schemeClr val="tx1"/>
                </a:solidFill>
              </a:rPr>
              <a:t>Bereda sig otillbörlig vinning av annans brottsliga förvärv</a:t>
            </a:r>
          </a:p>
          <a:p>
            <a:pPr marL="457200" lvl="2" indent="-457200">
              <a:lnSpc>
                <a:spcPct val="114000"/>
              </a:lnSpc>
            </a:pPr>
            <a:r>
              <a:rPr lang="sv-SE" sz="4700" b="1" dirty="0">
                <a:solidFill>
                  <a:schemeClr val="tx1"/>
                </a:solidFill>
              </a:rPr>
              <a:t>Fodringshäleri</a:t>
            </a:r>
          </a:p>
          <a:p>
            <a:pPr marL="1028700" lvl="3" indent="-57150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4400" b="1" dirty="0">
                <a:solidFill>
                  <a:schemeClr val="tx1"/>
                </a:solidFill>
              </a:rPr>
              <a:t>Att genom krav, överlåtelse eller på annat liknande sätt hävdar en genom brott tillkommen fordran</a:t>
            </a:r>
          </a:p>
          <a:p>
            <a:pPr marL="342900" lvl="1" indent="-342900">
              <a:lnSpc>
                <a:spcPct val="114000"/>
              </a:lnSpc>
            </a:pPr>
            <a:endParaRPr lang="sv-SE" sz="3100" b="1" dirty="0">
              <a:solidFill>
                <a:schemeClr val="tx1"/>
              </a:solidFill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8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Häleribrotten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181100"/>
            <a:ext cx="9120414" cy="558799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alt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Näringshäleri, 9 kap. 6 § 2 st. BrB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</a:rPr>
              <a:t>i näringsverksamhet eller såsom led i en verksamhet, bedriven </a:t>
            </a:r>
            <a:r>
              <a:rPr lang="sv-SE" sz="2400" b="1" i="1" dirty="0">
                <a:solidFill>
                  <a:schemeClr val="tx1"/>
                </a:solidFill>
              </a:rPr>
              <a:t>vanemässigt</a:t>
            </a:r>
            <a:r>
              <a:rPr lang="sv-SE" sz="2400" b="1" dirty="0">
                <a:solidFill>
                  <a:schemeClr val="tx1"/>
                </a:solidFill>
              </a:rPr>
              <a:t> eller annars i </a:t>
            </a:r>
            <a:r>
              <a:rPr lang="sv-SE" sz="2400" b="1" i="1" dirty="0">
                <a:solidFill>
                  <a:schemeClr val="tx1"/>
                </a:solidFill>
              </a:rPr>
              <a:t>större omfattning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</a:rPr>
              <a:t>Förvärva eller motta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</a:rPr>
              <a:t>Något som skäligen kan antas vara frånhänt annan genom brott – </a:t>
            </a:r>
            <a:r>
              <a:rPr lang="sv-SE" sz="2400" b="1" dirty="0" err="1">
                <a:solidFill>
                  <a:schemeClr val="tx1"/>
                </a:solidFill>
              </a:rPr>
              <a:t>sak</a:t>
            </a:r>
            <a:r>
              <a:rPr lang="sv-SE" altLang="sv-SE" sz="2400" b="1" dirty="0" err="1">
                <a:solidFill>
                  <a:schemeClr val="tx1"/>
                </a:solidFill>
                <a:cs typeface="Arial" panose="020B0604020202020204" pitchFamily="34" charset="0"/>
              </a:rPr>
              <a:t>häleri</a:t>
            </a: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 utan styrkt </a:t>
            </a:r>
            <a:r>
              <a:rPr lang="sv-SE" altLang="sv-SE" sz="2400" b="1" dirty="0" err="1">
                <a:solidFill>
                  <a:schemeClr val="tx1"/>
                </a:solidFill>
                <a:cs typeface="Arial" panose="020B0604020202020204" pitchFamily="34" charset="0"/>
              </a:rPr>
              <a:t>förbrott</a:t>
            </a: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Ägnat att försvåra ett återställande</a:t>
            </a:r>
          </a:p>
          <a:p>
            <a:pPr marL="0" lvl="1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42900" lvl="1" indent="-342900">
              <a:lnSpc>
                <a:spcPct val="114000"/>
              </a:lnSpc>
            </a:pPr>
            <a:r>
              <a:rPr lang="sv-SE" alt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Grovt brott, 9 kap. 6 § 3 st. BrB</a:t>
            </a:r>
          </a:p>
          <a:p>
            <a:pPr marL="742950" lvl="2" indent="-34290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Brott i första eller andra stycket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8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Häleriförseelse, 9 kap. 7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181100"/>
            <a:ext cx="9120414" cy="5587999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buNone/>
            </a:pPr>
            <a:r>
              <a:rPr lang="sv-SE" alt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Första stycket</a:t>
            </a:r>
          </a:p>
          <a:p>
            <a:pPr marL="342900" lvl="1" indent="-342900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Ringa brott</a:t>
            </a:r>
          </a:p>
          <a:p>
            <a:pPr marL="0" lvl="1" indent="0">
              <a:lnSpc>
                <a:spcPct val="114000"/>
              </a:lnSpc>
              <a:buNone/>
            </a:pPr>
            <a:r>
              <a:rPr lang="sv-SE" alt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Andra stycket</a:t>
            </a:r>
          </a:p>
          <a:p>
            <a:pPr lvl="1" indent="-342900" defTabSz="9144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Punkten 1 </a:t>
            </a: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– något som skäligen kan antas vara frånhänt annan genom brott – </a:t>
            </a:r>
            <a:r>
              <a:rPr lang="sv-SE" sz="2200" b="1" dirty="0" err="1">
                <a:solidFill>
                  <a:schemeClr val="tx1"/>
                </a:solidFill>
                <a:cs typeface="Arial" panose="020B0604020202020204" pitchFamily="34" charset="0"/>
              </a:rPr>
              <a:t>förbrott</a:t>
            </a: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 behöver inte styrkas  </a:t>
            </a:r>
          </a:p>
          <a:p>
            <a:pPr marL="400050" lvl="1" indent="0" defTabSz="914400">
              <a:spcBef>
                <a:spcPts val="0"/>
              </a:spcBef>
              <a:buClrTx/>
              <a:buNone/>
              <a:defRPr/>
            </a:pPr>
            <a:endParaRPr lang="sv-SE" sz="22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lvl="1" indent="-342900" defTabSz="9144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Punkten 2 </a:t>
            </a: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– inte insåg, men hade skälig anledning att anta att brott förelåg – </a:t>
            </a: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oaktsamt häleri </a:t>
            </a:r>
          </a:p>
          <a:p>
            <a:pPr lvl="1" indent="-342900" defTabSz="9144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sv-SE" sz="22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lvl="1" indent="-342900" defTabSz="9144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Punkten 3 </a:t>
            </a: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– ansvar för någon som medverkat till förbrottet men inte insåg men hade skälig anledning att anta </a:t>
            </a:r>
            <a:r>
              <a:rPr lang="sv-SE" sz="2200" b="1">
                <a:solidFill>
                  <a:schemeClr val="tx1"/>
                </a:solidFill>
                <a:cs typeface="Arial" panose="020B0604020202020204" pitchFamily="34" charset="0"/>
              </a:rPr>
              <a:t>att ett brott </a:t>
            </a: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förövades – </a:t>
            </a: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oaktsam medverkan till förbrottet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78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8828314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Osjälvständiga brottsformer, 9 kap. 11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831614" cy="55117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endParaRPr lang="sv-SE" sz="28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72DA4B5-95B7-41BD-9C96-B9CF7DD63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711" y="1242167"/>
            <a:ext cx="10248264" cy="52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11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Åtalsprövningsregler, 9 kap. 12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70000"/>
            <a:ext cx="9120414" cy="549909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Det som anges i 8 kap. 13 § BrB om inskränkning i åklagarens åtalsrätt ska gälla även för brotten i 9 kap. BrB, med </a:t>
            </a:r>
            <a:r>
              <a:rPr lang="sv-SE" sz="2200" b="1" i="1" dirty="0">
                <a:solidFill>
                  <a:schemeClr val="accent1"/>
                </a:solidFill>
                <a:cs typeface="Arial" panose="020B0604020202020204" pitchFamily="34" charset="0"/>
              </a:rPr>
              <a:t>undantag</a:t>
            </a: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 för </a:t>
            </a: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grovt bedrägeri </a:t>
            </a: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och </a:t>
            </a:r>
            <a:r>
              <a:rPr lang="sv-SE" sz="2200" b="1" dirty="0">
                <a:solidFill>
                  <a:schemeClr val="accent1"/>
                </a:solidFill>
                <a:cs typeface="Arial" panose="020B0604020202020204" pitchFamily="34" charset="0"/>
              </a:rPr>
              <a:t>grov utpressning</a:t>
            </a: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endParaRPr 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Om gärningsmannen är närstående till målsäganden krävs det att målsäganden anger brottet till åtal eller att åklagaren gör en bedömning att åtal är påkallat ur allmän synpunkt i vissa fall. 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endParaRPr 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Bedrägeri eller ringa bedrägeri som består i att någon övertrasserar eget konto och ”snyltningsbrotten” i 9 kap. 2 § 2 st. BrB får åtalas endast om åtal är påkallat ur allmän synpunkt. </a:t>
            </a:r>
          </a:p>
          <a:p>
            <a:pPr marL="0" lvl="1" indent="0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sv-SE" altLang="sv-SE" sz="2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sv-SE" altLang="sv-SE" sz="2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88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BC247D6B-0289-4072-9A28-04C0AC6ED3D7}"/>
              </a:ext>
            </a:extLst>
          </p:cNvPr>
          <p:cNvSpPr txBox="1"/>
          <p:nvPr/>
        </p:nvSpPr>
        <p:spPr>
          <a:xfrm>
            <a:off x="2125218" y="5547292"/>
            <a:ext cx="7941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Tack för visad uppmärksamhet!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14DB114-EED3-45AE-9E01-5196C793D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4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Bedrägeri, 9 kap. 1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67823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sv-SE" sz="2600" b="1" i="1" dirty="0">
                <a:solidFill>
                  <a:schemeClr val="tx1"/>
                </a:solidFill>
                <a:cs typeface="Arial" panose="020B0604020202020204" pitchFamily="34" charset="0"/>
              </a:rPr>
              <a:t>Den som medelst vilseledande förmår någon till handling eller underlåtenhet, som innebär vinning för gärningsmannen och skada för den vilseledde eller någon i vars ställe denne är, döms för bedrägeri till fängelse i högst två år. </a:t>
            </a:r>
          </a:p>
          <a:p>
            <a:pPr marL="0" indent="0">
              <a:lnSpc>
                <a:spcPct val="124000"/>
              </a:lnSpc>
              <a:buNone/>
            </a:pPr>
            <a:endParaRPr 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24000"/>
              </a:lnSpc>
              <a:buNone/>
            </a:pPr>
            <a:r>
              <a:rPr lang="sv-SE" sz="3100" b="1" dirty="0">
                <a:solidFill>
                  <a:schemeClr val="accent1"/>
                </a:solidFill>
                <a:cs typeface="Arial" panose="020B0604020202020204" pitchFamily="34" charset="0"/>
              </a:rPr>
              <a:t>Rekvisit</a:t>
            </a:r>
          </a:p>
          <a:p>
            <a:pPr>
              <a:lnSpc>
                <a:spcPct val="12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Vilseledande (orsakande av felaktig tro).</a:t>
            </a:r>
          </a:p>
          <a:p>
            <a:pPr>
              <a:lnSpc>
                <a:spcPct val="12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Förmå någon till en disposition (handling eller underlåtenhet).</a:t>
            </a:r>
          </a:p>
          <a:p>
            <a:pPr>
              <a:lnSpc>
                <a:spcPct val="12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Förmögenhetsöverföring (innebära vinning för gärningsmannen och skada för den vilseledde eller någon i vars ställe denne är).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25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 fontScale="90000"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Vilseledande (orsakande av felaktig tro)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6782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Framkalla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 (uppväcka) oriktig föreställning hos offret.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Förstärka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 oriktig föreställning som offret redan har.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Vidmakthålla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 oriktig föreställning som offret redan har.</a:t>
            </a: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Kan ske på olika sätt 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Skriftligen.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Muntligen.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Genom sättet som gärningsmannen uppträder.</a:t>
            </a: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Lex </a:t>
            </a:r>
            <a:r>
              <a:rPr lang="sv-SE" sz="2800" b="1" dirty="0" err="1">
                <a:solidFill>
                  <a:schemeClr val="accent1"/>
                </a:solidFill>
                <a:cs typeface="Arial" panose="020B0604020202020204" pitchFamily="34" charset="0"/>
              </a:rPr>
              <a:t>specialis</a:t>
            </a: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 – bidragsbrottslagen (2007:612)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Vilseledande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970336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En villfarelse kan också avse ett s.k. inre faktum hos gärningsmannen, t.ex. att vilseleda om sina avsikter. </a:t>
            </a:r>
          </a:p>
          <a:p>
            <a:pPr>
              <a:lnSpc>
                <a:spcPct val="114000"/>
              </a:lnSpc>
            </a:pP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Bristande avsikt att uppfylla avtal, t.ex. i fråga om att </a:t>
            </a:r>
          </a:p>
          <a:p>
            <a:pPr lvl="2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Betala tillbaka lån.</a:t>
            </a:r>
          </a:p>
          <a:p>
            <a:pPr lvl="2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Betala vara köpt på kredit.</a:t>
            </a:r>
          </a:p>
          <a:p>
            <a:pPr lvl="2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Leverera </a:t>
            </a:r>
            <a:r>
              <a:rPr lang="sv-SE" altLang="sv-SE" sz="2400" b="1" dirty="0" err="1">
                <a:solidFill>
                  <a:schemeClr val="tx1"/>
                </a:solidFill>
                <a:cs typeface="Arial" panose="020B0604020202020204" pitchFamily="34" charset="0"/>
              </a:rPr>
              <a:t>förskottsbetald</a:t>
            </a: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 vara.</a:t>
            </a:r>
          </a:p>
          <a:p>
            <a:pPr lvl="2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Betala hyra eller leasingavgifter.</a:t>
            </a:r>
          </a:p>
          <a:p>
            <a:pPr lvl="2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Lämna tillbaka anförtrodd egendom.</a:t>
            </a:r>
          </a:p>
          <a:p>
            <a:pPr marL="457200"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Bedrägeri endast om </a:t>
            </a:r>
            <a:r>
              <a:rPr lang="sv-SE" altLang="sv-SE" sz="2400" b="1" dirty="0">
                <a:solidFill>
                  <a:schemeClr val="accent1"/>
                </a:solidFill>
                <a:cs typeface="Arial" panose="020B0604020202020204" pitchFamily="34" charset="0"/>
              </a:rPr>
              <a:t>uppfyllelsevilja saknades från början</a:t>
            </a: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r>
              <a:rPr lang="sv-SE" altLang="sv-SE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9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Förmå någon till en disposition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549400"/>
            <a:ext cx="9425214" cy="551180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Handling eller underlåtenhet som innebär förmögenhetsöverföring.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Oftast en rättshandling, t.ex. att ingå avtal (köp, försäljning, lån, hyra). 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Även en ”faktisk handling”, t.ex. att förmå någon att lämna ut en vara eller utföra ett arbete.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Krävs orsakssamband mellan vilseledandet och dispositionen.</a:t>
            </a:r>
          </a:p>
          <a:p>
            <a:pPr>
              <a:lnSpc>
                <a:spcPct val="114000"/>
              </a:lnSpc>
            </a:pPr>
            <a:r>
              <a:rPr lang="sv-SE" alt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Brottet är fullbordat i och med dispositionen.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9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Förmögenhetsöverföring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511300"/>
            <a:ext cx="9425214" cy="554990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Dispositionen ska innebära både ekonomisk skada </a:t>
            </a: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och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 ekonomisk vinning.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Skada (eller risk för skada) = (risk för) ekonomisk förlust. 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Skadan ska drabba den vilseledde eller någon i vars ställe denne är.</a:t>
            </a: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Vinning även om den som får vinningen är annan än den som vilseleder, 23:7 BrB. 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8663214" cy="705852"/>
          </a:xfrm>
        </p:spPr>
        <p:txBody>
          <a:bodyPr>
            <a:normAutofit fontScale="90000"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Datorbedrägeri (automat), 9 kap. 1 § 2 st.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06500"/>
            <a:ext cx="9425214" cy="585470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Rekvisit </a:t>
            </a:r>
            <a:r>
              <a:rPr lang="sv-SE" sz="2800" b="1" u="sng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Olovligen påverkar resultatet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 av en automatisk informationsbehandling eller någon annan liknande automatisk process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genom att lämna oriktig eller ofullständig uppgift,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genom att ändra i program eller upptagning eller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på annat sätt.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Förmögenhetsöverföring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(vinning för gärningsmannen och skada för någon annan).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0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Ringa bedrägeri, 9 kap. 2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320800"/>
            <a:ext cx="9120414" cy="54482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Är brott som avses i 1 § med hänsyn till </a:t>
            </a:r>
            <a:r>
              <a:rPr lang="sv-SE" sz="2200" b="1" i="1" dirty="0">
                <a:solidFill>
                  <a:schemeClr val="accent1"/>
                </a:solidFill>
                <a:cs typeface="Arial" panose="020B0604020202020204" pitchFamily="34" charset="0"/>
              </a:rPr>
              <a:t>skadans omfattning och övriga omständigheter</a:t>
            </a: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 vid brottet att anse som ringa, döms för ringa bedrägeri till böter eller fängelse i högst sex månader.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6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De s.k. snyltningsbrotten (2 st.)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Någon gör inte gör rätt för sig när han eller hon använder sig av något som tillhandahålls mot kontant betalning.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Brottet förutsätter inte att någon vilseleds.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8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Grov bedrägeri, 9 kap. 3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120414" cy="55117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Är brott som avses i 1 § att anse som grovt, döms för grovt bedrägeri till fängelse i lägst sex månader och högst sex år.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2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Omständigheter att beakta</a:t>
            </a:r>
          </a:p>
          <a:p>
            <a:pPr>
              <a:lnSpc>
                <a:spcPct val="11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Om gärningsmannen missbrukat allmänt förtroende.</a:t>
            </a:r>
            <a:endParaRPr lang="sv-SE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Om gärningsmannen begagnat falsk (eller osann) handling eller vilseledande bokföring.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Om gärningen annars varit av särskilt farlig art.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Om gärningen avsett betydande värde. 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Om gärningen inneburit synnerligen kännbar skada. </a:t>
            </a:r>
            <a:endParaRPr lang="sv-SE" sz="24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70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3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n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11267</TotalTime>
  <Words>1067</Words>
  <Application>Microsoft Office PowerPoint</Application>
  <PresentationFormat>Bredbild</PresentationFormat>
  <Paragraphs>135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Wingdings</vt:lpstr>
      <vt:lpstr>Wingdings 3</vt:lpstr>
      <vt:lpstr>1_Slinga</vt:lpstr>
      <vt:lpstr>3_Slinga</vt:lpstr>
      <vt:lpstr>2_Slinga</vt:lpstr>
      <vt:lpstr>9 kap. BrB Om bedrägeri och annan oredlighet </vt:lpstr>
      <vt:lpstr>Bedrägeri, 9 kap. 1 § BrB</vt:lpstr>
      <vt:lpstr>Vilseledande (orsakande av felaktig tro)</vt:lpstr>
      <vt:lpstr>Vilseledande forts.</vt:lpstr>
      <vt:lpstr>Förmå någon till en disposition</vt:lpstr>
      <vt:lpstr>Förmögenhetsöverföring</vt:lpstr>
      <vt:lpstr>Datorbedrägeri (automat), 9 kap. 1 § 2 st. BrB</vt:lpstr>
      <vt:lpstr>Ringa bedrägeri, 9 kap. 2 § BrB</vt:lpstr>
      <vt:lpstr>Grov bedrägeri, 9 kap. 3 § BrB</vt:lpstr>
      <vt:lpstr>Utpressning, 9 kap. 4 § BrB</vt:lpstr>
      <vt:lpstr>Häleribrotten, 9 kap. 6 &amp; 7 §§ BrB</vt:lpstr>
      <vt:lpstr>Häleribrotten, 9 kap. 6 § 1 st. BrB</vt:lpstr>
      <vt:lpstr>Häleribrotten</vt:lpstr>
      <vt:lpstr>Häleriförseelse, 9 kap. 7 § BrB</vt:lpstr>
      <vt:lpstr>Osjälvständiga brottsformer, 9 kap. 11 § BrB</vt:lpstr>
      <vt:lpstr>Åtalsprövningsregler, 9 kap. 12 § BrB</vt:lpstr>
      <vt:lpstr>PowerPoint-presentation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23:6-9 RB Grundläggande brottsutredning</dc:title>
  <dc:creator>Anna Mårtensson</dc:creator>
  <cp:lastModifiedBy>Anna Quintero Tovar</cp:lastModifiedBy>
  <cp:revision>331</cp:revision>
  <cp:lastPrinted>2021-05-19T06:01:10Z</cp:lastPrinted>
  <dcterms:created xsi:type="dcterms:W3CDTF">2020-02-13T12:21:27Z</dcterms:created>
  <dcterms:modified xsi:type="dcterms:W3CDTF">2022-11-17T08:46:51Z</dcterms:modified>
</cp:coreProperties>
</file>