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726" r:id="rId2"/>
  </p:sldMasterIdLst>
  <p:notesMasterIdLst>
    <p:notesMasterId r:id="rId22"/>
  </p:notesMasterIdLst>
  <p:handoutMasterIdLst>
    <p:handoutMasterId r:id="rId23"/>
  </p:handoutMasterIdLst>
  <p:sldIdLst>
    <p:sldId id="418" r:id="rId3"/>
    <p:sldId id="701" r:id="rId4"/>
    <p:sldId id="702" r:id="rId5"/>
    <p:sldId id="703" r:id="rId6"/>
    <p:sldId id="704" r:id="rId7"/>
    <p:sldId id="705" r:id="rId8"/>
    <p:sldId id="706" r:id="rId9"/>
    <p:sldId id="707" r:id="rId10"/>
    <p:sldId id="708" r:id="rId11"/>
    <p:sldId id="709" r:id="rId12"/>
    <p:sldId id="710" r:id="rId13"/>
    <p:sldId id="711" r:id="rId14"/>
    <p:sldId id="712" r:id="rId15"/>
    <p:sldId id="713" r:id="rId16"/>
    <p:sldId id="714" r:id="rId17"/>
    <p:sldId id="718" r:id="rId18"/>
    <p:sldId id="719" r:id="rId19"/>
    <p:sldId id="716" r:id="rId20"/>
    <p:sldId id="672" r:id="rId21"/>
  </p:sldIdLst>
  <p:sldSz cx="12192000" cy="6858000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40" autoAdjust="0"/>
    <p:restoredTop sz="60517" autoAdjust="0"/>
  </p:normalViewPr>
  <p:slideViewPr>
    <p:cSldViewPr snapToGrid="0">
      <p:cViewPr varScale="1">
        <p:scale>
          <a:sx n="44" d="100"/>
          <a:sy n="44" d="100"/>
        </p:scale>
        <p:origin x="60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143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F4C5E4F0-D3FA-4DA4-A22F-C840327026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F326617-8B27-474A-B181-9771AD6D7E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01D08-A997-4CF9-8FC8-583D109F5B2F}" type="datetimeFigureOut">
              <a:rPr lang="sv-SE" smtClean="0"/>
              <a:t>2022-11-17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72F1D54-6CB5-4C02-BA86-A603DA3AA6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723C97D-EA2F-4432-AFD3-87260A8ABF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06B98-C733-4EA7-9D8E-4006F06079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0249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29572-621A-4315-9A42-E1C3C1EF176D}" type="datetimeFigureOut">
              <a:rPr lang="sv-SE" smtClean="0"/>
              <a:t>2022-11-17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5943B-6C2F-400D-81E1-D1167DF7FD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6131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31763" y="1347788"/>
            <a:ext cx="6469062" cy="364013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B96618-DCD8-4754-B0DF-254AC674719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279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9424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8920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4270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6643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98568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96070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944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94383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88104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31763" y="1347788"/>
            <a:ext cx="6469062" cy="364013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B96618-DCD8-4754-B0DF-254AC674719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203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8817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5792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4573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0559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8981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0837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343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19100" y="1241425"/>
            <a:ext cx="5956300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8536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889" y="2514601"/>
            <a:ext cx="880060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889" y="4777381"/>
            <a:ext cx="880060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42292" y="4321159"/>
            <a:ext cx="1860631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4445" y="4529542"/>
            <a:ext cx="779971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87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09600"/>
            <a:ext cx="878931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3166528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1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481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21296" y="3505200"/>
            <a:ext cx="7538517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78" y="3166528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1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TextBox 13"/>
          <p:cNvSpPr txBox="1"/>
          <p:nvPr/>
        </p:nvSpPr>
        <p:spPr>
          <a:xfrm>
            <a:off x="2411089" y="648005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711" y="290530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9787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438402"/>
            <a:ext cx="878931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3305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7" y="4343400"/>
            <a:ext cx="891772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5181600"/>
            <a:ext cx="891772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2411089" y="648005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892711" y="290530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9298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27407"/>
            <a:ext cx="878931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8" y="4343400"/>
            <a:ext cx="878931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3864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162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1380" y="627407"/>
            <a:ext cx="2208176" cy="5283817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888" y="627407"/>
            <a:ext cx="6288464" cy="5283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678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4" y="2514601"/>
            <a:ext cx="891539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81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1" y="4323812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452954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2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0837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2058750"/>
            <a:ext cx="891539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32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2" y="624110"/>
            <a:ext cx="8785599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888" y="2133600"/>
            <a:ext cx="8789313" cy="377762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65868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03050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4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30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5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52188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4067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48436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446088"/>
            <a:ext cx="35051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90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1598613"/>
            <a:ext cx="35051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2388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39366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27430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64467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2"/>
            <a:ext cx="891540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37467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0234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074562"/>
            <a:ext cx="878931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3581400"/>
            <a:ext cx="8789313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3166528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1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3237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46865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4374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3" y="627407"/>
            <a:ext cx="2207601" cy="5283817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7"/>
            <a:ext cx="6477000" cy="5283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1935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l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9" descr="090323_Lnu-se.png">
            <a:extLst>
              <a:ext uri="{FF2B5EF4-FFF2-40B4-BE49-F238E27FC236}">
                <a16:creationId xmlns:a16="http://schemas.microsoft.com/office/drawing/2014/main" id="{85731244-C1E5-4462-9CD9-9CABB20B3D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5849" y="4713549"/>
            <a:ext cx="2760304" cy="561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ontent Placeholder 12" descr="090323_Lnu_Symbol.png">
            <a:extLst>
              <a:ext uri="{FF2B5EF4-FFF2-40B4-BE49-F238E27FC236}">
                <a16:creationId xmlns:a16="http://schemas.microsoft.com/office/drawing/2014/main" id="{35F4C14C-02D5-4FC7-BAE9-39BF276B48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98088" y="1448780"/>
            <a:ext cx="2795829" cy="2775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31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889" y="2136707"/>
            <a:ext cx="4263375" cy="376739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410" y="2136707"/>
            <a:ext cx="4262791" cy="376739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787784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8888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0469" y="2226626"/>
            <a:ext cx="38327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887" y="2802889"/>
            <a:ext cx="4263376" cy="3105703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1540" y="2223398"/>
            <a:ext cx="38309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11620" y="2799661"/>
            <a:ext cx="4260907" cy="3105703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787784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350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630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73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7" y="446088"/>
            <a:ext cx="350611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59" y="446090"/>
            <a:ext cx="5054541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1598613"/>
            <a:ext cx="3506112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305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4800600"/>
            <a:ext cx="878931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888" y="634965"/>
            <a:ext cx="8789313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367338"/>
            <a:ext cx="87893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024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26416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7228" y="285"/>
            <a:ext cx="2603029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4384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2133600"/>
            <a:ext cx="8789313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3200" y="6135090"/>
            <a:ext cx="102184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887" y="6135810"/>
            <a:ext cx="7621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81637" y="787784"/>
            <a:ext cx="7799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34" name="Picture 6" descr="090323_Lnu_Symbol">
            <a:extLst>
              <a:ext uri="{FF2B5EF4-FFF2-40B4-BE49-F238E27FC236}">
                <a16:creationId xmlns:a16="http://schemas.microsoft.com/office/drawing/2014/main" id="{0AB2469A-08D9-41A5-935D-D672C43B53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7335" y="6207125"/>
            <a:ext cx="332317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912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5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5/25/2022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4" y="6135810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4" y="787784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36" name="Picture 6" descr="090323_Lnu_Symbol">
            <a:extLst>
              <a:ext uri="{FF2B5EF4-FFF2-40B4-BE49-F238E27FC236}">
                <a16:creationId xmlns:a16="http://schemas.microsoft.com/office/drawing/2014/main" id="{3850FC97-24C7-47CB-87F7-873DD9CCAE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7335" y="6207125"/>
            <a:ext cx="332317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328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3A35C3-0593-4372-AF76-D492062B1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5814" y="1572258"/>
            <a:ext cx="8020372" cy="3678167"/>
          </a:xfrm>
        </p:spPr>
        <p:txBody>
          <a:bodyPr>
            <a:normAutofit fontScale="90000"/>
          </a:bodyPr>
          <a:lstStyle/>
          <a:p>
            <a:pPr algn="ctr"/>
            <a:r>
              <a:rPr lang="sv-SE" sz="7200" b="1" dirty="0">
                <a:solidFill>
                  <a:schemeClr val="tx1"/>
                </a:solidFill>
              </a:rPr>
              <a:t>8 kap. BrB</a:t>
            </a:r>
            <a:br>
              <a:rPr lang="sv-SE" sz="7200" b="1" dirty="0">
                <a:solidFill>
                  <a:schemeClr val="tx1"/>
                </a:solidFill>
              </a:rPr>
            </a:br>
            <a:r>
              <a:rPr lang="sv-SE" altLang="sv-SE" sz="6000" b="1" dirty="0">
                <a:solidFill>
                  <a:schemeClr val="tx1"/>
                </a:solidFill>
                <a:cs typeface="Arial" panose="020B0604020202020204" pitchFamily="34" charset="0"/>
              </a:rPr>
              <a:t>Om stöld, rån och andra tillgreppsbrott</a:t>
            </a:r>
            <a:br>
              <a:rPr lang="sv-SE" sz="6000" b="1" dirty="0">
                <a:solidFill>
                  <a:schemeClr val="tx1"/>
                </a:solidFill>
              </a:rPr>
            </a:br>
            <a:endParaRPr lang="sv-SE" sz="6000" b="1" i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99EB56F-5B8A-429F-B249-FE7E19DD2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52855" y="5928852"/>
            <a:ext cx="1964719" cy="399212"/>
          </a:xfrm>
        </p:spPr>
        <p:txBody>
          <a:bodyPr>
            <a:normAutofit/>
          </a:bodyPr>
          <a:lstStyle/>
          <a:p>
            <a:r>
              <a:rPr lang="sv-SE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©</a:t>
            </a:r>
            <a:r>
              <a:rPr lang="sv-SE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Lena Styrlin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149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Rån, 8 kap. 5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447800"/>
            <a:ext cx="9120414" cy="5321299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sv-SE" sz="3000" b="1" dirty="0">
                <a:solidFill>
                  <a:schemeClr val="tx1"/>
                </a:solidFill>
                <a:cs typeface="Arial" panose="020B0604020202020204" pitchFamily="34" charset="0"/>
              </a:rPr>
              <a:t>3 typfall (st. 1)</a:t>
            </a:r>
          </a:p>
          <a:p>
            <a:pPr marL="0" indent="0">
              <a:lnSpc>
                <a:spcPct val="114000"/>
              </a:lnSpc>
              <a:buNone/>
            </a:pPr>
            <a:endParaRPr lang="sv-SE" sz="28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7200" indent="-457200">
              <a:lnSpc>
                <a:spcPct val="114000"/>
              </a:lnSpc>
              <a:buAutoNum type="arabicPeriod"/>
            </a:pP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Stöldfallet </a:t>
            </a: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(st. 1, inledningen av mening 1). </a:t>
            </a:r>
          </a:p>
          <a:p>
            <a:pPr marL="0" indent="0">
              <a:lnSpc>
                <a:spcPct val="114000"/>
              </a:lnSpc>
              <a:buNone/>
            </a:pPr>
            <a:endParaRPr lang="sv-SE" sz="2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sv-SE" sz="2600" b="1" dirty="0">
                <a:solidFill>
                  <a:schemeClr val="accent1"/>
                </a:solidFill>
                <a:cs typeface="Arial" panose="020B0604020202020204" pitchFamily="34" charset="0"/>
              </a:rPr>
              <a:t>Stjäl</a:t>
            </a:r>
            <a:r>
              <a:rPr lang="sv-SE" sz="2600" b="1" dirty="0">
                <a:cs typeface="Arial" panose="020B0604020202020204" pitchFamily="34" charset="0"/>
              </a:rPr>
              <a:t> </a:t>
            </a: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medelst </a:t>
            </a:r>
            <a:r>
              <a:rPr lang="sv-SE" sz="2600" b="1" dirty="0">
                <a:solidFill>
                  <a:schemeClr val="accent1"/>
                </a:solidFill>
                <a:cs typeface="Arial" panose="020B0604020202020204" pitchFamily="34" charset="0"/>
              </a:rPr>
              <a:t>våld å person </a:t>
            </a: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eller medelst </a:t>
            </a:r>
            <a:r>
              <a:rPr lang="sv-SE" sz="2600" b="1" dirty="0">
                <a:solidFill>
                  <a:schemeClr val="accent1"/>
                </a:solidFill>
                <a:cs typeface="Arial" panose="020B0604020202020204" pitchFamily="34" charset="0"/>
              </a:rPr>
              <a:t>hot som innebär</a:t>
            </a:r>
            <a:r>
              <a:rPr lang="sv-SE" sz="2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sv-SE" sz="2600" b="1" i="1" dirty="0">
                <a:solidFill>
                  <a:schemeClr val="tx1"/>
                </a:solidFill>
                <a:cs typeface="Arial" panose="020B0604020202020204" pitchFamily="34" charset="0"/>
              </a:rPr>
              <a:t>eller</a:t>
            </a: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 för den hotade</a:t>
            </a:r>
            <a:r>
              <a:rPr lang="sv-SE" sz="2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sv-SE" sz="2600" b="1" dirty="0">
                <a:solidFill>
                  <a:schemeClr val="accent1"/>
                </a:solidFill>
                <a:cs typeface="Arial" panose="020B0604020202020204" pitchFamily="34" charset="0"/>
              </a:rPr>
              <a:t>framstår som trängande fara</a:t>
            </a:r>
            <a:r>
              <a:rPr lang="sv-SE" sz="2600" b="1" dirty="0">
                <a:cs typeface="Arial" panose="020B0604020202020204" pitchFamily="34" charset="0"/>
              </a:rPr>
              <a:t> </a:t>
            </a: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(någon stjäl med hjälp av </a:t>
            </a:r>
            <a:r>
              <a:rPr lang="sv-SE" sz="2600" b="1" dirty="0" err="1">
                <a:solidFill>
                  <a:schemeClr val="tx1"/>
                </a:solidFill>
                <a:cs typeface="Arial" panose="020B0604020202020204" pitchFamily="34" charset="0"/>
              </a:rPr>
              <a:t>råntvång</a:t>
            </a: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).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14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Rån forts.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625600"/>
            <a:ext cx="9120414" cy="5143499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2. Motvärnsfallet </a:t>
            </a: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(st. 1, slutet av mening 1). </a:t>
            </a:r>
          </a:p>
          <a:p>
            <a:pPr marL="0" indent="0">
              <a:lnSpc>
                <a:spcPct val="114000"/>
              </a:lnSpc>
            </a:pPr>
            <a:endParaRPr lang="sv-SE" sz="2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Någon som </a:t>
            </a:r>
            <a:r>
              <a:rPr lang="sv-SE" sz="2600" b="1" dirty="0">
                <a:solidFill>
                  <a:schemeClr val="accent1"/>
                </a:solidFill>
                <a:cs typeface="Arial" panose="020B0604020202020204" pitchFamily="34" charset="0"/>
              </a:rPr>
              <a:t>begått stöld </a:t>
            </a: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och</a:t>
            </a:r>
            <a:r>
              <a:rPr lang="sv-SE" sz="2600" b="1" dirty="0">
                <a:cs typeface="Arial" panose="020B0604020202020204" pitchFamily="34" charset="0"/>
              </a:rPr>
              <a:t> </a:t>
            </a:r>
            <a:r>
              <a:rPr lang="sv-SE" sz="2600" b="1" dirty="0">
                <a:solidFill>
                  <a:schemeClr val="accent1"/>
                </a:solidFill>
                <a:cs typeface="Arial" panose="020B0604020202020204" pitchFamily="34" charset="0"/>
              </a:rPr>
              <a:t>anträffas på bar gärning (eller flyende fot) </a:t>
            </a: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sätter sig till </a:t>
            </a:r>
            <a:r>
              <a:rPr lang="sv-SE" sz="2600" b="1" dirty="0">
                <a:solidFill>
                  <a:schemeClr val="accent1"/>
                </a:solidFill>
                <a:cs typeface="Arial" panose="020B0604020202020204" pitchFamily="34" charset="0"/>
              </a:rPr>
              <a:t>motvärn med </a:t>
            </a:r>
            <a:r>
              <a:rPr lang="sv-SE" sz="2600" b="1" dirty="0" err="1">
                <a:solidFill>
                  <a:schemeClr val="accent1"/>
                </a:solidFill>
                <a:cs typeface="Arial" panose="020B0604020202020204" pitchFamily="34" charset="0"/>
              </a:rPr>
              <a:t>råntvång</a:t>
            </a:r>
            <a:r>
              <a:rPr lang="sv-SE" sz="2600" b="1" dirty="0"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33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Rån forts.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651000"/>
            <a:ext cx="9120414" cy="5118099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3. Utpressningsfallet </a:t>
            </a: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(st. 1, mening 2). </a:t>
            </a:r>
          </a:p>
          <a:p>
            <a:pPr marL="0" indent="0">
              <a:lnSpc>
                <a:spcPct val="114000"/>
              </a:lnSpc>
            </a:pPr>
            <a:endParaRPr lang="sv-SE" sz="2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sv-S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Någon</a:t>
            </a:r>
            <a:r>
              <a:rPr lang="sv-SE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 hjälp av </a:t>
            </a:r>
            <a:r>
              <a:rPr lang="sv-SE" sz="28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råntvång</a:t>
            </a:r>
            <a:r>
              <a:rPr lang="sv-SE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tvingar annan till </a:t>
            </a:r>
            <a:r>
              <a:rPr lang="sv-SE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handling eller underlåtenhet </a:t>
            </a:r>
            <a:r>
              <a:rPr lang="sv-S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innebär </a:t>
            </a:r>
            <a:r>
              <a:rPr lang="sv-SE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förmögenhetsöverföring</a:t>
            </a:r>
            <a:r>
              <a:rPr lang="sv-SE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75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Gärning av mindre allvarligt slag (2 st.)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612900"/>
            <a:ext cx="9120414" cy="5156199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200" b="1" i="1" dirty="0">
                <a:solidFill>
                  <a:schemeClr val="tx1"/>
                </a:solidFill>
                <a:cs typeface="Arial" panose="020B0604020202020204" pitchFamily="34" charset="0"/>
              </a:rPr>
              <a:t>Är förfarande som avses i första stycket med </a:t>
            </a:r>
            <a:r>
              <a:rPr lang="sv-SE" sz="2200" b="1" i="1" dirty="0">
                <a:solidFill>
                  <a:schemeClr val="accent1"/>
                </a:solidFill>
                <a:cs typeface="Arial" panose="020B0604020202020204" pitchFamily="34" charset="0"/>
              </a:rPr>
              <a:t>hänsyn till våldet, hotet eller omständigheterna i övrigt</a:t>
            </a:r>
            <a:r>
              <a:rPr lang="sv-SE" sz="2200" b="1" i="1" dirty="0">
                <a:solidFill>
                  <a:schemeClr val="tx1"/>
                </a:solidFill>
                <a:cs typeface="Arial" panose="020B0604020202020204" pitchFamily="34" charset="0"/>
              </a:rPr>
              <a:t> av mindre allvarlig art, dömes dock ej för rån utan för annat brott som förfarandet innefattar.</a:t>
            </a:r>
          </a:p>
          <a:p>
            <a:pPr>
              <a:lnSpc>
                <a:spcPct val="114000"/>
              </a:lnSpc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En helhetsbedömning.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64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Grovt rån, 8 kap. 6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257300"/>
            <a:ext cx="9120414" cy="5511799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200" b="1" i="1" dirty="0">
                <a:solidFill>
                  <a:schemeClr val="tx1"/>
                </a:solidFill>
                <a:cs typeface="Arial" panose="020B0604020202020204" pitchFamily="34" charset="0"/>
              </a:rPr>
              <a:t>Om brott som avses i 5 § är grovt, döms för grovt rån till fängelse i lägst fem och högst tio år. </a:t>
            </a:r>
          </a:p>
          <a:p>
            <a:pPr marL="0" indent="0">
              <a:lnSpc>
                <a:spcPct val="114000"/>
              </a:lnSpc>
              <a:buNone/>
            </a:pPr>
            <a:endParaRPr lang="sv-SE" sz="2600" b="1" i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sv-SE" sz="2600" b="1" dirty="0">
                <a:solidFill>
                  <a:schemeClr val="accent1"/>
                </a:solidFill>
                <a:cs typeface="Arial" panose="020B0604020202020204" pitchFamily="34" charset="0"/>
              </a:rPr>
              <a:t>Omständigheter att beakta</a:t>
            </a:r>
          </a:p>
          <a:p>
            <a:pPr>
              <a:lnSpc>
                <a:spcPct val="114000"/>
              </a:lnSpc>
            </a:pP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Livsfarligt våld eller hot om livsfarligt våld.</a:t>
            </a:r>
          </a:p>
          <a:p>
            <a:pPr>
              <a:lnSpc>
                <a:spcPct val="114000"/>
              </a:lnSpc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Tillfogat svår kroppsskada eller allvarlig sjukdom.</a:t>
            </a:r>
            <a:endParaRPr lang="sv-SE" altLang="sv-SE" sz="2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Visat synnerlig råhet.</a:t>
            </a:r>
          </a:p>
          <a:p>
            <a:pPr>
              <a:lnSpc>
                <a:spcPct val="114000"/>
              </a:lnSpc>
            </a:pP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På ett hänsynslöst sätt utnyttjat offrets skyddslösa eller utsatta ställning.</a:t>
            </a:r>
          </a:p>
          <a:p>
            <a:pPr>
              <a:lnSpc>
                <a:spcPct val="114000"/>
              </a:lnSpc>
            </a:pPr>
            <a:r>
              <a:rPr lang="sv-SE" alt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Gärningen varit av särskilt farlig art.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24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8828314" cy="705852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Tillgrepp av fortskaffningsmedel, 8 kap. 7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727200"/>
            <a:ext cx="9120414" cy="5041899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Kännetecknas av att gärningsmannen överger fortskaffningsmedlet efter ett </a:t>
            </a:r>
            <a:r>
              <a:rPr lang="sv-SE" sz="2600" b="1" dirty="0">
                <a:solidFill>
                  <a:schemeClr val="accent1"/>
                </a:solidFill>
                <a:cs typeface="Arial" panose="020B0604020202020204" pitchFamily="34" charset="0"/>
              </a:rPr>
              <a:t>tillfälligt brukande</a:t>
            </a: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 och därför saknar tillägnelseuppsåt.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Om tillägnelseuppsåt redan vid tillgreppet = stöld eller grov stöld.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Om tillägnelseuppsåt senare = olovligt förfogande (10 kap. 7 § BrB).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För ansvar krävs att fortskaffningsmedlet brukas (som fortskaffningsmedel) – att endast flytta någon annans bil faller inte in under paragrafen. 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44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8828314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Egenmäktigt förfarande, 8 kap. 8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257300"/>
            <a:ext cx="9831614" cy="55117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sz="3000" b="1" dirty="0">
                <a:solidFill>
                  <a:schemeClr val="accent1"/>
                </a:solidFill>
              </a:rPr>
              <a:t>Tillgrepp</a:t>
            </a:r>
            <a:r>
              <a:rPr lang="sv-SE" sz="3000" b="1" dirty="0">
                <a:solidFill>
                  <a:schemeClr val="tx1"/>
                </a:solidFill>
              </a:rPr>
              <a:t> (första men.)</a:t>
            </a:r>
          </a:p>
          <a:p>
            <a:r>
              <a:rPr lang="sv-SE" sz="2800" b="1" dirty="0">
                <a:solidFill>
                  <a:schemeClr val="tx1"/>
                </a:solidFill>
              </a:rPr>
              <a:t>Olovligen </a:t>
            </a:r>
            <a:r>
              <a:rPr lang="sv-SE" sz="2800" b="1" i="1" dirty="0">
                <a:solidFill>
                  <a:schemeClr val="tx1"/>
                </a:solidFill>
              </a:rPr>
              <a:t>tar och brukar </a:t>
            </a:r>
            <a:r>
              <a:rPr lang="sv-SE" sz="2800" b="1" dirty="0">
                <a:solidFill>
                  <a:schemeClr val="tx1"/>
                </a:solidFill>
              </a:rPr>
              <a:t>eller </a:t>
            </a:r>
            <a:r>
              <a:rPr lang="sv-SE" sz="2800" b="1" i="1" dirty="0">
                <a:solidFill>
                  <a:schemeClr val="tx1"/>
                </a:solidFill>
              </a:rPr>
              <a:t>på annat sätt tillgriper </a:t>
            </a:r>
            <a:r>
              <a:rPr lang="sv-SE" sz="2800" b="1" dirty="0">
                <a:solidFill>
                  <a:schemeClr val="tx1"/>
                </a:solidFill>
              </a:rPr>
              <a:t>något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2600" b="1" dirty="0">
                <a:solidFill>
                  <a:schemeClr val="tx1"/>
                </a:solidFill>
              </a:rPr>
              <a:t>krävs inget tillägnelseuppsåt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2600" b="1" dirty="0">
                <a:solidFill>
                  <a:schemeClr val="tx1"/>
                </a:solidFill>
              </a:rPr>
              <a:t>krävs ingen skada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sv-SE" sz="3000" b="1" dirty="0">
                <a:solidFill>
                  <a:schemeClr val="accent1"/>
                </a:solidFill>
              </a:rPr>
              <a:t>Annan olovlig besittningsrubbning </a:t>
            </a:r>
            <a:r>
              <a:rPr lang="sv-SE" sz="3000" b="1" dirty="0">
                <a:solidFill>
                  <a:schemeClr val="tx1"/>
                </a:solidFill>
              </a:rPr>
              <a:t>(andra men.)</a:t>
            </a:r>
          </a:p>
          <a:p>
            <a:r>
              <a:rPr lang="sv-SE" sz="2800" b="1" dirty="0">
                <a:solidFill>
                  <a:schemeClr val="tx1"/>
                </a:solidFill>
              </a:rPr>
              <a:t>Utan tillgrepp – </a:t>
            </a:r>
            <a:r>
              <a:rPr lang="sv-SE" sz="2800" b="1" i="1" dirty="0">
                <a:solidFill>
                  <a:schemeClr val="tx1"/>
                </a:solidFill>
              </a:rPr>
              <a:t>olovligen rubbar annans besittning </a:t>
            </a:r>
            <a:endParaRPr lang="sv-SE" sz="2800" b="1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2600" b="1" dirty="0">
                <a:solidFill>
                  <a:schemeClr val="tx1"/>
                </a:solidFill>
              </a:rPr>
              <a:t>t.ex. genom att fästa eller bryta lås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2600" b="1" dirty="0">
                <a:solidFill>
                  <a:schemeClr val="tx1"/>
                </a:solidFill>
              </a:rPr>
              <a:t>och därigenom </a:t>
            </a:r>
            <a:r>
              <a:rPr lang="sv-SE" sz="2600" b="1" dirty="0">
                <a:solidFill>
                  <a:schemeClr val="accent1"/>
                </a:solidFill>
              </a:rPr>
              <a:t>vållar</a:t>
            </a:r>
            <a:r>
              <a:rPr lang="sv-SE" sz="2600" b="1" dirty="0">
                <a:solidFill>
                  <a:schemeClr val="tx1"/>
                </a:solidFill>
              </a:rPr>
              <a:t> skada eller olägenhet.</a:t>
            </a:r>
            <a:r>
              <a:rPr lang="sv-SE" sz="3000" b="1" dirty="0">
                <a:solidFill>
                  <a:schemeClr val="accent1"/>
                </a:solidFill>
              </a:rPr>
              <a:t>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sv-SE" sz="3000" b="1" dirty="0">
                <a:solidFill>
                  <a:schemeClr val="accent1"/>
                </a:solidFill>
              </a:rPr>
              <a:t>Hindra någon annan att utöva sin rätt </a:t>
            </a:r>
            <a:r>
              <a:rPr lang="sv-SE" sz="3000" b="1" dirty="0">
                <a:solidFill>
                  <a:schemeClr val="tx1"/>
                </a:solidFill>
              </a:rPr>
              <a:t>(tredje men.)</a:t>
            </a:r>
          </a:p>
          <a:p>
            <a:r>
              <a:rPr lang="sv-SE" sz="2800" b="1" dirty="0">
                <a:solidFill>
                  <a:schemeClr val="tx1"/>
                </a:solidFill>
              </a:rPr>
              <a:t>Att hålla kvar eller ta något</a:t>
            </a:r>
            <a:r>
              <a:rPr lang="sv-SE" sz="2800" b="1" i="1" dirty="0">
                <a:solidFill>
                  <a:schemeClr val="tx1"/>
                </a:solidFill>
              </a:rPr>
              <a:t> </a:t>
            </a:r>
            <a:endParaRPr lang="sv-SE" sz="2800" b="1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2600" b="1" dirty="0">
                <a:solidFill>
                  <a:schemeClr val="tx1"/>
                </a:solidFill>
              </a:rPr>
              <a:t>Med våld eller hot om våld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sv-SE" sz="2600" b="1" dirty="0">
              <a:solidFill>
                <a:schemeClr val="tx1"/>
              </a:solidFill>
            </a:endParaRPr>
          </a:p>
          <a:p>
            <a:endParaRPr lang="sv-SE" sz="2800" b="1" dirty="0">
              <a:solidFill>
                <a:schemeClr val="tx1"/>
              </a:solidFill>
            </a:endParaRP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98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8828314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Osjälvständiga brottsformer, 8 kap. 12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257300"/>
            <a:ext cx="9831614" cy="551179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sv-SE" sz="2600" b="1" dirty="0">
              <a:solidFill>
                <a:schemeClr val="tx1"/>
              </a:solidFill>
            </a:endParaRPr>
          </a:p>
          <a:p>
            <a:endParaRPr lang="sv-SE" sz="2800" b="1" dirty="0">
              <a:solidFill>
                <a:schemeClr val="tx1"/>
              </a:solidFill>
            </a:endParaRP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BF2314C9-63A4-46BC-9A25-13B476FA0C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642022"/>
              </p:ext>
            </p:extLst>
          </p:nvPr>
        </p:nvGraphicFramePr>
        <p:xfrm>
          <a:off x="1284288" y="1422400"/>
          <a:ext cx="10192280" cy="4958079"/>
        </p:xfrm>
        <a:graphic>
          <a:graphicData uri="http://schemas.openxmlformats.org/drawingml/2006/table">
            <a:tbl>
              <a:tblPr firstRow="1" bandRow="1"/>
              <a:tblGrid>
                <a:gridCol w="2614612">
                  <a:extLst>
                    <a:ext uri="{9D8B030D-6E8A-4147-A177-3AD203B41FA5}">
                      <a16:colId xmlns:a16="http://schemas.microsoft.com/office/drawing/2014/main" val="2226011356"/>
                    </a:ext>
                  </a:extLst>
                </a:gridCol>
                <a:gridCol w="1462300">
                  <a:extLst>
                    <a:ext uri="{9D8B030D-6E8A-4147-A177-3AD203B41FA5}">
                      <a16:colId xmlns:a16="http://schemas.microsoft.com/office/drawing/2014/main" val="2284134593"/>
                    </a:ext>
                  </a:extLst>
                </a:gridCol>
                <a:gridCol w="2038456">
                  <a:extLst>
                    <a:ext uri="{9D8B030D-6E8A-4147-A177-3AD203B41FA5}">
                      <a16:colId xmlns:a16="http://schemas.microsoft.com/office/drawing/2014/main" val="17164393"/>
                    </a:ext>
                  </a:extLst>
                </a:gridCol>
                <a:gridCol w="2038456">
                  <a:extLst>
                    <a:ext uri="{9D8B030D-6E8A-4147-A177-3AD203B41FA5}">
                      <a16:colId xmlns:a16="http://schemas.microsoft.com/office/drawing/2014/main" val="2051404723"/>
                    </a:ext>
                  </a:extLst>
                </a:gridCol>
                <a:gridCol w="2038456">
                  <a:extLst>
                    <a:ext uri="{9D8B030D-6E8A-4147-A177-3AD203B41FA5}">
                      <a16:colId xmlns:a16="http://schemas.microsoft.com/office/drawing/2014/main" val="1007494371"/>
                    </a:ext>
                  </a:extLst>
                </a:gridCol>
              </a:tblGrid>
              <a:tr h="73409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Brotten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5763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Försök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5763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Förberedelse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5763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Stämpling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5763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Underlåtenhet att avslöja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576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729649"/>
                  </a:ext>
                </a:extLst>
              </a:tr>
              <a:tr h="42531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Stöld (inte ringa)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endParaRPr lang="sv-SE" b="1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endParaRPr lang="sv-SE" b="1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707243"/>
                  </a:ext>
                </a:extLst>
              </a:tr>
              <a:tr h="42531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Grov stöld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endParaRPr lang="sv-SE" b="1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879530"/>
                  </a:ext>
                </a:extLst>
              </a:tr>
              <a:tr h="42531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Inbrottsstöld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endParaRPr lang="sv-SE" b="1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103971"/>
                  </a:ext>
                </a:extLst>
              </a:tr>
              <a:tr h="42531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Rån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07619"/>
                  </a:ext>
                </a:extLst>
              </a:tr>
              <a:tr h="42531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Grovt rån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585999"/>
                  </a:ext>
                </a:extLst>
              </a:tr>
              <a:tr h="136332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Tillgrepp av fortskaffningsmedel</a:t>
                      </a:r>
                    </a:p>
                    <a:p>
                      <a:pPr algn="ctr"/>
                      <a:r>
                        <a:rPr lang="sv-SE" b="1" dirty="0"/>
                        <a:t>(inte ringa)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endParaRPr lang="sv-SE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endParaRPr lang="sv-SE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588535"/>
                  </a:ext>
                </a:extLst>
              </a:tr>
              <a:tr h="73409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Grovt tillgrepp av fortskaffningsmedel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r>
                        <a:rPr lang="sv-SE" b="1" dirty="0"/>
                        <a:t>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endParaRPr lang="sv-SE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defRPr>
                      </a:lvl9pPr>
                    </a:lstStyle>
                    <a:p>
                      <a:pPr algn="ctr"/>
                      <a:endParaRPr lang="sv-SE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190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811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8828314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Åtalsprövningsregler, 8 kap. 13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257300"/>
            <a:ext cx="9120414" cy="5511799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lnSpc>
                <a:spcPct val="133000"/>
              </a:lnSpc>
              <a:buFont typeface="+mj-lt"/>
              <a:buAutoNum type="arabicPeriod"/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någon som inte endast tillfälligt sammanbor med gärningsmannen.</a:t>
            </a:r>
          </a:p>
          <a:p>
            <a:pPr marL="457200" indent="-457200">
              <a:lnSpc>
                <a:spcPct val="133000"/>
              </a:lnSpc>
              <a:buFont typeface="+mj-lt"/>
              <a:buAutoNum type="arabicPeriod"/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make, den som är i rätt upp- eller nedstigande släktskap (barn, barnbarn osv.) eller syskon eller svågerlag.</a:t>
            </a:r>
          </a:p>
          <a:p>
            <a:pPr marL="457200" indent="-457200">
              <a:lnSpc>
                <a:spcPct val="133000"/>
              </a:lnSpc>
              <a:buFont typeface="+mj-lt"/>
              <a:buAutoNum type="arabicPeriod" startAt="3"/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någon annan som på liknande sätt är närstående till gärningsmannen.</a:t>
            </a:r>
          </a:p>
          <a:p>
            <a:pPr>
              <a:lnSpc>
                <a:spcPct val="133000"/>
              </a:lnSpc>
            </a:pPr>
            <a:endParaRPr lang="sv-SE" sz="28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33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Dock ingen åtalsprövning när det gäller grov stöld, inbrottsstöld, rån eller grovt rån.</a:t>
            </a:r>
          </a:p>
          <a:p>
            <a:pPr>
              <a:lnSpc>
                <a:spcPct val="133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Med gärningsman likställs i paragrafen någon annan som medverkat vid brottet och den som gjort sig skyldig till häleri eller häleriförseelse.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97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BC247D6B-0289-4072-9A28-04C0AC6ED3D7}"/>
              </a:ext>
            </a:extLst>
          </p:cNvPr>
          <p:cNvSpPr txBox="1"/>
          <p:nvPr/>
        </p:nvSpPr>
        <p:spPr>
          <a:xfrm>
            <a:off x="2125218" y="5547292"/>
            <a:ext cx="7941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Tack för visad uppmärksamhet!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E14DB114-EED3-45AE-9E01-5196C793DF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245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Stöld, 8 kap. 1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371600"/>
            <a:ext cx="9120414" cy="5397499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200" b="1" i="1" dirty="0">
                <a:solidFill>
                  <a:schemeClr val="tx1"/>
                </a:solidFill>
                <a:cs typeface="Arial" panose="020B0604020202020204" pitchFamily="34" charset="0"/>
              </a:rPr>
              <a:t>Den som olovligen tager vad annan tillhör med uppsåt att tillägna sig det, döms, om tillgreppet innebär skada, för stöld till fängelse i högst två år.</a:t>
            </a:r>
          </a:p>
          <a:p>
            <a:pPr marL="0" indent="0">
              <a:lnSpc>
                <a:spcPct val="114000"/>
              </a:lnSpc>
              <a:buNone/>
            </a:pPr>
            <a:endParaRPr lang="sv-SE" sz="2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Rekvisit</a:t>
            </a:r>
          </a:p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Olovligt tagande – tillgrepp.</a:t>
            </a:r>
          </a:p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Av ett objekt som tillhör någon annan.</a:t>
            </a:r>
          </a:p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Med tillägnelseuppsåt.</a:t>
            </a:r>
          </a:p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Tillgreppet ska innebära skada 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00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Olovligt tagande - tillgrepp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511300"/>
            <a:ext cx="9120414" cy="5257799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Någon sätter sig i besittning av ett objekt som någon annan har i sin besittning eller av objekt som inte varit i någons besittning.</a:t>
            </a:r>
          </a:p>
          <a:p>
            <a:pPr>
              <a:lnSpc>
                <a:spcPct val="114000"/>
              </a:lnSpc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Någon sätter sig i ensambesittning av ett objekt som han eller hon har i sambesittning med annan eller andra.</a:t>
            </a:r>
          </a:p>
          <a:p>
            <a:pPr>
              <a:lnSpc>
                <a:spcPct val="114000"/>
              </a:lnSpc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Ska ske olovligen.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2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Av ett objekt som tillhör någon annan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612900"/>
            <a:ext cx="9120414" cy="5156199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Något som tillhör (ägs av) någon annan än gärningsmannen.</a:t>
            </a:r>
          </a:p>
          <a:p>
            <a:pPr>
              <a:lnSpc>
                <a:spcPct val="114000"/>
              </a:lnSpc>
            </a:pPr>
            <a:endParaRPr lang="sv-SE" sz="28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Ska i princip röra sig om ett fysiskt föremål.</a:t>
            </a:r>
          </a:p>
          <a:p>
            <a:pPr>
              <a:lnSpc>
                <a:spcPct val="114000"/>
              </a:lnSpc>
            </a:pPr>
            <a:endParaRPr lang="sv-SE" sz="28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Lösa saker (inte fast egendom). </a:t>
            </a:r>
          </a:p>
          <a:p>
            <a:pPr marL="0" indent="0">
              <a:lnSpc>
                <a:spcPct val="114000"/>
              </a:lnSpc>
            </a:pPr>
            <a:endParaRPr lang="sv-SE" sz="2800" b="1" dirty="0">
              <a:solidFill>
                <a:schemeClr val="tx1"/>
              </a:solidFill>
            </a:endParaRP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43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Med tillägnelseuppsåt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090864"/>
            <a:ext cx="9120414" cy="5678235"/>
          </a:xfrm>
        </p:spPr>
        <p:txBody>
          <a:bodyPr>
            <a:normAutofit fontScale="92500"/>
          </a:bodyPr>
          <a:lstStyle/>
          <a:p>
            <a:pPr>
              <a:lnSpc>
                <a:spcPct val="114000"/>
              </a:lnSpc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Gärningsmannen ska vid tillgreppet ha </a:t>
            </a:r>
            <a:r>
              <a:rPr lang="sv-SE" sz="2400" b="1" dirty="0">
                <a:solidFill>
                  <a:schemeClr val="accent1"/>
                </a:solidFill>
                <a:cs typeface="Arial" panose="020B0604020202020204" pitchFamily="34" charset="0"/>
              </a:rPr>
              <a:t>uppsåt att tillägna sig</a:t>
            </a: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 (eller annan) saken.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sz="2200" b="1" dirty="0">
                <a:solidFill>
                  <a:schemeClr val="tx1"/>
                </a:solidFill>
                <a:cs typeface="Arial" panose="020B0604020202020204" pitchFamily="34" charset="0"/>
              </a:rPr>
              <a:t>Behålla saken som sin egen och förfoga över den som ägare.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sz="2200" b="1" dirty="0">
                <a:solidFill>
                  <a:schemeClr val="tx1"/>
                </a:solidFill>
                <a:cs typeface="Arial" panose="020B0604020202020204" pitchFamily="34" charset="0"/>
              </a:rPr>
              <a:t>Förfoga rättsligt över saken, t.ex. att sälja den, byta den, ge bort den, pantsätta den eller hyra ut den. 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sz="2200" b="1" dirty="0">
                <a:solidFill>
                  <a:schemeClr val="tx1"/>
                </a:solidFill>
                <a:cs typeface="Arial" panose="020B0604020202020204" pitchFamily="34" charset="0"/>
              </a:rPr>
              <a:t>Tillgodogöra sig saken, t.ex. förbruka den eller konsumera den. 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sv-SE" sz="2200" b="1" dirty="0">
                <a:solidFill>
                  <a:schemeClr val="tx1"/>
                </a:solidFill>
                <a:cs typeface="Arial" panose="020B0604020202020204" pitchFamily="34" charset="0"/>
              </a:rPr>
              <a:t>Jämställs även att avsiktligen tillägna annan något (23 kap. 7 § BrB). </a:t>
            </a:r>
          </a:p>
          <a:p>
            <a:pPr>
              <a:lnSpc>
                <a:spcPct val="114000"/>
              </a:lnSpc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Finns dock inget krav på faktisk tillägnelse så länge uppsåt att tillägna sig fanns när saken tillgreps!</a:t>
            </a:r>
          </a:p>
          <a:p>
            <a:pPr>
              <a:lnSpc>
                <a:spcPct val="114000"/>
              </a:lnSpc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Därmed placeras fullbordanspunkten på tidigt stadium – redan vid det olovliga tagandet. 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33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9336314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Tillgreppet ska innebära skada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816100"/>
            <a:ext cx="9120414" cy="4952999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Tillgreppet ska </a:t>
            </a:r>
            <a:r>
              <a:rPr lang="sv-SE" sz="2600" b="1" dirty="0">
                <a:solidFill>
                  <a:schemeClr val="accent1"/>
                </a:solidFill>
                <a:cs typeface="Arial" panose="020B0604020202020204" pitchFamily="34" charset="0"/>
              </a:rPr>
              <a:t>innebära </a:t>
            </a: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skada, inte endast medföra skada.</a:t>
            </a:r>
          </a:p>
          <a:p>
            <a:pPr>
              <a:lnSpc>
                <a:spcPct val="114000"/>
              </a:lnSpc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Det ska röra sig om en ekonomisk skada och ett marknadsvärde som är legalt.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4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Ringa stöld, 8 kap. 2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090864"/>
            <a:ext cx="9120414" cy="567823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4000"/>
              </a:lnSpc>
              <a:buNone/>
              <a:tabLst>
                <a:tab pos="439738" algn="l"/>
                <a:tab pos="3587750" algn="l"/>
              </a:tabLst>
            </a:pPr>
            <a:r>
              <a:rPr lang="sv-SE" sz="2400" b="1" i="1" dirty="0">
                <a:solidFill>
                  <a:schemeClr val="tx1"/>
                </a:solidFill>
                <a:cs typeface="Arial" panose="020B0604020202020204" pitchFamily="34" charset="0"/>
              </a:rPr>
              <a:t>Är brott som avses i 1 § med hänsyn till </a:t>
            </a:r>
            <a:r>
              <a:rPr lang="sv-SE" sz="2400" b="1" i="1" dirty="0">
                <a:solidFill>
                  <a:schemeClr val="accent1"/>
                </a:solidFill>
                <a:cs typeface="Arial" panose="020B0604020202020204" pitchFamily="34" charset="0"/>
              </a:rPr>
              <a:t>det tillgripnas värde och övriga omständigheter</a:t>
            </a:r>
            <a:r>
              <a:rPr lang="sv-SE" sz="2400" b="1" i="1" dirty="0">
                <a:solidFill>
                  <a:schemeClr val="tx1"/>
                </a:solidFill>
                <a:cs typeface="Arial" panose="020B0604020202020204" pitchFamily="34" charset="0"/>
              </a:rPr>
              <a:t> vid brottet att anse som ringa, döms för ringa stöld till böter eller fängelse i högst sex månader. </a:t>
            </a:r>
          </a:p>
          <a:p>
            <a:pPr marL="0" indent="0">
              <a:lnSpc>
                <a:spcPct val="124000"/>
              </a:lnSpc>
              <a:buNone/>
              <a:tabLst>
                <a:tab pos="439738" algn="l"/>
                <a:tab pos="3587750" algn="l"/>
              </a:tabLst>
            </a:pPr>
            <a:r>
              <a:rPr lang="sv-SE" sz="2400" b="1" dirty="0">
                <a:solidFill>
                  <a:schemeClr val="accent1"/>
                </a:solidFill>
                <a:cs typeface="Arial" panose="020B0604020202020204" pitchFamily="34" charset="0"/>
              </a:rPr>
              <a:t>Omständigheter som talar </a:t>
            </a:r>
            <a:r>
              <a:rPr lang="sv-SE" sz="2400" b="1" u="sng" dirty="0">
                <a:solidFill>
                  <a:schemeClr val="accent1"/>
                </a:solidFill>
                <a:cs typeface="Arial" panose="020B0604020202020204" pitchFamily="34" charset="0"/>
              </a:rPr>
              <a:t>MOT</a:t>
            </a:r>
            <a:r>
              <a:rPr lang="sv-SE" sz="2400" b="1" dirty="0">
                <a:solidFill>
                  <a:schemeClr val="accent1"/>
                </a:solidFill>
                <a:cs typeface="Arial" panose="020B0604020202020204" pitchFamily="34" charset="0"/>
              </a:rPr>
              <a:t> att gärningen bedöms som ringa</a:t>
            </a:r>
          </a:p>
          <a:p>
            <a:pPr>
              <a:lnSpc>
                <a:spcPct val="124000"/>
              </a:lnSpc>
              <a:tabLst>
                <a:tab pos="439738" algn="l"/>
                <a:tab pos="3587750" algn="l"/>
              </a:tabLst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Värde</a:t>
            </a:r>
          </a:p>
          <a:p>
            <a:pPr lvl="1">
              <a:lnSpc>
                <a:spcPct val="124000"/>
              </a:lnSpc>
              <a:buFont typeface="Wingdings" panose="05000000000000000000" pitchFamily="2" charset="2"/>
              <a:buChar char="§"/>
              <a:tabLst>
                <a:tab pos="439738" algn="l"/>
                <a:tab pos="3587750" algn="l"/>
              </a:tabLst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Fast praxis vid butikstillgrepp – </a:t>
            </a:r>
            <a:r>
              <a:rPr lang="sv-SE" sz="2400" b="1" dirty="0">
                <a:solidFill>
                  <a:schemeClr val="accent1"/>
                </a:solidFill>
                <a:cs typeface="Arial" panose="020B0604020202020204" pitchFamily="34" charset="0"/>
              </a:rPr>
              <a:t>Över 1 250 kronor</a:t>
            </a: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24000"/>
              </a:lnSpc>
              <a:tabLst>
                <a:tab pos="439738" algn="l"/>
                <a:tab pos="3587750" algn="l"/>
              </a:tabLst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Flera personer som samarbetar. </a:t>
            </a:r>
          </a:p>
          <a:p>
            <a:pPr>
              <a:lnSpc>
                <a:spcPct val="124000"/>
              </a:lnSpc>
              <a:tabLst>
                <a:tab pos="439738" algn="l"/>
                <a:tab pos="3587750" algn="l"/>
              </a:tabLst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Egendom som måste lämnas obevakad.</a:t>
            </a:r>
          </a:p>
          <a:p>
            <a:pPr>
              <a:lnSpc>
                <a:spcPct val="124000"/>
              </a:lnSpc>
              <a:tabLst>
                <a:tab pos="439738" algn="l"/>
                <a:tab pos="3587750" algn="l"/>
              </a:tabLst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Missbrukat förtroende.</a:t>
            </a:r>
          </a:p>
          <a:p>
            <a:pPr>
              <a:lnSpc>
                <a:spcPct val="124000"/>
              </a:lnSpc>
              <a:tabLst>
                <a:tab pos="439738" algn="l"/>
                <a:tab pos="3587750" algn="l"/>
              </a:tabLst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Gärningen kränkande eller lett till större skada. </a:t>
            </a:r>
          </a:p>
          <a:p>
            <a:pPr>
              <a:lnSpc>
                <a:spcPct val="124000"/>
              </a:lnSpc>
              <a:tabLst>
                <a:tab pos="439738" algn="l"/>
              </a:tabLst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Försök till ringa brott är inte straffbart. 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26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Grov stöld, 8 kap. 4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257300"/>
            <a:ext cx="9120414" cy="5511799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200" b="1" i="1" dirty="0">
                <a:solidFill>
                  <a:schemeClr val="tx1"/>
                </a:solidFill>
                <a:cs typeface="Arial" panose="020B0604020202020204" pitchFamily="34" charset="0"/>
              </a:rPr>
              <a:t>Är brott som avses i 1 § att anse som grovt, döms för grov stöld till fängelse i lägst sex månader och högst sex år. </a:t>
            </a:r>
          </a:p>
          <a:p>
            <a:pPr marL="0" indent="0">
              <a:lnSpc>
                <a:spcPct val="114000"/>
              </a:lnSpc>
              <a:buNone/>
            </a:pPr>
            <a:endParaRPr lang="sv-SE" sz="2200" b="1" i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sv-SE" sz="2600" b="1" dirty="0">
                <a:solidFill>
                  <a:schemeClr val="accent1"/>
                </a:solidFill>
                <a:cs typeface="Arial" panose="020B0604020202020204" pitchFamily="34" charset="0"/>
              </a:rPr>
              <a:t>Omständigheter att beakta</a:t>
            </a:r>
          </a:p>
          <a:p>
            <a:pPr>
              <a:lnSpc>
                <a:spcPct val="114000"/>
              </a:lnSpc>
              <a:tabLst>
                <a:tab pos="439738" algn="l"/>
              </a:tabLst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Sak någon bar på sig eller hade i sin omedelbara närhet.</a:t>
            </a:r>
          </a:p>
          <a:p>
            <a:pPr>
              <a:lnSpc>
                <a:spcPct val="114000"/>
              </a:lnSpc>
              <a:tabLst>
                <a:tab pos="439738" algn="l"/>
              </a:tabLst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Farligt hjälpmedel.</a:t>
            </a:r>
          </a:p>
          <a:p>
            <a:pPr>
              <a:lnSpc>
                <a:spcPct val="114000"/>
              </a:lnSpc>
              <a:tabLst>
                <a:tab pos="439738" algn="l"/>
              </a:tabLst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Led i en brottslighet som utövats systematiskt.</a:t>
            </a:r>
          </a:p>
          <a:p>
            <a:pPr>
              <a:lnSpc>
                <a:spcPct val="114000"/>
              </a:lnSpc>
              <a:tabLst>
                <a:tab pos="439738" algn="l"/>
              </a:tabLst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Särskilt farlig eller hänsynslös art.</a:t>
            </a:r>
          </a:p>
          <a:p>
            <a:pPr>
              <a:lnSpc>
                <a:spcPct val="114000"/>
              </a:lnSpc>
              <a:tabLst>
                <a:tab pos="439738" algn="l"/>
              </a:tabLst>
            </a:pPr>
            <a:r>
              <a:rPr lang="sv-SE" sz="2400" b="1" dirty="0">
                <a:solidFill>
                  <a:schemeClr val="tx1"/>
                </a:solidFill>
                <a:cs typeface="Arial" panose="020B0604020202020204" pitchFamily="34" charset="0"/>
              </a:rPr>
              <a:t>Avsett betydande värde eller inneburit synnerligen kännbar skada för den bestulne. 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81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385012"/>
            <a:ext cx="7837715" cy="705852"/>
          </a:xfrm>
        </p:spPr>
        <p:txBody>
          <a:bodyPr>
            <a:norm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Inbrottsstöld, 8 kap. 4 a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220686" y="1090864"/>
            <a:ext cx="9120414" cy="567823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33000"/>
              </a:lnSpc>
              <a:buNone/>
            </a:pPr>
            <a:r>
              <a:rPr lang="sv-SE" sz="2600" b="1" i="1" dirty="0">
                <a:solidFill>
                  <a:schemeClr val="tx1"/>
                </a:solidFill>
                <a:cs typeface="Arial" panose="020B0604020202020204" pitchFamily="34" charset="0"/>
              </a:rPr>
              <a:t>Om brott som avses i 1 § har skett </a:t>
            </a:r>
            <a:r>
              <a:rPr lang="sv-SE" sz="2600" b="1" i="1" dirty="0">
                <a:solidFill>
                  <a:schemeClr val="accent1"/>
                </a:solidFill>
                <a:cs typeface="Arial" panose="020B0604020202020204" pitchFamily="34" charset="0"/>
              </a:rPr>
              <a:t>efter intrång i bostad eller annat liknande boende</a:t>
            </a:r>
            <a:r>
              <a:rPr lang="sv-SE" sz="2600" b="1" i="1" dirty="0">
                <a:solidFill>
                  <a:schemeClr val="tx1"/>
                </a:solidFill>
                <a:cs typeface="Arial" panose="020B0604020202020204" pitchFamily="34" charset="0"/>
              </a:rPr>
              <a:t>, döms för inbrottsstöld till fängelse i lägst ett och högst sex år.</a:t>
            </a:r>
          </a:p>
          <a:p>
            <a:pPr marL="0" indent="0">
              <a:lnSpc>
                <a:spcPct val="133000"/>
              </a:lnSpc>
              <a:buNone/>
            </a:pPr>
            <a:endParaRPr lang="sv-SE" sz="2800" b="1" i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33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Är en gärning som avses i första stycket med hänsyn till integritetskränkningen eller omständigheterna i övrigt av mindre allvarlig art, döms dock inte för inbrottsstöld utan för annat brott som gärningen innefattar.</a:t>
            </a:r>
          </a:p>
          <a:p>
            <a:pPr>
              <a:lnSpc>
                <a:spcPct val="133000"/>
              </a:lnSpc>
            </a:pP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Sådana stölder bör – på grund av den </a:t>
            </a: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påtagliga integritetskränkning</a:t>
            </a:r>
            <a:r>
              <a:rPr lang="sv-SE" sz="2800" b="1" dirty="0">
                <a:solidFill>
                  <a:schemeClr val="tx1"/>
                </a:solidFill>
                <a:cs typeface="Arial" panose="020B0604020202020204" pitchFamily="34" charset="0"/>
              </a:rPr>
              <a:t> som de innefattar – anses ha ett straffvärde som klart överstiger minimistraffet för grov stöld (sex månader), prop. 2020/21:52 s. 66. </a:t>
            </a:r>
          </a:p>
          <a:p>
            <a:pPr marL="0" indent="0">
              <a:lnSpc>
                <a:spcPct val="114000"/>
              </a:lnSpc>
            </a:pPr>
            <a:endParaRPr lang="sv-SE" sz="112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90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Slinga">
  <a:themeElements>
    <a:clrScheme name="Slin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n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3_Slinga">
  <a:themeElements>
    <a:clrScheme name="Slin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n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n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11013</TotalTime>
  <Words>1159</Words>
  <Application>Microsoft Office PowerPoint</Application>
  <PresentationFormat>Bredbild</PresentationFormat>
  <Paragraphs>165</Paragraphs>
  <Slides>19</Slides>
  <Notes>19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19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</vt:lpstr>
      <vt:lpstr>Wingdings 3</vt:lpstr>
      <vt:lpstr>1_Slinga</vt:lpstr>
      <vt:lpstr>3_Slinga</vt:lpstr>
      <vt:lpstr>8 kap. BrB Om stöld, rån och andra tillgreppsbrott </vt:lpstr>
      <vt:lpstr>Stöld, 8 kap. 1 § BrB</vt:lpstr>
      <vt:lpstr>Olovligt tagande - tillgrepp</vt:lpstr>
      <vt:lpstr>Av ett objekt som tillhör någon annan</vt:lpstr>
      <vt:lpstr>Med tillägnelseuppsåt</vt:lpstr>
      <vt:lpstr>Tillgreppet ska innebära skada</vt:lpstr>
      <vt:lpstr>Ringa stöld, 8 kap. 2 § BrB</vt:lpstr>
      <vt:lpstr>Grov stöld, 8 kap. 4 § BrB</vt:lpstr>
      <vt:lpstr>Inbrottsstöld, 8 kap. 4 a § BrB</vt:lpstr>
      <vt:lpstr>Rån, 8 kap. 5 § BrB</vt:lpstr>
      <vt:lpstr>Rån forts.</vt:lpstr>
      <vt:lpstr>Rån forts.</vt:lpstr>
      <vt:lpstr>Gärning av mindre allvarligt slag (2 st.)</vt:lpstr>
      <vt:lpstr>Grovt rån, 8 kap. 6 § BrB</vt:lpstr>
      <vt:lpstr>Tillgrepp av fortskaffningsmedel, 8 kap. 7 § BrB</vt:lpstr>
      <vt:lpstr>Egenmäktigt förfarande, 8 kap. 8 § BrB</vt:lpstr>
      <vt:lpstr>Osjälvständiga brottsformer, 8 kap. 12 § BrB</vt:lpstr>
      <vt:lpstr>Åtalsprövningsregler, 8 kap. 13 § BrB</vt:lpstr>
      <vt:lpstr>PowerPoint-presentation</vt:lpstr>
    </vt:vector>
  </TitlesOfParts>
  <Company>Linnaeus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23:6-9 RB Grundläggande brottsutredning</dc:title>
  <dc:creator>Anna Mårtensson</dc:creator>
  <cp:lastModifiedBy>Anna Quintero Tovar</cp:lastModifiedBy>
  <cp:revision>331</cp:revision>
  <cp:lastPrinted>2021-05-19T06:01:10Z</cp:lastPrinted>
  <dcterms:created xsi:type="dcterms:W3CDTF">2020-02-13T12:21:27Z</dcterms:created>
  <dcterms:modified xsi:type="dcterms:W3CDTF">2022-11-17T08:45:52Z</dcterms:modified>
</cp:coreProperties>
</file>