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3.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91" r:id="rId2"/>
    <p:sldMasterId id="2147483726" r:id="rId3"/>
    <p:sldMasterId id="2147483744" r:id="rId4"/>
  </p:sldMasterIdLst>
  <p:notesMasterIdLst>
    <p:notesMasterId r:id="rId20"/>
  </p:notesMasterIdLst>
  <p:handoutMasterIdLst>
    <p:handoutMasterId r:id="rId21"/>
  </p:handoutMasterIdLst>
  <p:sldIdLst>
    <p:sldId id="738" r:id="rId5"/>
    <p:sldId id="705" r:id="rId6"/>
    <p:sldId id="706" r:id="rId7"/>
    <p:sldId id="696" r:id="rId8"/>
    <p:sldId id="699" r:id="rId9"/>
    <p:sldId id="700" r:id="rId10"/>
    <p:sldId id="708" r:id="rId11"/>
    <p:sldId id="707" r:id="rId12"/>
    <p:sldId id="697" r:id="rId13"/>
    <p:sldId id="698" r:id="rId14"/>
    <p:sldId id="709" r:id="rId15"/>
    <p:sldId id="267" r:id="rId16"/>
    <p:sldId id="710" r:id="rId17"/>
    <p:sldId id="711" r:id="rId18"/>
    <p:sldId id="712" r:id="rId19"/>
  </p:sldIdLst>
  <p:sldSz cx="12192000" cy="6858000"/>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40" autoAdjust="0"/>
    <p:restoredTop sz="60517" autoAdjust="0"/>
  </p:normalViewPr>
  <p:slideViewPr>
    <p:cSldViewPr snapToGrid="0">
      <p:cViewPr varScale="1">
        <p:scale>
          <a:sx n="44" d="100"/>
          <a:sy n="44" d="100"/>
        </p:scale>
        <p:origin x="60" y="120"/>
      </p:cViewPr>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90" d="100"/>
        <a:sy n="90" d="100"/>
      </p:scale>
      <p:origin x="0" y="0"/>
    </p:cViewPr>
  </p:sorterViewPr>
  <p:notesViewPr>
    <p:cSldViewPr snapToGrid="0">
      <p:cViewPr varScale="1">
        <p:scale>
          <a:sx n="84" d="100"/>
          <a:sy n="84" d="100"/>
        </p:scale>
        <p:origin x="143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F4C5E4F0-D3FA-4DA4-A22F-C8403270267A}"/>
              </a:ext>
            </a:extLst>
          </p:cNvPr>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DF326617-8B27-474A-B181-9771AD6D7E01}"/>
              </a:ext>
            </a:extLst>
          </p:cNvPr>
          <p:cNvSpPr>
            <a:spLocks noGrp="1"/>
          </p:cNvSpPr>
          <p:nvPr>
            <p:ph type="dt" sz="quarter" idx="1"/>
          </p:nvPr>
        </p:nvSpPr>
        <p:spPr>
          <a:xfrm>
            <a:off x="3848645" y="0"/>
            <a:ext cx="2944283" cy="498295"/>
          </a:xfrm>
          <a:prstGeom prst="rect">
            <a:avLst/>
          </a:prstGeom>
        </p:spPr>
        <p:txBody>
          <a:bodyPr vert="horz" lIns="91440" tIns="45720" rIns="91440" bIns="45720" rtlCol="0"/>
          <a:lstStyle>
            <a:lvl1pPr algn="r">
              <a:defRPr sz="1200"/>
            </a:lvl1pPr>
          </a:lstStyle>
          <a:p>
            <a:fld id="{10F01D08-A997-4CF9-8FC8-583D109F5B2F}" type="datetimeFigureOut">
              <a:rPr lang="sv-SE" smtClean="0"/>
              <a:t>2022-11-17</a:t>
            </a:fld>
            <a:endParaRPr lang="sv-SE"/>
          </a:p>
        </p:txBody>
      </p:sp>
      <p:sp>
        <p:nvSpPr>
          <p:cNvPr id="4" name="Platshållare för sidfot 3">
            <a:extLst>
              <a:ext uri="{FF2B5EF4-FFF2-40B4-BE49-F238E27FC236}">
                <a16:creationId xmlns:a16="http://schemas.microsoft.com/office/drawing/2014/main" id="{772F1D54-6CB5-4C02-BA86-A603DA3AA6A2}"/>
              </a:ext>
            </a:extLst>
          </p:cNvPr>
          <p:cNvSpPr>
            <a:spLocks noGrp="1"/>
          </p:cNvSpPr>
          <p:nvPr>
            <p:ph type="ftr" sz="quarter" idx="2"/>
          </p:nvPr>
        </p:nvSpPr>
        <p:spPr>
          <a:xfrm>
            <a:off x="0" y="9433107"/>
            <a:ext cx="2944283" cy="498294"/>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0723C97D-EA2F-4432-AFD3-87260A8ABF32}"/>
              </a:ext>
            </a:extLst>
          </p:cNvPr>
          <p:cNvSpPr>
            <a:spLocks noGrp="1"/>
          </p:cNvSpPr>
          <p:nvPr>
            <p:ph type="sldNum" sz="quarter" idx="3"/>
          </p:nvPr>
        </p:nvSpPr>
        <p:spPr>
          <a:xfrm>
            <a:off x="3848645" y="9433107"/>
            <a:ext cx="2944283" cy="498294"/>
          </a:xfrm>
          <a:prstGeom prst="rect">
            <a:avLst/>
          </a:prstGeom>
        </p:spPr>
        <p:txBody>
          <a:bodyPr vert="horz" lIns="91440" tIns="45720" rIns="91440" bIns="45720" rtlCol="0" anchor="b"/>
          <a:lstStyle>
            <a:lvl1pPr algn="r">
              <a:defRPr sz="1200"/>
            </a:lvl1pPr>
          </a:lstStyle>
          <a:p>
            <a:fld id="{EA706B98-C733-4EA7-9D8E-4006F06079BA}" type="slidenum">
              <a:rPr lang="sv-SE" smtClean="0"/>
              <a:t>‹#›</a:t>
            </a:fld>
            <a:endParaRPr lang="sv-SE"/>
          </a:p>
        </p:txBody>
      </p:sp>
    </p:spTree>
    <p:extLst>
      <p:ext uri="{BB962C8B-B14F-4D97-AF65-F5344CB8AC3E}">
        <p14:creationId xmlns:p14="http://schemas.microsoft.com/office/powerpoint/2010/main" val="3250249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17429572-621A-4315-9A42-E1C3C1EF176D}" type="datetimeFigureOut">
              <a:rPr lang="sv-SE" smtClean="0"/>
              <a:t>2022-11-17</a:t>
            </a:fld>
            <a:endParaRPr lang="sv-SE"/>
          </a:p>
        </p:txBody>
      </p:sp>
      <p:sp>
        <p:nvSpPr>
          <p:cNvPr id="4" name="Platshållare för bildobjekt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2545943B-6C2F-400D-81E1-D1167DF7FD92}" type="slidenum">
              <a:rPr lang="sv-SE" smtClean="0"/>
              <a:t>‹#›</a:t>
            </a:fld>
            <a:endParaRPr lang="sv-SE"/>
          </a:p>
        </p:txBody>
      </p:sp>
    </p:spTree>
    <p:extLst>
      <p:ext uri="{BB962C8B-B14F-4D97-AF65-F5344CB8AC3E}">
        <p14:creationId xmlns:p14="http://schemas.microsoft.com/office/powerpoint/2010/main" val="1266131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31763" y="1347788"/>
            <a:ext cx="6469062" cy="3640137"/>
          </a:xfrm>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0B96618-DCD8-4754-B0DF-254AC674719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742796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pPr marL="514350" marR="0" lvl="0" indent="-514350" algn="l" defTabSz="914400" rtl="0" eaLnBrk="1" fontAlgn="auto" latinLnBrk="0" hangingPunct="1">
              <a:lnSpc>
                <a:spcPct val="100000"/>
              </a:lnSpc>
              <a:spcBef>
                <a:spcPts val="0"/>
              </a:spcBef>
              <a:spcAft>
                <a:spcPts val="0"/>
              </a:spcAft>
              <a:buClrTx/>
              <a:buSzTx/>
              <a:buFontTx/>
              <a:buAutoNum type="arabicPeriod"/>
              <a:tabLst/>
              <a:defRPr/>
            </a:pPr>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1663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370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12</a:t>
            </a:fld>
            <a:endParaRPr lang="sv-SE"/>
          </a:p>
        </p:txBody>
      </p:sp>
    </p:spTree>
    <p:extLst>
      <p:ext uri="{BB962C8B-B14F-4D97-AF65-F5344CB8AC3E}">
        <p14:creationId xmlns:p14="http://schemas.microsoft.com/office/powerpoint/2010/main" val="25605991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9563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1365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31763" y="1347788"/>
            <a:ext cx="6469062" cy="3640137"/>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0B96618-DCD8-4754-B0DF-254AC674719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60203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4809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2521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8880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8209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5784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3442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4767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6043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v-SE"/>
              <a:t>Klicka här för att ändra mall för rubrikformat</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66776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dirty="0"/>
          </a:p>
        </p:txBody>
      </p:sp>
      <p:sp>
        <p:nvSpPr>
          <p:cNvPr id="5" name="Footer Placeholder 4"/>
          <p:cNvSpPr>
            <a:spLocks noGrp="1"/>
          </p:cNvSpPr>
          <p:nvPr>
            <p:ph type="ftr" sz="quarter" idx="11"/>
          </p:nvPr>
        </p:nvSpPr>
        <p:spPr/>
        <p:txBody>
          <a:bodyPr/>
          <a:lstStyle/>
          <a:p>
            <a:endParaRPr lang="sv-SE"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183341797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dirty="0"/>
          </a:p>
        </p:txBody>
      </p:sp>
      <p:sp>
        <p:nvSpPr>
          <p:cNvPr id="5" name="Footer Placeholder 4"/>
          <p:cNvSpPr>
            <a:spLocks noGrp="1"/>
          </p:cNvSpPr>
          <p:nvPr>
            <p:ph type="ftr" sz="quarter" idx="11"/>
          </p:nvPr>
        </p:nvSpPr>
        <p:spPr/>
        <p:txBody>
          <a:bodyPr/>
          <a:lstStyle/>
          <a:p>
            <a:endParaRPr lang="sv-SE"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BD9627-3329-4DE6-AC63-754435E16E83}" type="slidenum">
              <a:rPr lang="sv-SE" smtClean="0"/>
              <a:pPr/>
              <a:t>‹#›</a:t>
            </a:fld>
            <a:endParaRPr lang="sv-S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164100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141293908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BD9627-3329-4DE6-AC63-754435E16E83}" type="slidenum">
              <a:rPr lang="sv-SE" smtClean="0"/>
              <a:pPr/>
              <a:t>‹#›</a:t>
            </a:fld>
            <a:endParaRPr lang="sv-S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0599150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326028818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53729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209816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589889" y="2514601"/>
            <a:ext cx="8800601" cy="2262781"/>
          </a:xfrm>
        </p:spPr>
        <p:txBody>
          <a:bodyPr anchor="b">
            <a:normAutofit/>
          </a:bodyPr>
          <a:lstStyle>
            <a:lvl1pPr>
              <a:defRPr sz="5400"/>
            </a:lvl1pPr>
          </a:lstStyle>
          <a:p>
            <a:r>
              <a:rPr lang="sv-SE"/>
              <a:t>Klicka här för att ändra mall för rubrikformat</a:t>
            </a:r>
            <a:endParaRPr lang="en-US" dirty="0"/>
          </a:p>
        </p:txBody>
      </p:sp>
      <p:sp>
        <p:nvSpPr>
          <p:cNvPr id="3" name="Subtitle 2"/>
          <p:cNvSpPr>
            <a:spLocks noGrp="1"/>
          </p:cNvSpPr>
          <p:nvPr>
            <p:ph type="subTitle" idx="1"/>
          </p:nvPr>
        </p:nvSpPr>
        <p:spPr>
          <a:xfrm>
            <a:off x="2589889" y="4777381"/>
            <a:ext cx="880060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42292" y="4321159"/>
            <a:ext cx="1860631"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564445" y="4529542"/>
            <a:ext cx="779971"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39987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2593602" y="624110"/>
            <a:ext cx="8785599" cy="1280890"/>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2589888" y="2133600"/>
            <a:ext cx="8789313" cy="377762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endParaRPr lang="sv-SE"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9865868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589888" y="2074562"/>
            <a:ext cx="8789313" cy="146880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888" y="3581400"/>
            <a:ext cx="8789313"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endParaRPr lang="sv-SE" dirty="0"/>
          </a:p>
        </p:txBody>
      </p:sp>
      <p:sp>
        <p:nvSpPr>
          <p:cNvPr id="11"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88323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v-SE" dirty="0"/>
              <a:t>Klicka här för att ändra mall för rubrikformat</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endParaRPr lang="sv-SE"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37670040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2589889" y="2136707"/>
            <a:ext cx="4263375" cy="376739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7116410" y="2136707"/>
            <a:ext cx="4262791" cy="376739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681637" y="787784"/>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1388881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3020469" y="2226626"/>
            <a:ext cx="38327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2589887" y="2802889"/>
            <a:ext cx="4263376" cy="3105703"/>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7541540" y="2223398"/>
            <a:ext cx="383098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7111620" y="2799661"/>
            <a:ext cx="4260907" cy="3105703"/>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endParaRPr lang="sv-SE" dirty="0"/>
          </a:p>
        </p:txBody>
      </p:sp>
      <p:sp>
        <p:nvSpPr>
          <p:cNvPr id="8" name="Footer Placeholder 7"/>
          <p:cNvSpPr>
            <a:spLocks noGrp="1"/>
          </p:cNvSpPr>
          <p:nvPr>
            <p:ph type="ftr" sz="quarter" idx="11"/>
          </p:nvPr>
        </p:nvSpPr>
        <p:spPr/>
        <p:txBody>
          <a:bodyPr/>
          <a:lstStyle/>
          <a:p>
            <a:endParaRPr lang="sv-SE" dirty="0"/>
          </a:p>
        </p:txBody>
      </p:sp>
      <p:sp>
        <p:nvSpPr>
          <p:cNvPr id="11"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681637" y="787784"/>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4235082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2593600" y="624110"/>
            <a:ext cx="8785600" cy="128089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endParaRPr lang="sv-SE" dirty="0"/>
          </a:p>
        </p:txBody>
      </p:sp>
      <p:sp>
        <p:nvSpPr>
          <p:cNvPr id="4" name="Footer Placeholder 3"/>
          <p:cNvSpPr>
            <a:spLocks noGrp="1"/>
          </p:cNvSpPr>
          <p:nvPr>
            <p:ph type="ftr" sz="quarter" idx="11"/>
          </p:nvPr>
        </p:nvSpPr>
        <p:spPr/>
        <p:txBody>
          <a:bodyPr/>
          <a:lstStyle/>
          <a:p>
            <a:endParaRPr lang="sv-SE" dirty="0"/>
          </a:p>
        </p:txBody>
      </p:sp>
      <p:sp>
        <p:nvSpPr>
          <p:cNvPr id="8"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2863067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sv-SE" dirty="0"/>
          </a:p>
        </p:txBody>
      </p:sp>
      <p:sp>
        <p:nvSpPr>
          <p:cNvPr id="3" name="Footer Placeholder 2"/>
          <p:cNvSpPr>
            <a:spLocks noGrp="1"/>
          </p:cNvSpPr>
          <p:nvPr>
            <p:ph type="ftr" sz="quarter" idx="11"/>
          </p:nvPr>
        </p:nvSpPr>
        <p:spPr/>
        <p:txBody>
          <a:bodyPr/>
          <a:lstStyle/>
          <a:p>
            <a:endParaRPr lang="sv-SE" dirty="0"/>
          </a:p>
        </p:txBody>
      </p:sp>
      <p:sp>
        <p:nvSpPr>
          <p:cNvPr id="6"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7027394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887" y="446088"/>
            <a:ext cx="3506112" cy="976312"/>
          </a:xfrm>
        </p:spPr>
        <p:txBody>
          <a:bodyPr anchor="b"/>
          <a:lstStyle>
            <a:lvl1pPr algn="l">
              <a:defRPr sz="2000" b="0"/>
            </a:lvl1pPr>
          </a:lstStyle>
          <a:p>
            <a:r>
              <a:rPr lang="sv-SE"/>
              <a:t>Klicka här för att ändra mall för rubrikformat</a:t>
            </a:r>
            <a:endParaRPr lang="en-US" dirty="0"/>
          </a:p>
        </p:txBody>
      </p:sp>
      <p:sp>
        <p:nvSpPr>
          <p:cNvPr id="3" name="Content Placeholder 2"/>
          <p:cNvSpPr>
            <a:spLocks noGrp="1"/>
          </p:cNvSpPr>
          <p:nvPr>
            <p:ph idx="1"/>
          </p:nvPr>
        </p:nvSpPr>
        <p:spPr>
          <a:xfrm>
            <a:off x="6324659" y="446090"/>
            <a:ext cx="5054541" cy="5414963"/>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2589887" y="1598613"/>
            <a:ext cx="3506112"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1930520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888" y="4800600"/>
            <a:ext cx="8789313"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589888" y="634965"/>
            <a:ext cx="8789313"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2589888" y="5367338"/>
            <a:ext cx="878931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6702420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888" y="609600"/>
            <a:ext cx="8789313" cy="3117040"/>
          </a:xfrm>
        </p:spPr>
        <p:txBody>
          <a:bodyPr anchor="ctr">
            <a:normAutofit/>
          </a:bodyPr>
          <a:lstStyle>
            <a:lvl1pPr algn="l">
              <a:defRPr sz="48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dirty="0"/>
          </a:p>
        </p:txBody>
      </p:sp>
      <p:sp>
        <p:nvSpPr>
          <p:cNvPr id="5" name="Footer Placeholder 4"/>
          <p:cNvSpPr>
            <a:spLocks noGrp="1"/>
          </p:cNvSpPr>
          <p:nvPr>
            <p:ph type="ftr" sz="quarter" idx="11"/>
          </p:nvPr>
        </p:nvSpPr>
        <p:spPr/>
        <p:txBody>
          <a:bodyPr/>
          <a:lstStyle/>
          <a:p>
            <a:endParaRPr lang="sv-SE" dirty="0"/>
          </a:p>
        </p:txBody>
      </p:sp>
      <p:sp>
        <p:nvSpPr>
          <p:cNvPr id="10"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1784815422"/>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13" name="Text Placeholder 9"/>
          <p:cNvSpPr>
            <a:spLocks noGrp="1"/>
          </p:cNvSpPr>
          <p:nvPr>
            <p:ph type="body" sz="quarter" idx="13"/>
          </p:nvPr>
        </p:nvSpPr>
        <p:spPr>
          <a:xfrm>
            <a:off x="3221296" y="3505200"/>
            <a:ext cx="7538517"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dirty="0"/>
          </a:p>
        </p:txBody>
      </p:sp>
      <p:sp>
        <p:nvSpPr>
          <p:cNvPr id="5" name="Footer Placeholder 4"/>
          <p:cNvSpPr>
            <a:spLocks noGrp="1"/>
          </p:cNvSpPr>
          <p:nvPr>
            <p:ph type="ftr" sz="quarter" idx="11"/>
          </p:nvPr>
        </p:nvSpPr>
        <p:spPr/>
        <p:txBody>
          <a:bodyPr/>
          <a:lstStyle/>
          <a:p>
            <a:endParaRPr lang="sv-SE" dirty="0"/>
          </a:p>
        </p:txBody>
      </p:sp>
      <p:sp>
        <p:nvSpPr>
          <p:cNvPr id="19"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fld id="{B6BD9627-3329-4DE6-AC63-754435E16E83}" type="slidenum">
              <a:rPr lang="sv-SE" smtClean="0"/>
              <a:pPr/>
              <a:t>‹#›</a:t>
            </a:fld>
            <a:endParaRPr lang="sv-SE"/>
          </a:p>
        </p:txBody>
      </p:sp>
      <p:sp>
        <p:nvSpPr>
          <p:cNvPr id="14" name="TextBox 13"/>
          <p:cNvSpPr txBox="1"/>
          <p:nvPr/>
        </p:nvSpPr>
        <p:spPr>
          <a:xfrm>
            <a:off x="2411089" y="648005"/>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0892711" y="290530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99787514"/>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2589888" y="2438402"/>
            <a:ext cx="8789313" cy="2724845"/>
          </a:xfrm>
        </p:spPr>
        <p:txBody>
          <a:bodyPr anchor="b">
            <a:normAutofit/>
          </a:bodyPr>
          <a:lstStyle>
            <a:lvl1pPr algn="l">
              <a:defRPr sz="4800" b="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2589888" y="5181600"/>
            <a:ext cx="878931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1"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3783305130"/>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13"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887" y="4343400"/>
            <a:ext cx="891772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887" y="5181600"/>
            <a:ext cx="891772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2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pPr/>
              <a:t>‹#›</a:t>
            </a:fld>
            <a:endParaRPr lang="sv-SE"/>
          </a:p>
        </p:txBody>
      </p:sp>
      <p:sp>
        <p:nvSpPr>
          <p:cNvPr id="11" name="TextBox 10"/>
          <p:cNvSpPr txBox="1"/>
          <p:nvPr/>
        </p:nvSpPr>
        <p:spPr>
          <a:xfrm>
            <a:off x="2411089" y="648005"/>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10892711" y="290530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5929811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endParaRPr lang="sv-SE"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0262402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2589888" y="627407"/>
            <a:ext cx="8789312" cy="2880020"/>
          </a:xfrm>
        </p:spPr>
        <p:txBody>
          <a:bodyPr anchor="ctr">
            <a:normAutofit/>
          </a:bodyPr>
          <a:lstStyle>
            <a:lvl1pPr algn="l">
              <a:defRPr sz="4800" b="0"/>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888" y="4343400"/>
            <a:ext cx="878931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888" y="5181600"/>
            <a:ext cx="878931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2353864862"/>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61620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71380" y="627407"/>
            <a:ext cx="2208176" cy="5283817"/>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2589888" y="627407"/>
            <a:ext cx="6288464" cy="528381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16780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589214" y="2514601"/>
            <a:ext cx="8915399" cy="2262781"/>
          </a:xfrm>
        </p:spPr>
        <p:txBody>
          <a:bodyPr anchor="b">
            <a:normAutofit/>
          </a:bodyPr>
          <a:lstStyle>
            <a:lvl1pPr>
              <a:defRPr sz="4050"/>
            </a:lvl1pPr>
          </a:lstStyle>
          <a:p>
            <a:r>
              <a:rPr lang="sv-SE"/>
              <a:t>Klicka här för att ändra mall för rubrikformat</a:t>
            </a:r>
            <a:endParaRPr lang="en-US" dirty="0"/>
          </a:p>
        </p:txBody>
      </p:sp>
      <p:sp>
        <p:nvSpPr>
          <p:cNvPr id="3" name="Subtitle 2"/>
          <p:cNvSpPr>
            <a:spLocks noGrp="1"/>
          </p:cNvSpPr>
          <p:nvPr>
            <p:ph type="subTitle" idx="1"/>
          </p:nvPr>
        </p:nvSpPr>
        <p:spPr>
          <a:xfrm>
            <a:off x="2589214" y="4777381"/>
            <a:ext cx="8915399" cy="112628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1" y="4323812"/>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4" y="452954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354265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2592926" y="624110"/>
            <a:ext cx="8911687" cy="1280890"/>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endParaRPr lang="sv-SE" dirty="0"/>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6108379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589214" y="2058750"/>
            <a:ext cx="8915399" cy="1468800"/>
          </a:xfrm>
        </p:spPr>
        <p:txBody>
          <a:bodyPr anchor="b"/>
          <a:lstStyle>
            <a:lvl1pPr algn="l">
              <a:defRPr sz="3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214" y="3530129"/>
            <a:ext cx="8915399" cy="8604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endParaRPr lang="sv-SE" dirty="0"/>
          </a:p>
        </p:txBody>
      </p:sp>
      <p:sp>
        <p:nvSpPr>
          <p:cNvPr id="9" name="Freeform 11"/>
          <p:cNvSpPr/>
          <p:nvPr/>
        </p:nvSpPr>
        <p:spPr bwMode="auto">
          <a:xfrm flipV="1">
            <a:off x="-4188" y="31781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1"/>
            <a:ext cx="779767"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683258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4" y="787784"/>
            <a:ext cx="779767"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31503050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2939374" y="1972703"/>
            <a:ext cx="3992732"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7506630" y="1969475"/>
            <a:ext cx="3999001"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Content Placeholder 5"/>
          <p:cNvSpPr>
            <a:spLocks noGrp="1"/>
          </p:cNvSpPr>
          <p:nvPr>
            <p:ph sz="quarter" idx="4"/>
          </p:nvPr>
        </p:nvSpPr>
        <p:spPr>
          <a:xfrm>
            <a:off x="7166957" y="2545738"/>
            <a:ext cx="4338675" cy="3354060"/>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endParaRPr lang="sv-SE" dirty="0"/>
          </a:p>
        </p:txBody>
      </p:sp>
      <p:sp>
        <p:nvSpPr>
          <p:cNvPr id="8" name="Footer Placeholder 7"/>
          <p:cNvSpPr>
            <a:spLocks noGrp="1"/>
          </p:cNvSpPr>
          <p:nvPr>
            <p:ph type="ftr" sz="quarter" idx="11"/>
          </p:nvPr>
        </p:nvSpPr>
        <p:spPr/>
        <p:txBody>
          <a:bodyPr/>
          <a:lstStyle/>
          <a:p>
            <a:endParaRPr lang="sv-SE" dirty="0"/>
          </a:p>
        </p:txBody>
      </p:sp>
      <p:sp>
        <p:nvSpPr>
          <p:cNvPr id="12"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4" y="787784"/>
            <a:ext cx="779767"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5152188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endParaRPr lang="sv-SE" dirty="0"/>
          </a:p>
        </p:txBody>
      </p:sp>
      <p:sp>
        <p:nvSpPr>
          <p:cNvPr id="4" name="Footer Placeholder 3"/>
          <p:cNvSpPr>
            <a:spLocks noGrp="1"/>
          </p:cNvSpPr>
          <p:nvPr>
            <p:ph type="ftr" sz="quarter" idx="11"/>
          </p:nvPr>
        </p:nvSpPr>
        <p:spPr/>
        <p:txBody>
          <a:bodyPr/>
          <a:lstStyle/>
          <a:p>
            <a:endParaRPr lang="sv-SE" dirty="0"/>
          </a:p>
        </p:txBody>
      </p:sp>
      <p:sp>
        <p:nvSpPr>
          <p:cNvPr id="7"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814067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sv-SE" dirty="0"/>
          </a:p>
        </p:txBody>
      </p:sp>
      <p:sp>
        <p:nvSpPr>
          <p:cNvPr id="3" name="Footer Placeholder 2"/>
          <p:cNvSpPr>
            <a:spLocks noGrp="1"/>
          </p:cNvSpPr>
          <p:nvPr>
            <p:ph type="ftr" sz="quarter" idx="11"/>
          </p:nvPr>
        </p:nvSpPr>
        <p:spPr/>
        <p:txBody>
          <a:bodyPr/>
          <a:lstStyle/>
          <a:p>
            <a:endParaRPr lang="sv-SE" dirty="0"/>
          </a:p>
        </p:txBody>
      </p:sp>
      <p:sp>
        <p:nvSpPr>
          <p:cNvPr id="6"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164843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78346378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4" y="446088"/>
            <a:ext cx="3505199" cy="976312"/>
          </a:xfrm>
        </p:spPr>
        <p:txBody>
          <a:bodyPr anchor="b"/>
          <a:lstStyle>
            <a:lvl1pPr algn="l">
              <a:defRPr sz="1500" b="0"/>
            </a:lvl1pPr>
          </a:lstStyle>
          <a:p>
            <a:r>
              <a:rPr lang="sv-SE"/>
              <a:t>Klicka här för att ändra mall för rubrikformat</a:t>
            </a:r>
            <a:endParaRPr lang="en-US" dirty="0"/>
          </a:p>
        </p:txBody>
      </p:sp>
      <p:sp>
        <p:nvSpPr>
          <p:cNvPr id="3" name="Content Placeholder 2"/>
          <p:cNvSpPr>
            <a:spLocks noGrp="1"/>
          </p:cNvSpPr>
          <p:nvPr>
            <p:ph idx="1"/>
          </p:nvPr>
        </p:nvSpPr>
        <p:spPr>
          <a:xfrm>
            <a:off x="6323012" y="446090"/>
            <a:ext cx="5181600" cy="5414963"/>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2589214" y="1598613"/>
            <a:ext cx="3505199" cy="4262436"/>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3323881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18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78393667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4" y="609600"/>
            <a:ext cx="8915399" cy="3117040"/>
          </a:xfrm>
        </p:spPr>
        <p:txBody>
          <a:bodyPr anchor="ctr">
            <a:normAutofit/>
          </a:bodyPr>
          <a:lstStyle>
            <a:lvl1pPr algn="l">
              <a:defRPr sz="36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214" y="4354046"/>
            <a:ext cx="891539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dirty="0"/>
          </a:p>
        </p:txBody>
      </p:sp>
      <p:sp>
        <p:nvSpPr>
          <p:cNvPr id="5" name="Footer Placeholder 4"/>
          <p:cNvSpPr>
            <a:spLocks noGrp="1"/>
          </p:cNvSpPr>
          <p:nvPr>
            <p:ph type="ftr" sz="quarter" idx="11"/>
          </p:nvPr>
        </p:nvSpPr>
        <p:spPr/>
        <p:txBody>
          <a:bodyPr/>
          <a:lstStyle/>
          <a:p>
            <a:endParaRPr lang="sv-SE" dirty="0"/>
          </a:p>
        </p:txBody>
      </p:sp>
      <p:sp>
        <p:nvSpPr>
          <p:cNvPr id="9" name="Freeform 11"/>
          <p:cNvSpPr/>
          <p:nvPr/>
        </p:nvSpPr>
        <p:spPr bwMode="auto">
          <a:xfrm flipV="1">
            <a:off x="-4188" y="31781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1"/>
            <a:ext cx="779767"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462743021"/>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2849950" y="609600"/>
            <a:ext cx="8393927" cy="2895600"/>
          </a:xfrm>
        </p:spPr>
        <p:txBody>
          <a:bodyPr anchor="ctr">
            <a:normAutofit/>
          </a:bodyPr>
          <a:lstStyle>
            <a:lvl1pPr algn="l">
              <a:defRPr sz="3600" b="0" cap="none"/>
            </a:lvl1pPr>
          </a:lstStyle>
          <a:p>
            <a:r>
              <a:rPr lang="sv-SE"/>
              <a:t>Klicka här för att ändra mall för rubrikformat</a:t>
            </a:r>
            <a:endParaRPr lang="en-US" dirty="0"/>
          </a:p>
        </p:txBody>
      </p:sp>
      <p:sp>
        <p:nvSpPr>
          <p:cNvPr id="13" name="Text Placeholder 9"/>
          <p:cNvSpPr>
            <a:spLocks noGrp="1"/>
          </p:cNvSpPr>
          <p:nvPr>
            <p:ph type="body" sz="quarter" idx="13"/>
          </p:nvPr>
        </p:nvSpPr>
        <p:spPr>
          <a:xfrm>
            <a:off x="3275012" y="3505200"/>
            <a:ext cx="7536555"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2589214" y="4354046"/>
            <a:ext cx="891539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dirty="0"/>
          </a:p>
        </p:txBody>
      </p:sp>
      <p:sp>
        <p:nvSpPr>
          <p:cNvPr id="5" name="Footer Placeholder 4"/>
          <p:cNvSpPr>
            <a:spLocks noGrp="1"/>
          </p:cNvSpPr>
          <p:nvPr>
            <p:ph type="ftr" sz="quarter" idx="11"/>
          </p:nvPr>
        </p:nvSpPr>
        <p:spPr/>
        <p:txBody>
          <a:bodyPr/>
          <a:lstStyle/>
          <a:p>
            <a:endParaRPr lang="sv-SE" dirty="0"/>
          </a:p>
        </p:txBody>
      </p:sp>
      <p:sp>
        <p:nvSpPr>
          <p:cNvPr id="11" name="Freeform 11"/>
          <p:cNvSpPr/>
          <p:nvPr/>
        </p:nvSpPr>
        <p:spPr bwMode="auto">
          <a:xfrm flipV="1">
            <a:off x="-4188" y="31781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1"/>
            <a:ext cx="779767" cy="365125"/>
          </a:xfrm>
        </p:spPr>
        <p:txBody>
          <a:bodyPr/>
          <a:lstStyle/>
          <a:p>
            <a:fld id="{B6BD9627-3329-4DE6-AC63-754435E16E83}" type="slidenum">
              <a:rPr lang="sv-SE" smtClean="0"/>
              <a:pPr/>
              <a:t>‹#›</a:t>
            </a:fld>
            <a:endParaRPr lang="sv-SE"/>
          </a:p>
        </p:txBody>
      </p:sp>
      <p:sp>
        <p:nvSpPr>
          <p:cNvPr id="14" name="TextBox 13"/>
          <p:cNvSpPr txBox="1"/>
          <p:nvPr/>
        </p:nvSpPr>
        <p:spPr>
          <a:xfrm>
            <a:off x="2467652" y="648005"/>
            <a:ext cx="6096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96446749"/>
      </p:ext>
    </p:extLst>
  </p:cSld>
  <p:clrMapOvr>
    <a:masterClrMapping/>
  </p:clrMapOvr>
  <p:hf sldNum="0"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2"/>
            <a:ext cx="8915400" cy="2724845"/>
          </a:xfrm>
        </p:spPr>
        <p:txBody>
          <a:bodyPr anchor="b">
            <a:normAutofit/>
          </a:bodyPr>
          <a:lstStyle>
            <a:lvl1pPr algn="l">
              <a:defRPr sz="3600" b="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1933746788"/>
      </p:ext>
    </p:extLst>
  </p:cSld>
  <p:clrMapOvr>
    <a:masterClrMapping/>
  </p:clrMapOvr>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12" name="Title 1"/>
          <p:cNvSpPr>
            <a:spLocks noGrp="1"/>
          </p:cNvSpPr>
          <p:nvPr>
            <p:ph type="title"/>
          </p:nvPr>
        </p:nvSpPr>
        <p:spPr>
          <a:xfrm>
            <a:off x="2849950" y="609600"/>
            <a:ext cx="8393927" cy="2895600"/>
          </a:xfrm>
        </p:spPr>
        <p:txBody>
          <a:bodyPr anchor="ctr">
            <a:normAutofit/>
          </a:bodyPr>
          <a:lstStyle>
            <a:lvl1pPr algn="l">
              <a:defRPr sz="3600" b="0" cap="none"/>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1"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B6BD9627-3329-4DE6-AC63-754435E16E83}" type="slidenum">
              <a:rPr lang="sv-SE" smtClean="0"/>
              <a:pPr/>
              <a:t>‹#›</a:t>
            </a:fld>
            <a:endParaRPr lang="sv-SE"/>
          </a:p>
        </p:txBody>
      </p:sp>
      <p:sp>
        <p:nvSpPr>
          <p:cNvPr id="17" name="TextBox 16"/>
          <p:cNvSpPr txBox="1"/>
          <p:nvPr/>
        </p:nvSpPr>
        <p:spPr>
          <a:xfrm>
            <a:off x="2467652" y="648005"/>
            <a:ext cx="6096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50234213"/>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2589214" y="627407"/>
            <a:ext cx="8915399" cy="2880020"/>
          </a:xfrm>
        </p:spPr>
        <p:txBody>
          <a:bodyPr anchor="ctr">
            <a:normAutofit/>
          </a:bodyPr>
          <a:lstStyle>
            <a:lvl1pPr algn="l">
              <a:defRPr sz="3600" b="0"/>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1234686574"/>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364374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3" y="627407"/>
            <a:ext cx="2207601" cy="5283817"/>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2589212" y="627407"/>
            <a:ext cx="6477000" cy="528381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1119356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Avslut">
    <p:spTree>
      <p:nvGrpSpPr>
        <p:cNvPr id="1" name=""/>
        <p:cNvGrpSpPr/>
        <p:nvPr/>
      </p:nvGrpSpPr>
      <p:grpSpPr>
        <a:xfrm>
          <a:off x="0" y="0"/>
          <a:ext cx="0" cy="0"/>
          <a:chOff x="0" y="0"/>
          <a:chExt cx="0" cy="0"/>
        </a:xfrm>
      </p:grpSpPr>
      <p:pic>
        <p:nvPicPr>
          <p:cNvPr id="7" name="Content Placeholder 9" descr="090323_Lnu-se.png">
            <a:extLst>
              <a:ext uri="{FF2B5EF4-FFF2-40B4-BE49-F238E27FC236}">
                <a16:creationId xmlns:a16="http://schemas.microsoft.com/office/drawing/2014/main" id="{85731244-C1E5-4462-9CD9-9CABB20B3D3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715849" y="4713549"/>
            <a:ext cx="2760304" cy="561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Content Placeholder 12" descr="090323_Lnu_Symbol.png">
            <a:extLst>
              <a:ext uri="{FF2B5EF4-FFF2-40B4-BE49-F238E27FC236}">
                <a16:creationId xmlns:a16="http://schemas.microsoft.com/office/drawing/2014/main" id="{35F4C14C-02D5-4FC7-BAE9-39BF276B484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4698088" y="1448780"/>
            <a:ext cx="2795829" cy="2775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431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endParaRPr lang="sv-SE" dirty="0"/>
          </a:p>
        </p:txBody>
      </p:sp>
      <p:sp>
        <p:nvSpPr>
          <p:cNvPr id="8" name="Footer Placeholder 7"/>
          <p:cNvSpPr>
            <a:spLocks noGrp="1"/>
          </p:cNvSpPr>
          <p:nvPr>
            <p:ph type="ftr" sz="quarter" idx="11"/>
          </p:nvPr>
        </p:nvSpPr>
        <p:spPr/>
        <p:txBody>
          <a:bodyPr/>
          <a:lstStyle/>
          <a:p>
            <a:endParaRPr lang="sv-SE"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2775601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589889" y="2514601"/>
            <a:ext cx="8800601" cy="2262781"/>
          </a:xfrm>
        </p:spPr>
        <p:txBody>
          <a:bodyPr anchor="b">
            <a:normAutofit/>
          </a:bodyPr>
          <a:lstStyle>
            <a:lvl1pPr>
              <a:defRPr sz="5400"/>
            </a:lvl1pPr>
          </a:lstStyle>
          <a:p>
            <a:r>
              <a:rPr lang="sv-SE"/>
              <a:t>Klicka här för att ändra mall för rubrikformat</a:t>
            </a:r>
            <a:endParaRPr lang="en-US" dirty="0"/>
          </a:p>
        </p:txBody>
      </p:sp>
      <p:sp>
        <p:nvSpPr>
          <p:cNvPr id="3" name="Subtitle 2"/>
          <p:cNvSpPr>
            <a:spLocks noGrp="1"/>
          </p:cNvSpPr>
          <p:nvPr>
            <p:ph type="subTitle" idx="1"/>
          </p:nvPr>
        </p:nvSpPr>
        <p:spPr>
          <a:xfrm>
            <a:off x="2589889" y="4777381"/>
            <a:ext cx="880060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r>
              <a:rPr lang="sv-SE"/>
              <a:t>5/25/2022</a:t>
            </a:r>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42292" y="4321159"/>
            <a:ext cx="1860631"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564445" y="4529542"/>
            <a:ext cx="779971"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036169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2593602" y="624110"/>
            <a:ext cx="8785599" cy="1280890"/>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2589888" y="2133600"/>
            <a:ext cx="8789313" cy="377762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r>
              <a:rPr lang="sv-SE"/>
              <a:t>5/25/2022</a:t>
            </a:r>
          </a:p>
        </p:txBody>
      </p:sp>
      <p:sp>
        <p:nvSpPr>
          <p:cNvPr id="5" name="Footer Placeholder 4"/>
          <p:cNvSpPr>
            <a:spLocks noGrp="1"/>
          </p:cNvSpPr>
          <p:nvPr>
            <p:ph type="ftr" sz="quarter" idx="11"/>
          </p:nvPr>
        </p:nvSpPr>
        <p:spPr/>
        <p:txBody>
          <a:bodyPr/>
          <a:lstStyle/>
          <a:p>
            <a:endParaRPr lang="sv-SE"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0432750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589888" y="2074562"/>
            <a:ext cx="8789313" cy="146880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888" y="3581400"/>
            <a:ext cx="8789313"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r>
              <a:rPr lang="sv-SE"/>
              <a:t>5/25/2022</a:t>
            </a:r>
          </a:p>
        </p:txBody>
      </p:sp>
      <p:sp>
        <p:nvSpPr>
          <p:cNvPr id="5" name="Footer Placeholder 4"/>
          <p:cNvSpPr>
            <a:spLocks noGrp="1"/>
          </p:cNvSpPr>
          <p:nvPr>
            <p:ph type="ftr" sz="quarter" idx="11"/>
          </p:nvPr>
        </p:nvSpPr>
        <p:spPr/>
        <p:txBody>
          <a:bodyPr/>
          <a:lstStyle/>
          <a:p>
            <a:endParaRPr lang="sv-SE" dirty="0"/>
          </a:p>
        </p:txBody>
      </p:sp>
      <p:sp>
        <p:nvSpPr>
          <p:cNvPr id="11"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09688471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2589889" y="2136707"/>
            <a:ext cx="4263375" cy="376739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7116410" y="2136707"/>
            <a:ext cx="4262791" cy="376739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r>
              <a:rPr lang="sv-SE"/>
              <a:t>5/25/2022</a:t>
            </a:r>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681637" y="787784"/>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72274878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3020469" y="2226626"/>
            <a:ext cx="38327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2589887" y="2802889"/>
            <a:ext cx="4263376" cy="3105703"/>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7541540" y="2223398"/>
            <a:ext cx="383098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7111620" y="2799661"/>
            <a:ext cx="4260907" cy="3105703"/>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r>
              <a:rPr lang="sv-SE"/>
              <a:t>5/25/2022</a:t>
            </a:r>
            <a:endParaRPr lang="sv-SE" dirty="0"/>
          </a:p>
        </p:txBody>
      </p:sp>
      <p:sp>
        <p:nvSpPr>
          <p:cNvPr id="8" name="Footer Placeholder 7"/>
          <p:cNvSpPr>
            <a:spLocks noGrp="1"/>
          </p:cNvSpPr>
          <p:nvPr>
            <p:ph type="ftr" sz="quarter" idx="11"/>
          </p:nvPr>
        </p:nvSpPr>
        <p:spPr/>
        <p:txBody>
          <a:bodyPr/>
          <a:lstStyle/>
          <a:p>
            <a:endParaRPr lang="sv-SE" dirty="0"/>
          </a:p>
        </p:txBody>
      </p:sp>
      <p:sp>
        <p:nvSpPr>
          <p:cNvPr id="11"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681637" y="787784"/>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36200993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2593600" y="624110"/>
            <a:ext cx="8785600" cy="128089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r>
              <a:rPr lang="sv-SE"/>
              <a:t>5/25/2022</a:t>
            </a:r>
            <a:endParaRPr lang="sv-SE" dirty="0"/>
          </a:p>
        </p:txBody>
      </p:sp>
      <p:sp>
        <p:nvSpPr>
          <p:cNvPr id="4" name="Footer Placeholder 3"/>
          <p:cNvSpPr>
            <a:spLocks noGrp="1"/>
          </p:cNvSpPr>
          <p:nvPr>
            <p:ph type="ftr" sz="quarter" idx="11"/>
          </p:nvPr>
        </p:nvSpPr>
        <p:spPr/>
        <p:txBody>
          <a:bodyPr/>
          <a:lstStyle/>
          <a:p>
            <a:endParaRPr lang="sv-SE" dirty="0"/>
          </a:p>
        </p:txBody>
      </p:sp>
      <p:sp>
        <p:nvSpPr>
          <p:cNvPr id="8"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55889797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sv-SE"/>
              <a:t>5/25/2022</a:t>
            </a:r>
            <a:endParaRPr lang="sv-SE" dirty="0"/>
          </a:p>
        </p:txBody>
      </p:sp>
      <p:sp>
        <p:nvSpPr>
          <p:cNvPr id="3" name="Footer Placeholder 2"/>
          <p:cNvSpPr>
            <a:spLocks noGrp="1"/>
          </p:cNvSpPr>
          <p:nvPr>
            <p:ph type="ftr" sz="quarter" idx="11"/>
          </p:nvPr>
        </p:nvSpPr>
        <p:spPr/>
        <p:txBody>
          <a:bodyPr/>
          <a:lstStyle/>
          <a:p>
            <a:endParaRPr lang="sv-SE" dirty="0"/>
          </a:p>
        </p:txBody>
      </p:sp>
      <p:sp>
        <p:nvSpPr>
          <p:cNvPr id="6"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73433670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887" y="446088"/>
            <a:ext cx="3506112" cy="976312"/>
          </a:xfrm>
        </p:spPr>
        <p:txBody>
          <a:bodyPr anchor="b"/>
          <a:lstStyle>
            <a:lvl1pPr algn="l">
              <a:defRPr sz="2000" b="0"/>
            </a:lvl1pPr>
          </a:lstStyle>
          <a:p>
            <a:r>
              <a:rPr lang="sv-SE"/>
              <a:t>Klicka här för att ändra mall för rubrikformat</a:t>
            </a:r>
            <a:endParaRPr lang="en-US" dirty="0"/>
          </a:p>
        </p:txBody>
      </p:sp>
      <p:sp>
        <p:nvSpPr>
          <p:cNvPr id="3" name="Content Placeholder 2"/>
          <p:cNvSpPr>
            <a:spLocks noGrp="1"/>
          </p:cNvSpPr>
          <p:nvPr>
            <p:ph idx="1"/>
          </p:nvPr>
        </p:nvSpPr>
        <p:spPr>
          <a:xfrm>
            <a:off x="6324659" y="446090"/>
            <a:ext cx="5054541" cy="5414963"/>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2589887" y="1598613"/>
            <a:ext cx="3506112"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r>
              <a:rPr lang="sv-SE"/>
              <a:t>5/25/2022</a:t>
            </a:r>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06520961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888" y="4800600"/>
            <a:ext cx="8789313"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589888" y="634965"/>
            <a:ext cx="8789313"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2589888" y="5367338"/>
            <a:ext cx="878931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r>
              <a:rPr lang="sv-SE"/>
              <a:t>5/25/2022</a:t>
            </a:r>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84134519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888" y="609600"/>
            <a:ext cx="8789313" cy="3117040"/>
          </a:xfrm>
        </p:spPr>
        <p:txBody>
          <a:bodyPr anchor="ctr">
            <a:normAutofit/>
          </a:bodyPr>
          <a:lstStyle>
            <a:lvl1pPr algn="l">
              <a:defRPr sz="48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r>
              <a:rPr lang="sv-SE"/>
              <a:t>5/25/2022</a:t>
            </a:r>
            <a:endParaRPr lang="sv-SE" dirty="0"/>
          </a:p>
        </p:txBody>
      </p:sp>
      <p:sp>
        <p:nvSpPr>
          <p:cNvPr id="5" name="Footer Placeholder 4"/>
          <p:cNvSpPr>
            <a:spLocks noGrp="1"/>
          </p:cNvSpPr>
          <p:nvPr>
            <p:ph type="ftr" sz="quarter" idx="11"/>
          </p:nvPr>
        </p:nvSpPr>
        <p:spPr/>
        <p:txBody>
          <a:bodyPr/>
          <a:lstStyle/>
          <a:p>
            <a:endParaRPr lang="sv-SE" dirty="0"/>
          </a:p>
        </p:txBody>
      </p:sp>
      <p:sp>
        <p:nvSpPr>
          <p:cNvPr id="10"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429366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endParaRPr lang="sv-SE" dirty="0"/>
          </a:p>
        </p:txBody>
      </p:sp>
      <p:sp>
        <p:nvSpPr>
          <p:cNvPr id="4" name="Footer Placeholder 3"/>
          <p:cNvSpPr>
            <a:spLocks noGrp="1"/>
          </p:cNvSpPr>
          <p:nvPr>
            <p:ph type="ftr" sz="quarter" idx="11"/>
          </p:nvPr>
        </p:nvSpPr>
        <p:spPr/>
        <p:txBody>
          <a:bodyPr/>
          <a:lstStyle/>
          <a:p>
            <a:endParaRPr lang="sv-SE"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08296170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13" name="Text Placeholder 9"/>
          <p:cNvSpPr>
            <a:spLocks noGrp="1"/>
          </p:cNvSpPr>
          <p:nvPr>
            <p:ph type="body" sz="quarter" idx="13"/>
          </p:nvPr>
        </p:nvSpPr>
        <p:spPr>
          <a:xfrm>
            <a:off x="3221296" y="3505200"/>
            <a:ext cx="7538517"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r>
              <a:rPr lang="sv-SE"/>
              <a:t>5/25/2022</a:t>
            </a:r>
            <a:endParaRPr lang="sv-SE" dirty="0"/>
          </a:p>
        </p:txBody>
      </p:sp>
      <p:sp>
        <p:nvSpPr>
          <p:cNvPr id="5" name="Footer Placeholder 4"/>
          <p:cNvSpPr>
            <a:spLocks noGrp="1"/>
          </p:cNvSpPr>
          <p:nvPr>
            <p:ph type="ftr" sz="quarter" idx="11"/>
          </p:nvPr>
        </p:nvSpPr>
        <p:spPr/>
        <p:txBody>
          <a:bodyPr/>
          <a:lstStyle/>
          <a:p>
            <a:endParaRPr lang="sv-SE" dirty="0"/>
          </a:p>
        </p:txBody>
      </p:sp>
      <p:sp>
        <p:nvSpPr>
          <p:cNvPr id="19"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fld id="{B6BD9627-3329-4DE6-AC63-754435E16E83}" type="slidenum">
              <a:rPr lang="sv-SE" smtClean="0"/>
              <a:pPr/>
              <a:t>‹#›</a:t>
            </a:fld>
            <a:endParaRPr lang="sv-SE"/>
          </a:p>
        </p:txBody>
      </p:sp>
      <p:sp>
        <p:nvSpPr>
          <p:cNvPr id="14" name="TextBox 13"/>
          <p:cNvSpPr txBox="1"/>
          <p:nvPr/>
        </p:nvSpPr>
        <p:spPr>
          <a:xfrm>
            <a:off x="2411089" y="648005"/>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0892711" y="290530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9027179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2589888" y="2438402"/>
            <a:ext cx="8789313" cy="2724845"/>
          </a:xfrm>
        </p:spPr>
        <p:txBody>
          <a:bodyPr anchor="b">
            <a:normAutofit/>
          </a:bodyPr>
          <a:lstStyle>
            <a:lvl1pPr algn="l">
              <a:defRPr sz="4800" b="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2589888" y="5181600"/>
            <a:ext cx="878931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r>
              <a:rPr lang="sv-SE"/>
              <a:t>5/25/2022</a:t>
            </a:r>
            <a:endParaRPr lang="sv-SE" dirty="0"/>
          </a:p>
        </p:txBody>
      </p:sp>
      <p:sp>
        <p:nvSpPr>
          <p:cNvPr id="6" name="Footer Placeholder 5"/>
          <p:cNvSpPr>
            <a:spLocks noGrp="1"/>
          </p:cNvSpPr>
          <p:nvPr>
            <p:ph type="ftr" sz="quarter" idx="11"/>
          </p:nvPr>
        </p:nvSpPr>
        <p:spPr/>
        <p:txBody>
          <a:bodyPr/>
          <a:lstStyle/>
          <a:p>
            <a:endParaRPr lang="sv-SE" dirty="0"/>
          </a:p>
        </p:txBody>
      </p:sp>
      <p:sp>
        <p:nvSpPr>
          <p:cNvPr id="11"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412241438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13"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887" y="4343400"/>
            <a:ext cx="891772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887" y="5181600"/>
            <a:ext cx="891772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r>
              <a:rPr lang="sv-SE"/>
              <a:t>5/25/2022</a:t>
            </a:r>
            <a:endParaRPr lang="sv-SE" dirty="0"/>
          </a:p>
        </p:txBody>
      </p:sp>
      <p:sp>
        <p:nvSpPr>
          <p:cNvPr id="6" name="Footer Placeholder 5"/>
          <p:cNvSpPr>
            <a:spLocks noGrp="1"/>
          </p:cNvSpPr>
          <p:nvPr>
            <p:ph type="ftr" sz="quarter" idx="11"/>
          </p:nvPr>
        </p:nvSpPr>
        <p:spPr/>
        <p:txBody>
          <a:bodyPr/>
          <a:lstStyle/>
          <a:p>
            <a:endParaRPr lang="sv-SE" dirty="0"/>
          </a:p>
        </p:txBody>
      </p:sp>
      <p:sp>
        <p:nvSpPr>
          <p:cNvPr id="2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pPr/>
              <a:t>‹#›</a:t>
            </a:fld>
            <a:endParaRPr lang="sv-SE"/>
          </a:p>
        </p:txBody>
      </p:sp>
      <p:sp>
        <p:nvSpPr>
          <p:cNvPr id="11" name="TextBox 10"/>
          <p:cNvSpPr txBox="1"/>
          <p:nvPr/>
        </p:nvSpPr>
        <p:spPr>
          <a:xfrm>
            <a:off x="2411089" y="648005"/>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10892711" y="290530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5850735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2589888" y="627407"/>
            <a:ext cx="8789312" cy="2880020"/>
          </a:xfrm>
        </p:spPr>
        <p:txBody>
          <a:bodyPr anchor="ctr">
            <a:normAutofit/>
          </a:bodyPr>
          <a:lstStyle>
            <a:lvl1pPr algn="l">
              <a:defRPr sz="4800" b="0"/>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888" y="4343400"/>
            <a:ext cx="878931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888" y="5181600"/>
            <a:ext cx="878931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r>
              <a:rPr lang="sv-SE"/>
              <a:t>5/25/2022</a:t>
            </a:r>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289064193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r>
              <a:rPr lang="sv-SE"/>
              <a:t>5/25/2022</a:t>
            </a:r>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042329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71380" y="627407"/>
            <a:ext cx="2208176" cy="5283817"/>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2589888" y="627407"/>
            <a:ext cx="6288464" cy="528381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r>
              <a:rPr lang="sv-SE"/>
              <a:t>5/25/2022</a:t>
            </a:r>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600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sv-SE" dirty="0"/>
          </a:p>
        </p:txBody>
      </p:sp>
      <p:sp>
        <p:nvSpPr>
          <p:cNvPr id="3" name="Footer Placeholder 2"/>
          <p:cNvSpPr>
            <a:spLocks noGrp="1"/>
          </p:cNvSpPr>
          <p:nvPr>
            <p:ph type="ftr" sz="quarter" idx="11"/>
          </p:nvPr>
        </p:nvSpPr>
        <p:spPr/>
        <p:txBody>
          <a:bodyPr/>
          <a:lstStyle/>
          <a:p>
            <a:endParaRPr lang="sv-SE"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81464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v-SE"/>
              <a:t>Klicka här för att ändra mall för rubrikformat</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319419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697614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theme" Target="../theme/theme3.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slideLayout" Target="../slideLayouts/slideLayout49.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19" Type="http://schemas.openxmlformats.org/officeDocument/2006/relationships/image" Target="../media/image1.png"/><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slideLayout" Target="../slideLayouts/slideLayout62.xml"/><Relationship Id="rId18" Type="http://schemas.openxmlformats.org/officeDocument/2006/relationships/image" Target="../media/image1.png"/><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17" Type="http://schemas.openxmlformats.org/officeDocument/2006/relationships/theme" Target="../theme/theme4.xml"/><Relationship Id="rId2" Type="http://schemas.openxmlformats.org/officeDocument/2006/relationships/slideLayout" Target="../slideLayouts/slideLayout51.xml"/><Relationship Id="rId16" Type="http://schemas.openxmlformats.org/officeDocument/2006/relationships/slideLayout" Target="../slideLayouts/slideLayout65.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5" Type="http://schemas.openxmlformats.org/officeDocument/2006/relationships/slideLayout" Target="../slideLayouts/slideLayout6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slideLayout" Target="../slideLayouts/slideLayout6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sv-SE"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6BD9627-3329-4DE6-AC63-754435E16E83}" type="slidenum">
              <a:rPr lang="sv-SE" smtClean="0"/>
              <a:pPr/>
              <a:t>‹#›</a:t>
            </a:fld>
            <a:endParaRPr lang="sv-SE"/>
          </a:p>
        </p:txBody>
      </p:sp>
      <p:pic>
        <p:nvPicPr>
          <p:cNvPr id="36" name="Picture 6" descr="090323_Lnu_Symbol">
            <a:extLst>
              <a:ext uri="{FF2B5EF4-FFF2-40B4-BE49-F238E27FC236}">
                <a16:creationId xmlns:a16="http://schemas.microsoft.com/office/drawing/2014/main" id="{F3159006-EF69-4E6D-91D4-08476A998E9A}"/>
              </a:ext>
            </a:extLst>
          </p:cNvPr>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845905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26416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7228" y="285"/>
            <a:ext cx="2603029"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24384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3600" y="624110"/>
            <a:ext cx="8785600" cy="128089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2589888" y="2133600"/>
            <a:ext cx="8789313" cy="38862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363200" y="6135090"/>
            <a:ext cx="102184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sv-SE" dirty="0"/>
          </a:p>
        </p:txBody>
      </p:sp>
      <p:sp>
        <p:nvSpPr>
          <p:cNvPr id="5" name="Footer Placeholder 4"/>
          <p:cNvSpPr>
            <a:spLocks noGrp="1"/>
          </p:cNvSpPr>
          <p:nvPr>
            <p:ph type="ftr" sz="quarter" idx="3"/>
          </p:nvPr>
        </p:nvSpPr>
        <p:spPr>
          <a:xfrm>
            <a:off x="2589887" y="6135810"/>
            <a:ext cx="7621984"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bwMode="gray">
          <a:xfrm>
            <a:off x="681637" y="787784"/>
            <a:ext cx="779971" cy="365125"/>
          </a:xfrm>
          <a:prstGeom prst="rect">
            <a:avLst/>
          </a:prstGeom>
        </p:spPr>
        <p:txBody>
          <a:bodyPr vert="horz" lIns="91440" tIns="45720" rIns="91440" bIns="45720" rtlCol="0" anchor="ctr"/>
          <a:lstStyle>
            <a:lvl1pPr algn="r">
              <a:defRPr sz="2000">
                <a:solidFill>
                  <a:srgbClr val="FEFFFF"/>
                </a:solidFill>
              </a:defRPr>
            </a:lvl1pPr>
          </a:lstStyle>
          <a:p>
            <a:fld id="{B6BD9627-3329-4DE6-AC63-754435E16E83}" type="slidenum">
              <a:rPr lang="sv-SE" smtClean="0"/>
              <a:pPr/>
              <a:t>‹#›</a:t>
            </a:fld>
            <a:endParaRPr lang="sv-SE"/>
          </a:p>
        </p:txBody>
      </p:sp>
      <p:pic>
        <p:nvPicPr>
          <p:cNvPr id="34" name="Picture 6" descr="090323_Lnu_Symbol">
            <a:extLst>
              <a:ext uri="{FF2B5EF4-FFF2-40B4-BE49-F238E27FC236}">
                <a16:creationId xmlns:a16="http://schemas.microsoft.com/office/drawing/2014/main" id="{0AB2469A-08D9-41A5-935D-D672C43B5306}"/>
              </a:ext>
            </a:extLst>
          </p:cNvPr>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10837335"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9120290"/>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2"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5"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6" y="624110"/>
            <a:ext cx="8911687" cy="128089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361613" y="6130437"/>
            <a:ext cx="1146283" cy="370396"/>
          </a:xfrm>
          <a:prstGeom prst="rect">
            <a:avLst/>
          </a:prstGeom>
        </p:spPr>
        <p:txBody>
          <a:bodyPr vert="horz" lIns="91440" tIns="45720" rIns="91440" bIns="45720" rtlCol="0" anchor="ctr"/>
          <a:lstStyle>
            <a:lvl1pPr algn="r">
              <a:defRPr sz="675">
                <a:solidFill>
                  <a:schemeClr val="tx1">
                    <a:tint val="75000"/>
                  </a:schemeClr>
                </a:solidFill>
              </a:defRPr>
            </a:lvl1pPr>
          </a:lstStyle>
          <a:p>
            <a:endParaRPr lang="sv-SE" dirty="0"/>
          </a:p>
        </p:txBody>
      </p:sp>
      <p:sp>
        <p:nvSpPr>
          <p:cNvPr id="5" name="Footer Placeholder 4"/>
          <p:cNvSpPr>
            <a:spLocks noGrp="1"/>
          </p:cNvSpPr>
          <p:nvPr>
            <p:ph type="ftr" sz="quarter" idx="3"/>
          </p:nvPr>
        </p:nvSpPr>
        <p:spPr>
          <a:xfrm>
            <a:off x="2589214" y="6135810"/>
            <a:ext cx="761999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bwMode="gray">
          <a:xfrm>
            <a:off x="531814" y="787784"/>
            <a:ext cx="779767" cy="365125"/>
          </a:xfrm>
          <a:prstGeom prst="rect">
            <a:avLst/>
          </a:prstGeom>
        </p:spPr>
        <p:txBody>
          <a:bodyPr vert="horz" lIns="91440" tIns="45720" rIns="91440" bIns="45720" rtlCol="0" anchor="ctr"/>
          <a:lstStyle>
            <a:lvl1pPr algn="r">
              <a:defRPr sz="1500">
                <a:solidFill>
                  <a:srgbClr val="FEFFFF"/>
                </a:solidFill>
              </a:defRPr>
            </a:lvl1pPr>
          </a:lstStyle>
          <a:p>
            <a:fld id="{B6BD9627-3329-4DE6-AC63-754435E16E83}" type="slidenum">
              <a:rPr lang="sv-SE" smtClean="0"/>
              <a:pPr/>
              <a:t>‹#›</a:t>
            </a:fld>
            <a:endParaRPr lang="sv-SE"/>
          </a:p>
        </p:txBody>
      </p:sp>
      <p:pic>
        <p:nvPicPr>
          <p:cNvPr id="36" name="Picture 6" descr="090323_Lnu_Symbol">
            <a:extLst>
              <a:ext uri="{FF2B5EF4-FFF2-40B4-BE49-F238E27FC236}">
                <a16:creationId xmlns:a16="http://schemas.microsoft.com/office/drawing/2014/main" id="{3850FC97-24C7-47CB-87F7-873DD9CCAE72}"/>
              </a:ext>
            </a:extLst>
          </p:cNvPr>
          <p:cNvPicPr>
            <a:picLocks noChangeAspect="1"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10837335"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328058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hf sldNum="0" hdr="0" ftr="0" dt="0"/>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26416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7228" y="285"/>
            <a:ext cx="2603029"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24384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3600" y="624110"/>
            <a:ext cx="8785600" cy="128089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2589888" y="2133600"/>
            <a:ext cx="8789313" cy="38862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363200" y="6135090"/>
            <a:ext cx="1021840" cy="370171"/>
          </a:xfrm>
          <a:prstGeom prst="rect">
            <a:avLst/>
          </a:prstGeom>
        </p:spPr>
        <p:txBody>
          <a:bodyPr vert="horz" lIns="91440" tIns="45720" rIns="91440" bIns="45720" rtlCol="0" anchor="ctr"/>
          <a:lstStyle>
            <a:lvl1pPr algn="r">
              <a:defRPr sz="900">
                <a:solidFill>
                  <a:schemeClr val="tx1">
                    <a:tint val="75000"/>
                  </a:schemeClr>
                </a:solidFill>
              </a:defRPr>
            </a:lvl1pPr>
          </a:lstStyle>
          <a:p>
            <a:r>
              <a:rPr lang="sv-SE"/>
              <a:t>5/25/2022</a:t>
            </a:r>
            <a:endParaRPr lang="sv-SE" dirty="0"/>
          </a:p>
        </p:txBody>
      </p:sp>
      <p:sp>
        <p:nvSpPr>
          <p:cNvPr id="5" name="Footer Placeholder 4"/>
          <p:cNvSpPr>
            <a:spLocks noGrp="1"/>
          </p:cNvSpPr>
          <p:nvPr>
            <p:ph type="ftr" sz="quarter" idx="3"/>
          </p:nvPr>
        </p:nvSpPr>
        <p:spPr>
          <a:xfrm>
            <a:off x="2589887" y="6135810"/>
            <a:ext cx="7621984"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bwMode="gray">
          <a:xfrm>
            <a:off x="681637" y="787784"/>
            <a:ext cx="779971" cy="365125"/>
          </a:xfrm>
          <a:prstGeom prst="rect">
            <a:avLst/>
          </a:prstGeom>
        </p:spPr>
        <p:txBody>
          <a:bodyPr vert="horz" lIns="91440" tIns="45720" rIns="91440" bIns="45720" rtlCol="0" anchor="ctr"/>
          <a:lstStyle>
            <a:lvl1pPr algn="r">
              <a:defRPr sz="2000">
                <a:solidFill>
                  <a:srgbClr val="FEFFFF"/>
                </a:solidFill>
              </a:defRPr>
            </a:lvl1pPr>
          </a:lstStyle>
          <a:p>
            <a:fld id="{B6BD9627-3329-4DE6-AC63-754435E16E83}" type="slidenum">
              <a:rPr lang="sv-SE" smtClean="0"/>
              <a:pPr/>
              <a:t>‹#›</a:t>
            </a:fld>
            <a:endParaRPr lang="sv-SE"/>
          </a:p>
        </p:txBody>
      </p:sp>
      <p:pic>
        <p:nvPicPr>
          <p:cNvPr id="34" name="Picture 6" descr="090323_Lnu_Symbol">
            <a:extLst>
              <a:ext uri="{FF2B5EF4-FFF2-40B4-BE49-F238E27FC236}">
                <a16:creationId xmlns:a16="http://schemas.microsoft.com/office/drawing/2014/main" id="{0AB2469A-08D9-41A5-935D-D672C43B5306}"/>
              </a:ext>
            </a:extLst>
          </p:cNvPr>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10837335"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448920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hyperlink" Target="https://en.wikipedia.org/wiki/Swedish_kron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3A35C3-0593-4372-AF76-D492062B11E3}"/>
              </a:ext>
            </a:extLst>
          </p:cNvPr>
          <p:cNvSpPr>
            <a:spLocks noGrp="1"/>
          </p:cNvSpPr>
          <p:nvPr>
            <p:ph type="ctrTitle"/>
          </p:nvPr>
        </p:nvSpPr>
        <p:spPr>
          <a:xfrm>
            <a:off x="2085814" y="1572259"/>
            <a:ext cx="8020372" cy="3363424"/>
          </a:xfrm>
        </p:spPr>
        <p:txBody>
          <a:bodyPr>
            <a:normAutofit/>
          </a:bodyPr>
          <a:lstStyle/>
          <a:p>
            <a:pPr algn="ctr"/>
            <a:r>
              <a:rPr lang="sv-SE" sz="6500" b="1" dirty="0">
                <a:solidFill>
                  <a:schemeClr val="tx1"/>
                </a:solidFill>
              </a:rPr>
              <a:t>8 – 12 kap. BrB</a:t>
            </a:r>
            <a:br>
              <a:rPr lang="sv-SE" sz="7200" b="1" dirty="0">
                <a:solidFill>
                  <a:schemeClr val="tx1"/>
                </a:solidFill>
              </a:rPr>
            </a:br>
            <a:r>
              <a:rPr lang="sv-SE" b="1" dirty="0">
                <a:solidFill>
                  <a:schemeClr val="tx1"/>
                </a:solidFill>
              </a:rPr>
              <a:t>Förmögenhetsbrotten</a:t>
            </a:r>
            <a:br>
              <a:rPr lang="sv-SE" b="1" dirty="0">
                <a:solidFill>
                  <a:schemeClr val="tx1"/>
                </a:solidFill>
              </a:rPr>
            </a:br>
            <a:r>
              <a:rPr lang="sv-SE" sz="4800" b="1" dirty="0">
                <a:solidFill>
                  <a:schemeClr val="tx1"/>
                </a:solidFill>
              </a:rPr>
              <a:t>Introduktion</a:t>
            </a:r>
            <a:endParaRPr lang="sv-SE" sz="4800" b="1" i="1" dirty="0"/>
          </a:p>
        </p:txBody>
      </p:sp>
      <p:sp>
        <p:nvSpPr>
          <p:cNvPr id="3" name="Underrubrik 2">
            <a:extLst>
              <a:ext uri="{FF2B5EF4-FFF2-40B4-BE49-F238E27FC236}">
                <a16:creationId xmlns:a16="http://schemas.microsoft.com/office/drawing/2014/main" id="{499EB56F-5B8A-429F-B249-FE7E19DD2C8B}"/>
              </a:ext>
            </a:extLst>
          </p:cNvPr>
          <p:cNvSpPr>
            <a:spLocks noGrp="1"/>
          </p:cNvSpPr>
          <p:nvPr>
            <p:ph type="subTitle" idx="1"/>
          </p:nvPr>
        </p:nvSpPr>
        <p:spPr>
          <a:xfrm>
            <a:off x="7252855" y="5928852"/>
            <a:ext cx="1964719" cy="399212"/>
          </a:xfrm>
        </p:spPr>
        <p:txBody>
          <a:bodyPr>
            <a:normAutofit/>
          </a:bodyPr>
          <a:lstStyle/>
          <a:p>
            <a:r>
              <a:rPr lang="sv-SE" sz="1800" dirty="0">
                <a:solidFill>
                  <a:schemeClr val="tx1"/>
                </a:solidFill>
                <a:effectLst/>
                <a:latin typeface="Calibri" panose="020F0502020204030204" pitchFamily="34" charset="0"/>
                <a:ea typeface="Calibri" panose="020F0502020204030204" pitchFamily="34" charset="0"/>
              </a:rPr>
              <a:t>©</a:t>
            </a:r>
            <a:r>
              <a:rPr lang="sv-S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Lena Styrlin</a:t>
            </a:r>
            <a:endParaRPr lang="sv-SE" dirty="0">
              <a:solidFill>
                <a:schemeClr val="tx1"/>
              </a:solidFill>
            </a:endParaRPr>
          </a:p>
        </p:txBody>
      </p:sp>
    </p:spTree>
    <p:extLst>
      <p:ext uri="{BB962C8B-B14F-4D97-AF65-F5344CB8AC3E}">
        <p14:creationId xmlns:p14="http://schemas.microsoft.com/office/powerpoint/2010/main" val="3309053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705852"/>
          </a:xfrm>
        </p:spPr>
        <p:txBody>
          <a:bodyPr>
            <a:normAutofit/>
          </a:bodyPr>
          <a:lstStyle/>
          <a:p>
            <a:r>
              <a:rPr lang="sv-SE" sz="3200" b="1" dirty="0" err="1">
                <a:solidFill>
                  <a:schemeClr val="tx1"/>
                </a:solidFill>
              </a:rPr>
              <a:t>Besittningsbegreppet</a:t>
            </a:r>
            <a:r>
              <a:rPr lang="sv-SE" sz="3200" b="1" dirty="0">
                <a:solidFill>
                  <a:schemeClr val="tx1"/>
                </a:solidFill>
              </a:rPr>
              <a:t> forts.</a:t>
            </a:r>
          </a:p>
        </p:txBody>
      </p:sp>
      <p:sp>
        <p:nvSpPr>
          <p:cNvPr id="6" name="Platshållare för innehåll 5"/>
          <p:cNvSpPr>
            <a:spLocks noGrp="1"/>
          </p:cNvSpPr>
          <p:nvPr>
            <p:ph idx="1"/>
          </p:nvPr>
        </p:nvSpPr>
        <p:spPr>
          <a:xfrm>
            <a:off x="2220686" y="1706880"/>
            <a:ext cx="9120414" cy="5062219"/>
          </a:xfrm>
        </p:spPr>
        <p:txBody>
          <a:bodyPr>
            <a:normAutofit/>
          </a:bodyPr>
          <a:lstStyle/>
          <a:p>
            <a:r>
              <a:rPr lang="sv-SE" sz="2600" b="1" dirty="0">
                <a:solidFill>
                  <a:schemeClr val="tx1"/>
                </a:solidFill>
                <a:cs typeface="Arial" panose="020B0604020202020204" pitchFamily="34" charset="0"/>
              </a:rPr>
              <a:t>Om fler än en person – var och en självständigt – har besittning till ett objekt, föreligger </a:t>
            </a:r>
            <a:r>
              <a:rPr lang="sv-SE" sz="2600" b="1" dirty="0">
                <a:solidFill>
                  <a:schemeClr val="accent1"/>
                </a:solidFill>
                <a:cs typeface="Arial" panose="020B0604020202020204" pitchFamily="34" charset="0"/>
              </a:rPr>
              <a:t>sambesittning</a:t>
            </a:r>
            <a:r>
              <a:rPr lang="sv-SE" sz="2600" b="1" dirty="0">
                <a:solidFill>
                  <a:schemeClr val="tx1"/>
                </a:solidFill>
                <a:cs typeface="Arial" panose="020B0604020202020204" pitchFamily="34" charset="0"/>
              </a:rPr>
              <a:t>. </a:t>
            </a:r>
          </a:p>
          <a:p>
            <a:pPr marL="0" indent="0">
              <a:buNone/>
            </a:pPr>
            <a:endParaRPr lang="sv-SE" sz="2400" b="1" dirty="0">
              <a:solidFill>
                <a:schemeClr val="tx1"/>
              </a:solidFill>
              <a:cs typeface="Arial" panose="020B0604020202020204" pitchFamily="34" charset="0"/>
            </a:endParaRPr>
          </a:p>
          <a:p>
            <a:r>
              <a:rPr lang="sv-SE" sz="2600" b="1" dirty="0">
                <a:solidFill>
                  <a:schemeClr val="tx1"/>
                </a:solidFill>
                <a:cs typeface="Arial" panose="020B0604020202020204" pitchFamily="34" charset="0"/>
              </a:rPr>
              <a:t>Även </a:t>
            </a:r>
            <a:r>
              <a:rPr lang="sv-SE" sz="2600" b="1" dirty="0">
                <a:solidFill>
                  <a:schemeClr val="accent1"/>
                </a:solidFill>
                <a:cs typeface="Arial" panose="020B0604020202020204" pitchFamily="34" charset="0"/>
              </a:rPr>
              <a:t>juridiska personer </a:t>
            </a:r>
            <a:r>
              <a:rPr lang="sv-SE" sz="2600" b="1" dirty="0">
                <a:solidFill>
                  <a:schemeClr val="tx1"/>
                </a:solidFill>
                <a:cs typeface="Arial" panose="020B0604020202020204" pitchFamily="34" charset="0"/>
              </a:rPr>
              <a:t>kan vara besittare av olika objekt.  </a:t>
            </a:r>
          </a:p>
          <a:p>
            <a:endParaRPr lang="sv-SE" sz="2400" b="1" dirty="0">
              <a:solidFill>
                <a:schemeClr val="tx1"/>
              </a:solidFill>
              <a:cs typeface="Arial" panose="020B0604020202020204" pitchFamily="34" charset="0"/>
            </a:endParaRPr>
          </a:p>
          <a:p>
            <a:r>
              <a:rPr lang="sv-SE" sz="2600" b="1" dirty="0">
                <a:solidFill>
                  <a:schemeClr val="tx1"/>
                </a:solidFill>
                <a:cs typeface="Arial" panose="020B0604020202020204" pitchFamily="34" charset="0"/>
              </a:rPr>
              <a:t>Objektet för besittning är i princip alltid ett </a:t>
            </a:r>
            <a:r>
              <a:rPr lang="sv-SE" sz="2600" b="1" dirty="0">
                <a:solidFill>
                  <a:schemeClr val="accent1"/>
                </a:solidFill>
                <a:cs typeface="Arial" panose="020B0604020202020204" pitchFamily="34" charset="0"/>
              </a:rPr>
              <a:t>fysiskt föremål</a:t>
            </a:r>
            <a:r>
              <a:rPr lang="sv-SE" sz="2600" b="1" i="1" dirty="0">
                <a:solidFill>
                  <a:schemeClr val="tx1"/>
                </a:solidFill>
                <a:cs typeface="Arial" panose="020B0604020202020204" pitchFamily="34" charset="0"/>
              </a:rPr>
              <a:t>.</a:t>
            </a:r>
          </a:p>
          <a:p>
            <a:endParaRPr lang="sv-SE" sz="2600" b="1" i="1" dirty="0">
              <a:solidFill>
                <a:schemeClr val="tx1"/>
              </a:solidFill>
              <a:cs typeface="Arial" panose="020B0604020202020204" pitchFamily="34" charset="0"/>
            </a:endParaRP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7833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705852"/>
          </a:xfrm>
        </p:spPr>
        <p:txBody>
          <a:bodyPr>
            <a:normAutofit/>
          </a:bodyPr>
          <a:lstStyle/>
          <a:p>
            <a:r>
              <a:rPr lang="sv-SE" sz="3200" b="1" dirty="0">
                <a:solidFill>
                  <a:schemeClr val="tx1"/>
                </a:solidFill>
              </a:rPr>
              <a:t>Övergivna eller borttappade saker</a:t>
            </a:r>
          </a:p>
        </p:txBody>
      </p:sp>
      <p:sp>
        <p:nvSpPr>
          <p:cNvPr id="6" name="Platshållare för innehåll 5"/>
          <p:cNvSpPr>
            <a:spLocks noGrp="1"/>
          </p:cNvSpPr>
          <p:nvPr>
            <p:ph idx="1"/>
          </p:nvPr>
        </p:nvSpPr>
        <p:spPr>
          <a:xfrm>
            <a:off x="2220686" y="1485900"/>
            <a:ext cx="9120414" cy="5283199"/>
          </a:xfrm>
        </p:spPr>
        <p:txBody>
          <a:bodyPr>
            <a:normAutofit/>
          </a:bodyPr>
          <a:lstStyle/>
          <a:p>
            <a:r>
              <a:rPr lang="sv-SE" sz="2600" b="1" dirty="0">
                <a:solidFill>
                  <a:schemeClr val="tx1"/>
                </a:solidFill>
                <a:cs typeface="Arial" panose="020B0604020202020204" pitchFamily="34" charset="0"/>
              </a:rPr>
              <a:t>Ute i naturen eller på gator, torg och vägar – inte i någons besittning. </a:t>
            </a:r>
          </a:p>
          <a:p>
            <a:pPr marL="0" indent="0">
              <a:buNone/>
            </a:pPr>
            <a:endParaRPr lang="sv-SE" sz="2400" b="1" dirty="0">
              <a:solidFill>
                <a:schemeClr val="tx1"/>
              </a:solidFill>
              <a:cs typeface="Arial" panose="020B0604020202020204" pitchFamily="34" charset="0"/>
            </a:endParaRPr>
          </a:p>
          <a:p>
            <a:r>
              <a:rPr lang="sv-SE" sz="2600" b="1" dirty="0">
                <a:solidFill>
                  <a:schemeClr val="tx1"/>
                </a:solidFill>
              </a:rPr>
              <a:t>Lokaler som allmänheten har fritt tillträde till:</a:t>
            </a:r>
          </a:p>
          <a:p>
            <a:pPr lvl="1">
              <a:buFont typeface="Wingdings" panose="05000000000000000000" pitchFamily="2" charset="2"/>
              <a:buChar char="§"/>
            </a:pPr>
            <a:r>
              <a:rPr lang="sv-SE" sz="2400" b="1" dirty="0">
                <a:solidFill>
                  <a:schemeClr val="tx1"/>
                </a:solidFill>
              </a:rPr>
              <a:t>Inte under någons uppsikt – inte i någons besittning. </a:t>
            </a:r>
          </a:p>
          <a:p>
            <a:pPr lvl="1">
              <a:buFont typeface="Wingdings" panose="05000000000000000000" pitchFamily="2" charset="2"/>
              <a:buChar char="§"/>
            </a:pPr>
            <a:r>
              <a:rPr lang="sv-SE" sz="2400" b="1" dirty="0">
                <a:solidFill>
                  <a:schemeClr val="tx1"/>
                </a:solidFill>
              </a:rPr>
              <a:t>Under någons uppsikt, t.ex. restaurang eller butik – i restaurangens respektive butikens besittning. </a:t>
            </a:r>
          </a:p>
          <a:p>
            <a:pPr marL="457200" lvl="1" indent="0">
              <a:buNone/>
            </a:pPr>
            <a:endParaRPr lang="sv-SE" sz="2400" b="1" dirty="0">
              <a:solidFill>
                <a:schemeClr val="tx1"/>
              </a:solidFill>
            </a:endParaRPr>
          </a:p>
          <a:p>
            <a:r>
              <a:rPr lang="sv-SE" sz="2600" b="1" dirty="0">
                <a:solidFill>
                  <a:schemeClr val="tx1"/>
                </a:solidFill>
              </a:rPr>
              <a:t>Hemma hos någon – i bostadshavarens besittning.</a:t>
            </a:r>
          </a:p>
          <a:p>
            <a:endParaRPr lang="sv-SE" sz="2400" dirty="0">
              <a:solidFill>
                <a:schemeClr val="tx1"/>
              </a:solidFill>
            </a:endParaRP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096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 calcmode="lin" valueType="num">
                                      <p:cBhvr additive="base">
                                        <p:cTn id="1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 calcmode="lin" valueType="num">
                                      <p:cBhvr additive="base">
                                        <p:cTn id="2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 calcmode="lin" valueType="num">
                                      <p:cBhvr additive="base">
                                        <p:cTn id="2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20900" y="332289"/>
            <a:ext cx="8961628" cy="432046"/>
          </a:xfrm>
        </p:spPr>
        <p:txBody>
          <a:bodyPr>
            <a:noAutofit/>
          </a:bodyPr>
          <a:lstStyle/>
          <a:p>
            <a:r>
              <a:rPr lang="sv-SE" sz="3200" b="1" dirty="0">
                <a:solidFill>
                  <a:schemeClr val="tx1"/>
                </a:solidFill>
                <a:latin typeface="+mn-lt"/>
                <a:cs typeface="Arial" panose="020B0604020202020204" pitchFamily="34" charset="0"/>
              </a:rPr>
              <a:t>Skillnader – 8, 9 och 10 kap. i BrB</a:t>
            </a:r>
          </a:p>
        </p:txBody>
      </p:sp>
      <p:sp>
        <p:nvSpPr>
          <p:cNvPr id="3" name="Platshållare för innehåll 2"/>
          <p:cNvSpPr>
            <a:spLocks noGrp="1"/>
          </p:cNvSpPr>
          <p:nvPr>
            <p:ph idx="1"/>
          </p:nvPr>
        </p:nvSpPr>
        <p:spPr>
          <a:xfrm>
            <a:off x="2263856" y="1027134"/>
            <a:ext cx="7658100" cy="4759896"/>
          </a:xfrm>
        </p:spPr>
        <p:txBody>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
        <p:nvSpPr>
          <p:cNvPr id="4" name="Rektangel 3"/>
          <p:cNvSpPr/>
          <p:nvPr/>
        </p:nvSpPr>
        <p:spPr bwMode="auto">
          <a:xfrm>
            <a:off x="2692182" y="1066654"/>
            <a:ext cx="4896544" cy="82364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sv-SE" sz="2200" b="1" dirty="0">
                <a:solidFill>
                  <a:schemeClr val="bg1"/>
                </a:solidFill>
                <a:cs typeface="Arial" panose="020B0604020202020204" pitchFamily="34" charset="0"/>
              </a:rPr>
              <a:t>Hade gärningsmannen (GM) saken i sin besittning?</a:t>
            </a:r>
          </a:p>
        </p:txBody>
      </p:sp>
      <p:cxnSp>
        <p:nvCxnSpPr>
          <p:cNvPr id="6" name="Rak pilkoppling 5"/>
          <p:cNvCxnSpPr/>
          <p:nvPr/>
        </p:nvCxnSpPr>
        <p:spPr bwMode="auto">
          <a:xfrm>
            <a:off x="4882928" y="2053637"/>
            <a:ext cx="0" cy="30064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Rak pilkoppling 7"/>
          <p:cNvCxnSpPr/>
          <p:nvPr/>
        </p:nvCxnSpPr>
        <p:spPr bwMode="auto">
          <a:xfrm>
            <a:off x="4756182" y="2457623"/>
            <a:ext cx="2832544" cy="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Rak pilkoppling 10"/>
          <p:cNvCxnSpPr/>
          <p:nvPr/>
        </p:nvCxnSpPr>
        <p:spPr bwMode="auto">
          <a:xfrm flipH="1">
            <a:off x="2847606" y="2457622"/>
            <a:ext cx="1908576" cy="812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Rak pilkoppling 12"/>
          <p:cNvCxnSpPr/>
          <p:nvPr/>
        </p:nvCxnSpPr>
        <p:spPr bwMode="auto">
          <a:xfrm>
            <a:off x="2733979" y="2732808"/>
            <a:ext cx="0" cy="367237"/>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Rak pilkoppling 17"/>
          <p:cNvCxnSpPr/>
          <p:nvPr/>
        </p:nvCxnSpPr>
        <p:spPr bwMode="auto">
          <a:xfrm>
            <a:off x="7702250" y="2452039"/>
            <a:ext cx="0" cy="32926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Rektangel 18"/>
          <p:cNvSpPr/>
          <p:nvPr/>
        </p:nvSpPr>
        <p:spPr bwMode="auto">
          <a:xfrm>
            <a:off x="825505" y="3230224"/>
            <a:ext cx="4044202" cy="1081602"/>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sv-SE" sz="2800" b="1" dirty="0">
                <a:solidFill>
                  <a:schemeClr val="bg1"/>
                </a:solidFill>
                <a:latin typeface="Arial" panose="020B0604020202020204" pitchFamily="34" charset="0"/>
                <a:cs typeface="Arial" panose="020B0604020202020204" pitchFamily="34" charset="0"/>
              </a:rPr>
              <a:t>Ja</a:t>
            </a:r>
          </a:p>
          <a:p>
            <a:r>
              <a:rPr lang="sv-SE" sz="2200" b="1" dirty="0">
                <a:latin typeface="Arial" panose="020B0604020202020204" pitchFamily="34" charset="0"/>
                <a:cs typeface="Arial" panose="020B0604020202020204" pitchFamily="34" charset="0"/>
              </a:rPr>
              <a:t> Brottet oftast i 10 kap. BrB</a:t>
            </a:r>
          </a:p>
        </p:txBody>
      </p:sp>
      <p:sp>
        <p:nvSpPr>
          <p:cNvPr id="20" name="Rektangel 19"/>
          <p:cNvSpPr/>
          <p:nvPr/>
        </p:nvSpPr>
        <p:spPr bwMode="auto">
          <a:xfrm>
            <a:off x="5627593" y="2896845"/>
            <a:ext cx="3922266" cy="1527807"/>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sv-SE" sz="2800" b="1" dirty="0">
                <a:solidFill>
                  <a:schemeClr val="bg1"/>
                </a:solidFill>
                <a:latin typeface="Arial" panose="020B0604020202020204" pitchFamily="34" charset="0"/>
                <a:cs typeface="Arial" panose="020B0604020202020204" pitchFamily="34" charset="0"/>
              </a:rPr>
              <a:t>Nej </a:t>
            </a:r>
          </a:p>
          <a:p>
            <a:pPr algn="ctr" eaLnBrk="0" fontAlgn="base" hangingPunct="0">
              <a:spcBef>
                <a:spcPct val="0"/>
              </a:spcBef>
              <a:spcAft>
                <a:spcPct val="0"/>
              </a:spcAft>
            </a:pPr>
            <a:r>
              <a:rPr lang="sv-SE" sz="2200" b="1" dirty="0">
                <a:latin typeface="Arial" panose="020B0604020202020204" pitchFamily="34" charset="0"/>
                <a:cs typeface="Arial" panose="020B0604020202020204" pitchFamily="34" charset="0"/>
              </a:rPr>
              <a:t>= besittningskränkning</a:t>
            </a:r>
          </a:p>
          <a:p>
            <a:pPr algn="ctr" eaLnBrk="0" fontAlgn="base" hangingPunct="0">
              <a:spcBef>
                <a:spcPct val="0"/>
              </a:spcBef>
              <a:spcAft>
                <a:spcPct val="0"/>
              </a:spcAft>
            </a:pPr>
            <a:r>
              <a:rPr lang="sv-SE" sz="2200" b="1" dirty="0">
                <a:latin typeface="Arial" panose="020B0604020202020204" pitchFamily="34" charset="0"/>
                <a:cs typeface="Arial" panose="020B0604020202020204" pitchFamily="34" charset="0"/>
              </a:rPr>
              <a:t>Hur har GM kränkt innehavarens besittning?</a:t>
            </a:r>
          </a:p>
        </p:txBody>
      </p:sp>
      <p:cxnSp>
        <p:nvCxnSpPr>
          <p:cNvPr id="22" name="Rak pilkoppling 21"/>
          <p:cNvCxnSpPr/>
          <p:nvPr/>
        </p:nvCxnSpPr>
        <p:spPr bwMode="auto">
          <a:xfrm>
            <a:off x="7588726" y="4534029"/>
            <a:ext cx="0" cy="26657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Rak pilkoppling 23"/>
          <p:cNvCxnSpPr/>
          <p:nvPr/>
        </p:nvCxnSpPr>
        <p:spPr bwMode="auto">
          <a:xfrm flipH="1">
            <a:off x="3622589" y="4903445"/>
            <a:ext cx="3133811" cy="12977"/>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Rak pilkoppling 25"/>
          <p:cNvCxnSpPr/>
          <p:nvPr/>
        </p:nvCxnSpPr>
        <p:spPr bwMode="auto">
          <a:xfrm>
            <a:off x="6756400" y="4903445"/>
            <a:ext cx="1425728" cy="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Rak pilkoppling 27"/>
          <p:cNvCxnSpPr/>
          <p:nvPr/>
        </p:nvCxnSpPr>
        <p:spPr bwMode="auto">
          <a:xfrm>
            <a:off x="8249124" y="4916422"/>
            <a:ext cx="0" cy="332273"/>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Rak pilkoppling 31"/>
          <p:cNvCxnSpPr/>
          <p:nvPr/>
        </p:nvCxnSpPr>
        <p:spPr bwMode="auto">
          <a:xfrm>
            <a:off x="3499550" y="4927600"/>
            <a:ext cx="0" cy="40855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ktangel 34"/>
          <p:cNvSpPr/>
          <p:nvPr/>
        </p:nvSpPr>
        <p:spPr bwMode="auto">
          <a:xfrm>
            <a:off x="6625028" y="5351581"/>
            <a:ext cx="3304869" cy="88305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sv-SE" sz="2200" b="1" dirty="0">
                <a:latin typeface="Arial" panose="020B0604020202020204" pitchFamily="34" charset="0"/>
                <a:cs typeface="Arial" panose="020B0604020202020204" pitchFamily="34" charset="0"/>
              </a:rPr>
              <a:t>Med psykiska medel</a:t>
            </a:r>
          </a:p>
          <a:p>
            <a:pPr algn="ctr" eaLnBrk="0" fontAlgn="base" hangingPunct="0">
              <a:spcBef>
                <a:spcPct val="0"/>
              </a:spcBef>
              <a:spcAft>
                <a:spcPct val="0"/>
              </a:spcAft>
            </a:pPr>
            <a:r>
              <a:rPr lang="sv-SE" sz="2200" b="1" dirty="0">
                <a:latin typeface="Arial" panose="020B0604020202020204" pitchFamily="34" charset="0"/>
                <a:cs typeface="Arial" panose="020B0604020202020204" pitchFamily="34" charset="0"/>
              </a:rPr>
              <a:t>9 kap. BrB</a:t>
            </a:r>
          </a:p>
        </p:txBody>
      </p:sp>
      <p:sp>
        <p:nvSpPr>
          <p:cNvPr id="36" name="Rektangel 35"/>
          <p:cNvSpPr/>
          <p:nvPr/>
        </p:nvSpPr>
        <p:spPr bwMode="auto">
          <a:xfrm>
            <a:off x="1834495" y="5437793"/>
            <a:ext cx="3508951" cy="796838"/>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sv-SE" sz="2200" b="1" dirty="0">
                <a:latin typeface="Arial" panose="020B0604020202020204" pitchFamily="34" charset="0"/>
                <a:cs typeface="Arial" panose="020B0604020202020204" pitchFamily="34" charset="0"/>
              </a:rPr>
              <a:t>Med fysiska medel</a:t>
            </a:r>
          </a:p>
          <a:p>
            <a:pPr algn="ctr" eaLnBrk="0" fontAlgn="base" hangingPunct="0">
              <a:spcBef>
                <a:spcPct val="0"/>
              </a:spcBef>
              <a:spcAft>
                <a:spcPct val="0"/>
              </a:spcAft>
            </a:pPr>
            <a:r>
              <a:rPr lang="sv-SE" sz="2200" b="1" dirty="0">
                <a:latin typeface="Arial" panose="020B0604020202020204" pitchFamily="34" charset="0"/>
                <a:cs typeface="Arial" panose="020B0604020202020204" pitchFamily="34" charset="0"/>
              </a:rPr>
              <a:t>8 kap. BrB</a:t>
            </a:r>
          </a:p>
        </p:txBody>
      </p:sp>
    </p:spTree>
    <p:extLst>
      <p:ext uri="{BB962C8B-B14F-4D97-AF65-F5344CB8AC3E}">
        <p14:creationId xmlns:p14="http://schemas.microsoft.com/office/powerpoint/2010/main" val="2358481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705852"/>
          </a:xfrm>
        </p:spPr>
        <p:txBody>
          <a:bodyPr>
            <a:normAutofit/>
          </a:bodyPr>
          <a:lstStyle/>
          <a:p>
            <a:r>
              <a:rPr lang="sv-SE" sz="3200" b="1" dirty="0">
                <a:solidFill>
                  <a:schemeClr val="tx1"/>
                </a:solidFill>
              </a:rPr>
              <a:t>Skillnader forts.</a:t>
            </a:r>
          </a:p>
        </p:txBody>
      </p:sp>
      <p:sp>
        <p:nvSpPr>
          <p:cNvPr id="6" name="Platshållare för innehåll 5"/>
          <p:cNvSpPr>
            <a:spLocks noGrp="1"/>
          </p:cNvSpPr>
          <p:nvPr>
            <p:ph idx="1"/>
          </p:nvPr>
        </p:nvSpPr>
        <p:spPr>
          <a:xfrm>
            <a:off x="2220686" y="1384300"/>
            <a:ext cx="9120414" cy="5384799"/>
          </a:xfrm>
        </p:spPr>
        <p:txBody>
          <a:bodyPr>
            <a:normAutofit/>
          </a:bodyPr>
          <a:lstStyle/>
          <a:p>
            <a:r>
              <a:rPr lang="sv-SE" sz="2800" b="1" dirty="0">
                <a:solidFill>
                  <a:schemeClr val="accent1"/>
                </a:solidFill>
              </a:rPr>
              <a:t>8 kap. </a:t>
            </a:r>
            <a:r>
              <a:rPr lang="sv-SE" sz="2800" b="1" dirty="0">
                <a:solidFill>
                  <a:schemeClr val="tx1"/>
                </a:solidFill>
              </a:rPr>
              <a:t>– Innehåller framför allt brott där gärningsmannen</a:t>
            </a:r>
            <a:r>
              <a:rPr lang="sv-SE" sz="2800" b="1" dirty="0"/>
              <a:t> </a:t>
            </a:r>
          </a:p>
          <a:p>
            <a:pPr lvl="1">
              <a:buFont typeface="Wingdings" panose="05000000000000000000" pitchFamily="2" charset="2"/>
              <a:buChar char="§"/>
            </a:pPr>
            <a:r>
              <a:rPr lang="sv-SE" sz="2600" b="1" dirty="0">
                <a:solidFill>
                  <a:schemeClr val="tx1"/>
                </a:solidFill>
              </a:rPr>
              <a:t>olovligen </a:t>
            </a:r>
            <a:r>
              <a:rPr lang="sv-SE" sz="2600" b="1" dirty="0">
                <a:solidFill>
                  <a:schemeClr val="accent1"/>
                </a:solidFill>
              </a:rPr>
              <a:t>tar</a:t>
            </a:r>
            <a:r>
              <a:rPr lang="sv-SE" sz="2600" b="1" dirty="0">
                <a:solidFill>
                  <a:schemeClr val="tx1"/>
                </a:solidFill>
              </a:rPr>
              <a:t> (även genom att tvinga till handling samt genom att avleda) något som denne inte har i sin egen besittning eller</a:t>
            </a:r>
          </a:p>
          <a:p>
            <a:pPr lvl="1">
              <a:buFont typeface="Wingdings" panose="05000000000000000000" pitchFamily="2" charset="2"/>
              <a:buChar char="§"/>
            </a:pPr>
            <a:r>
              <a:rPr lang="sv-SE" sz="2600" b="1" dirty="0">
                <a:solidFill>
                  <a:schemeClr val="accent1"/>
                </a:solidFill>
              </a:rPr>
              <a:t>hindrar</a:t>
            </a:r>
            <a:r>
              <a:rPr lang="sv-SE" sz="2600" b="1" dirty="0">
                <a:solidFill>
                  <a:schemeClr val="tx1"/>
                </a:solidFill>
              </a:rPr>
              <a:t> någon från besittning av sin egendom (genom motvärn, tvinga till underlåtenhet, bruka</a:t>
            </a:r>
            <a:r>
              <a:rPr lang="sv-SE" sz="2600" b="1">
                <a:solidFill>
                  <a:schemeClr val="tx1"/>
                </a:solidFill>
              </a:rPr>
              <a:t>, rubba).</a:t>
            </a:r>
            <a:endParaRPr lang="sv-SE" sz="2600" b="1" dirty="0">
              <a:solidFill>
                <a:schemeClr val="tx1"/>
              </a:solidFill>
            </a:endParaRPr>
          </a:p>
          <a:p>
            <a:pPr marL="0" indent="0">
              <a:buNone/>
            </a:pPr>
            <a:endParaRPr lang="sv-SE" sz="2400" b="1" dirty="0">
              <a:solidFill>
                <a:schemeClr val="tx1"/>
              </a:solidFill>
              <a:cs typeface="Arial" panose="020B0604020202020204" pitchFamily="34" charset="0"/>
            </a:endParaRPr>
          </a:p>
          <a:p>
            <a:pPr marL="0" indent="0">
              <a:lnSpc>
                <a:spcPct val="114000"/>
              </a:lnSpc>
              <a:buNone/>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2863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705852"/>
          </a:xfrm>
        </p:spPr>
        <p:txBody>
          <a:bodyPr>
            <a:normAutofit/>
          </a:bodyPr>
          <a:lstStyle/>
          <a:p>
            <a:r>
              <a:rPr lang="sv-SE" sz="3200" b="1" dirty="0">
                <a:solidFill>
                  <a:schemeClr val="tx1"/>
                </a:solidFill>
              </a:rPr>
              <a:t>Skillnader forts.</a:t>
            </a:r>
          </a:p>
        </p:txBody>
      </p:sp>
      <p:sp>
        <p:nvSpPr>
          <p:cNvPr id="6" name="Platshållare för innehåll 5"/>
          <p:cNvSpPr>
            <a:spLocks noGrp="1"/>
          </p:cNvSpPr>
          <p:nvPr>
            <p:ph idx="1"/>
          </p:nvPr>
        </p:nvSpPr>
        <p:spPr>
          <a:xfrm>
            <a:off x="2220686" y="1181100"/>
            <a:ext cx="9120414" cy="5587999"/>
          </a:xfrm>
        </p:spPr>
        <p:txBody>
          <a:bodyPr>
            <a:normAutofit fontScale="92500" lnSpcReduction="10000"/>
          </a:bodyPr>
          <a:lstStyle/>
          <a:p>
            <a:r>
              <a:rPr lang="sv-SE" sz="2800" b="1" dirty="0">
                <a:solidFill>
                  <a:schemeClr val="accent1"/>
                </a:solidFill>
              </a:rPr>
              <a:t>9 kap. </a:t>
            </a:r>
            <a:r>
              <a:rPr lang="sv-SE" sz="2800" b="1" dirty="0">
                <a:solidFill>
                  <a:schemeClr val="tx1"/>
                </a:solidFill>
              </a:rPr>
              <a:t>– </a:t>
            </a:r>
            <a:r>
              <a:rPr lang="sv-SE" sz="3000" b="1" dirty="0">
                <a:solidFill>
                  <a:schemeClr val="tx1"/>
                </a:solidFill>
              </a:rPr>
              <a:t>Innehåller framför allt brott där gärningsmannen</a:t>
            </a:r>
            <a:r>
              <a:rPr lang="sv-SE" sz="3000" b="1" dirty="0"/>
              <a:t> </a:t>
            </a:r>
          </a:p>
          <a:p>
            <a:pPr lvl="1">
              <a:buFont typeface="Wingdings" panose="05000000000000000000" pitchFamily="2" charset="2"/>
              <a:buChar char="§"/>
            </a:pPr>
            <a:r>
              <a:rPr lang="sv-SE" sz="2800" b="1" dirty="0">
                <a:solidFill>
                  <a:schemeClr val="tx1"/>
                </a:solidFill>
              </a:rPr>
              <a:t>försöker påverka målsäganden på olika sätt (genom att vilseleda, uppmana, tvinga, utnyttja, sprida m.m.) eller </a:t>
            </a:r>
          </a:p>
          <a:p>
            <a:pPr lvl="1">
              <a:buFont typeface="Wingdings" panose="05000000000000000000" pitchFamily="2" charset="2"/>
              <a:buChar char="§"/>
            </a:pPr>
            <a:r>
              <a:rPr lang="sv-SE" sz="2800" b="1" dirty="0">
                <a:solidFill>
                  <a:schemeClr val="tx1"/>
                </a:solidFill>
              </a:rPr>
              <a:t>drar nytta av andras brott (genom att ta befattning med, bereda sig vinning, hävda, motta m.m.)</a:t>
            </a:r>
          </a:p>
          <a:p>
            <a:pPr marL="0" indent="0">
              <a:buNone/>
            </a:pPr>
            <a:endParaRPr lang="sv-SE" sz="2600" b="1" dirty="0">
              <a:solidFill>
                <a:schemeClr val="tx1"/>
              </a:solidFill>
              <a:cs typeface="Arial" panose="020B0604020202020204" pitchFamily="34" charset="0"/>
            </a:endParaRPr>
          </a:p>
          <a:p>
            <a:r>
              <a:rPr lang="sv-SE" sz="3000" b="1" dirty="0">
                <a:solidFill>
                  <a:schemeClr val="accent1"/>
                </a:solidFill>
              </a:rPr>
              <a:t>10 kap. </a:t>
            </a:r>
            <a:r>
              <a:rPr lang="sv-SE" sz="3000" b="1" dirty="0">
                <a:solidFill>
                  <a:schemeClr val="tx1"/>
                </a:solidFill>
              </a:rPr>
              <a:t>– Innehåller framför allt brott där gärningsmannen</a:t>
            </a:r>
            <a:r>
              <a:rPr lang="sv-SE" sz="3000" b="1" dirty="0"/>
              <a:t> </a:t>
            </a:r>
          </a:p>
          <a:p>
            <a:pPr lvl="1">
              <a:buFont typeface="Wingdings" panose="05000000000000000000" pitchFamily="2" charset="2"/>
              <a:buChar char="§"/>
            </a:pPr>
            <a:r>
              <a:rPr lang="sv-SE" sz="2800" b="1" dirty="0">
                <a:solidFill>
                  <a:schemeClr val="tx1"/>
                </a:solidFill>
              </a:rPr>
              <a:t>missbrukar sin förtroendeställning (genom att tillägna sig, åsidosätta sin skyldighet, vidta olovlig åtgärd med egendom i sin besittning). </a:t>
            </a:r>
          </a:p>
          <a:p>
            <a:pPr marL="0" indent="0">
              <a:lnSpc>
                <a:spcPct val="114000"/>
              </a:lnSpc>
              <a:buNone/>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2422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BC247D6B-0289-4072-9A28-04C0AC6ED3D7}"/>
              </a:ext>
            </a:extLst>
          </p:cNvPr>
          <p:cNvSpPr txBox="1"/>
          <p:nvPr/>
        </p:nvSpPr>
        <p:spPr>
          <a:xfrm>
            <a:off x="2125218" y="5547292"/>
            <a:ext cx="7941564" cy="584775"/>
          </a:xfrm>
          <a:prstGeom prst="rect">
            <a:avLst/>
          </a:prstGeom>
          <a:noFill/>
        </p:spPr>
        <p:txBody>
          <a:bodyPr wrap="square" rtlCol="0">
            <a:sp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sv-SE" sz="3200" b="1" i="0" u="none" strike="noStrike" kern="1200" cap="none" spc="0" normalizeH="0" baseline="0" noProof="0" dirty="0">
                <a:ln>
                  <a:noFill/>
                </a:ln>
                <a:solidFill>
                  <a:prstClr val="black"/>
                </a:solidFill>
                <a:effectLst/>
                <a:uLnTx/>
                <a:uFillTx/>
                <a:latin typeface="Century Gothic" panose="020B0502020202020204"/>
                <a:ea typeface="+mn-ea"/>
                <a:cs typeface="Arial" panose="020B0604020202020204" pitchFamily="34" charset="0"/>
              </a:rPr>
              <a:t>Tack för visad uppmärksamhet!</a:t>
            </a:r>
          </a:p>
        </p:txBody>
      </p:sp>
      <p:pic>
        <p:nvPicPr>
          <p:cNvPr id="3" name="Bildobjekt 2">
            <a:extLst>
              <a:ext uri="{FF2B5EF4-FFF2-40B4-BE49-F238E27FC236}">
                <a16:creationId xmlns:a16="http://schemas.microsoft.com/office/drawing/2014/main" id="{E14DB114-EED3-45AE-9E01-5196C793DF77}"/>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984975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1570788"/>
          </a:xfrm>
        </p:spPr>
        <p:txBody>
          <a:bodyPr>
            <a:normAutofit/>
          </a:bodyPr>
          <a:lstStyle/>
          <a:p>
            <a:pPr marL="0" indent="0">
              <a:lnSpc>
                <a:spcPct val="134000"/>
              </a:lnSpc>
              <a:buNone/>
            </a:pPr>
            <a:r>
              <a:rPr lang="sv-SE" altLang="sv-SE" sz="3200" b="1" dirty="0">
                <a:solidFill>
                  <a:schemeClr val="tx1"/>
                </a:solidFill>
                <a:cs typeface="Arial" panose="020B0604020202020204" pitchFamily="34" charset="0"/>
              </a:rPr>
              <a:t>Brott som riktar sig direkt mot </a:t>
            </a:r>
            <a:r>
              <a:rPr lang="sv-SE" altLang="sv-SE" sz="3200" b="1" dirty="0">
                <a:solidFill>
                  <a:schemeClr val="accent1"/>
                </a:solidFill>
                <a:cs typeface="Arial" panose="020B0604020202020204" pitchFamily="34" charset="0"/>
              </a:rPr>
              <a:t>annans förmögenhet</a:t>
            </a:r>
          </a:p>
        </p:txBody>
      </p:sp>
      <p:sp>
        <p:nvSpPr>
          <p:cNvPr id="6" name="Platshållare för innehåll 5"/>
          <p:cNvSpPr>
            <a:spLocks noGrp="1"/>
          </p:cNvSpPr>
          <p:nvPr>
            <p:ph idx="1"/>
          </p:nvPr>
        </p:nvSpPr>
        <p:spPr>
          <a:xfrm>
            <a:off x="2220686" y="1955800"/>
            <a:ext cx="9120414" cy="5308600"/>
          </a:xfrm>
        </p:spPr>
        <p:txBody>
          <a:bodyPr>
            <a:normAutofit/>
          </a:bodyPr>
          <a:lstStyle/>
          <a:p>
            <a:pPr marL="0" indent="0">
              <a:lnSpc>
                <a:spcPct val="114000"/>
              </a:lnSpc>
            </a:pPr>
            <a:r>
              <a:rPr lang="sv-SE" sz="2600" b="1" dirty="0">
                <a:solidFill>
                  <a:schemeClr val="tx1"/>
                </a:solidFill>
                <a:cs typeface="Arial" panose="020B0604020202020204" pitchFamily="34" charset="0"/>
              </a:rPr>
              <a:t>Fysisk eller juridisk person</a:t>
            </a:r>
          </a:p>
          <a:p>
            <a:pPr marL="0" indent="0">
              <a:lnSpc>
                <a:spcPct val="114000"/>
              </a:lnSpc>
            </a:pPr>
            <a:endParaRPr lang="sv-SE" sz="2800" b="1" dirty="0">
              <a:solidFill>
                <a:schemeClr val="tx1"/>
              </a:solidFill>
              <a:cs typeface="Arial" panose="020B0604020202020204" pitchFamily="34" charset="0"/>
            </a:endParaRPr>
          </a:p>
          <a:p>
            <a:pPr marL="0" indent="0">
              <a:lnSpc>
                <a:spcPct val="114000"/>
              </a:lnSpc>
            </a:pPr>
            <a:r>
              <a:rPr lang="sv-SE" sz="2600" b="1" dirty="0">
                <a:solidFill>
                  <a:schemeClr val="tx1"/>
                </a:solidFill>
                <a:cs typeface="Arial" panose="020B0604020202020204" pitchFamily="34" charset="0"/>
              </a:rPr>
              <a:t>Förmögenhetsöverföring</a:t>
            </a:r>
          </a:p>
          <a:p>
            <a:pPr>
              <a:lnSpc>
                <a:spcPct val="114000"/>
              </a:lnSpc>
              <a:buFont typeface="Wingdings" panose="05000000000000000000" pitchFamily="2" charset="2"/>
              <a:buChar char="§"/>
            </a:pPr>
            <a:r>
              <a:rPr lang="sv-SE" sz="2400" b="1" dirty="0">
                <a:solidFill>
                  <a:schemeClr val="tx1"/>
                </a:solidFill>
                <a:cs typeface="Arial" panose="020B0604020202020204" pitchFamily="34" charset="0"/>
              </a:rPr>
              <a:t>Målet är att berika sig själv eller någon annan på målsägandens bekostnad</a:t>
            </a:r>
          </a:p>
          <a:p>
            <a:pPr>
              <a:lnSpc>
                <a:spcPct val="114000"/>
              </a:lnSpc>
              <a:buFont typeface="Wingdings" panose="05000000000000000000" pitchFamily="2" charset="2"/>
              <a:buChar char="§"/>
            </a:pPr>
            <a:endParaRPr lang="sv-SE" sz="2000" b="1" dirty="0">
              <a:solidFill>
                <a:schemeClr val="tx1"/>
              </a:solidFill>
              <a:cs typeface="Arial" panose="020B0604020202020204" pitchFamily="34" charset="0"/>
            </a:endParaRPr>
          </a:p>
          <a:p>
            <a:pPr>
              <a:lnSpc>
                <a:spcPct val="114000"/>
              </a:lnSpc>
            </a:pPr>
            <a:r>
              <a:rPr lang="sv-SE" sz="2600" b="1" dirty="0">
                <a:solidFill>
                  <a:schemeClr val="tx1"/>
                </a:solidFill>
                <a:cs typeface="Arial" panose="020B0604020202020204" pitchFamily="34" charset="0"/>
              </a:rPr>
              <a:t>Skada annans förmögenhet</a:t>
            </a:r>
          </a:p>
          <a:p>
            <a:pPr>
              <a:lnSpc>
                <a:spcPct val="114000"/>
              </a:lnSpc>
              <a:buFont typeface="Wingdings" panose="05000000000000000000" pitchFamily="2" charset="2"/>
              <a:buChar char="§"/>
            </a:pPr>
            <a:r>
              <a:rPr lang="sv-SE" sz="2400" b="1" dirty="0">
                <a:solidFill>
                  <a:schemeClr val="tx1"/>
                </a:solidFill>
                <a:cs typeface="Arial" panose="020B0604020202020204" pitchFamily="34" charset="0"/>
              </a:rPr>
              <a:t>Tillräckligt att målsägandens förmögenhet eller intressen skadats även om ingen förmögenhetsöverföring skett</a:t>
            </a:r>
          </a:p>
          <a:p>
            <a:pPr>
              <a:lnSpc>
                <a:spcPct val="114000"/>
              </a:lnSpc>
              <a:buFont typeface="Wingdings" panose="05000000000000000000" pitchFamily="2" charset="2"/>
              <a:buChar char="§"/>
            </a:pPr>
            <a:endParaRPr lang="sv-SE" sz="2000" b="1" dirty="0">
              <a:cs typeface="Arial" panose="020B0604020202020204" pitchFamily="34" charset="0"/>
            </a:endParaRPr>
          </a:p>
          <a:p>
            <a:pPr>
              <a:lnSpc>
                <a:spcPct val="114000"/>
              </a:lnSpc>
              <a:buFont typeface="Wingdings" panose="05000000000000000000" pitchFamily="2" charset="2"/>
              <a:buChar char="§"/>
            </a:pPr>
            <a:endParaRPr lang="sv-SE" sz="2000" b="1" dirty="0">
              <a:cs typeface="Arial" panose="020B0604020202020204" pitchFamily="34" charset="0"/>
            </a:endParaRPr>
          </a:p>
          <a:p>
            <a:pPr marL="0" indent="0">
              <a:lnSpc>
                <a:spcPct val="114000"/>
              </a:lnSpc>
            </a:pPr>
            <a:endParaRPr lang="sv-SE" sz="1125" b="1" dirty="0">
              <a:latin typeface="Arial" panose="020B0604020202020204" pitchFamily="34" charset="0"/>
              <a:cs typeface="Arial" panose="020B0604020202020204" pitchFamily="34" charset="0"/>
            </a:endParaRPr>
          </a:p>
        </p:txBody>
      </p:sp>
      <p:pic>
        <p:nvPicPr>
          <p:cNvPr id="4" name="Bildobjekt 3" descr="En bild som visar text, barn, dagstidning, liten&#10;&#10;Automatiskt genererad beskrivning">
            <a:extLst>
              <a:ext uri="{FF2B5EF4-FFF2-40B4-BE49-F238E27FC236}">
                <a16:creationId xmlns:a16="http://schemas.microsoft.com/office/drawing/2014/main" id="{2488D581-DF03-4A48-B2A8-FD0DA230CFA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013700" y="1206500"/>
            <a:ext cx="3556000" cy="2320088"/>
          </a:xfrm>
          <a:prstGeom prst="rect">
            <a:avLst/>
          </a:prstGeom>
        </p:spPr>
      </p:pic>
    </p:spTree>
    <p:extLst>
      <p:ext uri="{BB962C8B-B14F-4D97-AF65-F5344CB8AC3E}">
        <p14:creationId xmlns:p14="http://schemas.microsoft.com/office/powerpoint/2010/main" val="800524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796088"/>
          </a:xfrm>
        </p:spPr>
        <p:txBody>
          <a:bodyPr>
            <a:normAutofit/>
          </a:bodyPr>
          <a:lstStyle/>
          <a:p>
            <a:pPr marL="0" indent="0">
              <a:lnSpc>
                <a:spcPct val="134000"/>
              </a:lnSpc>
              <a:buNone/>
            </a:pPr>
            <a:r>
              <a:rPr lang="sv-SE" altLang="sv-SE" sz="3200" b="1" dirty="0">
                <a:solidFill>
                  <a:schemeClr val="tx1"/>
                </a:solidFill>
                <a:cs typeface="Arial" panose="020B0604020202020204" pitchFamily="34" charset="0"/>
              </a:rPr>
              <a:t>Exempel på juridiska personer</a:t>
            </a:r>
            <a:endParaRPr lang="sv-SE" altLang="sv-SE" sz="3200" b="1" dirty="0">
              <a:solidFill>
                <a:schemeClr val="accent1"/>
              </a:solidFill>
              <a:cs typeface="Arial" panose="020B0604020202020204" pitchFamily="34" charset="0"/>
            </a:endParaRPr>
          </a:p>
        </p:txBody>
      </p:sp>
      <p:sp>
        <p:nvSpPr>
          <p:cNvPr id="6" name="Platshållare för innehåll 5"/>
          <p:cNvSpPr>
            <a:spLocks noGrp="1"/>
          </p:cNvSpPr>
          <p:nvPr>
            <p:ph idx="1"/>
          </p:nvPr>
        </p:nvSpPr>
        <p:spPr>
          <a:xfrm>
            <a:off x="2220686" y="1536700"/>
            <a:ext cx="9120414" cy="5727700"/>
          </a:xfrm>
        </p:spPr>
        <p:txBody>
          <a:bodyPr>
            <a:normAutofit/>
          </a:bodyPr>
          <a:lstStyle/>
          <a:p>
            <a:pPr marL="0">
              <a:spcBef>
                <a:spcPts val="0"/>
              </a:spcBef>
            </a:pPr>
            <a:r>
              <a:rPr lang="sv-SE" sz="2800" b="1" dirty="0">
                <a:solidFill>
                  <a:schemeClr val="tx1"/>
                </a:solidFill>
              </a:rPr>
              <a:t>svenska staten</a:t>
            </a:r>
          </a:p>
          <a:p>
            <a:pPr marL="0">
              <a:spcBef>
                <a:spcPts val="0"/>
              </a:spcBef>
            </a:pPr>
            <a:r>
              <a:rPr lang="sv-SE" sz="2800" b="1" dirty="0">
                <a:solidFill>
                  <a:schemeClr val="tx1"/>
                </a:solidFill>
              </a:rPr>
              <a:t>landstingen</a:t>
            </a:r>
          </a:p>
          <a:p>
            <a:pPr marL="0">
              <a:spcBef>
                <a:spcPts val="0"/>
              </a:spcBef>
            </a:pPr>
            <a:r>
              <a:rPr lang="sv-SE" sz="2800" b="1" dirty="0">
                <a:solidFill>
                  <a:schemeClr val="tx1"/>
                </a:solidFill>
              </a:rPr>
              <a:t>kommunerna</a:t>
            </a:r>
          </a:p>
          <a:p>
            <a:pPr marL="0">
              <a:spcBef>
                <a:spcPts val="0"/>
              </a:spcBef>
            </a:pPr>
            <a:r>
              <a:rPr lang="sv-SE" sz="2800" b="1" dirty="0">
                <a:solidFill>
                  <a:schemeClr val="tx1"/>
                </a:solidFill>
              </a:rPr>
              <a:t>aktiebolag</a:t>
            </a:r>
          </a:p>
          <a:p>
            <a:pPr marL="0">
              <a:spcBef>
                <a:spcPts val="0"/>
              </a:spcBef>
            </a:pPr>
            <a:r>
              <a:rPr lang="sv-SE" sz="2800" b="1" dirty="0">
                <a:solidFill>
                  <a:schemeClr val="tx1"/>
                </a:solidFill>
              </a:rPr>
              <a:t>handelsbolag</a:t>
            </a:r>
          </a:p>
          <a:p>
            <a:pPr marL="0">
              <a:spcBef>
                <a:spcPts val="0"/>
              </a:spcBef>
            </a:pPr>
            <a:r>
              <a:rPr lang="sv-SE" sz="2800" b="1" dirty="0">
                <a:solidFill>
                  <a:schemeClr val="tx1"/>
                </a:solidFill>
              </a:rPr>
              <a:t>kommanditbolag</a:t>
            </a:r>
          </a:p>
          <a:p>
            <a:pPr marL="0">
              <a:spcBef>
                <a:spcPts val="0"/>
              </a:spcBef>
            </a:pPr>
            <a:r>
              <a:rPr lang="sv-SE" sz="2800" b="1" dirty="0">
                <a:solidFill>
                  <a:schemeClr val="tx1"/>
                </a:solidFill>
              </a:rPr>
              <a:t>ekonomiska föreningar</a:t>
            </a:r>
          </a:p>
          <a:p>
            <a:pPr marL="0">
              <a:spcBef>
                <a:spcPts val="0"/>
              </a:spcBef>
            </a:pPr>
            <a:r>
              <a:rPr lang="sv-SE" sz="2800" b="1" dirty="0">
                <a:solidFill>
                  <a:schemeClr val="tx1"/>
                </a:solidFill>
              </a:rPr>
              <a:t>bostadsrättsföreningar</a:t>
            </a:r>
          </a:p>
          <a:p>
            <a:pPr marL="0">
              <a:spcBef>
                <a:spcPts val="0"/>
              </a:spcBef>
            </a:pPr>
            <a:r>
              <a:rPr lang="sv-SE" sz="2800" b="1" dirty="0">
                <a:solidFill>
                  <a:schemeClr val="tx1"/>
                </a:solidFill>
              </a:rPr>
              <a:t>stiftelser</a:t>
            </a:r>
          </a:p>
          <a:p>
            <a:pPr marL="0">
              <a:spcBef>
                <a:spcPts val="0"/>
              </a:spcBef>
            </a:pPr>
            <a:r>
              <a:rPr lang="sv-SE" sz="2800" b="1" dirty="0">
                <a:solidFill>
                  <a:schemeClr val="tx1"/>
                </a:solidFill>
              </a:rPr>
              <a:t>dödsbon</a:t>
            </a:r>
          </a:p>
          <a:p>
            <a:pPr marL="0">
              <a:spcBef>
                <a:spcPts val="0"/>
              </a:spcBef>
            </a:pPr>
            <a:r>
              <a:rPr lang="sv-SE" sz="2800" b="1" dirty="0">
                <a:solidFill>
                  <a:schemeClr val="tx1"/>
                </a:solidFill>
              </a:rPr>
              <a:t>konkursbon</a:t>
            </a:r>
          </a:p>
          <a:p>
            <a:pPr>
              <a:lnSpc>
                <a:spcPct val="114000"/>
              </a:lnSpc>
              <a:buFont typeface="Wingdings" panose="05000000000000000000" pitchFamily="2" charset="2"/>
              <a:buChar char="§"/>
            </a:pPr>
            <a:endParaRPr lang="sv-SE" sz="2000" b="1" dirty="0">
              <a:cs typeface="Arial" panose="020B0604020202020204" pitchFamily="34" charset="0"/>
            </a:endParaRP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226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705852"/>
          </a:xfrm>
        </p:spPr>
        <p:txBody>
          <a:bodyPr>
            <a:normAutofit/>
          </a:bodyPr>
          <a:lstStyle/>
          <a:p>
            <a:r>
              <a:rPr lang="sv-SE" sz="3200" b="1" dirty="0">
                <a:solidFill>
                  <a:schemeClr val="tx1"/>
                </a:solidFill>
              </a:rPr>
              <a:t>Förmögenhetsbrotten 8 – 12 kap. BrB</a:t>
            </a:r>
          </a:p>
        </p:txBody>
      </p:sp>
      <p:sp>
        <p:nvSpPr>
          <p:cNvPr id="6" name="Platshållare för innehåll 5"/>
          <p:cNvSpPr>
            <a:spLocks noGrp="1"/>
          </p:cNvSpPr>
          <p:nvPr>
            <p:ph idx="1"/>
          </p:nvPr>
        </p:nvSpPr>
        <p:spPr>
          <a:xfrm>
            <a:off x="2220686" y="1090864"/>
            <a:ext cx="9120414" cy="6173536"/>
          </a:xfrm>
        </p:spPr>
        <p:txBody>
          <a:bodyPr>
            <a:normAutofit fontScale="70000" lnSpcReduction="20000"/>
          </a:bodyPr>
          <a:lstStyle/>
          <a:p>
            <a:pPr>
              <a:lnSpc>
                <a:spcPct val="134000"/>
              </a:lnSpc>
            </a:pPr>
            <a:r>
              <a:rPr lang="sv-SE" altLang="sv-SE" sz="3700" b="1" dirty="0">
                <a:solidFill>
                  <a:schemeClr val="tx1"/>
                </a:solidFill>
                <a:cs typeface="Arial" panose="020B0604020202020204" pitchFamily="34" charset="0"/>
              </a:rPr>
              <a:t>8 kap.		Om stöld, rån och andra tillgreppsbrott</a:t>
            </a:r>
          </a:p>
          <a:p>
            <a:pPr marL="0" indent="0">
              <a:lnSpc>
                <a:spcPct val="134000"/>
              </a:lnSpc>
              <a:buNone/>
            </a:pPr>
            <a:r>
              <a:rPr lang="sv-SE" altLang="sv-SE" sz="3400" b="1" dirty="0">
                <a:solidFill>
                  <a:schemeClr val="tx1"/>
                </a:solidFill>
                <a:cs typeface="Arial" panose="020B0604020202020204" pitchFamily="34" charset="0"/>
              </a:rPr>
              <a:t>Tillgreppsbrotten (ingrepp i annans maktsfär med fysiska medel eller metoder)</a:t>
            </a:r>
          </a:p>
          <a:p>
            <a:pPr lvl="1"/>
            <a:r>
              <a:rPr lang="sv-SE" altLang="sv-SE" sz="3000" b="1" i="1" dirty="0">
                <a:solidFill>
                  <a:schemeClr val="tx1"/>
                </a:solidFill>
              </a:rPr>
              <a:t>Stöld/ringa stöld/grov stöld/inbrottsstöld</a:t>
            </a:r>
          </a:p>
          <a:p>
            <a:pPr lvl="1"/>
            <a:r>
              <a:rPr lang="sv-SE" altLang="sv-SE" sz="3000" b="1" i="1" dirty="0">
                <a:solidFill>
                  <a:schemeClr val="tx1"/>
                </a:solidFill>
              </a:rPr>
              <a:t>Rån/grovt rån</a:t>
            </a:r>
          </a:p>
          <a:p>
            <a:pPr lvl="1"/>
            <a:r>
              <a:rPr lang="sv-SE" altLang="sv-SE" sz="3000" b="1" i="1" dirty="0">
                <a:solidFill>
                  <a:schemeClr val="tx1"/>
                </a:solidFill>
              </a:rPr>
              <a:t>Tillgrepp av fortskaffningsmedel/egenmäktigt förfarande.</a:t>
            </a:r>
            <a:r>
              <a:rPr lang="sv-SE" altLang="sv-SE" sz="3000" b="1" dirty="0">
                <a:solidFill>
                  <a:schemeClr val="tx1"/>
                </a:solidFill>
                <a:cs typeface="Arial" panose="020B0604020202020204" pitchFamily="34" charset="0"/>
              </a:rPr>
              <a:t>	</a:t>
            </a:r>
            <a:r>
              <a:rPr lang="sv-SE" altLang="sv-SE" sz="2900" b="1" dirty="0">
                <a:solidFill>
                  <a:schemeClr val="tx1"/>
                </a:solidFill>
                <a:cs typeface="Arial" panose="020B0604020202020204" pitchFamily="34" charset="0"/>
              </a:rPr>
              <a:t>	</a:t>
            </a:r>
          </a:p>
          <a:p>
            <a:pPr>
              <a:lnSpc>
                <a:spcPct val="134000"/>
              </a:lnSpc>
            </a:pPr>
            <a:r>
              <a:rPr lang="sv-SE" altLang="sv-SE" sz="3700" b="1" dirty="0">
                <a:solidFill>
                  <a:schemeClr val="tx1"/>
                </a:solidFill>
                <a:cs typeface="Arial" panose="020B0604020202020204" pitchFamily="34" charset="0"/>
              </a:rPr>
              <a:t>9 kap. 		Om bedrägeri och annan oredlighet </a:t>
            </a:r>
          </a:p>
          <a:p>
            <a:pPr marL="0" indent="0">
              <a:lnSpc>
                <a:spcPct val="134000"/>
              </a:lnSpc>
              <a:buNone/>
            </a:pPr>
            <a:r>
              <a:rPr lang="sv-SE" altLang="sv-SE" sz="3400" b="1" dirty="0">
                <a:solidFill>
                  <a:schemeClr val="tx1"/>
                </a:solidFill>
                <a:cs typeface="Arial" panose="020B0604020202020204" pitchFamily="34" charset="0"/>
              </a:rPr>
              <a:t>Oredlighetsbrotten (ingrepp i annans maktsfär med psykiska medel eller metoder)</a:t>
            </a:r>
          </a:p>
          <a:p>
            <a:pPr lvl="1"/>
            <a:r>
              <a:rPr lang="sv-SE" altLang="sv-SE" sz="3000" b="1" i="1" dirty="0">
                <a:solidFill>
                  <a:schemeClr val="tx1"/>
                </a:solidFill>
              </a:rPr>
              <a:t>Bedrägeri/datorbedrägeri/ringa bedrägeri/grovt bedrägeri</a:t>
            </a:r>
          </a:p>
          <a:p>
            <a:pPr lvl="1"/>
            <a:r>
              <a:rPr lang="sv-SE" altLang="sv-SE" sz="3000" b="1" i="1" dirty="0">
                <a:solidFill>
                  <a:schemeClr val="tx1"/>
                </a:solidFill>
              </a:rPr>
              <a:t>Utpressning</a:t>
            </a:r>
          </a:p>
          <a:p>
            <a:pPr lvl="1"/>
            <a:r>
              <a:rPr lang="sv-SE" altLang="sv-SE" sz="3000" b="1" i="1" dirty="0">
                <a:solidFill>
                  <a:schemeClr val="tx1"/>
                </a:solidFill>
              </a:rPr>
              <a:t>Häleri/häleriförseelse</a:t>
            </a:r>
          </a:p>
          <a:p>
            <a:pPr marL="0" indent="0">
              <a:lnSpc>
                <a:spcPct val="134000"/>
              </a:lnSpc>
              <a:buNone/>
            </a:pPr>
            <a:r>
              <a:rPr lang="sv-SE" altLang="sv-SE" sz="2900" b="1" dirty="0">
                <a:solidFill>
                  <a:schemeClr val="tx1"/>
                </a:solidFill>
                <a:cs typeface="Arial" panose="020B0604020202020204" pitchFamily="34" charset="0"/>
              </a:rPr>
              <a:t>	</a:t>
            </a: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080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 calcmode="lin" valueType="num">
                                      <p:cBhvr additive="base">
                                        <p:cTn id="2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anim calcmode="lin" valueType="num">
                                      <p:cBhvr additive="base">
                                        <p:cTn id="3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 calcmode="lin" valueType="num">
                                      <p:cBhvr additive="base">
                                        <p:cTn id="3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10" end="1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6">
                                            <p:txEl>
                                              <p:pRg st="7" end="7"/>
                                            </p:txEl>
                                          </p:spTgt>
                                        </p:tgtEl>
                                        <p:attrNameLst>
                                          <p:attrName>style.visibility</p:attrName>
                                        </p:attrNameLst>
                                      </p:cBhvr>
                                      <p:to>
                                        <p:strVal val="visible"/>
                                      </p:to>
                                    </p:set>
                                    <p:anim calcmode="lin" valueType="num">
                                      <p:cBhvr additive="base">
                                        <p:cTn id="41"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6">
                                            <p:txEl>
                                              <p:pRg st="8" end="8"/>
                                            </p:txEl>
                                          </p:spTgt>
                                        </p:tgtEl>
                                        <p:attrNameLst>
                                          <p:attrName>style.visibility</p:attrName>
                                        </p:attrNameLst>
                                      </p:cBhvr>
                                      <p:to>
                                        <p:strVal val="visible"/>
                                      </p:to>
                                    </p:set>
                                    <p:anim calcmode="lin" valueType="num">
                                      <p:cBhvr additive="base">
                                        <p:cTn id="4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6">
                                            <p:txEl>
                                              <p:pRg st="9" end="9"/>
                                            </p:txEl>
                                          </p:spTgt>
                                        </p:tgtEl>
                                        <p:attrNameLst>
                                          <p:attrName>style.visibility</p:attrName>
                                        </p:attrNameLst>
                                      </p:cBhvr>
                                      <p:to>
                                        <p:strVal val="visible"/>
                                      </p:to>
                                    </p:set>
                                    <p:anim calcmode="lin" valueType="num">
                                      <p:cBhvr additive="base">
                                        <p:cTn id="49"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705852"/>
          </a:xfrm>
        </p:spPr>
        <p:txBody>
          <a:bodyPr>
            <a:normAutofit/>
          </a:bodyPr>
          <a:lstStyle/>
          <a:p>
            <a:r>
              <a:rPr lang="sv-SE" sz="3200" b="1" dirty="0">
                <a:solidFill>
                  <a:schemeClr val="tx1"/>
                </a:solidFill>
              </a:rPr>
              <a:t>Förmögenhetsbrotten forts.</a:t>
            </a:r>
          </a:p>
        </p:txBody>
      </p:sp>
      <p:sp>
        <p:nvSpPr>
          <p:cNvPr id="6" name="Platshållare för innehåll 5"/>
          <p:cNvSpPr>
            <a:spLocks noGrp="1"/>
          </p:cNvSpPr>
          <p:nvPr>
            <p:ph idx="1"/>
          </p:nvPr>
        </p:nvSpPr>
        <p:spPr>
          <a:xfrm>
            <a:off x="2220686" y="1090864"/>
            <a:ext cx="9120414" cy="5678235"/>
          </a:xfrm>
        </p:spPr>
        <p:txBody>
          <a:bodyPr>
            <a:normAutofit/>
          </a:bodyPr>
          <a:lstStyle/>
          <a:p>
            <a:pPr>
              <a:lnSpc>
                <a:spcPct val="134000"/>
              </a:lnSpc>
            </a:pPr>
            <a:r>
              <a:rPr lang="sv-SE" altLang="sv-SE" sz="2400" b="1" dirty="0">
                <a:solidFill>
                  <a:schemeClr val="tx1"/>
                </a:solidFill>
                <a:cs typeface="Arial" panose="020B0604020202020204" pitchFamily="34" charset="0"/>
              </a:rPr>
              <a:t>10 kap.		Om förskingring och annan trolöshet</a:t>
            </a:r>
          </a:p>
          <a:p>
            <a:pPr marL="0" indent="0">
              <a:lnSpc>
                <a:spcPct val="134000"/>
              </a:lnSpc>
              <a:buNone/>
            </a:pPr>
            <a:r>
              <a:rPr lang="sv-SE" altLang="sv-SE" sz="2300" b="1" dirty="0">
                <a:solidFill>
                  <a:schemeClr val="tx1"/>
                </a:solidFill>
                <a:cs typeface="Arial" panose="020B0604020202020204" pitchFamily="34" charset="0"/>
              </a:rPr>
              <a:t>Trolöshetsbrotten (missbruk av egen maktsfär i vissa rättsförhållanden – ofta missbrukat ett förtroende)</a:t>
            </a:r>
          </a:p>
          <a:p>
            <a:pPr lvl="1"/>
            <a:r>
              <a:rPr lang="sv-SE" altLang="sv-SE" sz="1900" b="1" i="1" dirty="0">
                <a:solidFill>
                  <a:schemeClr val="tx1"/>
                </a:solidFill>
              </a:rPr>
              <a:t>Förskingring/ringa förskingring/grov förskingring</a:t>
            </a:r>
          </a:p>
          <a:p>
            <a:pPr lvl="1"/>
            <a:r>
              <a:rPr lang="sv-SE" altLang="sv-SE" sz="1900" b="1" i="1" dirty="0">
                <a:solidFill>
                  <a:schemeClr val="tx1"/>
                </a:solidFill>
              </a:rPr>
              <a:t>Olovligt förfogande</a:t>
            </a:r>
          </a:p>
          <a:p>
            <a:pPr lvl="1"/>
            <a:r>
              <a:rPr lang="sv-SE" altLang="sv-SE" sz="1900" b="1" i="1" dirty="0">
                <a:solidFill>
                  <a:schemeClr val="tx1"/>
                </a:solidFill>
              </a:rPr>
              <a:t>Olovligt brukande</a:t>
            </a:r>
          </a:p>
          <a:p>
            <a:pPr marL="457200" lvl="1" indent="0">
              <a:buNone/>
            </a:pPr>
            <a:endParaRPr lang="sv-SE" altLang="sv-SE" sz="1900" b="1" dirty="0">
              <a:solidFill>
                <a:schemeClr val="tx1"/>
              </a:solidFill>
              <a:cs typeface="Arial" panose="020B0604020202020204" pitchFamily="34" charset="0"/>
            </a:endParaRPr>
          </a:p>
          <a:p>
            <a:pPr>
              <a:lnSpc>
                <a:spcPct val="134000"/>
              </a:lnSpc>
            </a:pPr>
            <a:r>
              <a:rPr lang="sv-SE" altLang="sv-SE" sz="2400" b="1" dirty="0">
                <a:solidFill>
                  <a:schemeClr val="tx1"/>
                </a:solidFill>
                <a:cs typeface="Arial" panose="020B0604020202020204" pitchFamily="34" charset="0"/>
              </a:rPr>
              <a:t>11 kap.		Om brott mot borgenärer; ”gäldenärsbrott”	</a:t>
            </a:r>
          </a:p>
          <a:p>
            <a:pPr>
              <a:lnSpc>
                <a:spcPct val="134000"/>
              </a:lnSpc>
            </a:pPr>
            <a:r>
              <a:rPr lang="sv-SE" altLang="sv-SE" sz="2400" b="1" dirty="0">
                <a:solidFill>
                  <a:schemeClr val="tx1"/>
                </a:solidFill>
                <a:cs typeface="Arial" panose="020B0604020202020204" pitchFamily="34" charset="0"/>
              </a:rPr>
              <a:t>12 kap.		Om skadegörelsebrott</a:t>
            </a:r>
          </a:p>
          <a:p>
            <a:pPr lvl="1">
              <a:lnSpc>
                <a:spcPct val="134000"/>
              </a:lnSpc>
            </a:pPr>
            <a:r>
              <a:rPr lang="sv-SE" altLang="sv-SE" sz="1700" b="1" dirty="0">
                <a:solidFill>
                  <a:schemeClr val="tx1"/>
                </a:solidFill>
              </a:rPr>
              <a:t>Skadegörelse/ringa skadegörelse/grov skadegörelse/åverkan</a:t>
            </a:r>
            <a:endParaRPr lang="sv-SE" sz="1700" b="1" dirty="0">
              <a:solidFill>
                <a:schemeClr val="tx1"/>
              </a:solidFill>
              <a:cs typeface="Arial" panose="020B0604020202020204" pitchFamily="34" charset="0"/>
            </a:endParaRP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2083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 calcmode="lin" valueType="num">
                                      <p:cBhvr additive="base">
                                        <p:cTn id="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7" end="7"/>
                                            </p:txEl>
                                          </p:spTgt>
                                        </p:tgtEl>
                                        <p:attrNameLst>
                                          <p:attrName>style.visibility</p:attrName>
                                        </p:attrNameLst>
                                      </p:cBhvr>
                                      <p:to>
                                        <p:strVal val="visible"/>
                                      </p:to>
                                    </p:set>
                                    <p:anim calcmode="lin" valueType="num">
                                      <p:cBhvr additive="base">
                                        <p:cTn id="1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7" end="7"/>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xEl>
                                              <p:pRg st="8" end="8"/>
                                            </p:txEl>
                                          </p:spTgt>
                                        </p:tgtEl>
                                        <p:attrNameLst>
                                          <p:attrName>style.visibility</p:attrName>
                                        </p:attrNameLst>
                                      </p:cBhvr>
                                      <p:to>
                                        <p:strVal val="visible"/>
                                      </p:to>
                                    </p:set>
                                    <p:anim calcmode="lin" valueType="num">
                                      <p:cBhvr additive="base">
                                        <p:cTn id="17"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705852"/>
          </a:xfrm>
        </p:spPr>
        <p:txBody>
          <a:bodyPr>
            <a:normAutofit/>
          </a:bodyPr>
          <a:lstStyle/>
          <a:p>
            <a:r>
              <a:rPr lang="sv-SE" sz="3200" b="1" dirty="0">
                <a:solidFill>
                  <a:schemeClr val="tx1"/>
                </a:solidFill>
              </a:rPr>
              <a:t>Samspelet mellan civilrätt och straffrätt</a:t>
            </a:r>
          </a:p>
        </p:txBody>
      </p:sp>
      <p:sp>
        <p:nvSpPr>
          <p:cNvPr id="6" name="Platshållare för innehåll 5"/>
          <p:cNvSpPr>
            <a:spLocks noGrp="1"/>
          </p:cNvSpPr>
          <p:nvPr>
            <p:ph idx="1"/>
          </p:nvPr>
        </p:nvSpPr>
        <p:spPr>
          <a:xfrm>
            <a:off x="2220686" y="1090864"/>
            <a:ext cx="9120414" cy="5678235"/>
          </a:xfrm>
        </p:spPr>
        <p:txBody>
          <a:bodyPr>
            <a:normAutofit fontScale="92500" lnSpcReduction="20000"/>
          </a:bodyPr>
          <a:lstStyle/>
          <a:p>
            <a:pPr>
              <a:lnSpc>
                <a:spcPct val="114000"/>
              </a:lnSpc>
            </a:pPr>
            <a:r>
              <a:rPr lang="sv-SE" altLang="sv-SE" sz="2400" b="1" dirty="0">
                <a:solidFill>
                  <a:schemeClr val="tx1"/>
                </a:solidFill>
              </a:rPr>
              <a:t>Kriminalisering av förmögenhetsbrotten förutsätter att ett civilrättsligt regelsystem existerar.</a:t>
            </a:r>
          </a:p>
          <a:p>
            <a:pPr>
              <a:lnSpc>
                <a:spcPct val="114000"/>
              </a:lnSpc>
            </a:pPr>
            <a:r>
              <a:rPr lang="sv-SE" altLang="sv-SE" sz="2400" b="1" dirty="0">
                <a:solidFill>
                  <a:schemeClr val="tx1"/>
                </a:solidFill>
              </a:rPr>
              <a:t>De civilrättsliga reglerna åstadkommer en viss fördelning av egendom och anspråk på egendom genom att de efterlevs, t.ex. äganderätten. </a:t>
            </a:r>
          </a:p>
          <a:p>
            <a:pPr>
              <a:lnSpc>
                <a:spcPct val="114000"/>
              </a:lnSpc>
            </a:pPr>
            <a:r>
              <a:rPr lang="sv-SE" altLang="sv-SE" sz="2400" b="1" dirty="0">
                <a:solidFill>
                  <a:schemeClr val="tx1"/>
                </a:solidFill>
              </a:rPr>
              <a:t>I allmänhet efterlevs reglerna frivilligt, men om någon vägrar att t.ex. betala en skuld eller lämna ifrån sig egendom kan en myndighet ingripa genom tvång, t.ex. kronofogdens arbete. </a:t>
            </a:r>
          </a:p>
          <a:p>
            <a:pPr>
              <a:lnSpc>
                <a:spcPct val="114000"/>
              </a:lnSpc>
            </a:pPr>
            <a:r>
              <a:rPr lang="sv-SE" altLang="sv-SE" sz="2400" b="1" dirty="0">
                <a:solidFill>
                  <a:schemeClr val="tx1"/>
                </a:solidFill>
              </a:rPr>
              <a:t>Risken för att i framtiden avkrävas något genom tvång (särskilt som det då förmodligen inte finns något att ta) brukar dock inte vara tillräckligt för att alla ska följa reglerna – frestelsen blir många gånger för stor.   </a:t>
            </a:r>
          </a:p>
          <a:p>
            <a:pPr>
              <a:lnSpc>
                <a:spcPct val="114000"/>
              </a:lnSpc>
            </a:pPr>
            <a:r>
              <a:rPr lang="sv-SE" altLang="sv-SE" sz="2400" b="1" dirty="0">
                <a:solidFill>
                  <a:schemeClr val="tx1"/>
                </a:solidFill>
              </a:rPr>
              <a:t>Då kan straffrätten komma in som ett komplement där det finns som mest behov. Risken för att lagföras och straffas med allt vad det innebär verkar då som en avhållande faktor.  </a:t>
            </a: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3551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705852"/>
          </a:xfrm>
        </p:spPr>
        <p:txBody>
          <a:bodyPr>
            <a:normAutofit/>
          </a:bodyPr>
          <a:lstStyle/>
          <a:p>
            <a:r>
              <a:rPr lang="sv-SE" sz="3200" b="1" dirty="0">
                <a:solidFill>
                  <a:schemeClr val="tx1"/>
                </a:solidFill>
              </a:rPr>
              <a:t>Samspelet forts. </a:t>
            </a:r>
          </a:p>
        </p:txBody>
      </p:sp>
      <p:sp>
        <p:nvSpPr>
          <p:cNvPr id="6" name="Platshållare för innehåll 5"/>
          <p:cNvSpPr>
            <a:spLocks noGrp="1"/>
          </p:cNvSpPr>
          <p:nvPr>
            <p:ph idx="1"/>
          </p:nvPr>
        </p:nvSpPr>
        <p:spPr>
          <a:xfrm>
            <a:off x="2220686" y="1090864"/>
            <a:ext cx="9120414" cy="5678235"/>
          </a:xfrm>
        </p:spPr>
        <p:txBody>
          <a:bodyPr>
            <a:normAutofit/>
          </a:bodyPr>
          <a:lstStyle/>
          <a:p>
            <a:r>
              <a:rPr lang="sv-SE" sz="2600" b="1" dirty="0">
                <a:solidFill>
                  <a:schemeClr val="tx1"/>
                </a:solidFill>
              </a:rPr>
              <a:t>Civilrättsliga begrepp i straffrätten:</a:t>
            </a:r>
            <a:endParaRPr lang="sv-SE" sz="2600" dirty="0">
              <a:solidFill>
                <a:schemeClr val="tx1"/>
              </a:solidFill>
            </a:endParaRPr>
          </a:p>
          <a:p>
            <a:pPr lvl="1">
              <a:buFont typeface="Wingdings" panose="05000000000000000000" pitchFamily="2" charset="2"/>
              <a:buChar char="§"/>
            </a:pPr>
            <a:r>
              <a:rPr lang="sv-SE" sz="2200" b="1" dirty="0">
                <a:solidFill>
                  <a:schemeClr val="tx1"/>
                </a:solidFill>
              </a:rPr>
              <a:t>Skada</a:t>
            </a:r>
          </a:p>
          <a:p>
            <a:pPr lvl="1">
              <a:buFont typeface="Wingdings" panose="05000000000000000000" pitchFamily="2" charset="2"/>
              <a:buChar char="§"/>
            </a:pPr>
            <a:r>
              <a:rPr lang="sv-SE" sz="2200" b="1" dirty="0">
                <a:solidFill>
                  <a:schemeClr val="tx1"/>
                </a:solidFill>
              </a:rPr>
              <a:t>Fast respektive lös egendom</a:t>
            </a:r>
          </a:p>
          <a:p>
            <a:pPr lvl="1">
              <a:buFont typeface="Wingdings" panose="05000000000000000000" pitchFamily="2" charset="2"/>
              <a:buChar char="§"/>
            </a:pPr>
            <a:r>
              <a:rPr lang="sv-SE" sz="2200" b="1" dirty="0">
                <a:solidFill>
                  <a:schemeClr val="tx1"/>
                </a:solidFill>
              </a:rPr>
              <a:t>Äganderätt</a:t>
            </a:r>
          </a:p>
          <a:p>
            <a:pPr lvl="1">
              <a:buFont typeface="Wingdings" panose="05000000000000000000" pitchFamily="2" charset="2"/>
              <a:buChar char="§"/>
            </a:pPr>
            <a:r>
              <a:rPr lang="sv-SE" sz="2200" b="1" dirty="0">
                <a:solidFill>
                  <a:schemeClr val="tx1"/>
                </a:solidFill>
              </a:rPr>
              <a:t>Hittegods</a:t>
            </a:r>
          </a:p>
          <a:p>
            <a:pPr lvl="1">
              <a:buFont typeface="Wingdings" panose="05000000000000000000" pitchFamily="2" charset="2"/>
              <a:buChar char="§"/>
            </a:pPr>
            <a:r>
              <a:rPr lang="sv-SE" sz="2200" b="1" dirty="0">
                <a:solidFill>
                  <a:schemeClr val="tx1"/>
                </a:solidFill>
              </a:rPr>
              <a:t>Besittning</a:t>
            </a:r>
          </a:p>
          <a:p>
            <a:pPr marL="0" indent="0">
              <a:buNone/>
            </a:pPr>
            <a:endParaRPr lang="sv-SE" sz="2400" dirty="0">
              <a:solidFill>
                <a:schemeClr val="tx1"/>
              </a:solidFill>
            </a:endParaRPr>
          </a:p>
          <a:p>
            <a:r>
              <a:rPr lang="sv-SE" sz="2600" b="1" dirty="0">
                <a:solidFill>
                  <a:schemeClr val="tx1"/>
                </a:solidFill>
              </a:rPr>
              <a:t>Avtalsrätt</a:t>
            </a:r>
          </a:p>
          <a:p>
            <a:pPr lvl="1">
              <a:buFont typeface="Wingdings" panose="05000000000000000000" pitchFamily="2" charset="2"/>
              <a:buChar char="§"/>
            </a:pPr>
            <a:r>
              <a:rPr lang="sv-SE" sz="2200" b="1" dirty="0">
                <a:solidFill>
                  <a:schemeClr val="tx1"/>
                </a:solidFill>
              </a:rPr>
              <a:t>Rättshandlingar</a:t>
            </a:r>
          </a:p>
          <a:p>
            <a:pPr lvl="1">
              <a:buFont typeface="Wingdings" panose="05000000000000000000" pitchFamily="2" charset="2"/>
              <a:buChar char="§"/>
            </a:pPr>
            <a:r>
              <a:rPr lang="sv-SE" sz="2200" b="1" dirty="0">
                <a:solidFill>
                  <a:schemeClr val="tx1"/>
                </a:solidFill>
              </a:rPr>
              <a:t>Fullmakt</a:t>
            </a:r>
          </a:p>
          <a:p>
            <a:pPr lvl="1">
              <a:buFont typeface="Wingdings" panose="05000000000000000000" pitchFamily="2" charset="2"/>
              <a:buChar char="§"/>
            </a:pPr>
            <a:r>
              <a:rPr lang="sv-SE" sz="2200" b="1" dirty="0">
                <a:solidFill>
                  <a:schemeClr val="tx1"/>
                </a:solidFill>
              </a:rPr>
              <a:t>Fordringar</a:t>
            </a:r>
          </a:p>
          <a:p>
            <a:pPr lvl="1">
              <a:buFont typeface="Wingdings" panose="05000000000000000000" pitchFamily="2" charset="2"/>
              <a:buChar char="§"/>
            </a:pPr>
            <a:r>
              <a:rPr lang="sv-SE" sz="2200" b="1" dirty="0">
                <a:solidFill>
                  <a:schemeClr val="tx1"/>
                </a:solidFill>
              </a:rPr>
              <a:t>Godtrosförvärv</a:t>
            </a: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067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anim calcmode="lin" valueType="num">
                                      <p:cBhvr additive="base">
                                        <p:cTn id="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8" end="8"/>
                                            </p:txEl>
                                          </p:spTgt>
                                        </p:tgtEl>
                                        <p:attrNameLst>
                                          <p:attrName>style.visibility</p:attrName>
                                        </p:attrNameLst>
                                      </p:cBhvr>
                                      <p:to>
                                        <p:strVal val="visible"/>
                                      </p:to>
                                    </p:set>
                                    <p:anim calcmode="lin" valueType="num">
                                      <p:cBhvr additive="base">
                                        <p:cTn id="11"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anim calcmode="lin" valueType="num">
                                      <p:cBhvr additive="base">
                                        <p:cTn id="15"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10" end="10"/>
                                            </p:txEl>
                                          </p:spTgt>
                                        </p:tgtEl>
                                        <p:attrNameLst>
                                          <p:attrName>style.visibility</p:attrName>
                                        </p:attrNameLst>
                                      </p:cBhvr>
                                      <p:to>
                                        <p:strVal val="visible"/>
                                      </p:to>
                                    </p:set>
                                    <p:anim calcmode="lin" valueType="num">
                                      <p:cBhvr additive="base">
                                        <p:cTn id="19"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11" end="11"/>
                                            </p:txEl>
                                          </p:spTgt>
                                        </p:tgtEl>
                                        <p:attrNameLst>
                                          <p:attrName>style.visibility</p:attrName>
                                        </p:attrNameLst>
                                      </p:cBhvr>
                                      <p:to>
                                        <p:strVal val="visible"/>
                                      </p:to>
                                    </p:set>
                                    <p:anim calcmode="lin" valueType="num">
                                      <p:cBhvr additive="base">
                                        <p:cTn id="23"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705852"/>
          </a:xfrm>
        </p:spPr>
        <p:txBody>
          <a:bodyPr>
            <a:normAutofit/>
          </a:bodyPr>
          <a:lstStyle/>
          <a:p>
            <a:r>
              <a:rPr lang="sv-SE" sz="3200" b="1" dirty="0">
                <a:solidFill>
                  <a:schemeClr val="tx1"/>
                </a:solidFill>
              </a:rPr>
              <a:t>Civilrätt i polisens arbete</a:t>
            </a:r>
          </a:p>
        </p:txBody>
      </p:sp>
      <p:sp>
        <p:nvSpPr>
          <p:cNvPr id="6" name="Platshållare för innehåll 5"/>
          <p:cNvSpPr>
            <a:spLocks noGrp="1"/>
          </p:cNvSpPr>
          <p:nvPr>
            <p:ph idx="1"/>
          </p:nvPr>
        </p:nvSpPr>
        <p:spPr>
          <a:xfrm>
            <a:off x="2220686" y="1090864"/>
            <a:ext cx="9120414" cy="5678235"/>
          </a:xfrm>
        </p:spPr>
        <p:txBody>
          <a:bodyPr>
            <a:normAutofit/>
          </a:bodyPr>
          <a:lstStyle/>
          <a:p>
            <a:r>
              <a:rPr lang="sv-SE" sz="2400" b="1" dirty="0">
                <a:solidFill>
                  <a:schemeClr val="tx1"/>
                </a:solidFill>
              </a:rPr>
              <a:t>Polisens uppgift är av offentligrättslig karaktär – Polislagen och förvaltningslagen</a:t>
            </a:r>
          </a:p>
          <a:p>
            <a:endParaRPr lang="sv-SE" sz="2400" b="1" dirty="0">
              <a:solidFill>
                <a:schemeClr val="tx1"/>
              </a:solidFill>
            </a:endParaRPr>
          </a:p>
          <a:p>
            <a:r>
              <a:rPr lang="sv-SE" sz="2400" b="1" dirty="0">
                <a:solidFill>
                  <a:schemeClr val="tx1"/>
                </a:solidFill>
              </a:rPr>
              <a:t>Civilrätten faller utanför polisens kompetensområde även om en del ärenden kan vara av delvis civilrättslig karaktär</a:t>
            </a:r>
          </a:p>
          <a:p>
            <a:endParaRPr lang="sv-SE" sz="2400" b="1" dirty="0">
              <a:solidFill>
                <a:schemeClr val="tx1"/>
              </a:solidFill>
            </a:endParaRPr>
          </a:p>
          <a:p>
            <a:r>
              <a:rPr lang="sv-SE" sz="2400" b="1" dirty="0">
                <a:solidFill>
                  <a:schemeClr val="tx1"/>
                </a:solidFill>
              </a:rPr>
              <a:t>Viktigt att upprätthålla skiljelinjen – även om man som polisman många gånger skulle vilja hjälpa till så är det inte polisens uppgift att lösa civilrättsliga tvister, t.ex. om köparen bryter mot ett avtal och inte betalar priset till säljaren. </a:t>
            </a: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4141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705852"/>
          </a:xfrm>
        </p:spPr>
        <p:txBody>
          <a:bodyPr>
            <a:normAutofit/>
          </a:bodyPr>
          <a:lstStyle/>
          <a:p>
            <a:r>
              <a:rPr lang="sv-SE" sz="3200" b="1" dirty="0" err="1">
                <a:solidFill>
                  <a:schemeClr val="tx1"/>
                </a:solidFill>
              </a:rPr>
              <a:t>Besittningsbegreppet</a:t>
            </a:r>
            <a:endParaRPr lang="sv-SE" sz="3200" b="1" dirty="0">
              <a:solidFill>
                <a:schemeClr val="tx1"/>
              </a:solidFill>
            </a:endParaRPr>
          </a:p>
        </p:txBody>
      </p:sp>
      <p:sp>
        <p:nvSpPr>
          <p:cNvPr id="6" name="Platshållare för innehåll 5"/>
          <p:cNvSpPr>
            <a:spLocks noGrp="1"/>
          </p:cNvSpPr>
          <p:nvPr>
            <p:ph idx="1"/>
          </p:nvPr>
        </p:nvSpPr>
        <p:spPr>
          <a:xfrm>
            <a:off x="2220686" y="1090864"/>
            <a:ext cx="9120414" cy="5678235"/>
          </a:xfrm>
        </p:spPr>
        <p:txBody>
          <a:bodyPr>
            <a:normAutofit/>
          </a:bodyPr>
          <a:lstStyle/>
          <a:p>
            <a:pPr>
              <a:lnSpc>
                <a:spcPct val="114000"/>
              </a:lnSpc>
            </a:pPr>
            <a:r>
              <a:rPr lang="sv-SE" sz="2400" b="1" dirty="0">
                <a:solidFill>
                  <a:schemeClr val="tx1"/>
                </a:solidFill>
                <a:cs typeface="Arial" panose="020B0604020202020204" pitchFamily="34" charset="0"/>
              </a:rPr>
              <a:t>Att besitta ett objekt är detsamma som att – </a:t>
            </a:r>
            <a:r>
              <a:rPr lang="sv-SE" sz="2400" b="1" dirty="0">
                <a:solidFill>
                  <a:schemeClr val="accent1"/>
                </a:solidFill>
                <a:cs typeface="Arial" panose="020B0604020202020204" pitchFamily="34" charset="0"/>
              </a:rPr>
              <a:t>med eller utan rätt</a:t>
            </a:r>
            <a:r>
              <a:rPr lang="sv-SE" sz="2400" b="1" dirty="0">
                <a:solidFill>
                  <a:schemeClr val="tx1"/>
                </a:solidFill>
                <a:cs typeface="Arial" panose="020B0604020202020204" pitchFamily="34" charset="0"/>
              </a:rPr>
              <a:t> – faktiskt inneha, råda över eller ha kontroll över objektet.</a:t>
            </a:r>
          </a:p>
          <a:p>
            <a:pPr>
              <a:lnSpc>
                <a:spcPct val="114000"/>
              </a:lnSpc>
            </a:pPr>
            <a:endParaRPr lang="sv-SE" sz="2400" b="1" dirty="0">
              <a:solidFill>
                <a:schemeClr val="tx1"/>
              </a:solidFill>
              <a:cs typeface="Arial" panose="020B0604020202020204" pitchFamily="34" charset="0"/>
            </a:endParaRPr>
          </a:p>
          <a:p>
            <a:pPr>
              <a:lnSpc>
                <a:spcPct val="114000"/>
              </a:lnSpc>
            </a:pPr>
            <a:r>
              <a:rPr lang="sv-SE" sz="2400" b="1" dirty="0">
                <a:solidFill>
                  <a:schemeClr val="accent1"/>
                </a:solidFill>
                <a:cs typeface="Arial" panose="020B0604020202020204" pitchFamily="34" charset="0"/>
              </a:rPr>
              <a:t>Ett ägarperspektiv</a:t>
            </a:r>
            <a:r>
              <a:rPr lang="sv-SE" sz="2400" b="1" dirty="0">
                <a:solidFill>
                  <a:schemeClr val="tx1"/>
                </a:solidFill>
                <a:cs typeface="Arial" panose="020B0604020202020204" pitchFamily="34" charset="0"/>
              </a:rPr>
              <a:t>. Ägaren betraktas som besittare till sina ägodelar, så länge dessa intar en </a:t>
            </a:r>
            <a:r>
              <a:rPr lang="sv-SE" sz="2400" b="1" dirty="0">
                <a:solidFill>
                  <a:schemeClr val="accent1"/>
                </a:solidFill>
                <a:cs typeface="Arial" panose="020B0604020202020204" pitchFamily="34" charset="0"/>
              </a:rPr>
              <a:t>normal placering</a:t>
            </a:r>
            <a:r>
              <a:rPr lang="sv-SE" sz="2400" b="1" dirty="0">
                <a:solidFill>
                  <a:schemeClr val="tx1"/>
                </a:solidFill>
                <a:cs typeface="Arial" panose="020B0604020202020204" pitchFamily="34" charset="0"/>
              </a:rPr>
              <a:t>. Ägaren behöver således inte ha faktisk eller omedelbar tillgång till ägodelarna för att betraktas som besittare av dem.</a:t>
            </a:r>
          </a:p>
          <a:p>
            <a:pPr>
              <a:lnSpc>
                <a:spcPct val="114000"/>
              </a:lnSpc>
            </a:pPr>
            <a:endParaRPr lang="sv-SE" sz="2400" b="1" dirty="0">
              <a:solidFill>
                <a:schemeClr val="tx1"/>
              </a:solidFill>
              <a:cs typeface="Arial" panose="020B0604020202020204" pitchFamily="34" charset="0"/>
            </a:endParaRPr>
          </a:p>
          <a:p>
            <a:pPr>
              <a:lnSpc>
                <a:spcPct val="114000"/>
              </a:lnSpc>
            </a:pPr>
            <a:r>
              <a:rPr lang="sv-SE" sz="2400" b="1" dirty="0">
                <a:solidFill>
                  <a:schemeClr val="tx1"/>
                </a:solidFill>
                <a:cs typeface="Arial" panose="020B0604020202020204" pitchFamily="34" charset="0"/>
              </a:rPr>
              <a:t>Ägaren avstår dock från besittningen när denne överlämnar objektet i </a:t>
            </a:r>
            <a:r>
              <a:rPr lang="sv-SE" sz="2400" b="1" dirty="0">
                <a:solidFill>
                  <a:schemeClr val="accent1"/>
                </a:solidFill>
                <a:cs typeface="Arial" panose="020B0604020202020204" pitchFamily="34" charset="0"/>
              </a:rPr>
              <a:t>någon annans vård</a:t>
            </a:r>
            <a:r>
              <a:rPr lang="sv-SE" sz="2400" b="1" dirty="0">
                <a:solidFill>
                  <a:schemeClr val="tx1"/>
                </a:solidFill>
                <a:cs typeface="Arial" panose="020B0604020202020204" pitchFamily="34" charset="0"/>
              </a:rPr>
              <a:t>.</a:t>
            </a: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2299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nga">
  <a:themeElements>
    <a:clrScheme name="Slin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Anpassat 5">
      <a:majorFont>
        <a:latin typeface="Century Gothic"/>
        <a:ea typeface=""/>
        <a:cs typeface=""/>
      </a:majorFont>
      <a:minorFont>
        <a:latin typeface="Century Gothic"/>
        <a:ea typeface=""/>
        <a:cs typeface=""/>
      </a:minorFont>
    </a:fontScheme>
    <a:fmtScheme name="Slin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Slinga">
  <a:themeElements>
    <a:clrScheme name="Slin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n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3_Slinga">
  <a:themeElements>
    <a:clrScheme name="Slin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lin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n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2_Slinga">
  <a:themeElements>
    <a:clrScheme name="Slin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n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11300</TotalTime>
  <Words>879</Words>
  <Application>Microsoft Office PowerPoint</Application>
  <PresentationFormat>Bredbild</PresentationFormat>
  <Paragraphs>137</Paragraphs>
  <Slides>15</Slides>
  <Notes>15</Notes>
  <HiddenSlides>0</HiddenSlides>
  <MMClips>0</MMClips>
  <ScaleCrop>false</ScaleCrop>
  <HeadingPairs>
    <vt:vector size="6" baseType="variant">
      <vt:variant>
        <vt:lpstr>Använt teckensnitt</vt:lpstr>
      </vt:variant>
      <vt:variant>
        <vt:i4>5</vt:i4>
      </vt:variant>
      <vt:variant>
        <vt:lpstr>Tema</vt:lpstr>
      </vt:variant>
      <vt:variant>
        <vt:i4>4</vt:i4>
      </vt:variant>
      <vt:variant>
        <vt:lpstr>Bildrubriker</vt:lpstr>
      </vt:variant>
      <vt:variant>
        <vt:i4>15</vt:i4>
      </vt:variant>
    </vt:vector>
  </HeadingPairs>
  <TitlesOfParts>
    <vt:vector size="24" baseType="lpstr">
      <vt:lpstr>Arial</vt:lpstr>
      <vt:lpstr>Calibri</vt:lpstr>
      <vt:lpstr>Century Gothic</vt:lpstr>
      <vt:lpstr>Wingdings</vt:lpstr>
      <vt:lpstr>Wingdings 3</vt:lpstr>
      <vt:lpstr>Slinga</vt:lpstr>
      <vt:lpstr>1_Slinga</vt:lpstr>
      <vt:lpstr>3_Slinga</vt:lpstr>
      <vt:lpstr>2_Slinga</vt:lpstr>
      <vt:lpstr>8 – 12 kap. BrB Förmögenhetsbrotten Introduktion</vt:lpstr>
      <vt:lpstr>Brott som riktar sig direkt mot annans förmögenhet</vt:lpstr>
      <vt:lpstr>Exempel på juridiska personer</vt:lpstr>
      <vt:lpstr>Förmögenhetsbrotten 8 – 12 kap. BrB</vt:lpstr>
      <vt:lpstr>Förmögenhetsbrotten forts.</vt:lpstr>
      <vt:lpstr>Samspelet mellan civilrätt och straffrätt</vt:lpstr>
      <vt:lpstr>Samspelet forts. </vt:lpstr>
      <vt:lpstr>Civilrätt i polisens arbete</vt:lpstr>
      <vt:lpstr>Besittningsbegreppet</vt:lpstr>
      <vt:lpstr>Besittningsbegreppet forts.</vt:lpstr>
      <vt:lpstr>Övergivna eller borttappade saker</vt:lpstr>
      <vt:lpstr>Skillnader – 8, 9 och 10 kap. i BrB</vt:lpstr>
      <vt:lpstr>Skillnader forts.</vt:lpstr>
      <vt:lpstr>Skillnader forts.</vt:lpstr>
      <vt:lpstr>PowerPoint-presentation</vt:lpstr>
    </vt:vector>
  </TitlesOfParts>
  <Company>Linnaeus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23:6-9 RB Grundläggande brottsutredning</dc:title>
  <dc:creator>Anna Mårtensson</dc:creator>
  <cp:lastModifiedBy>Anna Quintero Tovar</cp:lastModifiedBy>
  <cp:revision>333</cp:revision>
  <cp:lastPrinted>2021-05-19T06:01:10Z</cp:lastPrinted>
  <dcterms:created xsi:type="dcterms:W3CDTF">2020-02-13T12:21:27Z</dcterms:created>
  <dcterms:modified xsi:type="dcterms:W3CDTF">2022-11-17T08:44:30Z</dcterms:modified>
</cp:coreProperties>
</file>