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5" r:id="rId3"/>
  </p:sldMasterIdLst>
  <p:notesMasterIdLst>
    <p:notesMasterId r:id="rId35"/>
  </p:notesMasterIdLst>
  <p:sldIdLst>
    <p:sldId id="257" r:id="rId4"/>
    <p:sldId id="264" r:id="rId5"/>
    <p:sldId id="265" r:id="rId6"/>
    <p:sldId id="269" r:id="rId7"/>
    <p:sldId id="266" r:id="rId8"/>
    <p:sldId id="259" r:id="rId9"/>
    <p:sldId id="260" r:id="rId10"/>
    <p:sldId id="261" r:id="rId11"/>
    <p:sldId id="262" r:id="rId12"/>
    <p:sldId id="263" r:id="rId13"/>
    <p:sldId id="294" r:id="rId14"/>
    <p:sldId id="275" r:id="rId15"/>
    <p:sldId id="277" r:id="rId16"/>
    <p:sldId id="278" r:id="rId17"/>
    <p:sldId id="279" r:id="rId18"/>
    <p:sldId id="280" r:id="rId19"/>
    <p:sldId id="281" r:id="rId20"/>
    <p:sldId id="283" r:id="rId21"/>
    <p:sldId id="284" r:id="rId22"/>
    <p:sldId id="267" r:id="rId23"/>
    <p:sldId id="296" r:id="rId24"/>
    <p:sldId id="285" r:id="rId25"/>
    <p:sldId id="286" r:id="rId26"/>
    <p:sldId id="287" r:id="rId27"/>
    <p:sldId id="297" r:id="rId28"/>
    <p:sldId id="288" r:id="rId29"/>
    <p:sldId id="289" r:id="rId30"/>
    <p:sldId id="290" r:id="rId31"/>
    <p:sldId id="291" r:id="rId32"/>
    <p:sldId id="293" r:id="rId33"/>
    <p:sldId id="274" r:id="rId3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40" d="100"/>
          <a:sy n="40" d="100"/>
        </p:scale>
        <p:origin x="72" y="6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 Id="rId8" Type="http://schemas.openxmlformats.org/officeDocument/2006/relationships/slide" Target="slides/slide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5BB72F-7F3F-4F41-870B-41EB05B2FA04}" type="datetimeFigureOut">
              <a:rPr lang="sv-SE" smtClean="0"/>
              <a:t>2022-04-13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01D92E-2BDD-4A3D-B3E8-8706D8BD3F8B}" type="slidenum">
              <a:rPr lang="sv-SE" smtClean="0"/>
              <a:t>‹#›</a:t>
            </a:fld>
            <a:endParaRPr lang="sv-SE"/>
          </a:p>
        </p:txBody>
      </p:sp>
    </p:spTree>
    <p:extLst>
      <p:ext uri="{BB962C8B-B14F-4D97-AF65-F5344CB8AC3E}">
        <p14:creationId xmlns:p14="http://schemas.microsoft.com/office/powerpoint/2010/main" val="322715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80B96618-DCD8-4754-B0DF-254AC674719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sv-SE"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222143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altLang="sv-SE" dirty="0"/>
          </a:p>
        </p:txBody>
      </p:sp>
      <p:sp>
        <p:nvSpPr>
          <p:cNvPr id="37892"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201A779A-5AE1-4A80-B004-CC09D0B79D4A}"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sv-SE" altLang="sv-SE"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77268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altLang="sv-SE" dirty="0"/>
          </a:p>
        </p:txBody>
      </p:sp>
      <p:sp>
        <p:nvSpPr>
          <p:cNvPr id="58372"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0B70BD0A-9DD3-4866-9ED0-08261B99D4AC}"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sv-SE" altLang="sv-SE"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19512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altLang="sv-SE" dirty="0"/>
          </a:p>
        </p:txBody>
      </p:sp>
      <p:sp>
        <p:nvSpPr>
          <p:cNvPr id="7172"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D3A1F8E7-2DE1-4C81-8F91-16D7F39F6FAC}"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sv-SE" altLang="sv-SE"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949740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altLang="sv-SE"/>
          </a:p>
        </p:txBody>
      </p:sp>
      <p:sp>
        <p:nvSpPr>
          <p:cNvPr id="7172"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970557D-0611-4783-A07C-82EA036041DD}"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sv-SE" altLang="sv-SE"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949209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sv-SE" altLang="sv-SE" b="1"/>
              <a:t>Nu kommer vi till de brott som riktar sig mot verksamhet som det allmänna ägnar sig åt – myndighetsutövning </a:t>
            </a:r>
          </a:p>
          <a:p>
            <a:r>
              <a:rPr lang="sv-SE" altLang="sv-SE" b="1"/>
              <a:t>t ex. Det kan rikta sig mot en enskild tjänsteman som utövar myndighet men också en särskild form av allmän verksamhet t ex polisiär verksamhet. </a:t>
            </a:r>
          </a:p>
          <a:p>
            <a:endParaRPr lang="sv-SE" altLang="sv-SE" b="1"/>
          </a:p>
          <a:p>
            <a:r>
              <a:rPr lang="sv-SE" altLang="sv-SE" b="1"/>
              <a:t>Skyddsintresset är alltså att den allmänna verksamheten ska kunna utövas och inte utsättas för påtryckningar. </a:t>
            </a:r>
          </a:p>
          <a:p>
            <a:r>
              <a:rPr lang="sv-SE" altLang="sv-SE" b="1"/>
              <a:t>Många olika brott – vi kommer gå igenom ca hälften under föreläsningen.  </a:t>
            </a:r>
          </a:p>
        </p:txBody>
      </p:sp>
      <p:sp>
        <p:nvSpPr>
          <p:cNvPr id="35844"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BB98AF1F-B110-4D0C-8568-E11C2664E338}"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sv-SE" altLang="sv-SE"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430648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Platshållare för anteckninga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defRPr/>
            </a:pPr>
            <a:r>
              <a:rPr lang="sv-SE" altLang="sv-SE" dirty="0"/>
              <a:t>Begreppet/rekvisitet </a:t>
            </a:r>
            <a:r>
              <a:rPr lang="sv-SE" altLang="sv-SE" b="1" u="sng" dirty="0"/>
              <a:t>myndighetsutövning</a:t>
            </a:r>
            <a:r>
              <a:rPr lang="sv-SE" altLang="sv-SE" dirty="0"/>
              <a:t> är centralt för flera av brotten i detta kapitel. </a:t>
            </a:r>
          </a:p>
          <a:p>
            <a:pPr>
              <a:defRPr/>
            </a:pPr>
            <a:endParaRPr lang="sv-SE" altLang="sv-SE" dirty="0"/>
          </a:p>
          <a:p>
            <a:pPr marL="228600" indent="-228600">
              <a:buFontTx/>
              <a:buAutoNum type="arabicPeriod"/>
              <a:defRPr/>
            </a:pPr>
            <a:r>
              <a:rPr lang="sv-SE" altLang="sv-SE" dirty="0"/>
              <a:t>T ex lägenhetsinnehavare kan få en tidigare hyresgäst att flytta från en bostadsrätt</a:t>
            </a:r>
          </a:p>
          <a:p>
            <a:pPr marL="228600" indent="-228600">
              <a:buFontTx/>
              <a:buAutoNum type="arabicPeriod"/>
              <a:defRPr/>
            </a:pPr>
            <a:r>
              <a:rPr lang="sv-SE" altLang="sv-SE" dirty="0"/>
              <a:t>T ex att någon inte inför en tullpliktig vara utan att anmäla den till tullbehandling</a:t>
            </a:r>
          </a:p>
          <a:p>
            <a:pPr marL="228600" indent="-228600">
              <a:buFontTx/>
              <a:buAutoNum type="arabicPeriod"/>
              <a:defRPr/>
            </a:pPr>
            <a:r>
              <a:rPr lang="sv-SE" altLang="sv-SE" dirty="0"/>
              <a:t>T ex besluta om socialbidrag</a:t>
            </a:r>
          </a:p>
          <a:p>
            <a:pPr marL="228600" indent="-228600">
              <a:buFontTx/>
              <a:buAutoNum type="arabicPeriod"/>
              <a:defRPr/>
            </a:pPr>
            <a:r>
              <a:rPr lang="sv-SE" altLang="sv-SE" dirty="0"/>
              <a:t>T ex betala skatt </a:t>
            </a:r>
          </a:p>
          <a:p>
            <a:pPr>
              <a:defRPr/>
            </a:pPr>
            <a:endParaRPr lang="sv-SE" altLang="sv-SE" dirty="0"/>
          </a:p>
          <a:p>
            <a:pPr>
              <a:defRPr/>
            </a:pPr>
            <a:r>
              <a:rPr lang="sv-SE" altLang="sv-SE" dirty="0"/>
              <a:t>Gripa, anhålla, häkta, utföra tvångsåtgärder osv.</a:t>
            </a:r>
          </a:p>
        </p:txBody>
      </p:sp>
      <p:sp>
        <p:nvSpPr>
          <p:cNvPr id="39940"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413C87F8-5A5F-4EE8-8C80-DAA13201C233}"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sv-SE" altLang="sv-SE"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955782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chemeClr val="accent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20EF999B-7765-4BF0-ADE2-D3E95F9B07C2}"/>
              </a:ext>
            </a:extLst>
          </p:cNvPr>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100355" name="Title Placeholder 1">
            <a:extLst>
              <a:ext uri="{FF2B5EF4-FFF2-40B4-BE49-F238E27FC236}">
                <a16:creationId xmlns:a16="http://schemas.microsoft.com/office/drawing/2014/main" id="{DC415B66-E80C-4D68-B3D0-3944F631D1A5}"/>
              </a:ext>
            </a:extLst>
          </p:cNvPr>
          <p:cNvSpPr>
            <a:spLocks noGrp="1"/>
          </p:cNvSpPr>
          <p:nvPr>
            <p:ph type="ctrTitle"/>
          </p:nvPr>
        </p:nvSpPr>
        <p:spPr>
          <a:xfrm>
            <a:off x="914400" y="1449388"/>
            <a:ext cx="10363200" cy="2151062"/>
          </a:xfrm>
        </p:spPr>
        <p:txBody>
          <a:bodyPr/>
          <a:lstStyle>
            <a:lvl1pPr>
              <a:lnSpc>
                <a:spcPts val="7500"/>
              </a:lnSpc>
              <a:defRPr sz="7500"/>
            </a:lvl1pPr>
          </a:lstStyle>
          <a:p>
            <a:pPr lvl="0"/>
            <a:r>
              <a:rPr lang="sv-SE" altLang="sv-SE" noProof="0"/>
              <a:t>Klicka här för att ändra format</a:t>
            </a:r>
            <a:endParaRPr lang="en-US" altLang="sv-SE" noProof="0"/>
          </a:p>
        </p:txBody>
      </p:sp>
      <p:sp>
        <p:nvSpPr>
          <p:cNvPr id="100356" name="Text Placeholder 2">
            <a:extLst>
              <a:ext uri="{FF2B5EF4-FFF2-40B4-BE49-F238E27FC236}">
                <a16:creationId xmlns:a16="http://schemas.microsoft.com/office/drawing/2014/main" id="{EEAC6984-A5D3-4223-83CD-8F04A70565DE}"/>
              </a:ext>
            </a:extLst>
          </p:cNvPr>
          <p:cNvSpPr>
            <a:spLocks noGrp="1"/>
          </p:cNvSpPr>
          <p:nvPr>
            <p:ph type="subTitle" idx="1"/>
          </p:nvPr>
        </p:nvSpPr>
        <p:spPr>
          <a:xfrm>
            <a:off x="1828800" y="3886200"/>
            <a:ext cx="8534400" cy="1752600"/>
          </a:xfrm>
        </p:spPr>
        <p:txBody>
          <a:bodyPr/>
          <a:lstStyle>
            <a:lvl1pPr marL="0" indent="0" algn="ctr">
              <a:defRPr/>
            </a:lvl1pPr>
          </a:lstStyle>
          <a:p>
            <a:pPr lvl="0"/>
            <a:r>
              <a:rPr lang="sv-SE" altLang="sv-SE" noProof="0"/>
              <a:t>Klicka om du vill redigera mall för underrubrikformat</a:t>
            </a:r>
            <a:endParaRPr lang="en-US" altLang="sv-SE" noProof="0"/>
          </a:p>
        </p:txBody>
      </p:sp>
      <p:pic>
        <p:nvPicPr>
          <p:cNvPr id="100357" name="Picture 5" descr="090323_Lnu_Wordmark_Kalmar_Växjö_påhäng_transparent">
            <a:extLst>
              <a:ext uri="{FF2B5EF4-FFF2-40B4-BE49-F238E27FC236}">
                <a16:creationId xmlns:a16="http://schemas.microsoft.com/office/drawing/2014/main" id="{484F6B9E-570F-4E5E-9AFB-392803C24E7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0358" name="Picture 6" descr="090323_Lnu_Symbol">
            <a:extLst>
              <a:ext uri="{FF2B5EF4-FFF2-40B4-BE49-F238E27FC236}">
                <a16:creationId xmlns:a16="http://schemas.microsoft.com/office/drawing/2014/main" id="{9D0500B8-68CC-4661-8A86-0C162E2B054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8438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06F8F0-7162-4FCD-A03F-06346CD7AD97}"/>
              </a:ext>
            </a:extLst>
          </p:cNvPr>
          <p:cNvSpPr>
            <a:spLocks noGrp="1"/>
          </p:cNvSpPr>
          <p:nvPr>
            <p:ph type="title"/>
          </p:nvPr>
        </p:nvSpPr>
        <p:spPr/>
        <p:txBody>
          <a:bodyPr/>
          <a:lstStyle/>
          <a:p>
            <a:r>
              <a:rPr lang="sv-SE"/>
              <a:t>Klicka här för att ändra format</a:t>
            </a:r>
          </a:p>
        </p:txBody>
      </p:sp>
      <p:sp>
        <p:nvSpPr>
          <p:cNvPr id="3" name="Platshållare för lodrät text 2">
            <a:extLst>
              <a:ext uri="{FF2B5EF4-FFF2-40B4-BE49-F238E27FC236}">
                <a16:creationId xmlns:a16="http://schemas.microsoft.com/office/drawing/2014/main" id="{B94248D1-9FE5-42EB-96D1-46CB39D64348}"/>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344553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078D859D-1623-420A-8503-5B67033F798E}"/>
              </a:ext>
            </a:extLst>
          </p:cNvPr>
          <p:cNvSpPr>
            <a:spLocks noGrp="1"/>
          </p:cNvSpPr>
          <p:nvPr>
            <p:ph type="title" orient="vert"/>
          </p:nvPr>
        </p:nvSpPr>
        <p:spPr>
          <a:xfrm>
            <a:off x="8600018" y="806450"/>
            <a:ext cx="2552700" cy="5200650"/>
          </a:xfrm>
        </p:spPr>
        <p:txBody>
          <a:bodyPr vert="eaVert"/>
          <a:lstStyle/>
          <a:p>
            <a:r>
              <a:rPr lang="sv-SE"/>
              <a:t>Klicka här för att ändra format</a:t>
            </a:r>
          </a:p>
        </p:txBody>
      </p:sp>
      <p:sp>
        <p:nvSpPr>
          <p:cNvPr id="3" name="Platshållare för lodrät text 2">
            <a:extLst>
              <a:ext uri="{FF2B5EF4-FFF2-40B4-BE49-F238E27FC236}">
                <a16:creationId xmlns:a16="http://schemas.microsoft.com/office/drawing/2014/main" id="{C98322CF-6F3D-47F1-8A43-FB35AC650FFC}"/>
              </a:ext>
            </a:extLst>
          </p:cNvPr>
          <p:cNvSpPr>
            <a:spLocks noGrp="1"/>
          </p:cNvSpPr>
          <p:nvPr>
            <p:ph type="body" orient="vert" idx="1"/>
          </p:nvPr>
        </p:nvSpPr>
        <p:spPr>
          <a:xfrm>
            <a:off x="939801" y="806450"/>
            <a:ext cx="7457017" cy="5200650"/>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2684802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Avslut">
    <p:bg>
      <p:bgPr>
        <a:solidFill>
          <a:schemeClr val="accent1"/>
        </a:solidFill>
        <a:effectLst/>
      </p:bgPr>
    </p:bg>
    <p:spTree>
      <p:nvGrpSpPr>
        <p:cNvPr id="1" name=""/>
        <p:cNvGrpSpPr/>
        <p:nvPr/>
      </p:nvGrpSpPr>
      <p:grpSpPr>
        <a:xfrm>
          <a:off x="0" y="0"/>
          <a:ext cx="0" cy="0"/>
          <a:chOff x="0" y="0"/>
          <a:chExt cx="0" cy="0"/>
        </a:xfrm>
      </p:grpSpPr>
      <p:pic>
        <p:nvPicPr>
          <p:cNvPr id="7" name="Content Placeholder 9" descr="090323_Lnu-se.png">
            <a:extLst>
              <a:ext uri="{FF2B5EF4-FFF2-40B4-BE49-F238E27FC236}">
                <a16:creationId xmlns:a16="http://schemas.microsoft.com/office/drawing/2014/main" id="{85731244-C1E5-4462-9CD9-9CABB20B3D3E}"/>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4715849" y="4713549"/>
            <a:ext cx="2760304" cy="561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Content Placeholder 12" descr="090323_Lnu_Symbol.png">
            <a:extLst>
              <a:ext uri="{FF2B5EF4-FFF2-40B4-BE49-F238E27FC236}">
                <a16:creationId xmlns:a16="http://schemas.microsoft.com/office/drawing/2014/main" id="{35F4C14C-02D5-4FC7-BAE9-39BF276B4841}"/>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4698087" y="1448780"/>
            <a:ext cx="2795829" cy="2775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66940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FFF500"/>
        </a:solidFill>
        <a:effectLst/>
      </p:bgPr>
    </p:bg>
    <p:spTree>
      <p:nvGrpSpPr>
        <p:cNvPr id="1" name=""/>
        <p:cNvGrpSpPr/>
        <p:nvPr/>
      </p:nvGrpSpPr>
      <p:grpSpPr>
        <a:xfrm>
          <a:off x="0" y="0"/>
          <a:ext cx="0" cy="0"/>
          <a:chOff x="0" y="0"/>
          <a:chExt cx="0" cy="0"/>
        </a:xfrm>
      </p:grpSpPr>
      <p:cxnSp>
        <p:nvCxnSpPr>
          <p:cNvPr id="4" name="Straight Connector 7"/>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pic>
        <p:nvPicPr>
          <p:cNvPr id="5" name="Picture 5" descr="090323_Lnu_Wordmark_Kalmar_Växjö_påhäng_transpar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090323_Lnu_Symb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55" name="Title Placeholder 1"/>
          <p:cNvSpPr>
            <a:spLocks noGrp="1"/>
          </p:cNvSpPr>
          <p:nvPr>
            <p:ph type="ctrTitle"/>
          </p:nvPr>
        </p:nvSpPr>
        <p:spPr>
          <a:xfrm>
            <a:off x="914400" y="1449388"/>
            <a:ext cx="10363200" cy="2151062"/>
          </a:xfrm>
        </p:spPr>
        <p:txBody>
          <a:bodyPr/>
          <a:lstStyle>
            <a:lvl1pPr>
              <a:lnSpc>
                <a:spcPts val="7500"/>
              </a:lnSpc>
              <a:defRPr sz="7500"/>
            </a:lvl1pPr>
          </a:lstStyle>
          <a:p>
            <a:pPr lvl="0"/>
            <a:r>
              <a:rPr lang="en-US" altLang="sv-SE" noProof="0"/>
              <a:t>Click to edit Master title style</a:t>
            </a:r>
          </a:p>
        </p:txBody>
      </p:sp>
      <p:sp>
        <p:nvSpPr>
          <p:cNvPr id="100356" name="Text Placeholder 2"/>
          <p:cNvSpPr>
            <a:spLocks noGrp="1"/>
          </p:cNvSpPr>
          <p:nvPr>
            <p:ph type="subTitle" idx="1"/>
          </p:nvPr>
        </p:nvSpPr>
        <p:spPr>
          <a:xfrm>
            <a:off x="1828800" y="3886200"/>
            <a:ext cx="8534400" cy="1752600"/>
          </a:xfrm>
        </p:spPr>
        <p:txBody>
          <a:bodyPr/>
          <a:lstStyle>
            <a:lvl1pPr marL="0" indent="0" algn="ctr">
              <a:defRPr/>
            </a:lvl1pPr>
          </a:lstStyle>
          <a:p>
            <a:pPr lvl="0"/>
            <a:r>
              <a:rPr lang="en-US" altLang="sv-SE" noProof="0"/>
              <a:t>Click to edit Master subtitle style</a:t>
            </a:r>
          </a:p>
        </p:txBody>
      </p:sp>
    </p:spTree>
    <p:extLst>
      <p:ext uri="{BB962C8B-B14F-4D97-AF65-F5344CB8AC3E}">
        <p14:creationId xmlns:p14="http://schemas.microsoft.com/office/powerpoint/2010/main" val="35800219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1185285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963084" y="4406901"/>
            <a:ext cx="10363200" cy="1362075"/>
          </a:xfrm>
        </p:spPr>
        <p:txBody>
          <a:bodyPr/>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Tree>
    <p:extLst>
      <p:ext uri="{BB962C8B-B14F-4D97-AF65-F5344CB8AC3E}">
        <p14:creationId xmlns:p14="http://schemas.microsoft.com/office/powerpoint/2010/main" val="1569089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941917" y="1651000"/>
            <a:ext cx="500380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48917" y="1651000"/>
            <a:ext cx="500380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3099123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8556959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5514091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2787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2C8885-8892-4378-88B8-E4A7D1A4A174}"/>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17D81545-B23B-42B7-BBD3-46D8FC01626E}"/>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B2DEE88-E908-4908-9A7A-DE4B55F4508B}"/>
              </a:ext>
            </a:extLst>
          </p:cNvPr>
          <p:cNvSpPr>
            <a:spLocks noGrp="1"/>
          </p:cNvSpPr>
          <p:nvPr>
            <p:ph type="dt" sz="half" idx="10"/>
          </p:nvPr>
        </p:nvSpPr>
        <p:spPr/>
        <p:txBody>
          <a:bodyPr/>
          <a:lstStyle/>
          <a:p>
            <a:endParaRPr lang="sv-SE"/>
          </a:p>
        </p:txBody>
      </p:sp>
      <p:sp>
        <p:nvSpPr>
          <p:cNvPr id="5" name="Platshållare för sidfot 4">
            <a:extLst>
              <a:ext uri="{FF2B5EF4-FFF2-40B4-BE49-F238E27FC236}">
                <a16:creationId xmlns:a16="http://schemas.microsoft.com/office/drawing/2014/main" id="{B0ABE19B-DB79-400D-AE21-DAA9BE763DCB}"/>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E6DA2D24-6DED-4591-A61C-D9D439AEA884}"/>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6092611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09601" y="273050"/>
            <a:ext cx="4011084"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16760392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2389717" y="4800600"/>
            <a:ext cx="73152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Platshållare för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11217046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2161398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600018" y="806450"/>
            <a:ext cx="2552700" cy="520065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939801" y="806450"/>
            <a:ext cx="7457017" cy="52006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1011246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FFF500"/>
        </a:solidFill>
        <a:effectLst/>
      </p:bgPr>
    </p:bg>
    <p:spTree>
      <p:nvGrpSpPr>
        <p:cNvPr id="1" name=""/>
        <p:cNvGrpSpPr/>
        <p:nvPr/>
      </p:nvGrpSpPr>
      <p:grpSpPr>
        <a:xfrm>
          <a:off x="0" y="0"/>
          <a:ext cx="0" cy="0"/>
          <a:chOff x="0" y="0"/>
          <a:chExt cx="0" cy="0"/>
        </a:xfrm>
      </p:grpSpPr>
      <p:cxnSp>
        <p:nvCxnSpPr>
          <p:cNvPr id="4" name="Straight Connector 7"/>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pic>
        <p:nvPicPr>
          <p:cNvPr id="5" name="Picture 5" descr="090323_Lnu_Wordmark_Kalmar_Växjö_påhäng_transpar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090323_Lnu_Symb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55" name="Title Placeholder 1"/>
          <p:cNvSpPr>
            <a:spLocks noGrp="1"/>
          </p:cNvSpPr>
          <p:nvPr>
            <p:ph type="ctrTitle"/>
          </p:nvPr>
        </p:nvSpPr>
        <p:spPr>
          <a:xfrm>
            <a:off x="914400" y="1449388"/>
            <a:ext cx="10363200" cy="2151062"/>
          </a:xfrm>
        </p:spPr>
        <p:txBody>
          <a:bodyPr/>
          <a:lstStyle>
            <a:lvl1pPr>
              <a:lnSpc>
                <a:spcPts val="7500"/>
              </a:lnSpc>
              <a:defRPr sz="7500"/>
            </a:lvl1pPr>
          </a:lstStyle>
          <a:p>
            <a:pPr lvl="0"/>
            <a:r>
              <a:rPr lang="en-US" altLang="sv-SE" noProof="0"/>
              <a:t>Click to edit Master title style</a:t>
            </a:r>
          </a:p>
        </p:txBody>
      </p:sp>
      <p:sp>
        <p:nvSpPr>
          <p:cNvPr id="100356" name="Text Placeholder 2"/>
          <p:cNvSpPr>
            <a:spLocks noGrp="1"/>
          </p:cNvSpPr>
          <p:nvPr>
            <p:ph type="subTitle" idx="1"/>
          </p:nvPr>
        </p:nvSpPr>
        <p:spPr>
          <a:xfrm>
            <a:off x="1828800" y="3886200"/>
            <a:ext cx="8534400" cy="1752600"/>
          </a:xfrm>
        </p:spPr>
        <p:txBody>
          <a:bodyPr/>
          <a:lstStyle>
            <a:lvl1pPr marL="0" indent="0" algn="ctr">
              <a:defRPr/>
            </a:lvl1pPr>
          </a:lstStyle>
          <a:p>
            <a:pPr lvl="0"/>
            <a:r>
              <a:rPr lang="en-US" altLang="sv-SE" noProof="0"/>
              <a:t>Click to edit Master subtitle style</a:t>
            </a:r>
          </a:p>
        </p:txBody>
      </p:sp>
    </p:spTree>
    <p:extLst>
      <p:ext uri="{BB962C8B-B14F-4D97-AF65-F5344CB8AC3E}">
        <p14:creationId xmlns:p14="http://schemas.microsoft.com/office/powerpoint/2010/main" val="40003978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6450082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963084" y="4406901"/>
            <a:ext cx="10363200" cy="1362075"/>
          </a:xfrm>
        </p:spPr>
        <p:txBody>
          <a:bodyPr/>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Tree>
    <p:extLst>
      <p:ext uri="{BB962C8B-B14F-4D97-AF65-F5344CB8AC3E}">
        <p14:creationId xmlns:p14="http://schemas.microsoft.com/office/powerpoint/2010/main" val="21069534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941917" y="1651000"/>
            <a:ext cx="500380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48917" y="1651000"/>
            <a:ext cx="500380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71080916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41798991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1722425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89CE38-6808-4F74-B2E2-F1E2E897929F}"/>
              </a:ext>
            </a:extLst>
          </p:cNvPr>
          <p:cNvSpPr>
            <a:spLocks noGrp="1"/>
          </p:cNvSpPr>
          <p:nvPr>
            <p:ph type="title"/>
          </p:nvPr>
        </p:nvSpPr>
        <p:spPr>
          <a:xfrm>
            <a:off x="831851" y="1709739"/>
            <a:ext cx="10515600" cy="2852737"/>
          </a:xfrm>
        </p:spPr>
        <p:txBody>
          <a:bodyPr anchor="b"/>
          <a:lstStyle>
            <a:lvl1pPr>
              <a:defRPr sz="6000"/>
            </a:lvl1pPr>
          </a:lstStyle>
          <a:p>
            <a:r>
              <a:rPr lang="sv-SE"/>
              <a:t>Klicka här för att ändra format</a:t>
            </a:r>
          </a:p>
        </p:txBody>
      </p:sp>
      <p:sp>
        <p:nvSpPr>
          <p:cNvPr id="3" name="Platshållare för text 2">
            <a:extLst>
              <a:ext uri="{FF2B5EF4-FFF2-40B4-BE49-F238E27FC236}">
                <a16:creationId xmlns:a16="http://schemas.microsoft.com/office/drawing/2014/main" id="{EB61C847-C224-4A3E-8860-260FDC1260F2}"/>
              </a:ext>
            </a:extLst>
          </p:cNvPr>
          <p:cNvSpPr>
            <a:spLocks noGrp="1"/>
          </p:cNvSpPr>
          <p:nvPr>
            <p:ph type="body" idx="1"/>
          </p:nvPr>
        </p:nvSpPr>
        <p:spPr>
          <a:xfrm>
            <a:off x="831851" y="4589464"/>
            <a:ext cx="10515600" cy="12080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v-SE"/>
              <a:t>Redigera format för bakgrundstext</a:t>
            </a:r>
          </a:p>
        </p:txBody>
      </p:sp>
      <p:sp>
        <p:nvSpPr>
          <p:cNvPr id="4" name="Platshållare för datum 3">
            <a:extLst>
              <a:ext uri="{FF2B5EF4-FFF2-40B4-BE49-F238E27FC236}">
                <a16:creationId xmlns:a16="http://schemas.microsoft.com/office/drawing/2014/main" id="{4330CCAD-F9BC-4545-9FF6-C422A16F52A9}"/>
              </a:ext>
            </a:extLst>
          </p:cNvPr>
          <p:cNvSpPr>
            <a:spLocks noGrp="1"/>
          </p:cNvSpPr>
          <p:nvPr>
            <p:ph type="dt" sz="half" idx="10"/>
          </p:nvPr>
        </p:nvSpPr>
        <p:spPr/>
        <p:txBody>
          <a:bodyPr/>
          <a:lstStyle/>
          <a:p>
            <a:endParaRPr lang="sv-SE"/>
          </a:p>
        </p:txBody>
      </p:sp>
      <p:sp>
        <p:nvSpPr>
          <p:cNvPr id="5" name="Platshållare för sidfot 4">
            <a:extLst>
              <a:ext uri="{FF2B5EF4-FFF2-40B4-BE49-F238E27FC236}">
                <a16:creationId xmlns:a16="http://schemas.microsoft.com/office/drawing/2014/main" id="{A35D6ED4-514B-4401-AF98-E010D7311E7A}"/>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8C44A918-60C8-4B4D-AAB7-64B03C34C65A}"/>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35757216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7690507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09601" y="273050"/>
            <a:ext cx="4011084"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31763495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2389717" y="4800600"/>
            <a:ext cx="73152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Platshållare för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21661420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86567655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600018" y="806450"/>
            <a:ext cx="2552700" cy="520065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939801" y="806450"/>
            <a:ext cx="7457017" cy="52006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603929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4A9B8E-598A-41D8-94B7-11378BDB9701}"/>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FF85310C-F73F-409E-B452-E62D69364CD3}"/>
              </a:ext>
            </a:extLst>
          </p:cNvPr>
          <p:cNvSpPr>
            <a:spLocks noGrp="1"/>
          </p:cNvSpPr>
          <p:nvPr>
            <p:ph sz="half" idx="1"/>
          </p:nvPr>
        </p:nvSpPr>
        <p:spPr>
          <a:xfrm>
            <a:off x="941917" y="1651000"/>
            <a:ext cx="5003800" cy="414655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567B4CC-C7A6-4632-AE2A-98B687B2CD01}"/>
              </a:ext>
            </a:extLst>
          </p:cNvPr>
          <p:cNvSpPr>
            <a:spLocks noGrp="1"/>
          </p:cNvSpPr>
          <p:nvPr>
            <p:ph sz="half" idx="2"/>
          </p:nvPr>
        </p:nvSpPr>
        <p:spPr>
          <a:xfrm>
            <a:off x="6148917" y="1651000"/>
            <a:ext cx="5003800" cy="414655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0E9FFABF-3A7A-44FB-A5B8-F03545154467}"/>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367BF071-2E16-4658-B1B9-082FE300A111}"/>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8442532B-D2D3-4A3B-A692-5FE51F51955B}"/>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3875284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35D2FF-F2EF-4F03-9607-650C37103799}"/>
              </a:ext>
            </a:extLst>
          </p:cNvPr>
          <p:cNvSpPr>
            <a:spLocks noGrp="1"/>
          </p:cNvSpPr>
          <p:nvPr>
            <p:ph type="title"/>
          </p:nvPr>
        </p:nvSpPr>
        <p:spPr>
          <a:xfrm>
            <a:off x="840317" y="365126"/>
            <a:ext cx="10515600" cy="1325563"/>
          </a:xfrm>
        </p:spPr>
        <p:txBody>
          <a:bodyPr/>
          <a:lstStyle/>
          <a:p>
            <a:r>
              <a:rPr lang="sv-SE"/>
              <a:t>Klicka här för att ändra format</a:t>
            </a:r>
          </a:p>
        </p:txBody>
      </p:sp>
      <p:sp>
        <p:nvSpPr>
          <p:cNvPr id="3" name="Platshållare för text 2">
            <a:extLst>
              <a:ext uri="{FF2B5EF4-FFF2-40B4-BE49-F238E27FC236}">
                <a16:creationId xmlns:a16="http://schemas.microsoft.com/office/drawing/2014/main" id="{E5914C83-F8DA-434A-86AC-92BF45A48DF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A9EE0F89-6230-4935-86D2-93CBCB39E117}"/>
              </a:ext>
            </a:extLst>
          </p:cNvPr>
          <p:cNvSpPr>
            <a:spLocks noGrp="1"/>
          </p:cNvSpPr>
          <p:nvPr>
            <p:ph sz="half" idx="2"/>
          </p:nvPr>
        </p:nvSpPr>
        <p:spPr>
          <a:xfrm>
            <a:off x="840318" y="2505076"/>
            <a:ext cx="5158316" cy="329247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D681B22-3F5F-49F3-B2E5-A40558557693}"/>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8E4BAC24-EEAB-45AF-B7D4-4C86FD2BD35A}"/>
              </a:ext>
            </a:extLst>
          </p:cNvPr>
          <p:cNvSpPr>
            <a:spLocks noGrp="1"/>
          </p:cNvSpPr>
          <p:nvPr>
            <p:ph sz="quarter" idx="4"/>
          </p:nvPr>
        </p:nvSpPr>
        <p:spPr>
          <a:xfrm>
            <a:off x="6172200" y="2505076"/>
            <a:ext cx="5183717" cy="329247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086D61E-6563-437A-B5C3-0F331765104A}"/>
              </a:ext>
            </a:extLst>
          </p:cNvPr>
          <p:cNvSpPr>
            <a:spLocks noGrp="1"/>
          </p:cNvSpPr>
          <p:nvPr>
            <p:ph type="dt" sz="half" idx="10"/>
          </p:nvPr>
        </p:nvSpPr>
        <p:spPr/>
        <p:txBody>
          <a:bodyPr/>
          <a:lstStyle/>
          <a:p>
            <a:endParaRPr lang="sv-SE" dirty="0"/>
          </a:p>
        </p:txBody>
      </p:sp>
      <p:sp>
        <p:nvSpPr>
          <p:cNvPr id="8" name="Platshållare för sidfot 7">
            <a:extLst>
              <a:ext uri="{FF2B5EF4-FFF2-40B4-BE49-F238E27FC236}">
                <a16:creationId xmlns:a16="http://schemas.microsoft.com/office/drawing/2014/main" id="{FD32D7C3-59CA-45E5-8AF5-FAD43173F05E}"/>
              </a:ext>
            </a:extLst>
          </p:cNvPr>
          <p:cNvSpPr>
            <a:spLocks noGrp="1"/>
          </p:cNvSpPr>
          <p:nvPr>
            <p:ph type="ftr" sz="quarter" idx="11"/>
          </p:nvPr>
        </p:nvSpPr>
        <p:spPr/>
        <p:txBody>
          <a:bodyPr/>
          <a:lstStyle/>
          <a:p>
            <a:endParaRPr lang="sv-SE" dirty="0"/>
          </a:p>
        </p:txBody>
      </p:sp>
      <p:sp>
        <p:nvSpPr>
          <p:cNvPr id="9" name="Platshållare för bildnummer 8">
            <a:extLst>
              <a:ext uri="{FF2B5EF4-FFF2-40B4-BE49-F238E27FC236}">
                <a16:creationId xmlns:a16="http://schemas.microsoft.com/office/drawing/2014/main" id="{2D0902F9-DFBB-4E53-8B11-0A7221875C7B}"/>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4188473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DCB9E5-C985-4A41-B507-4DDB87E95FCD}"/>
              </a:ext>
            </a:extLst>
          </p:cNvPr>
          <p:cNvSpPr>
            <a:spLocks noGrp="1"/>
          </p:cNvSpPr>
          <p:nvPr>
            <p:ph type="title"/>
          </p:nvPr>
        </p:nvSpPr>
        <p:spPr/>
        <p:txBody>
          <a:bodyPr/>
          <a:lstStyle/>
          <a:p>
            <a:r>
              <a:rPr lang="sv-SE"/>
              <a:t>Klicka här för att ändra format</a:t>
            </a:r>
          </a:p>
        </p:txBody>
      </p:sp>
      <p:sp>
        <p:nvSpPr>
          <p:cNvPr id="3" name="Platshållare för datum 2">
            <a:extLst>
              <a:ext uri="{FF2B5EF4-FFF2-40B4-BE49-F238E27FC236}">
                <a16:creationId xmlns:a16="http://schemas.microsoft.com/office/drawing/2014/main" id="{C8448DA3-8493-43D0-BBCD-C2EA8CA3FE03}"/>
              </a:ext>
            </a:extLst>
          </p:cNvPr>
          <p:cNvSpPr>
            <a:spLocks noGrp="1"/>
          </p:cNvSpPr>
          <p:nvPr>
            <p:ph type="dt" sz="half" idx="10"/>
          </p:nvPr>
        </p:nvSpPr>
        <p:spPr/>
        <p:txBody>
          <a:bodyPr/>
          <a:lstStyle/>
          <a:p>
            <a:endParaRPr lang="sv-SE" dirty="0"/>
          </a:p>
        </p:txBody>
      </p:sp>
      <p:sp>
        <p:nvSpPr>
          <p:cNvPr id="4" name="Platshållare för sidfot 3">
            <a:extLst>
              <a:ext uri="{FF2B5EF4-FFF2-40B4-BE49-F238E27FC236}">
                <a16:creationId xmlns:a16="http://schemas.microsoft.com/office/drawing/2014/main" id="{D9F90420-8D9B-4773-A833-65EBC50AD771}"/>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E19F8367-5A5A-48FD-A3A5-731AABD345D4}"/>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201375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53E859F-92AD-4FFD-B12C-11CCCE63F50A}"/>
              </a:ext>
            </a:extLst>
          </p:cNvPr>
          <p:cNvSpPr>
            <a:spLocks noGrp="1"/>
          </p:cNvSpPr>
          <p:nvPr>
            <p:ph type="dt" sz="half" idx="10"/>
          </p:nvPr>
        </p:nvSpPr>
        <p:spPr/>
        <p:txBody>
          <a:bodyPr/>
          <a:lstStyle/>
          <a:p>
            <a:endParaRPr lang="sv-SE" dirty="0"/>
          </a:p>
        </p:txBody>
      </p:sp>
      <p:sp>
        <p:nvSpPr>
          <p:cNvPr id="3" name="Platshållare för sidfot 2">
            <a:extLst>
              <a:ext uri="{FF2B5EF4-FFF2-40B4-BE49-F238E27FC236}">
                <a16:creationId xmlns:a16="http://schemas.microsoft.com/office/drawing/2014/main" id="{6F34F9E9-CF85-4093-8C8E-F1964BF7781D}"/>
              </a:ext>
            </a:extLst>
          </p:cNvPr>
          <p:cNvSpPr>
            <a:spLocks noGrp="1"/>
          </p:cNvSpPr>
          <p:nvPr>
            <p:ph type="ftr" sz="quarter" idx="11"/>
          </p:nvPr>
        </p:nvSpPr>
        <p:spPr/>
        <p:txBody>
          <a:bodyPr/>
          <a:lstStyle/>
          <a:p>
            <a:endParaRPr lang="sv-SE" dirty="0"/>
          </a:p>
        </p:txBody>
      </p:sp>
      <p:sp>
        <p:nvSpPr>
          <p:cNvPr id="4" name="Platshållare för bildnummer 3">
            <a:extLst>
              <a:ext uri="{FF2B5EF4-FFF2-40B4-BE49-F238E27FC236}">
                <a16:creationId xmlns:a16="http://schemas.microsoft.com/office/drawing/2014/main" id="{99C3823F-359A-4520-85A9-06E63D02AB86}"/>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941199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3679E70-0082-4C61-B1C7-E0C7FCA78117}"/>
              </a:ext>
            </a:extLst>
          </p:cNvPr>
          <p:cNvSpPr>
            <a:spLocks noGrp="1"/>
          </p:cNvSpPr>
          <p:nvPr>
            <p:ph type="title"/>
          </p:nvPr>
        </p:nvSpPr>
        <p:spPr>
          <a:xfrm>
            <a:off x="840318" y="457200"/>
            <a:ext cx="3932767" cy="1600200"/>
          </a:xfrm>
        </p:spPr>
        <p:txBody>
          <a:bodyPr anchor="b"/>
          <a:lstStyle>
            <a:lvl1pPr>
              <a:defRPr sz="3200"/>
            </a:lvl1pPr>
          </a:lstStyle>
          <a:p>
            <a:r>
              <a:rPr lang="sv-SE"/>
              <a:t>Klicka här för att ändra format</a:t>
            </a:r>
          </a:p>
        </p:txBody>
      </p:sp>
      <p:sp>
        <p:nvSpPr>
          <p:cNvPr id="3" name="Platshållare för innehåll 2">
            <a:extLst>
              <a:ext uri="{FF2B5EF4-FFF2-40B4-BE49-F238E27FC236}">
                <a16:creationId xmlns:a16="http://schemas.microsoft.com/office/drawing/2014/main" id="{F352D12D-DDBB-4B49-8189-2FE1786CEDEE}"/>
              </a:ext>
            </a:extLst>
          </p:cNvPr>
          <p:cNvSpPr>
            <a:spLocks noGrp="1"/>
          </p:cNvSpPr>
          <p:nvPr>
            <p:ph idx="1"/>
          </p:nvPr>
        </p:nvSpPr>
        <p:spPr>
          <a:xfrm>
            <a:off x="5183717" y="987426"/>
            <a:ext cx="6172200" cy="48101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95696B2B-A1F5-42F9-BE2A-92649D82D6E8}"/>
              </a:ext>
            </a:extLst>
          </p:cNvPr>
          <p:cNvSpPr>
            <a:spLocks noGrp="1"/>
          </p:cNvSpPr>
          <p:nvPr>
            <p:ph type="body" sz="half" idx="2"/>
          </p:nvPr>
        </p:nvSpPr>
        <p:spPr>
          <a:xfrm>
            <a:off x="840318" y="2057400"/>
            <a:ext cx="3932767" cy="372242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4486E251-E237-48F3-A665-C028DF6CD251}"/>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1DBFDE46-85BC-4ABE-9B2B-D68A1B5ADE11}"/>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AA52C3F6-880B-426A-8267-9CED7F434165}"/>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027133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380E8C-3963-4841-902F-AF0F6C452F8B}"/>
              </a:ext>
            </a:extLst>
          </p:cNvPr>
          <p:cNvSpPr>
            <a:spLocks noGrp="1"/>
          </p:cNvSpPr>
          <p:nvPr>
            <p:ph type="title"/>
          </p:nvPr>
        </p:nvSpPr>
        <p:spPr>
          <a:xfrm>
            <a:off x="840318" y="457200"/>
            <a:ext cx="3932767" cy="1600200"/>
          </a:xfrm>
        </p:spPr>
        <p:txBody>
          <a:bodyPr anchor="b"/>
          <a:lstStyle>
            <a:lvl1pPr>
              <a:defRPr sz="3200"/>
            </a:lvl1pPr>
          </a:lstStyle>
          <a:p>
            <a:r>
              <a:rPr lang="sv-SE"/>
              <a:t>Klicka här för att ändra format</a:t>
            </a:r>
          </a:p>
        </p:txBody>
      </p:sp>
      <p:sp>
        <p:nvSpPr>
          <p:cNvPr id="3" name="Platshållare för bild 2">
            <a:extLst>
              <a:ext uri="{FF2B5EF4-FFF2-40B4-BE49-F238E27FC236}">
                <a16:creationId xmlns:a16="http://schemas.microsoft.com/office/drawing/2014/main" id="{F0C03D94-D9A9-49DD-B0A4-C3538EC609EB}"/>
              </a:ext>
            </a:extLst>
          </p:cNvPr>
          <p:cNvSpPr>
            <a:spLocks noGrp="1"/>
          </p:cNvSpPr>
          <p:nvPr>
            <p:ph type="pic" idx="1"/>
          </p:nvPr>
        </p:nvSpPr>
        <p:spPr>
          <a:xfrm>
            <a:off x="5183717" y="987426"/>
            <a:ext cx="6172200" cy="48101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23F6D1A7-6427-4C30-AEFE-B5828DA0B9C1}"/>
              </a:ext>
            </a:extLst>
          </p:cNvPr>
          <p:cNvSpPr>
            <a:spLocks noGrp="1"/>
          </p:cNvSpPr>
          <p:nvPr>
            <p:ph type="body" sz="half" idx="2"/>
          </p:nvPr>
        </p:nvSpPr>
        <p:spPr>
          <a:xfrm>
            <a:off x="840318" y="2057400"/>
            <a:ext cx="3932767" cy="372242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152C55F2-441D-4FBB-B74A-DB08EAAF9BEA}"/>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5FCEAA9E-DC21-4320-8E68-61B55D931843}"/>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285D0A8B-3D24-4283-B3CE-8F7349507C12}"/>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242022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5.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6.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5.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B4893C24-FF6C-427F-8EA7-FB7BDBB315F1}"/>
              </a:ext>
            </a:extLst>
          </p:cNvPr>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97283" name="Title Placeholder 1">
            <a:extLst>
              <a:ext uri="{FF2B5EF4-FFF2-40B4-BE49-F238E27FC236}">
                <a16:creationId xmlns:a16="http://schemas.microsoft.com/office/drawing/2014/main" id="{898ACD82-24E2-490D-BABA-5127D9F80372}"/>
              </a:ext>
            </a:extLst>
          </p:cNvPr>
          <p:cNvSpPr>
            <a:spLocks noGrp="1"/>
          </p:cNvSpPr>
          <p:nvPr>
            <p:ph type="title"/>
          </p:nvPr>
        </p:nvSpPr>
        <p:spPr bwMode="auto">
          <a:xfrm>
            <a:off x="939800" y="806450"/>
            <a:ext cx="10193867"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formatet för bakgrundsrubriken</a:t>
            </a:r>
          </a:p>
        </p:txBody>
      </p:sp>
      <p:sp>
        <p:nvSpPr>
          <p:cNvPr id="97284" name="Text Placeholder 2">
            <a:extLst>
              <a:ext uri="{FF2B5EF4-FFF2-40B4-BE49-F238E27FC236}">
                <a16:creationId xmlns:a16="http://schemas.microsoft.com/office/drawing/2014/main" id="{AFC07BE9-C9F9-4F87-B49D-9B68B41ADCFA}"/>
              </a:ext>
            </a:extLst>
          </p:cNvPr>
          <p:cNvSpPr>
            <a:spLocks noGrp="1"/>
          </p:cNvSpPr>
          <p:nvPr>
            <p:ph type="body" idx="1"/>
          </p:nvPr>
        </p:nvSpPr>
        <p:spPr bwMode="auto">
          <a:xfrm>
            <a:off x="941917" y="1651000"/>
            <a:ext cx="10210800" cy="4136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p>
        </p:txBody>
      </p:sp>
      <p:pic>
        <p:nvPicPr>
          <p:cNvPr id="97285" name="Picture 5" descr="090323_Lnu_Wordmark_Kalmar_Växjö_påhäng_transparent">
            <a:extLst>
              <a:ext uri="{FF2B5EF4-FFF2-40B4-BE49-F238E27FC236}">
                <a16:creationId xmlns:a16="http://schemas.microsoft.com/office/drawing/2014/main" id="{B8E9F3E9-8974-4276-AC2E-9BD850B07166}"/>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7286" name="Picture 6" descr="090323_Lnu_Symbol">
            <a:extLst>
              <a:ext uri="{FF2B5EF4-FFF2-40B4-BE49-F238E27FC236}">
                <a16:creationId xmlns:a16="http://schemas.microsoft.com/office/drawing/2014/main" id="{00C96DF5-943A-4F73-BB12-81D5565796AB}"/>
              </a:ext>
            </a:extLst>
          </p:cNvPr>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latshållare för datum 1">
            <a:extLst>
              <a:ext uri="{FF2B5EF4-FFF2-40B4-BE49-F238E27FC236}">
                <a16:creationId xmlns:a16="http://schemas.microsoft.com/office/drawing/2014/main" id="{34E1CA55-A1DE-4AC3-BB5C-BEBAC74CC2B5}"/>
              </a:ext>
            </a:extLst>
          </p:cNvPr>
          <p:cNvSpPr>
            <a:spLocks noGrp="1"/>
          </p:cNvSpPr>
          <p:nvPr>
            <p:ph type="dt" sz="half" idx="2"/>
          </p:nvPr>
        </p:nvSpPr>
        <p:spPr>
          <a:xfrm>
            <a:off x="939801" y="5797551"/>
            <a:ext cx="2738825" cy="286745"/>
          </a:xfrm>
          <a:prstGeom prst="rect">
            <a:avLst/>
          </a:prstGeom>
        </p:spPr>
        <p:txBody>
          <a:bodyPr vert="horz" lIns="91440" tIns="45720" rIns="91440" bIns="45720" rtlCol="0" anchor="ctr"/>
          <a:lstStyle>
            <a:lvl1pPr algn="l">
              <a:defRPr sz="1200">
                <a:solidFill>
                  <a:schemeClr val="tx1">
                    <a:tint val="75000"/>
                  </a:schemeClr>
                </a:solidFill>
                <a:latin typeface="+mj-lt"/>
              </a:defRPr>
            </a:lvl1pPr>
          </a:lstStyle>
          <a:p>
            <a:endParaRPr lang="sv-SE" dirty="0"/>
          </a:p>
        </p:txBody>
      </p:sp>
      <p:sp>
        <p:nvSpPr>
          <p:cNvPr id="3" name="Platshållare för sidfot 2">
            <a:extLst>
              <a:ext uri="{FF2B5EF4-FFF2-40B4-BE49-F238E27FC236}">
                <a16:creationId xmlns:a16="http://schemas.microsoft.com/office/drawing/2014/main" id="{5E22728F-F791-418D-86DC-0DAFD7ADFB6A}"/>
              </a:ext>
            </a:extLst>
          </p:cNvPr>
          <p:cNvSpPr>
            <a:spLocks noGrp="1"/>
          </p:cNvSpPr>
          <p:nvPr>
            <p:ph type="ftr" sz="quarter" idx="3"/>
          </p:nvPr>
        </p:nvSpPr>
        <p:spPr>
          <a:xfrm>
            <a:off x="4038600" y="5797551"/>
            <a:ext cx="4114800" cy="286745"/>
          </a:xfrm>
          <a:prstGeom prst="rect">
            <a:avLst/>
          </a:prstGeom>
        </p:spPr>
        <p:txBody>
          <a:bodyPr vert="horz" lIns="91440" tIns="45720" rIns="91440" bIns="45720" rtlCol="0" anchor="ctr"/>
          <a:lstStyle>
            <a:lvl1pPr algn="ctr">
              <a:defRPr sz="1200">
                <a:solidFill>
                  <a:schemeClr val="tx1">
                    <a:tint val="75000"/>
                  </a:schemeClr>
                </a:solidFill>
                <a:latin typeface="+mj-lt"/>
              </a:defRPr>
            </a:lvl1pPr>
          </a:lstStyle>
          <a:p>
            <a:endParaRPr lang="sv-SE" dirty="0"/>
          </a:p>
        </p:txBody>
      </p:sp>
      <p:sp>
        <p:nvSpPr>
          <p:cNvPr id="4" name="Platshållare för bildnummer 3">
            <a:extLst>
              <a:ext uri="{FF2B5EF4-FFF2-40B4-BE49-F238E27FC236}">
                <a16:creationId xmlns:a16="http://schemas.microsoft.com/office/drawing/2014/main" id="{E38C8E46-72AA-4DFE-96A8-F5C4DAA2D573}"/>
              </a:ext>
            </a:extLst>
          </p:cNvPr>
          <p:cNvSpPr>
            <a:spLocks noGrp="1"/>
          </p:cNvSpPr>
          <p:nvPr>
            <p:ph type="sldNum" sz="quarter" idx="4"/>
          </p:nvPr>
        </p:nvSpPr>
        <p:spPr>
          <a:xfrm>
            <a:off x="8436261" y="5797551"/>
            <a:ext cx="2716457" cy="286745"/>
          </a:xfrm>
          <a:prstGeom prst="rect">
            <a:avLst/>
          </a:prstGeom>
        </p:spPr>
        <p:txBody>
          <a:bodyPr vert="horz" lIns="91440" tIns="45720" rIns="91440" bIns="45720" rtlCol="0" anchor="ctr"/>
          <a:lstStyle>
            <a:lvl1pPr algn="r">
              <a:defRPr sz="1200">
                <a:solidFill>
                  <a:schemeClr val="tx1">
                    <a:tint val="75000"/>
                  </a:schemeClr>
                </a:solidFill>
                <a:latin typeface="+mj-lt"/>
              </a:defRPr>
            </a:lvl1pPr>
          </a:lstStyle>
          <a:p>
            <a:fld id="{B6BD9627-3329-4DE6-AC63-754435E16E83}" type="slidenum">
              <a:rPr lang="sv-SE" smtClean="0"/>
              <a:pPr/>
              <a:t>‹#›</a:t>
            </a:fld>
            <a:endParaRPr lang="sv-SE"/>
          </a:p>
        </p:txBody>
      </p:sp>
    </p:spTree>
    <p:extLst>
      <p:ext uri="{BB962C8B-B14F-4D97-AF65-F5344CB8AC3E}">
        <p14:creationId xmlns:p14="http://schemas.microsoft.com/office/powerpoint/2010/main" val="3427965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l" rtl="0" eaLnBrk="1" fontAlgn="base" hangingPunct="1">
        <a:lnSpc>
          <a:spcPts val="2700"/>
        </a:lnSpc>
        <a:spcBef>
          <a:spcPct val="0"/>
        </a:spcBef>
        <a:spcAft>
          <a:spcPct val="0"/>
        </a:spcAft>
        <a:defRPr sz="2700" kern="1200">
          <a:solidFill>
            <a:schemeClr val="tx1"/>
          </a:solidFill>
          <a:latin typeface="+mj-lt"/>
          <a:ea typeface="+mj-ea"/>
          <a:cs typeface="+mj-cs"/>
        </a:defRPr>
      </a:lvl1pPr>
      <a:lvl2pPr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2pPr>
      <a:lvl3pPr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3pPr>
      <a:lvl4pPr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4pPr>
      <a:lvl5pPr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5pPr>
      <a:lvl6pPr marL="457200"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6pPr>
      <a:lvl7pPr marL="914400"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7pPr>
      <a:lvl8pPr marL="1371600"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8pPr>
      <a:lvl9pPr marL="1828800"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9pPr>
    </p:titleStyle>
    <p:bodyStyle>
      <a:lvl1pPr marL="342900" indent="-342900" algn="l" rtl="0" eaLnBrk="1" fontAlgn="base" hangingPunct="1">
        <a:spcBef>
          <a:spcPct val="20000"/>
        </a:spcBef>
        <a:spcAft>
          <a:spcPct val="0"/>
        </a:spcAft>
        <a:buFont typeface="Arial" panose="020B0604020202020204" pitchFamily="34" charset="0"/>
        <a:defRPr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1027" name="Title Placeholder 1"/>
          <p:cNvSpPr>
            <a:spLocks noGrp="1"/>
          </p:cNvSpPr>
          <p:nvPr>
            <p:ph type="title"/>
          </p:nvPr>
        </p:nvSpPr>
        <p:spPr bwMode="auto">
          <a:xfrm>
            <a:off x="939800" y="806450"/>
            <a:ext cx="10193867"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title style</a:t>
            </a:r>
          </a:p>
        </p:txBody>
      </p:sp>
      <p:sp>
        <p:nvSpPr>
          <p:cNvPr id="1028" name="Text Placeholder 2"/>
          <p:cNvSpPr>
            <a:spLocks noGrp="1"/>
          </p:cNvSpPr>
          <p:nvPr>
            <p:ph type="body" idx="1"/>
          </p:nvPr>
        </p:nvSpPr>
        <p:spPr bwMode="auto">
          <a:xfrm>
            <a:off x="941917" y="1651000"/>
            <a:ext cx="10210800"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text styles</a:t>
            </a:r>
          </a:p>
          <a:p>
            <a:pPr lvl="1"/>
            <a:r>
              <a:rPr lang="sv-SE" altLang="sv-SE"/>
              <a:t>Second level</a:t>
            </a:r>
          </a:p>
          <a:p>
            <a:pPr lvl="2"/>
            <a:r>
              <a:rPr lang="sv-SE" altLang="sv-SE"/>
              <a:t>Third level</a:t>
            </a:r>
          </a:p>
          <a:p>
            <a:pPr lvl="3"/>
            <a:r>
              <a:rPr lang="sv-SE" altLang="sv-SE"/>
              <a:t>Fourth level</a:t>
            </a:r>
          </a:p>
          <a:p>
            <a:pPr lvl="4"/>
            <a:r>
              <a:rPr lang="sv-SE" altLang="sv-SE"/>
              <a:t>Fifth level</a:t>
            </a:r>
          </a:p>
        </p:txBody>
      </p:sp>
      <p:pic>
        <p:nvPicPr>
          <p:cNvPr id="1029" name="Picture 5" descr="090323_Lnu_Wordmark_Kalmar_Växjö_påhäng_transparen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6" descr="090323_Lnu_Symbol"/>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00500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rtl="0" eaLnBrk="0" fontAlgn="base" hangingPunct="0">
        <a:lnSpc>
          <a:spcPts val="2700"/>
        </a:lnSpc>
        <a:spcBef>
          <a:spcPct val="0"/>
        </a:spcBef>
        <a:spcAft>
          <a:spcPct val="0"/>
        </a:spcAft>
        <a:defRPr sz="2700">
          <a:solidFill>
            <a:schemeClr val="tx1"/>
          </a:solidFill>
          <a:latin typeface="+mj-lt"/>
          <a:ea typeface="+mj-ea"/>
          <a:cs typeface="+mj-cs"/>
        </a:defRPr>
      </a:lvl1pPr>
      <a:lvl2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2pPr>
      <a:lvl3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3pPr>
      <a:lvl4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4pPr>
      <a:lvl5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5pPr>
      <a:lvl6pPr marL="4572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6pPr>
      <a:lvl7pPr marL="9144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7pPr>
      <a:lvl8pPr marL="13716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8pPr>
      <a:lvl9pPr marL="18288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Font typeface="Arial" panose="020B0604020202020204" pitchFamily="34" charset="0"/>
        <a:defRPr>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2pPr>
      <a:lvl3pPr marL="11430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4pPr>
      <a:lvl5pPr marL="20574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5pPr>
      <a:lvl6pPr marL="2514600" indent="-228600" algn="l" rtl="0" eaLnBrk="0" fontAlgn="base" hangingPunct="0">
        <a:spcBef>
          <a:spcPct val="20000"/>
        </a:spcBef>
        <a:spcAft>
          <a:spcPct val="0"/>
        </a:spcAft>
        <a:buFont typeface="Arial" charset="0"/>
        <a:buChar char="»"/>
        <a:defRPr>
          <a:solidFill>
            <a:schemeClr val="tx1"/>
          </a:solidFill>
          <a:latin typeface="+mn-lt"/>
          <a:cs typeface="+mn-cs"/>
        </a:defRPr>
      </a:lvl6pPr>
      <a:lvl7pPr marL="2971800" indent="-228600" algn="l" rtl="0" eaLnBrk="0" fontAlgn="base" hangingPunct="0">
        <a:spcBef>
          <a:spcPct val="20000"/>
        </a:spcBef>
        <a:spcAft>
          <a:spcPct val="0"/>
        </a:spcAft>
        <a:buFont typeface="Arial" charset="0"/>
        <a:buChar char="»"/>
        <a:defRPr>
          <a:solidFill>
            <a:schemeClr val="tx1"/>
          </a:solidFill>
          <a:latin typeface="+mn-lt"/>
          <a:cs typeface="+mn-cs"/>
        </a:defRPr>
      </a:lvl7pPr>
      <a:lvl8pPr marL="3429000" indent="-228600" algn="l" rtl="0" eaLnBrk="0" fontAlgn="base" hangingPunct="0">
        <a:spcBef>
          <a:spcPct val="20000"/>
        </a:spcBef>
        <a:spcAft>
          <a:spcPct val="0"/>
        </a:spcAft>
        <a:buFont typeface="Arial" charset="0"/>
        <a:buChar char="»"/>
        <a:defRPr>
          <a:solidFill>
            <a:schemeClr val="tx1"/>
          </a:solidFill>
          <a:latin typeface="+mn-lt"/>
          <a:cs typeface="+mn-cs"/>
        </a:defRPr>
      </a:lvl8pPr>
      <a:lvl9pPr marL="3886200" indent="-228600" algn="l" rtl="0" eaLnBrk="0" fontAlgn="base" hangingPunct="0">
        <a:spcBef>
          <a:spcPct val="20000"/>
        </a:spcBef>
        <a:spcAft>
          <a:spcPct val="0"/>
        </a:spcAft>
        <a:buFont typeface="Arial" charset="0"/>
        <a:buChar char="»"/>
        <a:defRPr>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1027" name="Title Placeholder 1"/>
          <p:cNvSpPr>
            <a:spLocks noGrp="1"/>
          </p:cNvSpPr>
          <p:nvPr>
            <p:ph type="title"/>
          </p:nvPr>
        </p:nvSpPr>
        <p:spPr bwMode="auto">
          <a:xfrm>
            <a:off x="939800" y="806450"/>
            <a:ext cx="10193867"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title style</a:t>
            </a:r>
          </a:p>
        </p:txBody>
      </p:sp>
      <p:sp>
        <p:nvSpPr>
          <p:cNvPr id="1028" name="Text Placeholder 2"/>
          <p:cNvSpPr>
            <a:spLocks noGrp="1"/>
          </p:cNvSpPr>
          <p:nvPr>
            <p:ph type="body" idx="1"/>
          </p:nvPr>
        </p:nvSpPr>
        <p:spPr bwMode="auto">
          <a:xfrm>
            <a:off x="941917" y="1651000"/>
            <a:ext cx="10210800"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text styles</a:t>
            </a:r>
          </a:p>
          <a:p>
            <a:pPr lvl="1"/>
            <a:r>
              <a:rPr lang="sv-SE" altLang="sv-SE"/>
              <a:t>Second level</a:t>
            </a:r>
          </a:p>
          <a:p>
            <a:pPr lvl="2"/>
            <a:r>
              <a:rPr lang="sv-SE" altLang="sv-SE"/>
              <a:t>Third level</a:t>
            </a:r>
          </a:p>
          <a:p>
            <a:pPr lvl="3"/>
            <a:r>
              <a:rPr lang="sv-SE" altLang="sv-SE"/>
              <a:t>Fourth level</a:t>
            </a:r>
          </a:p>
          <a:p>
            <a:pPr lvl="4"/>
            <a:r>
              <a:rPr lang="sv-SE" altLang="sv-SE"/>
              <a:t>Fifth level</a:t>
            </a:r>
          </a:p>
        </p:txBody>
      </p:sp>
      <p:pic>
        <p:nvPicPr>
          <p:cNvPr id="1029" name="Picture 5" descr="090323_Lnu_Wordmark_Kalmar_Växjö_påhäng_transparen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6" descr="090323_Lnu_Symbol"/>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0099762"/>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0" fontAlgn="base" hangingPunct="0">
        <a:lnSpc>
          <a:spcPts val="2700"/>
        </a:lnSpc>
        <a:spcBef>
          <a:spcPct val="0"/>
        </a:spcBef>
        <a:spcAft>
          <a:spcPct val="0"/>
        </a:spcAft>
        <a:defRPr sz="2700">
          <a:solidFill>
            <a:schemeClr val="tx1"/>
          </a:solidFill>
          <a:latin typeface="+mj-lt"/>
          <a:ea typeface="+mj-ea"/>
          <a:cs typeface="+mj-cs"/>
        </a:defRPr>
      </a:lvl1pPr>
      <a:lvl2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2pPr>
      <a:lvl3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3pPr>
      <a:lvl4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4pPr>
      <a:lvl5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5pPr>
      <a:lvl6pPr marL="4572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6pPr>
      <a:lvl7pPr marL="9144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7pPr>
      <a:lvl8pPr marL="13716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8pPr>
      <a:lvl9pPr marL="18288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Font typeface="Arial" panose="020B0604020202020204" pitchFamily="34" charset="0"/>
        <a:defRPr>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2pPr>
      <a:lvl3pPr marL="11430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4pPr>
      <a:lvl5pPr marL="20574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5pPr>
      <a:lvl6pPr marL="2514600" indent="-228600" algn="l" rtl="0" eaLnBrk="0" fontAlgn="base" hangingPunct="0">
        <a:spcBef>
          <a:spcPct val="20000"/>
        </a:spcBef>
        <a:spcAft>
          <a:spcPct val="0"/>
        </a:spcAft>
        <a:buFont typeface="Arial" charset="0"/>
        <a:buChar char="»"/>
        <a:defRPr>
          <a:solidFill>
            <a:schemeClr val="tx1"/>
          </a:solidFill>
          <a:latin typeface="+mn-lt"/>
          <a:cs typeface="+mn-cs"/>
        </a:defRPr>
      </a:lvl6pPr>
      <a:lvl7pPr marL="2971800" indent="-228600" algn="l" rtl="0" eaLnBrk="0" fontAlgn="base" hangingPunct="0">
        <a:spcBef>
          <a:spcPct val="20000"/>
        </a:spcBef>
        <a:spcAft>
          <a:spcPct val="0"/>
        </a:spcAft>
        <a:buFont typeface="Arial" charset="0"/>
        <a:buChar char="»"/>
        <a:defRPr>
          <a:solidFill>
            <a:schemeClr val="tx1"/>
          </a:solidFill>
          <a:latin typeface="+mn-lt"/>
          <a:cs typeface="+mn-cs"/>
        </a:defRPr>
      </a:lvl7pPr>
      <a:lvl8pPr marL="3429000" indent="-228600" algn="l" rtl="0" eaLnBrk="0" fontAlgn="base" hangingPunct="0">
        <a:spcBef>
          <a:spcPct val="20000"/>
        </a:spcBef>
        <a:spcAft>
          <a:spcPct val="0"/>
        </a:spcAft>
        <a:buFont typeface="Arial" charset="0"/>
        <a:buChar char="»"/>
        <a:defRPr>
          <a:solidFill>
            <a:schemeClr val="tx1"/>
          </a:solidFill>
          <a:latin typeface="+mn-lt"/>
          <a:cs typeface="+mn-cs"/>
        </a:defRPr>
      </a:lvl8pPr>
      <a:lvl9pPr marL="3886200" indent="-228600" algn="l" rtl="0" eaLnBrk="0" fontAlgn="base" hangingPunct="0">
        <a:spcBef>
          <a:spcPct val="20000"/>
        </a:spcBef>
        <a:spcAft>
          <a:spcPct val="0"/>
        </a:spcAft>
        <a:buFont typeface="Arial" charset="0"/>
        <a:buChar char="»"/>
        <a:defRPr>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93A35C3-0593-4372-AF76-D492062B11E3}"/>
              </a:ext>
            </a:extLst>
          </p:cNvPr>
          <p:cNvSpPr>
            <a:spLocks noGrp="1"/>
          </p:cNvSpPr>
          <p:nvPr>
            <p:ph type="ctrTitle"/>
          </p:nvPr>
        </p:nvSpPr>
        <p:spPr>
          <a:xfrm>
            <a:off x="1559496" y="1484784"/>
            <a:ext cx="9217024" cy="2151062"/>
          </a:xfrm>
        </p:spPr>
        <p:txBody>
          <a:bodyPr/>
          <a:lstStyle/>
          <a:p>
            <a:r>
              <a:rPr lang="sv-SE" dirty="0"/>
              <a:t>16 kap och 17 kap BrB</a:t>
            </a:r>
            <a:br>
              <a:rPr lang="sv-SE" dirty="0"/>
            </a:br>
            <a:r>
              <a:rPr lang="sv-SE" sz="4400" dirty="0"/>
              <a:t>Straffrätt</a:t>
            </a:r>
          </a:p>
        </p:txBody>
      </p:sp>
      <p:sp>
        <p:nvSpPr>
          <p:cNvPr id="3" name="Underrubrik 2">
            <a:extLst>
              <a:ext uri="{FF2B5EF4-FFF2-40B4-BE49-F238E27FC236}">
                <a16:creationId xmlns:a16="http://schemas.microsoft.com/office/drawing/2014/main" id="{499EB56F-5B8A-429F-B249-FE7E19DD2C8B}"/>
              </a:ext>
            </a:extLst>
          </p:cNvPr>
          <p:cNvSpPr>
            <a:spLocks noGrp="1"/>
          </p:cNvSpPr>
          <p:nvPr>
            <p:ph type="subTitle" idx="1"/>
          </p:nvPr>
        </p:nvSpPr>
        <p:spPr>
          <a:xfrm>
            <a:off x="1835248" y="3933056"/>
            <a:ext cx="8534400" cy="1752600"/>
          </a:xfrm>
        </p:spPr>
        <p:txBody>
          <a:bodyPr/>
          <a:lstStyle/>
          <a:p>
            <a:endParaRPr lang="sv-SE" dirty="0"/>
          </a:p>
          <a:p>
            <a:endParaRPr lang="sv-SE" dirty="0"/>
          </a:p>
          <a:p>
            <a:r>
              <a:rPr lang="sv-SE" dirty="0"/>
              <a:t>		</a:t>
            </a:r>
            <a:r>
              <a:rPr lang="sv-SE" sz="2400" dirty="0"/>
              <a:t>Anna Mårtensson</a:t>
            </a:r>
          </a:p>
          <a:p>
            <a:r>
              <a:rPr lang="sv-SE" sz="2400" dirty="0"/>
              <a:t>			anna.martensson@lnu.se</a:t>
            </a:r>
          </a:p>
          <a:p>
            <a:endParaRPr lang="sv-SE" sz="2400" dirty="0"/>
          </a:p>
        </p:txBody>
      </p:sp>
    </p:spTree>
    <p:extLst>
      <p:ext uri="{BB962C8B-B14F-4D97-AF65-F5344CB8AC3E}">
        <p14:creationId xmlns:p14="http://schemas.microsoft.com/office/powerpoint/2010/main" val="1809704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dirty="0"/>
              <a:t>Hets</a:t>
            </a:r>
            <a:r>
              <a:rPr lang="sv-SE" dirty="0"/>
              <a:t> </a:t>
            </a:r>
            <a:r>
              <a:rPr lang="sv-SE" sz="3200" b="1" dirty="0"/>
              <a:t>mot</a:t>
            </a:r>
            <a:r>
              <a:rPr lang="sv-SE" dirty="0"/>
              <a:t> </a:t>
            </a:r>
            <a:r>
              <a:rPr lang="sv-SE" sz="3200" b="1" dirty="0"/>
              <a:t>folkgrupp</a:t>
            </a:r>
          </a:p>
        </p:txBody>
      </p:sp>
      <p:sp>
        <p:nvSpPr>
          <p:cNvPr id="3" name="Platshållare för innehåll 2"/>
          <p:cNvSpPr>
            <a:spLocks noGrp="1"/>
          </p:cNvSpPr>
          <p:nvPr>
            <p:ph idx="1"/>
          </p:nvPr>
        </p:nvSpPr>
        <p:spPr/>
        <p:txBody>
          <a:bodyPr/>
          <a:lstStyle/>
          <a:p>
            <a:r>
              <a:rPr lang="sv-SE" b="1" dirty="0">
                <a:solidFill>
                  <a:srgbClr val="333333"/>
                </a:solidFill>
                <a:latin typeface="inherit"/>
              </a:rPr>
              <a:t>8 §</a:t>
            </a:r>
            <a:r>
              <a:rPr lang="sv-SE" dirty="0">
                <a:solidFill>
                  <a:srgbClr val="000000"/>
                </a:solidFill>
                <a:latin typeface="inherit"/>
              </a:rPr>
              <a:t>   Den som </a:t>
            </a:r>
            <a:r>
              <a:rPr lang="sv-SE" dirty="0">
                <a:solidFill>
                  <a:srgbClr val="0070C0"/>
                </a:solidFill>
                <a:latin typeface="inherit"/>
              </a:rPr>
              <a:t>i ett uttalande eller i ett annat meddelande som sprids hotar eller uttrycker missaktning för en folkgrupp eller en annan sådan grupp av personer med anspelning på ras, hudfärg, nationellt eller etniskt ursprung, trosbekännelse, sexuell läggning eller könsöverskridande identitet eller uttryck</a:t>
            </a:r>
            <a:r>
              <a:rPr lang="sv-SE" dirty="0">
                <a:solidFill>
                  <a:srgbClr val="000000"/>
                </a:solidFill>
                <a:latin typeface="inherit"/>
              </a:rPr>
              <a:t>, döms för </a:t>
            </a:r>
            <a:r>
              <a:rPr lang="sv-SE" dirty="0">
                <a:solidFill>
                  <a:srgbClr val="FF0000"/>
                </a:solidFill>
                <a:latin typeface="inherit"/>
              </a:rPr>
              <a:t>hets mot folkgrupp </a:t>
            </a:r>
            <a:r>
              <a:rPr lang="sv-SE" dirty="0">
                <a:solidFill>
                  <a:srgbClr val="000000"/>
                </a:solidFill>
                <a:latin typeface="inherit"/>
              </a:rPr>
              <a:t>till fängelse i högst två år eller, om brottet är </a:t>
            </a:r>
            <a:r>
              <a:rPr lang="sv-SE" dirty="0">
                <a:solidFill>
                  <a:srgbClr val="FF0000"/>
                </a:solidFill>
                <a:latin typeface="inherit"/>
              </a:rPr>
              <a:t>ringa</a:t>
            </a:r>
            <a:r>
              <a:rPr lang="sv-SE" dirty="0">
                <a:solidFill>
                  <a:srgbClr val="000000"/>
                </a:solidFill>
                <a:latin typeface="inherit"/>
              </a:rPr>
              <a:t>, till böter.</a:t>
            </a:r>
          </a:p>
          <a:p>
            <a:r>
              <a:rPr lang="sv-SE" dirty="0">
                <a:solidFill>
                  <a:srgbClr val="000000"/>
                </a:solidFill>
                <a:latin typeface="inherit"/>
              </a:rPr>
              <a:t>	Om brottet är grovt döms för </a:t>
            </a:r>
            <a:r>
              <a:rPr lang="sv-SE" dirty="0">
                <a:solidFill>
                  <a:srgbClr val="FF0000"/>
                </a:solidFill>
                <a:latin typeface="inherit"/>
              </a:rPr>
              <a:t>grov hets mot folkgrupp </a:t>
            </a:r>
            <a:r>
              <a:rPr lang="sv-SE" dirty="0">
                <a:solidFill>
                  <a:srgbClr val="000000"/>
                </a:solidFill>
                <a:latin typeface="inherit"/>
              </a:rPr>
              <a:t>till fängelse i lägst sex månader och högst fyra år. Vid bedömningen av om brottet är grovt ska det särskilt beaktas </a:t>
            </a:r>
            <a:r>
              <a:rPr lang="sv-SE" dirty="0">
                <a:solidFill>
                  <a:srgbClr val="0070C0"/>
                </a:solidFill>
                <a:latin typeface="inherit"/>
              </a:rPr>
              <a:t>om meddelandet haft ett särskilt hotfullt eller kränkande innehåll och spritts till ett stort antal personer på ett sätt som varit ägnat att väcka betydande uppmärksamhet.</a:t>
            </a:r>
          </a:p>
          <a:p>
            <a:endParaRPr lang="sv-SE" dirty="0"/>
          </a:p>
        </p:txBody>
      </p:sp>
    </p:spTree>
    <p:extLst>
      <p:ext uri="{BB962C8B-B14F-4D97-AF65-F5344CB8AC3E}">
        <p14:creationId xmlns:p14="http://schemas.microsoft.com/office/powerpoint/2010/main" val="1371568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dirty="0"/>
              <a:t>Olaga</a:t>
            </a:r>
            <a:r>
              <a:rPr lang="sv-SE" dirty="0"/>
              <a:t> </a:t>
            </a:r>
            <a:r>
              <a:rPr lang="sv-SE" sz="3200" b="1" dirty="0"/>
              <a:t>diskriminering</a:t>
            </a:r>
          </a:p>
        </p:txBody>
      </p:sp>
      <p:sp>
        <p:nvSpPr>
          <p:cNvPr id="3" name="Platshållare för innehåll 2"/>
          <p:cNvSpPr>
            <a:spLocks noGrp="1"/>
          </p:cNvSpPr>
          <p:nvPr>
            <p:ph idx="1"/>
          </p:nvPr>
        </p:nvSpPr>
        <p:spPr/>
        <p:txBody>
          <a:bodyPr/>
          <a:lstStyle/>
          <a:p>
            <a:r>
              <a:rPr lang="sv-SE" b="1" dirty="0">
                <a:solidFill>
                  <a:srgbClr val="333333"/>
                </a:solidFill>
                <a:latin typeface="inherit"/>
              </a:rPr>
              <a:t>9 §</a:t>
            </a:r>
            <a:r>
              <a:rPr lang="sv-SE" dirty="0">
                <a:solidFill>
                  <a:srgbClr val="000000"/>
                </a:solidFill>
                <a:latin typeface="inherit"/>
              </a:rPr>
              <a:t>   </a:t>
            </a:r>
            <a:r>
              <a:rPr lang="sv-SE" dirty="0">
                <a:solidFill>
                  <a:srgbClr val="0070C0"/>
                </a:solidFill>
                <a:latin typeface="inherit"/>
              </a:rPr>
              <a:t>En näringsidkare som i sin verksamhet diskriminerar någon på grund av ras, hudfärg, nationellt eller etniskt ursprung, trosbekännelse, sexuell läggning eller könsöverskridande identitet eller uttryck genom att inte gå personen till handa på de villkor som näringsidkaren i sin verksamhet tillämpar i förhållande till andra</a:t>
            </a:r>
            <a:r>
              <a:rPr lang="sv-SE" dirty="0">
                <a:solidFill>
                  <a:srgbClr val="000000"/>
                </a:solidFill>
                <a:latin typeface="inherit"/>
              </a:rPr>
              <a:t>, ska dömas för </a:t>
            </a:r>
            <a:r>
              <a:rPr lang="sv-SE" dirty="0">
                <a:solidFill>
                  <a:srgbClr val="FF0000"/>
                </a:solidFill>
                <a:latin typeface="inherit"/>
              </a:rPr>
              <a:t>olaga diskriminering </a:t>
            </a:r>
            <a:r>
              <a:rPr lang="sv-SE" dirty="0">
                <a:solidFill>
                  <a:srgbClr val="000000"/>
                </a:solidFill>
                <a:latin typeface="inherit"/>
              </a:rPr>
              <a:t>till böter eller fängelse i högst ett år.</a:t>
            </a:r>
          </a:p>
          <a:p>
            <a:r>
              <a:rPr lang="sv-SE" dirty="0">
                <a:solidFill>
                  <a:srgbClr val="000000"/>
                </a:solidFill>
                <a:latin typeface="inherit"/>
              </a:rPr>
              <a:t>	Vad som sägs i första stycket om en näringsidkare tillämpas </a:t>
            </a:r>
            <a:r>
              <a:rPr lang="sv-SE" dirty="0">
                <a:solidFill>
                  <a:srgbClr val="0070C0"/>
                </a:solidFill>
                <a:latin typeface="inherit"/>
              </a:rPr>
              <a:t>också på den som är anställd i näringsverksamhet eller annars handlar på en näringsidkares vägnar samt på den som är anställd i allmän tjänst eller har allmänt uppdrag.</a:t>
            </a:r>
          </a:p>
          <a:p>
            <a:r>
              <a:rPr lang="sv-SE" dirty="0">
                <a:solidFill>
                  <a:srgbClr val="000000"/>
                </a:solidFill>
                <a:latin typeface="inherit"/>
              </a:rPr>
              <a:t>	För olaga diskriminering döms </a:t>
            </a:r>
            <a:r>
              <a:rPr lang="sv-SE" dirty="0">
                <a:solidFill>
                  <a:srgbClr val="0070C0"/>
                </a:solidFill>
                <a:latin typeface="inherit"/>
              </a:rPr>
              <a:t>även anordnare av allmän sammankomst eller offentlig tillställning och medhjälpare till sådan anordnare, </a:t>
            </a:r>
            <a:r>
              <a:rPr lang="sv-SE" dirty="0">
                <a:latin typeface="inherit"/>
              </a:rPr>
              <a:t>om han eller hon diskriminerar någon på grund av ras, hudfärg, nationellt eller etniskt ursprung, trosbekännelse, sexuell läggning eller könsöverskridande identitet eller uttryck </a:t>
            </a:r>
            <a:r>
              <a:rPr lang="sv-SE" dirty="0">
                <a:solidFill>
                  <a:srgbClr val="0070C0"/>
                </a:solidFill>
                <a:latin typeface="inherit"/>
              </a:rPr>
              <a:t>genom att vägra personen tillträde till sammankomsten eller tillställningen på de villkor som gäller för andra</a:t>
            </a:r>
          </a:p>
          <a:p>
            <a:endParaRPr lang="sv-SE" dirty="0"/>
          </a:p>
        </p:txBody>
      </p:sp>
    </p:spTree>
    <p:extLst>
      <p:ext uri="{BB962C8B-B14F-4D97-AF65-F5344CB8AC3E}">
        <p14:creationId xmlns:p14="http://schemas.microsoft.com/office/powerpoint/2010/main" val="1020593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kern="1200" dirty="0"/>
              <a:t>Brott mot griftefrid och barnpornografibrott</a:t>
            </a:r>
          </a:p>
        </p:txBody>
      </p:sp>
      <p:sp>
        <p:nvSpPr>
          <p:cNvPr id="3" name="Platshållare för innehåll 2"/>
          <p:cNvSpPr>
            <a:spLocks noGrp="1"/>
          </p:cNvSpPr>
          <p:nvPr>
            <p:ph idx="1"/>
          </p:nvPr>
        </p:nvSpPr>
        <p:spPr/>
        <p:txBody>
          <a:bodyPr/>
          <a:lstStyle/>
          <a:p>
            <a:r>
              <a:rPr lang="sv-SE" b="1" i="0" u="none" strike="noStrike" dirty="0">
                <a:solidFill>
                  <a:srgbClr val="333333"/>
                </a:solidFill>
                <a:effectLst/>
                <a:latin typeface="Arial" panose="020B0604020202020204" pitchFamily="34" charset="0"/>
              </a:rPr>
              <a:t>10 §</a:t>
            </a:r>
            <a:r>
              <a:rPr lang="sv-SE" dirty="0">
                <a:solidFill>
                  <a:srgbClr val="000000"/>
                </a:solidFill>
                <a:latin typeface="inherit"/>
              </a:rPr>
              <a:t>   Den som </a:t>
            </a:r>
            <a:r>
              <a:rPr lang="sv-SE" dirty="0">
                <a:solidFill>
                  <a:srgbClr val="0070C0"/>
                </a:solidFill>
                <a:latin typeface="inherit"/>
              </a:rPr>
              <a:t>obehörigen flyttar, skadar eller skymfligen behandlar lik eller avlidens aska, öppnar grav eller eljest gör skada eller ofog på kista, urna, grav eller annat de dödas vilorum eller på gravvård</a:t>
            </a:r>
            <a:r>
              <a:rPr lang="sv-SE" dirty="0">
                <a:solidFill>
                  <a:srgbClr val="000000"/>
                </a:solidFill>
                <a:latin typeface="inherit"/>
              </a:rPr>
              <a:t>, döms för </a:t>
            </a:r>
            <a:r>
              <a:rPr lang="sv-SE" dirty="0">
                <a:solidFill>
                  <a:srgbClr val="FF0000"/>
                </a:solidFill>
                <a:latin typeface="inherit"/>
              </a:rPr>
              <a:t>brott mot griftefrid </a:t>
            </a:r>
            <a:r>
              <a:rPr lang="sv-SE" dirty="0">
                <a:solidFill>
                  <a:srgbClr val="000000"/>
                </a:solidFill>
                <a:latin typeface="inherit"/>
              </a:rPr>
              <a:t>till böter eller fängelse i högst två år.</a:t>
            </a:r>
          </a:p>
          <a:p>
            <a:endParaRPr lang="sv-SE" dirty="0">
              <a:solidFill>
                <a:srgbClr val="000000"/>
              </a:solidFill>
              <a:latin typeface="inherit"/>
            </a:endParaRPr>
          </a:p>
          <a:p>
            <a:pPr lvl="0"/>
            <a:r>
              <a:rPr lang="sv-SE" b="1" dirty="0">
                <a:solidFill>
                  <a:srgbClr val="333333"/>
                </a:solidFill>
                <a:latin typeface="inherit"/>
              </a:rPr>
              <a:t>10 a §</a:t>
            </a:r>
            <a:r>
              <a:rPr lang="sv-SE" dirty="0">
                <a:solidFill>
                  <a:srgbClr val="000000"/>
                </a:solidFill>
                <a:latin typeface="inherit"/>
              </a:rPr>
              <a:t>   Den som</a:t>
            </a:r>
            <a:br>
              <a:rPr lang="sv-SE" dirty="0">
                <a:solidFill>
                  <a:srgbClr val="000000"/>
                </a:solidFill>
                <a:latin typeface="inherit"/>
              </a:rPr>
            </a:br>
            <a:r>
              <a:rPr lang="sv-SE" dirty="0">
                <a:solidFill>
                  <a:srgbClr val="000000"/>
                </a:solidFill>
                <a:latin typeface="inherit"/>
              </a:rPr>
              <a:t>   </a:t>
            </a:r>
            <a:r>
              <a:rPr lang="sv-SE" dirty="0">
                <a:solidFill>
                  <a:srgbClr val="0070C0"/>
                </a:solidFill>
                <a:latin typeface="inherit"/>
              </a:rPr>
              <a:t>1. skildrar barn i pornografisk bild,</a:t>
            </a:r>
            <a:br>
              <a:rPr lang="sv-SE" dirty="0">
                <a:solidFill>
                  <a:srgbClr val="0070C0"/>
                </a:solidFill>
                <a:latin typeface="inherit"/>
              </a:rPr>
            </a:br>
            <a:r>
              <a:rPr lang="sv-SE" dirty="0">
                <a:solidFill>
                  <a:srgbClr val="0070C0"/>
                </a:solidFill>
                <a:latin typeface="inherit"/>
              </a:rPr>
              <a:t>   2. sprider, överlåter, upplåter, förevisar eller på annat sätt gör en sådan bild av barn tillgänglig för någon annan,</a:t>
            </a:r>
            <a:br>
              <a:rPr lang="sv-SE" dirty="0">
                <a:solidFill>
                  <a:srgbClr val="0070C0"/>
                </a:solidFill>
                <a:latin typeface="inherit"/>
              </a:rPr>
            </a:br>
            <a:r>
              <a:rPr lang="sv-SE" dirty="0">
                <a:solidFill>
                  <a:srgbClr val="0070C0"/>
                </a:solidFill>
                <a:latin typeface="inherit"/>
              </a:rPr>
              <a:t>   3. förvärvar eller bjuder ut en sådan bild av barn,</a:t>
            </a:r>
            <a:br>
              <a:rPr lang="sv-SE" dirty="0">
                <a:solidFill>
                  <a:srgbClr val="0070C0"/>
                </a:solidFill>
                <a:latin typeface="inherit"/>
              </a:rPr>
            </a:br>
            <a:r>
              <a:rPr lang="sv-SE" dirty="0">
                <a:solidFill>
                  <a:srgbClr val="0070C0"/>
                </a:solidFill>
                <a:latin typeface="inherit"/>
              </a:rPr>
              <a:t>   4. förmedlar kontakter mellan köpare och säljare av sådana bilder av barn eller vidtar någon annan liknande åtgärd som syftar till att främja handel med sådana bilder, eller</a:t>
            </a:r>
            <a:br>
              <a:rPr lang="sv-SE" dirty="0">
                <a:solidFill>
                  <a:srgbClr val="0070C0"/>
                </a:solidFill>
                <a:latin typeface="inherit"/>
              </a:rPr>
            </a:br>
            <a:r>
              <a:rPr lang="sv-SE" dirty="0">
                <a:solidFill>
                  <a:srgbClr val="0070C0"/>
                </a:solidFill>
                <a:latin typeface="inherit"/>
              </a:rPr>
              <a:t>   5. innehar en sådan bild av barn eller betraktar en sådan bild som han eller hon berett sig tillgång till</a:t>
            </a:r>
          </a:p>
          <a:p>
            <a:pPr lvl="0"/>
            <a:r>
              <a:rPr lang="sv-SE" dirty="0">
                <a:solidFill>
                  <a:srgbClr val="000000"/>
                </a:solidFill>
                <a:latin typeface="inherit"/>
              </a:rPr>
              <a:t>	döms för </a:t>
            </a:r>
            <a:r>
              <a:rPr lang="sv-SE" dirty="0">
                <a:solidFill>
                  <a:srgbClr val="FF0000"/>
                </a:solidFill>
                <a:latin typeface="inherit"/>
              </a:rPr>
              <a:t>barnpornografibrott </a:t>
            </a:r>
            <a:r>
              <a:rPr lang="sv-SE" dirty="0">
                <a:solidFill>
                  <a:srgbClr val="000000"/>
                </a:solidFill>
                <a:latin typeface="inherit"/>
              </a:rPr>
              <a:t>till fängelse i högst två år.</a:t>
            </a:r>
          </a:p>
          <a:p>
            <a:endParaRPr lang="sv-SE" dirty="0"/>
          </a:p>
        </p:txBody>
      </p:sp>
    </p:spTree>
    <p:extLst>
      <p:ext uri="{BB962C8B-B14F-4D97-AF65-F5344CB8AC3E}">
        <p14:creationId xmlns:p14="http://schemas.microsoft.com/office/powerpoint/2010/main" val="2273354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kern="1200" dirty="0"/>
              <a:t>forts barnpornografibrott</a:t>
            </a:r>
          </a:p>
        </p:txBody>
      </p:sp>
      <p:sp>
        <p:nvSpPr>
          <p:cNvPr id="3" name="Platshållare för innehåll 2"/>
          <p:cNvSpPr>
            <a:spLocks noGrp="1"/>
          </p:cNvSpPr>
          <p:nvPr>
            <p:ph idx="1"/>
          </p:nvPr>
        </p:nvSpPr>
        <p:spPr>
          <a:xfrm>
            <a:off x="615142" y="1651000"/>
            <a:ext cx="10537575" cy="4356100"/>
          </a:xfrm>
        </p:spPr>
        <p:txBody>
          <a:bodyPr/>
          <a:lstStyle/>
          <a:p>
            <a:pPr lvl="0"/>
            <a:r>
              <a:rPr lang="sv-SE" dirty="0">
                <a:solidFill>
                  <a:srgbClr val="000000"/>
                </a:solidFill>
                <a:latin typeface="inherit"/>
              </a:rPr>
              <a:t>	Är ett brott som avses i första stycket </a:t>
            </a:r>
            <a:r>
              <a:rPr lang="sv-SE" dirty="0">
                <a:solidFill>
                  <a:srgbClr val="FF0000"/>
                </a:solidFill>
                <a:latin typeface="inherit"/>
              </a:rPr>
              <a:t>ringa</a:t>
            </a:r>
            <a:r>
              <a:rPr lang="sv-SE" dirty="0">
                <a:solidFill>
                  <a:srgbClr val="000000"/>
                </a:solidFill>
                <a:latin typeface="inherit"/>
              </a:rPr>
              <a:t>, döms till böter eller fängelse i högst sex månader.</a:t>
            </a:r>
          </a:p>
          <a:p>
            <a:pPr lvl="0"/>
            <a:r>
              <a:rPr lang="sv-SE" dirty="0">
                <a:solidFill>
                  <a:srgbClr val="000000"/>
                </a:solidFill>
                <a:latin typeface="inherit"/>
              </a:rPr>
              <a:t>	</a:t>
            </a:r>
            <a:r>
              <a:rPr lang="sv-SE" dirty="0">
                <a:solidFill>
                  <a:srgbClr val="0070C0"/>
                </a:solidFill>
                <a:latin typeface="inherit"/>
              </a:rPr>
              <a:t>Med barn avses en person vars pubertetsutveckling inte är fullbordad eller som är under arton år. Är pubertetsutvecklingen fullbordad, ska ansvar för gärning enligt första stycket 2-5 dömas ut bara om det av bilden och omständigheterna kring den framgår att den avbildade personen är under arton år.</a:t>
            </a:r>
          </a:p>
          <a:p>
            <a:pPr lvl="0"/>
            <a:r>
              <a:rPr lang="sv-SE" dirty="0">
                <a:solidFill>
                  <a:srgbClr val="000000"/>
                </a:solidFill>
                <a:latin typeface="inherit"/>
              </a:rPr>
              <a:t>	</a:t>
            </a:r>
            <a:r>
              <a:rPr lang="sv-SE" dirty="0">
                <a:solidFill>
                  <a:srgbClr val="0070C0"/>
                </a:solidFill>
                <a:latin typeface="inherit"/>
              </a:rPr>
              <a:t>Den som i yrkesmässig verksamhet eller annars i förvärvssyfte av oaktsamhet sprider en sådan bild som avses i första stycket</a:t>
            </a:r>
            <a:r>
              <a:rPr lang="sv-SE" dirty="0">
                <a:solidFill>
                  <a:srgbClr val="000000"/>
                </a:solidFill>
                <a:latin typeface="inherit"/>
              </a:rPr>
              <a:t>, döms som sägs där eller i andra stycket.</a:t>
            </a:r>
          </a:p>
          <a:p>
            <a:pPr lvl="0"/>
            <a:r>
              <a:rPr lang="sv-SE" dirty="0">
                <a:solidFill>
                  <a:srgbClr val="000000"/>
                </a:solidFill>
                <a:latin typeface="inherit"/>
              </a:rPr>
              <a:t>	Är brott som avses i första stycket att anse som grovt, döms för </a:t>
            </a:r>
            <a:r>
              <a:rPr lang="sv-SE" dirty="0">
                <a:solidFill>
                  <a:srgbClr val="FF0000"/>
                </a:solidFill>
                <a:latin typeface="inherit"/>
              </a:rPr>
              <a:t>grovt barnpornografibrott </a:t>
            </a:r>
            <a:r>
              <a:rPr lang="sv-SE" dirty="0">
                <a:solidFill>
                  <a:srgbClr val="000000"/>
                </a:solidFill>
                <a:latin typeface="inherit"/>
              </a:rPr>
              <a:t>till fängelse i lägst sex månader och högst sex år. Vid bedömande av om brottet är grovt ska särskilt beaktas </a:t>
            </a:r>
            <a:r>
              <a:rPr lang="sv-SE" dirty="0">
                <a:solidFill>
                  <a:srgbClr val="0070C0"/>
                </a:solidFill>
                <a:latin typeface="inherit"/>
              </a:rPr>
              <a:t>om det har begåtts yrkesmässigt eller i vinstsyfte, utgjort ett led i brottslig verksamhet som utövats systematiskt eller i större omfattning, avsett en särskilt stor mängd bilder eller avsett bilder där barnen är särskilt unga, utsätts för våld eller tvång eller utnyttjas på annat särskilt hänsynslöst sätt.</a:t>
            </a:r>
          </a:p>
          <a:p>
            <a:endParaRPr lang="sv-SE" dirty="0"/>
          </a:p>
        </p:txBody>
      </p:sp>
    </p:spTree>
    <p:extLst>
      <p:ext uri="{BB962C8B-B14F-4D97-AF65-F5344CB8AC3E}">
        <p14:creationId xmlns:p14="http://schemas.microsoft.com/office/powerpoint/2010/main" val="2284900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kern="1200" dirty="0"/>
              <a:t>Undantag från barnpornografibrott</a:t>
            </a:r>
          </a:p>
        </p:txBody>
      </p:sp>
      <p:sp>
        <p:nvSpPr>
          <p:cNvPr id="3" name="Platshållare för innehåll 2"/>
          <p:cNvSpPr>
            <a:spLocks noGrp="1"/>
          </p:cNvSpPr>
          <p:nvPr>
            <p:ph idx="1"/>
          </p:nvPr>
        </p:nvSpPr>
        <p:spPr/>
        <p:txBody>
          <a:bodyPr/>
          <a:lstStyle/>
          <a:p>
            <a:r>
              <a:rPr lang="sv-SE" b="1" i="0" u="none" strike="noStrike" dirty="0">
                <a:solidFill>
                  <a:srgbClr val="333333"/>
                </a:solidFill>
                <a:effectLst/>
                <a:latin typeface="inherit"/>
              </a:rPr>
              <a:t>10 b §</a:t>
            </a:r>
            <a:r>
              <a:rPr lang="sv-SE" dirty="0">
                <a:solidFill>
                  <a:srgbClr val="000000"/>
                </a:solidFill>
                <a:latin typeface="inherit"/>
              </a:rPr>
              <a:t>   </a:t>
            </a:r>
            <a:r>
              <a:rPr lang="sv-SE" dirty="0">
                <a:solidFill>
                  <a:srgbClr val="0070C0"/>
                </a:solidFill>
                <a:latin typeface="inherit"/>
              </a:rPr>
              <a:t>Förbuden i 10 a § mot skildring och innehav gäller inte </a:t>
            </a:r>
            <a:r>
              <a:rPr lang="sv-SE" dirty="0">
                <a:solidFill>
                  <a:srgbClr val="000000"/>
                </a:solidFill>
                <a:latin typeface="inherit"/>
              </a:rPr>
              <a:t>den som enligt första eller andra stycket i den paragrafen framställer en pornografisk bild av barn, </a:t>
            </a:r>
            <a:r>
              <a:rPr lang="sv-SE" dirty="0">
                <a:solidFill>
                  <a:srgbClr val="0070C0"/>
                </a:solidFill>
                <a:latin typeface="inherit"/>
              </a:rPr>
              <a:t>om skillnaden i ålder och utveckling mellan den avbildade personen och den som framställer bilden är ringa och omständigheterna i övrigt inte påkallar att ansvar döms ut.</a:t>
            </a:r>
          </a:p>
          <a:p>
            <a:r>
              <a:rPr lang="sv-SE" dirty="0">
                <a:solidFill>
                  <a:srgbClr val="000000"/>
                </a:solidFill>
                <a:latin typeface="inherit"/>
              </a:rPr>
              <a:t>	Inte heller gäller förbuden </a:t>
            </a:r>
            <a:r>
              <a:rPr lang="sv-SE" dirty="0">
                <a:solidFill>
                  <a:srgbClr val="0070C0"/>
                </a:solidFill>
                <a:latin typeface="inherit"/>
              </a:rPr>
              <a:t>den som tecknar, målar eller på något annat liknande hantverksmässigt sätt framställer en sådan bild, om bilden inte är avsedd att spridas, överlåtas, upplåtas, förevisas eller på annat sätt göras tillgänglig för andra.</a:t>
            </a:r>
          </a:p>
          <a:p>
            <a:r>
              <a:rPr lang="sv-SE" dirty="0">
                <a:solidFill>
                  <a:srgbClr val="000000"/>
                </a:solidFill>
                <a:latin typeface="inherit"/>
              </a:rPr>
              <a:t>	Även i andra fall ska en gärning inte utgöra brott, </a:t>
            </a:r>
            <a:r>
              <a:rPr lang="sv-SE" dirty="0">
                <a:solidFill>
                  <a:srgbClr val="0070C0"/>
                </a:solidFill>
                <a:latin typeface="inherit"/>
              </a:rPr>
              <a:t>om gärningen med hänsyn till omständigheterna är försvarlig.</a:t>
            </a:r>
          </a:p>
          <a:p>
            <a:endParaRPr lang="sv-SE" dirty="0">
              <a:solidFill>
                <a:srgbClr val="000000"/>
              </a:solidFill>
              <a:latin typeface="inherit"/>
            </a:endParaRPr>
          </a:p>
          <a:p>
            <a:endParaRPr lang="sv-SE" dirty="0">
              <a:solidFill>
                <a:srgbClr val="000000"/>
              </a:solidFill>
              <a:latin typeface="inherit"/>
            </a:endParaRPr>
          </a:p>
          <a:p>
            <a:endParaRPr lang="sv-SE" dirty="0"/>
          </a:p>
        </p:txBody>
      </p:sp>
    </p:spTree>
    <p:extLst>
      <p:ext uri="{BB962C8B-B14F-4D97-AF65-F5344CB8AC3E}">
        <p14:creationId xmlns:p14="http://schemas.microsoft.com/office/powerpoint/2010/main" val="994125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kern="1200" dirty="0"/>
              <a:t>Olaga våldsskildring</a:t>
            </a:r>
          </a:p>
        </p:txBody>
      </p:sp>
      <p:sp>
        <p:nvSpPr>
          <p:cNvPr id="3" name="Platshållare för innehåll 2"/>
          <p:cNvSpPr>
            <a:spLocks noGrp="1"/>
          </p:cNvSpPr>
          <p:nvPr>
            <p:ph idx="1"/>
          </p:nvPr>
        </p:nvSpPr>
        <p:spPr/>
        <p:txBody>
          <a:bodyPr/>
          <a:lstStyle/>
          <a:p>
            <a:r>
              <a:rPr lang="sv-SE" b="1" i="0" u="none" strike="noStrike" dirty="0">
                <a:solidFill>
                  <a:srgbClr val="333333"/>
                </a:solidFill>
                <a:effectLst/>
                <a:latin typeface="Arial" panose="020B0604020202020204" pitchFamily="34" charset="0"/>
              </a:rPr>
              <a:t>10 c §</a:t>
            </a:r>
            <a:r>
              <a:rPr lang="sv-SE" dirty="0">
                <a:solidFill>
                  <a:srgbClr val="000000"/>
                </a:solidFill>
                <a:latin typeface="inherit"/>
              </a:rPr>
              <a:t>   Den som </a:t>
            </a:r>
            <a:r>
              <a:rPr lang="sv-SE" dirty="0">
                <a:solidFill>
                  <a:srgbClr val="0070C0"/>
                </a:solidFill>
                <a:latin typeface="inherit"/>
              </a:rPr>
              <a:t>i bild skildrar sexuellt våld eller tvång med uppsåt att bilden eller bilderna sprids eller som sprider en sådan skildring</a:t>
            </a:r>
            <a:r>
              <a:rPr lang="sv-SE" dirty="0">
                <a:solidFill>
                  <a:srgbClr val="000000"/>
                </a:solidFill>
                <a:latin typeface="inherit"/>
              </a:rPr>
              <a:t>, döms, </a:t>
            </a:r>
            <a:r>
              <a:rPr lang="sv-SE" dirty="0">
                <a:solidFill>
                  <a:srgbClr val="0070C0"/>
                </a:solidFill>
                <a:latin typeface="inherit"/>
              </a:rPr>
              <a:t>om inte </a:t>
            </a:r>
            <a:r>
              <a:rPr lang="sv-SE" dirty="0">
                <a:solidFill>
                  <a:srgbClr val="000000"/>
                </a:solidFill>
                <a:latin typeface="inherit"/>
              </a:rPr>
              <a:t>gärningen med hänsyn till omständigheterna är </a:t>
            </a:r>
            <a:r>
              <a:rPr lang="sv-SE" dirty="0">
                <a:solidFill>
                  <a:srgbClr val="0070C0"/>
                </a:solidFill>
                <a:latin typeface="inherit"/>
              </a:rPr>
              <a:t>försvarlig</a:t>
            </a:r>
            <a:r>
              <a:rPr lang="sv-SE" dirty="0">
                <a:solidFill>
                  <a:srgbClr val="000000"/>
                </a:solidFill>
                <a:latin typeface="inherit"/>
              </a:rPr>
              <a:t>, för </a:t>
            </a:r>
            <a:r>
              <a:rPr lang="sv-SE" dirty="0">
                <a:solidFill>
                  <a:srgbClr val="FF0000"/>
                </a:solidFill>
                <a:latin typeface="inherit"/>
              </a:rPr>
              <a:t>olaga våldsskildring </a:t>
            </a:r>
            <a:r>
              <a:rPr lang="sv-SE" dirty="0">
                <a:solidFill>
                  <a:srgbClr val="000000"/>
                </a:solidFill>
                <a:latin typeface="inherit"/>
              </a:rPr>
              <a:t>till böter eller fängelse i högst två år. Detsamma gäller den som </a:t>
            </a:r>
            <a:r>
              <a:rPr lang="sv-SE" dirty="0">
                <a:solidFill>
                  <a:srgbClr val="0070C0"/>
                </a:solidFill>
                <a:latin typeface="inherit"/>
              </a:rPr>
              <a:t>i rörliga bilder närgånget eller utdraget skildrar grovt våld mot människor eller djur med uppsåt att bilderna sprids eller som sprider en sådan skildring.</a:t>
            </a:r>
            <a:br>
              <a:rPr lang="sv-SE" dirty="0">
                <a:solidFill>
                  <a:srgbClr val="0070C0"/>
                </a:solidFill>
              </a:rPr>
            </a:br>
            <a:r>
              <a:rPr lang="sv-SE" dirty="0">
                <a:solidFill>
                  <a:srgbClr val="000000"/>
                </a:solidFill>
                <a:latin typeface="inherit"/>
              </a:rPr>
              <a:t>Sprider någon </a:t>
            </a:r>
            <a:r>
              <a:rPr lang="sv-SE" b="1" u="sng" dirty="0">
                <a:solidFill>
                  <a:srgbClr val="000000"/>
                </a:solidFill>
                <a:latin typeface="inherit"/>
              </a:rPr>
              <a:t>av oaktsamhet</a:t>
            </a:r>
            <a:r>
              <a:rPr lang="sv-SE" b="1" dirty="0">
                <a:solidFill>
                  <a:srgbClr val="000000"/>
                </a:solidFill>
                <a:latin typeface="inherit"/>
              </a:rPr>
              <a:t> </a:t>
            </a:r>
            <a:r>
              <a:rPr lang="sv-SE" dirty="0">
                <a:solidFill>
                  <a:srgbClr val="000000"/>
                </a:solidFill>
                <a:latin typeface="inherit"/>
              </a:rPr>
              <a:t>en </a:t>
            </a:r>
            <a:r>
              <a:rPr lang="sv-SE" dirty="0">
                <a:solidFill>
                  <a:srgbClr val="0070C0"/>
                </a:solidFill>
                <a:latin typeface="inherit"/>
              </a:rPr>
              <a:t>skildring</a:t>
            </a:r>
            <a:r>
              <a:rPr lang="sv-SE" dirty="0">
                <a:solidFill>
                  <a:srgbClr val="000000"/>
                </a:solidFill>
                <a:latin typeface="inherit"/>
              </a:rPr>
              <a:t> </a:t>
            </a:r>
            <a:r>
              <a:rPr lang="sv-SE" dirty="0">
                <a:solidFill>
                  <a:srgbClr val="0070C0"/>
                </a:solidFill>
                <a:latin typeface="inherit"/>
              </a:rPr>
              <a:t>som avses i första stycket </a:t>
            </a:r>
            <a:r>
              <a:rPr lang="sv-SE" dirty="0">
                <a:solidFill>
                  <a:srgbClr val="000000"/>
                </a:solidFill>
                <a:latin typeface="inherit"/>
              </a:rPr>
              <a:t>och sker spridningen </a:t>
            </a:r>
            <a:r>
              <a:rPr lang="sv-SE" dirty="0">
                <a:solidFill>
                  <a:srgbClr val="0070C0"/>
                </a:solidFill>
                <a:latin typeface="inherit"/>
              </a:rPr>
              <a:t>i yrkesmässig verksamhet eller annars i förvärvssyfte</a:t>
            </a:r>
            <a:r>
              <a:rPr lang="sv-SE" dirty="0">
                <a:solidFill>
                  <a:srgbClr val="000000"/>
                </a:solidFill>
                <a:latin typeface="inherit"/>
              </a:rPr>
              <a:t>, döms till ansvar enligt första stycket.</a:t>
            </a:r>
            <a:endParaRPr lang="sv-SE" dirty="0"/>
          </a:p>
        </p:txBody>
      </p:sp>
    </p:spTree>
    <p:extLst>
      <p:ext uri="{BB962C8B-B14F-4D97-AF65-F5344CB8AC3E}">
        <p14:creationId xmlns:p14="http://schemas.microsoft.com/office/powerpoint/2010/main" val="24949762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kern="1200" dirty="0"/>
              <a:t>Otillåten utlämning av teknisk upptagning</a:t>
            </a:r>
          </a:p>
        </p:txBody>
      </p:sp>
      <p:sp>
        <p:nvSpPr>
          <p:cNvPr id="3" name="Platshållare för innehåll 2"/>
          <p:cNvSpPr>
            <a:spLocks noGrp="1"/>
          </p:cNvSpPr>
          <p:nvPr>
            <p:ph idx="1"/>
          </p:nvPr>
        </p:nvSpPr>
        <p:spPr/>
        <p:txBody>
          <a:bodyPr/>
          <a:lstStyle/>
          <a:p>
            <a:r>
              <a:rPr lang="sv-SE" b="1" i="0" u="none" strike="noStrike" dirty="0">
                <a:solidFill>
                  <a:srgbClr val="333333"/>
                </a:solidFill>
                <a:effectLst/>
                <a:latin typeface="inherit"/>
              </a:rPr>
              <a:t>10 d §</a:t>
            </a:r>
            <a:r>
              <a:rPr lang="sv-SE" dirty="0">
                <a:solidFill>
                  <a:srgbClr val="000000"/>
                </a:solidFill>
                <a:latin typeface="inherit"/>
              </a:rPr>
              <a:t>   Den som </a:t>
            </a:r>
            <a:r>
              <a:rPr lang="sv-SE" b="1" u="sng" dirty="0">
                <a:solidFill>
                  <a:srgbClr val="000000"/>
                </a:solidFill>
                <a:latin typeface="inherit"/>
              </a:rPr>
              <a:t>uppsåtligen eller av grov oaktsamhet</a:t>
            </a:r>
            <a:r>
              <a:rPr lang="sv-SE" b="1" dirty="0">
                <a:solidFill>
                  <a:srgbClr val="000000"/>
                </a:solidFill>
                <a:latin typeface="inherit"/>
              </a:rPr>
              <a:t> </a:t>
            </a:r>
            <a:r>
              <a:rPr lang="sv-SE" dirty="0">
                <a:solidFill>
                  <a:srgbClr val="0070C0"/>
                </a:solidFill>
                <a:latin typeface="inherit"/>
              </a:rPr>
              <a:t>i yrkesmässig verksamhet eller annars i förvärvssyfte till den som är under femton år lämnar ut en film, ett videogram eller en annan teknisk upptagning med rörliga bilder som innefattar ingående skildringar av verklighetstrogen karaktär som återger våld eller hot om våld mot människor eller djur </a:t>
            </a:r>
            <a:r>
              <a:rPr lang="sv-SE" dirty="0">
                <a:solidFill>
                  <a:srgbClr val="000000"/>
                </a:solidFill>
                <a:latin typeface="inherit"/>
              </a:rPr>
              <a:t>döms för </a:t>
            </a:r>
            <a:r>
              <a:rPr lang="sv-SE" dirty="0">
                <a:solidFill>
                  <a:srgbClr val="FF0000"/>
                </a:solidFill>
                <a:latin typeface="inherit"/>
              </a:rPr>
              <a:t>otillåten utlämning av teknisk upptagning</a:t>
            </a:r>
            <a:r>
              <a:rPr lang="sv-SE" dirty="0">
                <a:solidFill>
                  <a:srgbClr val="000000"/>
                </a:solidFill>
                <a:latin typeface="inherit"/>
              </a:rPr>
              <a:t> till böter eller fängelse i högst sex månader.</a:t>
            </a:r>
          </a:p>
          <a:p>
            <a:r>
              <a:rPr lang="sv-SE" dirty="0">
                <a:solidFill>
                  <a:srgbClr val="000000"/>
                </a:solidFill>
                <a:latin typeface="inherit"/>
              </a:rPr>
              <a:t>	Första stycket </a:t>
            </a:r>
            <a:r>
              <a:rPr lang="sv-SE" dirty="0">
                <a:solidFill>
                  <a:srgbClr val="0070C0"/>
                </a:solidFill>
                <a:latin typeface="inherit"/>
              </a:rPr>
              <a:t>gäller inte filmer, videogram eller andra tekniska upptagningar med rörliga bilder med samma innehåll som en framställning som Statens medieråd har godkänt för visning för någon åldersgrupp av barn under femton år. </a:t>
            </a:r>
            <a:r>
              <a:rPr lang="sv-SE" dirty="0">
                <a:solidFill>
                  <a:srgbClr val="000000"/>
                </a:solidFill>
                <a:latin typeface="inherit"/>
              </a:rPr>
              <a:t>Första stycket </a:t>
            </a:r>
            <a:r>
              <a:rPr lang="sv-SE" dirty="0">
                <a:solidFill>
                  <a:srgbClr val="0070C0"/>
                </a:solidFill>
                <a:latin typeface="inherit"/>
              </a:rPr>
              <a:t>gäller inte heller offentliga förevisningar av rörliga bilder i filmer eller videogram eller i en uppspelning ur en databas.</a:t>
            </a:r>
          </a:p>
          <a:p>
            <a:r>
              <a:rPr lang="sv-SE" dirty="0">
                <a:solidFill>
                  <a:srgbClr val="000000"/>
                </a:solidFill>
                <a:latin typeface="inherit"/>
              </a:rPr>
              <a:t>	</a:t>
            </a:r>
            <a:r>
              <a:rPr lang="sv-SE" dirty="0">
                <a:solidFill>
                  <a:srgbClr val="0070C0"/>
                </a:solidFill>
                <a:latin typeface="inherit"/>
              </a:rPr>
              <a:t>Har en teknisk upptagning med rörliga bilder försetts med ett intyg om att en framställning med samma innehåll har godkänts av Statens medieråd för visning för någon åldersgrupp av barn under femton år, ska ansvar enligt första stycket inte dömas ut. </a:t>
            </a:r>
            <a:r>
              <a:rPr lang="sv-SE" dirty="0">
                <a:latin typeface="inherit"/>
              </a:rPr>
              <a:t>Detta gäller </a:t>
            </a:r>
            <a:r>
              <a:rPr lang="sv-SE" dirty="0">
                <a:solidFill>
                  <a:srgbClr val="0070C0"/>
                </a:solidFill>
                <a:latin typeface="inherit"/>
              </a:rPr>
              <a:t>dock inte om intyget var oriktigt och den som har lämnat ut upptagningen har insett eller borde ha insett det.</a:t>
            </a:r>
          </a:p>
          <a:p>
            <a:endParaRPr lang="sv-SE" dirty="0">
              <a:solidFill>
                <a:srgbClr val="0070C0"/>
              </a:solidFill>
            </a:endParaRPr>
          </a:p>
        </p:txBody>
      </p:sp>
    </p:spTree>
    <p:extLst>
      <p:ext uri="{BB962C8B-B14F-4D97-AF65-F5344CB8AC3E}">
        <p14:creationId xmlns:p14="http://schemas.microsoft.com/office/powerpoint/2010/main" val="3619960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kern="1200" dirty="0"/>
              <a:t>Otillåtet förfarande med pornografisk bild, förledande av ungdom och djurplågeri</a:t>
            </a:r>
          </a:p>
        </p:txBody>
      </p:sp>
      <p:sp>
        <p:nvSpPr>
          <p:cNvPr id="3" name="Platshållare för innehåll 2"/>
          <p:cNvSpPr>
            <a:spLocks noGrp="1"/>
          </p:cNvSpPr>
          <p:nvPr>
            <p:ph idx="1"/>
          </p:nvPr>
        </p:nvSpPr>
        <p:spPr>
          <a:xfrm>
            <a:off x="941917" y="1853738"/>
            <a:ext cx="10210800" cy="4153362"/>
          </a:xfrm>
        </p:spPr>
        <p:txBody>
          <a:bodyPr/>
          <a:lstStyle/>
          <a:p>
            <a:r>
              <a:rPr lang="sv-SE" b="1" i="0" u="none" strike="noStrike" dirty="0">
                <a:solidFill>
                  <a:srgbClr val="333333"/>
                </a:solidFill>
                <a:effectLst/>
                <a:latin typeface="Arial" panose="020B0604020202020204" pitchFamily="34" charset="0"/>
              </a:rPr>
              <a:t>11 §</a:t>
            </a:r>
            <a:r>
              <a:rPr lang="sv-SE" dirty="0">
                <a:solidFill>
                  <a:srgbClr val="000000"/>
                </a:solidFill>
                <a:latin typeface="inherit"/>
              </a:rPr>
              <a:t>   Den som </a:t>
            </a:r>
            <a:r>
              <a:rPr lang="sv-SE" dirty="0">
                <a:solidFill>
                  <a:schemeClr val="accent1"/>
                </a:solidFill>
                <a:latin typeface="inherit"/>
              </a:rPr>
              <a:t>på eller vid allmän plats genom skyltning eller annat liknande förfarande förevisar pornografisk bild på sätt som är ägnat att väcka allmän anstöt </a:t>
            </a:r>
            <a:r>
              <a:rPr lang="sv-SE" dirty="0">
                <a:solidFill>
                  <a:srgbClr val="000000"/>
                </a:solidFill>
                <a:latin typeface="inherit"/>
              </a:rPr>
              <a:t>dömes för </a:t>
            </a:r>
            <a:r>
              <a:rPr lang="sv-SE" dirty="0">
                <a:solidFill>
                  <a:srgbClr val="FF0000"/>
                </a:solidFill>
                <a:latin typeface="inherit"/>
              </a:rPr>
              <a:t>otillåtet förfarande med pornografisk bild</a:t>
            </a:r>
            <a:r>
              <a:rPr lang="sv-SE" dirty="0">
                <a:solidFill>
                  <a:srgbClr val="000000"/>
                </a:solidFill>
                <a:latin typeface="inherit"/>
              </a:rPr>
              <a:t> till böter eller fängelse i högst sex månader. Det samma gäller den som </a:t>
            </a:r>
            <a:r>
              <a:rPr lang="sv-SE" dirty="0">
                <a:solidFill>
                  <a:schemeClr val="accent1"/>
                </a:solidFill>
                <a:latin typeface="inherit"/>
              </a:rPr>
              <a:t>med posten sänder eller på annat sätt tillställer någon pornografisk bild utan föregående beställning</a:t>
            </a:r>
          </a:p>
          <a:p>
            <a:endParaRPr lang="sv-SE" dirty="0">
              <a:solidFill>
                <a:srgbClr val="000000"/>
              </a:solidFill>
              <a:latin typeface="inherit"/>
            </a:endParaRPr>
          </a:p>
          <a:p>
            <a:r>
              <a:rPr lang="sv-SE" b="1" i="0" u="none" strike="noStrike" dirty="0">
                <a:solidFill>
                  <a:srgbClr val="333333"/>
                </a:solidFill>
                <a:effectLst/>
                <a:latin typeface="Arial" panose="020B0604020202020204" pitchFamily="34" charset="0"/>
              </a:rPr>
              <a:t>12 §</a:t>
            </a:r>
            <a:r>
              <a:rPr lang="sv-SE" dirty="0">
                <a:solidFill>
                  <a:srgbClr val="000000"/>
                </a:solidFill>
                <a:latin typeface="inherit"/>
              </a:rPr>
              <a:t>   Den som </a:t>
            </a:r>
            <a:r>
              <a:rPr lang="sv-SE" dirty="0">
                <a:solidFill>
                  <a:schemeClr val="accent1"/>
                </a:solidFill>
                <a:latin typeface="inherit"/>
              </a:rPr>
              <a:t>bland barn eller ungdom sprider en skrift, bild eller teknisk upptagning som genom sitt innehåll kan verka förråande eller eljest medföra allvarlig fara för de ungas sedliga fostran</a:t>
            </a:r>
            <a:r>
              <a:rPr lang="sv-SE" dirty="0">
                <a:solidFill>
                  <a:srgbClr val="000000"/>
                </a:solidFill>
                <a:latin typeface="inherit"/>
              </a:rPr>
              <a:t>, döms för </a:t>
            </a:r>
            <a:r>
              <a:rPr lang="sv-SE" dirty="0">
                <a:solidFill>
                  <a:srgbClr val="FF0000"/>
                </a:solidFill>
                <a:latin typeface="inherit"/>
              </a:rPr>
              <a:t>förledande av ungdom </a:t>
            </a:r>
            <a:r>
              <a:rPr lang="sv-SE" dirty="0">
                <a:solidFill>
                  <a:srgbClr val="000000"/>
                </a:solidFill>
                <a:latin typeface="inherit"/>
              </a:rPr>
              <a:t>till böter eller fängelse i högst sex månader.</a:t>
            </a:r>
          </a:p>
          <a:p>
            <a:endParaRPr lang="sv-SE" dirty="0">
              <a:solidFill>
                <a:srgbClr val="000000"/>
              </a:solidFill>
              <a:latin typeface="inherit"/>
            </a:endParaRPr>
          </a:p>
          <a:p>
            <a:pPr lvl="0"/>
            <a:r>
              <a:rPr lang="sv-SE" b="1" dirty="0">
                <a:solidFill>
                  <a:srgbClr val="333333"/>
                </a:solidFill>
                <a:latin typeface="Arial" panose="020B0604020202020204" pitchFamily="34" charset="0"/>
              </a:rPr>
              <a:t>13 §</a:t>
            </a:r>
            <a:r>
              <a:rPr lang="sv-SE" dirty="0">
                <a:solidFill>
                  <a:srgbClr val="000000"/>
                </a:solidFill>
                <a:latin typeface="inherit"/>
              </a:rPr>
              <a:t>   Om någon </a:t>
            </a:r>
            <a:r>
              <a:rPr lang="sv-SE" b="1" u="sng" dirty="0">
                <a:solidFill>
                  <a:srgbClr val="000000"/>
                </a:solidFill>
                <a:latin typeface="inherit"/>
              </a:rPr>
              <a:t>uppsåtligen eller av grov oaktsamhet</a:t>
            </a:r>
            <a:r>
              <a:rPr lang="sv-SE" dirty="0">
                <a:solidFill>
                  <a:srgbClr val="000000"/>
                </a:solidFill>
                <a:latin typeface="inherit"/>
              </a:rPr>
              <a:t>, </a:t>
            </a:r>
            <a:r>
              <a:rPr lang="sv-SE" dirty="0">
                <a:solidFill>
                  <a:schemeClr val="accent1"/>
                </a:solidFill>
                <a:latin typeface="inherit"/>
              </a:rPr>
              <a:t>genom misshandel, överansträngning eller vanvård eller på annat sätt, otillbörligen utsätter djur för lidande</a:t>
            </a:r>
            <a:r>
              <a:rPr lang="sv-SE" dirty="0">
                <a:solidFill>
                  <a:srgbClr val="000000"/>
                </a:solidFill>
                <a:latin typeface="inherit"/>
              </a:rPr>
              <a:t>, dömes för </a:t>
            </a:r>
            <a:r>
              <a:rPr lang="sv-SE" dirty="0">
                <a:solidFill>
                  <a:srgbClr val="FF0000"/>
                </a:solidFill>
                <a:latin typeface="inherit"/>
              </a:rPr>
              <a:t>djurplågeri</a:t>
            </a:r>
            <a:r>
              <a:rPr lang="sv-SE" dirty="0">
                <a:solidFill>
                  <a:srgbClr val="000000"/>
                </a:solidFill>
                <a:latin typeface="inherit"/>
              </a:rPr>
              <a:t> till böter eller fängelse i högst två år.</a:t>
            </a:r>
            <a:endParaRPr lang="sv-SE" dirty="0">
              <a:solidFill>
                <a:srgbClr val="000000"/>
              </a:solidFill>
            </a:endParaRPr>
          </a:p>
          <a:p>
            <a:endParaRPr lang="sv-SE" dirty="0"/>
          </a:p>
        </p:txBody>
      </p:sp>
    </p:spTree>
    <p:extLst>
      <p:ext uri="{BB962C8B-B14F-4D97-AF65-F5344CB8AC3E}">
        <p14:creationId xmlns:p14="http://schemas.microsoft.com/office/powerpoint/2010/main" val="3920514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kern="1200" dirty="0"/>
              <a:t>Falsk larm och missbruk av larmanordning</a:t>
            </a:r>
          </a:p>
        </p:txBody>
      </p:sp>
      <p:sp>
        <p:nvSpPr>
          <p:cNvPr id="3" name="Platshållare för innehåll 2"/>
          <p:cNvSpPr>
            <a:spLocks noGrp="1"/>
          </p:cNvSpPr>
          <p:nvPr>
            <p:ph idx="1"/>
          </p:nvPr>
        </p:nvSpPr>
        <p:spPr/>
        <p:txBody>
          <a:bodyPr/>
          <a:lstStyle/>
          <a:p>
            <a:r>
              <a:rPr lang="sv-SE" b="1" i="0" u="none" strike="noStrike" dirty="0">
                <a:solidFill>
                  <a:srgbClr val="333333"/>
                </a:solidFill>
                <a:effectLst/>
                <a:latin typeface="inherit"/>
              </a:rPr>
              <a:t>15 §</a:t>
            </a:r>
            <a:r>
              <a:rPr lang="sv-SE" dirty="0">
                <a:solidFill>
                  <a:srgbClr val="000000"/>
                </a:solidFill>
                <a:latin typeface="inherit"/>
              </a:rPr>
              <a:t>   Den som </a:t>
            </a:r>
            <a:r>
              <a:rPr lang="sv-SE" dirty="0">
                <a:solidFill>
                  <a:schemeClr val="accent1"/>
                </a:solidFill>
                <a:latin typeface="inherit"/>
              </a:rPr>
              <a:t>genom oriktig uppgift att det föreligger fara för en eller flera människors liv eller hälsa eller för omfattande förstörelse av egendom föranleder onödig säkerhetsåtgärd</a:t>
            </a:r>
            <a:r>
              <a:rPr lang="sv-SE" dirty="0">
                <a:solidFill>
                  <a:srgbClr val="000000"/>
                </a:solidFill>
                <a:latin typeface="inherit"/>
              </a:rPr>
              <a:t>, döms för </a:t>
            </a:r>
            <a:r>
              <a:rPr lang="sv-SE" dirty="0">
                <a:solidFill>
                  <a:srgbClr val="FF0000"/>
                </a:solidFill>
                <a:latin typeface="inherit"/>
              </a:rPr>
              <a:t>falskt larm </a:t>
            </a:r>
            <a:r>
              <a:rPr lang="sv-SE" dirty="0">
                <a:solidFill>
                  <a:srgbClr val="000000"/>
                </a:solidFill>
                <a:latin typeface="inherit"/>
              </a:rPr>
              <a:t>till böter eller fängelse i högst ett år.</a:t>
            </a:r>
          </a:p>
          <a:p>
            <a:r>
              <a:rPr lang="sv-SE" dirty="0">
                <a:solidFill>
                  <a:srgbClr val="000000"/>
                </a:solidFill>
                <a:latin typeface="inherit"/>
              </a:rPr>
              <a:t>	Är brott som avses i första stycket </a:t>
            </a:r>
            <a:r>
              <a:rPr lang="sv-SE" dirty="0">
                <a:solidFill>
                  <a:srgbClr val="FF0000"/>
                </a:solidFill>
                <a:latin typeface="inherit"/>
              </a:rPr>
              <a:t>grovt</a:t>
            </a:r>
            <a:r>
              <a:rPr lang="sv-SE" dirty="0">
                <a:solidFill>
                  <a:srgbClr val="000000"/>
                </a:solidFill>
                <a:latin typeface="inherit"/>
              </a:rPr>
              <a:t>, döms till fängelse i lägst sex månader och högst fyra år.</a:t>
            </a:r>
          </a:p>
          <a:p>
            <a:r>
              <a:rPr lang="sv-SE" dirty="0">
                <a:solidFill>
                  <a:srgbClr val="000000"/>
                </a:solidFill>
                <a:latin typeface="inherit"/>
              </a:rPr>
              <a:t>	Den som </a:t>
            </a:r>
            <a:r>
              <a:rPr lang="sv-SE" dirty="0">
                <a:solidFill>
                  <a:schemeClr val="accent1"/>
                </a:solidFill>
                <a:latin typeface="inherit"/>
              </a:rPr>
              <a:t>genom missbruk av larm, nödsignal eller annan liknande anordning föranleder onödig utryckning av Polismyndigheten, kommunal organisation för räddningstjänst, ambulans, militär, sjöräddning eller annat organ för allmän bevakningstjänst</a:t>
            </a:r>
            <a:r>
              <a:rPr lang="sv-SE" dirty="0">
                <a:solidFill>
                  <a:srgbClr val="000000"/>
                </a:solidFill>
                <a:latin typeface="inherit"/>
              </a:rPr>
              <a:t>, döms för </a:t>
            </a:r>
            <a:r>
              <a:rPr lang="sv-SE" dirty="0">
                <a:solidFill>
                  <a:srgbClr val="FF0000"/>
                </a:solidFill>
                <a:latin typeface="inherit"/>
              </a:rPr>
              <a:t>missbruk av larmanordning </a:t>
            </a:r>
            <a:r>
              <a:rPr lang="sv-SE" dirty="0">
                <a:solidFill>
                  <a:srgbClr val="000000"/>
                </a:solidFill>
                <a:latin typeface="inherit"/>
              </a:rPr>
              <a:t>till böter eller fängelse i högst sex månader.</a:t>
            </a:r>
          </a:p>
          <a:p>
            <a:endParaRPr lang="sv-SE" dirty="0"/>
          </a:p>
        </p:txBody>
      </p:sp>
    </p:spTree>
    <p:extLst>
      <p:ext uri="{BB962C8B-B14F-4D97-AF65-F5344CB8AC3E}">
        <p14:creationId xmlns:p14="http://schemas.microsoft.com/office/powerpoint/2010/main" val="40025665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kern="1200" dirty="0"/>
              <a:t>Förargelseväckande beteende och osjälvständiga brottsformer</a:t>
            </a:r>
          </a:p>
        </p:txBody>
      </p:sp>
      <p:sp>
        <p:nvSpPr>
          <p:cNvPr id="3" name="Platshållare för innehåll 2"/>
          <p:cNvSpPr>
            <a:spLocks noGrp="1"/>
          </p:cNvSpPr>
          <p:nvPr>
            <p:ph idx="1"/>
          </p:nvPr>
        </p:nvSpPr>
        <p:spPr>
          <a:xfrm>
            <a:off x="941917" y="2078182"/>
            <a:ext cx="10210800" cy="3928918"/>
          </a:xfrm>
        </p:spPr>
        <p:txBody>
          <a:bodyPr/>
          <a:lstStyle/>
          <a:p>
            <a:r>
              <a:rPr lang="sv-SE" b="1" i="0" u="none" strike="noStrike" dirty="0">
                <a:solidFill>
                  <a:srgbClr val="333333"/>
                </a:solidFill>
                <a:effectLst/>
                <a:latin typeface="Arial" panose="020B0604020202020204" pitchFamily="34" charset="0"/>
              </a:rPr>
              <a:t>16 §</a:t>
            </a:r>
            <a:r>
              <a:rPr lang="sv-SE" dirty="0">
                <a:solidFill>
                  <a:srgbClr val="000000"/>
                </a:solidFill>
                <a:latin typeface="inherit"/>
              </a:rPr>
              <a:t>   Den som </a:t>
            </a:r>
            <a:r>
              <a:rPr lang="sv-SE" dirty="0">
                <a:solidFill>
                  <a:schemeClr val="accent1"/>
                </a:solidFill>
                <a:latin typeface="inherit"/>
              </a:rPr>
              <a:t>för oljud på allmän plats eller annars offentligen beter sig på ett sätt som är ägnat att väcka förargelse hos allmänheten</a:t>
            </a:r>
            <a:r>
              <a:rPr lang="sv-SE" dirty="0">
                <a:solidFill>
                  <a:srgbClr val="000000"/>
                </a:solidFill>
                <a:latin typeface="inherit"/>
              </a:rPr>
              <a:t>, döms för </a:t>
            </a:r>
            <a:r>
              <a:rPr lang="sv-SE" dirty="0">
                <a:solidFill>
                  <a:srgbClr val="FF0000"/>
                </a:solidFill>
                <a:latin typeface="inherit"/>
              </a:rPr>
              <a:t>förargelseväckande beteende </a:t>
            </a:r>
            <a:r>
              <a:rPr lang="sv-SE" dirty="0">
                <a:solidFill>
                  <a:srgbClr val="000000"/>
                </a:solidFill>
                <a:latin typeface="inherit"/>
              </a:rPr>
              <a:t>till penningböter.</a:t>
            </a:r>
          </a:p>
          <a:p>
            <a:endParaRPr lang="sv-SE" dirty="0">
              <a:solidFill>
                <a:srgbClr val="000000"/>
              </a:solidFill>
              <a:latin typeface="inherit"/>
            </a:endParaRPr>
          </a:p>
          <a:p>
            <a:r>
              <a:rPr lang="sv-SE" b="1" i="0" u="none" strike="noStrike" dirty="0">
                <a:solidFill>
                  <a:srgbClr val="333333"/>
                </a:solidFill>
                <a:effectLst/>
                <a:latin typeface="Arial" panose="020B0604020202020204" pitchFamily="34" charset="0"/>
              </a:rPr>
              <a:t>17 §</a:t>
            </a:r>
            <a:r>
              <a:rPr lang="sv-SE" dirty="0">
                <a:solidFill>
                  <a:srgbClr val="000000"/>
                </a:solidFill>
                <a:latin typeface="inherit"/>
              </a:rPr>
              <a:t>   För </a:t>
            </a:r>
            <a:r>
              <a:rPr lang="sv-SE" dirty="0">
                <a:solidFill>
                  <a:srgbClr val="FF0000"/>
                </a:solidFill>
                <a:latin typeface="inherit"/>
              </a:rPr>
              <a:t>förberedelse eller stämpling till eller underlåtenhet att avslöja eller förhindra </a:t>
            </a:r>
            <a:r>
              <a:rPr lang="sv-SE" dirty="0">
                <a:solidFill>
                  <a:srgbClr val="000000"/>
                </a:solidFill>
                <a:latin typeface="inherit"/>
              </a:rPr>
              <a:t>myteri döms det till ansvar enligt 23 kap. Detsamma gäller för försök till sådant barnpornografibrott som avses i 10 a § första stycket och försök eller förberedelse till grovt barnpornografibrott</a:t>
            </a:r>
            <a:endParaRPr lang="sv-SE" dirty="0"/>
          </a:p>
        </p:txBody>
      </p:sp>
    </p:spTree>
    <p:extLst>
      <p:ext uri="{BB962C8B-B14F-4D97-AF65-F5344CB8AC3E}">
        <p14:creationId xmlns:p14="http://schemas.microsoft.com/office/powerpoint/2010/main" val="3145216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ruta 8"/>
          <p:cNvSpPr txBox="1"/>
          <p:nvPr/>
        </p:nvSpPr>
        <p:spPr>
          <a:xfrm>
            <a:off x="1343472" y="3717032"/>
            <a:ext cx="9361040" cy="1446550"/>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sv-SE" sz="3500" b="1" i="0" u="none" strike="noStrike" kern="1200" cap="none" spc="0" normalizeH="0" baseline="0" noProof="0" dirty="0">
              <a:ln>
                <a:noFill/>
              </a:ln>
              <a:solidFill>
                <a:srgbClr val="000000"/>
              </a:solidFill>
              <a:effectLst/>
              <a:uLnTx/>
              <a:uFillTx/>
              <a:latin typeface="Times New Roman"/>
              <a:ea typeface="+mn-ea"/>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3500" b="1" i="0" u="none" strike="noStrike" kern="1200" cap="none" spc="0" normalizeH="0" baseline="0" noProof="0" dirty="0">
                <a:ln>
                  <a:noFill/>
                </a:ln>
                <a:solidFill>
                  <a:srgbClr val="000000"/>
                </a:solidFill>
                <a:effectLst/>
                <a:uLnTx/>
                <a:uFillTx/>
                <a:latin typeface="Times New Roman"/>
                <a:ea typeface="+mn-ea"/>
                <a:cs typeface="Arial" panose="020B0604020202020204" pitchFamily="34" charset="0"/>
              </a:rPr>
              <a:t>BROTTSBESKRIVNINGSENLIGHET</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sv-SE"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pic>
        <p:nvPicPr>
          <p:cNvPr id="5" name="Bildobjekt 4"/>
          <p:cNvPicPr>
            <a:picLocks noChangeAspect="1"/>
          </p:cNvPicPr>
          <p:nvPr/>
        </p:nvPicPr>
        <p:blipFill>
          <a:blip r:embed="rId3"/>
          <a:stretch>
            <a:fillRect/>
          </a:stretch>
        </p:blipFill>
        <p:spPr>
          <a:xfrm>
            <a:off x="5015880" y="1124744"/>
            <a:ext cx="2160240" cy="2160240"/>
          </a:xfrm>
          <a:prstGeom prst="rect">
            <a:avLst/>
          </a:prstGeom>
        </p:spPr>
      </p:pic>
    </p:spTree>
    <p:extLst>
      <p:ext uri="{BB962C8B-B14F-4D97-AF65-F5344CB8AC3E}">
        <p14:creationId xmlns:p14="http://schemas.microsoft.com/office/powerpoint/2010/main" val="4097086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ubrik 1"/>
          <p:cNvSpPr>
            <a:spLocks noGrp="1"/>
          </p:cNvSpPr>
          <p:nvPr>
            <p:ph type="title"/>
          </p:nvPr>
        </p:nvSpPr>
        <p:spPr/>
        <p:txBody>
          <a:bodyPr/>
          <a:lstStyle/>
          <a:p>
            <a:r>
              <a:rPr lang="sv-SE" altLang="sv-SE" sz="3200" b="1" kern="1200" dirty="0"/>
              <a:t>17 kap BrB Om brott mot allmän verksamhet m.m.</a:t>
            </a:r>
          </a:p>
        </p:txBody>
      </p:sp>
      <p:sp>
        <p:nvSpPr>
          <p:cNvPr id="16387" name="Platshållare för innehåll 2"/>
          <p:cNvSpPr>
            <a:spLocks noGrp="1"/>
          </p:cNvSpPr>
          <p:nvPr>
            <p:ph idx="1"/>
          </p:nvPr>
        </p:nvSpPr>
        <p:spPr>
          <a:xfrm>
            <a:off x="1321725" y="1321723"/>
            <a:ext cx="9750828" cy="4550441"/>
          </a:xfrm>
        </p:spPr>
        <p:txBody>
          <a:bodyPr/>
          <a:lstStyle/>
          <a:p>
            <a:pPr marL="447675" indent="-447675">
              <a:defRPr/>
            </a:pPr>
            <a:r>
              <a:rPr lang="sv-SE" altLang="sv-SE" sz="1900" dirty="0"/>
              <a:t>1 § 	Våld eller hot mot tjänsteman</a:t>
            </a:r>
          </a:p>
          <a:p>
            <a:pPr marL="447675" indent="-447675">
              <a:defRPr/>
            </a:pPr>
            <a:r>
              <a:rPr lang="sv-SE" altLang="sv-SE" sz="1900" dirty="0"/>
              <a:t>2 § 	Förgripelse mot tjänsteman</a:t>
            </a:r>
          </a:p>
          <a:p>
            <a:pPr marL="447675" indent="-447675">
              <a:defRPr/>
            </a:pPr>
            <a:r>
              <a:rPr lang="sv-SE" altLang="sv-SE" sz="1900" dirty="0"/>
              <a:t>4 § 	Våldsamt motstånd</a:t>
            </a:r>
          </a:p>
          <a:p>
            <a:pPr marL="447675" indent="-447675">
              <a:defRPr/>
            </a:pPr>
            <a:r>
              <a:rPr lang="sv-SE" altLang="sv-SE" sz="1900" dirty="0"/>
              <a:t>5 § 	Andra som åtnjuter samma skydd (som i 1, 2 och 4 §§)</a:t>
            </a:r>
          </a:p>
          <a:p>
            <a:pPr marL="447675" indent="-447675">
              <a:defRPr/>
            </a:pPr>
            <a:r>
              <a:rPr lang="sv-SE" altLang="sv-SE" sz="1900" dirty="0"/>
              <a:t>6 § 	Skydd för tjänstemän vid Internationella brottmålsdomstolen</a:t>
            </a:r>
          </a:p>
          <a:p>
            <a:pPr marL="447675" indent="-447675">
              <a:defRPr/>
            </a:pPr>
            <a:r>
              <a:rPr lang="sv-SE" altLang="sv-SE" sz="1900" dirty="0"/>
              <a:t>8 §   Otillbörligt verkande vid röstning och tagande av otillbörlig förmån vid röstning</a:t>
            </a:r>
          </a:p>
          <a:p>
            <a:pPr marL="447675" indent="-447675">
              <a:defRPr/>
            </a:pPr>
            <a:r>
              <a:rPr lang="sv-SE" altLang="sv-SE" sz="1900" dirty="0"/>
              <a:t>9 §   Brott mot rösthemlighet</a:t>
            </a:r>
          </a:p>
          <a:p>
            <a:pPr marL="447675" indent="-447675">
              <a:defRPr/>
            </a:pPr>
            <a:r>
              <a:rPr lang="sv-SE" altLang="sv-SE" sz="1900" dirty="0"/>
              <a:t>10 § Övergrepp i rättssak</a:t>
            </a:r>
          </a:p>
          <a:p>
            <a:pPr marL="447675" indent="-447675">
              <a:defRPr/>
            </a:pPr>
            <a:r>
              <a:rPr lang="sv-SE" altLang="sv-SE" sz="1900" dirty="0"/>
              <a:t>11§ 	Skyddande av brottsling</a:t>
            </a:r>
          </a:p>
          <a:p>
            <a:pPr marL="447675" indent="-447675">
              <a:defRPr/>
            </a:pPr>
            <a:r>
              <a:rPr lang="sv-SE" altLang="sv-SE" sz="1900" dirty="0"/>
              <a:t>12§ 	Främjande av flykt</a:t>
            </a:r>
          </a:p>
          <a:p>
            <a:pPr marL="447675" indent="-447675">
              <a:defRPr/>
            </a:pPr>
            <a:r>
              <a:rPr lang="sv-SE" altLang="sv-SE" sz="1900" dirty="0"/>
              <a:t>13§ 	Överträdelse av myndighets bud och hindrande av förrättning</a:t>
            </a:r>
          </a:p>
          <a:p>
            <a:pPr marL="447675" indent="-447675">
              <a:defRPr/>
            </a:pPr>
            <a:r>
              <a:rPr lang="sv-SE" altLang="sv-SE" sz="1900" dirty="0"/>
              <a:t>15§ 	Föregivande av allmän ställning</a:t>
            </a:r>
          </a:p>
          <a:p>
            <a:pPr marL="447675" indent="-447675">
              <a:defRPr/>
            </a:pPr>
            <a:r>
              <a:rPr lang="sv-SE" altLang="sv-SE" sz="1900" dirty="0"/>
              <a:t>16 §	Osjälvständiga brottsformer</a:t>
            </a:r>
          </a:p>
          <a:p>
            <a:pPr>
              <a:buFont typeface="Arial" charset="0"/>
              <a:buNone/>
              <a:defRPr/>
            </a:pPr>
            <a:endParaRPr lang="sv-SE" altLang="sv-SE" sz="1900" dirty="0"/>
          </a:p>
        </p:txBody>
      </p:sp>
    </p:spTree>
    <p:extLst>
      <p:ext uri="{BB962C8B-B14F-4D97-AF65-F5344CB8AC3E}">
        <p14:creationId xmlns:p14="http://schemas.microsoft.com/office/powerpoint/2010/main" val="3442288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ubrik 1"/>
          <p:cNvSpPr>
            <a:spLocks noGrp="1"/>
          </p:cNvSpPr>
          <p:nvPr>
            <p:ph type="title"/>
          </p:nvPr>
        </p:nvSpPr>
        <p:spPr/>
        <p:txBody>
          <a:bodyPr/>
          <a:lstStyle/>
          <a:p>
            <a:r>
              <a:rPr lang="sv-SE" altLang="sv-SE" sz="3200" b="1" kern="1200" dirty="0"/>
              <a:t>Myndighetsutövning</a:t>
            </a:r>
          </a:p>
        </p:txBody>
      </p:sp>
      <p:sp>
        <p:nvSpPr>
          <p:cNvPr id="38915" name="Platshållare för innehåll 2"/>
          <p:cNvSpPr>
            <a:spLocks noGrp="1"/>
          </p:cNvSpPr>
          <p:nvPr>
            <p:ph idx="1"/>
          </p:nvPr>
        </p:nvSpPr>
        <p:spPr>
          <a:xfrm>
            <a:off x="941917" y="1895302"/>
            <a:ext cx="10210800" cy="4111798"/>
          </a:xfrm>
        </p:spPr>
        <p:txBody>
          <a:bodyPr/>
          <a:lstStyle/>
          <a:p>
            <a:pPr marL="0" indent="0">
              <a:defRPr/>
            </a:pPr>
            <a:r>
              <a:rPr lang="sv-SE" altLang="sv-SE" sz="2000" b="1" dirty="0"/>
              <a:t>Beslut</a:t>
            </a:r>
            <a:r>
              <a:rPr lang="sv-SE" altLang="sv-SE" sz="2000" dirty="0"/>
              <a:t> och </a:t>
            </a:r>
            <a:r>
              <a:rPr lang="sv-SE" altLang="sv-SE" sz="2000" b="1" dirty="0"/>
              <a:t>åtgärder</a:t>
            </a:r>
            <a:r>
              <a:rPr lang="sv-SE" altLang="sv-SE" sz="2000" dirty="0"/>
              <a:t> som är ett </a:t>
            </a:r>
            <a:r>
              <a:rPr lang="sv-SE" altLang="sv-SE" sz="2000" b="1" dirty="0"/>
              <a:t>uttryck för samhällets maktbefogenheter </a:t>
            </a:r>
            <a:r>
              <a:rPr lang="sv-SE" altLang="sv-SE" sz="2000" dirty="0"/>
              <a:t>gentemot enskilda</a:t>
            </a:r>
          </a:p>
          <a:p>
            <a:pPr marL="0" indent="0">
              <a:defRPr/>
            </a:pPr>
            <a:endParaRPr lang="sv-SE" altLang="sv-SE" sz="2000" dirty="0"/>
          </a:p>
          <a:p>
            <a:pPr>
              <a:buFont typeface="+mj-lt"/>
              <a:buAutoNum type="arabicPeriod"/>
              <a:defRPr/>
            </a:pPr>
            <a:r>
              <a:rPr lang="sv-SE" altLang="sv-SE" sz="2000" dirty="0"/>
              <a:t>Genomdriva rättigheter</a:t>
            </a:r>
          </a:p>
          <a:p>
            <a:pPr>
              <a:buFont typeface="+mj-lt"/>
              <a:buAutoNum type="arabicPeriod"/>
              <a:defRPr/>
            </a:pPr>
            <a:r>
              <a:rPr lang="sv-SE" altLang="sv-SE" sz="2000" dirty="0"/>
              <a:t>Garantera att skyldigheter infrias</a:t>
            </a:r>
          </a:p>
          <a:p>
            <a:pPr>
              <a:buFont typeface="+mj-lt"/>
              <a:buAutoNum type="arabicPeriod"/>
              <a:defRPr/>
            </a:pPr>
            <a:r>
              <a:rPr lang="sv-SE" altLang="sv-SE" sz="2000" dirty="0"/>
              <a:t>Beslut om förmåner</a:t>
            </a:r>
          </a:p>
          <a:p>
            <a:pPr>
              <a:buFont typeface="+mj-lt"/>
              <a:buAutoNum type="arabicPeriod"/>
              <a:defRPr/>
            </a:pPr>
            <a:r>
              <a:rPr lang="sv-SE" altLang="sv-SE" sz="2000" dirty="0"/>
              <a:t>Pålägga någon en börda</a:t>
            </a:r>
          </a:p>
        </p:txBody>
      </p:sp>
    </p:spTree>
    <p:extLst>
      <p:ext uri="{BB962C8B-B14F-4D97-AF65-F5344CB8AC3E}">
        <p14:creationId xmlns:p14="http://schemas.microsoft.com/office/powerpoint/2010/main" val="2893986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kern="1200" dirty="0"/>
              <a:t>Våld eller hot mot tjänsteman</a:t>
            </a:r>
          </a:p>
        </p:txBody>
      </p:sp>
      <p:sp>
        <p:nvSpPr>
          <p:cNvPr id="3" name="Platshållare för innehåll 2"/>
          <p:cNvSpPr>
            <a:spLocks noGrp="1"/>
          </p:cNvSpPr>
          <p:nvPr>
            <p:ph idx="1"/>
          </p:nvPr>
        </p:nvSpPr>
        <p:spPr/>
        <p:txBody>
          <a:bodyPr/>
          <a:lstStyle/>
          <a:p>
            <a:r>
              <a:rPr lang="sv-SE" b="1" i="0" u="none" strike="noStrike" dirty="0">
                <a:solidFill>
                  <a:srgbClr val="333333"/>
                </a:solidFill>
                <a:effectLst/>
                <a:latin typeface="inherit"/>
              </a:rPr>
              <a:t>1 §</a:t>
            </a:r>
            <a:r>
              <a:rPr lang="sv-SE" dirty="0">
                <a:solidFill>
                  <a:srgbClr val="000000"/>
                </a:solidFill>
                <a:latin typeface="inherit"/>
              </a:rPr>
              <a:t>   Den som </a:t>
            </a:r>
            <a:r>
              <a:rPr lang="sv-SE" dirty="0">
                <a:solidFill>
                  <a:schemeClr val="accent1"/>
                </a:solidFill>
                <a:latin typeface="inherit"/>
              </a:rPr>
              <a:t>med våld eller hot om våld förgriper sig på en tjänsteman i hans eller hennes myndighetsutövning eller för att tvinga tjänstemannen till eller hindra honom eller henne från en åtgärd i myndighetsutövningen eller för att hämnas för en sådan åtgärd </a:t>
            </a:r>
            <a:r>
              <a:rPr lang="sv-SE" dirty="0">
                <a:solidFill>
                  <a:srgbClr val="000000"/>
                </a:solidFill>
                <a:latin typeface="inherit"/>
              </a:rPr>
              <a:t>döms för </a:t>
            </a:r>
            <a:r>
              <a:rPr lang="sv-SE" dirty="0">
                <a:solidFill>
                  <a:srgbClr val="FF0000"/>
                </a:solidFill>
                <a:latin typeface="inherit"/>
              </a:rPr>
              <a:t>våld eller hot mot tjänsteman</a:t>
            </a:r>
            <a:r>
              <a:rPr lang="sv-SE" dirty="0">
                <a:solidFill>
                  <a:srgbClr val="000000"/>
                </a:solidFill>
                <a:latin typeface="inherit"/>
              </a:rPr>
              <a:t> till böter eller fängelse i högst två år. Detsamma gäller om någon på detta sätt förgriper sig </a:t>
            </a:r>
            <a:r>
              <a:rPr lang="sv-SE" dirty="0">
                <a:solidFill>
                  <a:schemeClr val="accent1"/>
                </a:solidFill>
                <a:latin typeface="inherit"/>
              </a:rPr>
              <a:t>mot en tjänsteman som tidigare har utövat myndighet för vad han eller hon har gjort eller underlåtit att göra i myndighetsutövningen</a:t>
            </a:r>
            <a:r>
              <a:rPr lang="sv-SE" dirty="0">
                <a:solidFill>
                  <a:srgbClr val="000000"/>
                </a:solidFill>
                <a:latin typeface="inherit"/>
              </a:rPr>
              <a:t>.</a:t>
            </a:r>
          </a:p>
          <a:p>
            <a:r>
              <a:rPr lang="sv-SE" dirty="0">
                <a:solidFill>
                  <a:srgbClr val="000000"/>
                </a:solidFill>
                <a:latin typeface="inherit"/>
              </a:rPr>
              <a:t>	Om brottet är grovt döms för </a:t>
            </a:r>
            <a:r>
              <a:rPr lang="sv-SE" dirty="0">
                <a:solidFill>
                  <a:srgbClr val="FF0000"/>
                </a:solidFill>
                <a:latin typeface="inherit"/>
              </a:rPr>
              <a:t>grovt våld eller hot mot tjänsteman </a:t>
            </a:r>
            <a:r>
              <a:rPr lang="sv-SE" dirty="0">
                <a:solidFill>
                  <a:srgbClr val="000000"/>
                </a:solidFill>
                <a:latin typeface="inherit"/>
              </a:rPr>
              <a:t>till fängelse i lägst sex månader och högst fyra år. Vid bedömningen av om brottet är grovt ska det särskilt beaktas om gärningen</a:t>
            </a:r>
            <a:br>
              <a:rPr lang="sv-SE" dirty="0">
                <a:solidFill>
                  <a:srgbClr val="000000"/>
                </a:solidFill>
                <a:latin typeface="inherit"/>
              </a:rPr>
            </a:br>
            <a:r>
              <a:rPr lang="sv-SE" dirty="0">
                <a:solidFill>
                  <a:srgbClr val="000000"/>
                </a:solidFill>
                <a:latin typeface="inherit"/>
              </a:rPr>
              <a:t>   1. </a:t>
            </a:r>
            <a:r>
              <a:rPr lang="sv-SE" dirty="0">
                <a:solidFill>
                  <a:schemeClr val="accent1"/>
                </a:solidFill>
                <a:latin typeface="inherit"/>
              </a:rPr>
              <a:t>har innefattat våld av allvarligt slag,</a:t>
            </a:r>
            <a:br>
              <a:rPr lang="sv-SE" dirty="0">
                <a:solidFill>
                  <a:schemeClr val="accent1"/>
                </a:solidFill>
                <a:latin typeface="inherit"/>
              </a:rPr>
            </a:br>
            <a:r>
              <a:rPr lang="sv-SE" dirty="0">
                <a:solidFill>
                  <a:schemeClr val="accent1"/>
                </a:solidFill>
                <a:latin typeface="inherit"/>
              </a:rPr>
              <a:t>   2. har innefattat hot som påtagligt har förstärkts med hjälp av vapen, sprängämne eller vapenattrapp eller genom anspelning på ett våldskapital eller som annars har varit av allvarligt slag, eller</a:t>
            </a:r>
            <a:br>
              <a:rPr lang="sv-SE" dirty="0">
                <a:solidFill>
                  <a:schemeClr val="accent1"/>
                </a:solidFill>
                <a:latin typeface="inherit"/>
              </a:rPr>
            </a:br>
            <a:r>
              <a:rPr lang="sv-SE" dirty="0">
                <a:solidFill>
                  <a:schemeClr val="accent1"/>
                </a:solidFill>
                <a:latin typeface="inherit"/>
              </a:rPr>
              <a:t>   3. annars har varit av särskilt hänsynslös eller farlig art.</a:t>
            </a:r>
          </a:p>
          <a:p>
            <a:endParaRPr lang="sv-SE" dirty="0"/>
          </a:p>
        </p:txBody>
      </p:sp>
    </p:spTree>
    <p:extLst>
      <p:ext uri="{BB962C8B-B14F-4D97-AF65-F5344CB8AC3E}">
        <p14:creationId xmlns:p14="http://schemas.microsoft.com/office/powerpoint/2010/main" val="40046727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kern="1200" dirty="0"/>
              <a:t>Förgripelse mot tjänsteman</a:t>
            </a:r>
          </a:p>
        </p:txBody>
      </p:sp>
      <p:sp>
        <p:nvSpPr>
          <p:cNvPr id="3" name="Platshållare för innehåll 2"/>
          <p:cNvSpPr>
            <a:spLocks noGrp="1"/>
          </p:cNvSpPr>
          <p:nvPr>
            <p:ph idx="1"/>
          </p:nvPr>
        </p:nvSpPr>
        <p:spPr/>
        <p:txBody>
          <a:bodyPr/>
          <a:lstStyle/>
          <a:p>
            <a:r>
              <a:rPr lang="sv-SE" b="1" i="0" u="none" strike="noStrike" dirty="0">
                <a:solidFill>
                  <a:srgbClr val="333333"/>
                </a:solidFill>
                <a:effectLst/>
                <a:latin typeface="inherit"/>
              </a:rPr>
              <a:t>2 §</a:t>
            </a:r>
            <a:r>
              <a:rPr lang="sv-SE" dirty="0">
                <a:solidFill>
                  <a:srgbClr val="000000"/>
                </a:solidFill>
                <a:latin typeface="inherit"/>
              </a:rPr>
              <a:t>   Den som, </a:t>
            </a:r>
            <a:r>
              <a:rPr lang="sv-SE" dirty="0">
                <a:solidFill>
                  <a:schemeClr val="accent1"/>
                </a:solidFill>
                <a:latin typeface="inherit"/>
              </a:rPr>
              <a:t>på något annat sätt än som anges i 1 §, otillbörligen utför en gärning som syftar till att tvinga eller hindra en tjänsteman i hans eller hennes myndighetsutövning eller att hämnas för en åtgärd i myndighetsutövningen och som för tjänstemannen medför lidande, skada eller annan olägenhet, eller hotar med en sådan gärning</a:t>
            </a:r>
            <a:r>
              <a:rPr lang="sv-SE" dirty="0">
                <a:solidFill>
                  <a:srgbClr val="000000"/>
                </a:solidFill>
                <a:latin typeface="inherit"/>
              </a:rPr>
              <a:t>, döms för </a:t>
            </a:r>
            <a:r>
              <a:rPr lang="sv-SE" dirty="0">
                <a:solidFill>
                  <a:srgbClr val="FF0000"/>
                </a:solidFill>
                <a:latin typeface="inherit"/>
              </a:rPr>
              <a:t>förgripelse mot tjänsteman </a:t>
            </a:r>
            <a:r>
              <a:rPr lang="sv-SE" dirty="0">
                <a:solidFill>
                  <a:srgbClr val="000000"/>
                </a:solidFill>
                <a:latin typeface="inherit"/>
              </a:rPr>
              <a:t>till böter eller fängelse i högst sex månader.</a:t>
            </a:r>
          </a:p>
          <a:p>
            <a:r>
              <a:rPr lang="sv-SE" dirty="0">
                <a:solidFill>
                  <a:srgbClr val="000000"/>
                </a:solidFill>
                <a:latin typeface="inherit"/>
              </a:rPr>
              <a:t>	Om brottet är grovt döms för </a:t>
            </a:r>
            <a:r>
              <a:rPr lang="sv-SE" dirty="0">
                <a:solidFill>
                  <a:srgbClr val="FF0000"/>
                </a:solidFill>
                <a:latin typeface="inherit"/>
              </a:rPr>
              <a:t>grov förgripelse mot tjänsteman </a:t>
            </a:r>
            <a:r>
              <a:rPr lang="sv-SE" dirty="0">
                <a:solidFill>
                  <a:srgbClr val="000000"/>
                </a:solidFill>
                <a:latin typeface="inherit"/>
              </a:rPr>
              <a:t>till fängelse i högst fyra år. </a:t>
            </a:r>
          </a:p>
          <a:p>
            <a:endParaRPr lang="sv-SE" dirty="0"/>
          </a:p>
        </p:txBody>
      </p:sp>
    </p:spTree>
    <p:extLst>
      <p:ext uri="{BB962C8B-B14F-4D97-AF65-F5344CB8AC3E}">
        <p14:creationId xmlns:p14="http://schemas.microsoft.com/office/powerpoint/2010/main" val="4147165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kern="1200" dirty="0"/>
              <a:t>Våldsamt motstånd och andra skyddade personer</a:t>
            </a:r>
          </a:p>
        </p:txBody>
      </p:sp>
      <p:sp>
        <p:nvSpPr>
          <p:cNvPr id="3" name="Platshållare för innehåll 2"/>
          <p:cNvSpPr>
            <a:spLocks noGrp="1"/>
          </p:cNvSpPr>
          <p:nvPr>
            <p:ph idx="1"/>
          </p:nvPr>
        </p:nvSpPr>
        <p:spPr/>
        <p:txBody>
          <a:bodyPr/>
          <a:lstStyle/>
          <a:p>
            <a:r>
              <a:rPr lang="sv-SE" b="1" i="0" u="none" strike="noStrike" dirty="0">
                <a:solidFill>
                  <a:srgbClr val="333333"/>
                </a:solidFill>
                <a:effectLst/>
                <a:latin typeface="inherit"/>
              </a:rPr>
              <a:t>4 §</a:t>
            </a:r>
            <a:r>
              <a:rPr lang="sv-SE" dirty="0">
                <a:solidFill>
                  <a:srgbClr val="000000"/>
                </a:solidFill>
                <a:latin typeface="inherit"/>
              </a:rPr>
              <a:t>   Den som, </a:t>
            </a:r>
            <a:r>
              <a:rPr lang="sv-SE" dirty="0">
                <a:solidFill>
                  <a:schemeClr val="accent1"/>
                </a:solidFill>
                <a:latin typeface="inherit"/>
              </a:rPr>
              <a:t>utan att fall är för handen som förut i detta kapitel är sagt, genom att sätta sig till motvärn eller eljest med våld söker hindra någon i hans myndighetsutövning</a:t>
            </a:r>
            <a:r>
              <a:rPr lang="sv-SE" dirty="0">
                <a:solidFill>
                  <a:srgbClr val="000000"/>
                </a:solidFill>
                <a:latin typeface="inherit"/>
              </a:rPr>
              <a:t>, dömes för </a:t>
            </a:r>
            <a:r>
              <a:rPr lang="sv-SE" dirty="0">
                <a:solidFill>
                  <a:srgbClr val="FF0000"/>
                </a:solidFill>
                <a:latin typeface="inherit"/>
              </a:rPr>
              <a:t>våldsamt motstånd </a:t>
            </a:r>
            <a:r>
              <a:rPr lang="sv-SE" dirty="0">
                <a:solidFill>
                  <a:srgbClr val="000000"/>
                </a:solidFill>
                <a:latin typeface="inherit"/>
              </a:rPr>
              <a:t>till böter eller fängelse i högst sex månader. </a:t>
            </a:r>
          </a:p>
          <a:p>
            <a:endParaRPr lang="sv-SE" dirty="0">
              <a:solidFill>
                <a:srgbClr val="000000"/>
              </a:solidFill>
              <a:latin typeface="inherit"/>
            </a:endParaRPr>
          </a:p>
          <a:p>
            <a:r>
              <a:rPr lang="sv-SE" b="1" i="0" u="none" strike="noStrike" dirty="0">
                <a:solidFill>
                  <a:srgbClr val="333333"/>
                </a:solidFill>
                <a:effectLst/>
                <a:latin typeface="inherit"/>
              </a:rPr>
              <a:t>5 §</a:t>
            </a:r>
            <a:r>
              <a:rPr lang="sv-SE" dirty="0">
                <a:solidFill>
                  <a:srgbClr val="000000"/>
                </a:solidFill>
                <a:latin typeface="inherit"/>
              </a:rPr>
              <a:t>   Vad i 1, 2 och 4 §§ stadgas </a:t>
            </a:r>
            <a:r>
              <a:rPr lang="sv-SE" dirty="0">
                <a:solidFill>
                  <a:schemeClr val="accent1"/>
                </a:solidFill>
                <a:latin typeface="inherit"/>
              </a:rPr>
              <a:t>skall ock gälla</a:t>
            </a:r>
            <a:r>
              <a:rPr lang="sv-SE" dirty="0">
                <a:solidFill>
                  <a:srgbClr val="000000"/>
                </a:solidFill>
                <a:latin typeface="inherit"/>
              </a:rPr>
              <a:t>, </a:t>
            </a:r>
            <a:r>
              <a:rPr lang="sv-SE" dirty="0">
                <a:solidFill>
                  <a:schemeClr val="accent1"/>
                </a:solidFill>
                <a:latin typeface="inherit"/>
              </a:rPr>
              <a:t>om någon </a:t>
            </a:r>
            <a:r>
              <a:rPr lang="sv-SE" dirty="0">
                <a:solidFill>
                  <a:srgbClr val="000000"/>
                </a:solidFill>
                <a:latin typeface="inherit"/>
              </a:rPr>
              <a:t>på sätt som i nämnda paragrafer sägs </a:t>
            </a:r>
            <a:r>
              <a:rPr lang="sv-SE" dirty="0">
                <a:solidFill>
                  <a:schemeClr val="accent1"/>
                </a:solidFill>
                <a:latin typeface="inherit"/>
              </a:rPr>
              <a:t>förgriper sig mot eller hindrar den, som enligt särskilt föreskrift skall åtnjuta samma skydd som är förenad med myndighetsutövning eller som är eller har varit kallad att biträda förrättningsman vid åtgärd som omfattas av sådant skydd</a:t>
            </a:r>
            <a:r>
              <a:rPr lang="sv-SE" dirty="0">
                <a:solidFill>
                  <a:srgbClr val="000000"/>
                </a:solidFill>
                <a:latin typeface="inherit"/>
              </a:rPr>
              <a:t>. </a:t>
            </a:r>
          </a:p>
          <a:p>
            <a:endParaRPr lang="sv-SE" dirty="0">
              <a:solidFill>
                <a:srgbClr val="000000"/>
              </a:solidFill>
              <a:latin typeface="inherit"/>
            </a:endParaRPr>
          </a:p>
          <a:p>
            <a:r>
              <a:rPr lang="sv-SE" b="1" i="0" u="none" strike="noStrike" dirty="0">
                <a:solidFill>
                  <a:srgbClr val="333333"/>
                </a:solidFill>
                <a:effectLst/>
                <a:latin typeface="Arial" panose="020B0604020202020204" pitchFamily="34" charset="0"/>
              </a:rPr>
              <a:t>6 §</a:t>
            </a:r>
            <a:r>
              <a:rPr lang="sv-SE" dirty="0">
                <a:solidFill>
                  <a:srgbClr val="000000"/>
                </a:solidFill>
                <a:latin typeface="inherit"/>
              </a:rPr>
              <a:t>   </a:t>
            </a:r>
            <a:r>
              <a:rPr lang="sv-SE" dirty="0">
                <a:solidFill>
                  <a:schemeClr val="accent1"/>
                </a:solidFill>
                <a:latin typeface="inherit"/>
              </a:rPr>
              <a:t>Tjänstemän vid Internationella brottmålsdomstolen </a:t>
            </a:r>
            <a:r>
              <a:rPr lang="sv-SE" dirty="0">
                <a:solidFill>
                  <a:srgbClr val="000000"/>
                </a:solidFill>
                <a:latin typeface="inherit"/>
              </a:rPr>
              <a:t>ska i sin tjänsteutövning vara skyddade enligt bestämmelserna i 1, 2 och 4 §§ på motsvarande sätt som om det hade varit fråga om svensk myndighetsutövning. För </a:t>
            </a:r>
            <a:r>
              <a:rPr lang="sv-SE" dirty="0">
                <a:solidFill>
                  <a:srgbClr val="FF0000"/>
                </a:solidFill>
                <a:latin typeface="inherit"/>
              </a:rPr>
              <a:t>försök eller förberedelse </a:t>
            </a:r>
            <a:r>
              <a:rPr lang="sv-SE" dirty="0">
                <a:solidFill>
                  <a:srgbClr val="000000"/>
                </a:solidFill>
                <a:latin typeface="inherit"/>
              </a:rPr>
              <a:t>till brott enligt 1 § mot en sådan person tillämpas 16 §.</a:t>
            </a:r>
            <a:endParaRPr lang="sv-SE" dirty="0"/>
          </a:p>
        </p:txBody>
      </p:sp>
    </p:spTree>
    <p:extLst>
      <p:ext uri="{BB962C8B-B14F-4D97-AF65-F5344CB8AC3E}">
        <p14:creationId xmlns:p14="http://schemas.microsoft.com/office/powerpoint/2010/main" val="4679631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74814" y="482138"/>
            <a:ext cx="11878887" cy="5524962"/>
          </a:xfrm>
        </p:spPr>
        <p:txBody>
          <a:bodyPr/>
          <a:lstStyle/>
          <a:p>
            <a:pPr>
              <a:buFont typeface="Arial" charset="0"/>
              <a:buNone/>
              <a:tabLst>
                <a:tab pos="1257300" algn="l"/>
              </a:tabLst>
              <a:defRPr/>
            </a:pPr>
            <a:r>
              <a:rPr lang="sv-SE" dirty="0"/>
              <a:t> </a:t>
            </a:r>
            <a:r>
              <a:rPr lang="sv-SE" b="1" dirty="0">
                <a:solidFill>
                  <a:srgbClr val="333333"/>
                </a:solidFill>
                <a:latin typeface="Arial" panose="020B0604020202020204" pitchFamily="34" charset="0"/>
              </a:rPr>
              <a:t>	Lag (1975:688) om skydd för viss tjänsteutövning</a:t>
            </a:r>
          </a:p>
          <a:p>
            <a:pPr>
              <a:buFont typeface="Arial" charset="0"/>
              <a:buNone/>
              <a:tabLst>
                <a:tab pos="1257300" algn="l"/>
              </a:tabLst>
              <a:defRPr/>
            </a:pPr>
            <a:r>
              <a:rPr lang="sv-SE" dirty="0">
                <a:solidFill>
                  <a:srgbClr val="000000"/>
                </a:solidFill>
                <a:latin typeface="inherit"/>
              </a:rPr>
              <a:t>	Skydd som avses i 17 kap. 5 § brottsbalken ska tillkomma</a:t>
            </a:r>
            <a:br>
              <a:rPr lang="sv-SE" dirty="0"/>
            </a:br>
            <a:r>
              <a:rPr lang="sv-SE" dirty="0">
                <a:solidFill>
                  <a:srgbClr val="000000"/>
                </a:solidFill>
                <a:latin typeface="inherit"/>
              </a:rPr>
              <a:t>   1. befattningshavare som handhar säkerhets- eller ordningstjänst vid kanal- eller slussverk eller järnvägsanläggning eller flygplats;</a:t>
            </a:r>
            <a:br>
              <a:rPr lang="sv-SE" dirty="0"/>
            </a:br>
            <a:r>
              <a:rPr lang="sv-SE" dirty="0">
                <a:solidFill>
                  <a:srgbClr val="000000"/>
                </a:solidFill>
                <a:latin typeface="inherit"/>
              </a:rPr>
              <a:t>   2. den som för försvaret fullgör bevaknings- eller ordningsuppgift och därvid bär uniform eller märke som tydligt utvisar denna uppgift;</a:t>
            </a:r>
            <a:br>
              <a:rPr lang="sv-SE" dirty="0"/>
            </a:br>
            <a:r>
              <a:rPr lang="sv-SE" dirty="0">
                <a:solidFill>
                  <a:srgbClr val="000000"/>
                </a:solidFill>
                <a:latin typeface="inherit"/>
              </a:rPr>
              <a:t>   3. trafiktjänsteman för vilken bestämmelserna i </a:t>
            </a:r>
            <a:r>
              <a:rPr lang="sv-SE" dirty="0">
                <a:latin typeface="inherit"/>
              </a:rPr>
              <a:t>4 kap.</a:t>
            </a:r>
            <a:br>
              <a:rPr lang="sv-SE" dirty="0"/>
            </a:br>
            <a:r>
              <a:rPr lang="sv-SE" dirty="0">
                <a:latin typeface="inherit"/>
              </a:rPr>
              <a:t>ordningslagen (1993:1617) </a:t>
            </a:r>
            <a:r>
              <a:rPr lang="sv-SE" dirty="0">
                <a:solidFill>
                  <a:srgbClr val="000000"/>
                </a:solidFill>
                <a:latin typeface="inherit"/>
              </a:rPr>
              <a:t>gäller enligt vad som sägs i 2 § nämnda kapitel.</a:t>
            </a:r>
          </a:p>
          <a:p>
            <a:pPr>
              <a:buFont typeface="Arial" charset="0"/>
              <a:buNone/>
              <a:tabLst>
                <a:tab pos="1257300" algn="l"/>
              </a:tabLst>
              <a:defRPr/>
            </a:pPr>
            <a:endParaRPr lang="sv-SE" dirty="0">
              <a:solidFill>
                <a:srgbClr val="000000"/>
              </a:solidFill>
              <a:latin typeface="inherit"/>
            </a:endParaRPr>
          </a:p>
          <a:p>
            <a:pPr>
              <a:buFont typeface="Arial" charset="0"/>
              <a:buNone/>
              <a:tabLst>
                <a:tab pos="1257300" algn="l"/>
              </a:tabLst>
              <a:defRPr/>
            </a:pPr>
            <a:r>
              <a:rPr lang="sv-SE" b="1" dirty="0">
                <a:solidFill>
                  <a:srgbClr val="000000"/>
                </a:solidFill>
                <a:latin typeface="inherit"/>
              </a:rPr>
              <a:t>	4 kap ordningslagen (1993:1617)</a:t>
            </a:r>
            <a:endParaRPr lang="sv-SE" dirty="0">
              <a:solidFill>
                <a:srgbClr val="000000"/>
              </a:solidFill>
              <a:latin typeface="inherit"/>
            </a:endParaRPr>
          </a:p>
          <a:p>
            <a:pPr>
              <a:buFont typeface="Arial" charset="0"/>
              <a:buNone/>
              <a:tabLst>
                <a:tab pos="1257300" algn="l"/>
              </a:tabLst>
              <a:defRPr/>
            </a:pPr>
            <a:r>
              <a:rPr lang="sv-SE" b="1" dirty="0">
                <a:solidFill>
                  <a:srgbClr val="333333"/>
                </a:solidFill>
                <a:latin typeface="Arial" panose="020B0604020202020204" pitchFamily="34" charset="0"/>
              </a:rPr>
              <a:t>	</a:t>
            </a:r>
            <a:r>
              <a:rPr lang="sv-SE" dirty="0">
                <a:solidFill>
                  <a:srgbClr val="333333"/>
                </a:solidFill>
                <a:latin typeface="Arial" panose="020B0604020202020204" pitchFamily="34" charset="0"/>
              </a:rPr>
              <a:t>2 §</a:t>
            </a:r>
            <a:r>
              <a:rPr lang="sv-SE" dirty="0">
                <a:solidFill>
                  <a:srgbClr val="000000"/>
                </a:solidFill>
                <a:latin typeface="inherit"/>
              </a:rPr>
              <a:t>   Med trafiktjänsteman förstås förare samt den som annars, på grund av anställning eller uppdrag hos ett trafikföretag som driver sådan trafik som avses i 1 §, har uppgifter som avser ordningen och säkerheten i trafiken. Bestämmelserna i detta kapitel om trafiktjänstemän gäller endast den som genom att bära uniform eller märke eller på något annat sätt tydligt visar att han är trafiktjänsteman.</a:t>
            </a:r>
          </a:p>
          <a:p>
            <a:pPr>
              <a:buFont typeface="Arial" charset="0"/>
              <a:buNone/>
              <a:tabLst>
                <a:tab pos="1257300" algn="l"/>
              </a:tabLst>
              <a:defRPr/>
            </a:pPr>
            <a:endParaRPr lang="sv-SE" dirty="0">
              <a:solidFill>
                <a:srgbClr val="000000"/>
              </a:solidFill>
              <a:latin typeface="inherit"/>
            </a:endParaRPr>
          </a:p>
          <a:p>
            <a:pPr lvl="0">
              <a:tabLst>
                <a:tab pos="1257300" algn="l"/>
              </a:tabLst>
              <a:defRPr/>
            </a:pPr>
            <a:r>
              <a:rPr lang="sv-SE" dirty="0">
                <a:solidFill>
                  <a:srgbClr val="000000"/>
                </a:solidFill>
              </a:rPr>
              <a:t>	</a:t>
            </a:r>
            <a:r>
              <a:rPr lang="sv-SE" b="1" dirty="0">
                <a:solidFill>
                  <a:srgbClr val="000000"/>
                </a:solidFill>
                <a:latin typeface="inherit"/>
              </a:rPr>
              <a:t>Lagen (1974:191) om bevakningsföretag</a:t>
            </a:r>
          </a:p>
          <a:p>
            <a:pPr>
              <a:buFont typeface="Arial" charset="0"/>
              <a:buNone/>
              <a:tabLst>
                <a:tab pos="1257300" algn="l"/>
              </a:tabLst>
              <a:defRPr/>
            </a:pPr>
            <a:r>
              <a:rPr lang="sv-SE" b="1" dirty="0">
                <a:solidFill>
                  <a:srgbClr val="333333"/>
                </a:solidFill>
                <a:latin typeface="Arial" panose="020B0604020202020204" pitchFamily="34" charset="0"/>
              </a:rPr>
              <a:t>	</a:t>
            </a:r>
            <a:r>
              <a:rPr lang="sv-SE" dirty="0">
                <a:solidFill>
                  <a:srgbClr val="333333"/>
                </a:solidFill>
                <a:latin typeface="Arial" panose="020B0604020202020204" pitchFamily="34" charset="0"/>
              </a:rPr>
              <a:t>7 §</a:t>
            </a:r>
            <a:r>
              <a:rPr lang="sv-SE" dirty="0">
                <a:solidFill>
                  <a:srgbClr val="000000"/>
                </a:solidFill>
                <a:latin typeface="inherit"/>
              </a:rPr>
              <a:t>   Den som är godkänd för anställning i bevakningsföretag och har till uppgift att utföra bevakningstjänst (väktare) har det skydd som avses i 17 kap. 5 § brottsbalken när han utför sådan tjänst.</a:t>
            </a:r>
            <a:endParaRPr lang="sv-SE" dirty="0"/>
          </a:p>
        </p:txBody>
      </p:sp>
    </p:spTree>
    <p:extLst>
      <p:ext uri="{BB962C8B-B14F-4D97-AF65-F5344CB8AC3E}">
        <p14:creationId xmlns:p14="http://schemas.microsoft.com/office/powerpoint/2010/main" val="6492886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kern="1200" dirty="0"/>
              <a:t>Om</a:t>
            </a:r>
            <a:r>
              <a:rPr lang="sv-SE" dirty="0"/>
              <a:t> </a:t>
            </a:r>
            <a:r>
              <a:rPr lang="sv-SE" sz="3200" b="1" kern="1200" dirty="0"/>
              <a:t>röstning</a:t>
            </a:r>
          </a:p>
        </p:txBody>
      </p:sp>
      <p:sp>
        <p:nvSpPr>
          <p:cNvPr id="3" name="Platshållare för innehåll 2"/>
          <p:cNvSpPr>
            <a:spLocks noGrp="1"/>
          </p:cNvSpPr>
          <p:nvPr>
            <p:ph idx="1"/>
          </p:nvPr>
        </p:nvSpPr>
        <p:spPr/>
        <p:txBody>
          <a:bodyPr/>
          <a:lstStyle/>
          <a:p>
            <a:r>
              <a:rPr lang="sv-SE" b="1" i="0" u="none" strike="noStrike" dirty="0">
                <a:solidFill>
                  <a:srgbClr val="333333"/>
                </a:solidFill>
                <a:effectLst/>
                <a:latin typeface="inherit"/>
              </a:rPr>
              <a:t>8 §</a:t>
            </a:r>
            <a:r>
              <a:rPr lang="sv-SE" dirty="0">
                <a:solidFill>
                  <a:srgbClr val="000000"/>
                </a:solidFill>
                <a:latin typeface="inherit"/>
              </a:rPr>
              <a:t>   </a:t>
            </a:r>
            <a:r>
              <a:rPr lang="sv-SE" dirty="0">
                <a:solidFill>
                  <a:srgbClr val="0070C0"/>
                </a:solidFill>
                <a:latin typeface="inherit"/>
              </a:rPr>
              <a:t>Den som vid val till allmän befattning eller vid annan utövning av rösträtt i allmänt ärende söker hindra omröstningen eller förvanska dess utgång eller annars otillbörligen inverka på omröstningen</a:t>
            </a:r>
            <a:r>
              <a:rPr lang="sv-SE" dirty="0">
                <a:solidFill>
                  <a:srgbClr val="000000"/>
                </a:solidFill>
                <a:latin typeface="inherit"/>
              </a:rPr>
              <a:t>, döms för </a:t>
            </a:r>
            <a:r>
              <a:rPr lang="sv-SE" dirty="0">
                <a:solidFill>
                  <a:srgbClr val="FF0000"/>
                </a:solidFill>
                <a:latin typeface="inherit"/>
              </a:rPr>
              <a:t>otillbörligt verkande vid röstning </a:t>
            </a:r>
            <a:r>
              <a:rPr lang="sv-SE" dirty="0">
                <a:solidFill>
                  <a:srgbClr val="000000"/>
                </a:solidFill>
                <a:latin typeface="inherit"/>
              </a:rPr>
              <a:t>till böter eller fängelse i högst sex månader.</a:t>
            </a:r>
          </a:p>
          <a:p>
            <a:r>
              <a:rPr lang="sv-SE" dirty="0">
                <a:solidFill>
                  <a:srgbClr val="000000"/>
                </a:solidFill>
                <a:latin typeface="inherit"/>
              </a:rPr>
              <a:t>	Är brottet </a:t>
            </a:r>
            <a:r>
              <a:rPr lang="sv-SE" dirty="0">
                <a:solidFill>
                  <a:srgbClr val="FF0000"/>
                </a:solidFill>
                <a:latin typeface="inherit"/>
              </a:rPr>
              <a:t>grovt</a:t>
            </a:r>
            <a:r>
              <a:rPr lang="sv-SE" dirty="0">
                <a:solidFill>
                  <a:srgbClr val="000000"/>
                </a:solidFill>
                <a:latin typeface="inherit"/>
              </a:rPr>
              <a:t>, döms till fängelse i högst fyra år. Vid bedömande av om brottet är grovt ska särskilt beaktas, </a:t>
            </a:r>
            <a:r>
              <a:rPr lang="sv-SE" dirty="0">
                <a:solidFill>
                  <a:srgbClr val="0070C0"/>
                </a:solidFill>
                <a:latin typeface="inherit"/>
              </a:rPr>
              <a:t>om det förövats med våld eller hot om våld eller innefattat missbruk av tjänsteställning.</a:t>
            </a:r>
          </a:p>
          <a:p>
            <a:r>
              <a:rPr lang="sv-SE" dirty="0">
                <a:solidFill>
                  <a:srgbClr val="000000"/>
                </a:solidFill>
                <a:latin typeface="inherit"/>
              </a:rPr>
              <a:t>	</a:t>
            </a:r>
            <a:r>
              <a:rPr lang="sv-SE" dirty="0">
                <a:solidFill>
                  <a:srgbClr val="0070C0"/>
                </a:solidFill>
                <a:latin typeface="inherit"/>
              </a:rPr>
              <a:t>Den som tar emot, godtar ett löfte om eller begär en otillbörlig förmån för att i allmänt ärende rösta på visst sätt eller inte rösta, döms, om det inte är tagande av muta</a:t>
            </a:r>
            <a:r>
              <a:rPr lang="sv-SE" dirty="0">
                <a:solidFill>
                  <a:srgbClr val="000000"/>
                </a:solidFill>
                <a:latin typeface="inherit"/>
              </a:rPr>
              <a:t>, för </a:t>
            </a:r>
            <a:r>
              <a:rPr lang="sv-SE" dirty="0">
                <a:solidFill>
                  <a:srgbClr val="FF0000"/>
                </a:solidFill>
                <a:latin typeface="inherit"/>
              </a:rPr>
              <a:t>tagande av otillbörlig förmån vid röstning </a:t>
            </a:r>
            <a:r>
              <a:rPr lang="sv-SE" dirty="0">
                <a:solidFill>
                  <a:srgbClr val="000000"/>
                </a:solidFill>
                <a:latin typeface="inherit"/>
              </a:rPr>
              <a:t>till böter eller fängelse i högst sex månader.</a:t>
            </a:r>
          </a:p>
          <a:p>
            <a:endParaRPr lang="sv-SE" dirty="0">
              <a:solidFill>
                <a:srgbClr val="000000"/>
              </a:solidFill>
              <a:latin typeface="inherit"/>
            </a:endParaRPr>
          </a:p>
          <a:p>
            <a:r>
              <a:rPr lang="sv-SE" b="1" i="0" u="none" strike="noStrike" dirty="0">
                <a:solidFill>
                  <a:srgbClr val="333333"/>
                </a:solidFill>
                <a:effectLst/>
                <a:latin typeface="Arial" panose="020B0604020202020204" pitchFamily="34" charset="0"/>
              </a:rPr>
              <a:t>9 §</a:t>
            </a:r>
            <a:r>
              <a:rPr lang="sv-SE" dirty="0">
                <a:solidFill>
                  <a:srgbClr val="000000"/>
                </a:solidFill>
                <a:latin typeface="inherit"/>
              </a:rPr>
              <a:t>   </a:t>
            </a:r>
            <a:r>
              <a:rPr lang="sv-SE" dirty="0">
                <a:solidFill>
                  <a:srgbClr val="0070C0"/>
                </a:solidFill>
                <a:latin typeface="inherit"/>
              </a:rPr>
              <a:t>Söker någon obehörigen skaffa sig kännedom om vad som angående utövning av rösträtt i allmänt ärende skall hållas hemligt</a:t>
            </a:r>
            <a:r>
              <a:rPr lang="sv-SE" dirty="0">
                <a:solidFill>
                  <a:srgbClr val="000000"/>
                </a:solidFill>
                <a:latin typeface="inherit"/>
              </a:rPr>
              <a:t>, dömes för </a:t>
            </a:r>
            <a:r>
              <a:rPr lang="sv-SE" dirty="0">
                <a:solidFill>
                  <a:srgbClr val="FF0000"/>
                </a:solidFill>
                <a:latin typeface="inherit"/>
              </a:rPr>
              <a:t>brott mot rösthemlighet </a:t>
            </a:r>
            <a:r>
              <a:rPr lang="sv-SE" dirty="0">
                <a:solidFill>
                  <a:srgbClr val="000000"/>
                </a:solidFill>
                <a:latin typeface="inherit"/>
              </a:rPr>
              <a:t>till böter eller fängelse i högst sex månader.</a:t>
            </a:r>
            <a:endParaRPr lang="sv-SE" dirty="0"/>
          </a:p>
        </p:txBody>
      </p:sp>
    </p:spTree>
    <p:extLst>
      <p:ext uri="{BB962C8B-B14F-4D97-AF65-F5344CB8AC3E}">
        <p14:creationId xmlns:p14="http://schemas.microsoft.com/office/powerpoint/2010/main" val="7081694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4196" y="806450"/>
            <a:ext cx="10809471" cy="755650"/>
          </a:xfrm>
        </p:spPr>
        <p:txBody>
          <a:bodyPr/>
          <a:lstStyle/>
          <a:p>
            <a:r>
              <a:rPr lang="sv-SE" sz="3200" b="1" kern="1200" dirty="0"/>
              <a:t>Övergrepp</a:t>
            </a:r>
            <a:r>
              <a:rPr lang="sv-SE" dirty="0"/>
              <a:t> </a:t>
            </a:r>
            <a:r>
              <a:rPr lang="sv-SE" sz="3200" b="1" kern="1200" dirty="0"/>
              <a:t>i rättssak</a:t>
            </a:r>
          </a:p>
        </p:txBody>
      </p:sp>
      <p:sp>
        <p:nvSpPr>
          <p:cNvPr id="3" name="Platshållare för innehåll 2"/>
          <p:cNvSpPr>
            <a:spLocks noGrp="1"/>
          </p:cNvSpPr>
          <p:nvPr>
            <p:ph idx="1"/>
          </p:nvPr>
        </p:nvSpPr>
        <p:spPr>
          <a:xfrm>
            <a:off x="324196" y="1651000"/>
            <a:ext cx="11338560" cy="4356100"/>
          </a:xfrm>
        </p:spPr>
        <p:txBody>
          <a:bodyPr/>
          <a:lstStyle/>
          <a:p>
            <a:r>
              <a:rPr lang="sv-SE" b="1" i="0" u="none" strike="noStrike" dirty="0">
                <a:solidFill>
                  <a:srgbClr val="333333"/>
                </a:solidFill>
                <a:effectLst/>
                <a:latin typeface="inherit"/>
              </a:rPr>
              <a:t>10 §</a:t>
            </a:r>
            <a:r>
              <a:rPr lang="sv-SE" dirty="0">
                <a:solidFill>
                  <a:srgbClr val="000000"/>
                </a:solidFill>
                <a:latin typeface="inherit"/>
              </a:rPr>
              <a:t>   Den som </a:t>
            </a:r>
            <a:r>
              <a:rPr lang="sv-SE" dirty="0">
                <a:solidFill>
                  <a:srgbClr val="0070C0"/>
                </a:solidFill>
                <a:latin typeface="inherit"/>
              </a:rPr>
              <a:t>med våld eller hot om våld angriper någon för att han eller hon gjort anmälan, fört talan, avlagt vittnesmål eller annars vid förhör avgett utsaga hos en domstol eller annan myndighet eller för att hindra någon från en sådan åtgärd </a:t>
            </a:r>
            <a:r>
              <a:rPr lang="sv-SE" dirty="0">
                <a:solidFill>
                  <a:srgbClr val="000000"/>
                </a:solidFill>
                <a:latin typeface="inherit"/>
              </a:rPr>
              <a:t>döms för </a:t>
            </a:r>
            <a:r>
              <a:rPr lang="sv-SE" dirty="0">
                <a:solidFill>
                  <a:srgbClr val="FF0000"/>
                </a:solidFill>
                <a:latin typeface="inherit"/>
              </a:rPr>
              <a:t>övergrepp i rättssak </a:t>
            </a:r>
            <a:r>
              <a:rPr lang="sv-SE" dirty="0">
                <a:solidFill>
                  <a:srgbClr val="000000"/>
                </a:solidFill>
                <a:latin typeface="inherit"/>
              </a:rPr>
              <a:t>till fängelse i högst fyra år. Detsamma gäller den som </a:t>
            </a:r>
            <a:r>
              <a:rPr lang="sv-SE" dirty="0">
                <a:solidFill>
                  <a:srgbClr val="0070C0"/>
                </a:solidFill>
                <a:latin typeface="inherit"/>
              </a:rPr>
              <a:t>med någon annan gärning, som medför lidande, skada eller olägenhet, eller med hot om en sådan gärning angriper någon för att han eller hon avlagt vittnesmål eller annars avgett utsaga vid förhör hos en myndighet eller för att hindra honom eller henne från att avge en sådan utsaga.</a:t>
            </a:r>
          </a:p>
          <a:p>
            <a:r>
              <a:rPr lang="sv-SE" dirty="0">
                <a:solidFill>
                  <a:srgbClr val="000000"/>
                </a:solidFill>
                <a:latin typeface="inherit"/>
              </a:rPr>
              <a:t>	Med domstol eller annan myndighet i första stycket avses </a:t>
            </a:r>
            <a:r>
              <a:rPr lang="sv-SE" dirty="0">
                <a:solidFill>
                  <a:srgbClr val="0070C0"/>
                </a:solidFill>
                <a:latin typeface="inherit"/>
              </a:rPr>
              <a:t>även en dömande kammare eller ett annat organ i Internationella brottmålsdomstolen.</a:t>
            </a:r>
          </a:p>
          <a:p>
            <a:r>
              <a:rPr lang="sv-SE" dirty="0">
                <a:solidFill>
                  <a:srgbClr val="000000"/>
                </a:solidFill>
                <a:latin typeface="inherit"/>
              </a:rPr>
              <a:t>	Om brottet är grovt döms för </a:t>
            </a:r>
            <a:r>
              <a:rPr lang="sv-SE" dirty="0">
                <a:solidFill>
                  <a:srgbClr val="FF0000"/>
                </a:solidFill>
                <a:latin typeface="inherit"/>
              </a:rPr>
              <a:t>grovt övergrepp i rättssak </a:t>
            </a:r>
            <a:r>
              <a:rPr lang="sv-SE" dirty="0">
                <a:solidFill>
                  <a:srgbClr val="000000"/>
                </a:solidFill>
                <a:latin typeface="inherit"/>
              </a:rPr>
              <a:t>till fängelse i lägst två och högst åtta år. Vid bedömningen av om brottet är grovt ska det särskilt beaktas</a:t>
            </a:r>
            <a:br>
              <a:rPr lang="sv-SE" dirty="0">
                <a:solidFill>
                  <a:srgbClr val="000000"/>
                </a:solidFill>
                <a:latin typeface="inherit"/>
              </a:rPr>
            </a:br>
            <a:r>
              <a:rPr lang="sv-SE" dirty="0">
                <a:solidFill>
                  <a:srgbClr val="000000"/>
                </a:solidFill>
                <a:latin typeface="inherit"/>
              </a:rPr>
              <a:t>   1. </a:t>
            </a:r>
            <a:r>
              <a:rPr lang="sv-SE" dirty="0">
                <a:solidFill>
                  <a:srgbClr val="0070C0"/>
                </a:solidFill>
                <a:latin typeface="inherit"/>
              </a:rPr>
              <a:t>om det har uppkommit eller funnits risk för betydande men för det allmänna eller någon enskild,</a:t>
            </a:r>
            <a:br>
              <a:rPr lang="sv-SE" dirty="0">
                <a:solidFill>
                  <a:srgbClr val="0070C0"/>
                </a:solidFill>
                <a:latin typeface="inherit"/>
              </a:rPr>
            </a:br>
            <a:r>
              <a:rPr lang="sv-SE" dirty="0">
                <a:solidFill>
                  <a:srgbClr val="0070C0"/>
                </a:solidFill>
                <a:latin typeface="inherit"/>
              </a:rPr>
              <a:t>   2. om gärningen har innefattat våld eller hot av allvarligt slag, eller</a:t>
            </a:r>
            <a:br>
              <a:rPr lang="sv-SE" dirty="0">
                <a:solidFill>
                  <a:srgbClr val="0070C0"/>
                </a:solidFill>
                <a:latin typeface="inherit"/>
              </a:rPr>
            </a:br>
            <a:r>
              <a:rPr lang="sv-SE" dirty="0">
                <a:solidFill>
                  <a:srgbClr val="0070C0"/>
                </a:solidFill>
                <a:latin typeface="inherit"/>
              </a:rPr>
              <a:t>   3. om gärningen annars har varit av särskilt hänsynslös eller farlig art.</a:t>
            </a:r>
          </a:p>
          <a:p>
            <a:r>
              <a:rPr lang="sv-SE" dirty="0">
                <a:solidFill>
                  <a:srgbClr val="000000"/>
                </a:solidFill>
                <a:latin typeface="inherit"/>
              </a:rPr>
              <a:t>	Om brottet är ringa döms för </a:t>
            </a:r>
            <a:r>
              <a:rPr lang="sv-SE" dirty="0">
                <a:solidFill>
                  <a:srgbClr val="FF0000"/>
                </a:solidFill>
                <a:latin typeface="inherit"/>
              </a:rPr>
              <a:t>ringa övergrepp i rättssak </a:t>
            </a:r>
            <a:r>
              <a:rPr lang="sv-SE" dirty="0">
                <a:solidFill>
                  <a:srgbClr val="000000"/>
                </a:solidFill>
                <a:latin typeface="inherit"/>
              </a:rPr>
              <a:t>till böter eller fängelse i högst sex månader. </a:t>
            </a:r>
          </a:p>
          <a:p>
            <a:endParaRPr lang="sv-SE" dirty="0"/>
          </a:p>
        </p:txBody>
      </p:sp>
    </p:spTree>
    <p:extLst>
      <p:ext uri="{BB962C8B-B14F-4D97-AF65-F5344CB8AC3E}">
        <p14:creationId xmlns:p14="http://schemas.microsoft.com/office/powerpoint/2010/main" val="17660144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kern="1200" dirty="0"/>
              <a:t>Skyddande av brottsling</a:t>
            </a:r>
          </a:p>
        </p:txBody>
      </p:sp>
      <p:sp>
        <p:nvSpPr>
          <p:cNvPr id="3" name="Platshållare för innehåll 2"/>
          <p:cNvSpPr>
            <a:spLocks noGrp="1"/>
          </p:cNvSpPr>
          <p:nvPr>
            <p:ph idx="1"/>
          </p:nvPr>
        </p:nvSpPr>
        <p:spPr/>
        <p:txBody>
          <a:bodyPr/>
          <a:lstStyle/>
          <a:p>
            <a:r>
              <a:rPr lang="sv-SE" b="1" i="0" u="none" strike="noStrike" dirty="0">
                <a:solidFill>
                  <a:srgbClr val="333333"/>
                </a:solidFill>
                <a:effectLst/>
                <a:latin typeface="inherit"/>
              </a:rPr>
              <a:t>11 §</a:t>
            </a:r>
            <a:r>
              <a:rPr lang="sv-SE" dirty="0">
                <a:solidFill>
                  <a:srgbClr val="000000"/>
                </a:solidFill>
                <a:latin typeface="inherit"/>
              </a:rPr>
              <a:t>   Om någon </a:t>
            </a:r>
            <a:r>
              <a:rPr lang="sv-SE" dirty="0">
                <a:solidFill>
                  <a:srgbClr val="0070C0"/>
                </a:solidFill>
                <a:latin typeface="inherit"/>
              </a:rPr>
              <a:t>döljer den som förövat brott, hjälper honom eller henne att undkomma, undanröjer bevis om brottet eller på annat dylikt sätt motverkar att det uppdagas eller beivras</a:t>
            </a:r>
            <a:r>
              <a:rPr lang="sv-SE" dirty="0">
                <a:solidFill>
                  <a:srgbClr val="000000"/>
                </a:solidFill>
                <a:latin typeface="inherit"/>
              </a:rPr>
              <a:t>, döms för </a:t>
            </a:r>
            <a:r>
              <a:rPr lang="sv-SE" dirty="0">
                <a:solidFill>
                  <a:srgbClr val="FF0000"/>
                </a:solidFill>
                <a:latin typeface="inherit"/>
              </a:rPr>
              <a:t>skyddande av brottsling </a:t>
            </a:r>
            <a:r>
              <a:rPr lang="sv-SE" dirty="0">
                <a:solidFill>
                  <a:srgbClr val="000000"/>
                </a:solidFill>
                <a:latin typeface="inherit"/>
              </a:rPr>
              <a:t>till böter eller fängelse i högst ett år.</a:t>
            </a:r>
          </a:p>
          <a:p>
            <a:r>
              <a:rPr lang="sv-SE" dirty="0">
                <a:solidFill>
                  <a:srgbClr val="000000"/>
                </a:solidFill>
                <a:latin typeface="inherit"/>
              </a:rPr>
              <a:t>	För skyddande av brottsling döms också den som </a:t>
            </a:r>
            <a:r>
              <a:rPr lang="sv-SE" dirty="0">
                <a:solidFill>
                  <a:srgbClr val="0070C0"/>
                </a:solidFill>
                <a:latin typeface="inherit"/>
              </a:rPr>
              <a:t>undanröjer bevis om brott som är föremål för ett rättsligt förfarande vid Internationella brottmålsdomstolen eller på annat dylikt sätt motverkar att det uppdagas eller beivras.</a:t>
            </a:r>
          </a:p>
          <a:p>
            <a:r>
              <a:rPr lang="sv-SE" dirty="0">
                <a:solidFill>
                  <a:srgbClr val="000000"/>
                </a:solidFill>
                <a:latin typeface="inherit"/>
              </a:rPr>
              <a:t>	Är brottet </a:t>
            </a:r>
            <a:r>
              <a:rPr lang="sv-SE" dirty="0">
                <a:solidFill>
                  <a:srgbClr val="FF0000"/>
                </a:solidFill>
                <a:latin typeface="inherit"/>
              </a:rPr>
              <a:t>grovt</a:t>
            </a:r>
            <a:r>
              <a:rPr lang="sv-SE" dirty="0">
                <a:solidFill>
                  <a:srgbClr val="000000"/>
                </a:solidFill>
                <a:latin typeface="inherit"/>
              </a:rPr>
              <a:t>, döms till fängelse, lägst sex månader och högst fyra år.</a:t>
            </a:r>
          </a:p>
          <a:p>
            <a:r>
              <a:rPr lang="sv-SE" dirty="0">
                <a:solidFill>
                  <a:srgbClr val="000000"/>
                </a:solidFill>
                <a:latin typeface="inherit"/>
              </a:rPr>
              <a:t>	</a:t>
            </a:r>
            <a:r>
              <a:rPr lang="sv-SE" dirty="0">
                <a:solidFill>
                  <a:srgbClr val="0070C0"/>
                </a:solidFill>
                <a:latin typeface="inherit"/>
              </a:rPr>
              <a:t>Den som inte insåg men hade skälig anledning att anta att den andre var brottslig</a:t>
            </a:r>
            <a:r>
              <a:rPr lang="sv-SE" dirty="0">
                <a:solidFill>
                  <a:srgbClr val="000000"/>
                </a:solidFill>
                <a:latin typeface="inherit"/>
              </a:rPr>
              <a:t>, döms till böter.</a:t>
            </a:r>
          </a:p>
          <a:p>
            <a:r>
              <a:rPr lang="sv-SE" dirty="0">
                <a:solidFill>
                  <a:srgbClr val="000000"/>
                </a:solidFill>
                <a:latin typeface="inherit"/>
              </a:rPr>
              <a:t>	</a:t>
            </a:r>
            <a:r>
              <a:rPr lang="sv-SE" dirty="0">
                <a:solidFill>
                  <a:srgbClr val="0070C0"/>
                </a:solidFill>
                <a:latin typeface="inherit"/>
              </a:rPr>
              <a:t>Ansvar ska inte dömas ut om gärningen är att anse som ringa med hänsyn till gärningsmannens förhållande till den brottslige och övriga omständigheter</a:t>
            </a:r>
            <a:r>
              <a:rPr lang="sv-SE" dirty="0">
                <a:solidFill>
                  <a:srgbClr val="000000"/>
                </a:solidFill>
                <a:latin typeface="inherit"/>
              </a:rPr>
              <a:t>.</a:t>
            </a:r>
          </a:p>
          <a:p>
            <a:endParaRPr lang="sv-SE" dirty="0"/>
          </a:p>
        </p:txBody>
      </p:sp>
    </p:spTree>
    <p:extLst>
      <p:ext uri="{BB962C8B-B14F-4D97-AF65-F5344CB8AC3E}">
        <p14:creationId xmlns:p14="http://schemas.microsoft.com/office/powerpoint/2010/main" val="11353907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40327" y="598516"/>
            <a:ext cx="10604115" cy="946959"/>
          </a:xfrm>
        </p:spPr>
        <p:txBody>
          <a:bodyPr/>
          <a:lstStyle/>
          <a:p>
            <a:r>
              <a:rPr lang="sv-SE" sz="3200" b="1" kern="1200" dirty="0"/>
              <a:t>Främjande av flykt, överträdelse av myndighets bud, hindrande av förrättning</a:t>
            </a:r>
          </a:p>
        </p:txBody>
      </p:sp>
      <p:sp>
        <p:nvSpPr>
          <p:cNvPr id="3" name="Platshållare för innehåll 2"/>
          <p:cNvSpPr>
            <a:spLocks noGrp="1"/>
          </p:cNvSpPr>
          <p:nvPr>
            <p:ph idx="1"/>
          </p:nvPr>
        </p:nvSpPr>
        <p:spPr>
          <a:xfrm>
            <a:off x="540327" y="1634375"/>
            <a:ext cx="11014364" cy="4356100"/>
          </a:xfrm>
        </p:spPr>
        <p:txBody>
          <a:bodyPr/>
          <a:lstStyle/>
          <a:p>
            <a:r>
              <a:rPr lang="sv-SE" b="1" i="0" u="none" strike="noStrike" dirty="0">
                <a:solidFill>
                  <a:srgbClr val="333333"/>
                </a:solidFill>
                <a:effectLst/>
                <a:latin typeface="inherit"/>
              </a:rPr>
              <a:t>12 §</a:t>
            </a:r>
            <a:r>
              <a:rPr lang="sv-SE" dirty="0">
                <a:solidFill>
                  <a:srgbClr val="000000"/>
                </a:solidFill>
                <a:latin typeface="inherit"/>
              </a:rPr>
              <a:t>   </a:t>
            </a:r>
            <a:r>
              <a:rPr lang="sv-SE" dirty="0">
                <a:solidFill>
                  <a:srgbClr val="0070C0"/>
                </a:solidFill>
                <a:latin typeface="inherit"/>
              </a:rPr>
              <a:t>Hjälper man den som är intagen på kriminalvårdsanstalt eller som är häktad eller anhållen eller som annars är med laga rätt berövad friheten att komma lös eller främjar man, efter det han avvikit, hans flykt genom att dölja honom eller genom annan sådan åtgärd</a:t>
            </a:r>
            <a:r>
              <a:rPr lang="sv-SE" dirty="0">
                <a:solidFill>
                  <a:srgbClr val="000000"/>
                </a:solidFill>
                <a:latin typeface="inherit"/>
              </a:rPr>
              <a:t>, döms för </a:t>
            </a:r>
            <a:r>
              <a:rPr lang="sv-SE" dirty="0">
                <a:solidFill>
                  <a:srgbClr val="FF0000"/>
                </a:solidFill>
                <a:latin typeface="inherit"/>
              </a:rPr>
              <a:t>främjande av flykt </a:t>
            </a:r>
            <a:r>
              <a:rPr lang="sv-SE" dirty="0">
                <a:solidFill>
                  <a:srgbClr val="000000"/>
                </a:solidFill>
                <a:latin typeface="inherit"/>
              </a:rPr>
              <a:t>till böter eller fängelse i högst ett år.</a:t>
            </a:r>
          </a:p>
          <a:p>
            <a:r>
              <a:rPr lang="sv-SE" dirty="0">
                <a:solidFill>
                  <a:srgbClr val="000000"/>
                </a:solidFill>
                <a:latin typeface="inherit"/>
              </a:rPr>
              <a:t>	Är brottet </a:t>
            </a:r>
            <a:r>
              <a:rPr lang="sv-SE" dirty="0">
                <a:solidFill>
                  <a:srgbClr val="FF0000"/>
                </a:solidFill>
                <a:latin typeface="inherit"/>
              </a:rPr>
              <a:t>grovt</a:t>
            </a:r>
            <a:r>
              <a:rPr lang="sv-SE" dirty="0">
                <a:solidFill>
                  <a:srgbClr val="000000"/>
                </a:solidFill>
                <a:latin typeface="inherit"/>
              </a:rPr>
              <a:t>, döms till fängelse, lägst sex månader och högst fyra år.</a:t>
            </a:r>
          </a:p>
          <a:p>
            <a:r>
              <a:rPr lang="sv-SE" dirty="0">
                <a:solidFill>
                  <a:srgbClr val="000000"/>
                </a:solidFill>
                <a:latin typeface="inherit"/>
              </a:rPr>
              <a:t>	</a:t>
            </a:r>
            <a:r>
              <a:rPr lang="sv-SE" dirty="0">
                <a:solidFill>
                  <a:srgbClr val="0070C0"/>
                </a:solidFill>
                <a:latin typeface="inherit"/>
              </a:rPr>
              <a:t>Till ansvar skall inte dömas om gärningen är att anse som ringa med hänsyn till frihetsberövandets art och syfte, gärningsmannens tillvägagångssätt och hans förhållande till den vars flykt han har främjat.</a:t>
            </a:r>
          </a:p>
          <a:p>
            <a:endParaRPr lang="sv-SE" dirty="0">
              <a:solidFill>
                <a:srgbClr val="000000"/>
              </a:solidFill>
              <a:latin typeface="inherit"/>
            </a:endParaRPr>
          </a:p>
          <a:p>
            <a:r>
              <a:rPr lang="sv-SE" b="1" i="0" u="none" strike="noStrike" dirty="0">
                <a:solidFill>
                  <a:srgbClr val="333333"/>
                </a:solidFill>
                <a:effectLst/>
                <a:latin typeface="inherit"/>
              </a:rPr>
              <a:t>13 §</a:t>
            </a:r>
            <a:r>
              <a:rPr lang="sv-SE" dirty="0">
                <a:solidFill>
                  <a:srgbClr val="000000"/>
                </a:solidFill>
                <a:latin typeface="inherit"/>
              </a:rPr>
              <a:t>   </a:t>
            </a:r>
            <a:r>
              <a:rPr lang="sv-SE" dirty="0">
                <a:solidFill>
                  <a:srgbClr val="0070C0"/>
                </a:solidFill>
                <a:latin typeface="inherit"/>
              </a:rPr>
              <a:t>Den som olovligen rubbar, skadar eller annars förfogar över egendom som är föremål för utmätning, kvarstad, betalningssäkring, beslag eller annan liknande åtgärd skadar eller borttager myndighets anslag eller försegling eller eljest olovligen öppnar vad myndighet tillslutit eller ock överträder annat dylikt av myndighet meddelat förbud</a:t>
            </a:r>
            <a:r>
              <a:rPr lang="sv-SE" dirty="0">
                <a:solidFill>
                  <a:srgbClr val="000000"/>
                </a:solidFill>
                <a:latin typeface="inherit"/>
              </a:rPr>
              <a:t>, dömes för </a:t>
            </a:r>
            <a:r>
              <a:rPr lang="sv-SE" dirty="0">
                <a:solidFill>
                  <a:srgbClr val="FF0000"/>
                </a:solidFill>
                <a:latin typeface="inherit"/>
              </a:rPr>
              <a:t>överträdelse av myndighets bud </a:t>
            </a:r>
            <a:r>
              <a:rPr lang="sv-SE" dirty="0">
                <a:solidFill>
                  <a:srgbClr val="000000"/>
                </a:solidFill>
                <a:latin typeface="inherit"/>
              </a:rPr>
              <a:t>till böter eller fängelse i högst ett år.</a:t>
            </a:r>
          </a:p>
          <a:p>
            <a:r>
              <a:rPr lang="sv-SE" dirty="0">
                <a:solidFill>
                  <a:srgbClr val="000000"/>
                </a:solidFill>
                <a:latin typeface="inherit"/>
              </a:rPr>
              <a:t>	</a:t>
            </a:r>
            <a:r>
              <a:rPr lang="sv-SE" dirty="0">
                <a:solidFill>
                  <a:srgbClr val="0070C0"/>
                </a:solidFill>
                <a:latin typeface="inherit"/>
              </a:rPr>
              <a:t>Vägrar någon inträde som förrättningsman äger fordra</a:t>
            </a:r>
            <a:r>
              <a:rPr lang="sv-SE" dirty="0">
                <a:solidFill>
                  <a:srgbClr val="000000"/>
                </a:solidFill>
                <a:latin typeface="inherit"/>
              </a:rPr>
              <a:t>, dömes för </a:t>
            </a:r>
            <a:r>
              <a:rPr lang="sv-SE" dirty="0">
                <a:solidFill>
                  <a:srgbClr val="FF0000"/>
                </a:solidFill>
                <a:latin typeface="inherit"/>
              </a:rPr>
              <a:t>hindrande av förrättning </a:t>
            </a:r>
            <a:r>
              <a:rPr lang="sv-SE" dirty="0">
                <a:solidFill>
                  <a:srgbClr val="000000"/>
                </a:solidFill>
                <a:latin typeface="inherit"/>
              </a:rPr>
              <a:t>till böter. </a:t>
            </a:r>
          </a:p>
          <a:p>
            <a:endParaRPr lang="sv-SE" dirty="0">
              <a:solidFill>
                <a:srgbClr val="000000"/>
              </a:solidFill>
              <a:latin typeface="inherit"/>
            </a:endParaRPr>
          </a:p>
          <a:p>
            <a:endParaRPr lang="sv-SE" dirty="0"/>
          </a:p>
        </p:txBody>
      </p:sp>
    </p:spTree>
    <p:extLst>
      <p:ext uri="{BB962C8B-B14F-4D97-AF65-F5344CB8AC3E}">
        <p14:creationId xmlns:p14="http://schemas.microsoft.com/office/powerpoint/2010/main" val="3768079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1703513" y="1133746"/>
            <a:ext cx="8712968" cy="3862596"/>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sv-SE" sz="3500" b="1" i="0" u="none" strike="noStrike" kern="1200" cap="none" spc="0" normalizeH="0" baseline="0" noProof="0" dirty="0">
              <a:ln>
                <a:noFill/>
              </a:ln>
              <a:solidFill>
                <a:srgbClr val="000000"/>
              </a:solidFill>
              <a:effectLst/>
              <a:uLnTx/>
              <a:uFillTx/>
              <a:latin typeface="Times New Roman"/>
              <a:ea typeface="+mn-ea"/>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sv-SE" sz="3500" b="1" i="0" u="none" strike="noStrike" kern="1200" cap="none" spc="0" normalizeH="0" baseline="0" noProof="0" dirty="0">
              <a:ln>
                <a:noFill/>
              </a:ln>
              <a:solidFill>
                <a:srgbClr val="000000"/>
              </a:solidFill>
              <a:effectLst/>
              <a:uLnTx/>
              <a:uFillTx/>
              <a:latin typeface="Times New Roman"/>
              <a:ea typeface="+mn-ea"/>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sv-SE" sz="3500" b="1" i="0" u="none" strike="noStrike" kern="1200" cap="none" spc="0" normalizeH="0" baseline="0" noProof="0" dirty="0">
              <a:ln>
                <a:noFill/>
              </a:ln>
              <a:solidFill>
                <a:srgbClr val="000000"/>
              </a:solidFill>
              <a:effectLst/>
              <a:uLnTx/>
              <a:uFillTx/>
              <a:latin typeface="Times New Roman"/>
              <a:ea typeface="+mn-ea"/>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sv-SE" sz="3500" b="1" i="0" u="none" strike="noStrike" kern="1200" cap="none" spc="0" normalizeH="0" baseline="0" noProof="0" dirty="0">
              <a:ln>
                <a:noFill/>
              </a:ln>
              <a:solidFill>
                <a:srgbClr val="000000"/>
              </a:solidFill>
              <a:effectLst/>
              <a:uLnTx/>
              <a:uFillTx/>
              <a:latin typeface="Times New Roman"/>
              <a:ea typeface="+mn-ea"/>
              <a:cs typeface="Arial" panose="020B0604020202020204"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r>
              <a:rPr kumimoji="0" lang="sv-SE" sz="3500" b="1" i="0" u="none" strike="noStrike" kern="1200" cap="none" spc="0" normalizeH="0" baseline="0" noProof="0" dirty="0">
                <a:ln>
                  <a:noFill/>
                </a:ln>
                <a:solidFill>
                  <a:srgbClr val="000000"/>
                </a:solidFill>
                <a:effectLst/>
                <a:uLnTx/>
                <a:uFillTx/>
                <a:latin typeface="Times New Roman"/>
                <a:ea typeface="+mn-ea"/>
                <a:cs typeface="Arial" panose="020B0604020202020204" pitchFamily="34" charset="0"/>
              </a:rPr>
              <a:t>								     DET ALLMÄNNA SKULDKRAVET</a:t>
            </a:r>
          </a:p>
        </p:txBody>
      </p:sp>
      <p:pic>
        <p:nvPicPr>
          <p:cNvPr id="3" name="Bildobjekt 2"/>
          <p:cNvPicPr>
            <a:picLocks noChangeAspect="1"/>
          </p:cNvPicPr>
          <p:nvPr/>
        </p:nvPicPr>
        <p:blipFill>
          <a:blip r:embed="rId3"/>
          <a:stretch>
            <a:fillRect/>
          </a:stretch>
        </p:blipFill>
        <p:spPr>
          <a:xfrm>
            <a:off x="5011033" y="1138651"/>
            <a:ext cx="2097927" cy="2097927"/>
          </a:xfrm>
          <a:prstGeom prst="rect">
            <a:avLst/>
          </a:prstGeom>
        </p:spPr>
      </p:pic>
    </p:spTree>
    <p:extLst>
      <p:ext uri="{BB962C8B-B14F-4D97-AF65-F5344CB8AC3E}">
        <p14:creationId xmlns:p14="http://schemas.microsoft.com/office/powerpoint/2010/main" val="3666659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kern="1200" dirty="0"/>
              <a:t>Föregivande av allmän ställning och osjälvständiga brottsformer</a:t>
            </a:r>
          </a:p>
        </p:txBody>
      </p:sp>
      <p:sp>
        <p:nvSpPr>
          <p:cNvPr id="3" name="Platshållare för innehåll 2"/>
          <p:cNvSpPr>
            <a:spLocks noGrp="1"/>
          </p:cNvSpPr>
          <p:nvPr>
            <p:ph idx="1"/>
          </p:nvPr>
        </p:nvSpPr>
        <p:spPr>
          <a:xfrm>
            <a:off x="941917" y="1928552"/>
            <a:ext cx="10210800" cy="4078547"/>
          </a:xfrm>
        </p:spPr>
        <p:txBody>
          <a:bodyPr/>
          <a:lstStyle/>
          <a:p>
            <a:r>
              <a:rPr lang="sv-SE" b="1" i="0" u="none" strike="noStrike" dirty="0">
                <a:solidFill>
                  <a:srgbClr val="333333"/>
                </a:solidFill>
                <a:effectLst/>
                <a:latin typeface="inherit"/>
              </a:rPr>
              <a:t>15 §</a:t>
            </a:r>
            <a:r>
              <a:rPr lang="sv-SE" dirty="0">
                <a:solidFill>
                  <a:srgbClr val="000000"/>
                </a:solidFill>
                <a:latin typeface="inherit"/>
              </a:rPr>
              <a:t>   </a:t>
            </a:r>
            <a:r>
              <a:rPr lang="sv-SE" dirty="0">
                <a:solidFill>
                  <a:srgbClr val="0070C0"/>
                </a:solidFill>
                <a:latin typeface="inherit"/>
              </a:rPr>
              <a:t>Giver någon sig obehörigen ut för att utöva myndighet</a:t>
            </a:r>
            <a:r>
              <a:rPr lang="sv-SE" dirty="0">
                <a:solidFill>
                  <a:srgbClr val="000000"/>
                </a:solidFill>
                <a:latin typeface="inherit"/>
              </a:rPr>
              <a:t>, dömes för </a:t>
            </a:r>
            <a:r>
              <a:rPr lang="sv-SE" dirty="0">
                <a:solidFill>
                  <a:srgbClr val="FF0000"/>
                </a:solidFill>
                <a:latin typeface="inherit"/>
              </a:rPr>
              <a:t>föregivande av allmän ställning</a:t>
            </a:r>
            <a:r>
              <a:rPr lang="sv-SE" dirty="0">
                <a:solidFill>
                  <a:srgbClr val="000000"/>
                </a:solidFill>
                <a:latin typeface="inherit"/>
              </a:rPr>
              <a:t> till böter eller fängelse i högst sex månader. Detsamma skall gälla, </a:t>
            </a:r>
            <a:r>
              <a:rPr lang="sv-SE" dirty="0">
                <a:solidFill>
                  <a:srgbClr val="0070C0"/>
                </a:solidFill>
                <a:latin typeface="inherit"/>
              </a:rPr>
              <a:t>om någon obehörigen bär uniform, märke eller annat tjänstetecken som giver honom sken av att tillhöra försvarsmakten eller annan kår i det allmännas tjänst eller kår, vars verksamhet avser allmän samfärdsel eller allmänhetens förseende med vatten, ljus, värme eller kraft.</a:t>
            </a:r>
          </a:p>
          <a:p>
            <a:r>
              <a:rPr lang="sv-SE" dirty="0">
                <a:solidFill>
                  <a:srgbClr val="000000"/>
                </a:solidFill>
                <a:latin typeface="inherit"/>
              </a:rPr>
              <a:t>	Är brottet med hänsyn till att det har medfört </a:t>
            </a:r>
            <a:r>
              <a:rPr lang="sv-SE" dirty="0">
                <a:solidFill>
                  <a:srgbClr val="0070C0"/>
                </a:solidFill>
                <a:latin typeface="inherit"/>
              </a:rPr>
              <a:t>betydande men för det allmänna eller för någon enskild eller eljest </a:t>
            </a:r>
            <a:r>
              <a:rPr lang="sv-SE" dirty="0">
                <a:solidFill>
                  <a:srgbClr val="000000"/>
                </a:solidFill>
                <a:latin typeface="inherit"/>
              </a:rPr>
              <a:t>att anse som </a:t>
            </a:r>
            <a:r>
              <a:rPr lang="sv-SE" dirty="0">
                <a:solidFill>
                  <a:srgbClr val="FF0000"/>
                </a:solidFill>
                <a:latin typeface="inherit"/>
              </a:rPr>
              <a:t>grovt</a:t>
            </a:r>
            <a:r>
              <a:rPr lang="sv-SE" dirty="0">
                <a:solidFill>
                  <a:srgbClr val="000000"/>
                </a:solidFill>
                <a:latin typeface="inherit"/>
              </a:rPr>
              <a:t>, skall dömas till fängelse i högst två år.</a:t>
            </a:r>
          </a:p>
          <a:p>
            <a:endParaRPr lang="sv-SE" dirty="0"/>
          </a:p>
          <a:p>
            <a:r>
              <a:rPr lang="sv-SE" b="1" i="0" u="none" strike="noStrike" dirty="0">
                <a:solidFill>
                  <a:srgbClr val="333333"/>
                </a:solidFill>
                <a:effectLst/>
                <a:latin typeface="Arial" panose="020B0604020202020204" pitchFamily="34" charset="0"/>
              </a:rPr>
              <a:t>16 §</a:t>
            </a:r>
            <a:r>
              <a:rPr lang="sv-SE" dirty="0">
                <a:solidFill>
                  <a:srgbClr val="000000"/>
                </a:solidFill>
                <a:latin typeface="inherit"/>
              </a:rPr>
              <a:t>   För </a:t>
            </a:r>
            <a:r>
              <a:rPr lang="sv-SE" dirty="0">
                <a:solidFill>
                  <a:srgbClr val="FF0000"/>
                </a:solidFill>
                <a:latin typeface="inherit"/>
              </a:rPr>
              <a:t>försök eller förberedelse </a:t>
            </a:r>
            <a:r>
              <a:rPr lang="sv-SE" dirty="0">
                <a:solidFill>
                  <a:srgbClr val="000000"/>
                </a:solidFill>
                <a:latin typeface="inherit"/>
              </a:rPr>
              <a:t>till våld eller hot mot tjänsteman, grovt våld eller hot mot tjänsteman, grov förgripelse mot tjänsteman, övergrepp i rättssak, grovt övergrepp i rättssak eller främjande av flykt döms det till ansvar enligt 23 kap. Detsamma gäller för </a:t>
            </a:r>
            <a:r>
              <a:rPr lang="sv-SE" dirty="0">
                <a:solidFill>
                  <a:srgbClr val="FF0000"/>
                </a:solidFill>
                <a:latin typeface="inherit"/>
              </a:rPr>
              <a:t>stämpling</a:t>
            </a:r>
            <a:r>
              <a:rPr lang="sv-SE" dirty="0">
                <a:solidFill>
                  <a:srgbClr val="000000"/>
                </a:solidFill>
                <a:latin typeface="inherit"/>
              </a:rPr>
              <a:t> till grovt våld eller hot mot tjänsteman, grov förgripelse mot tjänsteman, övergrepp i rättssak eller grovt övergrepp i rättssak. </a:t>
            </a:r>
            <a:endParaRPr lang="sv-SE" dirty="0"/>
          </a:p>
        </p:txBody>
      </p:sp>
    </p:spTree>
    <p:extLst>
      <p:ext uri="{BB962C8B-B14F-4D97-AF65-F5344CB8AC3E}">
        <p14:creationId xmlns:p14="http://schemas.microsoft.com/office/powerpoint/2010/main" val="30896838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71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ubrik 1"/>
          <p:cNvSpPr>
            <a:spLocks noGrp="1"/>
          </p:cNvSpPr>
          <p:nvPr>
            <p:ph type="title"/>
          </p:nvPr>
        </p:nvSpPr>
        <p:spPr/>
        <p:txBody>
          <a:bodyPr/>
          <a:lstStyle/>
          <a:p>
            <a:pPr eaLnBrk="1" hangingPunct="1"/>
            <a:r>
              <a:rPr lang="sv-SE" altLang="sv-SE" sz="3200" b="1" kern="1200" dirty="0"/>
              <a:t>Kapitlens innehåll</a:t>
            </a:r>
          </a:p>
        </p:txBody>
      </p:sp>
      <p:sp>
        <p:nvSpPr>
          <p:cNvPr id="6147" name="Platshållare för innehåll 2"/>
          <p:cNvSpPr>
            <a:spLocks noGrp="1"/>
          </p:cNvSpPr>
          <p:nvPr>
            <p:ph idx="1"/>
          </p:nvPr>
        </p:nvSpPr>
        <p:spPr>
          <a:xfrm>
            <a:off x="939800" y="1916832"/>
            <a:ext cx="10212917" cy="4090268"/>
          </a:xfrm>
        </p:spPr>
        <p:txBody>
          <a:bodyPr/>
          <a:lstStyle/>
          <a:p>
            <a:pPr marL="0" lvl="0" indent="0"/>
            <a:endParaRPr lang="sv-SE" altLang="sv-SE" sz="2400" dirty="0"/>
          </a:p>
          <a:p>
            <a:pPr marL="0" lvl="0" eaLnBrk="1" hangingPunct="1">
              <a:defRPr/>
            </a:pPr>
            <a:r>
              <a:rPr lang="sv-SE" altLang="sv-SE" sz="2400" dirty="0">
                <a:solidFill>
                  <a:srgbClr val="000000"/>
                </a:solidFill>
              </a:rPr>
              <a:t>Brott mot allmänheten </a:t>
            </a:r>
          </a:p>
          <a:p>
            <a:r>
              <a:rPr lang="sv-SE" sz="2400" dirty="0">
                <a:solidFill>
                  <a:srgbClr val="000000"/>
                </a:solidFill>
              </a:rPr>
              <a:t>16 kap - Om b</a:t>
            </a:r>
            <a:r>
              <a:rPr lang="sv-SE" altLang="sv-SE" sz="2400" dirty="0">
                <a:solidFill>
                  <a:srgbClr val="000000"/>
                </a:solidFill>
              </a:rPr>
              <a:t>rott mot allmän ordning</a:t>
            </a:r>
            <a:endParaRPr lang="sv-SE" sz="2400" dirty="0">
              <a:solidFill>
                <a:srgbClr val="000000"/>
              </a:solidFill>
            </a:endParaRPr>
          </a:p>
          <a:p>
            <a:r>
              <a:rPr lang="sv-SE" sz="2400" dirty="0">
                <a:solidFill>
                  <a:srgbClr val="000000"/>
                </a:solidFill>
              </a:rPr>
              <a:t>17 Kap - O</a:t>
            </a:r>
            <a:r>
              <a:rPr lang="sv-SE" altLang="sv-SE" sz="2400" dirty="0">
                <a:solidFill>
                  <a:srgbClr val="000000"/>
                </a:solidFill>
              </a:rPr>
              <a:t>m brott mot allmän verksamhet m.m.</a:t>
            </a:r>
          </a:p>
        </p:txBody>
      </p:sp>
    </p:spTree>
    <p:extLst>
      <p:ext uri="{BB962C8B-B14F-4D97-AF65-F5344CB8AC3E}">
        <p14:creationId xmlns:p14="http://schemas.microsoft.com/office/powerpoint/2010/main" val="1836339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ubrik 1"/>
          <p:cNvSpPr>
            <a:spLocks noGrp="1"/>
          </p:cNvSpPr>
          <p:nvPr>
            <p:ph type="title"/>
          </p:nvPr>
        </p:nvSpPr>
        <p:spPr>
          <a:xfrm>
            <a:off x="1055716" y="806450"/>
            <a:ext cx="10077951" cy="755650"/>
          </a:xfrm>
        </p:spPr>
        <p:txBody>
          <a:bodyPr/>
          <a:lstStyle/>
          <a:p>
            <a:pPr eaLnBrk="1" hangingPunct="1"/>
            <a:r>
              <a:rPr lang="sv-SE" altLang="sv-SE" sz="3200" b="1" kern="1200" dirty="0"/>
              <a:t>16 kap om Brott mot allmän ordning</a:t>
            </a:r>
          </a:p>
        </p:txBody>
      </p:sp>
      <p:sp>
        <p:nvSpPr>
          <p:cNvPr id="4099" name="Platshållare för innehåll 2"/>
          <p:cNvSpPr>
            <a:spLocks noGrp="1"/>
          </p:cNvSpPr>
          <p:nvPr>
            <p:ph idx="1"/>
          </p:nvPr>
        </p:nvSpPr>
        <p:spPr>
          <a:xfrm>
            <a:off x="1055716" y="1562100"/>
            <a:ext cx="10282844" cy="4445000"/>
          </a:xfrm>
        </p:spPr>
        <p:txBody>
          <a:bodyPr numCol="2"/>
          <a:lstStyle/>
          <a:p>
            <a:pPr marL="542925" indent="-542925">
              <a:defRPr/>
            </a:pPr>
            <a:r>
              <a:rPr lang="sv-SE" altLang="sv-SE" sz="1900" dirty="0"/>
              <a:t>1 § 	Upplopp</a:t>
            </a:r>
          </a:p>
          <a:p>
            <a:pPr marL="542925" indent="-542925">
              <a:defRPr/>
            </a:pPr>
            <a:r>
              <a:rPr lang="sv-SE" altLang="sv-SE" sz="1900" dirty="0"/>
              <a:t>2 § 	Våldsamt upplopp</a:t>
            </a:r>
          </a:p>
          <a:p>
            <a:pPr marL="542925" indent="-542925">
              <a:defRPr/>
            </a:pPr>
            <a:r>
              <a:rPr lang="sv-SE" altLang="sv-SE" sz="1900" dirty="0"/>
              <a:t>3 § 	Ohörsamhet mot ordningsmakten</a:t>
            </a:r>
          </a:p>
          <a:p>
            <a:pPr marL="542925" indent="-542925">
              <a:defRPr/>
            </a:pPr>
            <a:r>
              <a:rPr lang="sv-SE" sz="1900" dirty="0"/>
              <a:t>4 § 	Störande av förrättning eller av </a:t>
            </a:r>
          </a:p>
          <a:p>
            <a:pPr marL="542925" indent="-542925">
              <a:defRPr/>
            </a:pPr>
            <a:r>
              <a:rPr lang="sv-SE" sz="1900" dirty="0"/>
              <a:t>	allmän sammankomst</a:t>
            </a:r>
          </a:p>
          <a:p>
            <a:pPr marL="542925" indent="-542925">
              <a:defRPr/>
            </a:pPr>
            <a:r>
              <a:rPr lang="sv-SE" sz="1900" dirty="0"/>
              <a:t>5 §	Uppvigling</a:t>
            </a:r>
          </a:p>
          <a:p>
            <a:pPr marL="542925" indent="-542925">
              <a:defRPr/>
            </a:pPr>
            <a:r>
              <a:rPr lang="sv-SE" sz="1900" dirty="0"/>
              <a:t>6 § 	Myteri</a:t>
            </a:r>
          </a:p>
          <a:p>
            <a:pPr marL="542925" indent="-542925">
              <a:defRPr/>
            </a:pPr>
            <a:r>
              <a:rPr lang="sv-SE" sz="1900" dirty="0"/>
              <a:t>8 §	Hets mot folkgrupp</a:t>
            </a:r>
          </a:p>
          <a:p>
            <a:pPr marL="542925" indent="-542925">
              <a:defRPr/>
            </a:pPr>
            <a:r>
              <a:rPr lang="sv-SE" sz="1900" dirty="0"/>
              <a:t>9 § 	Olaga diskriminering</a:t>
            </a:r>
          </a:p>
          <a:p>
            <a:pPr marL="542925" indent="-542925">
              <a:defRPr/>
            </a:pPr>
            <a:r>
              <a:rPr lang="sv-SE" sz="1900" dirty="0"/>
              <a:t>10 § 	Brott mot griftefrid</a:t>
            </a:r>
          </a:p>
          <a:p>
            <a:pPr marL="542925" indent="-542925">
              <a:defRPr/>
            </a:pPr>
            <a:endParaRPr lang="sv-SE" sz="1900" dirty="0"/>
          </a:p>
          <a:p>
            <a:pPr marL="542925" indent="-542925">
              <a:defRPr/>
            </a:pPr>
            <a:endParaRPr lang="sv-SE" sz="1900" dirty="0"/>
          </a:p>
          <a:p>
            <a:pPr marL="542925" lvl="0" indent="-542925">
              <a:defRPr/>
            </a:pPr>
            <a:r>
              <a:rPr lang="sv-SE" sz="1900" dirty="0">
                <a:solidFill>
                  <a:srgbClr val="000000"/>
                </a:solidFill>
              </a:rPr>
              <a:t>10a §	 Barnpornografibrott/grovt barnpornografibrott </a:t>
            </a:r>
            <a:endParaRPr lang="sv-SE" sz="1900" dirty="0"/>
          </a:p>
          <a:p>
            <a:pPr marL="542925" indent="-542925">
              <a:defRPr/>
            </a:pPr>
            <a:r>
              <a:rPr lang="sv-SE" sz="1900" dirty="0"/>
              <a:t>10b § Undantag från barnpornografibrott</a:t>
            </a:r>
          </a:p>
          <a:p>
            <a:pPr marL="542925" indent="-542925">
              <a:defRPr/>
            </a:pPr>
            <a:r>
              <a:rPr lang="sv-SE" sz="1900" dirty="0"/>
              <a:t>10c § Olaga våldsskildring</a:t>
            </a:r>
          </a:p>
          <a:p>
            <a:pPr marL="542925" indent="-542925">
              <a:defRPr/>
            </a:pPr>
            <a:r>
              <a:rPr lang="sv-SE" sz="1900" dirty="0"/>
              <a:t>10d § Otillåten utlämning av teknisk upptagning </a:t>
            </a:r>
          </a:p>
          <a:p>
            <a:pPr marL="542925" indent="-542925">
              <a:defRPr/>
            </a:pPr>
            <a:r>
              <a:rPr lang="sv-SE" sz="1900" dirty="0"/>
              <a:t>11 §	Otillåtet förfarande med pornografisk bild</a:t>
            </a:r>
          </a:p>
          <a:p>
            <a:pPr marL="542925" indent="-542925">
              <a:defRPr/>
            </a:pPr>
            <a:r>
              <a:rPr lang="sv-SE" sz="1900" dirty="0"/>
              <a:t>12 §  Förledande av ungdom	</a:t>
            </a:r>
          </a:p>
          <a:p>
            <a:pPr marL="542925" indent="-542925">
              <a:defRPr/>
            </a:pPr>
            <a:r>
              <a:rPr lang="sv-SE" sz="1900" dirty="0"/>
              <a:t>13 §	Djurplågeri</a:t>
            </a:r>
          </a:p>
          <a:p>
            <a:pPr marL="542925" indent="-542925">
              <a:defRPr/>
            </a:pPr>
            <a:r>
              <a:rPr lang="sv-SE" sz="1900" dirty="0"/>
              <a:t>15 § 	Falskt larm/missbruk av larmanordning</a:t>
            </a:r>
          </a:p>
          <a:p>
            <a:pPr marL="542925" indent="-542925">
              <a:defRPr/>
            </a:pPr>
            <a:r>
              <a:rPr lang="sv-SE" sz="1900" dirty="0"/>
              <a:t>16 §	Förargelseväckande beteende</a:t>
            </a:r>
          </a:p>
          <a:p>
            <a:pPr>
              <a:buFont typeface="Arial" charset="0"/>
              <a:buNone/>
              <a:defRPr/>
            </a:pPr>
            <a:endParaRPr lang="sv-SE" altLang="sv-SE" sz="1500" dirty="0"/>
          </a:p>
        </p:txBody>
      </p:sp>
    </p:spTree>
    <p:extLst>
      <p:ext uri="{BB962C8B-B14F-4D97-AF65-F5344CB8AC3E}">
        <p14:creationId xmlns:p14="http://schemas.microsoft.com/office/powerpoint/2010/main" val="3731441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65265" y="806450"/>
            <a:ext cx="11355186" cy="540212"/>
          </a:xfrm>
        </p:spPr>
        <p:txBody>
          <a:bodyPr/>
          <a:lstStyle/>
          <a:p>
            <a:r>
              <a:rPr lang="sv-SE" sz="3200" b="1" dirty="0"/>
              <a:t>Upplopp och ohörsamhet mot ordningsmakten</a:t>
            </a:r>
          </a:p>
        </p:txBody>
      </p:sp>
      <p:sp>
        <p:nvSpPr>
          <p:cNvPr id="3" name="Platshållare för innehåll 2"/>
          <p:cNvSpPr>
            <a:spLocks noGrp="1"/>
          </p:cNvSpPr>
          <p:nvPr>
            <p:ph idx="1"/>
          </p:nvPr>
        </p:nvSpPr>
        <p:spPr>
          <a:xfrm>
            <a:off x="565265" y="1438103"/>
            <a:ext cx="10789920" cy="4348928"/>
          </a:xfrm>
        </p:spPr>
        <p:txBody>
          <a:bodyPr/>
          <a:lstStyle/>
          <a:p>
            <a:r>
              <a:rPr lang="sv-SE" b="1" dirty="0">
                <a:solidFill>
                  <a:srgbClr val="333333"/>
                </a:solidFill>
                <a:latin typeface="inherit"/>
              </a:rPr>
              <a:t>1 §</a:t>
            </a:r>
            <a:r>
              <a:rPr lang="sv-SE" dirty="0">
                <a:solidFill>
                  <a:srgbClr val="000000"/>
                </a:solidFill>
                <a:latin typeface="inherit"/>
              </a:rPr>
              <a:t>   </a:t>
            </a:r>
            <a:r>
              <a:rPr lang="sv-SE" dirty="0">
                <a:solidFill>
                  <a:srgbClr val="0070C0"/>
                </a:solidFill>
                <a:latin typeface="inherit"/>
              </a:rPr>
              <a:t>Stör folksamling allmän ordning genom att ådagalägga uppsåt att med förenat våld sätta sig upp mot myndighet eller eljest framtvinga eller hindra viss åtgärd </a:t>
            </a:r>
            <a:r>
              <a:rPr lang="sv-SE" dirty="0">
                <a:solidFill>
                  <a:srgbClr val="000000"/>
                </a:solidFill>
                <a:latin typeface="inherit"/>
              </a:rPr>
              <a:t>och </a:t>
            </a:r>
            <a:r>
              <a:rPr lang="sv-SE" dirty="0">
                <a:solidFill>
                  <a:srgbClr val="0070C0"/>
                </a:solidFill>
                <a:latin typeface="inherit"/>
              </a:rPr>
              <a:t>skingrar den sig ej på myndighets befallning</a:t>
            </a:r>
            <a:r>
              <a:rPr lang="sv-SE" dirty="0">
                <a:solidFill>
                  <a:srgbClr val="000000"/>
                </a:solidFill>
                <a:latin typeface="inherit"/>
              </a:rPr>
              <a:t>, dömes för </a:t>
            </a:r>
            <a:r>
              <a:rPr lang="sv-SE" dirty="0">
                <a:solidFill>
                  <a:srgbClr val="FF0000"/>
                </a:solidFill>
                <a:latin typeface="inherit"/>
              </a:rPr>
              <a:t>upplopp</a:t>
            </a:r>
            <a:r>
              <a:rPr lang="sv-SE" dirty="0">
                <a:solidFill>
                  <a:srgbClr val="000000"/>
                </a:solidFill>
                <a:latin typeface="inherit"/>
              </a:rPr>
              <a:t>, </a:t>
            </a:r>
            <a:r>
              <a:rPr lang="sv-SE" b="1" dirty="0">
                <a:solidFill>
                  <a:srgbClr val="0070C0"/>
                </a:solidFill>
                <a:latin typeface="inherit"/>
              </a:rPr>
              <a:t>anstiftare och anförare </a:t>
            </a:r>
            <a:r>
              <a:rPr lang="sv-SE" dirty="0">
                <a:solidFill>
                  <a:srgbClr val="000000"/>
                </a:solidFill>
                <a:latin typeface="inherit"/>
              </a:rPr>
              <a:t>till fängelse i högst fyra år och </a:t>
            </a:r>
            <a:r>
              <a:rPr lang="sv-SE" b="1" dirty="0">
                <a:solidFill>
                  <a:srgbClr val="0070C0"/>
                </a:solidFill>
                <a:latin typeface="inherit"/>
              </a:rPr>
              <a:t>annan deltagare </a:t>
            </a:r>
            <a:r>
              <a:rPr lang="sv-SE" dirty="0">
                <a:solidFill>
                  <a:srgbClr val="000000"/>
                </a:solidFill>
                <a:latin typeface="inherit"/>
              </a:rPr>
              <a:t>i folksamlingens förehavande till böter eller fängelse i högst två år.</a:t>
            </a:r>
          </a:p>
          <a:p>
            <a:r>
              <a:rPr lang="sv-SE" dirty="0">
                <a:solidFill>
                  <a:srgbClr val="000000"/>
                </a:solidFill>
                <a:latin typeface="inherit"/>
              </a:rPr>
              <a:t>	</a:t>
            </a:r>
            <a:r>
              <a:rPr lang="sv-SE" b="1" dirty="0">
                <a:solidFill>
                  <a:srgbClr val="0070C0"/>
                </a:solidFill>
                <a:latin typeface="inherit"/>
              </a:rPr>
              <a:t>Om folksamlingen skingrar sig på myndighets befallning</a:t>
            </a:r>
            <a:r>
              <a:rPr lang="sv-SE" dirty="0">
                <a:solidFill>
                  <a:srgbClr val="000000"/>
                </a:solidFill>
                <a:latin typeface="inherit"/>
              </a:rPr>
              <a:t>, dömes anstiftare och anförare för upplopp till böter eller fängelse i högst två år.</a:t>
            </a:r>
          </a:p>
          <a:p>
            <a:endParaRPr lang="sv-SE" dirty="0">
              <a:solidFill>
                <a:srgbClr val="000000"/>
              </a:solidFill>
              <a:latin typeface="inherit"/>
            </a:endParaRPr>
          </a:p>
          <a:p>
            <a:r>
              <a:rPr lang="sv-SE" b="1" dirty="0">
                <a:solidFill>
                  <a:srgbClr val="333333"/>
                </a:solidFill>
                <a:latin typeface="inherit"/>
              </a:rPr>
              <a:t>2 §</a:t>
            </a:r>
            <a:r>
              <a:rPr lang="sv-SE" dirty="0">
                <a:solidFill>
                  <a:srgbClr val="000000"/>
                </a:solidFill>
                <a:latin typeface="inherit"/>
              </a:rPr>
              <a:t>   </a:t>
            </a:r>
            <a:r>
              <a:rPr lang="sv-SE" dirty="0">
                <a:solidFill>
                  <a:srgbClr val="0070C0"/>
                </a:solidFill>
                <a:latin typeface="inherit"/>
              </a:rPr>
              <a:t>Har folksamling, med uppsåt som i 1 § sägs, gått till förenat våld å person eller egendom, </a:t>
            </a:r>
            <a:r>
              <a:rPr lang="sv-SE" dirty="0">
                <a:solidFill>
                  <a:srgbClr val="000000"/>
                </a:solidFill>
                <a:latin typeface="inherit"/>
              </a:rPr>
              <a:t>dömes vare sig myndighet var tillstädes eller ej, för </a:t>
            </a:r>
            <a:r>
              <a:rPr lang="sv-SE" dirty="0">
                <a:solidFill>
                  <a:srgbClr val="FF0000"/>
                </a:solidFill>
                <a:latin typeface="inherit"/>
              </a:rPr>
              <a:t>våldsamt upplopp</a:t>
            </a:r>
            <a:r>
              <a:rPr lang="sv-SE" dirty="0">
                <a:solidFill>
                  <a:srgbClr val="000000"/>
                </a:solidFill>
                <a:latin typeface="inherit"/>
              </a:rPr>
              <a:t>, </a:t>
            </a:r>
            <a:r>
              <a:rPr lang="sv-SE" b="1" dirty="0">
                <a:solidFill>
                  <a:srgbClr val="0070C0"/>
                </a:solidFill>
                <a:latin typeface="inherit"/>
              </a:rPr>
              <a:t>anstiftare och anförare </a:t>
            </a:r>
            <a:r>
              <a:rPr lang="sv-SE" dirty="0">
                <a:solidFill>
                  <a:srgbClr val="000000"/>
                </a:solidFill>
                <a:latin typeface="inherit"/>
              </a:rPr>
              <a:t>till fängelse i högst tio år och </a:t>
            </a:r>
            <a:r>
              <a:rPr lang="sv-SE" b="1" dirty="0">
                <a:solidFill>
                  <a:srgbClr val="0070C0"/>
                </a:solidFill>
                <a:latin typeface="inherit"/>
              </a:rPr>
              <a:t>annan deltagare </a:t>
            </a:r>
            <a:r>
              <a:rPr lang="sv-SE" dirty="0">
                <a:solidFill>
                  <a:srgbClr val="000000"/>
                </a:solidFill>
                <a:latin typeface="inherit"/>
              </a:rPr>
              <a:t>i folksamlingens förehavande till böter eller fängelse i högst fyra år.</a:t>
            </a:r>
          </a:p>
          <a:p>
            <a:endParaRPr lang="sv-SE" dirty="0">
              <a:solidFill>
                <a:srgbClr val="000000"/>
              </a:solidFill>
              <a:latin typeface="inherit"/>
            </a:endParaRPr>
          </a:p>
          <a:p>
            <a:r>
              <a:rPr lang="sv-SE" b="1" dirty="0">
                <a:solidFill>
                  <a:srgbClr val="333333"/>
                </a:solidFill>
                <a:latin typeface="Arial" panose="020B0604020202020204" pitchFamily="34" charset="0"/>
              </a:rPr>
              <a:t>3 §</a:t>
            </a:r>
            <a:r>
              <a:rPr lang="sv-SE" dirty="0">
                <a:solidFill>
                  <a:srgbClr val="000000"/>
                </a:solidFill>
                <a:latin typeface="inherit"/>
              </a:rPr>
              <a:t>   </a:t>
            </a:r>
            <a:r>
              <a:rPr lang="sv-SE" dirty="0">
                <a:solidFill>
                  <a:srgbClr val="0070C0"/>
                </a:solidFill>
                <a:latin typeface="inherit"/>
              </a:rPr>
              <a:t>Underlåter deltagare i folksamling som stör allmän ordning att efterkomma för ordningens upprätthållande meddelad befallning eller intränger han på område som blivit för sådant ändamål fridlyst eller avspärrat,</a:t>
            </a:r>
            <a:r>
              <a:rPr lang="sv-SE" dirty="0">
                <a:solidFill>
                  <a:srgbClr val="000000"/>
                </a:solidFill>
                <a:latin typeface="inherit"/>
              </a:rPr>
              <a:t> dömes, </a:t>
            </a:r>
            <a:r>
              <a:rPr lang="sv-SE" dirty="0">
                <a:solidFill>
                  <a:srgbClr val="0070C0"/>
                </a:solidFill>
                <a:latin typeface="inherit"/>
              </a:rPr>
              <a:t>om ej upplopp föreligger</a:t>
            </a:r>
            <a:r>
              <a:rPr lang="sv-SE" dirty="0">
                <a:solidFill>
                  <a:srgbClr val="000000"/>
                </a:solidFill>
                <a:latin typeface="inherit"/>
              </a:rPr>
              <a:t>, för </a:t>
            </a:r>
            <a:r>
              <a:rPr lang="sv-SE" dirty="0">
                <a:solidFill>
                  <a:srgbClr val="FF0000"/>
                </a:solidFill>
                <a:latin typeface="inherit"/>
              </a:rPr>
              <a:t>ohörsamhet mot ordningsmakten </a:t>
            </a:r>
            <a:r>
              <a:rPr lang="sv-SE" dirty="0">
                <a:solidFill>
                  <a:srgbClr val="000000"/>
                </a:solidFill>
                <a:latin typeface="inherit"/>
              </a:rPr>
              <a:t>till böter eller fängelse i högst sex månader.</a:t>
            </a:r>
            <a:endParaRPr lang="sv-SE" dirty="0"/>
          </a:p>
        </p:txBody>
      </p:sp>
    </p:spTree>
    <p:extLst>
      <p:ext uri="{BB962C8B-B14F-4D97-AF65-F5344CB8AC3E}">
        <p14:creationId xmlns:p14="http://schemas.microsoft.com/office/powerpoint/2010/main" val="3177197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dirty="0"/>
              <a:t>Störande</a:t>
            </a:r>
            <a:r>
              <a:rPr lang="sv-SE" sz="1800" dirty="0">
                <a:solidFill>
                  <a:srgbClr val="FF0000"/>
                </a:solidFill>
                <a:latin typeface="inherit"/>
                <a:ea typeface="+mn-ea"/>
              </a:rPr>
              <a:t> </a:t>
            </a:r>
            <a:r>
              <a:rPr lang="sv-SE" sz="3200" b="1" dirty="0"/>
              <a:t>av förrättning eller av allmän sammankomst</a:t>
            </a:r>
          </a:p>
        </p:txBody>
      </p:sp>
      <p:sp>
        <p:nvSpPr>
          <p:cNvPr id="3" name="Platshållare för innehåll 2"/>
          <p:cNvSpPr>
            <a:spLocks noGrp="1"/>
          </p:cNvSpPr>
          <p:nvPr>
            <p:ph idx="1"/>
          </p:nvPr>
        </p:nvSpPr>
        <p:spPr/>
        <p:txBody>
          <a:bodyPr/>
          <a:lstStyle/>
          <a:p>
            <a:r>
              <a:rPr lang="sv-SE" b="1" dirty="0">
                <a:solidFill>
                  <a:srgbClr val="333333"/>
                </a:solidFill>
                <a:latin typeface="inherit"/>
              </a:rPr>
              <a:t>4 §</a:t>
            </a:r>
            <a:r>
              <a:rPr lang="sv-SE" dirty="0">
                <a:solidFill>
                  <a:srgbClr val="000000"/>
                </a:solidFill>
                <a:latin typeface="inherit"/>
              </a:rPr>
              <a:t>   </a:t>
            </a:r>
            <a:r>
              <a:rPr lang="sv-SE" dirty="0">
                <a:solidFill>
                  <a:srgbClr val="0070C0"/>
                </a:solidFill>
                <a:latin typeface="inherit"/>
              </a:rPr>
              <a:t>Om någon genom våldshandling eller oljud eller på annat dylikt sätt stör eller söker hindra allmän gudstjänst, annan allmän andaktsövning, vigsel eller begravning eller dylik akt, domstols förhandling eller annan statlig eller kommunal förrättning eller allmän sammankomst för överläggning, undervisning eller åhörande av föredrag</a:t>
            </a:r>
            <a:r>
              <a:rPr lang="sv-SE" dirty="0">
                <a:solidFill>
                  <a:srgbClr val="000000"/>
                </a:solidFill>
                <a:latin typeface="inherit"/>
              </a:rPr>
              <a:t>, döms för </a:t>
            </a:r>
            <a:r>
              <a:rPr lang="sv-SE" dirty="0">
                <a:solidFill>
                  <a:srgbClr val="FF0000"/>
                </a:solidFill>
                <a:latin typeface="inherit"/>
              </a:rPr>
              <a:t>störande av förrättning eller av allmän sammankomst </a:t>
            </a:r>
            <a:r>
              <a:rPr lang="sv-SE" dirty="0">
                <a:solidFill>
                  <a:srgbClr val="000000"/>
                </a:solidFill>
                <a:latin typeface="inherit"/>
              </a:rPr>
              <a:t>till böter eller fängelse i högst sex månader.</a:t>
            </a:r>
          </a:p>
          <a:p>
            <a:r>
              <a:rPr lang="sv-SE" dirty="0">
                <a:solidFill>
                  <a:srgbClr val="000000"/>
                </a:solidFill>
                <a:latin typeface="inherit"/>
              </a:rPr>
              <a:t>	För störande av förrättning eller av allmän sammankomst döms också </a:t>
            </a:r>
            <a:r>
              <a:rPr lang="sv-SE" dirty="0">
                <a:solidFill>
                  <a:srgbClr val="0070C0"/>
                </a:solidFill>
                <a:latin typeface="inherit"/>
              </a:rPr>
              <a:t>den som genom våldshandling eller oljud eller på annat dylikt sätt stör eller söker hindra förhandling vid Internationella brottmålsdomstolen.</a:t>
            </a:r>
          </a:p>
          <a:p>
            <a:endParaRPr lang="sv-SE" dirty="0"/>
          </a:p>
        </p:txBody>
      </p:sp>
    </p:spTree>
    <p:extLst>
      <p:ext uri="{BB962C8B-B14F-4D97-AF65-F5344CB8AC3E}">
        <p14:creationId xmlns:p14="http://schemas.microsoft.com/office/powerpoint/2010/main" val="2892318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dirty="0"/>
              <a:t>Uppvigling</a:t>
            </a:r>
          </a:p>
        </p:txBody>
      </p:sp>
      <p:sp>
        <p:nvSpPr>
          <p:cNvPr id="3" name="Platshållare för innehåll 2"/>
          <p:cNvSpPr>
            <a:spLocks noGrp="1"/>
          </p:cNvSpPr>
          <p:nvPr>
            <p:ph idx="1"/>
          </p:nvPr>
        </p:nvSpPr>
        <p:spPr/>
        <p:txBody>
          <a:bodyPr/>
          <a:lstStyle/>
          <a:p>
            <a:r>
              <a:rPr lang="sv-SE" b="1" dirty="0">
                <a:solidFill>
                  <a:srgbClr val="333333"/>
                </a:solidFill>
                <a:latin typeface="inherit"/>
              </a:rPr>
              <a:t>5 §</a:t>
            </a:r>
            <a:r>
              <a:rPr lang="sv-SE" dirty="0">
                <a:solidFill>
                  <a:srgbClr val="000000"/>
                </a:solidFill>
                <a:latin typeface="inherit"/>
              </a:rPr>
              <a:t>   Den som </a:t>
            </a:r>
            <a:r>
              <a:rPr lang="sv-SE" dirty="0">
                <a:solidFill>
                  <a:srgbClr val="0070C0"/>
                </a:solidFill>
                <a:latin typeface="inherit"/>
              </a:rPr>
              <a:t>muntligen inför menighet eller folksamling, i skrift som sprides eller utlämnas för spridning eller i annat meddelande till allmänheten uppmanar eller eljest söker förleda till brottslig gärning, svikande av medborgerlig skyldighet eller ohörsamhet mot myndighet</a:t>
            </a:r>
            <a:r>
              <a:rPr lang="sv-SE" dirty="0">
                <a:solidFill>
                  <a:srgbClr val="000000"/>
                </a:solidFill>
                <a:latin typeface="inherit"/>
              </a:rPr>
              <a:t>, dömes för </a:t>
            </a:r>
            <a:r>
              <a:rPr lang="sv-SE" dirty="0">
                <a:solidFill>
                  <a:srgbClr val="FF0000"/>
                </a:solidFill>
                <a:latin typeface="inherit"/>
              </a:rPr>
              <a:t>uppvigling</a:t>
            </a:r>
            <a:r>
              <a:rPr lang="sv-SE" dirty="0">
                <a:solidFill>
                  <a:srgbClr val="000000"/>
                </a:solidFill>
                <a:latin typeface="inherit"/>
              </a:rPr>
              <a:t> till böter eller fängelse i högst sex månader.</a:t>
            </a:r>
          </a:p>
          <a:p>
            <a:r>
              <a:rPr lang="sv-SE" dirty="0">
                <a:solidFill>
                  <a:srgbClr val="000000"/>
                </a:solidFill>
                <a:latin typeface="inherit"/>
              </a:rPr>
              <a:t>	För uppvigling skall dömas även </a:t>
            </a:r>
            <a:r>
              <a:rPr lang="sv-SE" dirty="0">
                <a:solidFill>
                  <a:srgbClr val="0070C0"/>
                </a:solidFill>
                <a:latin typeface="inherit"/>
              </a:rPr>
              <a:t>den som muntligen inför en samling av krigsmän eller i annat meddelande till krigsmän uppmanar eller på annat sätt söker förleda dem till en handling eller underlåtenhet som innebär att de åsidosätter vad som åligger dem i tjänsten.</a:t>
            </a:r>
          </a:p>
          <a:p>
            <a:r>
              <a:rPr lang="sv-SE" dirty="0">
                <a:solidFill>
                  <a:srgbClr val="000000"/>
                </a:solidFill>
                <a:latin typeface="inherit"/>
              </a:rPr>
              <a:t>	I </a:t>
            </a:r>
            <a:r>
              <a:rPr lang="sv-SE" dirty="0">
                <a:solidFill>
                  <a:srgbClr val="FF0000"/>
                </a:solidFill>
                <a:latin typeface="inherit"/>
              </a:rPr>
              <a:t>ringa fall </a:t>
            </a:r>
            <a:r>
              <a:rPr lang="sv-SE" dirty="0">
                <a:solidFill>
                  <a:srgbClr val="000000"/>
                </a:solidFill>
                <a:latin typeface="inherit"/>
              </a:rPr>
              <a:t>skall ej dömas till ansvar. Vid bedömande huruvida ringa fall föreligger skall särskilt beaktas, </a:t>
            </a:r>
            <a:r>
              <a:rPr lang="sv-SE" dirty="0">
                <a:solidFill>
                  <a:srgbClr val="0070C0"/>
                </a:solidFill>
                <a:latin typeface="inherit"/>
              </a:rPr>
              <a:t>om det förelegat endast obetydlig fara för att uppmaningen eller försöket skulle leda till efterföljd.</a:t>
            </a:r>
          </a:p>
          <a:p>
            <a:r>
              <a:rPr lang="sv-SE" dirty="0">
                <a:solidFill>
                  <a:srgbClr val="000000"/>
                </a:solidFill>
                <a:latin typeface="inherit"/>
              </a:rPr>
              <a:t>	Är brottet med hänsyn till att </a:t>
            </a:r>
            <a:r>
              <a:rPr lang="sv-SE" dirty="0">
                <a:solidFill>
                  <a:srgbClr val="0070C0"/>
                </a:solidFill>
                <a:latin typeface="inherit"/>
              </a:rPr>
              <a:t>gärningsmannen sökt förleda till allvarligt brott eller eljest </a:t>
            </a:r>
            <a:r>
              <a:rPr lang="sv-SE" dirty="0">
                <a:solidFill>
                  <a:srgbClr val="000000"/>
                </a:solidFill>
                <a:latin typeface="inherit"/>
              </a:rPr>
              <a:t>att anse som </a:t>
            </a:r>
            <a:r>
              <a:rPr lang="sv-SE" dirty="0">
                <a:solidFill>
                  <a:srgbClr val="FF0000"/>
                </a:solidFill>
                <a:latin typeface="inherit"/>
              </a:rPr>
              <a:t>grovt</a:t>
            </a:r>
            <a:r>
              <a:rPr lang="sv-SE" dirty="0">
                <a:solidFill>
                  <a:srgbClr val="000000"/>
                </a:solidFill>
                <a:latin typeface="inherit"/>
              </a:rPr>
              <a:t>, skall dömas till fängelse i högst fyra år.</a:t>
            </a:r>
          </a:p>
          <a:p>
            <a:endParaRPr lang="sv-SE" dirty="0"/>
          </a:p>
        </p:txBody>
      </p:sp>
    </p:spTree>
    <p:extLst>
      <p:ext uri="{BB962C8B-B14F-4D97-AF65-F5344CB8AC3E}">
        <p14:creationId xmlns:p14="http://schemas.microsoft.com/office/powerpoint/2010/main" val="2688897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dirty="0"/>
              <a:t>Myteri</a:t>
            </a:r>
          </a:p>
        </p:txBody>
      </p:sp>
      <p:sp>
        <p:nvSpPr>
          <p:cNvPr id="3" name="Platshållare för innehåll 2"/>
          <p:cNvSpPr>
            <a:spLocks noGrp="1"/>
          </p:cNvSpPr>
          <p:nvPr>
            <p:ph idx="1"/>
          </p:nvPr>
        </p:nvSpPr>
        <p:spPr/>
        <p:txBody>
          <a:bodyPr/>
          <a:lstStyle/>
          <a:p>
            <a:r>
              <a:rPr lang="sv-SE" b="1" dirty="0">
                <a:solidFill>
                  <a:srgbClr val="333333"/>
                </a:solidFill>
                <a:latin typeface="inherit"/>
              </a:rPr>
              <a:t>6 §</a:t>
            </a:r>
            <a:r>
              <a:rPr lang="sv-SE" dirty="0">
                <a:solidFill>
                  <a:srgbClr val="000000"/>
                </a:solidFill>
                <a:latin typeface="inherit"/>
              </a:rPr>
              <a:t>   </a:t>
            </a:r>
            <a:r>
              <a:rPr lang="sv-SE" dirty="0">
                <a:solidFill>
                  <a:srgbClr val="0070C0"/>
                </a:solidFill>
                <a:latin typeface="inherit"/>
              </a:rPr>
              <a:t>Om en samling av krigsmän gemensamt hotar att med våld sätta sig upp mot förman</a:t>
            </a:r>
            <a:r>
              <a:rPr lang="sv-SE" dirty="0">
                <a:solidFill>
                  <a:srgbClr val="000000"/>
                </a:solidFill>
                <a:latin typeface="inherit"/>
              </a:rPr>
              <a:t>, döms för </a:t>
            </a:r>
            <a:r>
              <a:rPr lang="sv-SE" dirty="0">
                <a:solidFill>
                  <a:srgbClr val="FF0000"/>
                </a:solidFill>
                <a:latin typeface="inherit"/>
              </a:rPr>
              <a:t>myteri </a:t>
            </a:r>
            <a:r>
              <a:rPr lang="sv-SE" dirty="0">
                <a:solidFill>
                  <a:srgbClr val="000000"/>
                </a:solidFill>
                <a:latin typeface="inherit"/>
              </a:rPr>
              <a:t>till böter eller fängelse i högst fyra år. </a:t>
            </a:r>
            <a:r>
              <a:rPr lang="sv-SE" b="1" dirty="0">
                <a:solidFill>
                  <a:srgbClr val="0070C0"/>
                </a:solidFill>
                <a:latin typeface="inherit"/>
              </a:rPr>
              <a:t>Anstiftare och anförare </a:t>
            </a:r>
            <a:r>
              <a:rPr lang="sv-SE" dirty="0">
                <a:solidFill>
                  <a:srgbClr val="000000"/>
                </a:solidFill>
                <a:latin typeface="inherit"/>
              </a:rPr>
              <a:t>döms dock till fängelse i högst sex år.</a:t>
            </a:r>
          </a:p>
          <a:p>
            <a:r>
              <a:rPr lang="sv-SE" dirty="0">
                <a:solidFill>
                  <a:srgbClr val="000000"/>
                </a:solidFill>
                <a:latin typeface="inherit"/>
              </a:rPr>
              <a:t>	Har deltagarna i ett myteri </a:t>
            </a:r>
            <a:r>
              <a:rPr lang="sv-SE" dirty="0">
                <a:solidFill>
                  <a:srgbClr val="0070C0"/>
                </a:solidFill>
                <a:latin typeface="inherit"/>
              </a:rPr>
              <a:t>gemensamt brukat våld mot person eller egendom</a:t>
            </a:r>
            <a:r>
              <a:rPr lang="sv-SE" dirty="0">
                <a:solidFill>
                  <a:srgbClr val="000000"/>
                </a:solidFill>
                <a:latin typeface="inherit"/>
              </a:rPr>
              <a:t>, döms deltagarna till fängelse i högst sex år.</a:t>
            </a:r>
            <a:br>
              <a:rPr lang="sv-SE" dirty="0">
                <a:solidFill>
                  <a:srgbClr val="000000"/>
                </a:solidFill>
                <a:latin typeface="inherit"/>
              </a:rPr>
            </a:br>
            <a:r>
              <a:rPr lang="sv-SE" b="1" dirty="0">
                <a:solidFill>
                  <a:srgbClr val="0070C0"/>
                </a:solidFill>
                <a:latin typeface="inherit"/>
              </a:rPr>
              <a:t>Anstiftare och anförare </a:t>
            </a:r>
            <a:r>
              <a:rPr lang="sv-SE" dirty="0">
                <a:solidFill>
                  <a:srgbClr val="000000"/>
                </a:solidFill>
                <a:latin typeface="inherit"/>
              </a:rPr>
              <a:t>döms dock till fängelse i högst arton år eller på livstid.</a:t>
            </a:r>
          </a:p>
          <a:p>
            <a:r>
              <a:rPr lang="sv-SE" dirty="0">
                <a:solidFill>
                  <a:srgbClr val="000000"/>
                </a:solidFill>
                <a:latin typeface="inherit"/>
              </a:rPr>
              <a:t>	Om brottet annars är att anse som </a:t>
            </a:r>
            <a:r>
              <a:rPr lang="sv-SE" dirty="0">
                <a:solidFill>
                  <a:srgbClr val="FF0000"/>
                </a:solidFill>
                <a:latin typeface="inherit"/>
              </a:rPr>
              <a:t>grovt</a:t>
            </a:r>
            <a:r>
              <a:rPr lang="sv-SE" dirty="0">
                <a:solidFill>
                  <a:srgbClr val="000000"/>
                </a:solidFill>
                <a:latin typeface="inherit"/>
              </a:rPr>
              <a:t>, döms till fängelse i högst arton år eller på livstid. Vid bedömande av om brottet är grovt ska särskilt beaktas </a:t>
            </a:r>
            <a:r>
              <a:rPr lang="sv-SE" dirty="0">
                <a:solidFill>
                  <a:srgbClr val="0070C0"/>
                </a:solidFill>
                <a:latin typeface="inherit"/>
              </a:rPr>
              <a:t>om gärningen har begåtts under strid eller då brott mot krigslydnaden annars medför särskild fara</a:t>
            </a:r>
            <a:r>
              <a:rPr lang="sv-SE" dirty="0">
                <a:solidFill>
                  <a:srgbClr val="000000"/>
                </a:solidFill>
                <a:latin typeface="inherit"/>
              </a:rPr>
              <a:t>.</a:t>
            </a:r>
          </a:p>
          <a:p>
            <a:endParaRPr lang="sv-SE" dirty="0"/>
          </a:p>
        </p:txBody>
      </p:sp>
    </p:spTree>
    <p:extLst>
      <p:ext uri="{BB962C8B-B14F-4D97-AF65-F5344CB8AC3E}">
        <p14:creationId xmlns:p14="http://schemas.microsoft.com/office/powerpoint/2010/main" val="2848950792"/>
      </p:ext>
    </p:extLst>
  </p:cSld>
  <p:clrMapOvr>
    <a:masterClrMapping/>
  </p:clrMapOvr>
</p:sld>
</file>

<file path=ppt/theme/theme1.xml><?xml version="1.0" encoding="utf-8"?>
<a:theme xmlns:a="http://schemas.openxmlformats.org/drawingml/2006/main" name="Linnéuniversitetet">
  <a:themeElements>
    <a:clrScheme name="Småland">
      <a:dk1>
        <a:sysClr val="windowText" lastClr="000000"/>
      </a:dk1>
      <a:lt1>
        <a:sysClr val="window" lastClr="FFFFFF"/>
      </a:lt1>
      <a:dk2>
        <a:srgbClr val="747474"/>
      </a:dk2>
      <a:lt2>
        <a:srgbClr val="FFFFFF"/>
      </a:lt2>
      <a:accent1>
        <a:srgbClr val="FFE000"/>
      </a:accent1>
      <a:accent2>
        <a:srgbClr val="B71234"/>
      </a:accent2>
      <a:accent3>
        <a:srgbClr val="557630"/>
      </a:accent3>
      <a:accent4>
        <a:srgbClr val="006983"/>
      </a:accent4>
      <a:accent5>
        <a:srgbClr val="928B81"/>
      </a:accent5>
      <a:accent6>
        <a:srgbClr val="C55E9B"/>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txDef>
      <a:spPr>
        <a:noFill/>
      </a:spPr>
      <a:bodyPr wrap="square" rtlCol="0">
        <a:spAutoFit/>
      </a:bodyPr>
      <a:lstStyle>
        <a:defPPr>
          <a:defRPr dirty="0">
            <a:latin typeface="+mn-lt"/>
          </a:defRPr>
        </a:defPPr>
      </a:lstStyle>
    </a:tx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2" id="{A476BCB6-D11B-48E8-B8AE-345319C53D49}" vid="{B5AA89F4-5110-4B04-BBAC-64ADA65212E9}"/>
    </a:ext>
  </a:extLst>
</a:theme>
</file>

<file path=ppt/theme/theme2.xml><?xml version="1.0" encoding="utf-8"?>
<a:theme xmlns:a="http://schemas.openxmlformats.org/drawingml/2006/main" name="1_Office Them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TotalTime>
  <Words>4210</Words>
  <Application>Microsoft Office PowerPoint</Application>
  <PresentationFormat>Bredbild</PresentationFormat>
  <Paragraphs>190</Paragraphs>
  <Slides>31</Slides>
  <Notes>7</Notes>
  <HiddenSlides>0</HiddenSlides>
  <MMClips>0</MMClips>
  <ScaleCrop>false</ScaleCrop>
  <HeadingPairs>
    <vt:vector size="6" baseType="variant">
      <vt:variant>
        <vt:lpstr>Använt teckensnitt</vt:lpstr>
      </vt:variant>
      <vt:variant>
        <vt:i4>4</vt:i4>
      </vt:variant>
      <vt:variant>
        <vt:lpstr>Tema</vt:lpstr>
      </vt:variant>
      <vt:variant>
        <vt:i4>3</vt:i4>
      </vt:variant>
      <vt:variant>
        <vt:lpstr>Bildrubriker</vt:lpstr>
      </vt:variant>
      <vt:variant>
        <vt:i4>31</vt:i4>
      </vt:variant>
    </vt:vector>
  </HeadingPairs>
  <TitlesOfParts>
    <vt:vector size="38" baseType="lpstr">
      <vt:lpstr>Arial</vt:lpstr>
      <vt:lpstr>Calibri</vt:lpstr>
      <vt:lpstr>inherit</vt:lpstr>
      <vt:lpstr>Times New Roman</vt:lpstr>
      <vt:lpstr>Linnéuniversitetet</vt:lpstr>
      <vt:lpstr>1_Office Theme</vt:lpstr>
      <vt:lpstr>2_Office Theme</vt:lpstr>
      <vt:lpstr>16 kap och 17 kap BrB Straffrätt</vt:lpstr>
      <vt:lpstr>PowerPoint-presentation</vt:lpstr>
      <vt:lpstr>PowerPoint-presentation</vt:lpstr>
      <vt:lpstr>Kapitlens innehåll</vt:lpstr>
      <vt:lpstr>16 kap om Brott mot allmän ordning</vt:lpstr>
      <vt:lpstr>Upplopp och ohörsamhet mot ordningsmakten</vt:lpstr>
      <vt:lpstr>Störande av förrättning eller av allmän sammankomst</vt:lpstr>
      <vt:lpstr>Uppvigling</vt:lpstr>
      <vt:lpstr>Myteri</vt:lpstr>
      <vt:lpstr>Hets mot folkgrupp</vt:lpstr>
      <vt:lpstr>Olaga diskriminering</vt:lpstr>
      <vt:lpstr>Brott mot griftefrid och barnpornografibrott</vt:lpstr>
      <vt:lpstr>forts barnpornografibrott</vt:lpstr>
      <vt:lpstr>Undantag från barnpornografibrott</vt:lpstr>
      <vt:lpstr>Olaga våldsskildring</vt:lpstr>
      <vt:lpstr>Otillåten utlämning av teknisk upptagning</vt:lpstr>
      <vt:lpstr>Otillåtet förfarande med pornografisk bild, förledande av ungdom och djurplågeri</vt:lpstr>
      <vt:lpstr>Falsk larm och missbruk av larmanordning</vt:lpstr>
      <vt:lpstr>Förargelseväckande beteende och osjälvständiga brottsformer</vt:lpstr>
      <vt:lpstr>17 kap BrB Om brott mot allmän verksamhet m.m.</vt:lpstr>
      <vt:lpstr>Myndighetsutövning</vt:lpstr>
      <vt:lpstr>Våld eller hot mot tjänsteman</vt:lpstr>
      <vt:lpstr>Förgripelse mot tjänsteman</vt:lpstr>
      <vt:lpstr>Våldsamt motstånd och andra skyddade personer</vt:lpstr>
      <vt:lpstr>PowerPoint-presentation</vt:lpstr>
      <vt:lpstr>Om röstning</vt:lpstr>
      <vt:lpstr>Övergrepp i rättssak</vt:lpstr>
      <vt:lpstr>Skyddande av brottsling</vt:lpstr>
      <vt:lpstr>Främjande av flykt, överträdelse av myndighets bud, hindrande av förrättning</vt:lpstr>
      <vt:lpstr>Föregivande av allmän ställning och osjälvständiga brottsformer</vt:lpstr>
      <vt:lpstr>PowerPoint-presentation</vt:lpstr>
    </vt:vector>
  </TitlesOfParts>
  <Company>Linnaeus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 kap och 17 kap BrB Straffrätt</dc:title>
  <dc:creator>Anna Mårtensson</dc:creator>
  <cp:lastModifiedBy>Anna Quintero Tovar</cp:lastModifiedBy>
  <cp:revision>19</cp:revision>
  <dcterms:created xsi:type="dcterms:W3CDTF">2019-12-12T07:12:58Z</dcterms:created>
  <dcterms:modified xsi:type="dcterms:W3CDTF">2022-04-13T18:17:06Z</dcterms:modified>
</cp:coreProperties>
</file>