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691" r:id="rId2"/>
    <p:sldMasterId id="2147483703" r:id="rId3"/>
    <p:sldMasterId id="2147483727" r:id="rId4"/>
    <p:sldMasterId id="2147483739" r:id="rId5"/>
  </p:sldMasterIdLst>
  <p:notesMasterIdLst>
    <p:notesMasterId r:id="rId31"/>
  </p:notesMasterIdLst>
  <p:handoutMasterIdLst>
    <p:handoutMasterId r:id="rId32"/>
  </p:handoutMasterIdLst>
  <p:sldIdLst>
    <p:sldId id="256" r:id="rId6"/>
    <p:sldId id="362" r:id="rId7"/>
    <p:sldId id="363" r:id="rId8"/>
    <p:sldId id="365" r:id="rId9"/>
    <p:sldId id="367" r:id="rId10"/>
    <p:sldId id="366" r:id="rId11"/>
    <p:sldId id="403" r:id="rId12"/>
    <p:sldId id="404" r:id="rId13"/>
    <p:sldId id="402" r:id="rId14"/>
    <p:sldId id="369" r:id="rId15"/>
    <p:sldId id="371" r:id="rId16"/>
    <p:sldId id="373" r:id="rId17"/>
    <p:sldId id="375" r:id="rId18"/>
    <p:sldId id="378" r:id="rId19"/>
    <p:sldId id="381" r:id="rId20"/>
    <p:sldId id="382" r:id="rId21"/>
    <p:sldId id="401" r:id="rId22"/>
    <p:sldId id="384" r:id="rId23"/>
    <p:sldId id="386" r:id="rId24"/>
    <p:sldId id="387" r:id="rId25"/>
    <p:sldId id="389" r:id="rId26"/>
    <p:sldId id="391" r:id="rId27"/>
    <p:sldId id="393" r:id="rId28"/>
    <p:sldId id="395" r:id="rId29"/>
    <p:sldId id="258" r:id="rId30"/>
  </p:sldIdLst>
  <p:sldSz cx="12192000" cy="6858000"/>
  <p:notesSz cx="6794500" cy="9931400"/>
  <p:defaultTextStyle>
    <a:defPPr>
      <a:defRPr lang="sv-SE"/>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5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068" autoAdjust="0"/>
    <p:restoredTop sz="70288" autoAdjust="0"/>
  </p:normalViewPr>
  <p:slideViewPr>
    <p:cSldViewPr>
      <p:cViewPr varScale="1">
        <p:scale>
          <a:sx n="47" d="100"/>
          <a:sy n="47" d="100"/>
        </p:scale>
        <p:origin x="1724" y="3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48100" y="0"/>
            <a:ext cx="2944813" cy="498475"/>
          </a:xfrm>
          <a:prstGeom prst="rect">
            <a:avLst/>
          </a:prstGeom>
        </p:spPr>
        <p:txBody>
          <a:bodyPr vert="horz" lIns="91440" tIns="45720" rIns="91440" bIns="45720" rtlCol="0"/>
          <a:lstStyle>
            <a:lvl1pPr algn="r">
              <a:defRPr sz="1200"/>
            </a:lvl1pPr>
          </a:lstStyle>
          <a:p>
            <a:fld id="{4FE9B74F-10FB-4A03-9B3D-6FF073C3EC45}" type="datetimeFigureOut">
              <a:rPr lang="sv-SE" smtClean="0"/>
              <a:t>2022-04-13</a:t>
            </a:fld>
            <a:endParaRPr lang="sv-SE"/>
          </a:p>
        </p:txBody>
      </p:sp>
      <p:sp>
        <p:nvSpPr>
          <p:cNvPr id="4" name="Platshållare för sidfot 3"/>
          <p:cNvSpPr>
            <a:spLocks noGrp="1"/>
          </p:cNvSpPr>
          <p:nvPr>
            <p:ph type="ftr" sz="quarter" idx="2"/>
          </p:nvPr>
        </p:nvSpPr>
        <p:spPr>
          <a:xfrm>
            <a:off x="0" y="9432925"/>
            <a:ext cx="2944813" cy="498475"/>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48100" y="9432925"/>
            <a:ext cx="2944813" cy="498475"/>
          </a:xfrm>
          <a:prstGeom prst="rect">
            <a:avLst/>
          </a:prstGeom>
        </p:spPr>
        <p:txBody>
          <a:bodyPr vert="horz" lIns="91440" tIns="45720" rIns="91440" bIns="45720" rtlCol="0" anchor="b"/>
          <a:lstStyle>
            <a:lvl1pPr algn="r">
              <a:defRPr sz="1200"/>
            </a:lvl1pPr>
          </a:lstStyle>
          <a:p>
            <a:fld id="{F90F646C-B5D1-4442-97E6-774479CDF603}" type="slidenum">
              <a:rPr lang="sv-SE" smtClean="0"/>
              <a:t>‹#›</a:t>
            </a:fld>
            <a:endParaRPr lang="sv-SE"/>
          </a:p>
        </p:txBody>
      </p:sp>
    </p:spTree>
    <p:extLst>
      <p:ext uri="{BB962C8B-B14F-4D97-AF65-F5344CB8AC3E}">
        <p14:creationId xmlns:p14="http://schemas.microsoft.com/office/powerpoint/2010/main" val="26507500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41A849B8-FDBA-4C80-BB81-DF7B8A96A9B9}" type="datetimeFigureOut">
              <a:rPr lang="sv-SE" smtClean="0"/>
              <a:t>2022-04-13</a:t>
            </a:fld>
            <a:endParaRPr lang="sv-SE"/>
          </a:p>
        </p:txBody>
      </p:sp>
      <p:sp>
        <p:nvSpPr>
          <p:cNvPr id="4" name="Platshållare för bildobjekt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80B96618-DCD8-4754-B0DF-254AC6747191}" type="slidenum">
              <a:rPr lang="sv-SE" smtClean="0"/>
              <a:t>‹#›</a:t>
            </a:fld>
            <a:endParaRPr lang="sv-SE"/>
          </a:p>
        </p:txBody>
      </p:sp>
    </p:spTree>
    <p:extLst>
      <p:ext uri="{BB962C8B-B14F-4D97-AF65-F5344CB8AC3E}">
        <p14:creationId xmlns:p14="http://schemas.microsoft.com/office/powerpoint/2010/main" val="1974796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1</a:t>
            </a:fld>
            <a:endParaRPr lang="sv-SE"/>
          </a:p>
        </p:txBody>
      </p:sp>
    </p:spTree>
    <p:extLst>
      <p:ext uri="{BB962C8B-B14F-4D97-AF65-F5344CB8AC3E}">
        <p14:creationId xmlns:p14="http://schemas.microsoft.com/office/powerpoint/2010/main" val="334355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altLang="sv-SE" dirty="0"/>
          </a:p>
        </p:txBody>
      </p:sp>
      <p:sp>
        <p:nvSpPr>
          <p:cNvPr id="37892"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201A779A-5AE1-4A80-B004-CC09D0B79D4A}"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sv-SE" altLang="sv-SE"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15654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altLang="sv-SE" dirty="0"/>
          </a:p>
        </p:txBody>
      </p:sp>
      <p:sp>
        <p:nvSpPr>
          <p:cNvPr id="58372"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0B70BD0A-9DD3-4866-9ED0-08261B99D4AC}"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sv-SE" altLang="sv-SE"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784579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altLang="sv-SE" dirty="0"/>
          </a:p>
        </p:txBody>
      </p:sp>
      <p:sp>
        <p:nvSpPr>
          <p:cNvPr id="7172"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D3A1F8E7-2DE1-4C81-8F91-16D7F39F6FAC}"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sv-SE" altLang="sv-SE"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264420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Platshållare för anteckninga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defRPr/>
            </a:pPr>
            <a:endParaRPr lang="sv-SE" altLang="sv-SE" dirty="0"/>
          </a:p>
        </p:txBody>
      </p:sp>
      <p:sp>
        <p:nvSpPr>
          <p:cNvPr id="7172"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356D9A97-7BE0-4555-9C1A-D9EF32DAE819}"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sv-SE" altLang="sv-SE"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75194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Platshållare för anteckninga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Tx/>
              <a:buNone/>
              <a:defRPr/>
            </a:pPr>
            <a:endParaRPr lang="sv-SE" altLang="sv-SE" dirty="0"/>
          </a:p>
        </p:txBody>
      </p:sp>
      <p:sp>
        <p:nvSpPr>
          <p:cNvPr id="37892"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2F39DF5B-9AB4-443F-9E46-A7DE2C5D9D8C}"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sv-SE" altLang="sv-SE"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078903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25</a:t>
            </a:fld>
            <a:endParaRPr lang="sv-SE"/>
          </a:p>
        </p:txBody>
      </p:sp>
    </p:spTree>
    <p:extLst>
      <p:ext uri="{BB962C8B-B14F-4D97-AF65-F5344CB8AC3E}">
        <p14:creationId xmlns:p14="http://schemas.microsoft.com/office/powerpoint/2010/main" val="32735906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chemeClr val="accent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20EF999B-7765-4BF0-ADE2-D3E95F9B07C2}"/>
              </a:ext>
            </a:extLst>
          </p:cNvPr>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00355" name="Title Placeholder 1">
            <a:extLst>
              <a:ext uri="{FF2B5EF4-FFF2-40B4-BE49-F238E27FC236}">
                <a16:creationId xmlns:a16="http://schemas.microsoft.com/office/drawing/2014/main" id="{DC415B66-E80C-4D68-B3D0-3944F631D1A5}"/>
              </a:ext>
            </a:extLst>
          </p:cNvPr>
          <p:cNvSpPr>
            <a:spLocks noGrp="1"/>
          </p:cNvSpPr>
          <p:nvPr>
            <p:ph type="ctrTitle"/>
          </p:nvPr>
        </p:nvSpPr>
        <p:spPr>
          <a:xfrm>
            <a:off x="914400" y="1449388"/>
            <a:ext cx="10363200" cy="2151062"/>
          </a:xfrm>
        </p:spPr>
        <p:txBody>
          <a:bodyPr/>
          <a:lstStyle>
            <a:lvl1pPr>
              <a:lnSpc>
                <a:spcPts val="7500"/>
              </a:lnSpc>
              <a:defRPr sz="7500"/>
            </a:lvl1pPr>
          </a:lstStyle>
          <a:p>
            <a:pPr lvl="0"/>
            <a:r>
              <a:rPr lang="sv-SE" altLang="sv-SE" noProof="0"/>
              <a:t>Klicka här för att ändra format</a:t>
            </a:r>
            <a:endParaRPr lang="en-US" altLang="sv-SE" noProof="0"/>
          </a:p>
        </p:txBody>
      </p:sp>
      <p:sp>
        <p:nvSpPr>
          <p:cNvPr id="100356" name="Text Placeholder 2">
            <a:extLst>
              <a:ext uri="{FF2B5EF4-FFF2-40B4-BE49-F238E27FC236}">
                <a16:creationId xmlns:a16="http://schemas.microsoft.com/office/drawing/2014/main" id="{EEAC6984-A5D3-4223-83CD-8F04A70565DE}"/>
              </a:ext>
            </a:extLst>
          </p:cNvPr>
          <p:cNvSpPr>
            <a:spLocks noGrp="1"/>
          </p:cNvSpPr>
          <p:nvPr>
            <p:ph type="subTitle" idx="1"/>
          </p:nvPr>
        </p:nvSpPr>
        <p:spPr>
          <a:xfrm>
            <a:off x="1828800" y="3886200"/>
            <a:ext cx="8534400" cy="1752600"/>
          </a:xfrm>
        </p:spPr>
        <p:txBody>
          <a:bodyPr/>
          <a:lstStyle>
            <a:lvl1pPr marL="0" indent="0" algn="ctr">
              <a:defRPr/>
            </a:lvl1pPr>
          </a:lstStyle>
          <a:p>
            <a:pPr lvl="0"/>
            <a:r>
              <a:rPr lang="sv-SE" altLang="sv-SE" noProof="0"/>
              <a:t>Klicka om du vill redigera mall för underrubrikformat</a:t>
            </a:r>
            <a:endParaRPr lang="en-US" altLang="sv-SE" noProof="0"/>
          </a:p>
        </p:txBody>
      </p:sp>
      <p:pic>
        <p:nvPicPr>
          <p:cNvPr id="100357" name="Picture 5" descr="090323_Lnu_Wordmark_Kalmar_Växjö_påhäng_transparent">
            <a:extLst>
              <a:ext uri="{FF2B5EF4-FFF2-40B4-BE49-F238E27FC236}">
                <a16:creationId xmlns:a16="http://schemas.microsoft.com/office/drawing/2014/main" id="{484F6B9E-570F-4E5E-9AFB-392803C24E7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0358" name="Picture 6" descr="090323_Lnu_Symbol">
            <a:extLst>
              <a:ext uri="{FF2B5EF4-FFF2-40B4-BE49-F238E27FC236}">
                <a16:creationId xmlns:a16="http://schemas.microsoft.com/office/drawing/2014/main" id="{9D0500B8-68CC-4661-8A86-0C162E2B0544}"/>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06F8F0-7162-4FCD-A03F-06346CD7AD97}"/>
              </a:ext>
            </a:extLst>
          </p:cNvPr>
          <p:cNvSpPr>
            <a:spLocks noGrp="1"/>
          </p:cNvSpPr>
          <p:nvPr>
            <p:ph type="title"/>
          </p:nvPr>
        </p:nvSpPr>
        <p:spPr/>
        <p:txBody>
          <a:bodyPr/>
          <a:lstStyle/>
          <a:p>
            <a:r>
              <a:rPr lang="sv-SE"/>
              <a:t>Klicka här för att ändra format</a:t>
            </a:r>
          </a:p>
        </p:txBody>
      </p:sp>
      <p:sp>
        <p:nvSpPr>
          <p:cNvPr id="3" name="Platshållare för lodrät text 2">
            <a:extLst>
              <a:ext uri="{FF2B5EF4-FFF2-40B4-BE49-F238E27FC236}">
                <a16:creationId xmlns:a16="http://schemas.microsoft.com/office/drawing/2014/main" id="{B94248D1-9FE5-42EB-96D1-46CB39D64348}"/>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56145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078D859D-1623-420A-8503-5B67033F798E}"/>
              </a:ext>
            </a:extLst>
          </p:cNvPr>
          <p:cNvSpPr>
            <a:spLocks noGrp="1"/>
          </p:cNvSpPr>
          <p:nvPr>
            <p:ph type="title" orient="vert"/>
          </p:nvPr>
        </p:nvSpPr>
        <p:spPr>
          <a:xfrm>
            <a:off x="8600018" y="806450"/>
            <a:ext cx="2552700" cy="5200650"/>
          </a:xfrm>
        </p:spPr>
        <p:txBody>
          <a:bodyPr vert="eaVert"/>
          <a:lstStyle/>
          <a:p>
            <a:r>
              <a:rPr lang="sv-SE"/>
              <a:t>Klicka här för att ändra format</a:t>
            </a:r>
          </a:p>
        </p:txBody>
      </p:sp>
      <p:sp>
        <p:nvSpPr>
          <p:cNvPr id="3" name="Platshållare för lodrät text 2">
            <a:extLst>
              <a:ext uri="{FF2B5EF4-FFF2-40B4-BE49-F238E27FC236}">
                <a16:creationId xmlns:a16="http://schemas.microsoft.com/office/drawing/2014/main" id="{C98322CF-6F3D-47F1-8A43-FB35AC650FFC}"/>
              </a:ext>
            </a:extLst>
          </p:cNvPr>
          <p:cNvSpPr>
            <a:spLocks noGrp="1"/>
          </p:cNvSpPr>
          <p:nvPr>
            <p:ph type="body" orient="vert" idx="1"/>
          </p:nvPr>
        </p:nvSpPr>
        <p:spPr>
          <a:xfrm>
            <a:off x="939801" y="806450"/>
            <a:ext cx="7457017" cy="5200650"/>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718981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Avslut">
    <p:bg>
      <p:bgPr>
        <a:solidFill>
          <a:schemeClr val="accent1"/>
        </a:solidFill>
        <a:effectLst/>
      </p:bgPr>
    </p:bg>
    <p:spTree>
      <p:nvGrpSpPr>
        <p:cNvPr id="1" name=""/>
        <p:cNvGrpSpPr/>
        <p:nvPr/>
      </p:nvGrpSpPr>
      <p:grpSpPr>
        <a:xfrm>
          <a:off x="0" y="0"/>
          <a:ext cx="0" cy="0"/>
          <a:chOff x="0" y="0"/>
          <a:chExt cx="0" cy="0"/>
        </a:xfrm>
      </p:grpSpPr>
      <p:pic>
        <p:nvPicPr>
          <p:cNvPr id="7" name="Content Placeholder 9" descr="090323_Lnu-se.png">
            <a:extLst>
              <a:ext uri="{FF2B5EF4-FFF2-40B4-BE49-F238E27FC236}">
                <a16:creationId xmlns:a16="http://schemas.microsoft.com/office/drawing/2014/main" id="{85731244-C1E5-4462-9CD9-9CABB20B3D3E}"/>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4715849" y="4713549"/>
            <a:ext cx="2760304" cy="561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Content Placeholder 12" descr="090323_Lnu_Symbol.png">
            <a:extLst>
              <a:ext uri="{FF2B5EF4-FFF2-40B4-BE49-F238E27FC236}">
                <a16:creationId xmlns:a16="http://schemas.microsoft.com/office/drawing/2014/main" id="{35F4C14C-02D5-4FC7-BAE9-39BF276B4841}"/>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4698087" y="1448780"/>
            <a:ext cx="2795829" cy="2775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0351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chemeClr val="accent1"/>
        </a:solidFill>
        <a:effectLst/>
      </p:bgPr>
    </p:bg>
    <p:spTree>
      <p:nvGrpSpPr>
        <p:cNvPr id="1" name=""/>
        <p:cNvGrpSpPr/>
        <p:nvPr/>
      </p:nvGrpSpPr>
      <p:grpSpPr>
        <a:xfrm>
          <a:off x="0" y="0"/>
          <a:ext cx="0" cy="0"/>
          <a:chOff x="0" y="0"/>
          <a:chExt cx="0" cy="0"/>
        </a:xfrm>
      </p:grpSpPr>
      <p:sp>
        <p:nvSpPr>
          <p:cNvPr id="100355" name="Title Placeholder 1">
            <a:extLst>
              <a:ext uri="{FF2B5EF4-FFF2-40B4-BE49-F238E27FC236}">
                <a16:creationId xmlns:a16="http://schemas.microsoft.com/office/drawing/2014/main" id="{DC415B66-E80C-4D68-B3D0-3944F631D1A5}"/>
              </a:ext>
            </a:extLst>
          </p:cNvPr>
          <p:cNvSpPr>
            <a:spLocks noGrp="1"/>
          </p:cNvSpPr>
          <p:nvPr>
            <p:ph type="ctrTitle"/>
          </p:nvPr>
        </p:nvSpPr>
        <p:spPr>
          <a:xfrm>
            <a:off x="914400" y="1449388"/>
            <a:ext cx="10363200" cy="2151062"/>
          </a:xfrm>
        </p:spPr>
        <p:txBody>
          <a:bodyPr/>
          <a:lstStyle>
            <a:lvl1pPr>
              <a:lnSpc>
                <a:spcPts val="7500"/>
              </a:lnSpc>
              <a:defRPr sz="7500"/>
            </a:lvl1pPr>
          </a:lstStyle>
          <a:p>
            <a:pPr lvl="0"/>
            <a:r>
              <a:rPr lang="en-US" altLang="sv-SE" noProof="0"/>
              <a:t>Click to edit Master title style</a:t>
            </a:r>
          </a:p>
        </p:txBody>
      </p:sp>
      <p:sp>
        <p:nvSpPr>
          <p:cNvPr id="100356" name="Text Placeholder 2">
            <a:extLst>
              <a:ext uri="{FF2B5EF4-FFF2-40B4-BE49-F238E27FC236}">
                <a16:creationId xmlns:a16="http://schemas.microsoft.com/office/drawing/2014/main" id="{EEAC6984-A5D3-4223-83CD-8F04A70565DE}"/>
              </a:ext>
            </a:extLst>
          </p:cNvPr>
          <p:cNvSpPr>
            <a:spLocks noGrp="1"/>
          </p:cNvSpPr>
          <p:nvPr>
            <p:ph type="subTitle" idx="1"/>
          </p:nvPr>
        </p:nvSpPr>
        <p:spPr>
          <a:xfrm>
            <a:off x="1828800" y="3886200"/>
            <a:ext cx="8534400" cy="1752600"/>
          </a:xfrm>
        </p:spPr>
        <p:txBody>
          <a:bodyPr/>
          <a:lstStyle>
            <a:lvl1pPr marL="0" indent="0" algn="ctr">
              <a:defRPr/>
            </a:lvl1pPr>
          </a:lstStyle>
          <a:p>
            <a:pPr lvl="0"/>
            <a:r>
              <a:rPr lang="en-US" altLang="sv-SE" noProof="0"/>
              <a:t>Click to edit Master subtitle style</a:t>
            </a:r>
          </a:p>
        </p:txBody>
      </p:sp>
    </p:spTree>
    <p:extLst>
      <p:ext uri="{BB962C8B-B14F-4D97-AF65-F5344CB8AC3E}">
        <p14:creationId xmlns:p14="http://schemas.microsoft.com/office/powerpoint/2010/main" val="39834457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2C8885-8892-4378-88B8-E4A7D1A4A174}"/>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17D81545-B23B-42B7-BBD3-46D8FC01626E}"/>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B2DEE88-E908-4908-9A7A-DE4B55F4508B}"/>
              </a:ext>
            </a:extLst>
          </p:cNvPr>
          <p:cNvSpPr>
            <a:spLocks noGrp="1"/>
          </p:cNvSpPr>
          <p:nvPr>
            <p:ph type="dt" sz="half" idx="10"/>
          </p:nvPr>
        </p:nvSpPr>
        <p:spPr/>
        <p:txBody>
          <a:bodyPr/>
          <a:lstStyle/>
          <a:p>
            <a:endParaRPr lang="sv-SE"/>
          </a:p>
        </p:txBody>
      </p:sp>
      <p:sp>
        <p:nvSpPr>
          <p:cNvPr id="5" name="Platshållare för sidfot 4">
            <a:extLst>
              <a:ext uri="{FF2B5EF4-FFF2-40B4-BE49-F238E27FC236}">
                <a16:creationId xmlns:a16="http://schemas.microsoft.com/office/drawing/2014/main" id="{B0ABE19B-DB79-400D-AE21-DAA9BE763DCB}"/>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E6DA2D24-6DED-4591-A61C-D9D439AEA884}"/>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232149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89CE38-6808-4F74-B2E2-F1E2E897929F}"/>
              </a:ext>
            </a:extLst>
          </p:cNvPr>
          <p:cNvSpPr>
            <a:spLocks noGrp="1"/>
          </p:cNvSpPr>
          <p:nvPr>
            <p:ph type="title"/>
          </p:nvPr>
        </p:nvSpPr>
        <p:spPr>
          <a:xfrm>
            <a:off x="831851" y="1709739"/>
            <a:ext cx="10515600" cy="2852737"/>
          </a:xfrm>
        </p:spPr>
        <p:txBody>
          <a:bodyPr anchor="b"/>
          <a:lstStyle>
            <a:lvl1pPr>
              <a:defRPr sz="6000"/>
            </a:lvl1pPr>
          </a:lstStyle>
          <a:p>
            <a:r>
              <a:rPr lang="sv-SE"/>
              <a:t>Klicka här för att ändra format</a:t>
            </a:r>
          </a:p>
        </p:txBody>
      </p:sp>
      <p:sp>
        <p:nvSpPr>
          <p:cNvPr id="3" name="Platshållare för text 2">
            <a:extLst>
              <a:ext uri="{FF2B5EF4-FFF2-40B4-BE49-F238E27FC236}">
                <a16:creationId xmlns:a16="http://schemas.microsoft.com/office/drawing/2014/main" id="{EB61C847-C224-4A3E-8860-260FDC1260F2}"/>
              </a:ext>
            </a:extLst>
          </p:cNvPr>
          <p:cNvSpPr>
            <a:spLocks noGrp="1"/>
          </p:cNvSpPr>
          <p:nvPr>
            <p:ph type="body" idx="1"/>
          </p:nvPr>
        </p:nvSpPr>
        <p:spPr>
          <a:xfrm>
            <a:off x="831851" y="4589463"/>
            <a:ext cx="10515600" cy="1674852"/>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v-SE"/>
              <a:t>Redigera format för bakgrundstext</a:t>
            </a:r>
          </a:p>
        </p:txBody>
      </p:sp>
      <p:sp>
        <p:nvSpPr>
          <p:cNvPr id="4" name="Platshållare för datum 3">
            <a:extLst>
              <a:ext uri="{FF2B5EF4-FFF2-40B4-BE49-F238E27FC236}">
                <a16:creationId xmlns:a16="http://schemas.microsoft.com/office/drawing/2014/main" id="{4330CCAD-F9BC-4545-9FF6-C422A16F52A9}"/>
              </a:ext>
            </a:extLst>
          </p:cNvPr>
          <p:cNvSpPr>
            <a:spLocks noGrp="1"/>
          </p:cNvSpPr>
          <p:nvPr>
            <p:ph type="dt" sz="half" idx="10"/>
          </p:nvPr>
        </p:nvSpPr>
        <p:spPr/>
        <p:txBody>
          <a:bodyPr/>
          <a:lstStyle/>
          <a:p>
            <a:endParaRPr lang="sv-SE"/>
          </a:p>
        </p:txBody>
      </p:sp>
      <p:sp>
        <p:nvSpPr>
          <p:cNvPr id="5" name="Platshållare för sidfot 4">
            <a:extLst>
              <a:ext uri="{FF2B5EF4-FFF2-40B4-BE49-F238E27FC236}">
                <a16:creationId xmlns:a16="http://schemas.microsoft.com/office/drawing/2014/main" id="{A35D6ED4-514B-4401-AF98-E010D7311E7A}"/>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8C44A918-60C8-4B4D-AAB7-64B03C34C65A}"/>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6887568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4A9B8E-598A-41D8-94B7-11378BDB9701}"/>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FF85310C-F73F-409E-B452-E62D69364CD3}"/>
              </a:ext>
            </a:extLst>
          </p:cNvPr>
          <p:cNvSpPr>
            <a:spLocks noGrp="1"/>
          </p:cNvSpPr>
          <p:nvPr>
            <p:ph sz="half" idx="1"/>
          </p:nvPr>
        </p:nvSpPr>
        <p:spPr>
          <a:xfrm>
            <a:off x="941917" y="1650999"/>
            <a:ext cx="5003800" cy="461331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567B4CC-C7A6-4632-AE2A-98B687B2CD01}"/>
              </a:ext>
            </a:extLst>
          </p:cNvPr>
          <p:cNvSpPr>
            <a:spLocks noGrp="1"/>
          </p:cNvSpPr>
          <p:nvPr>
            <p:ph sz="half" idx="2"/>
          </p:nvPr>
        </p:nvSpPr>
        <p:spPr>
          <a:xfrm>
            <a:off x="6148917" y="1650999"/>
            <a:ext cx="5003800" cy="461331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0E9FFABF-3A7A-44FB-A5B8-F03545154467}"/>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367BF071-2E16-4658-B1B9-082FE300A111}"/>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8442532B-D2D3-4A3B-A692-5FE51F51955B}"/>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6035533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35D2FF-F2EF-4F03-9607-650C37103799}"/>
              </a:ext>
            </a:extLst>
          </p:cNvPr>
          <p:cNvSpPr>
            <a:spLocks noGrp="1"/>
          </p:cNvSpPr>
          <p:nvPr>
            <p:ph type="title"/>
          </p:nvPr>
        </p:nvSpPr>
        <p:spPr>
          <a:xfrm>
            <a:off x="840317" y="365126"/>
            <a:ext cx="10515600" cy="1325563"/>
          </a:xfrm>
        </p:spPr>
        <p:txBody>
          <a:bodyPr/>
          <a:lstStyle/>
          <a:p>
            <a:r>
              <a:rPr lang="sv-SE"/>
              <a:t>Klicka här för att ändra format</a:t>
            </a:r>
          </a:p>
        </p:txBody>
      </p:sp>
      <p:sp>
        <p:nvSpPr>
          <p:cNvPr id="3" name="Platshållare för text 2">
            <a:extLst>
              <a:ext uri="{FF2B5EF4-FFF2-40B4-BE49-F238E27FC236}">
                <a16:creationId xmlns:a16="http://schemas.microsoft.com/office/drawing/2014/main" id="{E5914C83-F8DA-434A-86AC-92BF45A48DF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A9EE0F89-6230-4935-86D2-93CBCB39E117}"/>
              </a:ext>
            </a:extLst>
          </p:cNvPr>
          <p:cNvSpPr>
            <a:spLocks noGrp="1"/>
          </p:cNvSpPr>
          <p:nvPr>
            <p:ph sz="half" idx="2"/>
          </p:nvPr>
        </p:nvSpPr>
        <p:spPr>
          <a:xfrm>
            <a:off x="840318" y="2505075"/>
            <a:ext cx="5158316" cy="375924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D681B22-3F5F-49F3-B2E5-A40558557693}"/>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8E4BAC24-EEAB-45AF-B7D4-4C86FD2BD35A}"/>
              </a:ext>
            </a:extLst>
          </p:cNvPr>
          <p:cNvSpPr>
            <a:spLocks noGrp="1"/>
          </p:cNvSpPr>
          <p:nvPr>
            <p:ph sz="quarter" idx="4"/>
          </p:nvPr>
        </p:nvSpPr>
        <p:spPr>
          <a:xfrm>
            <a:off x="6172200" y="2505075"/>
            <a:ext cx="5183717" cy="375924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086D61E-6563-437A-B5C3-0F331765104A}"/>
              </a:ext>
            </a:extLst>
          </p:cNvPr>
          <p:cNvSpPr>
            <a:spLocks noGrp="1"/>
          </p:cNvSpPr>
          <p:nvPr>
            <p:ph type="dt" sz="half" idx="10"/>
          </p:nvPr>
        </p:nvSpPr>
        <p:spPr/>
        <p:txBody>
          <a:bodyPr/>
          <a:lstStyle/>
          <a:p>
            <a:endParaRPr lang="sv-SE" dirty="0"/>
          </a:p>
        </p:txBody>
      </p:sp>
      <p:sp>
        <p:nvSpPr>
          <p:cNvPr id="8" name="Platshållare för sidfot 7">
            <a:extLst>
              <a:ext uri="{FF2B5EF4-FFF2-40B4-BE49-F238E27FC236}">
                <a16:creationId xmlns:a16="http://schemas.microsoft.com/office/drawing/2014/main" id="{FD32D7C3-59CA-45E5-8AF5-FAD43173F05E}"/>
              </a:ext>
            </a:extLst>
          </p:cNvPr>
          <p:cNvSpPr>
            <a:spLocks noGrp="1"/>
          </p:cNvSpPr>
          <p:nvPr>
            <p:ph type="ftr" sz="quarter" idx="11"/>
          </p:nvPr>
        </p:nvSpPr>
        <p:spPr/>
        <p:txBody>
          <a:bodyPr/>
          <a:lstStyle/>
          <a:p>
            <a:endParaRPr lang="sv-SE" dirty="0"/>
          </a:p>
        </p:txBody>
      </p:sp>
      <p:sp>
        <p:nvSpPr>
          <p:cNvPr id="9" name="Platshållare för bildnummer 8">
            <a:extLst>
              <a:ext uri="{FF2B5EF4-FFF2-40B4-BE49-F238E27FC236}">
                <a16:creationId xmlns:a16="http://schemas.microsoft.com/office/drawing/2014/main" id="{2D0902F9-DFBB-4E53-8B11-0A7221875C7B}"/>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3567362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DCB9E5-C985-4A41-B507-4DDB87E95FCD}"/>
              </a:ext>
            </a:extLst>
          </p:cNvPr>
          <p:cNvSpPr>
            <a:spLocks noGrp="1"/>
          </p:cNvSpPr>
          <p:nvPr>
            <p:ph type="title"/>
          </p:nvPr>
        </p:nvSpPr>
        <p:spPr/>
        <p:txBody>
          <a:bodyPr/>
          <a:lstStyle/>
          <a:p>
            <a:r>
              <a:rPr lang="sv-SE"/>
              <a:t>Klicka här för att ändra format</a:t>
            </a:r>
          </a:p>
        </p:txBody>
      </p:sp>
      <p:sp>
        <p:nvSpPr>
          <p:cNvPr id="3" name="Platshållare för datum 2">
            <a:extLst>
              <a:ext uri="{FF2B5EF4-FFF2-40B4-BE49-F238E27FC236}">
                <a16:creationId xmlns:a16="http://schemas.microsoft.com/office/drawing/2014/main" id="{C8448DA3-8493-43D0-BBCD-C2EA8CA3FE03}"/>
              </a:ext>
            </a:extLst>
          </p:cNvPr>
          <p:cNvSpPr>
            <a:spLocks noGrp="1"/>
          </p:cNvSpPr>
          <p:nvPr>
            <p:ph type="dt" sz="half" idx="10"/>
          </p:nvPr>
        </p:nvSpPr>
        <p:spPr/>
        <p:txBody>
          <a:bodyPr/>
          <a:lstStyle/>
          <a:p>
            <a:endParaRPr lang="sv-SE" dirty="0"/>
          </a:p>
        </p:txBody>
      </p:sp>
      <p:sp>
        <p:nvSpPr>
          <p:cNvPr id="4" name="Platshållare för sidfot 3">
            <a:extLst>
              <a:ext uri="{FF2B5EF4-FFF2-40B4-BE49-F238E27FC236}">
                <a16:creationId xmlns:a16="http://schemas.microsoft.com/office/drawing/2014/main" id="{D9F90420-8D9B-4773-A833-65EBC50AD771}"/>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E19F8367-5A5A-48FD-A3A5-731AABD345D4}"/>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8841443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53E859F-92AD-4FFD-B12C-11CCCE63F50A}"/>
              </a:ext>
            </a:extLst>
          </p:cNvPr>
          <p:cNvSpPr>
            <a:spLocks noGrp="1"/>
          </p:cNvSpPr>
          <p:nvPr>
            <p:ph type="dt" sz="half" idx="10"/>
          </p:nvPr>
        </p:nvSpPr>
        <p:spPr/>
        <p:txBody>
          <a:bodyPr/>
          <a:lstStyle/>
          <a:p>
            <a:endParaRPr lang="sv-SE" dirty="0"/>
          </a:p>
        </p:txBody>
      </p:sp>
      <p:sp>
        <p:nvSpPr>
          <p:cNvPr id="3" name="Platshållare för sidfot 2">
            <a:extLst>
              <a:ext uri="{FF2B5EF4-FFF2-40B4-BE49-F238E27FC236}">
                <a16:creationId xmlns:a16="http://schemas.microsoft.com/office/drawing/2014/main" id="{6F34F9E9-CF85-4093-8C8E-F1964BF7781D}"/>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99C3823F-359A-4520-85A9-06E63D02AB86}"/>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67225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2C8885-8892-4378-88B8-E4A7D1A4A174}"/>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17D81545-B23B-42B7-BBD3-46D8FC01626E}"/>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B2DEE88-E908-4908-9A7A-DE4B55F4508B}"/>
              </a:ext>
            </a:extLst>
          </p:cNvPr>
          <p:cNvSpPr>
            <a:spLocks noGrp="1"/>
          </p:cNvSpPr>
          <p:nvPr>
            <p:ph type="dt" sz="half" idx="10"/>
          </p:nvPr>
        </p:nvSpPr>
        <p:spPr/>
        <p:txBody>
          <a:bodyPr/>
          <a:lstStyle/>
          <a:p>
            <a:endParaRPr lang="sv-SE"/>
          </a:p>
        </p:txBody>
      </p:sp>
      <p:sp>
        <p:nvSpPr>
          <p:cNvPr id="5" name="Platshållare för sidfot 4">
            <a:extLst>
              <a:ext uri="{FF2B5EF4-FFF2-40B4-BE49-F238E27FC236}">
                <a16:creationId xmlns:a16="http://schemas.microsoft.com/office/drawing/2014/main" id="{B0ABE19B-DB79-400D-AE21-DAA9BE763DCB}"/>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E6DA2D24-6DED-4591-A61C-D9D439AEA884}"/>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6942711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679E70-0082-4C61-B1C7-E0C7FCA78117}"/>
              </a:ext>
            </a:extLst>
          </p:cNvPr>
          <p:cNvSpPr>
            <a:spLocks noGrp="1"/>
          </p:cNvSpPr>
          <p:nvPr>
            <p:ph type="title"/>
          </p:nvPr>
        </p:nvSpPr>
        <p:spPr>
          <a:xfrm>
            <a:off x="840318" y="457200"/>
            <a:ext cx="3932767" cy="1600200"/>
          </a:xfrm>
        </p:spPr>
        <p:txBody>
          <a:bodyPr anchor="b"/>
          <a:lstStyle>
            <a:lvl1pPr>
              <a:defRPr sz="3200"/>
            </a:lvl1pPr>
          </a:lstStyle>
          <a:p>
            <a:r>
              <a:rPr lang="sv-SE" dirty="0"/>
              <a:t>Klicka här för att ändra format</a:t>
            </a:r>
          </a:p>
        </p:txBody>
      </p:sp>
      <p:sp>
        <p:nvSpPr>
          <p:cNvPr id="3" name="Platshållare för innehåll 2">
            <a:extLst>
              <a:ext uri="{FF2B5EF4-FFF2-40B4-BE49-F238E27FC236}">
                <a16:creationId xmlns:a16="http://schemas.microsoft.com/office/drawing/2014/main" id="{F352D12D-DDBB-4B49-8189-2FE1786CEDEE}"/>
              </a:ext>
            </a:extLst>
          </p:cNvPr>
          <p:cNvSpPr>
            <a:spLocks noGrp="1"/>
          </p:cNvSpPr>
          <p:nvPr>
            <p:ph idx="1"/>
          </p:nvPr>
        </p:nvSpPr>
        <p:spPr>
          <a:xfrm>
            <a:off x="5183717" y="987425"/>
            <a:ext cx="6172200" cy="527689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95696B2B-A1F5-42F9-BE2A-92649D82D6E8}"/>
              </a:ext>
            </a:extLst>
          </p:cNvPr>
          <p:cNvSpPr>
            <a:spLocks noGrp="1"/>
          </p:cNvSpPr>
          <p:nvPr>
            <p:ph type="body" sz="half" idx="2"/>
          </p:nvPr>
        </p:nvSpPr>
        <p:spPr>
          <a:xfrm>
            <a:off x="840318" y="2057399"/>
            <a:ext cx="3932767" cy="420691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Redigera format för bakgrundstext</a:t>
            </a:r>
          </a:p>
        </p:txBody>
      </p:sp>
      <p:sp>
        <p:nvSpPr>
          <p:cNvPr id="5" name="Platshållare för datum 4">
            <a:extLst>
              <a:ext uri="{FF2B5EF4-FFF2-40B4-BE49-F238E27FC236}">
                <a16:creationId xmlns:a16="http://schemas.microsoft.com/office/drawing/2014/main" id="{4486E251-E237-48F3-A665-C028DF6CD251}"/>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1DBFDE46-85BC-4ABE-9B2B-D68A1B5ADE11}"/>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AA52C3F6-880B-426A-8267-9CED7F434165}"/>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41227158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380E8C-3963-4841-902F-AF0F6C452F8B}"/>
              </a:ext>
            </a:extLst>
          </p:cNvPr>
          <p:cNvSpPr>
            <a:spLocks noGrp="1"/>
          </p:cNvSpPr>
          <p:nvPr>
            <p:ph type="title"/>
          </p:nvPr>
        </p:nvSpPr>
        <p:spPr>
          <a:xfrm>
            <a:off x="840318" y="457200"/>
            <a:ext cx="3932767" cy="1600200"/>
          </a:xfrm>
        </p:spPr>
        <p:txBody>
          <a:bodyPr anchor="b"/>
          <a:lstStyle>
            <a:lvl1pPr>
              <a:defRPr sz="3200"/>
            </a:lvl1pPr>
          </a:lstStyle>
          <a:p>
            <a:r>
              <a:rPr lang="sv-SE"/>
              <a:t>Klicka här för att ändra format</a:t>
            </a:r>
          </a:p>
        </p:txBody>
      </p:sp>
      <p:sp>
        <p:nvSpPr>
          <p:cNvPr id="3" name="Platshållare för bild 2">
            <a:extLst>
              <a:ext uri="{FF2B5EF4-FFF2-40B4-BE49-F238E27FC236}">
                <a16:creationId xmlns:a16="http://schemas.microsoft.com/office/drawing/2014/main" id="{F0C03D94-D9A9-49DD-B0A4-C3538EC609EB}"/>
              </a:ext>
            </a:extLst>
          </p:cNvPr>
          <p:cNvSpPr>
            <a:spLocks noGrp="1"/>
          </p:cNvSpPr>
          <p:nvPr>
            <p:ph type="pic" idx="1"/>
          </p:nvPr>
        </p:nvSpPr>
        <p:spPr>
          <a:xfrm>
            <a:off x="5183717" y="987426"/>
            <a:ext cx="6172200" cy="527688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23F6D1A7-6427-4C30-AEFE-B5828DA0B9C1}"/>
              </a:ext>
            </a:extLst>
          </p:cNvPr>
          <p:cNvSpPr>
            <a:spLocks noGrp="1"/>
          </p:cNvSpPr>
          <p:nvPr>
            <p:ph type="body" sz="half" idx="2"/>
          </p:nvPr>
        </p:nvSpPr>
        <p:spPr>
          <a:xfrm>
            <a:off x="840318" y="2057400"/>
            <a:ext cx="3932767" cy="420691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152C55F2-441D-4FBB-B74A-DB08EAAF9BEA}"/>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5FCEAA9E-DC21-4320-8E68-61B55D931843}"/>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285D0A8B-3D24-4283-B3CE-8F7349507C12}"/>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4744037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06F8F0-7162-4FCD-A03F-06346CD7AD97}"/>
              </a:ext>
            </a:extLst>
          </p:cNvPr>
          <p:cNvSpPr>
            <a:spLocks noGrp="1"/>
          </p:cNvSpPr>
          <p:nvPr>
            <p:ph type="title"/>
          </p:nvPr>
        </p:nvSpPr>
        <p:spPr/>
        <p:txBody>
          <a:bodyPr/>
          <a:lstStyle/>
          <a:p>
            <a:r>
              <a:rPr lang="sv-SE"/>
              <a:t>Klicka här för att ändra format</a:t>
            </a:r>
          </a:p>
        </p:txBody>
      </p:sp>
      <p:sp>
        <p:nvSpPr>
          <p:cNvPr id="3" name="Platshållare för lodrät text 2">
            <a:extLst>
              <a:ext uri="{FF2B5EF4-FFF2-40B4-BE49-F238E27FC236}">
                <a16:creationId xmlns:a16="http://schemas.microsoft.com/office/drawing/2014/main" id="{B94248D1-9FE5-42EB-96D1-46CB39D64348}"/>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4580223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078D859D-1623-420A-8503-5B67033F798E}"/>
              </a:ext>
            </a:extLst>
          </p:cNvPr>
          <p:cNvSpPr>
            <a:spLocks noGrp="1"/>
          </p:cNvSpPr>
          <p:nvPr>
            <p:ph type="title" orient="vert"/>
          </p:nvPr>
        </p:nvSpPr>
        <p:spPr>
          <a:xfrm>
            <a:off x="8600018" y="806450"/>
            <a:ext cx="2552700" cy="5200650"/>
          </a:xfrm>
        </p:spPr>
        <p:txBody>
          <a:bodyPr vert="eaVert"/>
          <a:lstStyle/>
          <a:p>
            <a:r>
              <a:rPr lang="sv-SE"/>
              <a:t>Klicka här för att ändra format</a:t>
            </a:r>
          </a:p>
        </p:txBody>
      </p:sp>
      <p:sp>
        <p:nvSpPr>
          <p:cNvPr id="3" name="Platshållare för lodrät text 2">
            <a:extLst>
              <a:ext uri="{FF2B5EF4-FFF2-40B4-BE49-F238E27FC236}">
                <a16:creationId xmlns:a16="http://schemas.microsoft.com/office/drawing/2014/main" id="{C98322CF-6F3D-47F1-8A43-FB35AC650FFC}"/>
              </a:ext>
            </a:extLst>
          </p:cNvPr>
          <p:cNvSpPr>
            <a:spLocks noGrp="1"/>
          </p:cNvSpPr>
          <p:nvPr>
            <p:ph type="body" orient="vert" idx="1"/>
          </p:nvPr>
        </p:nvSpPr>
        <p:spPr>
          <a:xfrm>
            <a:off x="939801" y="806450"/>
            <a:ext cx="7457017" cy="5200650"/>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9305084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FFF500"/>
        </a:solidFill>
        <a:effectLst/>
      </p:bgPr>
    </p:bg>
    <p:spTree>
      <p:nvGrpSpPr>
        <p:cNvPr id="1" name=""/>
        <p:cNvGrpSpPr/>
        <p:nvPr/>
      </p:nvGrpSpPr>
      <p:grpSpPr>
        <a:xfrm>
          <a:off x="0" y="0"/>
          <a:ext cx="0" cy="0"/>
          <a:chOff x="0" y="0"/>
          <a:chExt cx="0" cy="0"/>
        </a:xfrm>
      </p:grpSpPr>
      <p:cxnSp>
        <p:nvCxnSpPr>
          <p:cNvPr id="4"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pic>
        <p:nvPicPr>
          <p:cNvPr id="5" name="Picture 5" descr="090323_Lnu_Wordmark_Kalmar_Växjö_påhäng_transpar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090323_Lnu_Symb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55" name="Title Placeholder 1"/>
          <p:cNvSpPr>
            <a:spLocks noGrp="1"/>
          </p:cNvSpPr>
          <p:nvPr>
            <p:ph type="ctrTitle"/>
          </p:nvPr>
        </p:nvSpPr>
        <p:spPr>
          <a:xfrm>
            <a:off x="914400" y="1449388"/>
            <a:ext cx="10363200" cy="2151062"/>
          </a:xfrm>
        </p:spPr>
        <p:txBody>
          <a:bodyPr/>
          <a:lstStyle>
            <a:lvl1pPr>
              <a:lnSpc>
                <a:spcPts val="7500"/>
              </a:lnSpc>
              <a:defRPr sz="7500"/>
            </a:lvl1pPr>
          </a:lstStyle>
          <a:p>
            <a:pPr lvl="0"/>
            <a:r>
              <a:rPr lang="en-US" altLang="sv-SE" noProof="0"/>
              <a:t>Click to edit Master title style</a:t>
            </a:r>
          </a:p>
        </p:txBody>
      </p:sp>
      <p:sp>
        <p:nvSpPr>
          <p:cNvPr id="100356" name="Text Placeholder 2"/>
          <p:cNvSpPr>
            <a:spLocks noGrp="1"/>
          </p:cNvSpPr>
          <p:nvPr>
            <p:ph type="subTitle" idx="1"/>
          </p:nvPr>
        </p:nvSpPr>
        <p:spPr>
          <a:xfrm>
            <a:off x="1828800" y="3886200"/>
            <a:ext cx="8534400" cy="1752600"/>
          </a:xfrm>
        </p:spPr>
        <p:txBody>
          <a:bodyPr/>
          <a:lstStyle>
            <a:lvl1pPr marL="0" indent="0" algn="ctr">
              <a:defRPr/>
            </a:lvl1pPr>
          </a:lstStyle>
          <a:p>
            <a:pPr lvl="0"/>
            <a:r>
              <a:rPr lang="en-US" altLang="sv-SE" noProof="0"/>
              <a:t>Click to edit Master subtitle style</a:t>
            </a:r>
          </a:p>
        </p:txBody>
      </p:sp>
    </p:spTree>
    <p:extLst>
      <p:ext uri="{BB962C8B-B14F-4D97-AF65-F5344CB8AC3E}">
        <p14:creationId xmlns:p14="http://schemas.microsoft.com/office/powerpoint/2010/main" val="11717493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40240341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963084" y="4406901"/>
            <a:ext cx="10363200" cy="1362075"/>
          </a:xfrm>
        </p:spPr>
        <p:txBody>
          <a:bodyPr/>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Tree>
    <p:extLst>
      <p:ext uri="{BB962C8B-B14F-4D97-AF65-F5344CB8AC3E}">
        <p14:creationId xmlns:p14="http://schemas.microsoft.com/office/powerpoint/2010/main" val="11843333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941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48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0469116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05671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2166918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89CE38-6808-4F74-B2E2-F1E2E897929F}"/>
              </a:ext>
            </a:extLst>
          </p:cNvPr>
          <p:cNvSpPr>
            <a:spLocks noGrp="1"/>
          </p:cNvSpPr>
          <p:nvPr>
            <p:ph type="title"/>
          </p:nvPr>
        </p:nvSpPr>
        <p:spPr>
          <a:xfrm>
            <a:off x="831851" y="1709739"/>
            <a:ext cx="10515600" cy="2852737"/>
          </a:xfrm>
        </p:spPr>
        <p:txBody>
          <a:bodyPr anchor="b"/>
          <a:lstStyle>
            <a:lvl1pPr>
              <a:defRPr sz="6000"/>
            </a:lvl1pPr>
          </a:lstStyle>
          <a:p>
            <a:r>
              <a:rPr lang="sv-SE"/>
              <a:t>Klicka här för att ändra format</a:t>
            </a:r>
          </a:p>
        </p:txBody>
      </p:sp>
      <p:sp>
        <p:nvSpPr>
          <p:cNvPr id="3" name="Platshållare för text 2">
            <a:extLst>
              <a:ext uri="{FF2B5EF4-FFF2-40B4-BE49-F238E27FC236}">
                <a16:creationId xmlns:a16="http://schemas.microsoft.com/office/drawing/2014/main" id="{EB61C847-C224-4A3E-8860-260FDC1260F2}"/>
              </a:ext>
            </a:extLst>
          </p:cNvPr>
          <p:cNvSpPr>
            <a:spLocks noGrp="1"/>
          </p:cNvSpPr>
          <p:nvPr>
            <p:ph type="body" idx="1"/>
          </p:nvPr>
        </p:nvSpPr>
        <p:spPr>
          <a:xfrm>
            <a:off x="831851" y="4589464"/>
            <a:ext cx="10515600" cy="12080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v-SE"/>
              <a:t>Redigera format för bakgrundstext</a:t>
            </a:r>
          </a:p>
        </p:txBody>
      </p:sp>
      <p:sp>
        <p:nvSpPr>
          <p:cNvPr id="4" name="Platshållare för datum 3">
            <a:extLst>
              <a:ext uri="{FF2B5EF4-FFF2-40B4-BE49-F238E27FC236}">
                <a16:creationId xmlns:a16="http://schemas.microsoft.com/office/drawing/2014/main" id="{4330CCAD-F9BC-4545-9FF6-C422A16F52A9}"/>
              </a:ext>
            </a:extLst>
          </p:cNvPr>
          <p:cNvSpPr>
            <a:spLocks noGrp="1"/>
          </p:cNvSpPr>
          <p:nvPr>
            <p:ph type="dt" sz="half" idx="10"/>
          </p:nvPr>
        </p:nvSpPr>
        <p:spPr/>
        <p:txBody>
          <a:bodyPr/>
          <a:lstStyle/>
          <a:p>
            <a:endParaRPr lang="sv-SE"/>
          </a:p>
        </p:txBody>
      </p:sp>
      <p:sp>
        <p:nvSpPr>
          <p:cNvPr id="5" name="Platshållare för sidfot 4">
            <a:extLst>
              <a:ext uri="{FF2B5EF4-FFF2-40B4-BE49-F238E27FC236}">
                <a16:creationId xmlns:a16="http://schemas.microsoft.com/office/drawing/2014/main" id="{A35D6ED4-514B-4401-AF98-E010D7311E7A}"/>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8C44A918-60C8-4B4D-AAB7-64B03C34C65A}"/>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2863633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6242992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09601" y="273050"/>
            <a:ext cx="4011084"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42601510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2389717" y="4800600"/>
            <a:ext cx="73152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Platshållare för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30746837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83185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600018" y="806450"/>
            <a:ext cx="2552700" cy="520065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939801" y="806450"/>
            <a:ext cx="7457017" cy="52006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2564770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FFF500"/>
        </a:solidFill>
        <a:effectLst/>
      </p:bgPr>
    </p:bg>
    <p:spTree>
      <p:nvGrpSpPr>
        <p:cNvPr id="1" name=""/>
        <p:cNvGrpSpPr/>
        <p:nvPr/>
      </p:nvGrpSpPr>
      <p:grpSpPr>
        <a:xfrm>
          <a:off x="0" y="0"/>
          <a:ext cx="0" cy="0"/>
          <a:chOff x="0" y="0"/>
          <a:chExt cx="0" cy="0"/>
        </a:xfrm>
      </p:grpSpPr>
      <p:cxnSp>
        <p:nvCxnSpPr>
          <p:cNvPr id="4"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pic>
        <p:nvPicPr>
          <p:cNvPr id="5" name="Picture 5" descr="090323_Lnu_Wordmark_Kalmar_Växjö_påhäng_transpar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090323_Lnu_Symb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55" name="Title Placeholder 1"/>
          <p:cNvSpPr>
            <a:spLocks noGrp="1"/>
          </p:cNvSpPr>
          <p:nvPr>
            <p:ph type="ctrTitle"/>
          </p:nvPr>
        </p:nvSpPr>
        <p:spPr>
          <a:xfrm>
            <a:off x="914400" y="1449388"/>
            <a:ext cx="10363200" cy="2151062"/>
          </a:xfrm>
        </p:spPr>
        <p:txBody>
          <a:bodyPr/>
          <a:lstStyle>
            <a:lvl1pPr>
              <a:lnSpc>
                <a:spcPts val="7500"/>
              </a:lnSpc>
              <a:defRPr sz="7500"/>
            </a:lvl1pPr>
          </a:lstStyle>
          <a:p>
            <a:pPr lvl="0"/>
            <a:r>
              <a:rPr lang="en-US" altLang="sv-SE" noProof="0"/>
              <a:t>Click to edit Master title style</a:t>
            </a:r>
          </a:p>
        </p:txBody>
      </p:sp>
      <p:sp>
        <p:nvSpPr>
          <p:cNvPr id="100356" name="Text Placeholder 2"/>
          <p:cNvSpPr>
            <a:spLocks noGrp="1"/>
          </p:cNvSpPr>
          <p:nvPr>
            <p:ph type="subTitle" idx="1"/>
          </p:nvPr>
        </p:nvSpPr>
        <p:spPr>
          <a:xfrm>
            <a:off x="1828800" y="3886200"/>
            <a:ext cx="8534400" cy="1752600"/>
          </a:xfrm>
        </p:spPr>
        <p:txBody>
          <a:bodyPr/>
          <a:lstStyle>
            <a:lvl1pPr marL="0" indent="0" algn="ctr">
              <a:defRPr/>
            </a:lvl1pPr>
          </a:lstStyle>
          <a:p>
            <a:pPr lvl="0"/>
            <a:r>
              <a:rPr lang="en-US" altLang="sv-SE" noProof="0"/>
              <a:t>Click to edit Master subtitle style</a:t>
            </a:r>
          </a:p>
        </p:txBody>
      </p:sp>
    </p:spTree>
    <p:extLst>
      <p:ext uri="{BB962C8B-B14F-4D97-AF65-F5344CB8AC3E}">
        <p14:creationId xmlns:p14="http://schemas.microsoft.com/office/powerpoint/2010/main" val="2434277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29935618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963084" y="4406901"/>
            <a:ext cx="10363200" cy="1362075"/>
          </a:xfrm>
        </p:spPr>
        <p:txBody>
          <a:bodyPr/>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Tree>
    <p:extLst>
      <p:ext uri="{BB962C8B-B14F-4D97-AF65-F5344CB8AC3E}">
        <p14:creationId xmlns:p14="http://schemas.microsoft.com/office/powerpoint/2010/main" val="111790583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941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48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53389015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104379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4A9B8E-598A-41D8-94B7-11378BDB9701}"/>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FF85310C-F73F-409E-B452-E62D69364CD3}"/>
              </a:ext>
            </a:extLst>
          </p:cNvPr>
          <p:cNvSpPr>
            <a:spLocks noGrp="1"/>
          </p:cNvSpPr>
          <p:nvPr>
            <p:ph sz="half" idx="1"/>
          </p:nvPr>
        </p:nvSpPr>
        <p:spPr>
          <a:xfrm>
            <a:off x="941917" y="1651000"/>
            <a:ext cx="5003800" cy="414655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567B4CC-C7A6-4632-AE2A-98B687B2CD01}"/>
              </a:ext>
            </a:extLst>
          </p:cNvPr>
          <p:cNvSpPr>
            <a:spLocks noGrp="1"/>
          </p:cNvSpPr>
          <p:nvPr>
            <p:ph sz="half" idx="2"/>
          </p:nvPr>
        </p:nvSpPr>
        <p:spPr>
          <a:xfrm>
            <a:off x="6148917" y="1651000"/>
            <a:ext cx="5003800" cy="414655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0E9FFABF-3A7A-44FB-A5B8-F03545154467}"/>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367BF071-2E16-4658-B1B9-082FE300A111}"/>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8442532B-D2D3-4A3B-A692-5FE51F51955B}"/>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304158181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182525500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533577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09601" y="273050"/>
            <a:ext cx="4011084"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13402288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2389717" y="4800600"/>
            <a:ext cx="73152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Platshållare för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84956170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88802053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600018" y="806450"/>
            <a:ext cx="2552700" cy="520065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939801" y="806450"/>
            <a:ext cx="7457017" cy="52006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02617814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FFF500"/>
        </a:solidFill>
        <a:effectLst/>
      </p:bgPr>
    </p:bg>
    <p:spTree>
      <p:nvGrpSpPr>
        <p:cNvPr id="1" name=""/>
        <p:cNvGrpSpPr/>
        <p:nvPr/>
      </p:nvGrpSpPr>
      <p:grpSpPr>
        <a:xfrm>
          <a:off x="0" y="0"/>
          <a:ext cx="0" cy="0"/>
          <a:chOff x="0" y="0"/>
          <a:chExt cx="0" cy="0"/>
        </a:xfrm>
      </p:grpSpPr>
      <p:cxnSp>
        <p:nvCxnSpPr>
          <p:cNvPr id="4"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pic>
        <p:nvPicPr>
          <p:cNvPr id="5" name="Picture 5" descr="090323_Lnu_Wordmark_Kalmar_Växjö_påhäng_transpar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090323_Lnu_Symb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55" name="Title Placeholder 1"/>
          <p:cNvSpPr>
            <a:spLocks noGrp="1"/>
          </p:cNvSpPr>
          <p:nvPr>
            <p:ph type="ctrTitle"/>
          </p:nvPr>
        </p:nvSpPr>
        <p:spPr>
          <a:xfrm>
            <a:off x="914400" y="1449388"/>
            <a:ext cx="10363200" cy="2151062"/>
          </a:xfrm>
        </p:spPr>
        <p:txBody>
          <a:bodyPr/>
          <a:lstStyle>
            <a:lvl1pPr>
              <a:lnSpc>
                <a:spcPts val="7500"/>
              </a:lnSpc>
              <a:defRPr sz="7500"/>
            </a:lvl1pPr>
          </a:lstStyle>
          <a:p>
            <a:pPr lvl="0"/>
            <a:r>
              <a:rPr lang="en-US" altLang="sv-SE" noProof="0"/>
              <a:t>Click to edit Master title style</a:t>
            </a:r>
          </a:p>
        </p:txBody>
      </p:sp>
      <p:sp>
        <p:nvSpPr>
          <p:cNvPr id="100356" name="Text Placeholder 2"/>
          <p:cNvSpPr>
            <a:spLocks noGrp="1"/>
          </p:cNvSpPr>
          <p:nvPr>
            <p:ph type="subTitle" idx="1"/>
          </p:nvPr>
        </p:nvSpPr>
        <p:spPr>
          <a:xfrm>
            <a:off x="1828800" y="3886200"/>
            <a:ext cx="8534400" cy="1752600"/>
          </a:xfrm>
        </p:spPr>
        <p:txBody>
          <a:bodyPr/>
          <a:lstStyle>
            <a:lvl1pPr marL="0" indent="0" algn="ctr">
              <a:defRPr/>
            </a:lvl1pPr>
          </a:lstStyle>
          <a:p>
            <a:pPr lvl="0"/>
            <a:r>
              <a:rPr lang="en-US" altLang="sv-SE" noProof="0"/>
              <a:t>Click to edit Master subtitle style</a:t>
            </a:r>
          </a:p>
        </p:txBody>
      </p:sp>
    </p:spTree>
    <p:extLst>
      <p:ext uri="{BB962C8B-B14F-4D97-AF65-F5344CB8AC3E}">
        <p14:creationId xmlns:p14="http://schemas.microsoft.com/office/powerpoint/2010/main" val="134839153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90452483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963084" y="4406901"/>
            <a:ext cx="10363200" cy="1362075"/>
          </a:xfrm>
        </p:spPr>
        <p:txBody>
          <a:bodyPr/>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Tree>
    <p:extLst>
      <p:ext uri="{BB962C8B-B14F-4D97-AF65-F5344CB8AC3E}">
        <p14:creationId xmlns:p14="http://schemas.microsoft.com/office/powerpoint/2010/main" val="274470458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941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48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4197760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35D2FF-F2EF-4F03-9607-650C37103799}"/>
              </a:ext>
            </a:extLst>
          </p:cNvPr>
          <p:cNvSpPr>
            <a:spLocks noGrp="1"/>
          </p:cNvSpPr>
          <p:nvPr>
            <p:ph type="title"/>
          </p:nvPr>
        </p:nvSpPr>
        <p:spPr>
          <a:xfrm>
            <a:off x="840317" y="365126"/>
            <a:ext cx="10515600" cy="1325563"/>
          </a:xfrm>
        </p:spPr>
        <p:txBody>
          <a:bodyPr/>
          <a:lstStyle/>
          <a:p>
            <a:r>
              <a:rPr lang="sv-SE"/>
              <a:t>Klicka här för att ändra format</a:t>
            </a:r>
          </a:p>
        </p:txBody>
      </p:sp>
      <p:sp>
        <p:nvSpPr>
          <p:cNvPr id="3" name="Platshållare för text 2">
            <a:extLst>
              <a:ext uri="{FF2B5EF4-FFF2-40B4-BE49-F238E27FC236}">
                <a16:creationId xmlns:a16="http://schemas.microsoft.com/office/drawing/2014/main" id="{E5914C83-F8DA-434A-86AC-92BF45A48DF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A9EE0F89-6230-4935-86D2-93CBCB39E117}"/>
              </a:ext>
            </a:extLst>
          </p:cNvPr>
          <p:cNvSpPr>
            <a:spLocks noGrp="1"/>
          </p:cNvSpPr>
          <p:nvPr>
            <p:ph sz="half" idx="2"/>
          </p:nvPr>
        </p:nvSpPr>
        <p:spPr>
          <a:xfrm>
            <a:off x="840318" y="2505076"/>
            <a:ext cx="5158316" cy="329247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D681B22-3F5F-49F3-B2E5-A40558557693}"/>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8E4BAC24-EEAB-45AF-B7D4-4C86FD2BD35A}"/>
              </a:ext>
            </a:extLst>
          </p:cNvPr>
          <p:cNvSpPr>
            <a:spLocks noGrp="1"/>
          </p:cNvSpPr>
          <p:nvPr>
            <p:ph sz="quarter" idx="4"/>
          </p:nvPr>
        </p:nvSpPr>
        <p:spPr>
          <a:xfrm>
            <a:off x="6172200" y="2505076"/>
            <a:ext cx="5183717" cy="329247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086D61E-6563-437A-B5C3-0F331765104A}"/>
              </a:ext>
            </a:extLst>
          </p:cNvPr>
          <p:cNvSpPr>
            <a:spLocks noGrp="1"/>
          </p:cNvSpPr>
          <p:nvPr>
            <p:ph type="dt" sz="half" idx="10"/>
          </p:nvPr>
        </p:nvSpPr>
        <p:spPr/>
        <p:txBody>
          <a:bodyPr/>
          <a:lstStyle/>
          <a:p>
            <a:endParaRPr lang="sv-SE" dirty="0"/>
          </a:p>
        </p:txBody>
      </p:sp>
      <p:sp>
        <p:nvSpPr>
          <p:cNvPr id="8" name="Platshållare för sidfot 7">
            <a:extLst>
              <a:ext uri="{FF2B5EF4-FFF2-40B4-BE49-F238E27FC236}">
                <a16:creationId xmlns:a16="http://schemas.microsoft.com/office/drawing/2014/main" id="{FD32D7C3-59CA-45E5-8AF5-FAD43173F05E}"/>
              </a:ext>
            </a:extLst>
          </p:cNvPr>
          <p:cNvSpPr>
            <a:spLocks noGrp="1"/>
          </p:cNvSpPr>
          <p:nvPr>
            <p:ph type="ftr" sz="quarter" idx="11"/>
          </p:nvPr>
        </p:nvSpPr>
        <p:spPr/>
        <p:txBody>
          <a:bodyPr/>
          <a:lstStyle/>
          <a:p>
            <a:endParaRPr lang="sv-SE" dirty="0"/>
          </a:p>
        </p:txBody>
      </p:sp>
      <p:sp>
        <p:nvSpPr>
          <p:cNvPr id="9" name="Platshållare för bildnummer 8">
            <a:extLst>
              <a:ext uri="{FF2B5EF4-FFF2-40B4-BE49-F238E27FC236}">
                <a16:creationId xmlns:a16="http://schemas.microsoft.com/office/drawing/2014/main" id="{2D0902F9-DFBB-4E53-8B11-0A7221875C7B}"/>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400990772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73482443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302082937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902943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09601" y="273050"/>
            <a:ext cx="4011084"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204761255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2389717" y="4800600"/>
            <a:ext cx="73152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Platshållare för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245015373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92806998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600018" y="806450"/>
            <a:ext cx="2552700" cy="520065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939801" y="806450"/>
            <a:ext cx="7457017" cy="52006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759774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DCB9E5-C985-4A41-B507-4DDB87E95FCD}"/>
              </a:ext>
            </a:extLst>
          </p:cNvPr>
          <p:cNvSpPr>
            <a:spLocks noGrp="1"/>
          </p:cNvSpPr>
          <p:nvPr>
            <p:ph type="title"/>
          </p:nvPr>
        </p:nvSpPr>
        <p:spPr/>
        <p:txBody>
          <a:bodyPr/>
          <a:lstStyle/>
          <a:p>
            <a:r>
              <a:rPr lang="sv-SE"/>
              <a:t>Klicka här för att ändra format</a:t>
            </a:r>
          </a:p>
        </p:txBody>
      </p:sp>
      <p:sp>
        <p:nvSpPr>
          <p:cNvPr id="3" name="Platshållare för datum 2">
            <a:extLst>
              <a:ext uri="{FF2B5EF4-FFF2-40B4-BE49-F238E27FC236}">
                <a16:creationId xmlns:a16="http://schemas.microsoft.com/office/drawing/2014/main" id="{C8448DA3-8493-43D0-BBCD-C2EA8CA3FE03}"/>
              </a:ext>
            </a:extLst>
          </p:cNvPr>
          <p:cNvSpPr>
            <a:spLocks noGrp="1"/>
          </p:cNvSpPr>
          <p:nvPr>
            <p:ph type="dt" sz="half" idx="10"/>
          </p:nvPr>
        </p:nvSpPr>
        <p:spPr/>
        <p:txBody>
          <a:bodyPr/>
          <a:lstStyle/>
          <a:p>
            <a:endParaRPr lang="sv-SE" dirty="0"/>
          </a:p>
        </p:txBody>
      </p:sp>
      <p:sp>
        <p:nvSpPr>
          <p:cNvPr id="4" name="Platshållare för sidfot 3">
            <a:extLst>
              <a:ext uri="{FF2B5EF4-FFF2-40B4-BE49-F238E27FC236}">
                <a16:creationId xmlns:a16="http://schemas.microsoft.com/office/drawing/2014/main" id="{D9F90420-8D9B-4773-A833-65EBC50AD771}"/>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E19F8367-5A5A-48FD-A3A5-731AABD345D4}"/>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929268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53E859F-92AD-4FFD-B12C-11CCCE63F50A}"/>
              </a:ext>
            </a:extLst>
          </p:cNvPr>
          <p:cNvSpPr>
            <a:spLocks noGrp="1"/>
          </p:cNvSpPr>
          <p:nvPr>
            <p:ph type="dt" sz="half" idx="10"/>
          </p:nvPr>
        </p:nvSpPr>
        <p:spPr/>
        <p:txBody>
          <a:bodyPr/>
          <a:lstStyle/>
          <a:p>
            <a:endParaRPr lang="sv-SE" dirty="0"/>
          </a:p>
        </p:txBody>
      </p:sp>
      <p:sp>
        <p:nvSpPr>
          <p:cNvPr id="3" name="Platshållare för sidfot 2">
            <a:extLst>
              <a:ext uri="{FF2B5EF4-FFF2-40B4-BE49-F238E27FC236}">
                <a16:creationId xmlns:a16="http://schemas.microsoft.com/office/drawing/2014/main" id="{6F34F9E9-CF85-4093-8C8E-F1964BF7781D}"/>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99C3823F-359A-4520-85A9-06E63D02AB86}"/>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744467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679E70-0082-4C61-B1C7-E0C7FCA78117}"/>
              </a:ext>
            </a:extLst>
          </p:cNvPr>
          <p:cNvSpPr>
            <a:spLocks noGrp="1"/>
          </p:cNvSpPr>
          <p:nvPr>
            <p:ph type="title"/>
          </p:nvPr>
        </p:nvSpPr>
        <p:spPr>
          <a:xfrm>
            <a:off x="840318" y="457200"/>
            <a:ext cx="3932767" cy="1600200"/>
          </a:xfrm>
        </p:spPr>
        <p:txBody>
          <a:bodyPr anchor="b"/>
          <a:lstStyle>
            <a:lvl1pPr>
              <a:defRPr sz="3200"/>
            </a:lvl1pPr>
          </a:lstStyle>
          <a:p>
            <a:r>
              <a:rPr lang="sv-SE"/>
              <a:t>Klicka här för att ändra format</a:t>
            </a:r>
          </a:p>
        </p:txBody>
      </p:sp>
      <p:sp>
        <p:nvSpPr>
          <p:cNvPr id="3" name="Platshållare för innehåll 2">
            <a:extLst>
              <a:ext uri="{FF2B5EF4-FFF2-40B4-BE49-F238E27FC236}">
                <a16:creationId xmlns:a16="http://schemas.microsoft.com/office/drawing/2014/main" id="{F352D12D-DDBB-4B49-8189-2FE1786CEDEE}"/>
              </a:ext>
            </a:extLst>
          </p:cNvPr>
          <p:cNvSpPr>
            <a:spLocks noGrp="1"/>
          </p:cNvSpPr>
          <p:nvPr>
            <p:ph idx="1"/>
          </p:nvPr>
        </p:nvSpPr>
        <p:spPr>
          <a:xfrm>
            <a:off x="5183717" y="987426"/>
            <a:ext cx="6172200" cy="48101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95696B2B-A1F5-42F9-BE2A-92649D82D6E8}"/>
              </a:ext>
            </a:extLst>
          </p:cNvPr>
          <p:cNvSpPr>
            <a:spLocks noGrp="1"/>
          </p:cNvSpPr>
          <p:nvPr>
            <p:ph type="body" sz="half" idx="2"/>
          </p:nvPr>
        </p:nvSpPr>
        <p:spPr>
          <a:xfrm>
            <a:off x="840318" y="2057400"/>
            <a:ext cx="3932767" cy="372242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4486E251-E237-48F3-A665-C028DF6CD251}"/>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1DBFDE46-85BC-4ABE-9B2B-D68A1B5ADE11}"/>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AA52C3F6-880B-426A-8267-9CED7F434165}"/>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070826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380E8C-3963-4841-902F-AF0F6C452F8B}"/>
              </a:ext>
            </a:extLst>
          </p:cNvPr>
          <p:cNvSpPr>
            <a:spLocks noGrp="1"/>
          </p:cNvSpPr>
          <p:nvPr>
            <p:ph type="title"/>
          </p:nvPr>
        </p:nvSpPr>
        <p:spPr>
          <a:xfrm>
            <a:off x="840318" y="457200"/>
            <a:ext cx="3932767" cy="1600200"/>
          </a:xfrm>
        </p:spPr>
        <p:txBody>
          <a:bodyPr anchor="b"/>
          <a:lstStyle>
            <a:lvl1pPr>
              <a:defRPr sz="3200"/>
            </a:lvl1pPr>
          </a:lstStyle>
          <a:p>
            <a:r>
              <a:rPr lang="sv-SE"/>
              <a:t>Klicka här för att ändra format</a:t>
            </a:r>
          </a:p>
        </p:txBody>
      </p:sp>
      <p:sp>
        <p:nvSpPr>
          <p:cNvPr id="3" name="Platshållare för bild 2">
            <a:extLst>
              <a:ext uri="{FF2B5EF4-FFF2-40B4-BE49-F238E27FC236}">
                <a16:creationId xmlns:a16="http://schemas.microsoft.com/office/drawing/2014/main" id="{F0C03D94-D9A9-49DD-B0A4-C3538EC609EB}"/>
              </a:ext>
            </a:extLst>
          </p:cNvPr>
          <p:cNvSpPr>
            <a:spLocks noGrp="1"/>
          </p:cNvSpPr>
          <p:nvPr>
            <p:ph type="pic" idx="1"/>
          </p:nvPr>
        </p:nvSpPr>
        <p:spPr>
          <a:xfrm>
            <a:off x="5183717" y="987426"/>
            <a:ext cx="6172200" cy="48101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23F6D1A7-6427-4C30-AEFE-B5828DA0B9C1}"/>
              </a:ext>
            </a:extLst>
          </p:cNvPr>
          <p:cNvSpPr>
            <a:spLocks noGrp="1"/>
          </p:cNvSpPr>
          <p:nvPr>
            <p:ph type="body" sz="half" idx="2"/>
          </p:nvPr>
        </p:nvSpPr>
        <p:spPr>
          <a:xfrm>
            <a:off x="840318" y="2057400"/>
            <a:ext cx="3932767" cy="372242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152C55F2-441D-4FBB-B74A-DB08EAAF9BEA}"/>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5FCEAA9E-DC21-4320-8E68-61B55D931843}"/>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285D0A8B-3D24-4283-B3CE-8F7349507C12}"/>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191818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5.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6.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5.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6.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5.pn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B4893C24-FF6C-427F-8EA7-FB7BDBB315F1}"/>
              </a:ext>
            </a:extLst>
          </p:cNvPr>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97283" name="Title Placeholder 1">
            <a:extLst>
              <a:ext uri="{FF2B5EF4-FFF2-40B4-BE49-F238E27FC236}">
                <a16:creationId xmlns:a16="http://schemas.microsoft.com/office/drawing/2014/main" id="{898ACD82-24E2-490D-BABA-5127D9F80372}"/>
              </a:ext>
            </a:extLst>
          </p:cNvPr>
          <p:cNvSpPr>
            <a:spLocks noGrp="1"/>
          </p:cNvSpPr>
          <p:nvPr>
            <p:ph type="title"/>
          </p:nvPr>
        </p:nvSpPr>
        <p:spPr bwMode="auto">
          <a:xfrm>
            <a:off x="939800" y="806450"/>
            <a:ext cx="10193867"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formatet för bakgrundsrubriken</a:t>
            </a:r>
          </a:p>
        </p:txBody>
      </p:sp>
      <p:sp>
        <p:nvSpPr>
          <p:cNvPr id="97284" name="Text Placeholder 2">
            <a:extLst>
              <a:ext uri="{FF2B5EF4-FFF2-40B4-BE49-F238E27FC236}">
                <a16:creationId xmlns:a16="http://schemas.microsoft.com/office/drawing/2014/main" id="{AFC07BE9-C9F9-4F87-B49D-9B68B41ADCFA}"/>
              </a:ext>
            </a:extLst>
          </p:cNvPr>
          <p:cNvSpPr>
            <a:spLocks noGrp="1"/>
          </p:cNvSpPr>
          <p:nvPr>
            <p:ph type="body" idx="1"/>
          </p:nvPr>
        </p:nvSpPr>
        <p:spPr bwMode="auto">
          <a:xfrm>
            <a:off x="941917" y="1651000"/>
            <a:ext cx="10210800" cy="4136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p>
        </p:txBody>
      </p:sp>
      <p:pic>
        <p:nvPicPr>
          <p:cNvPr id="97285" name="Picture 5" descr="090323_Lnu_Wordmark_Kalmar_Växjö_påhäng_transparent">
            <a:extLst>
              <a:ext uri="{FF2B5EF4-FFF2-40B4-BE49-F238E27FC236}">
                <a16:creationId xmlns:a16="http://schemas.microsoft.com/office/drawing/2014/main" id="{B8E9F3E9-8974-4276-AC2E-9BD850B07166}"/>
              </a:ext>
            </a:extLst>
          </p:cNvPr>
          <p:cNvPicPr>
            <a:picLocks noChangeAspect="1" noChangeArrowheads="1"/>
          </p:cNvPicPr>
          <p:nvPr/>
        </p:nvPicPr>
        <p:blipFill>
          <a:blip r:embed="rId14" cstate="hqprint">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7286" name="Picture 6" descr="090323_Lnu_Symbol">
            <a:extLst>
              <a:ext uri="{FF2B5EF4-FFF2-40B4-BE49-F238E27FC236}">
                <a16:creationId xmlns:a16="http://schemas.microsoft.com/office/drawing/2014/main" id="{00C96DF5-943A-4F73-BB12-81D5565796AB}"/>
              </a:ext>
            </a:extLst>
          </p:cNvPr>
          <p:cNvPicPr>
            <a:picLocks noChangeAspect="1" noChangeArrowheads="1"/>
          </p:cNvPicPr>
          <p:nvPr userDrawn="1"/>
        </p:nvPicPr>
        <p:blipFill>
          <a:blip r:embed="rId15" cstate="hqprint">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latshållare för datum 1">
            <a:extLst>
              <a:ext uri="{FF2B5EF4-FFF2-40B4-BE49-F238E27FC236}">
                <a16:creationId xmlns:a16="http://schemas.microsoft.com/office/drawing/2014/main" id="{34E1CA55-A1DE-4AC3-BB5C-BEBAC74CC2B5}"/>
              </a:ext>
            </a:extLst>
          </p:cNvPr>
          <p:cNvSpPr>
            <a:spLocks noGrp="1"/>
          </p:cNvSpPr>
          <p:nvPr>
            <p:ph type="dt" sz="half" idx="2"/>
          </p:nvPr>
        </p:nvSpPr>
        <p:spPr>
          <a:xfrm>
            <a:off x="939801" y="5797551"/>
            <a:ext cx="2738825" cy="286745"/>
          </a:xfrm>
          <a:prstGeom prst="rect">
            <a:avLst/>
          </a:prstGeom>
        </p:spPr>
        <p:txBody>
          <a:bodyPr vert="horz" lIns="91440" tIns="45720" rIns="91440" bIns="45720" rtlCol="0" anchor="ctr"/>
          <a:lstStyle>
            <a:lvl1pPr algn="l">
              <a:defRPr sz="1200">
                <a:solidFill>
                  <a:schemeClr val="tx1">
                    <a:tint val="75000"/>
                  </a:schemeClr>
                </a:solidFill>
                <a:latin typeface="+mj-lt"/>
              </a:defRPr>
            </a:lvl1pPr>
          </a:lstStyle>
          <a:p>
            <a:endParaRPr lang="sv-SE" dirty="0"/>
          </a:p>
        </p:txBody>
      </p:sp>
      <p:sp>
        <p:nvSpPr>
          <p:cNvPr id="3" name="Platshållare för sidfot 2">
            <a:extLst>
              <a:ext uri="{FF2B5EF4-FFF2-40B4-BE49-F238E27FC236}">
                <a16:creationId xmlns:a16="http://schemas.microsoft.com/office/drawing/2014/main" id="{5E22728F-F791-418D-86DC-0DAFD7ADFB6A}"/>
              </a:ext>
            </a:extLst>
          </p:cNvPr>
          <p:cNvSpPr>
            <a:spLocks noGrp="1"/>
          </p:cNvSpPr>
          <p:nvPr>
            <p:ph type="ftr" sz="quarter" idx="3"/>
          </p:nvPr>
        </p:nvSpPr>
        <p:spPr>
          <a:xfrm>
            <a:off x="4038600" y="5797551"/>
            <a:ext cx="4114800" cy="286745"/>
          </a:xfrm>
          <a:prstGeom prst="rect">
            <a:avLst/>
          </a:prstGeom>
        </p:spPr>
        <p:txBody>
          <a:bodyPr vert="horz" lIns="91440" tIns="45720" rIns="91440" bIns="45720" rtlCol="0" anchor="ctr"/>
          <a:lstStyle>
            <a:lvl1pPr algn="ctr">
              <a:defRPr sz="1200">
                <a:solidFill>
                  <a:schemeClr val="tx1">
                    <a:tint val="75000"/>
                  </a:schemeClr>
                </a:solidFill>
                <a:latin typeface="+mj-lt"/>
              </a:defRPr>
            </a:lvl1pPr>
          </a:lstStyle>
          <a:p>
            <a:endParaRPr lang="sv-SE" dirty="0"/>
          </a:p>
        </p:txBody>
      </p:sp>
      <p:sp>
        <p:nvSpPr>
          <p:cNvPr id="4" name="Platshållare för bildnummer 3">
            <a:extLst>
              <a:ext uri="{FF2B5EF4-FFF2-40B4-BE49-F238E27FC236}">
                <a16:creationId xmlns:a16="http://schemas.microsoft.com/office/drawing/2014/main" id="{E38C8E46-72AA-4DFE-96A8-F5C4DAA2D573}"/>
              </a:ext>
            </a:extLst>
          </p:cNvPr>
          <p:cNvSpPr>
            <a:spLocks noGrp="1"/>
          </p:cNvSpPr>
          <p:nvPr>
            <p:ph type="sldNum" sz="quarter" idx="4"/>
          </p:nvPr>
        </p:nvSpPr>
        <p:spPr>
          <a:xfrm>
            <a:off x="8436261" y="5797551"/>
            <a:ext cx="2716457" cy="286745"/>
          </a:xfrm>
          <a:prstGeom prst="rect">
            <a:avLst/>
          </a:prstGeom>
        </p:spPr>
        <p:txBody>
          <a:bodyPr vert="horz" lIns="91440" tIns="45720" rIns="91440" bIns="45720" rtlCol="0" anchor="ctr"/>
          <a:lstStyle>
            <a:lvl1pPr algn="r">
              <a:defRPr sz="1200">
                <a:solidFill>
                  <a:schemeClr val="tx1">
                    <a:tint val="75000"/>
                  </a:schemeClr>
                </a:solidFill>
                <a:latin typeface="+mj-lt"/>
              </a:defRPr>
            </a:lvl1pPr>
          </a:lstStyle>
          <a:p>
            <a:fld id="{B6BD9627-3329-4DE6-AC63-754435E16E83}"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hf sldNum="0" hdr="0" ftr="0" dt="0"/>
  <p:txStyles>
    <p:titleStyle>
      <a:lvl1pPr algn="l" rtl="0" eaLnBrk="1" fontAlgn="base" hangingPunct="1">
        <a:lnSpc>
          <a:spcPts val="2700"/>
        </a:lnSpc>
        <a:spcBef>
          <a:spcPct val="0"/>
        </a:spcBef>
        <a:spcAft>
          <a:spcPct val="0"/>
        </a:spcAft>
        <a:defRPr sz="2700" kern="1200">
          <a:solidFill>
            <a:schemeClr val="tx1"/>
          </a:solidFill>
          <a:latin typeface="+mj-lt"/>
          <a:ea typeface="+mj-ea"/>
          <a:cs typeface="+mj-cs"/>
        </a:defRPr>
      </a:lvl1pPr>
      <a:lvl2pPr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2pPr>
      <a:lvl3pPr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3pPr>
      <a:lvl4pPr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4pPr>
      <a:lvl5pPr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5pPr>
      <a:lvl6pPr marL="457200"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6pPr>
      <a:lvl7pPr marL="914400"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7pPr>
      <a:lvl8pPr marL="1371600"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8pPr>
      <a:lvl9pPr marL="1828800"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9pPr>
    </p:titleStyle>
    <p:bodyStyle>
      <a:lvl1pPr marL="342900" indent="-342900" algn="l" rtl="0" eaLnBrk="1" fontAlgn="base" hangingPunct="1">
        <a:spcBef>
          <a:spcPct val="20000"/>
        </a:spcBef>
        <a:spcAft>
          <a:spcPct val="0"/>
        </a:spcAft>
        <a:buFont typeface="Arial" panose="020B0604020202020204" pitchFamily="34" charset="0"/>
        <a:defRPr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7283" name="Title Placeholder 1">
            <a:extLst>
              <a:ext uri="{FF2B5EF4-FFF2-40B4-BE49-F238E27FC236}">
                <a16:creationId xmlns:a16="http://schemas.microsoft.com/office/drawing/2014/main" id="{898ACD82-24E2-490D-BABA-5127D9F80372}"/>
              </a:ext>
            </a:extLst>
          </p:cNvPr>
          <p:cNvSpPr>
            <a:spLocks noGrp="1"/>
          </p:cNvSpPr>
          <p:nvPr>
            <p:ph type="title"/>
          </p:nvPr>
        </p:nvSpPr>
        <p:spPr bwMode="auto">
          <a:xfrm>
            <a:off x="939800" y="806450"/>
            <a:ext cx="10193867"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title style</a:t>
            </a:r>
          </a:p>
        </p:txBody>
      </p:sp>
      <p:sp>
        <p:nvSpPr>
          <p:cNvPr id="97284" name="Text Placeholder 2">
            <a:extLst>
              <a:ext uri="{FF2B5EF4-FFF2-40B4-BE49-F238E27FC236}">
                <a16:creationId xmlns:a16="http://schemas.microsoft.com/office/drawing/2014/main" id="{AFC07BE9-C9F9-4F87-B49D-9B68B41ADCFA}"/>
              </a:ext>
            </a:extLst>
          </p:cNvPr>
          <p:cNvSpPr>
            <a:spLocks noGrp="1"/>
          </p:cNvSpPr>
          <p:nvPr>
            <p:ph type="body" idx="1"/>
          </p:nvPr>
        </p:nvSpPr>
        <p:spPr bwMode="auto">
          <a:xfrm>
            <a:off x="941917" y="1650999"/>
            <a:ext cx="10210800" cy="4613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text styles</a:t>
            </a:r>
          </a:p>
          <a:p>
            <a:pPr lvl="1"/>
            <a:r>
              <a:rPr lang="sv-SE" altLang="sv-SE"/>
              <a:t>Second level</a:t>
            </a:r>
          </a:p>
          <a:p>
            <a:pPr lvl="2"/>
            <a:r>
              <a:rPr lang="sv-SE" altLang="sv-SE"/>
              <a:t>Third level</a:t>
            </a:r>
          </a:p>
          <a:p>
            <a:pPr lvl="3"/>
            <a:r>
              <a:rPr lang="sv-SE" altLang="sv-SE"/>
              <a:t>Fourth level</a:t>
            </a:r>
          </a:p>
          <a:p>
            <a:pPr lvl="4"/>
            <a:r>
              <a:rPr lang="sv-SE" altLang="sv-SE"/>
              <a:t>Fifth level</a:t>
            </a:r>
          </a:p>
        </p:txBody>
      </p:sp>
      <p:sp>
        <p:nvSpPr>
          <p:cNvPr id="2" name="Platshållare för datum 1">
            <a:extLst>
              <a:ext uri="{FF2B5EF4-FFF2-40B4-BE49-F238E27FC236}">
                <a16:creationId xmlns:a16="http://schemas.microsoft.com/office/drawing/2014/main" id="{34E1CA55-A1DE-4AC3-BB5C-BEBAC74CC2B5}"/>
              </a:ext>
            </a:extLst>
          </p:cNvPr>
          <p:cNvSpPr>
            <a:spLocks noGrp="1"/>
          </p:cNvSpPr>
          <p:nvPr>
            <p:ph type="dt" sz="half" idx="2"/>
          </p:nvPr>
        </p:nvSpPr>
        <p:spPr>
          <a:xfrm>
            <a:off x="939801" y="6264316"/>
            <a:ext cx="2738825" cy="286745"/>
          </a:xfrm>
          <a:prstGeom prst="rect">
            <a:avLst/>
          </a:prstGeom>
        </p:spPr>
        <p:txBody>
          <a:bodyPr vert="horz" lIns="91440" tIns="45720" rIns="91440" bIns="45720" rtlCol="0" anchor="ctr"/>
          <a:lstStyle>
            <a:lvl1pPr algn="l">
              <a:defRPr sz="1200">
                <a:solidFill>
                  <a:schemeClr val="tx1">
                    <a:tint val="75000"/>
                  </a:schemeClr>
                </a:solidFill>
                <a:latin typeface="+mj-lt"/>
              </a:defRPr>
            </a:lvl1pPr>
          </a:lstStyle>
          <a:p>
            <a:endParaRPr lang="sv-SE" dirty="0"/>
          </a:p>
        </p:txBody>
      </p:sp>
      <p:sp>
        <p:nvSpPr>
          <p:cNvPr id="3" name="Platshållare för sidfot 2">
            <a:extLst>
              <a:ext uri="{FF2B5EF4-FFF2-40B4-BE49-F238E27FC236}">
                <a16:creationId xmlns:a16="http://schemas.microsoft.com/office/drawing/2014/main" id="{5E22728F-F791-418D-86DC-0DAFD7ADFB6A}"/>
              </a:ext>
            </a:extLst>
          </p:cNvPr>
          <p:cNvSpPr>
            <a:spLocks noGrp="1"/>
          </p:cNvSpPr>
          <p:nvPr>
            <p:ph type="ftr" sz="quarter" idx="3"/>
          </p:nvPr>
        </p:nvSpPr>
        <p:spPr>
          <a:xfrm>
            <a:off x="4038600" y="6264316"/>
            <a:ext cx="4114800" cy="286745"/>
          </a:xfrm>
          <a:prstGeom prst="rect">
            <a:avLst/>
          </a:prstGeom>
        </p:spPr>
        <p:txBody>
          <a:bodyPr vert="horz" lIns="91440" tIns="45720" rIns="91440" bIns="45720" rtlCol="0" anchor="ctr"/>
          <a:lstStyle>
            <a:lvl1pPr algn="ctr">
              <a:defRPr sz="1200">
                <a:solidFill>
                  <a:schemeClr val="tx1">
                    <a:tint val="75000"/>
                  </a:schemeClr>
                </a:solidFill>
                <a:latin typeface="+mj-lt"/>
              </a:defRPr>
            </a:lvl1pPr>
          </a:lstStyle>
          <a:p>
            <a:endParaRPr lang="sv-SE" dirty="0"/>
          </a:p>
        </p:txBody>
      </p:sp>
      <p:sp>
        <p:nvSpPr>
          <p:cNvPr id="4" name="Platshållare för bildnummer 3">
            <a:extLst>
              <a:ext uri="{FF2B5EF4-FFF2-40B4-BE49-F238E27FC236}">
                <a16:creationId xmlns:a16="http://schemas.microsoft.com/office/drawing/2014/main" id="{E38C8E46-72AA-4DFE-96A8-F5C4DAA2D573}"/>
              </a:ext>
            </a:extLst>
          </p:cNvPr>
          <p:cNvSpPr>
            <a:spLocks noGrp="1"/>
          </p:cNvSpPr>
          <p:nvPr>
            <p:ph type="sldNum" sz="quarter" idx="4"/>
          </p:nvPr>
        </p:nvSpPr>
        <p:spPr>
          <a:xfrm>
            <a:off x="8436261" y="6264316"/>
            <a:ext cx="2716457" cy="286745"/>
          </a:xfrm>
          <a:prstGeom prst="rect">
            <a:avLst/>
          </a:prstGeom>
        </p:spPr>
        <p:txBody>
          <a:bodyPr vert="horz" lIns="91440" tIns="45720" rIns="91440" bIns="45720" rtlCol="0" anchor="ctr"/>
          <a:lstStyle>
            <a:lvl1pPr algn="r">
              <a:defRPr sz="1200">
                <a:solidFill>
                  <a:schemeClr val="tx1">
                    <a:tint val="75000"/>
                  </a:schemeClr>
                </a:solidFill>
                <a:latin typeface="+mj-lt"/>
              </a:defRPr>
            </a:lvl1pPr>
          </a:lstStyle>
          <a:p>
            <a:fld id="{B6BD9627-3329-4DE6-AC63-754435E16E83}" type="slidenum">
              <a:rPr lang="sv-SE" smtClean="0"/>
              <a:pPr/>
              <a:t>‹#›</a:t>
            </a:fld>
            <a:endParaRPr lang="sv-SE"/>
          </a:p>
        </p:txBody>
      </p:sp>
    </p:spTree>
    <p:extLst>
      <p:ext uri="{BB962C8B-B14F-4D97-AF65-F5344CB8AC3E}">
        <p14:creationId xmlns:p14="http://schemas.microsoft.com/office/powerpoint/2010/main" val="604196059"/>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hf sldNum="0" hdr="0" ftr="0" dt="0"/>
  <p:txStyles>
    <p:titleStyle>
      <a:lvl1pPr algn="l" rtl="0" eaLnBrk="0" fontAlgn="base" hangingPunct="0">
        <a:lnSpc>
          <a:spcPts val="2700"/>
        </a:lnSpc>
        <a:spcBef>
          <a:spcPct val="0"/>
        </a:spcBef>
        <a:spcAft>
          <a:spcPct val="0"/>
        </a:spcAft>
        <a:defRPr sz="2700" kern="1200">
          <a:solidFill>
            <a:schemeClr val="tx1"/>
          </a:solidFill>
          <a:latin typeface="+mj-lt"/>
          <a:ea typeface="+mj-ea"/>
          <a:cs typeface="+mj-cs"/>
        </a:defRPr>
      </a:lvl1pPr>
      <a:lvl2pPr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2pPr>
      <a:lvl3pPr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3pPr>
      <a:lvl4pPr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4pPr>
      <a:lvl5pPr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5pPr>
      <a:lvl6pPr marL="457200"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6pPr>
      <a:lvl7pPr marL="914400"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7pPr>
      <a:lvl8pPr marL="1371600"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8pPr>
      <a:lvl9pPr marL="1828800"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9pPr>
    </p:titleStyle>
    <p:bodyStyle>
      <a:lvl1pPr marL="342900" indent="-342900" algn="l" rtl="0" eaLnBrk="0" fontAlgn="base" hangingPunct="0">
        <a:spcBef>
          <a:spcPct val="20000"/>
        </a:spcBef>
        <a:spcAft>
          <a:spcPct val="0"/>
        </a:spcAft>
        <a:buFont typeface="Arial" panose="020B0604020202020204" pitchFamily="34" charset="0"/>
        <a:defRPr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027" name="Title Placeholder 1"/>
          <p:cNvSpPr>
            <a:spLocks noGrp="1"/>
          </p:cNvSpPr>
          <p:nvPr>
            <p:ph type="title"/>
          </p:nvPr>
        </p:nvSpPr>
        <p:spPr bwMode="auto">
          <a:xfrm>
            <a:off x="939800" y="806450"/>
            <a:ext cx="10193867"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title style</a:t>
            </a:r>
          </a:p>
        </p:txBody>
      </p:sp>
      <p:sp>
        <p:nvSpPr>
          <p:cNvPr id="1028" name="Text Placeholder 2"/>
          <p:cNvSpPr>
            <a:spLocks noGrp="1"/>
          </p:cNvSpPr>
          <p:nvPr>
            <p:ph type="body" idx="1"/>
          </p:nvPr>
        </p:nvSpPr>
        <p:spPr bwMode="auto">
          <a:xfrm>
            <a:off x="941917" y="1651000"/>
            <a:ext cx="10210800"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text styles</a:t>
            </a:r>
          </a:p>
          <a:p>
            <a:pPr lvl="1"/>
            <a:r>
              <a:rPr lang="sv-SE" altLang="sv-SE"/>
              <a:t>Second level</a:t>
            </a:r>
          </a:p>
          <a:p>
            <a:pPr lvl="2"/>
            <a:r>
              <a:rPr lang="sv-SE" altLang="sv-SE"/>
              <a:t>Third level</a:t>
            </a:r>
          </a:p>
          <a:p>
            <a:pPr lvl="3"/>
            <a:r>
              <a:rPr lang="sv-SE" altLang="sv-SE"/>
              <a:t>Fourth level</a:t>
            </a:r>
          </a:p>
          <a:p>
            <a:pPr lvl="4"/>
            <a:r>
              <a:rPr lang="sv-SE" altLang="sv-SE"/>
              <a:t>Fifth level</a:t>
            </a:r>
          </a:p>
        </p:txBody>
      </p:sp>
      <p:pic>
        <p:nvPicPr>
          <p:cNvPr id="1029" name="Picture 5" descr="090323_Lnu_Wordmark_Kalmar_Växjö_påhäng_transparen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6" descr="090323_Lnu_Symbo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0068113"/>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l" rtl="0" eaLnBrk="0" fontAlgn="base" hangingPunct="0">
        <a:lnSpc>
          <a:spcPts val="2700"/>
        </a:lnSpc>
        <a:spcBef>
          <a:spcPct val="0"/>
        </a:spcBef>
        <a:spcAft>
          <a:spcPct val="0"/>
        </a:spcAft>
        <a:defRPr sz="2700">
          <a:solidFill>
            <a:schemeClr val="tx1"/>
          </a:solidFill>
          <a:latin typeface="+mj-lt"/>
          <a:ea typeface="+mj-ea"/>
          <a:cs typeface="+mj-cs"/>
        </a:defRPr>
      </a:lvl1pPr>
      <a:lvl2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2pPr>
      <a:lvl3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3pPr>
      <a:lvl4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4pPr>
      <a:lvl5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5pPr>
      <a:lvl6pPr marL="4572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6pPr>
      <a:lvl7pPr marL="9144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7pPr>
      <a:lvl8pPr marL="13716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8pPr>
      <a:lvl9pPr marL="18288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Font typeface="Arial" panose="020B0604020202020204" pitchFamily="34" charset="0"/>
        <a:defRPr>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2pPr>
      <a:lvl3pPr marL="11430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4pPr>
      <a:lvl5pPr marL="20574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5pPr>
      <a:lvl6pPr marL="2514600" indent="-228600" algn="l" rtl="0" eaLnBrk="0" fontAlgn="base" hangingPunct="0">
        <a:spcBef>
          <a:spcPct val="20000"/>
        </a:spcBef>
        <a:spcAft>
          <a:spcPct val="0"/>
        </a:spcAft>
        <a:buFont typeface="Arial" charset="0"/>
        <a:buChar char="»"/>
        <a:defRPr>
          <a:solidFill>
            <a:schemeClr val="tx1"/>
          </a:solidFill>
          <a:latin typeface="+mn-lt"/>
          <a:cs typeface="+mn-cs"/>
        </a:defRPr>
      </a:lvl6pPr>
      <a:lvl7pPr marL="2971800" indent="-228600" algn="l" rtl="0" eaLnBrk="0" fontAlgn="base" hangingPunct="0">
        <a:spcBef>
          <a:spcPct val="20000"/>
        </a:spcBef>
        <a:spcAft>
          <a:spcPct val="0"/>
        </a:spcAft>
        <a:buFont typeface="Arial" charset="0"/>
        <a:buChar char="»"/>
        <a:defRPr>
          <a:solidFill>
            <a:schemeClr val="tx1"/>
          </a:solidFill>
          <a:latin typeface="+mn-lt"/>
          <a:cs typeface="+mn-cs"/>
        </a:defRPr>
      </a:lvl7pPr>
      <a:lvl8pPr marL="3429000" indent="-228600" algn="l" rtl="0" eaLnBrk="0" fontAlgn="base" hangingPunct="0">
        <a:spcBef>
          <a:spcPct val="20000"/>
        </a:spcBef>
        <a:spcAft>
          <a:spcPct val="0"/>
        </a:spcAft>
        <a:buFont typeface="Arial" charset="0"/>
        <a:buChar char="»"/>
        <a:defRPr>
          <a:solidFill>
            <a:schemeClr val="tx1"/>
          </a:solidFill>
          <a:latin typeface="+mn-lt"/>
          <a:cs typeface="+mn-cs"/>
        </a:defRPr>
      </a:lvl8pPr>
      <a:lvl9pPr marL="3886200" indent="-228600" algn="l" rtl="0" eaLnBrk="0" fontAlgn="base" hangingPunct="0">
        <a:spcBef>
          <a:spcPct val="20000"/>
        </a:spcBef>
        <a:spcAft>
          <a:spcPct val="0"/>
        </a:spcAft>
        <a:buFont typeface="Arial" charset="0"/>
        <a:buChar char="»"/>
        <a:defRPr>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027" name="Title Placeholder 1"/>
          <p:cNvSpPr>
            <a:spLocks noGrp="1"/>
          </p:cNvSpPr>
          <p:nvPr>
            <p:ph type="title"/>
          </p:nvPr>
        </p:nvSpPr>
        <p:spPr bwMode="auto">
          <a:xfrm>
            <a:off x="939800" y="806450"/>
            <a:ext cx="10193867"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title style</a:t>
            </a:r>
          </a:p>
        </p:txBody>
      </p:sp>
      <p:sp>
        <p:nvSpPr>
          <p:cNvPr id="1028" name="Text Placeholder 2"/>
          <p:cNvSpPr>
            <a:spLocks noGrp="1"/>
          </p:cNvSpPr>
          <p:nvPr>
            <p:ph type="body" idx="1"/>
          </p:nvPr>
        </p:nvSpPr>
        <p:spPr bwMode="auto">
          <a:xfrm>
            <a:off x="941917" y="1651000"/>
            <a:ext cx="10210800"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text styles</a:t>
            </a:r>
          </a:p>
          <a:p>
            <a:pPr lvl="1"/>
            <a:r>
              <a:rPr lang="sv-SE" altLang="sv-SE"/>
              <a:t>Second level</a:t>
            </a:r>
          </a:p>
          <a:p>
            <a:pPr lvl="2"/>
            <a:r>
              <a:rPr lang="sv-SE" altLang="sv-SE"/>
              <a:t>Third level</a:t>
            </a:r>
          </a:p>
          <a:p>
            <a:pPr lvl="3"/>
            <a:r>
              <a:rPr lang="sv-SE" altLang="sv-SE"/>
              <a:t>Fourth level</a:t>
            </a:r>
          </a:p>
          <a:p>
            <a:pPr lvl="4"/>
            <a:r>
              <a:rPr lang="sv-SE" altLang="sv-SE"/>
              <a:t>Fifth level</a:t>
            </a:r>
          </a:p>
        </p:txBody>
      </p:sp>
      <p:pic>
        <p:nvPicPr>
          <p:cNvPr id="1029" name="Picture 5" descr="090323_Lnu_Wordmark_Kalmar_Växjö_påhäng_transparen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6" descr="090323_Lnu_Symbo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2506109"/>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txStyles>
    <p:titleStyle>
      <a:lvl1pPr algn="l" rtl="0" eaLnBrk="0" fontAlgn="base" hangingPunct="0">
        <a:lnSpc>
          <a:spcPts val="2700"/>
        </a:lnSpc>
        <a:spcBef>
          <a:spcPct val="0"/>
        </a:spcBef>
        <a:spcAft>
          <a:spcPct val="0"/>
        </a:spcAft>
        <a:defRPr sz="2700">
          <a:solidFill>
            <a:schemeClr val="tx1"/>
          </a:solidFill>
          <a:latin typeface="+mj-lt"/>
          <a:ea typeface="+mj-ea"/>
          <a:cs typeface="+mj-cs"/>
        </a:defRPr>
      </a:lvl1pPr>
      <a:lvl2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2pPr>
      <a:lvl3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3pPr>
      <a:lvl4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4pPr>
      <a:lvl5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5pPr>
      <a:lvl6pPr marL="4572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6pPr>
      <a:lvl7pPr marL="9144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7pPr>
      <a:lvl8pPr marL="13716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8pPr>
      <a:lvl9pPr marL="18288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Font typeface="Arial" panose="020B0604020202020204" pitchFamily="34" charset="0"/>
        <a:defRPr>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2pPr>
      <a:lvl3pPr marL="11430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4pPr>
      <a:lvl5pPr marL="20574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5pPr>
      <a:lvl6pPr marL="2514600" indent="-228600" algn="l" rtl="0" eaLnBrk="0" fontAlgn="base" hangingPunct="0">
        <a:spcBef>
          <a:spcPct val="20000"/>
        </a:spcBef>
        <a:spcAft>
          <a:spcPct val="0"/>
        </a:spcAft>
        <a:buFont typeface="Arial" charset="0"/>
        <a:buChar char="»"/>
        <a:defRPr>
          <a:solidFill>
            <a:schemeClr val="tx1"/>
          </a:solidFill>
          <a:latin typeface="+mn-lt"/>
          <a:cs typeface="+mn-cs"/>
        </a:defRPr>
      </a:lvl6pPr>
      <a:lvl7pPr marL="2971800" indent="-228600" algn="l" rtl="0" eaLnBrk="0" fontAlgn="base" hangingPunct="0">
        <a:spcBef>
          <a:spcPct val="20000"/>
        </a:spcBef>
        <a:spcAft>
          <a:spcPct val="0"/>
        </a:spcAft>
        <a:buFont typeface="Arial" charset="0"/>
        <a:buChar char="»"/>
        <a:defRPr>
          <a:solidFill>
            <a:schemeClr val="tx1"/>
          </a:solidFill>
          <a:latin typeface="+mn-lt"/>
          <a:cs typeface="+mn-cs"/>
        </a:defRPr>
      </a:lvl7pPr>
      <a:lvl8pPr marL="3429000" indent="-228600" algn="l" rtl="0" eaLnBrk="0" fontAlgn="base" hangingPunct="0">
        <a:spcBef>
          <a:spcPct val="20000"/>
        </a:spcBef>
        <a:spcAft>
          <a:spcPct val="0"/>
        </a:spcAft>
        <a:buFont typeface="Arial" charset="0"/>
        <a:buChar char="»"/>
        <a:defRPr>
          <a:solidFill>
            <a:schemeClr val="tx1"/>
          </a:solidFill>
          <a:latin typeface="+mn-lt"/>
          <a:cs typeface="+mn-cs"/>
        </a:defRPr>
      </a:lvl8pPr>
      <a:lvl9pPr marL="3886200" indent="-228600" algn="l" rtl="0" eaLnBrk="0" fontAlgn="base" hangingPunct="0">
        <a:spcBef>
          <a:spcPct val="20000"/>
        </a:spcBef>
        <a:spcAft>
          <a:spcPct val="0"/>
        </a:spcAft>
        <a:buFont typeface="Arial" charset="0"/>
        <a:buChar char="»"/>
        <a:defRPr>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027" name="Title Placeholder 1"/>
          <p:cNvSpPr>
            <a:spLocks noGrp="1"/>
          </p:cNvSpPr>
          <p:nvPr>
            <p:ph type="title"/>
          </p:nvPr>
        </p:nvSpPr>
        <p:spPr bwMode="auto">
          <a:xfrm>
            <a:off x="939800" y="806450"/>
            <a:ext cx="10193867"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title style</a:t>
            </a:r>
          </a:p>
        </p:txBody>
      </p:sp>
      <p:sp>
        <p:nvSpPr>
          <p:cNvPr id="1028" name="Text Placeholder 2"/>
          <p:cNvSpPr>
            <a:spLocks noGrp="1"/>
          </p:cNvSpPr>
          <p:nvPr>
            <p:ph type="body" idx="1"/>
          </p:nvPr>
        </p:nvSpPr>
        <p:spPr bwMode="auto">
          <a:xfrm>
            <a:off x="941917" y="1651000"/>
            <a:ext cx="10210800"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text styles</a:t>
            </a:r>
          </a:p>
          <a:p>
            <a:pPr lvl="1"/>
            <a:r>
              <a:rPr lang="sv-SE" altLang="sv-SE"/>
              <a:t>Second level</a:t>
            </a:r>
          </a:p>
          <a:p>
            <a:pPr lvl="2"/>
            <a:r>
              <a:rPr lang="sv-SE" altLang="sv-SE"/>
              <a:t>Third level</a:t>
            </a:r>
          </a:p>
          <a:p>
            <a:pPr lvl="3"/>
            <a:r>
              <a:rPr lang="sv-SE" altLang="sv-SE"/>
              <a:t>Fourth level</a:t>
            </a:r>
          </a:p>
          <a:p>
            <a:pPr lvl="4"/>
            <a:r>
              <a:rPr lang="sv-SE" altLang="sv-SE"/>
              <a:t>Fifth level</a:t>
            </a:r>
          </a:p>
        </p:txBody>
      </p:sp>
      <p:pic>
        <p:nvPicPr>
          <p:cNvPr id="1029" name="Picture 5" descr="090323_Lnu_Wordmark_Kalmar_Växjö_påhäng_transparen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6" descr="090323_Lnu_Symbo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863803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txStyles>
    <p:titleStyle>
      <a:lvl1pPr algn="l" rtl="0" eaLnBrk="0" fontAlgn="base" hangingPunct="0">
        <a:lnSpc>
          <a:spcPts val="2700"/>
        </a:lnSpc>
        <a:spcBef>
          <a:spcPct val="0"/>
        </a:spcBef>
        <a:spcAft>
          <a:spcPct val="0"/>
        </a:spcAft>
        <a:defRPr sz="2700">
          <a:solidFill>
            <a:schemeClr val="tx1"/>
          </a:solidFill>
          <a:latin typeface="+mj-lt"/>
          <a:ea typeface="+mj-ea"/>
          <a:cs typeface="+mj-cs"/>
        </a:defRPr>
      </a:lvl1pPr>
      <a:lvl2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2pPr>
      <a:lvl3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3pPr>
      <a:lvl4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4pPr>
      <a:lvl5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5pPr>
      <a:lvl6pPr marL="4572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6pPr>
      <a:lvl7pPr marL="9144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7pPr>
      <a:lvl8pPr marL="13716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8pPr>
      <a:lvl9pPr marL="18288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Font typeface="Arial" panose="020B0604020202020204" pitchFamily="34" charset="0"/>
        <a:defRPr>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2pPr>
      <a:lvl3pPr marL="11430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4pPr>
      <a:lvl5pPr marL="20574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5pPr>
      <a:lvl6pPr marL="2514600" indent="-228600" algn="l" rtl="0" eaLnBrk="0" fontAlgn="base" hangingPunct="0">
        <a:spcBef>
          <a:spcPct val="20000"/>
        </a:spcBef>
        <a:spcAft>
          <a:spcPct val="0"/>
        </a:spcAft>
        <a:buFont typeface="Arial" charset="0"/>
        <a:buChar char="»"/>
        <a:defRPr>
          <a:solidFill>
            <a:schemeClr val="tx1"/>
          </a:solidFill>
          <a:latin typeface="+mn-lt"/>
          <a:cs typeface="+mn-cs"/>
        </a:defRPr>
      </a:lvl6pPr>
      <a:lvl7pPr marL="2971800" indent="-228600" algn="l" rtl="0" eaLnBrk="0" fontAlgn="base" hangingPunct="0">
        <a:spcBef>
          <a:spcPct val="20000"/>
        </a:spcBef>
        <a:spcAft>
          <a:spcPct val="0"/>
        </a:spcAft>
        <a:buFont typeface="Arial" charset="0"/>
        <a:buChar char="»"/>
        <a:defRPr>
          <a:solidFill>
            <a:schemeClr val="tx1"/>
          </a:solidFill>
          <a:latin typeface="+mn-lt"/>
          <a:cs typeface="+mn-cs"/>
        </a:defRPr>
      </a:lvl7pPr>
      <a:lvl8pPr marL="3429000" indent="-228600" algn="l" rtl="0" eaLnBrk="0" fontAlgn="base" hangingPunct="0">
        <a:spcBef>
          <a:spcPct val="20000"/>
        </a:spcBef>
        <a:spcAft>
          <a:spcPct val="0"/>
        </a:spcAft>
        <a:buFont typeface="Arial" charset="0"/>
        <a:buChar char="»"/>
        <a:defRPr>
          <a:solidFill>
            <a:schemeClr val="tx1"/>
          </a:solidFill>
          <a:latin typeface="+mn-lt"/>
          <a:cs typeface="+mn-cs"/>
        </a:defRPr>
      </a:lvl8pPr>
      <a:lvl9pPr marL="3886200" indent="-228600" algn="l" rtl="0" eaLnBrk="0" fontAlgn="base" hangingPunct="0">
        <a:spcBef>
          <a:spcPct val="20000"/>
        </a:spcBef>
        <a:spcAft>
          <a:spcPct val="0"/>
        </a:spcAft>
        <a:buFont typeface="Arial" charset="0"/>
        <a:buChar char="»"/>
        <a:defRPr>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93A35C3-0593-4372-AF76-D492062B11E3}"/>
              </a:ext>
            </a:extLst>
          </p:cNvPr>
          <p:cNvSpPr>
            <a:spLocks noGrp="1"/>
          </p:cNvSpPr>
          <p:nvPr>
            <p:ph type="ctrTitle"/>
          </p:nvPr>
        </p:nvSpPr>
        <p:spPr>
          <a:xfrm>
            <a:off x="1559496" y="1484784"/>
            <a:ext cx="9217024" cy="2151062"/>
          </a:xfrm>
        </p:spPr>
        <p:txBody>
          <a:bodyPr/>
          <a:lstStyle/>
          <a:p>
            <a:r>
              <a:rPr lang="sv-SE" dirty="0"/>
              <a:t>14 kap och 15 kap BrB</a:t>
            </a:r>
            <a:br>
              <a:rPr lang="sv-SE" dirty="0"/>
            </a:br>
            <a:r>
              <a:rPr lang="sv-SE" sz="4400" dirty="0"/>
              <a:t>Straffrätt</a:t>
            </a:r>
          </a:p>
        </p:txBody>
      </p:sp>
      <p:sp>
        <p:nvSpPr>
          <p:cNvPr id="3" name="Underrubrik 2">
            <a:extLst>
              <a:ext uri="{FF2B5EF4-FFF2-40B4-BE49-F238E27FC236}">
                <a16:creationId xmlns:a16="http://schemas.microsoft.com/office/drawing/2014/main" id="{499EB56F-5B8A-429F-B249-FE7E19DD2C8B}"/>
              </a:ext>
            </a:extLst>
          </p:cNvPr>
          <p:cNvSpPr>
            <a:spLocks noGrp="1"/>
          </p:cNvSpPr>
          <p:nvPr>
            <p:ph type="subTitle" idx="1"/>
          </p:nvPr>
        </p:nvSpPr>
        <p:spPr>
          <a:xfrm>
            <a:off x="1835248" y="3933056"/>
            <a:ext cx="8534400" cy="1752600"/>
          </a:xfrm>
        </p:spPr>
        <p:txBody>
          <a:bodyPr/>
          <a:lstStyle/>
          <a:p>
            <a:endParaRPr lang="sv-SE" dirty="0"/>
          </a:p>
          <a:p>
            <a:endParaRPr lang="sv-SE" dirty="0"/>
          </a:p>
          <a:p>
            <a:r>
              <a:rPr lang="sv-SE" dirty="0"/>
              <a:t>		</a:t>
            </a:r>
            <a:r>
              <a:rPr lang="sv-SE" sz="2400" dirty="0"/>
              <a:t>Anna Mårtensson</a:t>
            </a:r>
          </a:p>
          <a:p>
            <a:r>
              <a:rPr lang="sv-SE" sz="2400" dirty="0"/>
              <a:t>			anna.martensson@lnu.se</a:t>
            </a:r>
          </a:p>
          <a:p>
            <a:endParaRPr lang="sv-SE" sz="2400" dirty="0"/>
          </a:p>
        </p:txBody>
      </p:sp>
    </p:spTree>
    <p:extLst>
      <p:ext uri="{BB962C8B-B14F-4D97-AF65-F5344CB8AC3E}">
        <p14:creationId xmlns:p14="http://schemas.microsoft.com/office/powerpoint/2010/main" val="3454987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95400" y="548680"/>
            <a:ext cx="10801200" cy="755650"/>
          </a:xfrm>
        </p:spPr>
        <p:txBody>
          <a:bodyPr/>
          <a:lstStyle/>
          <a:p>
            <a:pPr eaLnBrk="1" hangingPunct="1"/>
            <a:r>
              <a:rPr lang="sv-SE" sz="2800" b="1" kern="1200" dirty="0"/>
              <a:t>Grov urkundsförfalskning och hindrande av urkunds bevisfunktion</a:t>
            </a:r>
          </a:p>
        </p:txBody>
      </p:sp>
      <p:sp>
        <p:nvSpPr>
          <p:cNvPr id="3" name="Platshållare för innehåll 2"/>
          <p:cNvSpPr>
            <a:spLocks noGrp="1"/>
          </p:cNvSpPr>
          <p:nvPr>
            <p:ph idx="1"/>
          </p:nvPr>
        </p:nvSpPr>
        <p:spPr>
          <a:xfrm>
            <a:off x="904457" y="1844823"/>
            <a:ext cx="10210800" cy="4074187"/>
          </a:xfrm>
        </p:spPr>
        <p:txBody>
          <a:bodyPr/>
          <a:lstStyle/>
          <a:p>
            <a:r>
              <a:rPr lang="sv-SE" b="1" i="0" u="none" strike="noStrike" dirty="0">
                <a:solidFill>
                  <a:srgbClr val="333333"/>
                </a:solidFill>
                <a:effectLst/>
                <a:latin typeface="inherit"/>
              </a:rPr>
              <a:t>3 §</a:t>
            </a:r>
            <a:r>
              <a:rPr lang="sv-SE" dirty="0">
                <a:solidFill>
                  <a:srgbClr val="000000"/>
                </a:solidFill>
                <a:latin typeface="inherit"/>
              </a:rPr>
              <a:t>   Är brott som avses i 1 § att anse som grovt, döms för </a:t>
            </a:r>
            <a:r>
              <a:rPr lang="sv-SE" dirty="0">
                <a:solidFill>
                  <a:srgbClr val="FF0000"/>
                </a:solidFill>
                <a:latin typeface="inherit"/>
              </a:rPr>
              <a:t>grov urkundsförfalskning </a:t>
            </a:r>
            <a:r>
              <a:rPr lang="sv-SE" dirty="0">
                <a:solidFill>
                  <a:srgbClr val="000000"/>
                </a:solidFill>
                <a:latin typeface="inherit"/>
              </a:rPr>
              <a:t>till fängelse i lägst sex månader och högst sex år.</a:t>
            </a:r>
          </a:p>
          <a:p>
            <a:r>
              <a:rPr lang="sv-SE" dirty="0">
                <a:solidFill>
                  <a:srgbClr val="000000"/>
                </a:solidFill>
                <a:latin typeface="inherit"/>
              </a:rPr>
              <a:t>	Vid bedömande av om brottet är grovt ska det särskilt beaktas </a:t>
            </a:r>
            <a:r>
              <a:rPr lang="sv-SE" dirty="0">
                <a:solidFill>
                  <a:srgbClr val="0070C0"/>
                </a:solidFill>
                <a:latin typeface="inherit"/>
              </a:rPr>
              <a:t>om förfalskningen avsett en myndighets arkivhandling av vikt eller en urkund som är särskilt betydelsefull i den allmänna omsättningen eller om gärningen annars varit av särskilt farlig art.</a:t>
            </a:r>
          </a:p>
          <a:p>
            <a:endParaRPr lang="sv-SE" dirty="0">
              <a:solidFill>
                <a:srgbClr val="000000"/>
              </a:solidFill>
              <a:latin typeface="inherit"/>
            </a:endParaRPr>
          </a:p>
          <a:p>
            <a:pPr lvl="0"/>
            <a:r>
              <a:rPr lang="sv-SE" b="1" dirty="0">
                <a:solidFill>
                  <a:srgbClr val="333333"/>
                </a:solidFill>
                <a:latin typeface="inherit"/>
              </a:rPr>
              <a:t>4 §</a:t>
            </a:r>
            <a:r>
              <a:rPr lang="sv-SE" dirty="0">
                <a:solidFill>
                  <a:srgbClr val="000000"/>
                </a:solidFill>
                <a:latin typeface="inherit"/>
              </a:rPr>
              <a:t>   Den som </a:t>
            </a:r>
            <a:r>
              <a:rPr lang="sv-SE" dirty="0">
                <a:solidFill>
                  <a:srgbClr val="0070C0"/>
                </a:solidFill>
                <a:latin typeface="inherit"/>
              </a:rPr>
              <a:t>utan att vid tillfället ha rätt till det förstör, gör obrukbar eller döljer en urkund </a:t>
            </a:r>
            <a:r>
              <a:rPr lang="sv-SE" dirty="0">
                <a:solidFill>
                  <a:srgbClr val="000000"/>
                </a:solidFill>
                <a:latin typeface="inherit"/>
              </a:rPr>
              <a:t>döms, </a:t>
            </a:r>
            <a:r>
              <a:rPr lang="sv-SE" dirty="0">
                <a:solidFill>
                  <a:srgbClr val="0070C0"/>
                </a:solidFill>
                <a:latin typeface="inherit"/>
              </a:rPr>
              <a:t>om åtgärden innebär fara i bevishänseende </a:t>
            </a:r>
            <a:r>
              <a:rPr lang="sv-SE" dirty="0">
                <a:solidFill>
                  <a:srgbClr val="000000"/>
                </a:solidFill>
                <a:latin typeface="inherit"/>
              </a:rPr>
              <a:t>och brottet </a:t>
            </a:r>
            <a:r>
              <a:rPr lang="sv-SE" dirty="0">
                <a:solidFill>
                  <a:srgbClr val="0070C0"/>
                </a:solidFill>
                <a:latin typeface="inherit"/>
              </a:rPr>
              <a:t>inte är att anse som bokföringsbrott</a:t>
            </a:r>
            <a:r>
              <a:rPr lang="sv-SE" dirty="0">
                <a:solidFill>
                  <a:srgbClr val="000000"/>
                </a:solidFill>
                <a:latin typeface="inherit"/>
              </a:rPr>
              <a:t>, för </a:t>
            </a:r>
            <a:r>
              <a:rPr lang="sv-SE" dirty="0">
                <a:solidFill>
                  <a:srgbClr val="FF0000"/>
                </a:solidFill>
                <a:latin typeface="inherit"/>
              </a:rPr>
              <a:t>hindrande av urkunds bevisfunktion </a:t>
            </a:r>
            <a:r>
              <a:rPr lang="sv-SE" dirty="0">
                <a:solidFill>
                  <a:srgbClr val="000000"/>
                </a:solidFill>
                <a:latin typeface="inherit"/>
              </a:rPr>
              <a:t>till fängelse i högst två år.</a:t>
            </a:r>
          </a:p>
          <a:p>
            <a:pPr lvl="0"/>
            <a:r>
              <a:rPr lang="sv-SE" dirty="0">
                <a:solidFill>
                  <a:srgbClr val="000000"/>
                </a:solidFill>
                <a:latin typeface="inherit"/>
              </a:rPr>
              <a:t>	Är brottet </a:t>
            </a:r>
            <a:r>
              <a:rPr lang="sv-SE" dirty="0">
                <a:solidFill>
                  <a:srgbClr val="FF0000"/>
                </a:solidFill>
                <a:latin typeface="inherit"/>
              </a:rPr>
              <a:t>ringa</a:t>
            </a:r>
            <a:r>
              <a:rPr lang="sv-SE" dirty="0">
                <a:solidFill>
                  <a:srgbClr val="000000"/>
                </a:solidFill>
                <a:latin typeface="inherit"/>
              </a:rPr>
              <a:t>, döms till böter eller fängelse i högst sex månader.</a:t>
            </a:r>
          </a:p>
          <a:p>
            <a:pPr lvl="0"/>
            <a:r>
              <a:rPr lang="sv-SE" dirty="0">
                <a:solidFill>
                  <a:srgbClr val="000000"/>
                </a:solidFill>
                <a:latin typeface="inherit"/>
              </a:rPr>
              <a:t>	Är brottet </a:t>
            </a:r>
            <a:r>
              <a:rPr lang="sv-SE" dirty="0">
                <a:solidFill>
                  <a:srgbClr val="FF0000"/>
                </a:solidFill>
                <a:latin typeface="inherit"/>
              </a:rPr>
              <a:t>grovt</a:t>
            </a:r>
            <a:r>
              <a:rPr lang="sv-SE" dirty="0">
                <a:solidFill>
                  <a:srgbClr val="000000"/>
                </a:solidFill>
                <a:latin typeface="inherit"/>
              </a:rPr>
              <a:t>, döms till fängelse i lägst sex månader och högst fyra år.</a:t>
            </a:r>
          </a:p>
          <a:p>
            <a:endParaRPr lang="sv-SE" dirty="0"/>
          </a:p>
        </p:txBody>
      </p:sp>
    </p:spTree>
    <p:extLst>
      <p:ext uri="{BB962C8B-B14F-4D97-AF65-F5344CB8AC3E}">
        <p14:creationId xmlns:p14="http://schemas.microsoft.com/office/powerpoint/2010/main" val="533990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eaLnBrk="1" hangingPunct="1"/>
            <a:r>
              <a:rPr lang="sv-SE" sz="3200" b="1" kern="1200" dirty="0"/>
              <a:t>Signaturförfalskning och penningförfalskning</a:t>
            </a:r>
          </a:p>
        </p:txBody>
      </p:sp>
      <p:sp>
        <p:nvSpPr>
          <p:cNvPr id="3" name="Platshållare för innehåll 2"/>
          <p:cNvSpPr>
            <a:spLocks noGrp="1"/>
          </p:cNvSpPr>
          <p:nvPr>
            <p:ph idx="1"/>
          </p:nvPr>
        </p:nvSpPr>
        <p:spPr/>
        <p:txBody>
          <a:bodyPr/>
          <a:lstStyle/>
          <a:p>
            <a:r>
              <a:rPr lang="sv-SE" b="1" i="0" u="none" strike="noStrike" dirty="0">
                <a:solidFill>
                  <a:srgbClr val="333333"/>
                </a:solidFill>
                <a:effectLst/>
                <a:latin typeface="inherit"/>
              </a:rPr>
              <a:t>5 §</a:t>
            </a:r>
            <a:r>
              <a:rPr lang="sv-SE" dirty="0">
                <a:solidFill>
                  <a:srgbClr val="000000"/>
                </a:solidFill>
                <a:latin typeface="inherit"/>
              </a:rPr>
              <a:t>   Den som </a:t>
            </a:r>
            <a:r>
              <a:rPr lang="sv-SE" dirty="0">
                <a:solidFill>
                  <a:srgbClr val="0070C0"/>
                </a:solidFill>
                <a:latin typeface="inherit"/>
              </a:rPr>
              <a:t>olovligen anbringar eller annars förfalskar någon annans namnteckning eller signatur på ett alster av konst eller brukskonst eller på annat sådant verk </a:t>
            </a:r>
            <a:r>
              <a:rPr lang="sv-SE" dirty="0">
                <a:solidFill>
                  <a:srgbClr val="000000"/>
                </a:solidFill>
                <a:latin typeface="inherit"/>
              </a:rPr>
              <a:t>och därigenom </a:t>
            </a:r>
            <a:r>
              <a:rPr lang="sv-SE" dirty="0">
                <a:solidFill>
                  <a:srgbClr val="0070C0"/>
                </a:solidFill>
                <a:latin typeface="inherit"/>
              </a:rPr>
              <a:t>ger sken av att den personen angett sig vara upphovsman till verket </a:t>
            </a:r>
            <a:r>
              <a:rPr lang="sv-SE" dirty="0">
                <a:solidFill>
                  <a:srgbClr val="000000"/>
                </a:solidFill>
                <a:latin typeface="inherit"/>
              </a:rPr>
              <a:t>döms för </a:t>
            </a:r>
            <a:r>
              <a:rPr lang="sv-SE" dirty="0">
                <a:solidFill>
                  <a:srgbClr val="FF0000"/>
                </a:solidFill>
                <a:latin typeface="inherit"/>
              </a:rPr>
              <a:t>signaturförfalskning</a:t>
            </a:r>
            <a:r>
              <a:rPr lang="sv-SE" dirty="0">
                <a:solidFill>
                  <a:srgbClr val="000000"/>
                </a:solidFill>
                <a:latin typeface="inherit"/>
              </a:rPr>
              <a:t> till fängelse i högst två år.</a:t>
            </a:r>
          </a:p>
          <a:p>
            <a:r>
              <a:rPr lang="sv-SE" dirty="0">
                <a:solidFill>
                  <a:srgbClr val="000000"/>
                </a:solidFill>
                <a:latin typeface="inherit"/>
              </a:rPr>
              <a:t>	Är brottet </a:t>
            </a:r>
            <a:r>
              <a:rPr lang="sv-SE" dirty="0">
                <a:solidFill>
                  <a:srgbClr val="FF0000"/>
                </a:solidFill>
                <a:latin typeface="inherit"/>
              </a:rPr>
              <a:t>ringa</a:t>
            </a:r>
            <a:r>
              <a:rPr lang="sv-SE" dirty="0">
                <a:solidFill>
                  <a:srgbClr val="000000"/>
                </a:solidFill>
                <a:latin typeface="inherit"/>
              </a:rPr>
              <a:t>, döms till böter eller fängelse i högst sex månader.</a:t>
            </a:r>
          </a:p>
          <a:p>
            <a:r>
              <a:rPr lang="sv-SE" dirty="0">
                <a:solidFill>
                  <a:srgbClr val="000000"/>
                </a:solidFill>
                <a:latin typeface="inherit"/>
              </a:rPr>
              <a:t>	Är brottet </a:t>
            </a:r>
            <a:r>
              <a:rPr lang="sv-SE" dirty="0">
                <a:solidFill>
                  <a:srgbClr val="FF0000"/>
                </a:solidFill>
                <a:latin typeface="inherit"/>
              </a:rPr>
              <a:t>grovt</a:t>
            </a:r>
            <a:r>
              <a:rPr lang="sv-SE" dirty="0">
                <a:solidFill>
                  <a:srgbClr val="000000"/>
                </a:solidFill>
                <a:latin typeface="inherit"/>
              </a:rPr>
              <a:t>, döms till fängelse i lägst sex månader och högst fyra år. </a:t>
            </a:r>
          </a:p>
          <a:p>
            <a:endParaRPr lang="sv-SE" dirty="0">
              <a:solidFill>
                <a:srgbClr val="000000"/>
              </a:solidFill>
              <a:latin typeface="inherit"/>
            </a:endParaRPr>
          </a:p>
          <a:p>
            <a:pPr lvl="0"/>
            <a:r>
              <a:rPr lang="sv-SE" b="1" dirty="0">
                <a:solidFill>
                  <a:srgbClr val="333333"/>
                </a:solidFill>
                <a:latin typeface="inherit"/>
              </a:rPr>
              <a:t>6 §</a:t>
            </a:r>
            <a:r>
              <a:rPr lang="sv-SE" dirty="0">
                <a:solidFill>
                  <a:srgbClr val="000000"/>
                </a:solidFill>
                <a:latin typeface="inherit"/>
              </a:rPr>
              <a:t>   Den som </a:t>
            </a:r>
            <a:r>
              <a:rPr lang="sv-SE" dirty="0">
                <a:solidFill>
                  <a:srgbClr val="0070C0"/>
                </a:solidFill>
                <a:latin typeface="inherit"/>
              </a:rPr>
              <a:t>eftergör eller på annat sätt förfalskar sedel eller mynt som gäller i Sverige eller utomlands eller som har beslutats för utgivning men ännu inte är gällande </a:t>
            </a:r>
            <a:r>
              <a:rPr lang="sv-SE" dirty="0">
                <a:solidFill>
                  <a:srgbClr val="000000"/>
                </a:solidFill>
                <a:latin typeface="inherit"/>
              </a:rPr>
              <a:t>döms för </a:t>
            </a:r>
            <a:r>
              <a:rPr lang="sv-SE" dirty="0">
                <a:solidFill>
                  <a:srgbClr val="FF0000"/>
                </a:solidFill>
                <a:latin typeface="inherit"/>
              </a:rPr>
              <a:t>penningförfalskning</a:t>
            </a:r>
            <a:r>
              <a:rPr lang="sv-SE" dirty="0">
                <a:solidFill>
                  <a:srgbClr val="000000"/>
                </a:solidFill>
                <a:latin typeface="inherit"/>
              </a:rPr>
              <a:t> till fängelse i högst fyra år.</a:t>
            </a:r>
          </a:p>
          <a:p>
            <a:pPr lvl="0"/>
            <a:r>
              <a:rPr lang="sv-SE" dirty="0">
                <a:solidFill>
                  <a:srgbClr val="000000"/>
                </a:solidFill>
                <a:latin typeface="inherit"/>
              </a:rPr>
              <a:t>	Är brottet </a:t>
            </a:r>
            <a:r>
              <a:rPr lang="sv-SE" dirty="0">
                <a:solidFill>
                  <a:srgbClr val="FF0000"/>
                </a:solidFill>
                <a:latin typeface="inherit"/>
              </a:rPr>
              <a:t>ringa,</a:t>
            </a:r>
            <a:r>
              <a:rPr lang="sv-SE" dirty="0">
                <a:solidFill>
                  <a:srgbClr val="000000"/>
                </a:solidFill>
                <a:latin typeface="inherit"/>
              </a:rPr>
              <a:t> döms till böter eller fängelse i högst sex månader.</a:t>
            </a:r>
          </a:p>
          <a:p>
            <a:pPr lvl="0"/>
            <a:r>
              <a:rPr lang="sv-SE" dirty="0">
                <a:solidFill>
                  <a:srgbClr val="000000"/>
                </a:solidFill>
                <a:latin typeface="inherit"/>
              </a:rPr>
              <a:t>	Är brottet </a:t>
            </a:r>
            <a:r>
              <a:rPr lang="sv-SE" dirty="0">
                <a:solidFill>
                  <a:srgbClr val="FF0000"/>
                </a:solidFill>
                <a:latin typeface="inherit"/>
              </a:rPr>
              <a:t>grovt</a:t>
            </a:r>
            <a:r>
              <a:rPr lang="sv-SE" dirty="0">
                <a:solidFill>
                  <a:srgbClr val="000000"/>
                </a:solidFill>
                <a:latin typeface="inherit"/>
              </a:rPr>
              <a:t>, döms till fängelse i lägst två och högst åtta år.</a:t>
            </a:r>
          </a:p>
          <a:p>
            <a:endParaRPr lang="sv-SE" dirty="0"/>
          </a:p>
        </p:txBody>
      </p:sp>
    </p:spTree>
    <p:extLst>
      <p:ext uri="{BB962C8B-B14F-4D97-AF65-F5344CB8AC3E}">
        <p14:creationId xmlns:p14="http://schemas.microsoft.com/office/powerpoint/2010/main" val="3376265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51384" y="806450"/>
            <a:ext cx="11017224" cy="755650"/>
          </a:xfrm>
        </p:spPr>
        <p:txBody>
          <a:bodyPr/>
          <a:lstStyle/>
          <a:p>
            <a:pPr eaLnBrk="1" hangingPunct="1"/>
            <a:r>
              <a:rPr lang="sv-SE" sz="3200" b="1" kern="1200" dirty="0"/>
              <a:t>Olovlig befattning med falska pengar och märkesförfalskning</a:t>
            </a:r>
          </a:p>
        </p:txBody>
      </p:sp>
      <p:sp>
        <p:nvSpPr>
          <p:cNvPr id="3" name="Platshållare för innehåll 2"/>
          <p:cNvSpPr>
            <a:spLocks noGrp="1"/>
          </p:cNvSpPr>
          <p:nvPr>
            <p:ph idx="1"/>
          </p:nvPr>
        </p:nvSpPr>
        <p:spPr>
          <a:xfrm>
            <a:off x="551384" y="1772816"/>
            <a:ext cx="10614012" cy="4356100"/>
          </a:xfrm>
        </p:spPr>
        <p:txBody>
          <a:bodyPr/>
          <a:lstStyle/>
          <a:p>
            <a:r>
              <a:rPr lang="sv-SE" b="1" i="0" u="none" strike="noStrike" dirty="0">
                <a:solidFill>
                  <a:srgbClr val="333333"/>
                </a:solidFill>
                <a:effectLst/>
                <a:latin typeface="inherit"/>
              </a:rPr>
              <a:t>7 §</a:t>
            </a:r>
            <a:r>
              <a:rPr lang="sv-SE" dirty="0">
                <a:solidFill>
                  <a:srgbClr val="000000"/>
                </a:solidFill>
                <a:latin typeface="inherit"/>
              </a:rPr>
              <a:t>   Den som </a:t>
            </a:r>
            <a:r>
              <a:rPr lang="sv-SE" dirty="0">
                <a:solidFill>
                  <a:srgbClr val="0070C0"/>
                </a:solidFill>
                <a:latin typeface="inherit"/>
              </a:rPr>
              <a:t>anskaffar, lämnar, tar emot, förvarar, transporterar eller tar annan liknande befattning med falsk sedel eller falskt mynt</a:t>
            </a:r>
            <a:r>
              <a:rPr lang="sv-SE" dirty="0">
                <a:solidFill>
                  <a:srgbClr val="000000"/>
                </a:solidFill>
                <a:latin typeface="inherit"/>
              </a:rPr>
              <a:t> som avses i 6 §, med </a:t>
            </a:r>
            <a:r>
              <a:rPr lang="sv-SE" dirty="0">
                <a:solidFill>
                  <a:srgbClr val="0070C0"/>
                </a:solidFill>
                <a:latin typeface="inherit"/>
              </a:rPr>
              <a:t>uppsåt att det förfalskade ska prånglas ut</a:t>
            </a:r>
            <a:r>
              <a:rPr lang="sv-SE" dirty="0">
                <a:solidFill>
                  <a:srgbClr val="000000"/>
                </a:solidFill>
                <a:latin typeface="inherit"/>
              </a:rPr>
              <a:t>, döms för </a:t>
            </a:r>
            <a:r>
              <a:rPr lang="sv-SE" dirty="0">
                <a:solidFill>
                  <a:srgbClr val="FF0000"/>
                </a:solidFill>
                <a:latin typeface="inherit"/>
              </a:rPr>
              <a:t>olovlig befattning med falska pengar </a:t>
            </a:r>
            <a:r>
              <a:rPr lang="sv-SE" dirty="0">
                <a:solidFill>
                  <a:srgbClr val="000000"/>
                </a:solidFill>
                <a:latin typeface="inherit"/>
              </a:rPr>
              <a:t>till fängelse i högst två år.</a:t>
            </a:r>
          </a:p>
          <a:p>
            <a:r>
              <a:rPr lang="sv-SE" dirty="0">
                <a:solidFill>
                  <a:srgbClr val="000000"/>
                </a:solidFill>
                <a:latin typeface="inherit"/>
              </a:rPr>
              <a:t>	Är brottet </a:t>
            </a:r>
            <a:r>
              <a:rPr lang="sv-SE" dirty="0">
                <a:solidFill>
                  <a:srgbClr val="FF0000"/>
                </a:solidFill>
                <a:latin typeface="inherit"/>
              </a:rPr>
              <a:t>ringa</a:t>
            </a:r>
            <a:r>
              <a:rPr lang="sv-SE" dirty="0">
                <a:solidFill>
                  <a:srgbClr val="000000"/>
                </a:solidFill>
                <a:latin typeface="inherit"/>
              </a:rPr>
              <a:t>, döms till böter eller fängelse i högst sex månader. </a:t>
            </a:r>
          </a:p>
          <a:p>
            <a:r>
              <a:rPr lang="sv-SE" dirty="0">
                <a:solidFill>
                  <a:srgbClr val="000000"/>
                </a:solidFill>
                <a:latin typeface="inherit"/>
              </a:rPr>
              <a:t>	Är brottet </a:t>
            </a:r>
            <a:r>
              <a:rPr lang="sv-SE" dirty="0">
                <a:solidFill>
                  <a:srgbClr val="FF0000"/>
                </a:solidFill>
                <a:latin typeface="inherit"/>
              </a:rPr>
              <a:t>grovt</a:t>
            </a:r>
            <a:r>
              <a:rPr lang="sv-SE" dirty="0">
                <a:solidFill>
                  <a:srgbClr val="000000"/>
                </a:solidFill>
                <a:latin typeface="inherit"/>
              </a:rPr>
              <a:t>, döms till fängelse i lägst sex månader och högst sex år.</a:t>
            </a:r>
          </a:p>
          <a:p>
            <a:endParaRPr lang="sv-SE" dirty="0">
              <a:solidFill>
                <a:srgbClr val="000000"/>
              </a:solidFill>
              <a:latin typeface="inherit"/>
            </a:endParaRPr>
          </a:p>
          <a:p>
            <a:pPr lvl="0"/>
            <a:r>
              <a:rPr lang="sv-SE" b="1" dirty="0">
                <a:solidFill>
                  <a:srgbClr val="333333"/>
                </a:solidFill>
                <a:latin typeface="inherit"/>
              </a:rPr>
              <a:t>8 §</a:t>
            </a:r>
            <a:r>
              <a:rPr lang="sv-SE" dirty="0">
                <a:solidFill>
                  <a:srgbClr val="000000"/>
                </a:solidFill>
                <a:latin typeface="inherit"/>
              </a:rPr>
              <a:t>   Den som </a:t>
            </a:r>
            <a:r>
              <a:rPr lang="sv-SE" dirty="0">
                <a:solidFill>
                  <a:srgbClr val="0070C0"/>
                </a:solidFill>
                <a:latin typeface="inherit"/>
              </a:rPr>
              <a:t>eftergör gällande frimärke, beläggningsstämpel eller annat offentligt eller för allmänheten avsett svenskt eller utländskt värdemärke eller offentlig svensk eller utländsk kontrollmärkning på mått, vikt, vara, handling eller annat, eller anbringar falskt sådant märke eller obehörigen anbringar äkta märke eller annars förfalskar sådant märke eller det märkta</a:t>
            </a:r>
            <a:r>
              <a:rPr lang="sv-SE" dirty="0">
                <a:solidFill>
                  <a:srgbClr val="000000"/>
                </a:solidFill>
                <a:latin typeface="inherit"/>
              </a:rPr>
              <a:t>, döms, om åtgärden </a:t>
            </a:r>
            <a:r>
              <a:rPr lang="sv-SE" dirty="0">
                <a:solidFill>
                  <a:srgbClr val="0070C0"/>
                </a:solidFill>
                <a:latin typeface="inherit"/>
              </a:rPr>
              <a:t>innebär fara i bevishänseende</a:t>
            </a:r>
            <a:r>
              <a:rPr lang="sv-SE" dirty="0">
                <a:solidFill>
                  <a:srgbClr val="000000"/>
                </a:solidFill>
                <a:latin typeface="inherit"/>
              </a:rPr>
              <a:t>, för </a:t>
            </a:r>
            <a:r>
              <a:rPr lang="sv-SE" dirty="0">
                <a:solidFill>
                  <a:srgbClr val="FF0000"/>
                </a:solidFill>
                <a:latin typeface="inherit"/>
              </a:rPr>
              <a:t>märkesförfalskning</a:t>
            </a:r>
            <a:r>
              <a:rPr lang="sv-SE" dirty="0">
                <a:solidFill>
                  <a:srgbClr val="000000"/>
                </a:solidFill>
                <a:latin typeface="inherit"/>
              </a:rPr>
              <a:t> till fängelse i högst två år.</a:t>
            </a:r>
          </a:p>
          <a:p>
            <a:pPr lvl="0"/>
            <a:r>
              <a:rPr lang="sv-SE" dirty="0">
                <a:solidFill>
                  <a:srgbClr val="000000"/>
                </a:solidFill>
                <a:latin typeface="inherit"/>
              </a:rPr>
              <a:t>	Är brottet </a:t>
            </a:r>
            <a:r>
              <a:rPr lang="sv-SE" dirty="0">
                <a:solidFill>
                  <a:srgbClr val="FF0000"/>
                </a:solidFill>
                <a:latin typeface="inherit"/>
              </a:rPr>
              <a:t>ringa,</a:t>
            </a:r>
            <a:r>
              <a:rPr lang="sv-SE" dirty="0">
                <a:solidFill>
                  <a:srgbClr val="000000"/>
                </a:solidFill>
                <a:latin typeface="inherit"/>
              </a:rPr>
              <a:t> döms till böter eller fängelse i högst sex månader.</a:t>
            </a:r>
          </a:p>
          <a:p>
            <a:pPr lvl="0"/>
            <a:r>
              <a:rPr lang="sv-SE" dirty="0">
                <a:solidFill>
                  <a:srgbClr val="000000"/>
                </a:solidFill>
                <a:latin typeface="inherit"/>
              </a:rPr>
              <a:t>	Är brottet </a:t>
            </a:r>
            <a:r>
              <a:rPr lang="sv-SE" dirty="0">
                <a:solidFill>
                  <a:srgbClr val="FF0000"/>
                </a:solidFill>
                <a:latin typeface="inherit"/>
              </a:rPr>
              <a:t>grovt</a:t>
            </a:r>
            <a:r>
              <a:rPr lang="sv-SE" dirty="0">
                <a:solidFill>
                  <a:srgbClr val="000000"/>
                </a:solidFill>
                <a:latin typeface="inherit"/>
              </a:rPr>
              <a:t>, döms till fängelse i lägst sex månader och högst fyra år.</a:t>
            </a:r>
          </a:p>
          <a:p>
            <a:endParaRPr lang="sv-SE" dirty="0"/>
          </a:p>
        </p:txBody>
      </p:sp>
    </p:spTree>
    <p:extLst>
      <p:ext uri="{BB962C8B-B14F-4D97-AF65-F5344CB8AC3E}">
        <p14:creationId xmlns:p14="http://schemas.microsoft.com/office/powerpoint/2010/main" val="2889498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23392" y="404664"/>
            <a:ext cx="10510275" cy="1157436"/>
          </a:xfrm>
        </p:spPr>
        <p:txBody>
          <a:bodyPr/>
          <a:lstStyle/>
          <a:p>
            <a:pPr eaLnBrk="1" hangingPunct="1"/>
            <a:r>
              <a:rPr lang="sv-SE" sz="3200" b="1" kern="1200" dirty="0"/>
              <a:t>Förfalskning av fast märke, brukande av det förfalskade</a:t>
            </a:r>
            <a:br>
              <a:rPr lang="sv-SE" sz="3200" b="1" kern="1200" dirty="0"/>
            </a:br>
            <a:br>
              <a:rPr lang="sv-SE" sz="3200" b="1" kern="1200" dirty="0"/>
            </a:br>
            <a:r>
              <a:rPr lang="sv-SE" sz="3200" b="1" kern="1200" dirty="0"/>
              <a:t>och olaga spridande av efterbildning</a:t>
            </a:r>
          </a:p>
        </p:txBody>
      </p:sp>
      <p:sp>
        <p:nvSpPr>
          <p:cNvPr id="3" name="Platshållare för innehåll 2"/>
          <p:cNvSpPr>
            <a:spLocks noGrp="1"/>
          </p:cNvSpPr>
          <p:nvPr>
            <p:ph idx="1"/>
          </p:nvPr>
        </p:nvSpPr>
        <p:spPr>
          <a:xfrm>
            <a:off x="623392" y="1844824"/>
            <a:ext cx="11089232" cy="4151968"/>
          </a:xfrm>
        </p:spPr>
        <p:txBody>
          <a:bodyPr/>
          <a:lstStyle/>
          <a:p>
            <a:r>
              <a:rPr lang="sv-SE" b="1" i="0" u="none" strike="noStrike" dirty="0">
                <a:solidFill>
                  <a:srgbClr val="333333"/>
                </a:solidFill>
                <a:effectLst/>
                <a:latin typeface="inherit"/>
              </a:rPr>
              <a:t>9 §</a:t>
            </a:r>
            <a:r>
              <a:rPr lang="sv-SE" dirty="0">
                <a:solidFill>
                  <a:srgbClr val="000000"/>
                </a:solidFill>
                <a:latin typeface="inherit"/>
              </a:rPr>
              <a:t>   Den som </a:t>
            </a:r>
            <a:r>
              <a:rPr lang="sv-SE" dirty="0">
                <a:solidFill>
                  <a:srgbClr val="0070C0"/>
                </a:solidFill>
                <a:latin typeface="inherit"/>
              </a:rPr>
              <a:t>obehörigen anbringar ett märke eller annat föremål som kan förväxlas med gällande gränsmärke, vattenmärke, fixpunkt eller annat märke för plan- eller höjdmätning eller flyttar, tar bort, skadar eller förstör ett sådant märke </a:t>
            </a:r>
            <a:r>
              <a:rPr lang="sv-SE" dirty="0">
                <a:solidFill>
                  <a:srgbClr val="000000"/>
                </a:solidFill>
                <a:latin typeface="inherit"/>
              </a:rPr>
              <a:t>döms, om åtgärden </a:t>
            </a:r>
            <a:r>
              <a:rPr lang="sv-SE" dirty="0">
                <a:solidFill>
                  <a:srgbClr val="0070C0"/>
                </a:solidFill>
                <a:latin typeface="inherit"/>
              </a:rPr>
              <a:t>innebär fara i bevishänseende</a:t>
            </a:r>
            <a:r>
              <a:rPr lang="sv-SE" dirty="0">
                <a:solidFill>
                  <a:srgbClr val="000000"/>
                </a:solidFill>
                <a:latin typeface="inherit"/>
              </a:rPr>
              <a:t>, för </a:t>
            </a:r>
            <a:r>
              <a:rPr lang="sv-SE" dirty="0">
                <a:solidFill>
                  <a:srgbClr val="FF0000"/>
                </a:solidFill>
                <a:latin typeface="inherit"/>
              </a:rPr>
              <a:t>förfalskning av fast märke </a:t>
            </a:r>
            <a:r>
              <a:rPr lang="sv-SE" dirty="0">
                <a:solidFill>
                  <a:srgbClr val="000000"/>
                </a:solidFill>
                <a:latin typeface="inherit"/>
              </a:rPr>
              <a:t>till fängelse i högst fyra år.</a:t>
            </a:r>
          </a:p>
          <a:p>
            <a:r>
              <a:rPr lang="sv-SE" dirty="0">
                <a:solidFill>
                  <a:srgbClr val="000000"/>
                </a:solidFill>
                <a:latin typeface="inherit"/>
              </a:rPr>
              <a:t>	Är brottet </a:t>
            </a:r>
            <a:r>
              <a:rPr lang="sv-SE" dirty="0">
                <a:solidFill>
                  <a:srgbClr val="FF0000"/>
                </a:solidFill>
                <a:latin typeface="inherit"/>
              </a:rPr>
              <a:t>ringa</a:t>
            </a:r>
            <a:r>
              <a:rPr lang="sv-SE" dirty="0">
                <a:solidFill>
                  <a:srgbClr val="000000"/>
                </a:solidFill>
                <a:latin typeface="inherit"/>
              </a:rPr>
              <a:t>, döms till böter eller fängelse i högst sex månader.</a:t>
            </a:r>
          </a:p>
          <a:p>
            <a:endParaRPr lang="sv-SE" dirty="0">
              <a:solidFill>
                <a:srgbClr val="000000"/>
              </a:solidFill>
              <a:latin typeface="inherit"/>
            </a:endParaRPr>
          </a:p>
          <a:p>
            <a:pPr lvl="0"/>
            <a:r>
              <a:rPr lang="sv-SE" b="1" dirty="0">
                <a:solidFill>
                  <a:srgbClr val="333333"/>
                </a:solidFill>
                <a:latin typeface="Arial" panose="020B0604020202020204" pitchFamily="34" charset="0"/>
              </a:rPr>
              <a:t>10 §</a:t>
            </a:r>
            <a:r>
              <a:rPr lang="sv-SE" dirty="0">
                <a:solidFill>
                  <a:srgbClr val="000000"/>
                </a:solidFill>
                <a:latin typeface="inherit"/>
              </a:rPr>
              <a:t>   Den som </a:t>
            </a:r>
            <a:r>
              <a:rPr lang="sv-SE" dirty="0">
                <a:solidFill>
                  <a:srgbClr val="0070C0"/>
                </a:solidFill>
                <a:latin typeface="inherit"/>
              </a:rPr>
              <a:t>åberopar falsk urkund, bjuder ut eller saluför verk med falsk signatur, prånglar ut falsk sedel eller falskt mynt, använder falskt värde- eller kontrollmärke, åberopar falskt fast märke eller annars brukar något som förfalskats på ett sätt som anges i detta kapitel</a:t>
            </a:r>
            <a:r>
              <a:rPr lang="sv-SE" dirty="0">
                <a:solidFill>
                  <a:srgbClr val="000000"/>
                </a:solidFill>
                <a:latin typeface="inherit"/>
              </a:rPr>
              <a:t>, döms, om åtgärden </a:t>
            </a:r>
            <a:r>
              <a:rPr lang="sv-SE" dirty="0">
                <a:solidFill>
                  <a:srgbClr val="0070C0"/>
                </a:solidFill>
                <a:latin typeface="inherit"/>
              </a:rPr>
              <a:t>innebär fara i bevishänseende</a:t>
            </a:r>
            <a:r>
              <a:rPr lang="sv-SE" dirty="0">
                <a:solidFill>
                  <a:srgbClr val="000000"/>
                </a:solidFill>
                <a:latin typeface="inherit"/>
              </a:rPr>
              <a:t>, för </a:t>
            </a:r>
            <a:r>
              <a:rPr lang="sv-SE" dirty="0">
                <a:solidFill>
                  <a:srgbClr val="FF0000"/>
                </a:solidFill>
                <a:latin typeface="inherit"/>
              </a:rPr>
              <a:t>brukande av det förfalskade </a:t>
            </a:r>
            <a:r>
              <a:rPr lang="sv-SE" dirty="0">
                <a:solidFill>
                  <a:srgbClr val="000000"/>
                </a:solidFill>
                <a:latin typeface="inherit"/>
              </a:rPr>
              <a:t>som om han eller hon själv hade gjort förfalskningen. </a:t>
            </a:r>
            <a:endParaRPr lang="sv-SE" dirty="0">
              <a:solidFill>
                <a:srgbClr val="000000"/>
              </a:solidFill>
            </a:endParaRPr>
          </a:p>
          <a:p>
            <a:endParaRPr lang="sv-SE" dirty="0">
              <a:solidFill>
                <a:srgbClr val="000000"/>
              </a:solidFill>
            </a:endParaRPr>
          </a:p>
          <a:p>
            <a:pPr lvl="0"/>
            <a:r>
              <a:rPr lang="sv-SE" b="1" dirty="0">
                <a:solidFill>
                  <a:srgbClr val="333333"/>
                </a:solidFill>
                <a:latin typeface="Arial" panose="020B0604020202020204" pitchFamily="34" charset="0"/>
              </a:rPr>
              <a:t>11 §</a:t>
            </a:r>
            <a:r>
              <a:rPr lang="sv-SE" dirty="0">
                <a:solidFill>
                  <a:srgbClr val="000000"/>
                </a:solidFill>
                <a:latin typeface="inherit"/>
              </a:rPr>
              <a:t>   Den som </a:t>
            </a:r>
            <a:r>
              <a:rPr lang="sv-SE" dirty="0">
                <a:solidFill>
                  <a:srgbClr val="0070C0"/>
                </a:solidFill>
                <a:latin typeface="inherit"/>
              </a:rPr>
              <a:t>i annat fall </a:t>
            </a:r>
            <a:r>
              <a:rPr lang="sv-SE" dirty="0">
                <a:solidFill>
                  <a:srgbClr val="000000"/>
                </a:solidFill>
                <a:latin typeface="inherit"/>
              </a:rPr>
              <a:t>än som avses i 10 § </a:t>
            </a:r>
            <a:r>
              <a:rPr lang="sv-SE" dirty="0">
                <a:solidFill>
                  <a:srgbClr val="0070C0"/>
                </a:solidFill>
                <a:latin typeface="inherit"/>
              </a:rPr>
              <a:t>bland allmänheten sprider något som lätt kan förväxlas med gällande sedel, mynt eller offentligt värdemärke </a:t>
            </a:r>
            <a:r>
              <a:rPr lang="sv-SE" dirty="0">
                <a:solidFill>
                  <a:srgbClr val="000000"/>
                </a:solidFill>
                <a:latin typeface="inherit"/>
              </a:rPr>
              <a:t>döms för </a:t>
            </a:r>
            <a:r>
              <a:rPr lang="sv-SE" dirty="0">
                <a:solidFill>
                  <a:srgbClr val="FF0000"/>
                </a:solidFill>
                <a:latin typeface="inherit"/>
              </a:rPr>
              <a:t>olaga spridande av efterbildning </a:t>
            </a:r>
            <a:r>
              <a:rPr lang="sv-SE" dirty="0">
                <a:solidFill>
                  <a:srgbClr val="000000"/>
                </a:solidFill>
                <a:latin typeface="inherit"/>
              </a:rPr>
              <a:t>till böter.</a:t>
            </a:r>
            <a:endParaRPr lang="sv-SE" dirty="0">
              <a:solidFill>
                <a:srgbClr val="000000"/>
              </a:solidFill>
            </a:endParaRPr>
          </a:p>
          <a:p>
            <a:endParaRPr lang="sv-SE" dirty="0"/>
          </a:p>
        </p:txBody>
      </p:sp>
    </p:spTree>
    <p:extLst>
      <p:ext uri="{BB962C8B-B14F-4D97-AF65-F5344CB8AC3E}">
        <p14:creationId xmlns:p14="http://schemas.microsoft.com/office/powerpoint/2010/main" val="710344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eaLnBrk="1" hangingPunct="1"/>
            <a:r>
              <a:rPr lang="sv-SE" sz="3200" b="1" kern="1200" dirty="0"/>
              <a:t>Frivilligt avvärjande och osjälvständiga brottsformer</a:t>
            </a:r>
          </a:p>
        </p:txBody>
      </p:sp>
      <p:sp>
        <p:nvSpPr>
          <p:cNvPr id="3" name="Platshållare för innehåll 2"/>
          <p:cNvSpPr>
            <a:spLocks noGrp="1"/>
          </p:cNvSpPr>
          <p:nvPr>
            <p:ph idx="1"/>
          </p:nvPr>
        </p:nvSpPr>
        <p:spPr/>
        <p:txBody>
          <a:bodyPr/>
          <a:lstStyle/>
          <a:p>
            <a:r>
              <a:rPr lang="sv-SE" b="1" i="0" u="none" strike="noStrike" dirty="0">
                <a:solidFill>
                  <a:srgbClr val="333333"/>
                </a:solidFill>
                <a:effectLst/>
                <a:latin typeface="Arial" panose="020B0604020202020204" pitchFamily="34" charset="0"/>
              </a:rPr>
              <a:t>12 §</a:t>
            </a:r>
            <a:r>
              <a:rPr lang="sv-SE" dirty="0">
                <a:solidFill>
                  <a:srgbClr val="000000"/>
                </a:solidFill>
                <a:latin typeface="inherit"/>
              </a:rPr>
              <a:t>   Om någon har begått en sådan gärning som avses i detta kapitel men </a:t>
            </a:r>
            <a:r>
              <a:rPr lang="sv-SE" dirty="0">
                <a:solidFill>
                  <a:srgbClr val="0070C0"/>
                </a:solidFill>
                <a:latin typeface="inherit"/>
              </a:rPr>
              <a:t>frivilligt och innan avsevärd olägenhet uppkommit har avvärjt den fara i bevishänseende som gärningen innebar</a:t>
            </a:r>
            <a:r>
              <a:rPr lang="sv-SE" dirty="0">
                <a:solidFill>
                  <a:srgbClr val="000000"/>
                </a:solidFill>
                <a:latin typeface="inherit"/>
              </a:rPr>
              <a:t>, får han eller hon dömas till </a:t>
            </a:r>
            <a:r>
              <a:rPr lang="sv-SE" dirty="0">
                <a:solidFill>
                  <a:srgbClr val="0070C0"/>
                </a:solidFill>
                <a:latin typeface="inherit"/>
              </a:rPr>
              <a:t>lindrigare straff </a:t>
            </a:r>
            <a:r>
              <a:rPr lang="sv-SE" dirty="0">
                <a:solidFill>
                  <a:srgbClr val="000000"/>
                </a:solidFill>
                <a:latin typeface="inherit"/>
              </a:rPr>
              <a:t>än vad som är föreskrivet för gärningen. </a:t>
            </a:r>
            <a:r>
              <a:rPr lang="sv-SE" dirty="0">
                <a:solidFill>
                  <a:srgbClr val="0070C0"/>
                </a:solidFill>
                <a:latin typeface="inherit"/>
              </a:rPr>
              <a:t>Var faran ringa och är det inte föreskrivet strängare straff än fängelse i sex månader för gärningen, ska han eller hon inte dömas till ansvar.</a:t>
            </a:r>
            <a:br>
              <a:rPr lang="sv-SE" dirty="0">
                <a:solidFill>
                  <a:srgbClr val="0070C0"/>
                </a:solidFill>
                <a:latin typeface="inherit"/>
              </a:rPr>
            </a:br>
            <a:endParaRPr lang="sv-SE" dirty="0">
              <a:solidFill>
                <a:srgbClr val="0070C0"/>
              </a:solidFill>
              <a:latin typeface="inherit"/>
            </a:endParaRPr>
          </a:p>
          <a:p>
            <a:pPr lvl="0"/>
            <a:r>
              <a:rPr lang="sv-SE" b="1" dirty="0">
                <a:solidFill>
                  <a:srgbClr val="333333"/>
                </a:solidFill>
                <a:latin typeface="Arial" panose="020B0604020202020204" pitchFamily="34" charset="0"/>
              </a:rPr>
              <a:t>13 §</a:t>
            </a:r>
            <a:r>
              <a:rPr lang="sv-SE" dirty="0">
                <a:solidFill>
                  <a:srgbClr val="000000"/>
                </a:solidFill>
                <a:latin typeface="inherit"/>
              </a:rPr>
              <a:t>   För </a:t>
            </a:r>
            <a:r>
              <a:rPr lang="sv-SE" dirty="0">
                <a:solidFill>
                  <a:srgbClr val="FF0000"/>
                </a:solidFill>
                <a:latin typeface="inherit"/>
              </a:rPr>
              <a:t>försök eller förberedelse </a:t>
            </a:r>
            <a:r>
              <a:rPr lang="sv-SE" dirty="0">
                <a:solidFill>
                  <a:srgbClr val="000000"/>
                </a:solidFill>
                <a:latin typeface="inherit"/>
              </a:rPr>
              <a:t>till urkundsförfalskning, grov urkundsförfalskning, hindrande av urkunds bevisfunktion, signaturförfalskning, penningförfalskning, märkesförfalskning, förfalskning av fast märke eller brukande av vad som förfalskats och </a:t>
            </a:r>
            <a:r>
              <a:rPr lang="sv-SE" dirty="0">
                <a:latin typeface="inherit"/>
              </a:rPr>
              <a:t>för</a:t>
            </a:r>
            <a:r>
              <a:rPr lang="sv-SE" dirty="0">
                <a:solidFill>
                  <a:srgbClr val="FF0000"/>
                </a:solidFill>
                <a:latin typeface="inherit"/>
              </a:rPr>
              <a:t> underlåtenhet att avslöja eller förhindra </a:t>
            </a:r>
            <a:r>
              <a:rPr lang="sv-SE" dirty="0">
                <a:solidFill>
                  <a:srgbClr val="000000"/>
                </a:solidFill>
                <a:latin typeface="inherit"/>
              </a:rPr>
              <a:t>penningförfalskning döms det till ansvar enligt 23 kap. Detsamma gäller för försök till olovlig befattning med falska pengar som består i försök till anskaffande eller mottagande av det förfalskade. </a:t>
            </a:r>
            <a:r>
              <a:rPr lang="sv-SE" dirty="0">
                <a:solidFill>
                  <a:srgbClr val="0070C0"/>
                </a:solidFill>
                <a:latin typeface="inherit"/>
              </a:rPr>
              <a:t>Skulle brottet, om det fullbordats, ha varit att anse som ringa, ska gärningen dock inte medföra ansvar.</a:t>
            </a:r>
            <a:endParaRPr lang="sv-SE" dirty="0">
              <a:solidFill>
                <a:srgbClr val="0070C0"/>
              </a:solidFill>
            </a:endParaRPr>
          </a:p>
          <a:p>
            <a:endParaRPr lang="sv-SE" dirty="0"/>
          </a:p>
        </p:txBody>
      </p:sp>
    </p:spTree>
    <p:extLst>
      <p:ext uri="{BB962C8B-B14F-4D97-AF65-F5344CB8AC3E}">
        <p14:creationId xmlns:p14="http://schemas.microsoft.com/office/powerpoint/2010/main" val="4092837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ubrik 1"/>
          <p:cNvSpPr>
            <a:spLocks noGrp="1"/>
          </p:cNvSpPr>
          <p:nvPr>
            <p:ph type="title"/>
          </p:nvPr>
        </p:nvSpPr>
        <p:spPr/>
        <p:txBody>
          <a:bodyPr/>
          <a:lstStyle/>
          <a:p>
            <a:pPr eaLnBrk="1" hangingPunct="1"/>
            <a:r>
              <a:rPr lang="sv-SE" altLang="sv-SE" sz="3200" b="1" kern="1200" dirty="0"/>
              <a:t>15 kap BrB Om mened, falskt åtal och annan osann utsaga </a:t>
            </a:r>
          </a:p>
        </p:txBody>
      </p:sp>
      <p:sp>
        <p:nvSpPr>
          <p:cNvPr id="19459" name="Platshållare för innehåll 2"/>
          <p:cNvSpPr>
            <a:spLocks noGrp="1"/>
          </p:cNvSpPr>
          <p:nvPr>
            <p:ph idx="1"/>
          </p:nvPr>
        </p:nvSpPr>
        <p:spPr>
          <a:xfrm>
            <a:off x="2230438" y="1763815"/>
            <a:ext cx="7658100" cy="4243285"/>
          </a:xfrm>
        </p:spPr>
        <p:txBody>
          <a:bodyPr numCol="2"/>
          <a:lstStyle/>
          <a:p>
            <a:pPr>
              <a:tabLst>
                <a:tab pos="542925" algn="l"/>
              </a:tabLst>
              <a:defRPr/>
            </a:pPr>
            <a:r>
              <a:rPr lang="sv-SE" altLang="sv-SE" dirty="0">
                <a:latin typeface="+mj-lt"/>
              </a:rPr>
              <a:t>1 §		Mened</a:t>
            </a:r>
          </a:p>
          <a:p>
            <a:pPr>
              <a:tabLst>
                <a:tab pos="542925" algn="l"/>
              </a:tabLst>
              <a:defRPr/>
            </a:pPr>
            <a:r>
              <a:rPr lang="sv-SE" altLang="sv-SE" dirty="0">
                <a:latin typeface="+mj-lt"/>
              </a:rPr>
              <a:t>2 § 	Osann partsutsaga</a:t>
            </a:r>
          </a:p>
          <a:p>
            <a:pPr>
              <a:tabLst>
                <a:tab pos="542925" algn="l"/>
              </a:tabLst>
              <a:defRPr/>
            </a:pPr>
            <a:r>
              <a:rPr lang="sv-SE" altLang="sv-SE" dirty="0">
                <a:latin typeface="+mj-lt"/>
              </a:rPr>
              <a:t>3 §		Ovarsam utsaga</a:t>
            </a:r>
          </a:p>
          <a:p>
            <a:pPr>
              <a:tabLst>
                <a:tab pos="542925" algn="l"/>
              </a:tabLst>
              <a:defRPr/>
            </a:pPr>
            <a:r>
              <a:rPr lang="sv-SE" altLang="sv-SE" dirty="0">
                <a:latin typeface="+mj-lt"/>
              </a:rPr>
              <a:t>4 §		Straffrihet i vissa fall</a:t>
            </a:r>
          </a:p>
          <a:p>
            <a:pPr>
              <a:tabLst>
                <a:tab pos="542925" algn="l"/>
              </a:tabLst>
              <a:defRPr/>
            </a:pPr>
            <a:r>
              <a:rPr lang="sv-SE" altLang="sv-SE" dirty="0">
                <a:latin typeface="+mj-lt"/>
              </a:rPr>
              <a:t>4a § 	Osann eller ovarsam utsaga               	inför nordisk domstol</a:t>
            </a:r>
          </a:p>
          <a:p>
            <a:pPr>
              <a:tabLst>
                <a:tab pos="542925" algn="l"/>
              </a:tabLst>
              <a:defRPr/>
            </a:pPr>
            <a:r>
              <a:rPr lang="sv-SE" altLang="sv-SE" dirty="0">
                <a:latin typeface="+mj-lt"/>
              </a:rPr>
              <a:t>4b §	Osann eller ovarsam utsaga    	inför en internationell domstol </a:t>
            </a:r>
          </a:p>
          <a:p>
            <a:pPr>
              <a:tabLst>
                <a:tab pos="542925" algn="l"/>
              </a:tabLst>
              <a:defRPr/>
            </a:pPr>
            <a:r>
              <a:rPr lang="sv-SE" altLang="sv-SE" dirty="0">
                <a:latin typeface="+mj-lt"/>
              </a:rPr>
              <a:t>5 §		Falskt/obefogat åtal</a:t>
            </a:r>
          </a:p>
          <a:p>
            <a:pPr>
              <a:tabLst>
                <a:tab pos="542925" algn="l"/>
              </a:tabLst>
              <a:defRPr/>
            </a:pPr>
            <a:r>
              <a:rPr lang="sv-SE" altLang="sv-SE" dirty="0">
                <a:latin typeface="+mj-lt"/>
              </a:rPr>
              <a:t>6 §		Falsk/obefogad angivelse</a:t>
            </a:r>
          </a:p>
          <a:p>
            <a:pPr>
              <a:tabLst>
                <a:tab pos="542925" algn="l"/>
              </a:tabLst>
              <a:defRPr/>
            </a:pPr>
            <a:r>
              <a:rPr lang="sv-SE" altLang="sv-SE" dirty="0">
                <a:latin typeface="+mj-lt"/>
              </a:rPr>
              <a:t>7 § 	Falsk/vårdslös tillvitelse</a:t>
            </a:r>
          </a:p>
          <a:p>
            <a:pPr>
              <a:tabLst>
                <a:tab pos="542925" algn="l"/>
              </a:tabLst>
              <a:defRPr/>
            </a:pPr>
            <a:r>
              <a:rPr lang="sv-SE" altLang="sv-SE" dirty="0">
                <a:latin typeface="+mj-lt"/>
              </a:rPr>
              <a:t>8 §		Bevisförvanskning</a:t>
            </a:r>
          </a:p>
          <a:p>
            <a:pPr>
              <a:tabLst>
                <a:tab pos="542925" algn="l"/>
              </a:tabLst>
              <a:defRPr/>
            </a:pPr>
            <a:endParaRPr lang="sv-SE" altLang="sv-SE" dirty="0">
              <a:latin typeface="+mj-lt"/>
            </a:endParaRPr>
          </a:p>
          <a:p>
            <a:pPr>
              <a:tabLst>
                <a:tab pos="542925" algn="l"/>
              </a:tabLst>
              <a:defRPr/>
            </a:pPr>
            <a:r>
              <a:rPr lang="sv-SE" altLang="sv-SE" dirty="0">
                <a:latin typeface="+mj-lt"/>
              </a:rPr>
              <a:t>9 § 	Underlåtenhet att avvärja rättsfel</a:t>
            </a:r>
          </a:p>
          <a:p>
            <a:pPr>
              <a:tabLst>
                <a:tab pos="542925" algn="l"/>
              </a:tabLst>
              <a:defRPr/>
            </a:pPr>
            <a:r>
              <a:rPr lang="sv-SE" altLang="sv-SE" dirty="0">
                <a:latin typeface="+mj-lt"/>
              </a:rPr>
              <a:t>10 §	Osann/vårdslös försäkran</a:t>
            </a:r>
          </a:p>
          <a:p>
            <a:pPr>
              <a:tabLst>
                <a:tab pos="542925" algn="l"/>
              </a:tabLst>
              <a:defRPr/>
            </a:pPr>
            <a:r>
              <a:rPr lang="sv-SE" altLang="sv-SE" dirty="0">
                <a:latin typeface="+mj-lt"/>
              </a:rPr>
              <a:t>11 § 	Osant intygande/brukande av 	osann urkund</a:t>
            </a:r>
          </a:p>
          <a:p>
            <a:pPr>
              <a:tabLst>
                <a:tab pos="542925" algn="l"/>
              </a:tabLst>
              <a:defRPr/>
            </a:pPr>
            <a:r>
              <a:rPr lang="sv-SE" altLang="sv-SE" dirty="0">
                <a:latin typeface="+mj-lt"/>
              </a:rPr>
              <a:t>12 §	Missbruk av urkund/Missbruk av 	handling</a:t>
            </a:r>
          </a:p>
          <a:p>
            <a:pPr>
              <a:tabLst>
                <a:tab pos="542925" algn="l"/>
              </a:tabLst>
              <a:defRPr/>
            </a:pPr>
            <a:r>
              <a:rPr lang="sv-SE" altLang="sv-SE" dirty="0">
                <a:latin typeface="+mj-lt"/>
              </a:rPr>
              <a:t>13 §	Förnekande av underskrift</a:t>
            </a:r>
          </a:p>
          <a:p>
            <a:pPr>
              <a:tabLst>
                <a:tab pos="542925" algn="l"/>
              </a:tabLst>
              <a:defRPr/>
            </a:pPr>
            <a:r>
              <a:rPr lang="sv-SE" altLang="sv-SE" dirty="0">
                <a:latin typeface="+mj-lt"/>
              </a:rPr>
              <a:t>14 §	Frivilligt avvärjande av fara</a:t>
            </a:r>
          </a:p>
          <a:p>
            <a:pPr>
              <a:tabLst>
                <a:tab pos="542925" algn="l"/>
              </a:tabLst>
              <a:defRPr/>
            </a:pPr>
            <a:r>
              <a:rPr lang="sv-SE" altLang="sv-SE" dirty="0">
                <a:latin typeface="+mj-lt"/>
              </a:rPr>
              <a:t>15 §	Osjälvständiga brottsformer</a:t>
            </a:r>
          </a:p>
          <a:p>
            <a:pPr>
              <a:tabLst>
                <a:tab pos="542925" algn="l"/>
              </a:tabLst>
              <a:defRPr/>
            </a:pPr>
            <a:endParaRPr lang="sv-SE" altLang="sv-SE" dirty="0">
              <a:latin typeface="+mj-lt"/>
            </a:endParaRPr>
          </a:p>
        </p:txBody>
      </p:sp>
    </p:spTree>
    <p:extLst>
      <p:ext uri="{BB962C8B-B14F-4D97-AF65-F5344CB8AC3E}">
        <p14:creationId xmlns:p14="http://schemas.microsoft.com/office/powerpoint/2010/main" val="25438618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63352" y="332656"/>
            <a:ext cx="10870315" cy="576064"/>
          </a:xfrm>
        </p:spPr>
        <p:txBody>
          <a:bodyPr/>
          <a:lstStyle/>
          <a:p>
            <a:pPr eaLnBrk="1" hangingPunct="1"/>
            <a:r>
              <a:rPr lang="sv-SE" sz="3200" b="1" kern="1200" dirty="0"/>
              <a:t>Mened, osann partsutsaga och ovarsam utsaga</a:t>
            </a:r>
          </a:p>
        </p:txBody>
      </p:sp>
      <p:sp>
        <p:nvSpPr>
          <p:cNvPr id="3" name="Platshållare för innehåll 2"/>
          <p:cNvSpPr>
            <a:spLocks noGrp="1"/>
          </p:cNvSpPr>
          <p:nvPr>
            <p:ph idx="1"/>
          </p:nvPr>
        </p:nvSpPr>
        <p:spPr>
          <a:xfrm>
            <a:off x="263352" y="1052736"/>
            <a:ext cx="11928648" cy="4954364"/>
          </a:xfrm>
        </p:spPr>
        <p:txBody>
          <a:bodyPr/>
          <a:lstStyle/>
          <a:p>
            <a:r>
              <a:rPr lang="sv-SE" b="1" i="0" u="none" strike="noStrike" dirty="0">
                <a:solidFill>
                  <a:srgbClr val="333333"/>
                </a:solidFill>
                <a:effectLst/>
                <a:latin typeface="inherit"/>
              </a:rPr>
              <a:t>1 §</a:t>
            </a:r>
            <a:r>
              <a:rPr lang="sv-SE" dirty="0">
                <a:solidFill>
                  <a:srgbClr val="000000"/>
                </a:solidFill>
                <a:latin typeface="inherit"/>
              </a:rPr>
              <a:t>   Om någon </a:t>
            </a:r>
            <a:r>
              <a:rPr lang="sv-SE" dirty="0">
                <a:solidFill>
                  <a:srgbClr val="0070C0"/>
                </a:solidFill>
                <a:latin typeface="inherit"/>
              </a:rPr>
              <a:t>under laga ed lämnar osann uppgift eller förtiger sanningen</a:t>
            </a:r>
            <a:r>
              <a:rPr lang="sv-SE" dirty="0">
                <a:solidFill>
                  <a:srgbClr val="000000"/>
                </a:solidFill>
                <a:latin typeface="inherit"/>
              </a:rPr>
              <a:t>, dömes för </a:t>
            </a:r>
            <a:r>
              <a:rPr lang="sv-SE" dirty="0">
                <a:solidFill>
                  <a:srgbClr val="FF0000"/>
                </a:solidFill>
                <a:latin typeface="inherit"/>
              </a:rPr>
              <a:t>mened</a:t>
            </a:r>
            <a:r>
              <a:rPr lang="sv-SE" dirty="0">
                <a:solidFill>
                  <a:srgbClr val="000000"/>
                </a:solidFill>
                <a:latin typeface="inherit"/>
              </a:rPr>
              <a:t> till fängelse i högst fyra år eller, om brottet är </a:t>
            </a:r>
            <a:r>
              <a:rPr lang="sv-SE" dirty="0">
                <a:solidFill>
                  <a:srgbClr val="FF0000"/>
                </a:solidFill>
                <a:latin typeface="inherit"/>
              </a:rPr>
              <a:t>ringa</a:t>
            </a:r>
            <a:r>
              <a:rPr lang="sv-SE" dirty="0">
                <a:solidFill>
                  <a:srgbClr val="000000"/>
                </a:solidFill>
                <a:latin typeface="inherit"/>
              </a:rPr>
              <a:t>, till böter eller fängelse i högst sex månader.</a:t>
            </a:r>
          </a:p>
          <a:p>
            <a:r>
              <a:rPr lang="sv-SE" dirty="0">
                <a:solidFill>
                  <a:srgbClr val="000000"/>
                </a:solidFill>
                <a:latin typeface="inherit"/>
              </a:rPr>
              <a:t>	Är brottet </a:t>
            </a:r>
            <a:r>
              <a:rPr lang="sv-SE" dirty="0">
                <a:solidFill>
                  <a:srgbClr val="FF0000"/>
                </a:solidFill>
                <a:latin typeface="inherit"/>
              </a:rPr>
              <a:t>grovt</a:t>
            </a:r>
            <a:r>
              <a:rPr lang="sv-SE" dirty="0">
                <a:solidFill>
                  <a:srgbClr val="000000"/>
                </a:solidFill>
                <a:latin typeface="inherit"/>
              </a:rPr>
              <a:t>, skall dömas till fängelse, lägst två och högst åtta år. Vid bedömande huruvida brottet är grovt skall särskilt beaktas, om det skett med </a:t>
            </a:r>
            <a:r>
              <a:rPr lang="sv-SE" dirty="0">
                <a:solidFill>
                  <a:srgbClr val="0070C0"/>
                </a:solidFill>
                <a:latin typeface="inherit"/>
              </a:rPr>
              <a:t>uppsåt att oskyldig skulle fällas till ansvar för allvarligt brott eller eljest synnerlig skada tillfogas annan.</a:t>
            </a:r>
          </a:p>
          <a:p>
            <a:endParaRPr lang="sv-SE" dirty="0">
              <a:solidFill>
                <a:srgbClr val="000000"/>
              </a:solidFill>
              <a:latin typeface="inherit"/>
            </a:endParaRPr>
          </a:p>
          <a:p>
            <a:pPr lvl="0"/>
            <a:r>
              <a:rPr lang="sv-SE" b="1" dirty="0">
                <a:solidFill>
                  <a:srgbClr val="333333"/>
                </a:solidFill>
                <a:latin typeface="Arial" panose="020B0604020202020204" pitchFamily="34" charset="0"/>
              </a:rPr>
              <a:t>2 §</a:t>
            </a:r>
            <a:r>
              <a:rPr lang="sv-SE" dirty="0">
                <a:solidFill>
                  <a:srgbClr val="000000"/>
                </a:solidFill>
                <a:latin typeface="inherit"/>
              </a:rPr>
              <a:t>   Den som </a:t>
            </a:r>
            <a:r>
              <a:rPr lang="sv-SE" dirty="0">
                <a:solidFill>
                  <a:srgbClr val="0070C0"/>
                </a:solidFill>
                <a:latin typeface="inherit"/>
              </a:rPr>
              <a:t>vid förhör under sanningsförsäkran i rättegång lämnar osann uppgift eller förtiger sanningen</a:t>
            </a:r>
            <a:r>
              <a:rPr lang="sv-SE" dirty="0">
                <a:solidFill>
                  <a:srgbClr val="000000"/>
                </a:solidFill>
                <a:latin typeface="inherit"/>
              </a:rPr>
              <a:t>, dömes för </a:t>
            </a:r>
            <a:r>
              <a:rPr lang="sv-SE" dirty="0">
                <a:solidFill>
                  <a:srgbClr val="FF0000"/>
                </a:solidFill>
                <a:latin typeface="inherit"/>
              </a:rPr>
              <a:t>osann partsutsaga </a:t>
            </a:r>
            <a:r>
              <a:rPr lang="sv-SE" dirty="0">
                <a:solidFill>
                  <a:srgbClr val="000000"/>
                </a:solidFill>
                <a:latin typeface="inherit"/>
              </a:rPr>
              <a:t>till fängelse i högst två år eller, om brottet är </a:t>
            </a:r>
            <a:r>
              <a:rPr lang="sv-SE" dirty="0">
                <a:solidFill>
                  <a:srgbClr val="FF0000"/>
                </a:solidFill>
                <a:latin typeface="inherit"/>
              </a:rPr>
              <a:t>ringa</a:t>
            </a:r>
            <a:r>
              <a:rPr lang="sv-SE" dirty="0">
                <a:solidFill>
                  <a:srgbClr val="000000"/>
                </a:solidFill>
                <a:latin typeface="inherit"/>
              </a:rPr>
              <a:t>, till böter eller fängelse i högst sex månader.</a:t>
            </a:r>
          </a:p>
          <a:p>
            <a:pPr lvl="0"/>
            <a:endParaRPr lang="sv-SE" dirty="0">
              <a:solidFill>
                <a:srgbClr val="000000"/>
              </a:solidFill>
              <a:latin typeface="inherit"/>
            </a:endParaRPr>
          </a:p>
          <a:p>
            <a:pPr lvl="0"/>
            <a:r>
              <a:rPr lang="sv-SE" b="1" dirty="0">
                <a:solidFill>
                  <a:srgbClr val="333333"/>
                </a:solidFill>
                <a:latin typeface="inherit"/>
              </a:rPr>
              <a:t>3 §</a:t>
            </a:r>
            <a:r>
              <a:rPr lang="sv-SE" dirty="0">
                <a:solidFill>
                  <a:srgbClr val="000000"/>
                </a:solidFill>
                <a:latin typeface="inherit"/>
              </a:rPr>
              <a:t>   Begår någon av </a:t>
            </a:r>
            <a:r>
              <a:rPr lang="sv-SE" b="1" u="sng" dirty="0">
                <a:latin typeface="inherit"/>
              </a:rPr>
              <a:t>grov oaktsamhet</a:t>
            </a:r>
            <a:r>
              <a:rPr lang="sv-SE" b="1" dirty="0">
                <a:latin typeface="inherit"/>
              </a:rPr>
              <a:t> </a:t>
            </a:r>
            <a:r>
              <a:rPr lang="sv-SE" dirty="0">
                <a:solidFill>
                  <a:srgbClr val="000000"/>
                </a:solidFill>
                <a:latin typeface="inherit"/>
              </a:rPr>
              <a:t>gärning som i 1 eller 2 § sägs, dömes för </a:t>
            </a:r>
            <a:r>
              <a:rPr lang="sv-SE" dirty="0">
                <a:solidFill>
                  <a:srgbClr val="FF0000"/>
                </a:solidFill>
                <a:latin typeface="inherit"/>
              </a:rPr>
              <a:t>ovarsam utsaga </a:t>
            </a:r>
            <a:r>
              <a:rPr lang="sv-SE" dirty="0">
                <a:solidFill>
                  <a:srgbClr val="000000"/>
                </a:solidFill>
                <a:latin typeface="inherit"/>
              </a:rPr>
              <a:t>till böter eller fängelse i högst sex månader.</a:t>
            </a:r>
          </a:p>
          <a:p>
            <a:pPr lvl="0"/>
            <a:endParaRPr lang="sv-SE" dirty="0">
              <a:solidFill>
                <a:srgbClr val="000000"/>
              </a:solidFill>
              <a:latin typeface="inherit"/>
            </a:endParaRPr>
          </a:p>
          <a:p>
            <a:pPr lvl="0"/>
            <a:r>
              <a:rPr lang="sv-SE" b="1" dirty="0">
                <a:solidFill>
                  <a:srgbClr val="333333"/>
                </a:solidFill>
                <a:latin typeface="inherit"/>
              </a:rPr>
              <a:t>4 §</a:t>
            </a:r>
            <a:r>
              <a:rPr lang="sv-SE" dirty="0">
                <a:solidFill>
                  <a:srgbClr val="000000"/>
                </a:solidFill>
                <a:latin typeface="inherit"/>
              </a:rPr>
              <a:t>   Prövas utsaga som avses i 1--3 §§ vara </a:t>
            </a:r>
            <a:r>
              <a:rPr lang="sv-SE" dirty="0">
                <a:solidFill>
                  <a:srgbClr val="0070C0"/>
                </a:solidFill>
                <a:latin typeface="inherit"/>
              </a:rPr>
              <a:t>utan betydelse för saken, skall ej dömas till ansvar</a:t>
            </a:r>
            <a:r>
              <a:rPr lang="sv-SE" dirty="0">
                <a:solidFill>
                  <a:srgbClr val="000000"/>
                </a:solidFill>
                <a:latin typeface="inherit"/>
              </a:rPr>
              <a:t>.</a:t>
            </a:r>
          </a:p>
          <a:p>
            <a:pPr lvl="0"/>
            <a:r>
              <a:rPr lang="sv-SE" dirty="0">
                <a:solidFill>
                  <a:srgbClr val="000000"/>
                </a:solidFill>
                <a:latin typeface="inherit"/>
              </a:rPr>
              <a:t>	Vad nu sagts skall ock gälla, </a:t>
            </a:r>
            <a:r>
              <a:rPr lang="sv-SE" dirty="0">
                <a:solidFill>
                  <a:srgbClr val="0070C0"/>
                </a:solidFill>
                <a:latin typeface="inherit"/>
              </a:rPr>
              <a:t>om någon </a:t>
            </a:r>
            <a:r>
              <a:rPr lang="sv-SE" dirty="0">
                <a:latin typeface="inherit"/>
              </a:rPr>
              <a:t>lämnat osann uppgift eller förtigit sanningen angående sådant varom han</a:t>
            </a:r>
            <a:r>
              <a:rPr lang="sv-SE" dirty="0">
                <a:solidFill>
                  <a:srgbClr val="0070C0"/>
                </a:solidFill>
                <a:latin typeface="inherit"/>
              </a:rPr>
              <a:t> ägt vägra att yttra sig och omständigheterna innebära skälig ursäkt för honom.</a:t>
            </a:r>
          </a:p>
          <a:p>
            <a:endParaRPr lang="sv-SE" dirty="0">
              <a:solidFill>
                <a:srgbClr val="0070C0"/>
              </a:solidFill>
            </a:endParaRPr>
          </a:p>
        </p:txBody>
      </p:sp>
    </p:spTree>
    <p:extLst>
      <p:ext uri="{BB962C8B-B14F-4D97-AF65-F5344CB8AC3E}">
        <p14:creationId xmlns:p14="http://schemas.microsoft.com/office/powerpoint/2010/main" val="1260821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kern="1200" dirty="0"/>
              <a:t>Processrätt - rättegångsbalken</a:t>
            </a:r>
          </a:p>
        </p:txBody>
      </p:sp>
      <p:sp>
        <p:nvSpPr>
          <p:cNvPr id="3" name="Platshållare för innehåll 2"/>
          <p:cNvSpPr>
            <a:spLocks noGrp="1"/>
          </p:cNvSpPr>
          <p:nvPr>
            <p:ph idx="1"/>
          </p:nvPr>
        </p:nvSpPr>
        <p:spPr>
          <a:xfrm>
            <a:off x="941917" y="1916832"/>
            <a:ext cx="10210800" cy="4090268"/>
          </a:xfrm>
        </p:spPr>
        <p:txBody>
          <a:bodyPr/>
          <a:lstStyle/>
          <a:p>
            <a:r>
              <a:rPr lang="sv-SE" b="1" i="0" u="none" strike="noStrike" dirty="0">
                <a:solidFill>
                  <a:srgbClr val="333333"/>
                </a:solidFill>
                <a:effectLst/>
                <a:latin typeface="inherit"/>
              </a:rPr>
              <a:t>36:11 </a:t>
            </a:r>
            <a:r>
              <a:rPr lang="sv-SE" dirty="0">
                <a:solidFill>
                  <a:srgbClr val="000000"/>
                </a:solidFill>
                <a:latin typeface="inherit"/>
              </a:rPr>
              <a:t>   	Innan </a:t>
            </a:r>
            <a:r>
              <a:rPr lang="sv-SE" dirty="0">
                <a:solidFill>
                  <a:srgbClr val="FF0000"/>
                </a:solidFill>
                <a:latin typeface="inherit"/>
              </a:rPr>
              <a:t>vittne</a:t>
            </a:r>
            <a:r>
              <a:rPr lang="sv-SE" dirty="0">
                <a:solidFill>
                  <a:srgbClr val="000000"/>
                </a:solidFill>
                <a:latin typeface="inherit"/>
              </a:rPr>
              <a:t> avgiver sin berättelse, skall vittnet avlägga denna </a:t>
            </a:r>
            <a:r>
              <a:rPr lang="sv-SE" dirty="0">
                <a:solidFill>
                  <a:srgbClr val="FF0000"/>
                </a:solidFill>
                <a:latin typeface="inherit"/>
              </a:rPr>
              <a:t>ed</a:t>
            </a:r>
            <a:r>
              <a:rPr lang="sv-SE" dirty="0">
                <a:solidFill>
                  <a:srgbClr val="000000"/>
                </a:solidFill>
                <a:latin typeface="inherit"/>
              </a:rPr>
              <a:t>:</a:t>
            </a:r>
          </a:p>
          <a:p>
            <a:r>
              <a:rPr lang="sv-SE" dirty="0">
                <a:solidFill>
                  <a:srgbClr val="000000"/>
                </a:solidFill>
                <a:latin typeface="inherit"/>
              </a:rPr>
              <a:t>		''Jag N.N. lovar och försäkrar på heder och samvete, att jag skall säga hela sanningen 	och intet förtiga, tillägga eller förändra.'' </a:t>
            </a:r>
          </a:p>
          <a:p>
            <a:endParaRPr lang="sv-SE" dirty="0">
              <a:solidFill>
                <a:srgbClr val="000000"/>
              </a:solidFill>
              <a:latin typeface="inherit"/>
            </a:endParaRPr>
          </a:p>
          <a:p>
            <a:endParaRPr lang="sv-SE" dirty="0">
              <a:solidFill>
                <a:srgbClr val="000000"/>
              </a:solidFill>
              <a:latin typeface="inherit"/>
            </a:endParaRPr>
          </a:p>
          <a:p>
            <a:r>
              <a:rPr lang="sv-SE" b="1" i="0" u="none" strike="noStrike" dirty="0">
                <a:solidFill>
                  <a:srgbClr val="333333"/>
                </a:solidFill>
                <a:effectLst/>
                <a:latin typeface="inherit"/>
              </a:rPr>
              <a:t>367:2</a:t>
            </a:r>
            <a:r>
              <a:rPr lang="sv-SE" dirty="0">
                <a:solidFill>
                  <a:srgbClr val="000000"/>
                </a:solidFill>
                <a:latin typeface="inherit"/>
              </a:rPr>
              <a:t>   	I tvistemål får förhör i bevissyfte med </a:t>
            </a:r>
            <a:r>
              <a:rPr lang="sv-SE" dirty="0">
                <a:solidFill>
                  <a:srgbClr val="FF0000"/>
                </a:solidFill>
                <a:latin typeface="inherit"/>
              </a:rPr>
              <a:t>part</a:t>
            </a:r>
            <a:r>
              <a:rPr lang="sv-SE" dirty="0">
                <a:solidFill>
                  <a:srgbClr val="000000"/>
                </a:solidFill>
                <a:latin typeface="inherit"/>
              </a:rPr>
              <a:t> äga rum under </a:t>
            </a:r>
            <a:r>
              <a:rPr lang="sv-SE" dirty="0">
                <a:solidFill>
                  <a:srgbClr val="FF0000"/>
                </a:solidFill>
                <a:latin typeface="inherit"/>
              </a:rPr>
              <a:t>sanningsförsäkran</a:t>
            </a:r>
            <a:r>
              <a:rPr lang="sv-SE" dirty="0">
                <a:solidFill>
                  <a:srgbClr val="000000"/>
                </a:solidFill>
                <a:latin typeface="inherit"/>
              </a:rPr>
              <a:t>. Förhöret bör 	därvid begränsas till sådana omständigheter som är av särskild betydelse i målet.</a:t>
            </a:r>
          </a:p>
          <a:p>
            <a:r>
              <a:rPr lang="sv-SE" dirty="0">
                <a:solidFill>
                  <a:srgbClr val="000000"/>
                </a:solidFill>
                <a:latin typeface="inherit"/>
              </a:rPr>
              <a:t>		Innan förhör enligt första stycket hålls, skall parten avge denna försäkran:</a:t>
            </a:r>
          </a:p>
          <a:p>
            <a:r>
              <a:rPr lang="sv-SE" dirty="0">
                <a:solidFill>
                  <a:srgbClr val="000000"/>
                </a:solidFill>
                <a:latin typeface="inherit"/>
              </a:rPr>
              <a:t>		"Jag N.N. lovar och försäkrar på heder och samvete, att jag skall säga hela sanningen 	och intet förtiga, tillägga eller förändra."</a:t>
            </a:r>
          </a:p>
          <a:p>
            <a:endParaRPr lang="sv-SE" dirty="0"/>
          </a:p>
        </p:txBody>
      </p:sp>
    </p:spTree>
    <p:extLst>
      <p:ext uri="{BB962C8B-B14F-4D97-AF65-F5344CB8AC3E}">
        <p14:creationId xmlns:p14="http://schemas.microsoft.com/office/powerpoint/2010/main" val="3982133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79376" y="620688"/>
            <a:ext cx="10654291" cy="720080"/>
          </a:xfrm>
        </p:spPr>
        <p:txBody>
          <a:bodyPr/>
          <a:lstStyle/>
          <a:p>
            <a:pPr eaLnBrk="1" hangingPunct="1"/>
            <a:r>
              <a:rPr lang="sv-SE" sz="2800" b="1" kern="1200" dirty="0"/>
              <a:t>Osann och ovarsam utsaga inför nordisk eller internationell domstol</a:t>
            </a:r>
          </a:p>
        </p:txBody>
      </p:sp>
      <p:sp>
        <p:nvSpPr>
          <p:cNvPr id="3" name="Platshållare för innehåll 2"/>
          <p:cNvSpPr>
            <a:spLocks noGrp="1"/>
          </p:cNvSpPr>
          <p:nvPr>
            <p:ph idx="1"/>
          </p:nvPr>
        </p:nvSpPr>
        <p:spPr>
          <a:xfrm>
            <a:off x="407368" y="1340768"/>
            <a:ext cx="11665296" cy="4666332"/>
          </a:xfrm>
        </p:spPr>
        <p:txBody>
          <a:bodyPr/>
          <a:lstStyle/>
          <a:p>
            <a:r>
              <a:rPr lang="sv-SE" b="1" i="0" u="none" strike="noStrike" dirty="0">
                <a:solidFill>
                  <a:srgbClr val="333333"/>
                </a:solidFill>
                <a:effectLst/>
                <a:latin typeface="inherit"/>
              </a:rPr>
              <a:t>4 a §</a:t>
            </a:r>
            <a:r>
              <a:rPr lang="sv-SE" dirty="0">
                <a:solidFill>
                  <a:srgbClr val="000000"/>
                </a:solidFill>
                <a:latin typeface="inherit"/>
              </a:rPr>
              <a:t>   Om någon under straffansvar inför domstol i Danmark, Finland, Island eller Norge lämnar osann uppgift eller förtiger sanningen, dömes han för </a:t>
            </a:r>
            <a:r>
              <a:rPr lang="sv-SE" dirty="0">
                <a:solidFill>
                  <a:srgbClr val="FF0000"/>
                </a:solidFill>
                <a:latin typeface="inherit"/>
              </a:rPr>
              <a:t>osann utsaga inför nordisk domstol </a:t>
            </a:r>
            <a:r>
              <a:rPr lang="sv-SE" dirty="0">
                <a:solidFill>
                  <a:srgbClr val="000000"/>
                </a:solidFill>
                <a:latin typeface="inherit"/>
              </a:rPr>
              <a:t>till påföljd enligt 1 §, om utsagan här i riket skulle ha avgivits under laga ed, och enligt 2 §, när fråga är om utsaga av part i tvistemål. Begås gärningen av grov oaktsamhet, dömes för </a:t>
            </a:r>
            <a:r>
              <a:rPr lang="sv-SE" dirty="0">
                <a:solidFill>
                  <a:srgbClr val="FF0000"/>
                </a:solidFill>
                <a:latin typeface="inherit"/>
              </a:rPr>
              <a:t>ovarsam utsaga inför nordisk domstol </a:t>
            </a:r>
            <a:r>
              <a:rPr lang="sv-SE" dirty="0">
                <a:solidFill>
                  <a:srgbClr val="000000"/>
                </a:solidFill>
                <a:latin typeface="inherit"/>
              </a:rPr>
              <a:t>till påföljd enligt 3 §.</a:t>
            </a:r>
          </a:p>
          <a:p>
            <a:r>
              <a:rPr lang="sv-SE" dirty="0">
                <a:solidFill>
                  <a:srgbClr val="000000"/>
                </a:solidFill>
                <a:latin typeface="inherit"/>
              </a:rPr>
              <a:t>	Bestämmelserna i 4, 14 och 15 §§ äger motsvarande tillämpning på gärning som avses i första stycket.</a:t>
            </a:r>
          </a:p>
          <a:p>
            <a:endParaRPr lang="sv-SE" dirty="0">
              <a:solidFill>
                <a:srgbClr val="000000"/>
              </a:solidFill>
              <a:latin typeface="inherit"/>
            </a:endParaRPr>
          </a:p>
          <a:p>
            <a:pPr lvl="0"/>
            <a:r>
              <a:rPr lang="sv-SE" b="1" dirty="0">
                <a:solidFill>
                  <a:srgbClr val="333333"/>
                </a:solidFill>
                <a:latin typeface="inherit"/>
              </a:rPr>
              <a:t>4 b §</a:t>
            </a:r>
            <a:r>
              <a:rPr lang="sv-SE" dirty="0">
                <a:solidFill>
                  <a:srgbClr val="000000"/>
                </a:solidFill>
                <a:latin typeface="inherit"/>
              </a:rPr>
              <a:t>   Om ett vittne eller en sakkunnig under ed inför Europeiska unionens domstol, inför tribunalen vid denna domstol, inför Europeiska frihandelssammanslutningens domstol, EFTA-domstolen, eller inför Internationella brottmålsdomstolen lämnar osann uppgift eller förtiger sanningen, döms för </a:t>
            </a:r>
            <a:r>
              <a:rPr lang="sv-SE" dirty="0">
                <a:solidFill>
                  <a:srgbClr val="FF0000"/>
                </a:solidFill>
                <a:latin typeface="inherit"/>
              </a:rPr>
              <a:t>osann utsaga inför en internationell domstol </a:t>
            </a:r>
            <a:r>
              <a:rPr lang="sv-SE" dirty="0">
                <a:solidFill>
                  <a:srgbClr val="000000"/>
                </a:solidFill>
                <a:latin typeface="inherit"/>
              </a:rPr>
              <a:t>till påföljd enligt 1 §, om utsagan här i riket skulle ha avgetts under laga ed.</a:t>
            </a:r>
          </a:p>
          <a:p>
            <a:pPr lvl="0"/>
            <a:r>
              <a:rPr lang="sv-SE" dirty="0">
                <a:solidFill>
                  <a:srgbClr val="000000"/>
                </a:solidFill>
                <a:latin typeface="inherit"/>
              </a:rPr>
              <a:t>	Begås gärning enligt första stycket av grov oaktsamhet, döms för </a:t>
            </a:r>
            <a:r>
              <a:rPr lang="sv-SE" dirty="0">
                <a:solidFill>
                  <a:srgbClr val="FF0000"/>
                </a:solidFill>
                <a:latin typeface="inherit"/>
              </a:rPr>
              <a:t>ovarsam utsaga inför en internationell domstol </a:t>
            </a:r>
            <a:r>
              <a:rPr lang="sv-SE" dirty="0">
                <a:solidFill>
                  <a:srgbClr val="000000"/>
                </a:solidFill>
                <a:latin typeface="inherit"/>
              </a:rPr>
              <a:t>till påföljd enligt 3 §. Ansvar enligt detta stycke ska dock inte dömas ut om utsagan avgetts inför Internationella brottmålsdomstolen.</a:t>
            </a:r>
          </a:p>
          <a:p>
            <a:pPr lvl="0"/>
            <a:r>
              <a:rPr lang="sv-SE" dirty="0">
                <a:solidFill>
                  <a:srgbClr val="000000"/>
                </a:solidFill>
                <a:latin typeface="inherit"/>
              </a:rPr>
              <a:t>	Bestämmelserna i 4, 14 och 15 §§ gäller i tillämpliga delar också gärning som avses i första och andra styckena.</a:t>
            </a:r>
          </a:p>
          <a:p>
            <a:endParaRPr lang="sv-SE" dirty="0"/>
          </a:p>
        </p:txBody>
      </p:sp>
    </p:spTree>
    <p:extLst>
      <p:ext uri="{BB962C8B-B14F-4D97-AF65-F5344CB8AC3E}">
        <p14:creationId xmlns:p14="http://schemas.microsoft.com/office/powerpoint/2010/main" val="1690988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eaLnBrk="1" hangingPunct="1"/>
            <a:r>
              <a:rPr lang="sv-SE" sz="3200" b="1" kern="1200" dirty="0"/>
              <a:t>Falskt åtal och obefogat åtal</a:t>
            </a:r>
          </a:p>
        </p:txBody>
      </p:sp>
      <p:sp>
        <p:nvSpPr>
          <p:cNvPr id="3" name="Platshållare för innehåll 2"/>
          <p:cNvSpPr>
            <a:spLocks noGrp="1"/>
          </p:cNvSpPr>
          <p:nvPr>
            <p:ph idx="1"/>
          </p:nvPr>
        </p:nvSpPr>
        <p:spPr/>
        <p:txBody>
          <a:bodyPr/>
          <a:lstStyle/>
          <a:p>
            <a:r>
              <a:rPr lang="sv-SE" b="1" i="0" u="none" strike="noStrike" dirty="0">
                <a:solidFill>
                  <a:srgbClr val="333333"/>
                </a:solidFill>
                <a:effectLst/>
                <a:latin typeface="inherit"/>
              </a:rPr>
              <a:t>5 §</a:t>
            </a:r>
            <a:r>
              <a:rPr lang="sv-SE" dirty="0">
                <a:solidFill>
                  <a:srgbClr val="000000"/>
                </a:solidFill>
                <a:latin typeface="inherit"/>
              </a:rPr>
              <a:t>   </a:t>
            </a:r>
            <a:r>
              <a:rPr lang="sv-SE" dirty="0">
                <a:solidFill>
                  <a:srgbClr val="0070C0"/>
                </a:solidFill>
                <a:latin typeface="inherit"/>
              </a:rPr>
              <a:t>Väcker någon åtal mot oskyldig med uppsåt att denne må bliva fälld till ansvar</a:t>
            </a:r>
            <a:r>
              <a:rPr lang="sv-SE" dirty="0">
                <a:solidFill>
                  <a:srgbClr val="000000"/>
                </a:solidFill>
                <a:latin typeface="inherit"/>
              </a:rPr>
              <a:t>, dömes för </a:t>
            </a:r>
            <a:r>
              <a:rPr lang="sv-SE" dirty="0">
                <a:solidFill>
                  <a:srgbClr val="FF0000"/>
                </a:solidFill>
                <a:latin typeface="inherit"/>
              </a:rPr>
              <a:t>falskt åtal </a:t>
            </a:r>
            <a:r>
              <a:rPr lang="sv-SE" dirty="0">
                <a:solidFill>
                  <a:srgbClr val="000000"/>
                </a:solidFill>
                <a:latin typeface="inherit"/>
              </a:rPr>
              <a:t>till fängelse i högst två år eller, om brottet är </a:t>
            </a:r>
            <a:r>
              <a:rPr lang="sv-SE" dirty="0">
                <a:solidFill>
                  <a:srgbClr val="FF0000"/>
                </a:solidFill>
                <a:latin typeface="inherit"/>
              </a:rPr>
              <a:t>ringa</a:t>
            </a:r>
            <a:r>
              <a:rPr lang="sv-SE" dirty="0">
                <a:solidFill>
                  <a:srgbClr val="000000"/>
                </a:solidFill>
                <a:latin typeface="inherit"/>
              </a:rPr>
              <a:t>, till böter eller fängelse i högst sex månader.</a:t>
            </a:r>
          </a:p>
          <a:p>
            <a:r>
              <a:rPr lang="sv-SE" dirty="0">
                <a:solidFill>
                  <a:srgbClr val="000000"/>
                </a:solidFill>
                <a:latin typeface="inherit"/>
              </a:rPr>
              <a:t>	Är brottet </a:t>
            </a:r>
            <a:r>
              <a:rPr lang="sv-SE" dirty="0">
                <a:solidFill>
                  <a:srgbClr val="FF0000"/>
                </a:solidFill>
                <a:latin typeface="inherit"/>
              </a:rPr>
              <a:t>grovt</a:t>
            </a:r>
            <a:r>
              <a:rPr lang="sv-SE" dirty="0">
                <a:solidFill>
                  <a:srgbClr val="000000"/>
                </a:solidFill>
                <a:latin typeface="inherit"/>
              </a:rPr>
              <a:t>, skall dömas till fängelse, lägst sex månader och högst fyra år. Vid bedömande huruvida brottet är grovt skall särskilt beaktas, </a:t>
            </a:r>
            <a:r>
              <a:rPr lang="sv-SE" dirty="0">
                <a:solidFill>
                  <a:srgbClr val="0070C0"/>
                </a:solidFill>
                <a:latin typeface="inherit"/>
              </a:rPr>
              <a:t>om åtalet avsett allvarligt brott eller innefattat missbruk av tjänsteställning.</a:t>
            </a:r>
          </a:p>
          <a:p>
            <a:r>
              <a:rPr lang="sv-SE" dirty="0">
                <a:solidFill>
                  <a:srgbClr val="000000"/>
                </a:solidFill>
                <a:latin typeface="inherit"/>
              </a:rPr>
              <a:t>	</a:t>
            </a:r>
            <a:r>
              <a:rPr lang="sv-SE" dirty="0">
                <a:solidFill>
                  <a:srgbClr val="0070C0"/>
                </a:solidFill>
                <a:latin typeface="inherit"/>
              </a:rPr>
              <a:t>Den som väcker åtal ehuru han icke har sannolika skäl därtill</a:t>
            </a:r>
            <a:r>
              <a:rPr lang="sv-SE" dirty="0">
                <a:solidFill>
                  <a:srgbClr val="000000"/>
                </a:solidFill>
                <a:latin typeface="inherit"/>
              </a:rPr>
              <a:t>, dömes för </a:t>
            </a:r>
            <a:r>
              <a:rPr lang="sv-SE" dirty="0">
                <a:solidFill>
                  <a:srgbClr val="FF0000"/>
                </a:solidFill>
                <a:latin typeface="inherit"/>
              </a:rPr>
              <a:t>obefogat åtal </a:t>
            </a:r>
            <a:r>
              <a:rPr lang="sv-SE" dirty="0">
                <a:solidFill>
                  <a:srgbClr val="000000"/>
                </a:solidFill>
                <a:latin typeface="inherit"/>
              </a:rPr>
              <a:t>till böter eller fängelse i högst sex månader.</a:t>
            </a:r>
          </a:p>
          <a:p>
            <a:endParaRPr lang="sv-SE" dirty="0"/>
          </a:p>
        </p:txBody>
      </p:sp>
    </p:spTree>
    <p:extLst>
      <p:ext uri="{BB962C8B-B14F-4D97-AF65-F5344CB8AC3E}">
        <p14:creationId xmlns:p14="http://schemas.microsoft.com/office/powerpoint/2010/main" val="2716262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ruta 8"/>
          <p:cNvSpPr txBox="1"/>
          <p:nvPr/>
        </p:nvSpPr>
        <p:spPr>
          <a:xfrm>
            <a:off x="1343472" y="3717032"/>
            <a:ext cx="9361040" cy="1446550"/>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sv-SE" sz="3500" b="1" i="0" u="none" strike="noStrike" kern="1200" cap="none" spc="0" normalizeH="0" baseline="0" noProof="0" dirty="0">
              <a:ln>
                <a:noFill/>
              </a:ln>
              <a:solidFill>
                <a:srgbClr val="000000"/>
              </a:solidFill>
              <a:effectLst/>
              <a:uLnTx/>
              <a:uFillTx/>
              <a:latin typeface="Times New Roman"/>
              <a:ea typeface="+mn-ea"/>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3500" b="1" i="0" u="none" strike="noStrike" kern="1200" cap="none" spc="0" normalizeH="0" baseline="0" noProof="0" dirty="0">
                <a:ln>
                  <a:noFill/>
                </a:ln>
                <a:solidFill>
                  <a:srgbClr val="000000"/>
                </a:solidFill>
                <a:effectLst/>
                <a:uLnTx/>
                <a:uFillTx/>
                <a:latin typeface="Times New Roman"/>
                <a:ea typeface="+mn-ea"/>
                <a:cs typeface="Arial" panose="020B0604020202020204" pitchFamily="34" charset="0"/>
              </a:rPr>
              <a:t>BROTTSBESKRIVNINGSENLIGHET</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sv-SE"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pic>
        <p:nvPicPr>
          <p:cNvPr id="5" name="Bildobjekt 4"/>
          <p:cNvPicPr>
            <a:picLocks noChangeAspect="1"/>
          </p:cNvPicPr>
          <p:nvPr/>
        </p:nvPicPr>
        <p:blipFill>
          <a:blip r:embed="rId3"/>
          <a:stretch>
            <a:fillRect/>
          </a:stretch>
        </p:blipFill>
        <p:spPr>
          <a:xfrm>
            <a:off x="5015880" y="1124744"/>
            <a:ext cx="2160240" cy="2160240"/>
          </a:xfrm>
          <a:prstGeom prst="rect">
            <a:avLst/>
          </a:prstGeom>
        </p:spPr>
      </p:pic>
    </p:spTree>
    <p:extLst>
      <p:ext uri="{BB962C8B-B14F-4D97-AF65-F5344CB8AC3E}">
        <p14:creationId xmlns:p14="http://schemas.microsoft.com/office/powerpoint/2010/main" val="471611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kern="1200" dirty="0"/>
              <a:t>Angivelse</a:t>
            </a:r>
            <a:r>
              <a:rPr lang="sv-SE" dirty="0"/>
              <a:t> </a:t>
            </a:r>
            <a:r>
              <a:rPr lang="sv-SE" sz="3200" b="1" kern="1200" dirty="0"/>
              <a:t>och tillvitelse </a:t>
            </a:r>
          </a:p>
        </p:txBody>
      </p:sp>
      <p:sp>
        <p:nvSpPr>
          <p:cNvPr id="3" name="Platshållare för innehåll 2"/>
          <p:cNvSpPr>
            <a:spLocks noGrp="1"/>
          </p:cNvSpPr>
          <p:nvPr>
            <p:ph idx="1"/>
          </p:nvPr>
        </p:nvSpPr>
        <p:spPr/>
        <p:txBody>
          <a:bodyPr/>
          <a:lstStyle/>
          <a:p>
            <a:r>
              <a:rPr lang="sv-SE" b="1" i="0" u="none" strike="noStrike" dirty="0">
                <a:solidFill>
                  <a:srgbClr val="333333"/>
                </a:solidFill>
                <a:effectLst/>
                <a:latin typeface="inherit"/>
              </a:rPr>
              <a:t>6 §</a:t>
            </a:r>
            <a:r>
              <a:rPr lang="sv-SE" dirty="0">
                <a:solidFill>
                  <a:srgbClr val="000000"/>
                </a:solidFill>
                <a:latin typeface="inherit"/>
              </a:rPr>
              <a:t>   </a:t>
            </a:r>
            <a:r>
              <a:rPr lang="sv-SE" dirty="0">
                <a:solidFill>
                  <a:srgbClr val="0070C0"/>
                </a:solidFill>
                <a:latin typeface="inherit"/>
              </a:rPr>
              <a:t>Angiver man oskyldig till åtal med uppsåt att denne må bliva fälld till ansvar</a:t>
            </a:r>
            <a:r>
              <a:rPr lang="sv-SE" dirty="0">
                <a:solidFill>
                  <a:srgbClr val="000000"/>
                </a:solidFill>
                <a:latin typeface="inherit"/>
              </a:rPr>
              <a:t>, dömes för </a:t>
            </a:r>
            <a:r>
              <a:rPr lang="sv-SE" dirty="0">
                <a:solidFill>
                  <a:srgbClr val="FF0000"/>
                </a:solidFill>
                <a:latin typeface="inherit"/>
              </a:rPr>
              <a:t>falsk angivelse</a:t>
            </a:r>
            <a:r>
              <a:rPr lang="sv-SE" dirty="0">
                <a:solidFill>
                  <a:srgbClr val="000000"/>
                </a:solidFill>
                <a:latin typeface="inherit"/>
              </a:rPr>
              <a:t> till fängelse i högst två år eller, om brottet är </a:t>
            </a:r>
            <a:r>
              <a:rPr lang="sv-SE" dirty="0">
                <a:solidFill>
                  <a:srgbClr val="FF0000"/>
                </a:solidFill>
                <a:latin typeface="inherit"/>
              </a:rPr>
              <a:t>ringa</a:t>
            </a:r>
            <a:r>
              <a:rPr lang="sv-SE" dirty="0">
                <a:solidFill>
                  <a:srgbClr val="000000"/>
                </a:solidFill>
                <a:latin typeface="inherit"/>
              </a:rPr>
              <a:t>, till böter eller fängelse i högst sex månader.</a:t>
            </a:r>
          </a:p>
          <a:p>
            <a:r>
              <a:rPr lang="sv-SE" dirty="0">
                <a:solidFill>
                  <a:srgbClr val="000000"/>
                </a:solidFill>
                <a:latin typeface="inherit"/>
              </a:rPr>
              <a:t>	</a:t>
            </a:r>
            <a:r>
              <a:rPr lang="sv-SE" b="1" u="sng" dirty="0">
                <a:latin typeface="inherit"/>
              </a:rPr>
              <a:t>Om han icke insåg men hade skälig anledning antaga, att den angivne var oskyldig</a:t>
            </a:r>
            <a:r>
              <a:rPr lang="sv-SE" dirty="0">
                <a:solidFill>
                  <a:srgbClr val="000000"/>
                </a:solidFill>
                <a:latin typeface="inherit"/>
              </a:rPr>
              <a:t>, dömes för </a:t>
            </a:r>
            <a:r>
              <a:rPr lang="sv-SE" dirty="0">
                <a:solidFill>
                  <a:srgbClr val="FF0000"/>
                </a:solidFill>
                <a:latin typeface="inherit"/>
              </a:rPr>
              <a:t>obefogad angivelse </a:t>
            </a:r>
            <a:r>
              <a:rPr lang="sv-SE" dirty="0">
                <a:solidFill>
                  <a:srgbClr val="000000"/>
                </a:solidFill>
                <a:latin typeface="inherit"/>
              </a:rPr>
              <a:t>till böter eller fängelse i högst sex månader.</a:t>
            </a:r>
          </a:p>
          <a:p>
            <a:endParaRPr lang="sv-SE" dirty="0">
              <a:solidFill>
                <a:srgbClr val="000000"/>
              </a:solidFill>
              <a:latin typeface="inherit"/>
            </a:endParaRPr>
          </a:p>
          <a:p>
            <a:pPr lvl="0"/>
            <a:r>
              <a:rPr lang="sv-SE" b="1" dirty="0">
                <a:solidFill>
                  <a:srgbClr val="333333"/>
                </a:solidFill>
                <a:latin typeface="inherit"/>
              </a:rPr>
              <a:t>7 §</a:t>
            </a:r>
            <a:r>
              <a:rPr lang="sv-SE" dirty="0">
                <a:solidFill>
                  <a:srgbClr val="000000"/>
                </a:solidFill>
                <a:latin typeface="inherit"/>
              </a:rPr>
              <a:t>   Den som, </a:t>
            </a:r>
            <a:r>
              <a:rPr lang="sv-SE" dirty="0">
                <a:solidFill>
                  <a:srgbClr val="0070C0"/>
                </a:solidFill>
                <a:latin typeface="inherit"/>
              </a:rPr>
              <a:t>i annat fall än som avses i 6 §, hos åklagare, Polismyndigheten eller annan myndighet sanningslöst tillvitar någon annan en brottslig gärning, påstår besvärande omständighet eller förnekar friande eller mildrande omständighet, döms, om myndigheten ska ta upp anmälan i sådan sak</a:t>
            </a:r>
            <a:r>
              <a:rPr lang="sv-SE" dirty="0">
                <a:solidFill>
                  <a:srgbClr val="000000"/>
                </a:solidFill>
                <a:latin typeface="inherit"/>
              </a:rPr>
              <a:t>, för </a:t>
            </a:r>
            <a:r>
              <a:rPr lang="sv-SE" dirty="0">
                <a:solidFill>
                  <a:srgbClr val="FF0000"/>
                </a:solidFill>
                <a:latin typeface="inherit"/>
              </a:rPr>
              <a:t>falsk tillvitelse </a:t>
            </a:r>
            <a:r>
              <a:rPr lang="sv-SE" dirty="0">
                <a:solidFill>
                  <a:srgbClr val="000000"/>
                </a:solidFill>
                <a:latin typeface="inherit"/>
              </a:rPr>
              <a:t>till fängelse i högst två år eller, om brottet är </a:t>
            </a:r>
            <a:r>
              <a:rPr lang="sv-SE" dirty="0">
                <a:solidFill>
                  <a:srgbClr val="FF0000"/>
                </a:solidFill>
                <a:latin typeface="inherit"/>
              </a:rPr>
              <a:t>ringa</a:t>
            </a:r>
            <a:r>
              <a:rPr lang="sv-SE" dirty="0">
                <a:solidFill>
                  <a:srgbClr val="000000"/>
                </a:solidFill>
                <a:latin typeface="inherit"/>
              </a:rPr>
              <a:t>, till böter eller fängelse i högst sex månader.</a:t>
            </a:r>
          </a:p>
          <a:p>
            <a:pPr lvl="0"/>
            <a:r>
              <a:rPr lang="sv-SE" dirty="0">
                <a:solidFill>
                  <a:srgbClr val="000000"/>
                </a:solidFill>
                <a:latin typeface="inherit"/>
              </a:rPr>
              <a:t>	</a:t>
            </a:r>
            <a:r>
              <a:rPr lang="sv-SE" b="1" u="sng" dirty="0">
                <a:latin typeface="inherit"/>
              </a:rPr>
              <a:t>Om han eller hon inte insåg men hade skälig anledning att anta att utsagan var sanningslös</a:t>
            </a:r>
            <a:r>
              <a:rPr lang="sv-SE" dirty="0">
                <a:solidFill>
                  <a:srgbClr val="000000"/>
                </a:solidFill>
                <a:latin typeface="inherit"/>
              </a:rPr>
              <a:t>, döms för </a:t>
            </a:r>
            <a:r>
              <a:rPr lang="sv-SE" dirty="0">
                <a:solidFill>
                  <a:srgbClr val="FF0000"/>
                </a:solidFill>
                <a:latin typeface="inherit"/>
              </a:rPr>
              <a:t>vårdslös tillvitelse </a:t>
            </a:r>
            <a:r>
              <a:rPr lang="sv-SE" dirty="0">
                <a:solidFill>
                  <a:srgbClr val="000000"/>
                </a:solidFill>
                <a:latin typeface="inherit"/>
              </a:rPr>
              <a:t>till böter eller fängelse i högst sex månader.</a:t>
            </a:r>
          </a:p>
          <a:p>
            <a:endParaRPr lang="sv-SE" dirty="0"/>
          </a:p>
        </p:txBody>
      </p:sp>
    </p:spTree>
    <p:extLst>
      <p:ext uri="{BB962C8B-B14F-4D97-AF65-F5344CB8AC3E}">
        <p14:creationId xmlns:p14="http://schemas.microsoft.com/office/powerpoint/2010/main" val="4286461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kern="1200" dirty="0"/>
              <a:t>Bevisförvanskning och underlåtenhet att avvärja rättsfel</a:t>
            </a:r>
          </a:p>
        </p:txBody>
      </p:sp>
      <p:sp>
        <p:nvSpPr>
          <p:cNvPr id="3" name="Platshållare för innehåll 2"/>
          <p:cNvSpPr>
            <a:spLocks noGrp="1"/>
          </p:cNvSpPr>
          <p:nvPr>
            <p:ph idx="1"/>
          </p:nvPr>
        </p:nvSpPr>
        <p:spPr>
          <a:xfrm>
            <a:off x="941917" y="1916832"/>
            <a:ext cx="10210800" cy="4090268"/>
          </a:xfrm>
        </p:spPr>
        <p:txBody>
          <a:bodyPr/>
          <a:lstStyle/>
          <a:p>
            <a:r>
              <a:rPr lang="sv-SE" b="1" i="0" u="none" strike="noStrike" dirty="0">
                <a:solidFill>
                  <a:srgbClr val="333333"/>
                </a:solidFill>
                <a:effectLst/>
                <a:latin typeface="inherit"/>
              </a:rPr>
              <a:t>8 §</a:t>
            </a:r>
            <a:r>
              <a:rPr lang="sv-SE" dirty="0">
                <a:solidFill>
                  <a:srgbClr val="000000"/>
                </a:solidFill>
                <a:latin typeface="inherit"/>
              </a:rPr>
              <a:t>   </a:t>
            </a:r>
            <a:r>
              <a:rPr lang="sv-SE" dirty="0">
                <a:solidFill>
                  <a:srgbClr val="0070C0"/>
                </a:solidFill>
                <a:latin typeface="inherit"/>
              </a:rPr>
              <a:t>Förvanskar eller undanröjer någon bevis med uppsåt att oskyldig må bliva fälld till ansvar eller åberopar någon med sådant uppsåt falskt bevis</a:t>
            </a:r>
            <a:r>
              <a:rPr lang="sv-SE" dirty="0">
                <a:solidFill>
                  <a:srgbClr val="000000"/>
                </a:solidFill>
                <a:latin typeface="inherit"/>
              </a:rPr>
              <a:t>, dömes för </a:t>
            </a:r>
            <a:r>
              <a:rPr lang="sv-SE" dirty="0">
                <a:solidFill>
                  <a:srgbClr val="FF0000"/>
                </a:solidFill>
                <a:latin typeface="inherit"/>
              </a:rPr>
              <a:t>bevisförvanskning</a:t>
            </a:r>
            <a:r>
              <a:rPr lang="sv-SE" dirty="0">
                <a:solidFill>
                  <a:srgbClr val="000000"/>
                </a:solidFill>
                <a:latin typeface="inherit"/>
              </a:rPr>
              <a:t> till fängelse i högst två år eller, om brottet är </a:t>
            </a:r>
            <a:r>
              <a:rPr lang="sv-SE" dirty="0">
                <a:solidFill>
                  <a:srgbClr val="FF0000"/>
                </a:solidFill>
                <a:latin typeface="inherit"/>
              </a:rPr>
              <a:t>ringa</a:t>
            </a:r>
            <a:r>
              <a:rPr lang="sv-SE" dirty="0">
                <a:solidFill>
                  <a:srgbClr val="000000"/>
                </a:solidFill>
                <a:latin typeface="inherit"/>
              </a:rPr>
              <a:t>, till böter eller fängelse i högst sex månader.</a:t>
            </a:r>
          </a:p>
          <a:p>
            <a:r>
              <a:rPr lang="sv-SE" dirty="0">
                <a:solidFill>
                  <a:srgbClr val="000000"/>
                </a:solidFill>
                <a:latin typeface="inherit"/>
              </a:rPr>
              <a:t>	Är brottet </a:t>
            </a:r>
            <a:r>
              <a:rPr lang="sv-SE" dirty="0">
                <a:solidFill>
                  <a:srgbClr val="FF0000"/>
                </a:solidFill>
                <a:latin typeface="inherit"/>
              </a:rPr>
              <a:t>grovt</a:t>
            </a:r>
            <a:r>
              <a:rPr lang="sv-SE" dirty="0">
                <a:solidFill>
                  <a:srgbClr val="000000"/>
                </a:solidFill>
                <a:latin typeface="inherit"/>
              </a:rPr>
              <a:t>, dömes till fängelse, lägst sex månader och högst fyra år.</a:t>
            </a:r>
          </a:p>
          <a:p>
            <a:endParaRPr lang="sv-SE" dirty="0">
              <a:solidFill>
                <a:srgbClr val="000000"/>
              </a:solidFill>
              <a:latin typeface="inherit"/>
            </a:endParaRPr>
          </a:p>
          <a:p>
            <a:pPr lvl="0"/>
            <a:r>
              <a:rPr lang="sv-SE" b="1" dirty="0">
                <a:solidFill>
                  <a:srgbClr val="333333"/>
                </a:solidFill>
                <a:latin typeface="Arial" panose="020B0604020202020204" pitchFamily="34" charset="0"/>
              </a:rPr>
              <a:t>9 §</a:t>
            </a:r>
            <a:r>
              <a:rPr lang="sv-SE" dirty="0">
                <a:solidFill>
                  <a:srgbClr val="000000"/>
                </a:solidFill>
                <a:latin typeface="inherit"/>
              </a:rPr>
              <a:t>   Har någon, </a:t>
            </a:r>
            <a:r>
              <a:rPr lang="sv-SE" dirty="0">
                <a:solidFill>
                  <a:srgbClr val="0070C0"/>
                </a:solidFill>
                <a:latin typeface="inherit"/>
              </a:rPr>
              <a:t>utan att vara förfallen till ansvar enligt vad förut i detta kapitel är sagt, genom åtgärd, varom där förmäles</a:t>
            </a:r>
            <a:r>
              <a:rPr lang="sv-SE" dirty="0">
                <a:solidFill>
                  <a:srgbClr val="000000"/>
                </a:solidFill>
                <a:latin typeface="inherit"/>
              </a:rPr>
              <a:t>, </a:t>
            </a:r>
            <a:r>
              <a:rPr lang="sv-SE" dirty="0">
                <a:solidFill>
                  <a:srgbClr val="0070C0"/>
                </a:solidFill>
                <a:latin typeface="inherit"/>
              </a:rPr>
              <a:t>framkallat fara för att annan skall bliva utan laga skäl dömd eller eljest lida avsevärt förfång, och underlåter han, efter att hava kommit till insikt därom, att till farans avvärjande göra vad skäligen kan begäras</a:t>
            </a:r>
            <a:r>
              <a:rPr lang="sv-SE" dirty="0">
                <a:solidFill>
                  <a:srgbClr val="000000"/>
                </a:solidFill>
                <a:latin typeface="inherit"/>
              </a:rPr>
              <a:t>, dömes för </a:t>
            </a:r>
            <a:r>
              <a:rPr lang="sv-SE" dirty="0">
                <a:solidFill>
                  <a:srgbClr val="FF0000"/>
                </a:solidFill>
                <a:latin typeface="inherit"/>
              </a:rPr>
              <a:t>underlåtenhet att avvärja rättsfel </a:t>
            </a:r>
            <a:r>
              <a:rPr lang="sv-SE" dirty="0">
                <a:solidFill>
                  <a:srgbClr val="000000"/>
                </a:solidFill>
                <a:latin typeface="inherit"/>
              </a:rPr>
              <a:t>till böter eller fängelse i högst sex månader.</a:t>
            </a:r>
            <a:endParaRPr lang="sv-SE" dirty="0">
              <a:solidFill>
                <a:srgbClr val="000000"/>
              </a:solidFill>
            </a:endParaRPr>
          </a:p>
          <a:p>
            <a:endParaRPr lang="sv-SE" dirty="0"/>
          </a:p>
        </p:txBody>
      </p:sp>
    </p:spTree>
    <p:extLst>
      <p:ext uri="{BB962C8B-B14F-4D97-AF65-F5344CB8AC3E}">
        <p14:creationId xmlns:p14="http://schemas.microsoft.com/office/powerpoint/2010/main" val="667335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63352" y="476672"/>
            <a:ext cx="11737304" cy="606326"/>
          </a:xfrm>
        </p:spPr>
        <p:txBody>
          <a:bodyPr/>
          <a:lstStyle/>
          <a:p>
            <a:r>
              <a:rPr lang="sv-SE" sz="2800" b="1" kern="1200" dirty="0"/>
              <a:t>Osann och vårdslös försäkran, osant intygande, brukande av osann urkund</a:t>
            </a:r>
          </a:p>
        </p:txBody>
      </p:sp>
      <p:sp>
        <p:nvSpPr>
          <p:cNvPr id="3" name="Platshållare för innehåll 2"/>
          <p:cNvSpPr>
            <a:spLocks noGrp="1"/>
          </p:cNvSpPr>
          <p:nvPr>
            <p:ph idx="1"/>
          </p:nvPr>
        </p:nvSpPr>
        <p:spPr>
          <a:xfrm>
            <a:off x="407368" y="1412776"/>
            <a:ext cx="11377264" cy="4594324"/>
          </a:xfrm>
        </p:spPr>
        <p:txBody>
          <a:bodyPr/>
          <a:lstStyle/>
          <a:p>
            <a:r>
              <a:rPr lang="sv-SE" b="1" i="0" u="none" strike="noStrike" dirty="0">
                <a:solidFill>
                  <a:srgbClr val="333333"/>
                </a:solidFill>
                <a:effectLst/>
                <a:latin typeface="inherit"/>
              </a:rPr>
              <a:t>10 §</a:t>
            </a:r>
            <a:r>
              <a:rPr lang="sv-SE" dirty="0">
                <a:solidFill>
                  <a:srgbClr val="000000"/>
                </a:solidFill>
                <a:latin typeface="inherit"/>
              </a:rPr>
              <a:t>   Den som </a:t>
            </a:r>
            <a:r>
              <a:rPr lang="sv-SE" dirty="0">
                <a:solidFill>
                  <a:srgbClr val="0070C0"/>
                </a:solidFill>
                <a:latin typeface="inherit"/>
              </a:rPr>
              <a:t>på annat sätt än muntligen lämnar osann uppgift eller förtiger sanningen, när uppgiften enligt lag eller annan författning lämnas på heder och samvete eller under annan liknande försäkran</a:t>
            </a:r>
            <a:r>
              <a:rPr lang="sv-SE" dirty="0">
                <a:solidFill>
                  <a:srgbClr val="000000"/>
                </a:solidFill>
                <a:latin typeface="inherit"/>
              </a:rPr>
              <a:t>, döms, om åtgärden </a:t>
            </a:r>
            <a:r>
              <a:rPr lang="sv-SE" dirty="0">
                <a:solidFill>
                  <a:srgbClr val="0070C0"/>
                </a:solidFill>
                <a:latin typeface="inherit"/>
              </a:rPr>
              <a:t>innebär fara i bevishänseende</a:t>
            </a:r>
            <a:r>
              <a:rPr lang="sv-SE" dirty="0">
                <a:solidFill>
                  <a:srgbClr val="000000"/>
                </a:solidFill>
                <a:latin typeface="inherit"/>
              </a:rPr>
              <a:t>, för </a:t>
            </a:r>
            <a:r>
              <a:rPr lang="sv-SE" dirty="0">
                <a:solidFill>
                  <a:srgbClr val="FF0000"/>
                </a:solidFill>
                <a:latin typeface="inherit"/>
              </a:rPr>
              <a:t>osann försäkran </a:t>
            </a:r>
            <a:r>
              <a:rPr lang="sv-SE" dirty="0">
                <a:solidFill>
                  <a:srgbClr val="000000"/>
                </a:solidFill>
                <a:latin typeface="inherit"/>
              </a:rPr>
              <a:t>till böter eller fängelse i högst sex månader.</a:t>
            </a:r>
          </a:p>
          <a:p>
            <a:r>
              <a:rPr lang="sv-SE" dirty="0">
                <a:solidFill>
                  <a:srgbClr val="000000"/>
                </a:solidFill>
                <a:latin typeface="inherit"/>
              </a:rPr>
              <a:t>	Är brottet </a:t>
            </a:r>
            <a:r>
              <a:rPr lang="sv-SE" dirty="0">
                <a:solidFill>
                  <a:srgbClr val="FF0000"/>
                </a:solidFill>
                <a:latin typeface="inherit"/>
              </a:rPr>
              <a:t>grovt</a:t>
            </a:r>
            <a:r>
              <a:rPr lang="sv-SE" dirty="0">
                <a:solidFill>
                  <a:srgbClr val="000000"/>
                </a:solidFill>
                <a:latin typeface="inherit"/>
              </a:rPr>
              <a:t>, döms till fängelse i högst två år.</a:t>
            </a:r>
          </a:p>
          <a:p>
            <a:r>
              <a:rPr lang="sv-SE" dirty="0">
                <a:solidFill>
                  <a:srgbClr val="000000"/>
                </a:solidFill>
                <a:latin typeface="inherit"/>
              </a:rPr>
              <a:t>	Den som av </a:t>
            </a:r>
            <a:r>
              <a:rPr lang="sv-SE" b="1" u="sng" dirty="0">
                <a:latin typeface="inherit"/>
              </a:rPr>
              <a:t>grov oaktsamhet</a:t>
            </a:r>
            <a:r>
              <a:rPr lang="sv-SE" b="1" dirty="0">
                <a:latin typeface="inherit"/>
              </a:rPr>
              <a:t> </a:t>
            </a:r>
            <a:r>
              <a:rPr lang="sv-SE" dirty="0">
                <a:solidFill>
                  <a:srgbClr val="000000"/>
                </a:solidFill>
                <a:latin typeface="inherit"/>
              </a:rPr>
              <a:t>begår en sådan gärning som avses i första stycket döms för </a:t>
            </a:r>
            <a:r>
              <a:rPr lang="sv-SE" dirty="0">
                <a:solidFill>
                  <a:srgbClr val="FF0000"/>
                </a:solidFill>
                <a:latin typeface="inherit"/>
              </a:rPr>
              <a:t>vårdslös försäkran</a:t>
            </a:r>
            <a:r>
              <a:rPr lang="sv-SE" dirty="0">
                <a:solidFill>
                  <a:srgbClr val="000000"/>
                </a:solidFill>
                <a:latin typeface="inherit"/>
              </a:rPr>
              <a:t> till böter eller fängelse i högst sex månader.</a:t>
            </a:r>
          </a:p>
          <a:p>
            <a:endParaRPr lang="sv-SE" dirty="0">
              <a:solidFill>
                <a:srgbClr val="000000"/>
              </a:solidFill>
              <a:latin typeface="inherit"/>
            </a:endParaRPr>
          </a:p>
          <a:p>
            <a:pPr lvl="0"/>
            <a:r>
              <a:rPr lang="sv-SE" b="1" dirty="0">
                <a:solidFill>
                  <a:srgbClr val="333333"/>
                </a:solidFill>
                <a:latin typeface="inherit"/>
              </a:rPr>
              <a:t>11 §</a:t>
            </a:r>
            <a:r>
              <a:rPr lang="sv-SE" dirty="0">
                <a:solidFill>
                  <a:srgbClr val="000000"/>
                </a:solidFill>
                <a:latin typeface="inherit"/>
              </a:rPr>
              <a:t>   </a:t>
            </a:r>
            <a:r>
              <a:rPr lang="sv-SE" dirty="0">
                <a:solidFill>
                  <a:schemeClr val="accent1"/>
                </a:solidFill>
                <a:latin typeface="inherit"/>
              </a:rPr>
              <a:t>Den som i ett intyg eller en annan urkund lämnar osann uppgift om vem han eller hon är eller om annat än egna angelägenheter eller för skens skull upprättar en urkund rörande rättshandling </a:t>
            </a:r>
            <a:r>
              <a:rPr lang="sv-SE" dirty="0">
                <a:solidFill>
                  <a:srgbClr val="000000"/>
                </a:solidFill>
                <a:latin typeface="inherit"/>
              </a:rPr>
              <a:t>döms, om åtgärden </a:t>
            </a:r>
            <a:r>
              <a:rPr lang="sv-SE" dirty="0">
                <a:solidFill>
                  <a:schemeClr val="accent1"/>
                </a:solidFill>
                <a:latin typeface="inherit"/>
              </a:rPr>
              <a:t>innebär fara i bevishänseende</a:t>
            </a:r>
            <a:r>
              <a:rPr lang="sv-SE" dirty="0">
                <a:solidFill>
                  <a:srgbClr val="000000"/>
                </a:solidFill>
                <a:latin typeface="inherit"/>
              </a:rPr>
              <a:t>, för </a:t>
            </a:r>
            <a:r>
              <a:rPr lang="sv-SE" dirty="0">
                <a:solidFill>
                  <a:srgbClr val="FF0000"/>
                </a:solidFill>
                <a:latin typeface="inherit"/>
              </a:rPr>
              <a:t>osant intygande </a:t>
            </a:r>
            <a:r>
              <a:rPr lang="sv-SE" dirty="0">
                <a:solidFill>
                  <a:srgbClr val="000000"/>
                </a:solidFill>
                <a:latin typeface="inherit"/>
              </a:rPr>
              <a:t>till böter eller fängelse i högst sex månader.</a:t>
            </a:r>
          </a:p>
          <a:p>
            <a:pPr lvl="0"/>
            <a:r>
              <a:rPr lang="sv-SE" dirty="0">
                <a:solidFill>
                  <a:srgbClr val="000000"/>
                </a:solidFill>
                <a:latin typeface="inherit"/>
              </a:rPr>
              <a:t>	Är brottet med hänsyn till att det innefattar </a:t>
            </a:r>
            <a:r>
              <a:rPr lang="sv-SE" dirty="0">
                <a:solidFill>
                  <a:schemeClr val="accent1"/>
                </a:solidFill>
                <a:latin typeface="inherit"/>
              </a:rPr>
              <a:t>missbruk av tjänsteställning eller annars </a:t>
            </a:r>
            <a:r>
              <a:rPr lang="sv-SE" dirty="0">
                <a:solidFill>
                  <a:srgbClr val="000000"/>
                </a:solidFill>
                <a:latin typeface="inherit"/>
              </a:rPr>
              <a:t>att anse som </a:t>
            </a:r>
            <a:r>
              <a:rPr lang="sv-SE" dirty="0">
                <a:solidFill>
                  <a:srgbClr val="FF0000"/>
                </a:solidFill>
                <a:latin typeface="inherit"/>
              </a:rPr>
              <a:t>grovt</a:t>
            </a:r>
            <a:r>
              <a:rPr lang="sv-SE" dirty="0">
                <a:solidFill>
                  <a:srgbClr val="000000"/>
                </a:solidFill>
                <a:latin typeface="inherit"/>
              </a:rPr>
              <a:t>, döms till fängelse i högst två år.</a:t>
            </a:r>
          </a:p>
          <a:p>
            <a:pPr lvl="0"/>
            <a:r>
              <a:rPr lang="sv-SE" dirty="0">
                <a:solidFill>
                  <a:srgbClr val="000000"/>
                </a:solidFill>
                <a:latin typeface="inherit"/>
              </a:rPr>
              <a:t>	Den som </a:t>
            </a:r>
            <a:r>
              <a:rPr lang="sv-SE" dirty="0">
                <a:solidFill>
                  <a:schemeClr val="accent1"/>
                </a:solidFill>
                <a:latin typeface="inherit"/>
              </a:rPr>
              <a:t>åberopar eller på annat sätt använder en sådan osann urkund som avses i första stycket </a:t>
            </a:r>
            <a:r>
              <a:rPr lang="sv-SE" dirty="0">
                <a:solidFill>
                  <a:srgbClr val="000000"/>
                </a:solidFill>
                <a:latin typeface="inherit"/>
              </a:rPr>
              <a:t>döms, om åtgärden </a:t>
            </a:r>
            <a:r>
              <a:rPr lang="sv-SE" dirty="0">
                <a:solidFill>
                  <a:schemeClr val="accent1"/>
                </a:solidFill>
                <a:latin typeface="inherit"/>
              </a:rPr>
              <a:t>innebär fara i bevishänseende</a:t>
            </a:r>
            <a:r>
              <a:rPr lang="sv-SE" dirty="0">
                <a:solidFill>
                  <a:srgbClr val="000000"/>
                </a:solidFill>
                <a:latin typeface="inherit"/>
              </a:rPr>
              <a:t>, för </a:t>
            </a:r>
            <a:r>
              <a:rPr lang="sv-SE" dirty="0">
                <a:solidFill>
                  <a:srgbClr val="FF0000"/>
                </a:solidFill>
                <a:latin typeface="inherit"/>
              </a:rPr>
              <a:t>brukande av osann urkund </a:t>
            </a:r>
            <a:r>
              <a:rPr lang="sv-SE" dirty="0">
                <a:solidFill>
                  <a:srgbClr val="000000"/>
                </a:solidFill>
                <a:latin typeface="inherit"/>
              </a:rPr>
              <a:t>till straff som anges i första eller andra stycket.</a:t>
            </a:r>
          </a:p>
          <a:p>
            <a:endParaRPr lang="sv-SE" dirty="0"/>
          </a:p>
        </p:txBody>
      </p:sp>
    </p:spTree>
    <p:extLst>
      <p:ext uri="{BB962C8B-B14F-4D97-AF65-F5344CB8AC3E}">
        <p14:creationId xmlns:p14="http://schemas.microsoft.com/office/powerpoint/2010/main" val="8741456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51384" y="806450"/>
            <a:ext cx="10801200" cy="755650"/>
          </a:xfrm>
        </p:spPr>
        <p:txBody>
          <a:bodyPr/>
          <a:lstStyle/>
          <a:p>
            <a:r>
              <a:rPr lang="sv-SE" sz="2800" b="1" kern="1200" dirty="0"/>
              <a:t>Missbruk</a:t>
            </a:r>
            <a:r>
              <a:rPr lang="sv-SE" dirty="0"/>
              <a:t> </a:t>
            </a:r>
            <a:r>
              <a:rPr lang="sv-SE" sz="3200" b="1" kern="1200" dirty="0"/>
              <a:t>av urkund och handling, förnekande av underskrift</a:t>
            </a:r>
          </a:p>
        </p:txBody>
      </p:sp>
      <p:sp>
        <p:nvSpPr>
          <p:cNvPr id="3" name="Platshållare för innehåll 2"/>
          <p:cNvSpPr>
            <a:spLocks noGrp="1"/>
          </p:cNvSpPr>
          <p:nvPr>
            <p:ph idx="1"/>
          </p:nvPr>
        </p:nvSpPr>
        <p:spPr/>
        <p:txBody>
          <a:bodyPr/>
          <a:lstStyle/>
          <a:p>
            <a:r>
              <a:rPr lang="sv-SE" b="1" i="0" u="none" strike="noStrike" dirty="0">
                <a:solidFill>
                  <a:srgbClr val="333333"/>
                </a:solidFill>
                <a:effectLst/>
                <a:latin typeface="inherit"/>
              </a:rPr>
              <a:t>12 §</a:t>
            </a:r>
            <a:r>
              <a:rPr lang="sv-SE" dirty="0">
                <a:solidFill>
                  <a:srgbClr val="000000"/>
                </a:solidFill>
                <a:latin typeface="inherit"/>
              </a:rPr>
              <a:t>   Den som </a:t>
            </a:r>
            <a:r>
              <a:rPr lang="sv-SE" dirty="0">
                <a:solidFill>
                  <a:schemeClr val="accent1"/>
                </a:solidFill>
                <a:latin typeface="inherit"/>
              </a:rPr>
              <a:t>sanningslöst åberopar pass, betyg, identitetshandling eller annan sådan för enskild person utställd urkund såsom gällande för sig eller annan person eller lämnar ut sådan urkund för att missbrukas på det sättet </a:t>
            </a:r>
            <a:r>
              <a:rPr lang="sv-SE" dirty="0">
                <a:solidFill>
                  <a:srgbClr val="000000"/>
                </a:solidFill>
                <a:latin typeface="inherit"/>
              </a:rPr>
              <a:t>döms, om åtgärden innebär </a:t>
            </a:r>
            <a:r>
              <a:rPr lang="sv-SE" dirty="0">
                <a:solidFill>
                  <a:schemeClr val="accent1"/>
                </a:solidFill>
                <a:latin typeface="inherit"/>
              </a:rPr>
              <a:t>fara i bevishänseende</a:t>
            </a:r>
            <a:r>
              <a:rPr lang="sv-SE" dirty="0">
                <a:solidFill>
                  <a:srgbClr val="000000"/>
                </a:solidFill>
                <a:latin typeface="inherit"/>
              </a:rPr>
              <a:t>, för </a:t>
            </a:r>
            <a:r>
              <a:rPr lang="sv-SE" dirty="0">
                <a:solidFill>
                  <a:srgbClr val="FF0000"/>
                </a:solidFill>
                <a:latin typeface="inherit"/>
              </a:rPr>
              <a:t>missbruk av urkund</a:t>
            </a:r>
            <a:r>
              <a:rPr lang="sv-SE" dirty="0">
                <a:solidFill>
                  <a:srgbClr val="000000"/>
                </a:solidFill>
                <a:latin typeface="inherit"/>
              </a:rPr>
              <a:t> till böter eller fängelse i högst sex månader.</a:t>
            </a:r>
          </a:p>
          <a:p>
            <a:r>
              <a:rPr lang="sv-SE" dirty="0">
                <a:solidFill>
                  <a:srgbClr val="000000"/>
                </a:solidFill>
                <a:latin typeface="inherit"/>
              </a:rPr>
              <a:t>	Är brottet </a:t>
            </a:r>
            <a:r>
              <a:rPr lang="sv-SE" dirty="0">
                <a:solidFill>
                  <a:srgbClr val="FF0000"/>
                </a:solidFill>
                <a:latin typeface="inherit"/>
              </a:rPr>
              <a:t>grovt</a:t>
            </a:r>
            <a:r>
              <a:rPr lang="sv-SE" dirty="0">
                <a:solidFill>
                  <a:srgbClr val="000000"/>
                </a:solidFill>
                <a:latin typeface="inherit"/>
              </a:rPr>
              <a:t>, döms till fängelse i högst två år.</a:t>
            </a:r>
          </a:p>
          <a:p>
            <a:r>
              <a:rPr lang="sv-SE" dirty="0">
                <a:solidFill>
                  <a:srgbClr val="000000"/>
                </a:solidFill>
                <a:latin typeface="inherit"/>
              </a:rPr>
              <a:t>	</a:t>
            </a:r>
            <a:r>
              <a:rPr lang="sv-SE" dirty="0">
                <a:solidFill>
                  <a:schemeClr val="accent1"/>
                </a:solidFill>
                <a:latin typeface="inherit"/>
              </a:rPr>
              <a:t>Den som sanningslöst utger en handling för att vara en riktig kopia av en viss urkund </a:t>
            </a:r>
            <a:r>
              <a:rPr lang="sv-SE" dirty="0">
                <a:solidFill>
                  <a:srgbClr val="000000"/>
                </a:solidFill>
                <a:latin typeface="inherit"/>
              </a:rPr>
              <a:t>döms, om åtgärden </a:t>
            </a:r>
            <a:r>
              <a:rPr lang="sv-SE" dirty="0">
                <a:solidFill>
                  <a:schemeClr val="accent1"/>
                </a:solidFill>
                <a:latin typeface="inherit"/>
              </a:rPr>
              <a:t>innebär fara i bevishänseende</a:t>
            </a:r>
            <a:r>
              <a:rPr lang="sv-SE" dirty="0">
                <a:solidFill>
                  <a:srgbClr val="000000"/>
                </a:solidFill>
                <a:latin typeface="inherit"/>
              </a:rPr>
              <a:t>, för </a:t>
            </a:r>
            <a:r>
              <a:rPr lang="sv-SE" dirty="0">
                <a:solidFill>
                  <a:srgbClr val="FF0000"/>
                </a:solidFill>
                <a:latin typeface="inherit"/>
              </a:rPr>
              <a:t>missbruk av handling</a:t>
            </a:r>
            <a:r>
              <a:rPr lang="sv-SE" dirty="0">
                <a:solidFill>
                  <a:srgbClr val="000000"/>
                </a:solidFill>
                <a:latin typeface="inherit"/>
              </a:rPr>
              <a:t> till straff som anges i första eller andra stycket.</a:t>
            </a:r>
          </a:p>
          <a:p>
            <a:endParaRPr lang="sv-SE" dirty="0">
              <a:solidFill>
                <a:srgbClr val="000000"/>
              </a:solidFill>
              <a:latin typeface="inherit"/>
            </a:endParaRPr>
          </a:p>
          <a:p>
            <a:pPr lvl="0"/>
            <a:r>
              <a:rPr lang="sv-SE" b="1" dirty="0">
                <a:solidFill>
                  <a:srgbClr val="333333"/>
                </a:solidFill>
                <a:latin typeface="inherit"/>
              </a:rPr>
              <a:t>13 §</a:t>
            </a:r>
            <a:r>
              <a:rPr lang="sv-SE" dirty="0">
                <a:solidFill>
                  <a:srgbClr val="000000"/>
                </a:solidFill>
                <a:latin typeface="inherit"/>
              </a:rPr>
              <a:t>   </a:t>
            </a:r>
            <a:r>
              <a:rPr lang="sv-SE" dirty="0">
                <a:solidFill>
                  <a:schemeClr val="accent1"/>
                </a:solidFill>
                <a:latin typeface="inherit"/>
              </a:rPr>
              <a:t>Den som förnekar sin underskrift på en urkund eller sin utställarangivelse avseende en urkund, när angivelsen är sådan att den kan likställas med en underskrift</a:t>
            </a:r>
            <a:r>
              <a:rPr lang="sv-SE" dirty="0">
                <a:solidFill>
                  <a:srgbClr val="000000"/>
                </a:solidFill>
                <a:latin typeface="inherit"/>
              </a:rPr>
              <a:t>, döms, om åtgärden </a:t>
            </a:r>
            <a:r>
              <a:rPr lang="sv-SE" dirty="0">
                <a:solidFill>
                  <a:schemeClr val="accent1"/>
                </a:solidFill>
                <a:latin typeface="inherit"/>
              </a:rPr>
              <a:t>innebär fara i bevishänseende</a:t>
            </a:r>
            <a:r>
              <a:rPr lang="sv-SE" dirty="0">
                <a:solidFill>
                  <a:srgbClr val="000000"/>
                </a:solidFill>
                <a:latin typeface="inherit"/>
              </a:rPr>
              <a:t>, för </a:t>
            </a:r>
            <a:r>
              <a:rPr lang="sv-SE" dirty="0">
                <a:solidFill>
                  <a:srgbClr val="FF0000"/>
                </a:solidFill>
                <a:latin typeface="inherit"/>
              </a:rPr>
              <a:t>förnekande av underskrift </a:t>
            </a:r>
            <a:r>
              <a:rPr lang="sv-SE" dirty="0">
                <a:solidFill>
                  <a:srgbClr val="000000"/>
                </a:solidFill>
                <a:latin typeface="inherit"/>
              </a:rPr>
              <a:t>till böter eller fängelse i högst sex månader.</a:t>
            </a:r>
          </a:p>
          <a:p>
            <a:pPr lvl="0"/>
            <a:r>
              <a:rPr lang="sv-SE" dirty="0">
                <a:solidFill>
                  <a:srgbClr val="000000"/>
                </a:solidFill>
                <a:latin typeface="inherit"/>
              </a:rPr>
              <a:t>	Är brottet </a:t>
            </a:r>
            <a:r>
              <a:rPr lang="sv-SE" dirty="0">
                <a:solidFill>
                  <a:srgbClr val="FF0000"/>
                </a:solidFill>
                <a:latin typeface="inherit"/>
              </a:rPr>
              <a:t>grovt</a:t>
            </a:r>
            <a:r>
              <a:rPr lang="sv-SE" dirty="0">
                <a:solidFill>
                  <a:srgbClr val="000000"/>
                </a:solidFill>
                <a:latin typeface="inherit"/>
              </a:rPr>
              <a:t>, döms till fängelse i högst två år.</a:t>
            </a:r>
          </a:p>
          <a:p>
            <a:endParaRPr lang="sv-SE" dirty="0"/>
          </a:p>
        </p:txBody>
      </p:sp>
    </p:spTree>
    <p:extLst>
      <p:ext uri="{BB962C8B-B14F-4D97-AF65-F5344CB8AC3E}">
        <p14:creationId xmlns:p14="http://schemas.microsoft.com/office/powerpoint/2010/main" val="30231654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eaLnBrk="1" hangingPunct="1"/>
            <a:r>
              <a:rPr lang="sv-SE" sz="3200" b="1" kern="1200" dirty="0"/>
              <a:t>Frivilligt avvärjande och osjälvständiga brottsformer</a:t>
            </a:r>
          </a:p>
        </p:txBody>
      </p:sp>
      <p:sp>
        <p:nvSpPr>
          <p:cNvPr id="3" name="Platshållare för innehåll 2"/>
          <p:cNvSpPr>
            <a:spLocks noGrp="1"/>
          </p:cNvSpPr>
          <p:nvPr>
            <p:ph idx="1"/>
          </p:nvPr>
        </p:nvSpPr>
        <p:spPr>
          <a:xfrm>
            <a:off x="939800" y="1772816"/>
            <a:ext cx="10210800" cy="4145384"/>
          </a:xfrm>
        </p:spPr>
        <p:txBody>
          <a:bodyPr/>
          <a:lstStyle/>
          <a:p>
            <a:r>
              <a:rPr lang="sv-SE" b="1" i="0" u="none" strike="noStrike" dirty="0">
                <a:solidFill>
                  <a:srgbClr val="333333"/>
                </a:solidFill>
                <a:effectLst/>
                <a:latin typeface="Arial" panose="020B0604020202020204" pitchFamily="34" charset="0"/>
              </a:rPr>
              <a:t>14 §</a:t>
            </a:r>
            <a:r>
              <a:rPr lang="sv-SE" dirty="0">
                <a:solidFill>
                  <a:srgbClr val="000000"/>
                </a:solidFill>
                <a:latin typeface="inherit"/>
              </a:rPr>
              <a:t>   Om någon har begått en sådan gärning som avses i detta kapitel men </a:t>
            </a:r>
            <a:r>
              <a:rPr lang="sv-SE" dirty="0">
                <a:solidFill>
                  <a:srgbClr val="0070C0"/>
                </a:solidFill>
                <a:latin typeface="inherit"/>
              </a:rPr>
              <a:t>frivilligt och innan avsevärd olägenhet uppkommit har rättat felet eller på annat sätt avvärjt fara för vidare olägenhet</a:t>
            </a:r>
            <a:r>
              <a:rPr lang="sv-SE" dirty="0">
                <a:solidFill>
                  <a:srgbClr val="000000"/>
                </a:solidFill>
                <a:latin typeface="inherit"/>
              </a:rPr>
              <a:t>, får han eller hon dömas till </a:t>
            </a:r>
            <a:r>
              <a:rPr lang="sv-SE" dirty="0">
                <a:solidFill>
                  <a:schemeClr val="accent1"/>
                </a:solidFill>
                <a:latin typeface="inherit"/>
              </a:rPr>
              <a:t>lindrigare straff </a:t>
            </a:r>
            <a:r>
              <a:rPr lang="sv-SE" dirty="0">
                <a:solidFill>
                  <a:srgbClr val="000000"/>
                </a:solidFill>
                <a:latin typeface="inherit"/>
              </a:rPr>
              <a:t>än vad som är föreskrivet för gärningen. </a:t>
            </a:r>
            <a:r>
              <a:rPr lang="sv-SE" dirty="0">
                <a:solidFill>
                  <a:schemeClr val="accent1"/>
                </a:solidFill>
                <a:latin typeface="inherit"/>
              </a:rPr>
              <a:t>Var faran ringa och är det inte föreskrivet strängare straff än fängelse i sex månader för gärningen, ska han eller hon inte dömas till ansvar.</a:t>
            </a:r>
          </a:p>
          <a:p>
            <a:endParaRPr lang="sv-SE" dirty="0">
              <a:solidFill>
                <a:srgbClr val="000000"/>
              </a:solidFill>
              <a:latin typeface="inherit"/>
            </a:endParaRPr>
          </a:p>
          <a:p>
            <a:pPr lvl="0"/>
            <a:r>
              <a:rPr lang="sv-SE" dirty="0">
                <a:solidFill>
                  <a:srgbClr val="000000"/>
                </a:solidFill>
                <a:latin typeface="inherit"/>
              </a:rPr>
              <a:t> </a:t>
            </a:r>
            <a:r>
              <a:rPr lang="sv-SE" b="1" dirty="0">
                <a:solidFill>
                  <a:srgbClr val="333333"/>
                </a:solidFill>
                <a:latin typeface="Arial" panose="020B0604020202020204" pitchFamily="34" charset="0"/>
              </a:rPr>
              <a:t>15 §</a:t>
            </a:r>
            <a:r>
              <a:rPr lang="sv-SE" dirty="0">
                <a:solidFill>
                  <a:srgbClr val="000000"/>
                </a:solidFill>
                <a:latin typeface="inherit"/>
              </a:rPr>
              <a:t>   För </a:t>
            </a:r>
            <a:r>
              <a:rPr lang="sv-SE" dirty="0">
                <a:solidFill>
                  <a:srgbClr val="FF0000"/>
                </a:solidFill>
                <a:latin typeface="inherit"/>
              </a:rPr>
              <a:t>förberedelse</a:t>
            </a:r>
            <a:r>
              <a:rPr lang="sv-SE" dirty="0">
                <a:solidFill>
                  <a:srgbClr val="000000"/>
                </a:solidFill>
                <a:latin typeface="inherit"/>
              </a:rPr>
              <a:t> till mened eller </a:t>
            </a:r>
            <a:r>
              <a:rPr lang="sv-SE" dirty="0">
                <a:solidFill>
                  <a:srgbClr val="FF0000"/>
                </a:solidFill>
                <a:latin typeface="inherit"/>
              </a:rPr>
              <a:t>stämpling </a:t>
            </a:r>
            <a:r>
              <a:rPr lang="sv-SE" dirty="0">
                <a:solidFill>
                  <a:srgbClr val="000000"/>
                </a:solidFill>
                <a:latin typeface="inherit"/>
              </a:rPr>
              <a:t>till mened som innebär att någon söker anstifta sådan gärning och för </a:t>
            </a:r>
            <a:r>
              <a:rPr lang="sv-SE" dirty="0">
                <a:solidFill>
                  <a:srgbClr val="FF0000"/>
                </a:solidFill>
                <a:latin typeface="inherit"/>
              </a:rPr>
              <a:t>försök</a:t>
            </a:r>
            <a:r>
              <a:rPr lang="sv-SE" dirty="0">
                <a:solidFill>
                  <a:srgbClr val="000000"/>
                </a:solidFill>
                <a:latin typeface="inherit"/>
              </a:rPr>
              <a:t> till bevisförvanskning döms det till ansvar enligt vad som föreskrivs i 23 kap. Skulle brottet, om det fullbordats, ha varit att anse som ringa, ska gärningen dock inte medföra ansvar.</a:t>
            </a:r>
            <a:endParaRPr lang="sv-SE" dirty="0">
              <a:solidFill>
                <a:srgbClr val="000000"/>
              </a:solidFill>
            </a:endParaRPr>
          </a:p>
          <a:p>
            <a:endParaRPr lang="sv-SE" dirty="0"/>
          </a:p>
        </p:txBody>
      </p:sp>
    </p:spTree>
    <p:extLst>
      <p:ext uri="{BB962C8B-B14F-4D97-AF65-F5344CB8AC3E}">
        <p14:creationId xmlns:p14="http://schemas.microsoft.com/office/powerpoint/2010/main" val="18567630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4945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1703513" y="1133746"/>
            <a:ext cx="8712968" cy="3862596"/>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sv-SE" sz="3500" b="1" i="0" u="none" strike="noStrike" kern="1200" cap="none" spc="0" normalizeH="0" baseline="0" noProof="0" dirty="0">
              <a:ln>
                <a:noFill/>
              </a:ln>
              <a:solidFill>
                <a:srgbClr val="000000"/>
              </a:solidFill>
              <a:effectLst/>
              <a:uLnTx/>
              <a:uFillTx/>
              <a:latin typeface="Times New Roman"/>
              <a:ea typeface="+mn-ea"/>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sv-SE" sz="3500" b="1" i="0" u="none" strike="noStrike" kern="1200" cap="none" spc="0" normalizeH="0" baseline="0" noProof="0" dirty="0">
              <a:ln>
                <a:noFill/>
              </a:ln>
              <a:solidFill>
                <a:srgbClr val="000000"/>
              </a:solidFill>
              <a:effectLst/>
              <a:uLnTx/>
              <a:uFillTx/>
              <a:latin typeface="Times New Roman"/>
              <a:ea typeface="+mn-ea"/>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sv-SE" sz="3500" b="1" i="0" u="none" strike="noStrike" kern="1200" cap="none" spc="0" normalizeH="0" baseline="0" noProof="0" dirty="0">
              <a:ln>
                <a:noFill/>
              </a:ln>
              <a:solidFill>
                <a:srgbClr val="000000"/>
              </a:solidFill>
              <a:effectLst/>
              <a:uLnTx/>
              <a:uFillTx/>
              <a:latin typeface="Times New Roman"/>
              <a:ea typeface="+mn-ea"/>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sv-SE" sz="3500" b="1" i="0" u="none" strike="noStrike" kern="1200" cap="none" spc="0" normalizeH="0" baseline="0" noProof="0" dirty="0">
              <a:ln>
                <a:noFill/>
              </a:ln>
              <a:solidFill>
                <a:srgbClr val="000000"/>
              </a:solidFill>
              <a:effectLst/>
              <a:uLnTx/>
              <a:uFillTx/>
              <a:latin typeface="Times New Roman"/>
              <a:ea typeface="+mn-ea"/>
              <a:cs typeface="Arial" panose="020B0604020202020204"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r>
              <a:rPr kumimoji="0" lang="sv-SE" sz="3500" b="1" i="0" u="none" strike="noStrike" kern="1200" cap="none" spc="0" normalizeH="0" baseline="0" noProof="0" dirty="0">
                <a:ln>
                  <a:noFill/>
                </a:ln>
                <a:solidFill>
                  <a:srgbClr val="000000"/>
                </a:solidFill>
                <a:effectLst/>
                <a:uLnTx/>
                <a:uFillTx/>
                <a:latin typeface="Times New Roman"/>
                <a:ea typeface="+mn-ea"/>
                <a:cs typeface="Arial" panose="020B0604020202020204" pitchFamily="34" charset="0"/>
              </a:rPr>
              <a:t>								     DET ALLMÄNNA SKULDKRAVET</a:t>
            </a:r>
          </a:p>
        </p:txBody>
      </p:sp>
      <p:pic>
        <p:nvPicPr>
          <p:cNvPr id="3" name="Bildobjekt 2"/>
          <p:cNvPicPr>
            <a:picLocks noChangeAspect="1"/>
          </p:cNvPicPr>
          <p:nvPr/>
        </p:nvPicPr>
        <p:blipFill>
          <a:blip r:embed="rId3"/>
          <a:stretch>
            <a:fillRect/>
          </a:stretch>
        </p:blipFill>
        <p:spPr>
          <a:xfrm>
            <a:off x="5011033" y="1138651"/>
            <a:ext cx="2097927" cy="2097927"/>
          </a:xfrm>
          <a:prstGeom prst="rect">
            <a:avLst/>
          </a:prstGeom>
        </p:spPr>
      </p:pic>
    </p:spTree>
    <p:extLst>
      <p:ext uri="{BB962C8B-B14F-4D97-AF65-F5344CB8AC3E}">
        <p14:creationId xmlns:p14="http://schemas.microsoft.com/office/powerpoint/2010/main" val="2071078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ubrik 1"/>
          <p:cNvSpPr>
            <a:spLocks noGrp="1"/>
          </p:cNvSpPr>
          <p:nvPr>
            <p:ph type="title"/>
          </p:nvPr>
        </p:nvSpPr>
        <p:spPr/>
        <p:txBody>
          <a:bodyPr/>
          <a:lstStyle/>
          <a:p>
            <a:pPr eaLnBrk="1" hangingPunct="1"/>
            <a:r>
              <a:rPr lang="sv-SE" altLang="sv-SE" sz="3200" b="1" kern="1200" dirty="0"/>
              <a:t>Kapitlens innehåll</a:t>
            </a:r>
          </a:p>
        </p:txBody>
      </p:sp>
      <p:sp>
        <p:nvSpPr>
          <p:cNvPr id="6147" name="Platshållare för innehåll 2"/>
          <p:cNvSpPr>
            <a:spLocks noGrp="1"/>
          </p:cNvSpPr>
          <p:nvPr>
            <p:ph idx="1"/>
          </p:nvPr>
        </p:nvSpPr>
        <p:spPr>
          <a:xfrm>
            <a:off x="939800" y="1916832"/>
            <a:ext cx="10212917" cy="4090268"/>
          </a:xfrm>
        </p:spPr>
        <p:txBody>
          <a:bodyPr/>
          <a:lstStyle/>
          <a:p>
            <a:pPr marL="0" lvl="0" indent="0"/>
            <a:endParaRPr lang="sv-SE" altLang="sv-SE" sz="2400" dirty="0"/>
          </a:p>
          <a:p>
            <a:pPr marL="0" lvl="0" eaLnBrk="1" hangingPunct="1">
              <a:defRPr/>
            </a:pPr>
            <a:r>
              <a:rPr lang="sv-SE" altLang="sv-SE" sz="2400" dirty="0">
                <a:solidFill>
                  <a:srgbClr val="000000"/>
                </a:solidFill>
              </a:rPr>
              <a:t>Brott mot allmänheten </a:t>
            </a:r>
          </a:p>
          <a:p>
            <a:r>
              <a:rPr lang="sv-SE" sz="2400" dirty="0">
                <a:solidFill>
                  <a:srgbClr val="000000"/>
                </a:solidFill>
              </a:rPr>
              <a:t>14 kap - Om förfalskningsbrott </a:t>
            </a:r>
          </a:p>
          <a:p>
            <a:r>
              <a:rPr lang="sv-SE" sz="2400" dirty="0">
                <a:solidFill>
                  <a:srgbClr val="000000"/>
                </a:solidFill>
              </a:rPr>
              <a:t>15 Kap - Om mened, falskt åtal och annan osann utsaga </a:t>
            </a:r>
            <a:endParaRPr lang="sv-SE" altLang="sv-SE" sz="2400" dirty="0">
              <a:solidFill>
                <a:srgbClr val="000000"/>
              </a:solidFill>
            </a:endParaRPr>
          </a:p>
        </p:txBody>
      </p:sp>
    </p:spTree>
    <p:extLst>
      <p:ext uri="{BB962C8B-B14F-4D97-AF65-F5344CB8AC3E}">
        <p14:creationId xmlns:p14="http://schemas.microsoft.com/office/powerpoint/2010/main" val="2938736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ubrik 1"/>
          <p:cNvSpPr>
            <a:spLocks noGrp="1"/>
          </p:cNvSpPr>
          <p:nvPr>
            <p:ph type="title"/>
          </p:nvPr>
        </p:nvSpPr>
        <p:spPr>
          <a:xfrm>
            <a:off x="695400" y="806450"/>
            <a:ext cx="9178850" cy="596900"/>
          </a:xfrm>
        </p:spPr>
        <p:txBody>
          <a:bodyPr/>
          <a:lstStyle/>
          <a:p>
            <a:pPr eaLnBrk="1" hangingPunct="1"/>
            <a:r>
              <a:rPr lang="sv-SE" altLang="sv-SE" sz="3200" b="1" kern="1200" dirty="0"/>
              <a:t>14 kap BrB - Om förfalskningsbrott</a:t>
            </a:r>
          </a:p>
        </p:txBody>
      </p:sp>
      <p:sp>
        <p:nvSpPr>
          <p:cNvPr id="4099" name="Platshållare för innehåll 2"/>
          <p:cNvSpPr>
            <a:spLocks noGrp="1"/>
          </p:cNvSpPr>
          <p:nvPr>
            <p:ph idx="1"/>
          </p:nvPr>
        </p:nvSpPr>
        <p:spPr>
          <a:xfrm>
            <a:off x="2230438" y="1449388"/>
            <a:ext cx="7658100" cy="4557712"/>
          </a:xfrm>
        </p:spPr>
        <p:txBody>
          <a:bodyPr/>
          <a:lstStyle/>
          <a:p>
            <a:pPr marL="542925" indent="-542925">
              <a:defRPr/>
            </a:pPr>
            <a:r>
              <a:rPr lang="sv-SE" altLang="sv-SE" dirty="0">
                <a:latin typeface="+mj-lt"/>
              </a:rPr>
              <a:t>1 §	Urkundsförfalskning</a:t>
            </a:r>
          </a:p>
          <a:p>
            <a:pPr marL="542925" indent="-542925">
              <a:defRPr/>
            </a:pPr>
            <a:r>
              <a:rPr lang="sv-SE" altLang="sv-SE" dirty="0">
                <a:latin typeface="+mj-lt"/>
              </a:rPr>
              <a:t>2 § 	Förvanskning av urkund</a:t>
            </a:r>
          </a:p>
          <a:p>
            <a:pPr marL="542925" indent="-542925">
              <a:defRPr/>
            </a:pPr>
            <a:r>
              <a:rPr lang="sv-SE" altLang="sv-SE" dirty="0">
                <a:latin typeface="+mj-lt"/>
              </a:rPr>
              <a:t>3 § 	Grov urkundsförfalskning</a:t>
            </a:r>
          </a:p>
          <a:p>
            <a:pPr marL="542925" indent="-542925">
              <a:defRPr/>
            </a:pPr>
            <a:r>
              <a:rPr lang="sv-SE" altLang="sv-SE" dirty="0">
                <a:latin typeface="+mj-lt"/>
              </a:rPr>
              <a:t>4 § 	Hindrande av urkunds bevisfunktion</a:t>
            </a:r>
          </a:p>
          <a:p>
            <a:pPr marL="542925" indent="-542925">
              <a:defRPr/>
            </a:pPr>
            <a:r>
              <a:rPr lang="sv-SE" altLang="sv-SE" dirty="0">
                <a:latin typeface="+mj-lt"/>
              </a:rPr>
              <a:t>5 § 	Signaturförfalskning</a:t>
            </a:r>
          </a:p>
          <a:p>
            <a:pPr marL="542925" indent="-542925">
              <a:defRPr/>
            </a:pPr>
            <a:r>
              <a:rPr lang="sv-SE" altLang="sv-SE" dirty="0">
                <a:latin typeface="+mj-lt"/>
              </a:rPr>
              <a:t>6 § 	Penningförfalskning</a:t>
            </a:r>
          </a:p>
          <a:p>
            <a:pPr marL="542925" indent="-542925">
              <a:defRPr/>
            </a:pPr>
            <a:r>
              <a:rPr lang="sv-SE" altLang="sv-SE" dirty="0">
                <a:latin typeface="+mj-lt"/>
              </a:rPr>
              <a:t>7 § 	Olovlig befattning med falska pengar</a:t>
            </a:r>
          </a:p>
          <a:p>
            <a:pPr marL="542925" indent="-542925">
              <a:defRPr/>
            </a:pPr>
            <a:r>
              <a:rPr lang="sv-SE" altLang="sv-SE" dirty="0">
                <a:latin typeface="+mj-lt"/>
              </a:rPr>
              <a:t>8 § 	Märkesförfalskning</a:t>
            </a:r>
          </a:p>
          <a:p>
            <a:pPr marL="542925" indent="-542925">
              <a:defRPr/>
            </a:pPr>
            <a:r>
              <a:rPr lang="sv-SE" altLang="sv-SE" dirty="0">
                <a:latin typeface="+mj-lt"/>
              </a:rPr>
              <a:t>9 § 	Förfalskning av fast märke</a:t>
            </a:r>
          </a:p>
          <a:p>
            <a:pPr marL="542925" indent="-542925">
              <a:defRPr/>
            </a:pPr>
            <a:r>
              <a:rPr lang="sv-SE" altLang="sv-SE" dirty="0">
                <a:latin typeface="+mj-lt"/>
              </a:rPr>
              <a:t>10 § 	Brukande av det förfalskade</a:t>
            </a:r>
          </a:p>
          <a:p>
            <a:pPr marL="542925" indent="-542925">
              <a:defRPr/>
            </a:pPr>
            <a:r>
              <a:rPr lang="sv-SE" altLang="sv-SE" dirty="0">
                <a:latin typeface="+mj-lt"/>
              </a:rPr>
              <a:t>11 § 	Olaga spridande av efterbildning</a:t>
            </a:r>
          </a:p>
          <a:p>
            <a:pPr marL="542925" indent="-542925">
              <a:defRPr/>
            </a:pPr>
            <a:r>
              <a:rPr lang="sv-SE" altLang="sv-SE" dirty="0">
                <a:latin typeface="+mj-lt"/>
              </a:rPr>
              <a:t>12 §	Frivilligt avvärjande av fara</a:t>
            </a:r>
          </a:p>
          <a:p>
            <a:pPr marL="542925" indent="-542925">
              <a:defRPr/>
            </a:pPr>
            <a:r>
              <a:rPr lang="sv-SE" altLang="sv-SE" dirty="0">
                <a:latin typeface="+mj-lt"/>
              </a:rPr>
              <a:t>13 § 	Osjälvständiga brottsformer </a:t>
            </a:r>
          </a:p>
        </p:txBody>
      </p:sp>
    </p:spTree>
    <p:extLst>
      <p:ext uri="{BB962C8B-B14F-4D97-AF65-F5344CB8AC3E}">
        <p14:creationId xmlns:p14="http://schemas.microsoft.com/office/powerpoint/2010/main" val="3663264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79376" y="806450"/>
            <a:ext cx="10654291" cy="755650"/>
          </a:xfrm>
        </p:spPr>
        <p:txBody>
          <a:bodyPr/>
          <a:lstStyle/>
          <a:p>
            <a:pPr eaLnBrk="1" hangingPunct="1"/>
            <a:r>
              <a:rPr lang="sv-SE" sz="3200" b="1" kern="1200" dirty="0"/>
              <a:t>Urkundsförfalskning och förvanskning av urkund</a:t>
            </a:r>
          </a:p>
        </p:txBody>
      </p:sp>
      <p:sp>
        <p:nvSpPr>
          <p:cNvPr id="3" name="Platshållare för innehåll 2"/>
          <p:cNvSpPr>
            <a:spLocks noGrp="1"/>
          </p:cNvSpPr>
          <p:nvPr>
            <p:ph idx="1"/>
          </p:nvPr>
        </p:nvSpPr>
        <p:spPr>
          <a:xfrm>
            <a:off x="479376" y="1412776"/>
            <a:ext cx="11233248" cy="4594324"/>
          </a:xfrm>
        </p:spPr>
        <p:txBody>
          <a:bodyPr/>
          <a:lstStyle/>
          <a:p>
            <a:r>
              <a:rPr lang="sv-SE" b="1" dirty="0">
                <a:solidFill>
                  <a:srgbClr val="333333"/>
                </a:solidFill>
                <a:latin typeface="inherit"/>
              </a:rPr>
              <a:t>1 §</a:t>
            </a:r>
            <a:r>
              <a:rPr lang="sv-SE" dirty="0">
                <a:solidFill>
                  <a:srgbClr val="000000"/>
                </a:solidFill>
                <a:latin typeface="inherit"/>
              </a:rPr>
              <a:t>   Den som </a:t>
            </a:r>
            <a:r>
              <a:rPr lang="sv-SE" dirty="0">
                <a:solidFill>
                  <a:srgbClr val="0070C0"/>
                </a:solidFill>
                <a:latin typeface="inherit"/>
              </a:rPr>
              <a:t>obehörigen</a:t>
            </a:r>
            <a:r>
              <a:rPr lang="sv-SE" dirty="0">
                <a:solidFill>
                  <a:srgbClr val="000000"/>
                </a:solidFill>
                <a:latin typeface="inherit"/>
              </a:rPr>
              <a:t>, </a:t>
            </a:r>
            <a:r>
              <a:rPr lang="sv-SE" dirty="0">
                <a:solidFill>
                  <a:srgbClr val="0070C0"/>
                </a:solidFill>
                <a:latin typeface="inherit"/>
              </a:rPr>
              <a:t>genom att skriva eller på liknande sätt ange en annan persons namn eller på annat sätt, framställer en falsk </a:t>
            </a:r>
            <a:r>
              <a:rPr lang="sv-SE" b="1" dirty="0">
                <a:solidFill>
                  <a:srgbClr val="0070C0"/>
                </a:solidFill>
                <a:latin typeface="inherit"/>
              </a:rPr>
              <a:t>urkund</a:t>
            </a:r>
            <a:r>
              <a:rPr lang="sv-SE" dirty="0">
                <a:solidFill>
                  <a:srgbClr val="0070C0"/>
                </a:solidFill>
                <a:latin typeface="inherit"/>
              </a:rPr>
              <a:t> eller ändrar eller fyller ut en äkta urkund </a:t>
            </a:r>
            <a:r>
              <a:rPr lang="sv-SE" dirty="0">
                <a:solidFill>
                  <a:srgbClr val="000000"/>
                </a:solidFill>
                <a:latin typeface="inherit"/>
              </a:rPr>
              <a:t>döms, om åtgärden </a:t>
            </a:r>
            <a:r>
              <a:rPr lang="sv-SE" dirty="0">
                <a:solidFill>
                  <a:srgbClr val="0070C0"/>
                </a:solidFill>
                <a:latin typeface="inherit"/>
              </a:rPr>
              <a:t>innebär </a:t>
            </a:r>
            <a:r>
              <a:rPr lang="sv-SE" b="1" dirty="0">
                <a:solidFill>
                  <a:srgbClr val="0070C0"/>
                </a:solidFill>
                <a:latin typeface="inherit"/>
              </a:rPr>
              <a:t>fara i bevishänseende</a:t>
            </a:r>
            <a:r>
              <a:rPr lang="sv-SE" dirty="0">
                <a:solidFill>
                  <a:srgbClr val="000000"/>
                </a:solidFill>
                <a:latin typeface="inherit"/>
              </a:rPr>
              <a:t>, för </a:t>
            </a:r>
            <a:r>
              <a:rPr lang="sv-SE" dirty="0">
                <a:solidFill>
                  <a:srgbClr val="FF0000"/>
                </a:solidFill>
                <a:latin typeface="inherit"/>
              </a:rPr>
              <a:t>urkundsförfalskning</a:t>
            </a:r>
            <a:r>
              <a:rPr lang="sv-SE" dirty="0">
                <a:solidFill>
                  <a:srgbClr val="000000"/>
                </a:solidFill>
                <a:latin typeface="inherit"/>
              </a:rPr>
              <a:t> till fängelse i högst två år.</a:t>
            </a:r>
          </a:p>
          <a:p>
            <a:r>
              <a:rPr lang="sv-SE" dirty="0">
                <a:solidFill>
                  <a:srgbClr val="000000"/>
                </a:solidFill>
                <a:latin typeface="inherit"/>
              </a:rPr>
              <a:t>	</a:t>
            </a:r>
            <a:r>
              <a:rPr lang="sv-SE" dirty="0">
                <a:solidFill>
                  <a:srgbClr val="0070C0"/>
                </a:solidFill>
                <a:latin typeface="inherit"/>
              </a:rPr>
              <a:t>Med urkund avses</a:t>
            </a:r>
            <a:br>
              <a:rPr lang="sv-SE" dirty="0">
                <a:solidFill>
                  <a:srgbClr val="0070C0"/>
                </a:solidFill>
                <a:latin typeface="inherit"/>
              </a:rPr>
            </a:br>
            <a:r>
              <a:rPr lang="sv-SE" dirty="0">
                <a:solidFill>
                  <a:srgbClr val="0070C0"/>
                </a:solidFill>
                <a:latin typeface="inherit"/>
              </a:rPr>
              <a:t>   1. en </a:t>
            </a:r>
            <a:r>
              <a:rPr lang="sv-SE" u="sng" dirty="0">
                <a:solidFill>
                  <a:srgbClr val="0070C0"/>
                </a:solidFill>
                <a:latin typeface="inherit"/>
              </a:rPr>
              <a:t>handling</a:t>
            </a:r>
            <a:r>
              <a:rPr lang="sv-SE" dirty="0">
                <a:solidFill>
                  <a:srgbClr val="0070C0"/>
                </a:solidFill>
                <a:latin typeface="inherit"/>
              </a:rPr>
              <a:t> som upprättats till bevis eller annars är av betydelse som bevis och som har en utställarangivelse och originalkaraktär,</a:t>
            </a:r>
            <a:br>
              <a:rPr lang="sv-SE" dirty="0">
                <a:solidFill>
                  <a:srgbClr val="0070C0"/>
                </a:solidFill>
                <a:latin typeface="inherit"/>
              </a:rPr>
            </a:br>
            <a:r>
              <a:rPr lang="sv-SE" dirty="0">
                <a:solidFill>
                  <a:srgbClr val="0070C0"/>
                </a:solidFill>
                <a:latin typeface="inherit"/>
              </a:rPr>
              <a:t>   2. en </a:t>
            </a:r>
            <a:r>
              <a:rPr lang="sv-SE" u="sng" dirty="0">
                <a:solidFill>
                  <a:srgbClr val="0070C0"/>
                </a:solidFill>
                <a:latin typeface="inherit"/>
              </a:rPr>
              <a:t>elektronisk handling </a:t>
            </a:r>
            <a:r>
              <a:rPr lang="sv-SE" dirty="0">
                <a:solidFill>
                  <a:srgbClr val="0070C0"/>
                </a:solidFill>
                <a:latin typeface="inherit"/>
              </a:rPr>
              <a:t>som upprättats till bevis eller annars är av betydelse som bevis och som har en utställarangivelse som kan kontrolleras på ett tillförlitligt sätt, och</a:t>
            </a:r>
            <a:br>
              <a:rPr lang="sv-SE" dirty="0">
                <a:solidFill>
                  <a:srgbClr val="0070C0"/>
                </a:solidFill>
                <a:latin typeface="inherit"/>
              </a:rPr>
            </a:br>
            <a:r>
              <a:rPr lang="sv-SE" dirty="0">
                <a:solidFill>
                  <a:srgbClr val="0070C0"/>
                </a:solidFill>
                <a:latin typeface="inherit"/>
              </a:rPr>
              <a:t>   3. ett </a:t>
            </a:r>
            <a:r>
              <a:rPr lang="sv-SE" u="sng" dirty="0">
                <a:solidFill>
                  <a:srgbClr val="0070C0"/>
                </a:solidFill>
                <a:latin typeface="inherit"/>
              </a:rPr>
              <a:t>märke</a:t>
            </a:r>
            <a:r>
              <a:rPr lang="sv-SE" dirty="0">
                <a:solidFill>
                  <a:srgbClr val="0070C0"/>
                </a:solidFill>
                <a:latin typeface="inherit"/>
              </a:rPr>
              <a:t> som ställts ut till bevis om en persons identitet eller om en viss rättighet eller prestation och som har originalkaraktär (bevismärke). </a:t>
            </a:r>
          </a:p>
          <a:p>
            <a:endParaRPr lang="sv-SE" dirty="0"/>
          </a:p>
          <a:p>
            <a:pPr lvl="0"/>
            <a:r>
              <a:rPr lang="sv-SE" b="1" dirty="0">
                <a:solidFill>
                  <a:srgbClr val="333333"/>
                </a:solidFill>
                <a:latin typeface="inherit"/>
              </a:rPr>
              <a:t>2 §</a:t>
            </a:r>
            <a:r>
              <a:rPr lang="sv-SE" dirty="0">
                <a:solidFill>
                  <a:srgbClr val="000000"/>
                </a:solidFill>
                <a:latin typeface="inherit"/>
              </a:rPr>
              <a:t>   Är brott som avses i 1 § att anse som </a:t>
            </a:r>
            <a:r>
              <a:rPr lang="sv-SE" dirty="0">
                <a:solidFill>
                  <a:srgbClr val="0070C0"/>
                </a:solidFill>
                <a:latin typeface="inherit"/>
              </a:rPr>
              <a:t>ringa</a:t>
            </a:r>
            <a:r>
              <a:rPr lang="sv-SE" dirty="0">
                <a:solidFill>
                  <a:srgbClr val="000000"/>
                </a:solidFill>
                <a:latin typeface="inherit"/>
              </a:rPr>
              <a:t>, döms för </a:t>
            </a:r>
            <a:r>
              <a:rPr lang="sv-SE" dirty="0">
                <a:solidFill>
                  <a:srgbClr val="FF0000"/>
                </a:solidFill>
                <a:latin typeface="inherit"/>
              </a:rPr>
              <a:t>förvanskning av urkund </a:t>
            </a:r>
            <a:r>
              <a:rPr lang="sv-SE" dirty="0">
                <a:solidFill>
                  <a:srgbClr val="000000"/>
                </a:solidFill>
                <a:latin typeface="inherit"/>
              </a:rPr>
              <a:t>till böter eller fängelse i högst sex månader.</a:t>
            </a:r>
          </a:p>
          <a:p>
            <a:pPr lvl="0"/>
            <a:r>
              <a:rPr lang="sv-SE" dirty="0">
                <a:solidFill>
                  <a:srgbClr val="000000"/>
                </a:solidFill>
                <a:latin typeface="inherit"/>
              </a:rPr>
              <a:t>	Vid bedömande av om brottet är ringa ska det särskilt beaktas </a:t>
            </a:r>
            <a:r>
              <a:rPr lang="sv-SE" dirty="0">
                <a:solidFill>
                  <a:srgbClr val="0070C0"/>
                </a:solidFill>
                <a:latin typeface="inherit"/>
              </a:rPr>
              <a:t>om urkunden är av mindre vikt eller om gärningen har begåtts för att hjälpa någon till hans eller hennes rätt.</a:t>
            </a:r>
          </a:p>
          <a:p>
            <a:endParaRPr lang="sv-SE" dirty="0"/>
          </a:p>
        </p:txBody>
      </p:sp>
    </p:spTree>
    <p:extLst>
      <p:ext uri="{BB962C8B-B14F-4D97-AF65-F5344CB8AC3E}">
        <p14:creationId xmlns:p14="http://schemas.microsoft.com/office/powerpoint/2010/main" val="2674557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kern="1200" dirty="0"/>
              <a:t>Urkund – utdrag ur Brottsbalkskommentaren</a:t>
            </a:r>
          </a:p>
        </p:txBody>
      </p:sp>
      <p:sp>
        <p:nvSpPr>
          <p:cNvPr id="3" name="Platshållare för innehåll 2"/>
          <p:cNvSpPr>
            <a:spLocks noGrp="1"/>
          </p:cNvSpPr>
          <p:nvPr>
            <p:ph idx="1"/>
          </p:nvPr>
        </p:nvSpPr>
        <p:spPr>
          <a:xfrm>
            <a:off x="623392" y="1988840"/>
            <a:ext cx="10529325" cy="4018260"/>
          </a:xfrm>
        </p:spPr>
        <p:txBody>
          <a:bodyPr/>
          <a:lstStyle/>
          <a:p>
            <a:r>
              <a:rPr lang="sv-SE" b="0" i="0" dirty="0">
                <a:solidFill>
                  <a:srgbClr val="2F2F2B"/>
                </a:solidFill>
                <a:effectLst/>
                <a:latin typeface="Roboto"/>
              </a:rPr>
              <a:t>	För att undvika de problem som följde av den i äldre rätt långt drivna uppdelningen på olika brott alltefter objektets beskaffenhet har </a:t>
            </a:r>
            <a:r>
              <a:rPr lang="sv-SE" b="0" i="0" dirty="0">
                <a:solidFill>
                  <a:srgbClr val="FF0000"/>
                </a:solidFill>
                <a:effectLst/>
                <a:latin typeface="Roboto"/>
              </a:rPr>
              <a:t>alla </a:t>
            </a:r>
            <a:r>
              <a:rPr lang="sv-SE" b="0" i="1" dirty="0">
                <a:solidFill>
                  <a:srgbClr val="FF0000"/>
                </a:solidFill>
                <a:effectLst/>
                <a:latin typeface="Roboto"/>
              </a:rPr>
              <a:t>handlingar</a:t>
            </a:r>
            <a:r>
              <a:rPr lang="sv-SE" b="0" i="0" dirty="0">
                <a:solidFill>
                  <a:srgbClr val="FF0000"/>
                </a:solidFill>
                <a:effectLst/>
                <a:latin typeface="Roboto"/>
              </a:rPr>
              <a:t>, som ska kunna utgöra objekt för straffbar förfalskning sammanförts i ett enda brottsbegrepp, </a:t>
            </a:r>
            <a:r>
              <a:rPr lang="sv-SE" b="0" i="1" dirty="0">
                <a:solidFill>
                  <a:srgbClr val="FF0000"/>
                </a:solidFill>
                <a:effectLst/>
                <a:latin typeface="Roboto"/>
              </a:rPr>
              <a:t>urkund</a:t>
            </a:r>
            <a:r>
              <a:rPr lang="sv-SE" b="0" i="0" dirty="0">
                <a:solidFill>
                  <a:srgbClr val="FF0000"/>
                </a:solidFill>
                <a:effectLst/>
                <a:latin typeface="Roboto"/>
              </a:rPr>
              <a:t>. </a:t>
            </a:r>
            <a:r>
              <a:rPr lang="sv-SE" b="0" i="0" dirty="0">
                <a:solidFill>
                  <a:srgbClr val="2F2F2B"/>
                </a:solidFill>
                <a:effectLst/>
                <a:latin typeface="Roboto"/>
              </a:rPr>
              <a:t>Vid 2013 års revidering klargjordes att </a:t>
            </a:r>
            <a:r>
              <a:rPr lang="sv-SE" b="0" i="0" dirty="0">
                <a:solidFill>
                  <a:srgbClr val="FF0000"/>
                </a:solidFill>
                <a:effectLst/>
                <a:latin typeface="Roboto"/>
              </a:rPr>
              <a:t>även elektroniska handlingar under vissa förutsättningar </a:t>
            </a:r>
            <a:r>
              <a:rPr lang="sv-SE" b="0" i="0" dirty="0">
                <a:solidFill>
                  <a:srgbClr val="2F2F2B"/>
                </a:solidFill>
                <a:effectLst/>
                <a:latin typeface="Roboto"/>
              </a:rPr>
              <a:t>utgör urkunder i lagens mening.</a:t>
            </a:r>
          </a:p>
          <a:p>
            <a:r>
              <a:rPr lang="sv-SE" b="0" i="0" dirty="0">
                <a:solidFill>
                  <a:srgbClr val="2F2F2B"/>
                </a:solidFill>
                <a:effectLst/>
                <a:latin typeface="Roboto"/>
              </a:rPr>
              <a:t>	</a:t>
            </a:r>
            <a:r>
              <a:rPr lang="sv-SE" b="0" i="0" dirty="0">
                <a:solidFill>
                  <a:srgbClr val="FF0000"/>
                </a:solidFill>
                <a:effectLst/>
                <a:latin typeface="Roboto"/>
              </a:rPr>
              <a:t>Till begreppet urkund har också förts vissa märken. </a:t>
            </a:r>
            <a:r>
              <a:rPr lang="sv-SE" b="0" i="0" dirty="0">
                <a:solidFill>
                  <a:srgbClr val="2F2F2B"/>
                </a:solidFill>
                <a:effectLst/>
                <a:latin typeface="Roboto"/>
              </a:rPr>
              <a:t>Det gäller s.k. </a:t>
            </a:r>
            <a:r>
              <a:rPr lang="sv-SE" b="0" i="1" dirty="0">
                <a:solidFill>
                  <a:srgbClr val="2F2F2B"/>
                </a:solidFill>
                <a:effectLst/>
                <a:latin typeface="Roboto"/>
              </a:rPr>
              <a:t>bevismärken</a:t>
            </a:r>
            <a:r>
              <a:rPr lang="sv-SE" b="0" i="0" dirty="0">
                <a:solidFill>
                  <a:srgbClr val="2F2F2B"/>
                </a:solidFill>
                <a:effectLst/>
                <a:latin typeface="Roboto"/>
              </a:rPr>
              <a:t>, märken </a:t>
            </a:r>
            <a:r>
              <a:rPr lang="sv-SE" b="0" i="0" dirty="0">
                <a:solidFill>
                  <a:srgbClr val="FF0000"/>
                </a:solidFill>
                <a:effectLst/>
                <a:latin typeface="Roboto"/>
              </a:rPr>
              <a:t>som fyller en bevisfunktion</a:t>
            </a:r>
            <a:r>
              <a:rPr lang="sv-SE" b="0" i="0" dirty="0">
                <a:solidFill>
                  <a:srgbClr val="2F2F2B"/>
                </a:solidFill>
                <a:effectLst/>
                <a:latin typeface="Roboto"/>
              </a:rPr>
              <a:t> för vilken man ofta använder handlingar, t.ex. biljetter och mottagningsbevis. </a:t>
            </a:r>
            <a:r>
              <a:rPr lang="sv-SE" b="0" i="0" dirty="0">
                <a:solidFill>
                  <a:srgbClr val="FF0000"/>
                </a:solidFill>
                <a:effectLst/>
                <a:latin typeface="Roboto"/>
              </a:rPr>
              <a:t>Gränsen mellan en handling och ett bevismärke avgörs av utförligheten. </a:t>
            </a:r>
            <a:r>
              <a:rPr lang="sv-SE" b="0" i="0" dirty="0">
                <a:solidFill>
                  <a:srgbClr val="2F2F2B"/>
                </a:solidFill>
                <a:effectLst/>
                <a:latin typeface="Roboto"/>
              </a:rPr>
              <a:t>I ett bevismärke är föreställningsinnehållet delvis underförstått. </a:t>
            </a:r>
            <a:r>
              <a:rPr lang="sv-SE" b="0" i="0" dirty="0">
                <a:solidFill>
                  <a:srgbClr val="FF0000"/>
                </a:solidFill>
                <a:effectLst/>
                <a:latin typeface="Roboto"/>
              </a:rPr>
              <a:t>Alla </a:t>
            </a:r>
            <a:r>
              <a:rPr lang="sv-SE" b="0" i="1" dirty="0">
                <a:solidFill>
                  <a:srgbClr val="FF0000"/>
                </a:solidFill>
                <a:effectLst/>
                <a:latin typeface="Roboto"/>
              </a:rPr>
              <a:t>mynt</a:t>
            </a:r>
            <a:r>
              <a:rPr lang="sv-SE" b="0" i="0" dirty="0">
                <a:solidFill>
                  <a:srgbClr val="FF0000"/>
                </a:solidFill>
                <a:effectLst/>
                <a:latin typeface="Roboto"/>
              </a:rPr>
              <a:t> och </a:t>
            </a:r>
            <a:r>
              <a:rPr lang="sv-SE" b="0" i="1" dirty="0">
                <a:solidFill>
                  <a:srgbClr val="FF0000"/>
                </a:solidFill>
                <a:effectLst/>
                <a:latin typeface="Roboto"/>
              </a:rPr>
              <a:t>sedlar</a:t>
            </a:r>
            <a:r>
              <a:rPr lang="sv-SE" b="0" i="0" dirty="0">
                <a:solidFill>
                  <a:srgbClr val="FF0000"/>
                </a:solidFill>
                <a:effectLst/>
                <a:latin typeface="Roboto"/>
              </a:rPr>
              <a:t> har likaså sammanförts inom en enhetlig brottsbeskrivning.</a:t>
            </a:r>
          </a:p>
          <a:p>
            <a:endParaRPr lang="sv-SE" b="0" i="0" dirty="0">
              <a:solidFill>
                <a:srgbClr val="FF0000"/>
              </a:solidFill>
              <a:effectLst/>
              <a:latin typeface="Roboto"/>
            </a:endParaRPr>
          </a:p>
          <a:p>
            <a:r>
              <a:rPr lang="sv-SE" dirty="0">
                <a:latin typeface="Roboto"/>
              </a:rPr>
              <a:t>	</a:t>
            </a:r>
            <a:r>
              <a:rPr lang="sv-SE" dirty="0" err="1">
                <a:latin typeface="Roboto"/>
              </a:rPr>
              <a:t>Etc</a:t>
            </a:r>
            <a:r>
              <a:rPr lang="sv-SE" dirty="0">
                <a:latin typeface="Roboto"/>
              </a:rPr>
              <a:t>….</a:t>
            </a:r>
            <a:endParaRPr lang="sv-SE" b="0" i="0" dirty="0">
              <a:effectLst/>
              <a:latin typeface="Roboto"/>
            </a:endParaRPr>
          </a:p>
          <a:p>
            <a:endParaRPr lang="sv-SE" dirty="0"/>
          </a:p>
        </p:txBody>
      </p:sp>
    </p:spTree>
    <p:extLst>
      <p:ext uri="{BB962C8B-B14F-4D97-AF65-F5344CB8AC3E}">
        <p14:creationId xmlns:p14="http://schemas.microsoft.com/office/powerpoint/2010/main" val="1158836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kern="1200" dirty="0"/>
              <a:t>Några exempel på urkunder</a:t>
            </a:r>
          </a:p>
        </p:txBody>
      </p:sp>
      <p:sp>
        <p:nvSpPr>
          <p:cNvPr id="3" name="Platshållare för innehåll 2"/>
          <p:cNvSpPr>
            <a:spLocks noGrp="1"/>
          </p:cNvSpPr>
          <p:nvPr>
            <p:ph idx="1"/>
          </p:nvPr>
        </p:nvSpPr>
        <p:spPr>
          <a:xfrm>
            <a:off x="939800" y="1219643"/>
            <a:ext cx="10210800" cy="4710832"/>
          </a:xfrm>
        </p:spPr>
        <p:txBody>
          <a:bodyPr/>
          <a:lstStyle/>
          <a:p>
            <a:endParaRPr lang="sv-SE" dirty="0">
              <a:solidFill>
                <a:srgbClr val="000000"/>
              </a:solidFill>
              <a:latin typeface="inherit"/>
            </a:endParaRPr>
          </a:p>
          <a:p>
            <a:pPr lvl="0">
              <a:buAutoNum type="arabicPeriod"/>
              <a:tabLst>
                <a:tab pos="361950" algn="l"/>
                <a:tab pos="628650" algn="l"/>
              </a:tabLst>
              <a:defRPr/>
            </a:pPr>
            <a:r>
              <a:rPr lang="sv-SE" b="1" dirty="0">
                <a:solidFill>
                  <a:srgbClr val="000000"/>
                </a:solidFill>
                <a:latin typeface="inherit"/>
              </a:rPr>
              <a:t>Handling:</a:t>
            </a:r>
          </a:p>
          <a:p>
            <a:pPr marL="0" lvl="0" indent="0">
              <a:tabLst>
                <a:tab pos="361950" algn="l"/>
                <a:tab pos="628650" algn="l"/>
              </a:tabLst>
              <a:defRPr/>
            </a:pPr>
            <a:r>
              <a:rPr lang="sv-SE" dirty="0">
                <a:solidFill>
                  <a:srgbClr val="000000"/>
                </a:solidFill>
                <a:latin typeface="inherit"/>
              </a:rPr>
              <a:t>T ex aktiebrev, anbud, ansökan, försäkringsbesked, hyreskontrakt, kvittenser, presentkort, protokoll, fullmakt, pass, körkort</a:t>
            </a:r>
          </a:p>
          <a:p>
            <a:endParaRPr lang="sv-SE" dirty="0">
              <a:solidFill>
                <a:srgbClr val="000000"/>
              </a:solidFill>
              <a:latin typeface="inherit"/>
            </a:endParaRPr>
          </a:p>
          <a:p>
            <a:r>
              <a:rPr lang="sv-SE" b="1" dirty="0">
                <a:solidFill>
                  <a:srgbClr val="000000"/>
                </a:solidFill>
                <a:latin typeface="inherit"/>
              </a:rPr>
              <a:t>2. Elektronisk handling:</a:t>
            </a:r>
          </a:p>
          <a:p>
            <a:r>
              <a:rPr lang="sv-SE" dirty="0">
                <a:solidFill>
                  <a:srgbClr val="000000"/>
                </a:solidFill>
                <a:latin typeface="inherit"/>
              </a:rPr>
              <a:t>Kvalificerade elektroniska signaturer</a:t>
            </a:r>
          </a:p>
          <a:p>
            <a:endParaRPr lang="sv-SE" dirty="0">
              <a:solidFill>
                <a:srgbClr val="000000"/>
              </a:solidFill>
              <a:latin typeface="inherit"/>
            </a:endParaRPr>
          </a:p>
          <a:p>
            <a:pPr lvl="0">
              <a:tabLst>
                <a:tab pos="628650" algn="l"/>
              </a:tabLst>
              <a:defRPr/>
            </a:pPr>
            <a:r>
              <a:rPr lang="sv-SE" altLang="sv-SE" b="1" dirty="0">
                <a:solidFill>
                  <a:srgbClr val="000000"/>
                </a:solidFill>
                <a:latin typeface="inherit"/>
              </a:rPr>
              <a:t>3. Märken: </a:t>
            </a:r>
          </a:p>
          <a:p>
            <a:pPr lvl="0">
              <a:tabLst>
                <a:tab pos="628650" algn="l"/>
              </a:tabLst>
              <a:defRPr/>
            </a:pPr>
            <a:r>
              <a:rPr lang="sv-SE" altLang="sv-SE" dirty="0">
                <a:solidFill>
                  <a:srgbClr val="2F2F2B"/>
                </a:solidFill>
                <a:latin typeface="Roboto"/>
              </a:rPr>
              <a:t>a) </a:t>
            </a:r>
            <a:r>
              <a:rPr lang="sv-SE" altLang="sv-SE" u="sng" dirty="0">
                <a:solidFill>
                  <a:srgbClr val="2F2F2B"/>
                </a:solidFill>
                <a:latin typeface="Roboto"/>
              </a:rPr>
              <a:t>bevismärken</a:t>
            </a:r>
            <a:r>
              <a:rPr lang="sv-SE" altLang="sv-SE" dirty="0">
                <a:solidFill>
                  <a:srgbClr val="2F2F2B"/>
                </a:solidFill>
                <a:latin typeface="Roboto"/>
              </a:rPr>
              <a:t> – t ex </a:t>
            </a:r>
            <a:r>
              <a:rPr lang="sv-SE" dirty="0">
                <a:solidFill>
                  <a:srgbClr val="2F2F2B"/>
                </a:solidFill>
                <a:latin typeface="Roboto"/>
              </a:rPr>
              <a:t>järnvägsbiljetter och kassakvitton, legitimationskort, inträdesbiljetter till teatrar, museer och liknande </a:t>
            </a:r>
            <a:endParaRPr lang="sv-SE" altLang="sv-SE" dirty="0">
              <a:solidFill>
                <a:srgbClr val="2F2F2B"/>
              </a:solidFill>
              <a:latin typeface="Roboto"/>
            </a:endParaRPr>
          </a:p>
          <a:p>
            <a:pPr lvl="0">
              <a:tabLst>
                <a:tab pos="628650" algn="l"/>
              </a:tabLst>
              <a:defRPr/>
            </a:pPr>
            <a:r>
              <a:rPr lang="sv-SE" altLang="sv-SE" dirty="0">
                <a:solidFill>
                  <a:srgbClr val="2F2F2B"/>
                </a:solidFill>
                <a:latin typeface="Roboto"/>
              </a:rPr>
              <a:t>b) </a:t>
            </a:r>
            <a:r>
              <a:rPr lang="sv-SE" altLang="sv-SE" u="sng" dirty="0">
                <a:solidFill>
                  <a:srgbClr val="2F2F2B"/>
                </a:solidFill>
                <a:latin typeface="Roboto"/>
              </a:rPr>
              <a:t>kontrollmärken</a:t>
            </a:r>
            <a:r>
              <a:rPr lang="sv-SE" altLang="sv-SE" dirty="0">
                <a:solidFill>
                  <a:srgbClr val="2F2F2B"/>
                </a:solidFill>
                <a:latin typeface="Roboto"/>
              </a:rPr>
              <a:t> – t ex </a:t>
            </a:r>
            <a:r>
              <a:rPr lang="sv-SE" dirty="0">
                <a:solidFill>
                  <a:srgbClr val="2F2F2B"/>
                </a:solidFill>
                <a:latin typeface="Roboto"/>
              </a:rPr>
              <a:t>guld- och silverstämplar och registreringsskyltar på motorfordon</a:t>
            </a:r>
          </a:p>
          <a:p>
            <a:pPr marL="0" lvl="0" indent="0">
              <a:tabLst>
                <a:tab pos="628650" algn="l"/>
              </a:tabLst>
              <a:defRPr/>
            </a:pPr>
            <a:r>
              <a:rPr lang="sv-SE" altLang="sv-SE" dirty="0">
                <a:solidFill>
                  <a:srgbClr val="2F2F2B"/>
                </a:solidFill>
                <a:latin typeface="Roboto"/>
              </a:rPr>
              <a:t>c) </a:t>
            </a:r>
            <a:r>
              <a:rPr lang="sv-SE" altLang="sv-SE" u="sng" dirty="0">
                <a:solidFill>
                  <a:srgbClr val="2F2F2B"/>
                </a:solidFill>
                <a:latin typeface="Roboto"/>
              </a:rPr>
              <a:t>värdemärken</a:t>
            </a:r>
            <a:r>
              <a:rPr lang="sv-SE" altLang="sv-SE" dirty="0">
                <a:solidFill>
                  <a:srgbClr val="2F2F2B"/>
                </a:solidFill>
                <a:latin typeface="Roboto"/>
              </a:rPr>
              <a:t> – t ex frimärken</a:t>
            </a:r>
          </a:p>
          <a:p>
            <a:pPr lvl="0">
              <a:tabLst>
                <a:tab pos="628650" algn="l"/>
              </a:tabLst>
              <a:defRPr/>
            </a:pPr>
            <a:r>
              <a:rPr lang="sv-SE" altLang="sv-SE" dirty="0">
                <a:solidFill>
                  <a:srgbClr val="000000"/>
                </a:solidFill>
                <a:latin typeface="inherit"/>
              </a:rPr>
              <a:t>Se 8 och 9 §§</a:t>
            </a:r>
          </a:p>
          <a:p>
            <a:pPr marL="0" lvl="0" indent="0">
              <a:tabLst>
                <a:tab pos="628650" algn="l"/>
              </a:tabLst>
              <a:defRPr/>
            </a:pPr>
            <a:endParaRPr lang="sv-SE" dirty="0">
              <a:solidFill>
                <a:srgbClr val="2F2F2B"/>
              </a:solidFill>
              <a:latin typeface="Roboto"/>
            </a:endParaRPr>
          </a:p>
          <a:p>
            <a:pPr lvl="0">
              <a:tabLst>
                <a:tab pos="628650" algn="l"/>
              </a:tabLst>
              <a:defRPr/>
            </a:pPr>
            <a:endParaRPr lang="sv-SE" dirty="0">
              <a:solidFill>
                <a:srgbClr val="2F2F2B"/>
              </a:solidFill>
              <a:latin typeface="Roboto"/>
            </a:endParaRPr>
          </a:p>
          <a:p>
            <a:pPr lvl="0">
              <a:tabLst>
                <a:tab pos="628650" algn="l"/>
              </a:tabLst>
              <a:defRPr/>
            </a:pPr>
            <a:endParaRPr lang="sv-SE" dirty="0"/>
          </a:p>
        </p:txBody>
      </p:sp>
    </p:spTree>
    <p:extLst>
      <p:ext uri="{BB962C8B-B14F-4D97-AF65-F5344CB8AC3E}">
        <p14:creationId xmlns:p14="http://schemas.microsoft.com/office/powerpoint/2010/main" val="88583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95400" y="806450"/>
            <a:ext cx="10945216" cy="755650"/>
          </a:xfrm>
        </p:spPr>
        <p:txBody>
          <a:bodyPr/>
          <a:lstStyle/>
          <a:p>
            <a:r>
              <a:rPr lang="sv-SE" sz="3200" b="1" kern="1200" dirty="0"/>
              <a:t>Fara i bevishänseende – utdrag ur Brottsbalkskommentaren</a:t>
            </a:r>
          </a:p>
        </p:txBody>
      </p:sp>
      <p:sp>
        <p:nvSpPr>
          <p:cNvPr id="5" name="Platshållare för innehåll 4"/>
          <p:cNvSpPr>
            <a:spLocks noGrp="1"/>
          </p:cNvSpPr>
          <p:nvPr>
            <p:ph idx="1"/>
          </p:nvPr>
        </p:nvSpPr>
        <p:spPr>
          <a:xfrm>
            <a:off x="939800" y="1844824"/>
            <a:ext cx="10212917" cy="4162276"/>
          </a:xfrm>
        </p:spPr>
        <p:txBody>
          <a:bodyPr/>
          <a:lstStyle/>
          <a:p>
            <a:pPr>
              <a:buFont typeface="Wingdings" panose="05000000000000000000" pitchFamily="2" charset="2"/>
              <a:buChar char="ü"/>
            </a:pPr>
            <a:r>
              <a:rPr lang="sv-SE" b="0" i="0" dirty="0">
                <a:effectLst/>
                <a:latin typeface="Roboto"/>
              </a:rPr>
              <a:t>Det förfalskade ska vara så likt en äkta urkund att det är </a:t>
            </a:r>
            <a:r>
              <a:rPr lang="sv-SE" b="0" i="0" dirty="0">
                <a:solidFill>
                  <a:srgbClr val="FF0000"/>
                </a:solidFill>
                <a:effectLst/>
                <a:latin typeface="Roboto"/>
              </a:rPr>
              <a:t>något så när </a:t>
            </a:r>
            <a:r>
              <a:rPr lang="sv-SE" b="0" i="1" dirty="0">
                <a:solidFill>
                  <a:srgbClr val="FF0000"/>
                </a:solidFill>
                <a:effectLst/>
                <a:latin typeface="Roboto"/>
              </a:rPr>
              <a:t>sannolikt att en förväxling kan</a:t>
            </a:r>
            <a:r>
              <a:rPr lang="sv-SE" b="0" i="0" dirty="0">
                <a:solidFill>
                  <a:srgbClr val="FF0000"/>
                </a:solidFill>
                <a:effectLst/>
                <a:latin typeface="Roboto"/>
              </a:rPr>
              <a:t> ske eller att det förfalskade på annat sätt tas för äkta. </a:t>
            </a:r>
          </a:p>
          <a:p>
            <a:pPr>
              <a:buFont typeface="Wingdings" panose="05000000000000000000" pitchFamily="2" charset="2"/>
              <a:buChar char="ü"/>
            </a:pPr>
            <a:endParaRPr lang="sv-SE" dirty="0">
              <a:solidFill>
                <a:srgbClr val="FF0000"/>
              </a:solidFill>
              <a:latin typeface="Roboto"/>
            </a:endParaRPr>
          </a:p>
          <a:p>
            <a:pPr>
              <a:buFont typeface="Wingdings" panose="05000000000000000000" pitchFamily="2" charset="2"/>
              <a:buChar char="ü"/>
            </a:pPr>
            <a:r>
              <a:rPr lang="sv-SE" b="0" i="0" dirty="0">
                <a:solidFill>
                  <a:srgbClr val="2F2F2B"/>
                </a:solidFill>
                <a:effectLst/>
                <a:latin typeface="Roboto"/>
              </a:rPr>
              <a:t>Fara i bevishänseende </a:t>
            </a:r>
            <a:r>
              <a:rPr lang="sv-SE" b="0" i="0" dirty="0">
                <a:effectLst/>
                <a:latin typeface="Roboto"/>
              </a:rPr>
              <a:t>förutsätter</a:t>
            </a:r>
            <a:r>
              <a:rPr lang="sv-SE" b="0" i="0" dirty="0">
                <a:solidFill>
                  <a:srgbClr val="FF0000"/>
                </a:solidFill>
                <a:effectLst/>
                <a:latin typeface="Roboto"/>
              </a:rPr>
              <a:t> en viss </a:t>
            </a:r>
            <a:r>
              <a:rPr lang="sv-SE" b="0" i="1" dirty="0">
                <a:solidFill>
                  <a:srgbClr val="FF0000"/>
                </a:solidFill>
                <a:effectLst/>
                <a:latin typeface="Roboto"/>
              </a:rPr>
              <a:t>sannolikhet för att det förfalskade ska komma till användning</a:t>
            </a:r>
            <a:r>
              <a:rPr lang="sv-SE" b="0" i="0" dirty="0">
                <a:solidFill>
                  <a:srgbClr val="FF0000"/>
                </a:solidFill>
                <a:effectLst/>
                <a:latin typeface="Roboto"/>
              </a:rPr>
              <a:t> </a:t>
            </a:r>
            <a:r>
              <a:rPr lang="sv-SE" b="0" i="0" dirty="0">
                <a:solidFill>
                  <a:srgbClr val="2F2F2B"/>
                </a:solidFill>
                <a:effectLst/>
                <a:latin typeface="Roboto"/>
              </a:rPr>
              <a:t>vid bevisning i nu nämnd mening. </a:t>
            </a:r>
          </a:p>
          <a:p>
            <a:pPr>
              <a:buFont typeface="Wingdings" panose="05000000000000000000" pitchFamily="2" charset="2"/>
              <a:buChar char="ü"/>
            </a:pPr>
            <a:endParaRPr lang="sv-SE" dirty="0">
              <a:solidFill>
                <a:srgbClr val="2F2F2B"/>
              </a:solidFill>
              <a:latin typeface="Roboto"/>
            </a:endParaRPr>
          </a:p>
          <a:p>
            <a:pPr>
              <a:buFont typeface="Wingdings" panose="05000000000000000000" pitchFamily="2" charset="2"/>
              <a:buChar char="ü"/>
            </a:pPr>
            <a:r>
              <a:rPr lang="sv-SE" b="0" i="0" dirty="0">
                <a:solidFill>
                  <a:srgbClr val="2F2F2B"/>
                </a:solidFill>
                <a:effectLst/>
                <a:latin typeface="Roboto"/>
              </a:rPr>
              <a:t>Fara i bevishänseende förutsätter vidare att dess </a:t>
            </a:r>
            <a:r>
              <a:rPr lang="sv-SE" b="0" i="1" dirty="0">
                <a:solidFill>
                  <a:srgbClr val="FF0000"/>
                </a:solidFill>
                <a:effectLst/>
                <a:latin typeface="Roboto"/>
              </a:rPr>
              <a:t>användning</a:t>
            </a:r>
            <a:r>
              <a:rPr lang="sv-SE" b="0" i="0" dirty="0">
                <a:solidFill>
                  <a:srgbClr val="FF0000"/>
                </a:solidFill>
                <a:effectLst/>
                <a:latin typeface="Roboto"/>
              </a:rPr>
              <a:t> med någon sannolikhet </a:t>
            </a:r>
            <a:r>
              <a:rPr lang="sv-SE" b="0" i="1" dirty="0">
                <a:solidFill>
                  <a:srgbClr val="FF0000"/>
                </a:solidFill>
                <a:effectLst/>
                <a:latin typeface="Roboto"/>
              </a:rPr>
              <a:t>skulle medföra skada eller olägenhet</a:t>
            </a:r>
            <a:r>
              <a:rPr lang="sv-SE" b="0" i="0" dirty="0">
                <a:solidFill>
                  <a:srgbClr val="FF0000"/>
                </a:solidFill>
                <a:effectLst/>
                <a:latin typeface="Roboto"/>
              </a:rPr>
              <a:t>.</a:t>
            </a:r>
          </a:p>
          <a:p>
            <a:pPr>
              <a:buFont typeface="Wingdings" panose="05000000000000000000" pitchFamily="2" charset="2"/>
              <a:buChar char="ü"/>
            </a:pPr>
            <a:endParaRPr lang="sv-SE" dirty="0">
              <a:solidFill>
                <a:srgbClr val="FF0000"/>
              </a:solidFill>
              <a:latin typeface="Roboto"/>
            </a:endParaRPr>
          </a:p>
          <a:p>
            <a:pPr>
              <a:buFont typeface="Wingdings" panose="05000000000000000000" pitchFamily="2" charset="2"/>
              <a:buChar char="ü"/>
            </a:pPr>
            <a:r>
              <a:rPr lang="sv-SE" b="0" i="0" dirty="0">
                <a:solidFill>
                  <a:srgbClr val="2F2F2B"/>
                </a:solidFill>
                <a:effectLst/>
                <a:latin typeface="Roboto"/>
              </a:rPr>
              <a:t>Faran måste föreligga </a:t>
            </a:r>
            <a:r>
              <a:rPr lang="sv-SE" b="0" i="1" dirty="0">
                <a:solidFill>
                  <a:srgbClr val="FF0000"/>
                </a:solidFill>
                <a:effectLst/>
                <a:latin typeface="Roboto"/>
              </a:rPr>
              <a:t>vid tiden för själva förfalskningsåtgärden</a:t>
            </a:r>
            <a:r>
              <a:rPr lang="sv-SE" b="0" i="0" dirty="0">
                <a:solidFill>
                  <a:srgbClr val="2F2F2B"/>
                </a:solidFill>
                <a:effectLst/>
                <a:latin typeface="Roboto"/>
              </a:rPr>
              <a:t>. </a:t>
            </a:r>
            <a:endParaRPr lang="sv-SE" dirty="0">
              <a:solidFill>
                <a:srgbClr val="FF0000"/>
              </a:solidFill>
              <a:latin typeface="Roboto"/>
            </a:endParaRPr>
          </a:p>
          <a:p>
            <a:pPr marL="0" indent="0"/>
            <a:r>
              <a:rPr lang="sv-SE" b="0" i="0" dirty="0">
                <a:solidFill>
                  <a:srgbClr val="2F2F2B"/>
                </a:solidFill>
                <a:effectLst/>
                <a:latin typeface="Roboto"/>
              </a:rPr>
              <a:t>	</a:t>
            </a:r>
          </a:p>
          <a:p>
            <a:endParaRPr lang="sv-SE" dirty="0"/>
          </a:p>
        </p:txBody>
      </p:sp>
    </p:spTree>
    <p:extLst>
      <p:ext uri="{BB962C8B-B14F-4D97-AF65-F5344CB8AC3E}">
        <p14:creationId xmlns:p14="http://schemas.microsoft.com/office/powerpoint/2010/main" val="3676855267"/>
      </p:ext>
    </p:extLst>
  </p:cSld>
  <p:clrMapOvr>
    <a:masterClrMapping/>
  </p:clrMapOvr>
</p:sld>
</file>

<file path=ppt/theme/theme1.xml><?xml version="1.0" encoding="utf-8"?>
<a:theme xmlns:a="http://schemas.openxmlformats.org/drawingml/2006/main" name="Linnéuniversitetet">
  <a:themeElements>
    <a:clrScheme name="Småland">
      <a:dk1>
        <a:sysClr val="windowText" lastClr="000000"/>
      </a:dk1>
      <a:lt1>
        <a:sysClr val="window" lastClr="FFFFFF"/>
      </a:lt1>
      <a:dk2>
        <a:srgbClr val="747474"/>
      </a:dk2>
      <a:lt2>
        <a:srgbClr val="FFFFFF"/>
      </a:lt2>
      <a:accent1>
        <a:srgbClr val="FFE000"/>
      </a:accent1>
      <a:accent2>
        <a:srgbClr val="B71234"/>
      </a:accent2>
      <a:accent3>
        <a:srgbClr val="557630"/>
      </a:accent3>
      <a:accent4>
        <a:srgbClr val="006983"/>
      </a:accent4>
      <a:accent5>
        <a:srgbClr val="928B81"/>
      </a:accent5>
      <a:accent6>
        <a:srgbClr val="C55E9B"/>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txDef>
      <a:spPr>
        <a:noFill/>
      </a:spPr>
      <a:bodyPr wrap="square" rtlCol="0">
        <a:spAutoFit/>
      </a:bodyPr>
      <a:lstStyle>
        <a:defPPr>
          <a:defRPr dirty="0">
            <a:latin typeface="+mn-lt"/>
          </a:defRPr>
        </a:defPPr>
      </a:lstStyle>
    </a:tx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A476BCB6-D11B-48E8-B8AE-345319C53D49}" vid="{B5AA89F4-5110-4B04-BBAC-64ADA65212E9}"/>
    </a:ext>
  </a:extLst>
</a:theme>
</file>

<file path=ppt/theme/theme2.xml><?xml version="1.0" encoding="utf-8"?>
<a:theme xmlns:a="http://schemas.openxmlformats.org/drawingml/2006/main" name="Utan logotyp">
  <a:themeElements>
    <a:clrScheme name="Småland">
      <a:dk1>
        <a:sysClr val="windowText" lastClr="000000"/>
      </a:dk1>
      <a:lt1>
        <a:sysClr val="window" lastClr="FFFFFF"/>
      </a:lt1>
      <a:dk2>
        <a:srgbClr val="747474"/>
      </a:dk2>
      <a:lt2>
        <a:srgbClr val="FFFFFF"/>
      </a:lt2>
      <a:accent1>
        <a:srgbClr val="FFE000"/>
      </a:accent1>
      <a:accent2>
        <a:srgbClr val="B71234"/>
      </a:accent2>
      <a:accent3>
        <a:srgbClr val="557630"/>
      </a:accent3>
      <a:accent4>
        <a:srgbClr val="006983"/>
      </a:accent4>
      <a:accent5>
        <a:srgbClr val="928B81"/>
      </a:accent5>
      <a:accent6>
        <a:srgbClr val="C55E9B"/>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A476BCB6-D11B-48E8-B8AE-345319C53D49}" vid="{E44AC9E0-5933-4B13-8CE9-A816B841F483}"/>
    </a:ext>
  </a:extLst>
</a:theme>
</file>

<file path=ppt/theme/theme3.xml><?xml version="1.0" encoding="utf-8"?>
<a:theme xmlns:a="http://schemas.openxmlformats.org/drawingml/2006/main" name="1_Office Them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Office Them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Office Them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lnu_swe</Template>
  <TotalTime>5551</TotalTime>
  <Words>3290</Words>
  <Application>Microsoft Office PowerPoint</Application>
  <PresentationFormat>Bredbild</PresentationFormat>
  <Paragraphs>183</Paragraphs>
  <Slides>25</Slides>
  <Notes>7</Notes>
  <HiddenSlides>0</HiddenSlides>
  <MMClips>0</MMClips>
  <ScaleCrop>false</ScaleCrop>
  <HeadingPairs>
    <vt:vector size="6" baseType="variant">
      <vt:variant>
        <vt:lpstr>Använt teckensnitt</vt:lpstr>
      </vt:variant>
      <vt:variant>
        <vt:i4>6</vt:i4>
      </vt:variant>
      <vt:variant>
        <vt:lpstr>Tema</vt:lpstr>
      </vt:variant>
      <vt:variant>
        <vt:i4>5</vt:i4>
      </vt:variant>
      <vt:variant>
        <vt:lpstr>Bildrubriker</vt:lpstr>
      </vt:variant>
      <vt:variant>
        <vt:i4>25</vt:i4>
      </vt:variant>
    </vt:vector>
  </HeadingPairs>
  <TitlesOfParts>
    <vt:vector size="36" baseType="lpstr">
      <vt:lpstr>Arial</vt:lpstr>
      <vt:lpstr>Calibri</vt:lpstr>
      <vt:lpstr>inherit</vt:lpstr>
      <vt:lpstr>Roboto</vt:lpstr>
      <vt:lpstr>Times New Roman</vt:lpstr>
      <vt:lpstr>Wingdings</vt:lpstr>
      <vt:lpstr>Linnéuniversitetet</vt:lpstr>
      <vt:lpstr>Utan logotyp</vt:lpstr>
      <vt:lpstr>1_Office Theme</vt:lpstr>
      <vt:lpstr>2_Office Theme</vt:lpstr>
      <vt:lpstr>3_Office Theme</vt:lpstr>
      <vt:lpstr>14 kap och 15 kap BrB Straffrätt</vt:lpstr>
      <vt:lpstr>PowerPoint-presentation</vt:lpstr>
      <vt:lpstr>PowerPoint-presentation</vt:lpstr>
      <vt:lpstr>Kapitlens innehåll</vt:lpstr>
      <vt:lpstr>14 kap BrB - Om förfalskningsbrott</vt:lpstr>
      <vt:lpstr>Urkundsförfalskning och förvanskning av urkund</vt:lpstr>
      <vt:lpstr>Urkund – utdrag ur Brottsbalkskommentaren</vt:lpstr>
      <vt:lpstr>Några exempel på urkunder</vt:lpstr>
      <vt:lpstr>Fara i bevishänseende – utdrag ur Brottsbalkskommentaren</vt:lpstr>
      <vt:lpstr>Grov urkundsförfalskning och hindrande av urkunds bevisfunktion</vt:lpstr>
      <vt:lpstr>Signaturförfalskning och penningförfalskning</vt:lpstr>
      <vt:lpstr>Olovlig befattning med falska pengar och märkesförfalskning</vt:lpstr>
      <vt:lpstr>Förfalskning av fast märke, brukande av det förfalskade  och olaga spridande av efterbildning</vt:lpstr>
      <vt:lpstr>Frivilligt avvärjande och osjälvständiga brottsformer</vt:lpstr>
      <vt:lpstr>15 kap BrB Om mened, falskt åtal och annan osann utsaga </vt:lpstr>
      <vt:lpstr>Mened, osann partsutsaga och ovarsam utsaga</vt:lpstr>
      <vt:lpstr>Processrätt - rättegångsbalken</vt:lpstr>
      <vt:lpstr>Osann och ovarsam utsaga inför nordisk eller internationell domstol</vt:lpstr>
      <vt:lpstr>Falskt åtal och obefogat åtal</vt:lpstr>
      <vt:lpstr>Angivelse och tillvitelse </vt:lpstr>
      <vt:lpstr>Bevisförvanskning och underlåtenhet att avvärja rättsfel</vt:lpstr>
      <vt:lpstr>Osann och vårdslös försäkran, osant intygande, brukande av osann urkund</vt:lpstr>
      <vt:lpstr>Missbruk av urkund och handling, förnekande av underskrift</vt:lpstr>
      <vt:lpstr>Frivilligt avvärjande och osjälvständiga brottsformer</vt:lpstr>
      <vt:lpstr>PowerPoint-presentation</vt:lpstr>
    </vt:vector>
  </TitlesOfParts>
  <Company>Linnaeus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Sandra Rohdin</dc:creator>
  <cp:lastModifiedBy>Anna Quintero Tovar</cp:lastModifiedBy>
  <cp:revision>348</cp:revision>
  <cp:lastPrinted>2019-10-03T08:21:34Z</cp:lastPrinted>
  <dcterms:created xsi:type="dcterms:W3CDTF">2019-01-18T09:23:29Z</dcterms:created>
  <dcterms:modified xsi:type="dcterms:W3CDTF">2022-04-13T17:30:32Z</dcterms:modified>
  <cp:version>1</cp:version>
</cp:coreProperties>
</file>