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 id="2147483691" r:id="rId2"/>
  </p:sldMasterIdLst>
  <p:notesMasterIdLst>
    <p:notesMasterId r:id="rId37"/>
  </p:notesMasterIdLst>
  <p:sldIdLst>
    <p:sldId id="256" r:id="rId3"/>
    <p:sldId id="270" r:id="rId4"/>
    <p:sldId id="289" r:id="rId5"/>
    <p:sldId id="306" r:id="rId6"/>
    <p:sldId id="262" r:id="rId7"/>
    <p:sldId id="308" r:id="rId8"/>
    <p:sldId id="261" r:id="rId9"/>
    <p:sldId id="263" r:id="rId10"/>
    <p:sldId id="264" r:id="rId11"/>
    <p:sldId id="295" r:id="rId12"/>
    <p:sldId id="265" r:id="rId13"/>
    <p:sldId id="309" r:id="rId14"/>
    <p:sldId id="267" r:id="rId15"/>
    <p:sldId id="272" r:id="rId16"/>
    <p:sldId id="307" r:id="rId17"/>
    <p:sldId id="310" r:id="rId18"/>
    <p:sldId id="274" r:id="rId19"/>
    <p:sldId id="298" r:id="rId20"/>
    <p:sldId id="299" r:id="rId21"/>
    <p:sldId id="275" r:id="rId22"/>
    <p:sldId id="311" r:id="rId23"/>
    <p:sldId id="297" r:id="rId24"/>
    <p:sldId id="300" r:id="rId25"/>
    <p:sldId id="277" r:id="rId26"/>
    <p:sldId id="276" r:id="rId27"/>
    <p:sldId id="268" r:id="rId28"/>
    <p:sldId id="312" r:id="rId29"/>
    <p:sldId id="303" r:id="rId30"/>
    <p:sldId id="269" r:id="rId31"/>
    <p:sldId id="304" r:id="rId32"/>
    <p:sldId id="313" r:id="rId33"/>
    <p:sldId id="281" r:id="rId34"/>
    <p:sldId id="305" r:id="rId35"/>
    <p:sldId id="258" r:id="rId36"/>
  </p:sldIdLst>
  <p:sldSz cx="12192000" cy="6858000"/>
  <p:notesSz cx="6858000" cy="9144000"/>
  <p:defaultTextStyle>
    <a:defPPr>
      <a:defRPr lang="sv-SE"/>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5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89" autoAdjust="0"/>
    <p:restoredTop sz="69906" autoAdjust="0"/>
  </p:normalViewPr>
  <p:slideViewPr>
    <p:cSldViewPr>
      <p:cViewPr varScale="1">
        <p:scale>
          <a:sx n="81" d="100"/>
          <a:sy n="81" d="100"/>
        </p:scale>
        <p:origin x="126" y="85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25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A849B8-FDBA-4C80-BB81-DF7B8A96A9B9}" type="datetimeFigureOut">
              <a:rPr lang="sv-SE" smtClean="0"/>
              <a:t>2023-08-08</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B96618-DCD8-4754-B0DF-254AC6747191}" type="slidenum">
              <a:rPr lang="sv-SE" smtClean="0"/>
              <a:t>‹#›</a:t>
            </a:fld>
            <a:endParaRPr lang="sv-SE"/>
          </a:p>
        </p:txBody>
      </p:sp>
    </p:spTree>
    <p:extLst>
      <p:ext uri="{BB962C8B-B14F-4D97-AF65-F5344CB8AC3E}">
        <p14:creationId xmlns:p14="http://schemas.microsoft.com/office/powerpoint/2010/main" val="1974796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80B96618-DCD8-4754-B0DF-254AC6747191}" type="slidenum">
              <a:rPr lang="sv-SE" smtClean="0"/>
              <a:t>1</a:t>
            </a:fld>
            <a:endParaRPr lang="sv-SE"/>
          </a:p>
        </p:txBody>
      </p:sp>
    </p:spTree>
    <p:extLst>
      <p:ext uri="{BB962C8B-B14F-4D97-AF65-F5344CB8AC3E}">
        <p14:creationId xmlns:p14="http://schemas.microsoft.com/office/powerpoint/2010/main" val="16417862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b="0" i="0" dirty="0">
              <a:solidFill>
                <a:srgbClr val="2F2F2B"/>
              </a:solidFill>
              <a:effectLst/>
              <a:latin typeface="Roboto" panose="02000000000000000000" pitchFamily="2" charset="0"/>
            </a:endParaRPr>
          </a:p>
        </p:txBody>
      </p:sp>
      <p:sp>
        <p:nvSpPr>
          <p:cNvPr id="4" name="Platshållare för bildnummer 3"/>
          <p:cNvSpPr>
            <a:spLocks noGrp="1"/>
          </p:cNvSpPr>
          <p:nvPr>
            <p:ph type="sldNum" sz="quarter" idx="10"/>
          </p:nvPr>
        </p:nvSpPr>
        <p:spPr/>
        <p:txBody>
          <a:bodyPr/>
          <a:lstStyle/>
          <a:p>
            <a:fld id="{80B96618-DCD8-4754-B0DF-254AC6747191}" type="slidenum">
              <a:rPr lang="sv-SE" smtClean="0"/>
              <a:t>11</a:t>
            </a:fld>
            <a:endParaRPr lang="sv-SE"/>
          </a:p>
        </p:txBody>
      </p:sp>
    </p:spTree>
    <p:extLst>
      <p:ext uri="{BB962C8B-B14F-4D97-AF65-F5344CB8AC3E}">
        <p14:creationId xmlns:p14="http://schemas.microsoft.com/office/powerpoint/2010/main" val="33383472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80B96618-DCD8-4754-B0DF-254AC6747191}" type="slidenum">
              <a:rPr lang="sv-SE" smtClean="0"/>
              <a:t>13</a:t>
            </a:fld>
            <a:endParaRPr lang="sv-SE"/>
          </a:p>
        </p:txBody>
      </p:sp>
    </p:spTree>
    <p:extLst>
      <p:ext uri="{BB962C8B-B14F-4D97-AF65-F5344CB8AC3E}">
        <p14:creationId xmlns:p14="http://schemas.microsoft.com/office/powerpoint/2010/main" val="15832946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baseline="0" dirty="0"/>
          </a:p>
        </p:txBody>
      </p:sp>
      <p:sp>
        <p:nvSpPr>
          <p:cNvPr id="4" name="Platshållare för bildnummer 3"/>
          <p:cNvSpPr>
            <a:spLocks noGrp="1"/>
          </p:cNvSpPr>
          <p:nvPr>
            <p:ph type="sldNum" sz="quarter" idx="10"/>
          </p:nvPr>
        </p:nvSpPr>
        <p:spPr/>
        <p:txBody>
          <a:bodyPr/>
          <a:lstStyle/>
          <a:p>
            <a:fld id="{80B96618-DCD8-4754-B0DF-254AC6747191}" type="slidenum">
              <a:rPr lang="sv-SE" smtClean="0"/>
              <a:t>14</a:t>
            </a:fld>
            <a:endParaRPr lang="sv-SE"/>
          </a:p>
        </p:txBody>
      </p:sp>
    </p:spTree>
    <p:extLst>
      <p:ext uri="{BB962C8B-B14F-4D97-AF65-F5344CB8AC3E}">
        <p14:creationId xmlns:p14="http://schemas.microsoft.com/office/powerpoint/2010/main" val="184265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80B96618-DCD8-4754-B0DF-254AC6747191}" type="slidenum">
              <a:rPr lang="sv-SE" smtClean="0"/>
              <a:t>15</a:t>
            </a:fld>
            <a:endParaRPr lang="sv-SE"/>
          </a:p>
        </p:txBody>
      </p:sp>
    </p:spTree>
    <p:extLst>
      <p:ext uri="{BB962C8B-B14F-4D97-AF65-F5344CB8AC3E}">
        <p14:creationId xmlns:p14="http://schemas.microsoft.com/office/powerpoint/2010/main" val="21689376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80B96618-DCD8-4754-B0DF-254AC6747191}" type="slidenum">
              <a:rPr lang="sv-SE" smtClean="0"/>
              <a:t>16</a:t>
            </a:fld>
            <a:endParaRPr lang="sv-SE"/>
          </a:p>
        </p:txBody>
      </p:sp>
    </p:spTree>
    <p:extLst>
      <p:ext uri="{BB962C8B-B14F-4D97-AF65-F5344CB8AC3E}">
        <p14:creationId xmlns:p14="http://schemas.microsoft.com/office/powerpoint/2010/main" val="30248674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a:p>
            <a:endParaRPr lang="sv-SE" baseline="0" dirty="0"/>
          </a:p>
        </p:txBody>
      </p:sp>
      <p:sp>
        <p:nvSpPr>
          <p:cNvPr id="4" name="Platshållare för bildnummer 3"/>
          <p:cNvSpPr>
            <a:spLocks noGrp="1"/>
          </p:cNvSpPr>
          <p:nvPr>
            <p:ph type="sldNum" sz="quarter" idx="10"/>
          </p:nvPr>
        </p:nvSpPr>
        <p:spPr/>
        <p:txBody>
          <a:bodyPr/>
          <a:lstStyle/>
          <a:p>
            <a:fld id="{80B96618-DCD8-4754-B0DF-254AC6747191}" type="slidenum">
              <a:rPr lang="sv-SE" smtClean="0"/>
              <a:t>17</a:t>
            </a:fld>
            <a:endParaRPr lang="sv-SE"/>
          </a:p>
        </p:txBody>
      </p:sp>
    </p:spTree>
    <p:extLst>
      <p:ext uri="{BB962C8B-B14F-4D97-AF65-F5344CB8AC3E}">
        <p14:creationId xmlns:p14="http://schemas.microsoft.com/office/powerpoint/2010/main" val="8868926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endParaRPr lang="sv-SE" dirty="0"/>
          </a:p>
        </p:txBody>
      </p:sp>
      <p:sp>
        <p:nvSpPr>
          <p:cNvPr id="4" name="Platshållare för bildnummer 3"/>
          <p:cNvSpPr>
            <a:spLocks noGrp="1"/>
          </p:cNvSpPr>
          <p:nvPr>
            <p:ph type="sldNum" sz="quarter" idx="5"/>
          </p:nvPr>
        </p:nvSpPr>
        <p:spPr/>
        <p:txBody>
          <a:bodyPr/>
          <a:lstStyle/>
          <a:p>
            <a:fld id="{80B96618-DCD8-4754-B0DF-254AC6747191}" type="slidenum">
              <a:rPr lang="sv-SE" smtClean="0"/>
              <a:t>18</a:t>
            </a:fld>
            <a:endParaRPr lang="sv-SE"/>
          </a:p>
        </p:txBody>
      </p:sp>
    </p:spTree>
    <p:extLst>
      <p:ext uri="{BB962C8B-B14F-4D97-AF65-F5344CB8AC3E}">
        <p14:creationId xmlns:p14="http://schemas.microsoft.com/office/powerpoint/2010/main" val="17165163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80B96618-DCD8-4754-B0DF-254AC6747191}" type="slidenum">
              <a:rPr lang="sv-SE" smtClean="0"/>
              <a:t>20</a:t>
            </a:fld>
            <a:endParaRPr lang="sv-SE"/>
          </a:p>
        </p:txBody>
      </p:sp>
    </p:spTree>
    <p:extLst>
      <p:ext uri="{BB962C8B-B14F-4D97-AF65-F5344CB8AC3E}">
        <p14:creationId xmlns:p14="http://schemas.microsoft.com/office/powerpoint/2010/main" val="15561490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80B96618-DCD8-4754-B0DF-254AC6747191}" type="slidenum">
              <a:rPr lang="sv-SE" smtClean="0"/>
              <a:t>24</a:t>
            </a:fld>
            <a:endParaRPr lang="sv-SE"/>
          </a:p>
        </p:txBody>
      </p:sp>
    </p:spTree>
    <p:extLst>
      <p:ext uri="{BB962C8B-B14F-4D97-AF65-F5344CB8AC3E}">
        <p14:creationId xmlns:p14="http://schemas.microsoft.com/office/powerpoint/2010/main" val="37646053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80B96618-DCD8-4754-B0DF-254AC6747191}" type="slidenum">
              <a:rPr lang="sv-SE" smtClean="0"/>
              <a:t>25</a:t>
            </a:fld>
            <a:endParaRPr lang="sv-SE"/>
          </a:p>
        </p:txBody>
      </p:sp>
    </p:spTree>
    <p:extLst>
      <p:ext uri="{BB962C8B-B14F-4D97-AF65-F5344CB8AC3E}">
        <p14:creationId xmlns:p14="http://schemas.microsoft.com/office/powerpoint/2010/main" val="168685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u="sng" dirty="0"/>
          </a:p>
        </p:txBody>
      </p:sp>
      <p:sp>
        <p:nvSpPr>
          <p:cNvPr id="4" name="Platshållare för bildnummer 3"/>
          <p:cNvSpPr>
            <a:spLocks noGrp="1"/>
          </p:cNvSpPr>
          <p:nvPr>
            <p:ph type="sldNum" sz="quarter" idx="10"/>
          </p:nvPr>
        </p:nvSpPr>
        <p:spPr/>
        <p:txBody>
          <a:bodyPr/>
          <a:lstStyle/>
          <a:p>
            <a:fld id="{80B96618-DCD8-4754-B0DF-254AC6747191}" type="slidenum">
              <a:rPr lang="sv-SE" smtClean="0"/>
              <a:t>2</a:t>
            </a:fld>
            <a:endParaRPr lang="sv-SE"/>
          </a:p>
        </p:txBody>
      </p:sp>
    </p:spTree>
    <p:extLst>
      <p:ext uri="{BB962C8B-B14F-4D97-AF65-F5344CB8AC3E}">
        <p14:creationId xmlns:p14="http://schemas.microsoft.com/office/powerpoint/2010/main" val="28156711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80B96618-DCD8-4754-B0DF-254AC6747191}" type="slidenum">
              <a:rPr lang="sv-SE" smtClean="0"/>
              <a:t>26</a:t>
            </a:fld>
            <a:endParaRPr lang="sv-SE"/>
          </a:p>
        </p:txBody>
      </p:sp>
    </p:spTree>
    <p:extLst>
      <p:ext uri="{BB962C8B-B14F-4D97-AF65-F5344CB8AC3E}">
        <p14:creationId xmlns:p14="http://schemas.microsoft.com/office/powerpoint/2010/main" val="11674862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80B96618-DCD8-4754-B0DF-254AC6747191}" type="slidenum">
              <a:rPr lang="sv-SE" smtClean="0"/>
              <a:t>27</a:t>
            </a:fld>
            <a:endParaRPr lang="sv-SE"/>
          </a:p>
        </p:txBody>
      </p:sp>
    </p:spTree>
    <p:extLst>
      <p:ext uri="{BB962C8B-B14F-4D97-AF65-F5344CB8AC3E}">
        <p14:creationId xmlns:p14="http://schemas.microsoft.com/office/powerpoint/2010/main" val="30085093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80B96618-DCD8-4754-B0DF-254AC6747191}" type="slidenum">
              <a:rPr lang="sv-SE" smtClean="0"/>
              <a:t>29</a:t>
            </a:fld>
            <a:endParaRPr lang="sv-SE"/>
          </a:p>
        </p:txBody>
      </p:sp>
    </p:spTree>
    <p:extLst>
      <p:ext uri="{BB962C8B-B14F-4D97-AF65-F5344CB8AC3E}">
        <p14:creationId xmlns:p14="http://schemas.microsoft.com/office/powerpoint/2010/main" val="7534830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80B96618-DCD8-4754-B0DF-254AC6747191}" type="slidenum">
              <a:rPr lang="sv-SE" smtClean="0"/>
              <a:t>31</a:t>
            </a:fld>
            <a:endParaRPr lang="sv-SE"/>
          </a:p>
        </p:txBody>
      </p:sp>
    </p:spTree>
    <p:extLst>
      <p:ext uri="{BB962C8B-B14F-4D97-AF65-F5344CB8AC3E}">
        <p14:creationId xmlns:p14="http://schemas.microsoft.com/office/powerpoint/2010/main" val="1915472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80B96618-DCD8-4754-B0DF-254AC6747191}" type="slidenum">
              <a:rPr lang="sv-SE" smtClean="0"/>
              <a:t>32</a:t>
            </a:fld>
            <a:endParaRPr lang="sv-SE"/>
          </a:p>
        </p:txBody>
      </p:sp>
    </p:spTree>
    <p:extLst>
      <p:ext uri="{BB962C8B-B14F-4D97-AF65-F5344CB8AC3E}">
        <p14:creationId xmlns:p14="http://schemas.microsoft.com/office/powerpoint/2010/main" val="2316976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80B96618-DCD8-4754-B0DF-254AC6747191}" type="slidenum">
              <a:rPr lang="sv-SE" smtClean="0"/>
              <a:t>3</a:t>
            </a:fld>
            <a:endParaRPr lang="sv-SE"/>
          </a:p>
        </p:txBody>
      </p:sp>
    </p:spTree>
    <p:extLst>
      <p:ext uri="{BB962C8B-B14F-4D97-AF65-F5344CB8AC3E}">
        <p14:creationId xmlns:p14="http://schemas.microsoft.com/office/powerpoint/2010/main" val="1506111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p:txBody>
      </p:sp>
      <p:sp>
        <p:nvSpPr>
          <p:cNvPr id="4" name="Platshållare för bildnummer 3"/>
          <p:cNvSpPr>
            <a:spLocks noGrp="1"/>
          </p:cNvSpPr>
          <p:nvPr>
            <p:ph type="sldNum" sz="quarter" idx="5"/>
          </p:nvPr>
        </p:nvSpPr>
        <p:spPr/>
        <p:txBody>
          <a:bodyPr/>
          <a:lstStyle/>
          <a:p>
            <a:fld id="{80B96618-DCD8-4754-B0DF-254AC6747191}" type="slidenum">
              <a:rPr lang="sv-SE" smtClean="0"/>
              <a:t>4</a:t>
            </a:fld>
            <a:endParaRPr lang="sv-SE"/>
          </a:p>
        </p:txBody>
      </p:sp>
    </p:spTree>
    <p:extLst>
      <p:ext uri="{BB962C8B-B14F-4D97-AF65-F5344CB8AC3E}">
        <p14:creationId xmlns:p14="http://schemas.microsoft.com/office/powerpoint/2010/main" val="3958624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v-SE" b="0" i="0" baseline="0" dirty="0">
              <a:solidFill>
                <a:srgbClr val="2F2F2B"/>
              </a:solidFill>
              <a:effectLst/>
              <a:latin typeface="Roboto" panose="02000000000000000000"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sv-SE" baseline="0" dirty="0"/>
          </a:p>
        </p:txBody>
      </p:sp>
      <p:sp>
        <p:nvSpPr>
          <p:cNvPr id="4" name="Platshållare för bildnummer 3"/>
          <p:cNvSpPr>
            <a:spLocks noGrp="1"/>
          </p:cNvSpPr>
          <p:nvPr>
            <p:ph type="sldNum" sz="quarter" idx="10"/>
          </p:nvPr>
        </p:nvSpPr>
        <p:spPr/>
        <p:txBody>
          <a:bodyPr/>
          <a:lstStyle/>
          <a:p>
            <a:fld id="{80B96618-DCD8-4754-B0DF-254AC6747191}" type="slidenum">
              <a:rPr lang="sv-SE" smtClean="0"/>
              <a:t>5</a:t>
            </a:fld>
            <a:endParaRPr lang="sv-SE"/>
          </a:p>
        </p:txBody>
      </p:sp>
    </p:spTree>
    <p:extLst>
      <p:ext uri="{BB962C8B-B14F-4D97-AF65-F5344CB8AC3E}">
        <p14:creationId xmlns:p14="http://schemas.microsoft.com/office/powerpoint/2010/main" val="42030728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80B96618-DCD8-4754-B0DF-254AC6747191}" type="slidenum">
              <a:rPr lang="sv-SE" smtClean="0"/>
              <a:t>6</a:t>
            </a:fld>
            <a:endParaRPr lang="sv-SE"/>
          </a:p>
        </p:txBody>
      </p:sp>
    </p:spTree>
    <p:extLst>
      <p:ext uri="{BB962C8B-B14F-4D97-AF65-F5344CB8AC3E}">
        <p14:creationId xmlns:p14="http://schemas.microsoft.com/office/powerpoint/2010/main" val="28767863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80B96618-DCD8-4754-B0DF-254AC6747191}" type="slidenum">
              <a:rPr lang="sv-SE" smtClean="0"/>
              <a:t>7</a:t>
            </a:fld>
            <a:endParaRPr lang="sv-SE"/>
          </a:p>
        </p:txBody>
      </p:sp>
    </p:spTree>
    <p:extLst>
      <p:ext uri="{BB962C8B-B14F-4D97-AF65-F5344CB8AC3E}">
        <p14:creationId xmlns:p14="http://schemas.microsoft.com/office/powerpoint/2010/main" val="23940288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80B96618-DCD8-4754-B0DF-254AC6747191}" type="slidenum">
              <a:rPr lang="sv-SE" smtClean="0"/>
              <a:t>8</a:t>
            </a:fld>
            <a:endParaRPr lang="sv-SE"/>
          </a:p>
        </p:txBody>
      </p:sp>
    </p:spTree>
    <p:extLst>
      <p:ext uri="{BB962C8B-B14F-4D97-AF65-F5344CB8AC3E}">
        <p14:creationId xmlns:p14="http://schemas.microsoft.com/office/powerpoint/2010/main" val="41854792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p:txBody>
      </p:sp>
      <p:sp>
        <p:nvSpPr>
          <p:cNvPr id="4" name="Platshållare för bildnummer 3"/>
          <p:cNvSpPr>
            <a:spLocks noGrp="1"/>
          </p:cNvSpPr>
          <p:nvPr>
            <p:ph type="sldNum" sz="quarter" idx="10"/>
          </p:nvPr>
        </p:nvSpPr>
        <p:spPr/>
        <p:txBody>
          <a:bodyPr/>
          <a:lstStyle/>
          <a:p>
            <a:fld id="{80B96618-DCD8-4754-B0DF-254AC6747191}" type="slidenum">
              <a:rPr lang="sv-SE" smtClean="0"/>
              <a:t>9</a:t>
            </a:fld>
            <a:endParaRPr lang="sv-SE"/>
          </a:p>
        </p:txBody>
      </p:sp>
    </p:spTree>
    <p:extLst>
      <p:ext uri="{BB962C8B-B14F-4D97-AF65-F5344CB8AC3E}">
        <p14:creationId xmlns:p14="http://schemas.microsoft.com/office/powerpoint/2010/main" val="255266624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bg>
      <p:bgPr>
        <a:solidFill>
          <a:schemeClr val="accent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20EF999B-7765-4BF0-ADE2-D3E95F9B07C2}"/>
              </a:ext>
            </a:extLst>
          </p:cNvPr>
          <p:cNvCxnSpPr/>
          <p:nvPr/>
        </p:nvCxnSpPr>
        <p:spPr>
          <a:xfrm>
            <a:off x="952501" y="6072189"/>
            <a:ext cx="10191751"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sp>
        <p:nvSpPr>
          <p:cNvPr id="100355" name="Title Placeholder 1">
            <a:extLst>
              <a:ext uri="{FF2B5EF4-FFF2-40B4-BE49-F238E27FC236}">
                <a16:creationId xmlns:a16="http://schemas.microsoft.com/office/drawing/2014/main" id="{DC415B66-E80C-4D68-B3D0-3944F631D1A5}"/>
              </a:ext>
            </a:extLst>
          </p:cNvPr>
          <p:cNvSpPr>
            <a:spLocks noGrp="1"/>
          </p:cNvSpPr>
          <p:nvPr>
            <p:ph type="ctrTitle"/>
          </p:nvPr>
        </p:nvSpPr>
        <p:spPr>
          <a:xfrm>
            <a:off x="914400" y="1449388"/>
            <a:ext cx="10363200" cy="2151062"/>
          </a:xfrm>
        </p:spPr>
        <p:txBody>
          <a:bodyPr/>
          <a:lstStyle>
            <a:lvl1pPr>
              <a:lnSpc>
                <a:spcPts val="7500"/>
              </a:lnSpc>
              <a:defRPr sz="7500"/>
            </a:lvl1pPr>
          </a:lstStyle>
          <a:p>
            <a:pPr lvl="0"/>
            <a:r>
              <a:rPr lang="sv-SE" altLang="sv-SE" noProof="0"/>
              <a:t>Klicka här för att ändra format</a:t>
            </a:r>
            <a:endParaRPr lang="en-US" altLang="sv-SE" noProof="0"/>
          </a:p>
        </p:txBody>
      </p:sp>
      <p:sp>
        <p:nvSpPr>
          <p:cNvPr id="100356" name="Text Placeholder 2">
            <a:extLst>
              <a:ext uri="{FF2B5EF4-FFF2-40B4-BE49-F238E27FC236}">
                <a16:creationId xmlns:a16="http://schemas.microsoft.com/office/drawing/2014/main" id="{EEAC6984-A5D3-4223-83CD-8F04A70565DE}"/>
              </a:ext>
            </a:extLst>
          </p:cNvPr>
          <p:cNvSpPr>
            <a:spLocks noGrp="1"/>
          </p:cNvSpPr>
          <p:nvPr>
            <p:ph type="subTitle" idx="1"/>
          </p:nvPr>
        </p:nvSpPr>
        <p:spPr>
          <a:xfrm>
            <a:off x="1828800" y="3886200"/>
            <a:ext cx="8534400" cy="1752600"/>
          </a:xfrm>
        </p:spPr>
        <p:txBody>
          <a:bodyPr/>
          <a:lstStyle>
            <a:lvl1pPr marL="0" indent="0" algn="ctr">
              <a:defRPr/>
            </a:lvl1pPr>
          </a:lstStyle>
          <a:p>
            <a:pPr lvl="0"/>
            <a:r>
              <a:rPr lang="sv-SE" altLang="sv-SE" noProof="0"/>
              <a:t>Klicka om du vill redigera mall för underrubrikformat</a:t>
            </a:r>
            <a:endParaRPr lang="en-US" altLang="sv-SE" noProof="0"/>
          </a:p>
        </p:txBody>
      </p:sp>
      <p:pic>
        <p:nvPicPr>
          <p:cNvPr id="100357" name="Picture 5" descr="090323_Lnu_Wordmark_Kalmar_Växjö_påhäng_transparent">
            <a:extLst>
              <a:ext uri="{FF2B5EF4-FFF2-40B4-BE49-F238E27FC236}">
                <a16:creationId xmlns:a16="http://schemas.microsoft.com/office/drawing/2014/main" id="{484F6B9E-570F-4E5E-9AFB-392803C24E7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952501" y="6299201"/>
            <a:ext cx="3898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0358" name="Picture 6" descr="090323_Lnu_Symbol">
            <a:extLst>
              <a:ext uri="{FF2B5EF4-FFF2-40B4-BE49-F238E27FC236}">
                <a16:creationId xmlns:a16="http://schemas.microsoft.com/office/drawing/2014/main" id="{9D0500B8-68CC-4661-8A86-0C162E2B0544}"/>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0837334" y="6207125"/>
            <a:ext cx="332317"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E06F8F0-7162-4FCD-A03F-06346CD7AD97}"/>
              </a:ext>
            </a:extLst>
          </p:cNvPr>
          <p:cNvSpPr>
            <a:spLocks noGrp="1"/>
          </p:cNvSpPr>
          <p:nvPr>
            <p:ph type="title"/>
          </p:nvPr>
        </p:nvSpPr>
        <p:spPr/>
        <p:txBody>
          <a:bodyPr/>
          <a:lstStyle/>
          <a:p>
            <a:r>
              <a:rPr lang="sv-SE"/>
              <a:t>Klicka här för att ändra format</a:t>
            </a:r>
          </a:p>
        </p:txBody>
      </p:sp>
      <p:sp>
        <p:nvSpPr>
          <p:cNvPr id="3" name="Platshållare för lodrät text 2">
            <a:extLst>
              <a:ext uri="{FF2B5EF4-FFF2-40B4-BE49-F238E27FC236}">
                <a16:creationId xmlns:a16="http://schemas.microsoft.com/office/drawing/2014/main" id="{B94248D1-9FE5-42EB-96D1-46CB39D64348}"/>
              </a:ext>
            </a:extLst>
          </p:cNvPr>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56145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078D859D-1623-420A-8503-5B67033F798E}"/>
              </a:ext>
            </a:extLst>
          </p:cNvPr>
          <p:cNvSpPr>
            <a:spLocks noGrp="1"/>
          </p:cNvSpPr>
          <p:nvPr>
            <p:ph type="title" orient="vert"/>
          </p:nvPr>
        </p:nvSpPr>
        <p:spPr>
          <a:xfrm>
            <a:off x="8600018" y="806450"/>
            <a:ext cx="2552700" cy="5200650"/>
          </a:xfrm>
        </p:spPr>
        <p:txBody>
          <a:bodyPr vert="eaVert"/>
          <a:lstStyle/>
          <a:p>
            <a:r>
              <a:rPr lang="sv-SE"/>
              <a:t>Klicka här för att ändra format</a:t>
            </a:r>
          </a:p>
        </p:txBody>
      </p:sp>
      <p:sp>
        <p:nvSpPr>
          <p:cNvPr id="3" name="Platshållare för lodrät text 2">
            <a:extLst>
              <a:ext uri="{FF2B5EF4-FFF2-40B4-BE49-F238E27FC236}">
                <a16:creationId xmlns:a16="http://schemas.microsoft.com/office/drawing/2014/main" id="{C98322CF-6F3D-47F1-8A43-FB35AC650FFC}"/>
              </a:ext>
            </a:extLst>
          </p:cNvPr>
          <p:cNvSpPr>
            <a:spLocks noGrp="1"/>
          </p:cNvSpPr>
          <p:nvPr>
            <p:ph type="body" orient="vert" idx="1"/>
          </p:nvPr>
        </p:nvSpPr>
        <p:spPr>
          <a:xfrm>
            <a:off x="939801" y="806450"/>
            <a:ext cx="7457017" cy="5200650"/>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7189814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Avslut">
    <p:bg>
      <p:bgPr>
        <a:solidFill>
          <a:schemeClr val="accent1"/>
        </a:solidFill>
        <a:effectLst/>
      </p:bgPr>
    </p:bg>
    <p:spTree>
      <p:nvGrpSpPr>
        <p:cNvPr id="1" name=""/>
        <p:cNvGrpSpPr/>
        <p:nvPr/>
      </p:nvGrpSpPr>
      <p:grpSpPr>
        <a:xfrm>
          <a:off x="0" y="0"/>
          <a:ext cx="0" cy="0"/>
          <a:chOff x="0" y="0"/>
          <a:chExt cx="0" cy="0"/>
        </a:xfrm>
      </p:grpSpPr>
      <p:pic>
        <p:nvPicPr>
          <p:cNvPr id="7" name="Content Placeholder 9" descr="090323_Lnu-se.png">
            <a:extLst>
              <a:ext uri="{FF2B5EF4-FFF2-40B4-BE49-F238E27FC236}">
                <a16:creationId xmlns:a16="http://schemas.microsoft.com/office/drawing/2014/main" id="{85731244-C1E5-4462-9CD9-9CABB20B3D3E}"/>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4715849" y="4713549"/>
            <a:ext cx="2760304" cy="561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Content Placeholder 12" descr="090323_Lnu_Symbol.png">
            <a:extLst>
              <a:ext uri="{FF2B5EF4-FFF2-40B4-BE49-F238E27FC236}">
                <a16:creationId xmlns:a16="http://schemas.microsoft.com/office/drawing/2014/main" id="{35F4C14C-02D5-4FC7-BAE9-39BF276B4841}"/>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4698087" y="1448780"/>
            <a:ext cx="2795829" cy="2775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503514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Rubrikbild">
    <p:bg>
      <p:bgPr>
        <a:solidFill>
          <a:schemeClr val="accent1"/>
        </a:solidFill>
        <a:effectLst/>
      </p:bgPr>
    </p:bg>
    <p:spTree>
      <p:nvGrpSpPr>
        <p:cNvPr id="1" name=""/>
        <p:cNvGrpSpPr/>
        <p:nvPr/>
      </p:nvGrpSpPr>
      <p:grpSpPr>
        <a:xfrm>
          <a:off x="0" y="0"/>
          <a:ext cx="0" cy="0"/>
          <a:chOff x="0" y="0"/>
          <a:chExt cx="0" cy="0"/>
        </a:xfrm>
      </p:grpSpPr>
      <p:sp>
        <p:nvSpPr>
          <p:cNvPr id="100355" name="Title Placeholder 1">
            <a:extLst>
              <a:ext uri="{FF2B5EF4-FFF2-40B4-BE49-F238E27FC236}">
                <a16:creationId xmlns:a16="http://schemas.microsoft.com/office/drawing/2014/main" id="{DC415B66-E80C-4D68-B3D0-3944F631D1A5}"/>
              </a:ext>
            </a:extLst>
          </p:cNvPr>
          <p:cNvSpPr>
            <a:spLocks noGrp="1"/>
          </p:cNvSpPr>
          <p:nvPr>
            <p:ph type="ctrTitle"/>
          </p:nvPr>
        </p:nvSpPr>
        <p:spPr>
          <a:xfrm>
            <a:off x="914400" y="1449388"/>
            <a:ext cx="10363200" cy="2151062"/>
          </a:xfrm>
        </p:spPr>
        <p:txBody>
          <a:bodyPr/>
          <a:lstStyle>
            <a:lvl1pPr>
              <a:lnSpc>
                <a:spcPts val="7500"/>
              </a:lnSpc>
              <a:defRPr sz="7500"/>
            </a:lvl1pPr>
          </a:lstStyle>
          <a:p>
            <a:pPr lvl="0"/>
            <a:r>
              <a:rPr lang="en-US" altLang="sv-SE" noProof="0"/>
              <a:t>Click to edit Master title style</a:t>
            </a:r>
          </a:p>
        </p:txBody>
      </p:sp>
      <p:sp>
        <p:nvSpPr>
          <p:cNvPr id="100356" name="Text Placeholder 2">
            <a:extLst>
              <a:ext uri="{FF2B5EF4-FFF2-40B4-BE49-F238E27FC236}">
                <a16:creationId xmlns:a16="http://schemas.microsoft.com/office/drawing/2014/main" id="{EEAC6984-A5D3-4223-83CD-8F04A70565DE}"/>
              </a:ext>
            </a:extLst>
          </p:cNvPr>
          <p:cNvSpPr>
            <a:spLocks noGrp="1"/>
          </p:cNvSpPr>
          <p:nvPr>
            <p:ph type="subTitle" idx="1"/>
          </p:nvPr>
        </p:nvSpPr>
        <p:spPr>
          <a:xfrm>
            <a:off x="1828800" y="3886200"/>
            <a:ext cx="8534400" cy="1752600"/>
          </a:xfrm>
        </p:spPr>
        <p:txBody>
          <a:bodyPr/>
          <a:lstStyle>
            <a:lvl1pPr marL="0" indent="0" algn="ctr">
              <a:defRPr/>
            </a:lvl1pPr>
          </a:lstStyle>
          <a:p>
            <a:pPr lvl="0"/>
            <a:r>
              <a:rPr lang="en-US" altLang="sv-SE" noProof="0"/>
              <a:t>Click to edit Master subtitle style</a:t>
            </a:r>
          </a:p>
        </p:txBody>
      </p:sp>
    </p:spTree>
    <p:extLst>
      <p:ext uri="{BB962C8B-B14F-4D97-AF65-F5344CB8AC3E}">
        <p14:creationId xmlns:p14="http://schemas.microsoft.com/office/powerpoint/2010/main" val="39834457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2C8885-8892-4378-88B8-E4A7D1A4A174}"/>
              </a:ext>
            </a:extLst>
          </p:cNvPr>
          <p:cNvSpPr>
            <a:spLocks noGrp="1"/>
          </p:cNvSpPr>
          <p:nvPr>
            <p:ph type="title"/>
          </p:nvPr>
        </p:nvSpPr>
        <p:spPr/>
        <p:txBody>
          <a:bodyPr/>
          <a:lstStyle/>
          <a:p>
            <a:r>
              <a:rPr lang="sv-SE"/>
              <a:t>Klicka här för att ändra format</a:t>
            </a:r>
          </a:p>
        </p:txBody>
      </p:sp>
      <p:sp>
        <p:nvSpPr>
          <p:cNvPr id="3" name="Platshållare för innehåll 2">
            <a:extLst>
              <a:ext uri="{FF2B5EF4-FFF2-40B4-BE49-F238E27FC236}">
                <a16:creationId xmlns:a16="http://schemas.microsoft.com/office/drawing/2014/main" id="{17D81545-B23B-42B7-BBD3-46D8FC01626E}"/>
              </a:ext>
            </a:extLst>
          </p:cNvPr>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B2DEE88-E908-4908-9A7A-DE4B55F4508B}"/>
              </a:ext>
            </a:extLst>
          </p:cNvPr>
          <p:cNvSpPr>
            <a:spLocks noGrp="1"/>
          </p:cNvSpPr>
          <p:nvPr>
            <p:ph type="dt" sz="half" idx="10"/>
          </p:nvPr>
        </p:nvSpPr>
        <p:spPr/>
        <p:txBody>
          <a:bodyPr/>
          <a:lstStyle/>
          <a:p>
            <a:endParaRPr lang="sv-SE"/>
          </a:p>
        </p:txBody>
      </p:sp>
      <p:sp>
        <p:nvSpPr>
          <p:cNvPr id="5" name="Platshållare för sidfot 4">
            <a:extLst>
              <a:ext uri="{FF2B5EF4-FFF2-40B4-BE49-F238E27FC236}">
                <a16:creationId xmlns:a16="http://schemas.microsoft.com/office/drawing/2014/main" id="{B0ABE19B-DB79-400D-AE21-DAA9BE763DCB}"/>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E6DA2D24-6DED-4591-A61C-D9D439AEA884}"/>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12321492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089CE38-6808-4F74-B2E2-F1E2E897929F}"/>
              </a:ext>
            </a:extLst>
          </p:cNvPr>
          <p:cNvSpPr>
            <a:spLocks noGrp="1"/>
          </p:cNvSpPr>
          <p:nvPr>
            <p:ph type="title"/>
          </p:nvPr>
        </p:nvSpPr>
        <p:spPr>
          <a:xfrm>
            <a:off x="831851" y="1709739"/>
            <a:ext cx="10515600" cy="2852737"/>
          </a:xfrm>
        </p:spPr>
        <p:txBody>
          <a:bodyPr anchor="b"/>
          <a:lstStyle>
            <a:lvl1pPr>
              <a:defRPr sz="6000"/>
            </a:lvl1pPr>
          </a:lstStyle>
          <a:p>
            <a:r>
              <a:rPr lang="sv-SE"/>
              <a:t>Klicka här för att ändra format</a:t>
            </a:r>
          </a:p>
        </p:txBody>
      </p:sp>
      <p:sp>
        <p:nvSpPr>
          <p:cNvPr id="3" name="Platshållare för text 2">
            <a:extLst>
              <a:ext uri="{FF2B5EF4-FFF2-40B4-BE49-F238E27FC236}">
                <a16:creationId xmlns:a16="http://schemas.microsoft.com/office/drawing/2014/main" id="{EB61C847-C224-4A3E-8860-260FDC1260F2}"/>
              </a:ext>
            </a:extLst>
          </p:cNvPr>
          <p:cNvSpPr>
            <a:spLocks noGrp="1"/>
          </p:cNvSpPr>
          <p:nvPr>
            <p:ph type="body" idx="1"/>
          </p:nvPr>
        </p:nvSpPr>
        <p:spPr>
          <a:xfrm>
            <a:off x="831851" y="4589463"/>
            <a:ext cx="10515600" cy="1674852"/>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sv-SE"/>
              <a:t>Redigera format för bakgrundstext</a:t>
            </a:r>
          </a:p>
        </p:txBody>
      </p:sp>
      <p:sp>
        <p:nvSpPr>
          <p:cNvPr id="4" name="Platshållare för datum 3">
            <a:extLst>
              <a:ext uri="{FF2B5EF4-FFF2-40B4-BE49-F238E27FC236}">
                <a16:creationId xmlns:a16="http://schemas.microsoft.com/office/drawing/2014/main" id="{4330CCAD-F9BC-4545-9FF6-C422A16F52A9}"/>
              </a:ext>
            </a:extLst>
          </p:cNvPr>
          <p:cNvSpPr>
            <a:spLocks noGrp="1"/>
          </p:cNvSpPr>
          <p:nvPr>
            <p:ph type="dt" sz="half" idx="10"/>
          </p:nvPr>
        </p:nvSpPr>
        <p:spPr/>
        <p:txBody>
          <a:bodyPr/>
          <a:lstStyle/>
          <a:p>
            <a:endParaRPr lang="sv-SE"/>
          </a:p>
        </p:txBody>
      </p:sp>
      <p:sp>
        <p:nvSpPr>
          <p:cNvPr id="5" name="Platshållare för sidfot 4">
            <a:extLst>
              <a:ext uri="{FF2B5EF4-FFF2-40B4-BE49-F238E27FC236}">
                <a16:creationId xmlns:a16="http://schemas.microsoft.com/office/drawing/2014/main" id="{A35D6ED4-514B-4401-AF98-E010D7311E7A}"/>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8C44A918-60C8-4B4D-AAB7-64B03C34C65A}"/>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16887568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14A9B8E-598A-41D8-94B7-11378BDB9701}"/>
              </a:ext>
            </a:extLst>
          </p:cNvPr>
          <p:cNvSpPr>
            <a:spLocks noGrp="1"/>
          </p:cNvSpPr>
          <p:nvPr>
            <p:ph type="title"/>
          </p:nvPr>
        </p:nvSpPr>
        <p:spPr/>
        <p:txBody>
          <a:bodyPr/>
          <a:lstStyle/>
          <a:p>
            <a:r>
              <a:rPr lang="sv-SE"/>
              <a:t>Klicka här för att ändra format</a:t>
            </a:r>
          </a:p>
        </p:txBody>
      </p:sp>
      <p:sp>
        <p:nvSpPr>
          <p:cNvPr id="3" name="Platshållare för innehåll 2">
            <a:extLst>
              <a:ext uri="{FF2B5EF4-FFF2-40B4-BE49-F238E27FC236}">
                <a16:creationId xmlns:a16="http://schemas.microsoft.com/office/drawing/2014/main" id="{FF85310C-F73F-409E-B452-E62D69364CD3}"/>
              </a:ext>
            </a:extLst>
          </p:cNvPr>
          <p:cNvSpPr>
            <a:spLocks noGrp="1"/>
          </p:cNvSpPr>
          <p:nvPr>
            <p:ph sz="half" idx="1"/>
          </p:nvPr>
        </p:nvSpPr>
        <p:spPr>
          <a:xfrm>
            <a:off x="941917" y="1650999"/>
            <a:ext cx="5003800" cy="461331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D567B4CC-C7A6-4632-AE2A-98B687B2CD01}"/>
              </a:ext>
            </a:extLst>
          </p:cNvPr>
          <p:cNvSpPr>
            <a:spLocks noGrp="1"/>
          </p:cNvSpPr>
          <p:nvPr>
            <p:ph sz="half" idx="2"/>
          </p:nvPr>
        </p:nvSpPr>
        <p:spPr>
          <a:xfrm>
            <a:off x="6148917" y="1650999"/>
            <a:ext cx="5003800" cy="461331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0E9FFABF-3A7A-44FB-A5B8-F03545154467}"/>
              </a:ext>
            </a:extLst>
          </p:cNvPr>
          <p:cNvSpPr>
            <a:spLocks noGrp="1"/>
          </p:cNvSpPr>
          <p:nvPr>
            <p:ph type="dt" sz="half" idx="10"/>
          </p:nvPr>
        </p:nvSpPr>
        <p:spPr/>
        <p:txBody>
          <a:bodyPr/>
          <a:lstStyle/>
          <a:p>
            <a:endParaRPr lang="sv-SE" dirty="0"/>
          </a:p>
        </p:txBody>
      </p:sp>
      <p:sp>
        <p:nvSpPr>
          <p:cNvPr id="6" name="Platshållare för sidfot 5">
            <a:extLst>
              <a:ext uri="{FF2B5EF4-FFF2-40B4-BE49-F238E27FC236}">
                <a16:creationId xmlns:a16="http://schemas.microsoft.com/office/drawing/2014/main" id="{367BF071-2E16-4658-B1B9-082FE300A111}"/>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8442532B-D2D3-4A3B-A692-5FE51F51955B}"/>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6035533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E35D2FF-F2EF-4F03-9607-650C37103799}"/>
              </a:ext>
            </a:extLst>
          </p:cNvPr>
          <p:cNvSpPr>
            <a:spLocks noGrp="1"/>
          </p:cNvSpPr>
          <p:nvPr>
            <p:ph type="title"/>
          </p:nvPr>
        </p:nvSpPr>
        <p:spPr>
          <a:xfrm>
            <a:off x="840317" y="365126"/>
            <a:ext cx="10515600" cy="1325563"/>
          </a:xfrm>
        </p:spPr>
        <p:txBody>
          <a:bodyPr/>
          <a:lstStyle/>
          <a:p>
            <a:r>
              <a:rPr lang="sv-SE"/>
              <a:t>Klicka här för att ändra format</a:t>
            </a:r>
          </a:p>
        </p:txBody>
      </p:sp>
      <p:sp>
        <p:nvSpPr>
          <p:cNvPr id="3" name="Platshållare för text 2">
            <a:extLst>
              <a:ext uri="{FF2B5EF4-FFF2-40B4-BE49-F238E27FC236}">
                <a16:creationId xmlns:a16="http://schemas.microsoft.com/office/drawing/2014/main" id="{E5914C83-F8DA-434A-86AC-92BF45A48DF1}"/>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a:extLst>
              <a:ext uri="{FF2B5EF4-FFF2-40B4-BE49-F238E27FC236}">
                <a16:creationId xmlns:a16="http://schemas.microsoft.com/office/drawing/2014/main" id="{A9EE0F89-6230-4935-86D2-93CBCB39E117}"/>
              </a:ext>
            </a:extLst>
          </p:cNvPr>
          <p:cNvSpPr>
            <a:spLocks noGrp="1"/>
          </p:cNvSpPr>
          <p:nvPr>
            <p:ph sz="half" idx="2"/>
          </p:nvPr>
        </p:nvSpPr>
        <p:spPr>
          <a:xfrm>
            <a:off x="840318" y="2505075"/>
            <a:ext cx="5158316" cy="375924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FD681B22-3F5F-49F3-B2E5-A40558557693}"/>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a:extLst>
              <a:ext uri="{FF2B5EF4-FFF2-40B4-BE49-F238E27FC236}">
                <a16:creationId xmlns:a16="http://schemas.microsoft.com/office/drawing/2014/main" id="{8E4BAC24-EEAB-45AF-B7D4-4C86FD2BD35A}"/>
              </a:ext>
            </a:extLst>
          </p:cNvPr>
          <p:cNvSpPr>
            <a:spLocks noGrp="1"/>
          </p:cNvSpPr>
          <p:nvPr>
            <p:ph sz="quarter" idx="4"/>
          </p:nvPr>
        </p:nvSpPr>
        <p:spPr>
          <a:xfrm>
            <a:off x="6172200" y="2505075"/>
            <a:ext cx="5183717" cy="375924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8086D61E-6563-437A-B5C3-0F331765104A}"/>
              </a:ext>
            </a:extLst>
          </p:cNvPr>
          <p:cNvSpPr>
            <a:spLocks noGrp="1"/>
          </p:cNvSpPr>
          <p:nvPr>
            <p:ph type="dt" sz="half" idx="10"/>
          </p:nvPr>
        </p:nvSpPr>
        <p:spPr/>
        <p:txBody>
          <a:bodyPr/>
          <a:lstStyle/>
          <a:p>
            <a:endParaRPr lang="sv-SE" dirty="0"/>
          </a:p>
        </p:txBody>
      </p:sp>
      <p:sp>
        <p:nvSpPr>
          <p:cNvPr id="8" name="Platshållare för sidfot 7">
            <a:extLst>
              <a:ext uri="{FF2B5EF4-FFF2-40B4-BE49-F238E27FC236}">
                <a16:creationId xmlns:a16="http://schemas.microsoft.com/office/drawing/2014/main" id="{FD32D7C3-59CA-45E5-8AF5-FAD43173F05E}"/>
              </a:ext>
            </a:extLst>
          </p:cNvPr>
          <p:cNvSpPr>
            <a:spLocks noGrp="1"/>
          </p:cNvSpPr>
          <p:nvPr>
            <p:ph type="ftr" sz="quarter" idx="11"/>
          </p:nvPr>
        </p:nvSpPr>
        <p:spPr/>
        <p:txBody>
          <a:bodyPr/>
          <a:lstStyle/>
          <a:p>
            <a:endParaRPr lang="sv-SE" dirty="0"/>
          </a:p>
        </p:txBody>
      </p:sp>
      <p:sp>
        <p:nvSpPr>
          <p:cNvPr id="9" name="Platshållare för bildnummer 8">
            <a:extLst>
              <a:ext uri="{FF2B5EF4-FFF2-40B4-BE49-F238E27FC236}">
                <a16:creationId xmlns:a16="http://schemas.microsoft.com/office/drawing/2014/main" id="{2D0902F9-DFBB-4E53-8B11-0A7221875C7B}"/>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23567362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6DCB9E5-C985-4A41-B507-4DDB87E95FCD}"/>
              </a:ext>
            </a:extLst>
          </p:cNvPr>
          <p:cNvSpPr>
            <a:spLocks noGrp="1"/>
          </p:cNvSpPr>
          <p:nvPr>
            <p:ph type="title"/>
          </p:nvPr>
        </p:nvSpPr>
        <p:spPr/>
        <p:txBody>
          <a:bodyPr/>
          <a:lstStyle/>
          <a:p>
            <a:r>
              <a:rPr lang="sv-SE"/>
              <a:t>Klicka här för att ändra format</a:t>
            </a:r>
          </a:p>
        </p:txBody>
      </p:sp>
      <p:sp>
        <p:nvSpPr>
          <p:cNvPr id="3" name="Platshållare för datum 2">
            <a:extLst>
              <a:ext uri="{FF2B5EF4-FFF2-40B4-BE49-F238E27FC236}">
                <a16:creationId xmlns:a16="http://schemas.microsoft.com/office/drawing/2014/main" id="{C8448DA3-8493-43D0-BBCD-C2EA8CA3FE03}"/>
              </a:ext>
            </a:extLst>
          </p:cNvPr>
          <p:cNvSpPr>
            <a:spLocks noGrp="1"/>
          </p:cNvSpPr>
          <p:nvPr>
            <p:ph type="dt" sz="half" idx="10"/>
          </p:nvPr>
        </p:nvSpPr>
        <p:spPr/>
        <p:txBody>
          <a:bodyPr/>
          <a:lstStyle/>
          <a:p>
            <a:endParaRPr lang="sv-SE" dirty="0"/>
          </a:p>
        </p:txBody>
      </p:sp>
      <p:sp>
        <p:nvSpPr>
          <p:cNvPr id="4" name="Platshållare för sidfot 3">
            <a:extLst>
              <a:ext uri="{FF2B5EF4-FFF2-40B4-BE49-F238E27FC236}">
                <a16:creationId xmlns:a16="http://schemas.microsoft.com/office/drawing/2014/main" id="{D9F90420-8D9B-4773-A833-65EBC50AD771}"/>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E19F8367-5A5A-48FD-A3A5-731AABD345D4}"/>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18841443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053E859F-92AD-4FFD-B12C-11CCCE63F50A}"/>
              </a:ext>
            </a:extLst>
          </p:cNvPr>
          <p:cNvSpPr>
            <a:spLocks noGrp="1"/>
          </p:cNvSpPr>
          <p:nvPr>
            <p:ph type="dt" sz="half" idx="10"/>
          </p:nvPr>
        </p:nvSpPr>
        <p:spPr/>
        <p:txBody>
          <a:bodyPr/>
          <a:lstStyle/>
          <a:p>
            <a:endParaRPr lang="sv-SE" dirty="0"/>
          </a:p>
        </p:txBody>
      </p:sp>
      <p:sp>
        <p:nvSpPr>
          <p:cNvPr id="3" name="Platshållare för sidfot 2">
            <a:extLst>
              <a:ext uri="{FF2B5EF4-FFF2-40B4-BE49-F238E27FC236}">
                <a16:creationId xmlns:a16="http://schemas.microsoft.com/office/drawing/2014/main" id="{6F34F9E9-CF85-4093-8C8E-F1964BF7781D}"/>
              </a:ext>
            </a:extLst>
          </p:cNvPr>
          <p:cNvSpPr>
            <a:spLocks noGrp="1"/>
          </p:cNvSpPr>
          <p:nvPr>
            <p:ph type="ftr" sz="quarter" idx="11"/>
          </p:nvPr>
        </p:nvSpPr>
        <p:spPr/>
        <p:txBody>
          <a:bodyPr/>
          <a:lstStyle/>
          <a:p>
            <a:endParaRPr lang="sv-SE" dirty="0"/>
          </a:p>
        </p:txBody>
      </p:sp>
      <p:sp>
        <p:nvSpPr>
          <p:cNvPr id="4" name="Platshållare för bildnummer 3">
            <a:extLst>
              <a:ext uri="{FF2B5EF4-FFF2-40B4-BE49-F238E27FC236}">
                <a16:creationId xmlns:a16="http://schemas.microsoft.com/office/drawing/2014/main" id="{99C3823F-359A-4520-85A9-06E63D02AB86}"/>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67225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2C8885-8892-4378-88B8-E4A7D1A4A174}"/>
              </a:ext>
            </a:extLst>
          </p:cNvPr>
          <p:cNvSpPr>
            <a:spLocks noGrp="1"/>
          </p:cNvSpPr>
          <p:nvPr>
            <p:ph type="title"/>
          </p:nvPr>
        </p:nvSpPr>
        <p:spPr/>
        <p:txBody>
          <a:bodyPr/>
          <a:lstStyle/>
          <a:p>
            <a:r>
              <a:rPr lang="sv-SE"/>
              <a:t>Klicka här för att ändra format</a:t>
            </a:r>
          </a:p>
        </p:txBody>
      </p:sp>
      <p:sp>
        <p:nvSpPr>
          <p:cNvPr id="3" name="Platshållare för innehåll 2">
            <a:extLst>
              <a:ext uri="{FF2B5EF4-FFF2-40B4-BE49-F238E27FC236}">
                <a16:creationId xmlns:a16="http://schemas.microsoft.com/office/drawing/2014/main" id="{17D81545-B23B-42B7-BBD3-46D8FC01626E}"/>
              </a:ext>
            </a:extLst>
          </p:cNvPr>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B2DEE88-E908-4908-9A7A-DE4B55F4508B}"/>
              </a:ext>
            </a:extLst>
          </p:cNvPr>
          <p:cNvSpPr>
            <a:spLocks noGrp="1"/>
          </p:cNvSpPr>
          <p:nvPr>
            <p:ph type="dt" sz="half" idx="10"/>
          </p:nvPr>
        </p:nvSpPr>
        <p:spPr/>
        <p:txBody>
          <a:bodyPr/>
          <a:lstStyle/>
          <a:p>
            <a:endParaRPr lang="sv-SE"/>
          </a:p>
        </p:txBody>
      </p:sp>
      <p:sp>
        <p:nvSpPr>
          <p:cNvPr id="5" name="Platshållare för sidfot 4">
            <a:extLst>
              <a:ext uri="{FF2B5EF4-FFF2-40B4-BE49-F238E27FC236}">
                <a16:creationId xmlns:a16="http://schemas.microsoft.com/office/drawing/2014/main" id="{B0ABE19B-DB79-400D-AE21-DAA9BE763DCB}"/>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E6DA2D24-6DED-4591-A61C-D9D439AEA884}"/>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26942711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3679E70-0082-4C61-B1C7-E0C7FCA78117}"/>
              </a:ext>
            </a:extLst>
          </p:cNvPr>
          <p:cNvSpPr>
            <a:spLocks noGrp="1"/>
          </p:cNvSpPr>
          <p:nvPr>
            <p:ph type="title"/>
          </p:nvPr>
        </p:nvSpPr>
        <p:spPr>
          <a:xfrm>
            <a:off x="840318" y="457200"/>
            <a:ext cx="3932767" cy="1600200"/>
          </a:xfrm>
        </p:spPr>
        <p:txBody>
          <a:bodyPr anchor="b"/>
          <a:lstStyle>
            <a:lvl1pPr>
              <a:defRPr sz="3200"/>
            </a:lvl1pPr>
          </a:lstStyle>
          <a:p>
            <a:r>
              <a:rPr lang="sv-SE" dirty="0"/>
              <a:t>Klicka här för att ändra format</a:t>
            </a:r>
          </a:p>
        </p:txBody>
      </p:sp>
      <p:sp>
        <p:nvSpPr>
          <p:cNvPr id="3" name="Platshållare för innehåll 2">
            <a:extLst>
              <a:ext uri="{FF2B5EF4-FFF2-40B4-BE49-F238E27FC236}">
                <a16:creationId xmlns:a16="http://schemas.microsoft.com/office/drawing/2014/main" id="{F352D12D-DDBB-4B49-8189-2FE1786CEDEE}"/>
              </a:ext>
            </a:extLst>
          </p:cNvPr>
          <p:cNvSpPr>
            <a:spLocks noGrp="1"/>
          </p:cNvSpPr>
          <p:nvPr>
            <p:ph idx="1"/>
          </p:nvPr>
        </p:nvSpPr>
        <p:spPr>
          <a:xfrm>
            <a:off x="5183717" y="987425"/>
            <a:ext cx="6172200" cy="527689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95696B2B-A1F5-42F9-BE2A-92649D82D6E8}"/>
              </a:ext>
            </a:extLst>
          </p:cNvPr>
          <p:cNvSpPr>
            <a:spLocks noGrp="1"/>
          </p:cNvSpPr>
          <p:nvPr>
            <p:ph type="body" sz="half" idx="2"/>
          </p:nvPr>
        </p:nvSpPr>
        <p:spPr>
          <a:xfrm>
            <a:off x="840318" y="2057399"/>
            <a:ext cx="3932767" cy="420691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dirty="0"/>
              <a:t>Redigera format för bakgrundstext</a:t>
            </a:r>
          </a:p>
        </p:txBody>
      </p:sp>
      <p:sp>
        <p:nvSpPr>
          <p:cNvPr id="5" name="Platshållare för datum 4">
            <a:extLst>
              <a:ext uri="{FF2B5EF4-FFF2-40B4-BE49-F238E27FC236}">
                <a16:creationId xmlns:a16="http://schemas.microsoft.com/office/drawing/2014/main" id="{4486E251-E237-48F3-A665-C028DF6CD251}"/>
              </a:ext>
            </a:extLst>
          </p:cNvPr>
          <p:cNvSpPr>
            <a:spLocks noGrp="1"/>
          </p:cNvSpPr>
          <p:nvPr>
            <p:ph type="dt" sz="half" idx="10"/>
          </p:nvPr>
        </p:nvSpPr>
        <p:spPr/>
        <p:txBody>
          <a:bodyPr/>
          <a:lstStyle/>
          <a:p>
            <a:endParaRPr lang="sv-SE" dirty="0"/>
          </a:p>
        </p:txBody>
      </p:sp>
      <p:sp>
        <p:nvSpPr>
          <p:cNvPr id="6" name="Platshållare för sidfot 5">
            <a:extLst>
              <a:ext uri="{FF2B5EF4-FFF2-40B4-BE49-F238E27FC236}">
                <a16:creationId xmlns:a16="http://schemas.microsoft.com/office/drawing/2014/main" id="{1DBFDE46-85BC-4ABE-9B2B-D68A1B5ADE11}"/>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AA52C3F6-880B-426A-8267-9CED7F434165}"/>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41227158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1380E8C-3963-4841-902F-AF0F6C452F8B}"/>
              </a:ext>
            </a:extLst>
          </p:cNvPr>
          <p:cNvSpPr>
            <a:spLocks noGrp="1"/>
          </p:cNvSpPr>
          <p:nvPr>
            <p:ph type="title"/>
          </p:nvPr>
        </p:nvSpPr>
        <p:spPr>
          <a:xfrm>
            <a:off x="840318" y="457200"/>
            <a:ext cx="3932767" cy="1600200"/>
          </a:xfrm>
        </p:spPr>
        <p:txBody>
          <a:bodyPr anchor="b"/>
          <a:lstStyle>
            <a:lvl1pPr>
              <a:defRPr sz="3200"/>
            </a:lvl1pPr>
          </a:lstStyle>
          <a:p>
            <a:r>
              <a:rPr lang="sv-SE"/>
              <a:t>Klicka här för att ändra format</a:t>
            </a:r>
          </a:p>
        </p:txBody>
      </p:sp>
      <p:sp>
        <p:nvSpPr>
          <p:cNvPr id="3" name="Platshållare för bild 2">
            <a:extLst>
              <a:ext uri="{FF2B5EF4-FFF2-40B4-BE49-F238E27FC236}">
                <a16:creationId xmlns:a16="http://schemas.microsoft.com/office/drawing/2014/main" id="{F0C03D94-D9A9-49DD-B0A4-C3538EC609EB}"/>
              </a:ext>
            </a:extLst>
          </p:cNvPr>
          <p:cNvSpPr>
            <a:spLocks noGrp="1"/>
          </p:cNvSpPr>
          <p:nvPr>
            <p:ph type="pic" idx="1"/>
          </p:nvPr>
        </p:nvSpPr>
        <p:spPr>
          <a:xfrm>
            <a:off x="5183717" y="987426"/>
            <a:ext cx="6172200" cy="527688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23F6D1A7-6427-4C30-AEFE-B5828DA0B9C1}"/>
              </a:ext>
            </a:extLst>
          </p:cNvPr>
          <p:cNvSpPr>
            <a:spLocks noGrp="1"/>
          </p:cNvSpPr>
          <p:nvPr>
            <p:ph type="body" sz="half" idx="2"/>
          </p:nvPr>
        </p:nvSpPr>
        <p:spPr>
          <a:xfrm>
            <a:off x="840318" y="2057400"/>
            <a:ext cx="3932767" cy="420691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152C55F2-441D-4FBB-B74A-DB08EAAF9BEA}"/>
              </a:ext>
            </a:extLst>
          </p:cNvPr>
          <p:cNvSpPr>
            <a:spLocks noGrp="1"/>
          </p:cNvSpPr>
          <p:nvPr>
            <p:ph type="dt" sz="half" idx="10"/>
          </p:nvPr>
        </p:nvSpPr>
        <p:spPr/>
        <p:txBody>
          <a:bodyPr/>
          <a:lstStyle/>
          <a:p>
            <a:endParaRPr lang="sv-SE" dirty="0"/>
          </a:p>
        </p:txBody>
      </p:sp>
      <p:sp>
        <p:nvSpPr>
          <p:cNvPr id="6" name="Platshållare för sidfot 5">
            <a:extLst>
              <a:ext uri="{FF2B5EF4-FFF2-40B4-BE49-F238E27FC236}">
                <a16:creationId xmlns:a16="http://schemas.microsoft.com/office/drawing/2014/main" id="{5FCEAA9E-DC21-4320-8E68-61B55D931843}"/>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285D0A8B-3D24-4283-B3CE-8F7349507C12}"/>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24744037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E06F8F0-7162-4FCD-A03F-06346CD7AD97}"/>
              </a:ext>
            </a:extLst>
          </p:cNvPr>
          <p:cNvSpPr>
            <a:spLocks noGrp="1"/>
          </p:cNvSpPr>
          <p:nvPr>
            <p:ph type="title"/>
          </p:nvPr>
        </p:nvSpPr>
        <p:spPr/>
        <p:txBody>
          <a:bodyPr/>
          <a:lstStyle/>
          <a:p>
            <a:r>
              <a:rPr lang="sv-SE"/>
              <a:t>Klicka här för att ändra format</a:t>
            </a:r>
          </a:p>
        </p:txBody>
      </p:sp>
      <p:sp>
        <p:nvSpPr>
          <p:cNvPr id="3" name="Platshållare för lodrät text 2">
            <a:extLst>
              <a:ext uri="{FF2B5EF4-FFF2-40B4-BE49-F238E27FC236}">
                <a16:creationId xmlns:a16="http://schemas.microsoft.com/office/drawing/2014/main" id="{B94248D1-9FE5-42EB-96D1-46CB39D64348}"/>
              </a:ext>
            </a:extLst>
          </p:cNvPr>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45802239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078D859D-1623-420A-8503-5B67033F798E}"/>
              </a:ext>
            </a:extLst>
          </p:cNvPr>
          <p:cNvSpPr>
            <a:spLocks noGrp="1"/>
          </p:cNvSpPr>
          <p:nvPr>
            <p:ph type="title" orient="vert"/>
          </p:nvPr>
        </p:nvSpPr>
        <p:spPr>
          <a:xfrm>
            <a:off x="8600018" y="806450"/>
            <a:ext cx="2552700" cy="5200650"/>
          </a:xfrm>
        </p:spPr>
        <p:txBody>
          <a:bodyPr vert="eaVert"/>
          <a:lstStyle/>
          <a:p>
            <a:r>
              <a:rPr lang="sv-SE"/>
              <a:t>Klicka här för att ändra format</a:t>
            </a:r>
          </a:p>
        </p:txBody>
      </p:sp>
      <p:sp>
        <p:nvSpPr>
          <p:cNvPr id="3" name="Platshållare för lodrät text 2">
            <a:extLst>
              <a:ext uri="{FF2B5EF4-FFF2-40B4-BE49-F238E27FC236}">
                <a16:creationId xmlns:a16="http://schemas.microsoft.com/office/drawing/2014/main" id="{C98322CF-6F3D-47F1-8A43-FB35AC650FFC}"/>
              </a:ext>
            </a:extLst>
          </p:cNvPr>
          <p:cNvSpPr>
            <a:spLocks noGrp="1"/>
          </p:cNvSpPr>
          <p:nvPr>
            <p:ph type="body" orient="vert" idx="1"/>
          </p:nvPr>
        </p:nvSpPr>
        <p:spPr>
          <a:xfrm>
            <a:off x="939801" y="806450"/>
            <a:ext cx="7457017" cy="5200650"/>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930508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089CE38-6808-4F74-B2E2-F1E2E897929F}"/>
              </a:ext>
            </a:extLst>
          </p:cNvPr>
          <p:cNvSpPr>
            <a:spLocks noGrp="1"/>
          </p:cNvSpPr>
          <p:nvPr>
            <p:ph type="title"/>
          </p:nvPr>
        </p:nvSpPr>
        <p:spPr>
          <a:xfrm>
            <a:off x="831851" y="1709739"/>
            <a:ext cx="10515600" cy="2852737"/>
          </a:xfrm>
        </p:spPr>
        <p:txBody>
          <a:bodyPr anchor="b"/>
          <a:lstStyle>
            <a:lvl1pPr>
              <a:defRPr sz="6000"/>
            </a:lvl1pPr>
          </a:lstStyle>
          <a:p>
            <a:r>
              <a:rPr lang="sv-SE"/>
              <a:t>Klicka här för att ändra format</a:t>
            </a:r>
          </a:p>
        </p:txBody>
      </p:sp>
      <p:sp>
        <p:nvSpPr>
          <p:cNvPr id="3" name="Platshållare för text 2">
            <a:extLst>
              <a:ext uri="{FF2B5EF4-FFF2-40B4-BE49-F238E27FC236}">
                <a16:creationId xmlns:a16="http://schemas.microsoft.com/office/drawing/2014/main" id="{EB61C847-C224-4A3E-8860-260FDC1260F2}"/>
              </a:ext>
            </a:extLst>
          </p:cNvPr>
          <p:cNvSpPr>
            <a:spLocks noGrp="1"/>
          </p:cNvSpPr>
          <p:nvPr>
            <p:ph type="body" idx="1"/>
          </p:nvPr>
        </p:nvSpPr>
        <p:spPr>
          <a:xfrm>
            <a:off x="831851" y="4589464"/>
            <a:ext cx="10515600" cy="12080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sv-SE"/>
              <a:t>Redigera format för bakgrundstext</a:t>
            </a:r>
          </a:p>
        </p:txBody>
      </p:sp>
      <p:sp>
        <p:nvSpPr>
          <p:cNvPr id="4" name="Platshållare för datum 3">
            <a:extLst>
              <a:ext uri="{FF2B5EF4-FFF2-40B4-BE49-F238E27FC236}">
                <a16:creationId xmlns:a16="http://schemas.microsoft.com/office/drawing/2014/main" id="{4330CCAD-F9BC-4545-9FF6-C422A16F52A9}"/>
              </a:ext>
            </a:extLst>
          </p:cNvPr>
          <p:cNvSpPr>
            <a:spLocks noGrp="1"/>
          </p:cNvSpPr>
          <p:nvPr>
            <p:ph type="dt" sz="half" idx="10"/>
          </p:nvPr>
        </p:nvSpPr>
        <p:spPr/>
        <p:txBody>
          <a:bodyPr/>
          <a:lstStyle/>
          <a:p>
            <a:endParaRPr lang="sv-SE"/>
          </a:p>
        </p:txBody>
      </p:sp>
      <p:sp>
        <p:nvSpPr>
          <p:cNvPr id="5" name="Platshållare för sidfot 4">
            <a:extLst>
              <a:ext uri="{FF2B5EF4-FFF2-40B4-BE49-F238E27FC236}">
                <a16:creationId xmlns:a16="http://schemas.microsoft.com/office/drawing/2014/main" id="{A35D6ED4-514B-4401-AF98-E010D7311E7A}"/>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8C44A918-60C8-4B4D-AAB7-64B03C34C65A}"/>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2286363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14A9B8E-598A-41D8-94B7-11378BDB9701}"/>
              </a:ext>
            </a:extLst>
          </p:cNvPr>
          <p:cNvSpPr>
            <a:spLocks noGrp="1"/>
          </p:cNvSpPr>
          <p:nvPr>
            <p:ph type="title"/>
          </p:nvPr>
        </p:nvSpPr>
        <p:spPr/>
        <p:txBody>
          <a:bodyPr/>
          <a:lstStyle/>
          <a:p>
            <a:r>
              <a:rPr lang="sv-SE"/>
              <a:t>Klicka här för att ändra format</a:t>
            </a:r>
          </a:p>
        </p:txBody>
      </p:sp>
      <p:sp>
        <p:nvSpPr>
          <p:cNvPr id="3" name="Platshållare för innehåll 2">
            <a:extLst>
              <a:ext uri="{FF2B5EF4-FFF2-40B4-BE49-F238E27FC236}">
                <a16:creationId xmlns:a16="http://schemas.microsoft.com/office/drawing/2014/main" id="{FF85310C-F73F-409E-B452-E62D69364CD3}"/>
              </a:ext>
            </a:extLst>
          </p:cNvPr>
          <p:cNvSpPr>
            <a:spLocks noGrp="1"/>
          </p:cNvSpPr>
          <p:nvPr>
            <p:ph sz="half" idx="1"/>
          </p:nvPr>
        </p:nvSpPr>
        <p:spPr>
          <a:xfrm>
            <a:off x="941917" y="1651000"/>
            <a:ext cx="5003800" cy="414655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D567B4CC-C7A6-4632-AE2A-98B687B2CD01}"/>
              </a:ext>
            </a:extLst>
          </p:cNvPr>
          <p:cNvSpPr>
            <a:spLocks noGrp="1"/>
          </p:cNvSpPr>
          <p:nvPr>
            <p:ph sz="half" idx="2"/>
          </p:nvPr>
        </p:nvSpPr>
        <p:spPr>
          <a:xfrm>
            <a:off x="6148917" y="1651000"/>
            <a:ext cx="5003800" cy="414655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0E9FFABF-3A7A-44FB-A5B8-F03545154467}"/>
              </a:ext>
            </a:extLst>
          </p:cNvPr>
          <p:cNvSpPr>
            <a:spLocks noGrp="1"/>
          </p:cNvSpPr>
          <p:nvPr>
            <p:ph type="dt" sz="half" idx="10"/>
          </p:nvPr>
        </p:nvSpPr>
        <p:spPr/>
        <p:txBody>
          <a:bodyPr/>
          <a:lstStyle/>
          <a:p>
            <a:endParaRPr lang="sv-SE" dirty="0"/>
          </a:p>
        </p:txBody>
      </p:sp>
      <p:sp>
        <p:nvSpPr>
          <p:cNvPr id="6" name="Platshållare för sidfot 5">
            <a:extLst>
              <a:ext uri="{FF2B5EF4-FFF2-40B4-BE49-F238E27FC236}">
                <a16:creationId xmlns:a16="http://schemas.microsoft.com/office/drawing/2014/main" id="{367BF071-2E16-4658-B1B9-082FE300A111}"/>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8442532B-D2D3-4A3B-A692-5FE51F51955B}"/>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3041581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E35D2FF-F2EF-4F03-9607-650C37103799}"/>
              </a:ext>
            </a:extLst>
          </p:cNvPr>
          <p:cNvSpPr>
            <a:spLocks noGrp="1"/>
          </p:cNvSpPr>
          <p:nvPr>
            <p:ph type="title"/>
          </p:nvPr>
        </p:nvSpPr>
        <p:spPr>
          <a:xfrm>
            <a:off x="840317" y="365126"/>
            <a:ext cx="10515600" cy="1325563"/>
          </a:xfrm>
        </p:spPr>
        <p:txBody>
          <a:bodyPr/>
          <a:lstStyle/>
          <a:p>
            <a:r>
              <a:rPr lang="sv-SE"/>
              <a:t>Klicka här för att ändra format</a:t>
            </a:r>
          </a:p>
        </p:txBody>
      </p:sp>
      <p:sp>
        <p:nvSpPr>
          <p:cNvPr id="3" name="Platshållare för text 2">
            <a:extLst>
              <a:ext uri="{FF2B5EF4-FFF2-40B4-BE49-F238E27FC236}">
                <a16:creationId xmlns:a16="http://schemas.microsoft.com/office/drawing/2014/main" id="{E5914C83-F8DA-434A-86AC-92BF45A48DF1}"/>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a:extLst>
              <a:ext uri="{FF2B5EF4-FFF2-40B4-BE49-F238E27FC236}">
                <a16:creationId xmlns:a16="http://schemas.microsoft.com/office/drawing/2014/main" id="{A9EE0F89-6230-4935-86D2-93CBCB39E117}"/>
              </a:ext>
            </a:extLst>
          </p:cNvPr>
          <p:cNvSpPr>
            <a:spLocks noGrp="1"/>
          </p:cNvSpPr>
          <p:nvPr>
            <p:ph sz="half" idx="2"/>
          </p:nvPr>
        </p:nvSpPr>
        <p:spPr>
          <a:xfrm>
            <a:off x="840318" y="2505076"/>
            <a:ext cx="5158316" cy="329247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FD681B22-3F5F-49F3-B2E5-A40558557693}"/>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a:extLst>
              <a:ext uri="{FF2B5EF4-FFF2-40B4-BE49-F238E27FC236}">
                <a16:creationId xmlns:a16="http://schemas.microsoft.com/office/drawing/2014/main" id="{8E4BAC24-EEAB-45AF-B7D4-4C86FD2BD35A}"/>
              </a:ext>
            </a:extLst>
          </p:cNvPr>
          <p:cNvSpPr>
            <a:spLocks noGrp="1"/>
          </p:cNvSpPr>
          <p:nvPr>
            <p:ph sz="quarter" idx="4"/>
          </p:nvPr>
        </p:nvSpPr>
        <p:spPr>
          <a:xfrm>
            <a:off x="6172200" y="2505076"/>
            <a:ext cx="5183717" cy="329247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8086D61E-6563-437A-B5C3-0F331765104A}"/>
              </a:ext>
            </a:extLst>
          </p:cNvPr>
          <p:cNvSpPr>
            <a:spLocks noGrp="1"/>
          </p:cNvSpPr>
          <p:nvPr>
            <p:ph type="dt" sz="half" idx="10"/>
          </p:nvPr>
        </p:nvSpPr>
        <p:spPr/>
        <p:txBody>
          <a:bodyPr/>
          <a:lstStyle/>
          <a:p>
            <a:endParaRPr lang="sv-SE" dirty="0"/>
          </a:p>
        </p:txBody>
      </p:sp>
      <p:sp>
        <p:nvSpPr>
          <p:cNvPr id="8" name="Platshållare för sidfot 7">
            <a:extLst>
              <a:ext uri="{FF2B5EF4-FFF2-40B4-BE49-F238E27FC236}">
                <a16:creationId xmlns:a16="http://schemas.microsoft.com/office/drawing/2014/main" id="{FD32D7C3-59CA-45E5-8AF5-FAD43173F05E}"/>
              </a:ext>
            </a:extLst>
          </p:cNvPr>
          <p:cNvSpPr>
            <a:spLocks noGrp="1"/>
          </p:cNvSpPr>
          <p:nvPr>
            <p:ph type="ftr" sz="quarter" idx="11"/>
          </p:nvPr>
        </p:nvSpPr>
        <p:spPr/>
        <p:txBody>
          <a:bodyPr/>
          <a:lstStyle/>
          <a:p>
            <a:endParaRPr lang="sv-SE" dirty="0"/>
          </a:p>
        </p:txBody>
      </p:sp>
      <p:sp>
        <p:nvSpPr>
          <p:cNvPr id="9" name="Platshållare för bildnummer 8">
            <a:extLst>
              <a:ext uri="{FF2B5EF4-FFF2-40B4-BE49-F238E27FC236}">
                <a16:creationId xmlns:a16="http://schemas.microsoft.com/office/drawing/2014/main" id="{2D0902F9-DFBB-4E53-8B11-0A7221875C7B}"/>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4009907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6DCB9E5-C985-4A41-B507-4DDB87E95FCD}"/>
              </a:ext>
            </a:extLst>
          </p:cNvPr>
          <p:cNvSpPr>
            <a:spLocks noGrp="1"/>
          </p:cNvSpPr>
          <p:nvPr>
            <p:ph type="title"/>
          </p:nvPr>
        </p:nvSpPr>
        <p:spPr/>
        <p:txBody>
          <a:bodyPr/>
          <a:lstStyle/>
          <a:p>
            <a:r>
              <a:rPr lang="sv-SE"/>
              <a:t>Klicka här för att ändra format</a:t>
            </a:r>
          </a:p>
        </p:txBody>
      </p:sp>
      <p:sp>
        <p:nvSpPr>
          <p:cNvPr id="3" name="Platshållare för datum 2">
            <a:extLst>
              <a:ext uri="{FF2B5EF4-FFF2-40B4-BE49-F238E27FC236}">
                <a16:creationId xmlns:a16="http://schemas.microsoft.com/office/drawing/2014/main" id="{C8448DA3-8493-43D0-BBCD-C2EA8CA3FE03}"/>
              </a:ext>
            </a:extLst>
          </p:cNvPr>
          <p:cNvSpPr>
            <a:spLocks noGrp="1"/>
          </p:cNvSpPr>
          <p:nvPr>
            <p:ph type="dt" sz="half" idx="10"/>
          </p:nvPr>
        </p:nvSpPr>
        <p:spPr/>
        <p:txBody>
          <a:bodyPr/>
          <a:lstStyle/>
          <a:p>
            <a:endParaRPr lang="sv-SE" dirty="0"/>
          </a:p>
        </p:txBody>
      </p:sp>
      <p:sp>
        <p:nvSpPr>
          <p:cNvPr id="4" name="Platshållare för sidfot 3">
            <a:extLst>
              <a:ext uri="{FF2B5EF4-FFF2-40B4-BE49-F238E27FC236}">
                <a16:creationId xmlns:a16="http://schemas.microsoft.com/office/drawing/2014/main" id="{D9F90420-8D9B-4773-A833-65EBC50AD771}"/>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E19F8367-5A5A-48FD-A3A5-731AABD345D4}"/>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1929268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053E859F-92AD-4FFD-B12C-11CCCE63F50A}"/>
              </a:ext>
            </a:extLst>
          </p:cNvPr>
          <p:cNvSpPr>
            <a:spLocks noGrp="1"/>
          </p:cNvSpPr>
          <p:nvPr>
            <p:ph type="dt" sz="half" idx="10"/>
          </p:nvPr>
        </p:nvSpPr>
        <p:spPr/>
        <p:txBody>
          <a:bodyPr/>
          <a:lstStyle/>
          <a:p>
            <a:endParaRPr lang="sv-SE" dirty="0"/>
          </a:p>
        </p:txBody>
      </p:sp>
      <p:sp>
        <p:nvSpPr>
          <p:cNvPr id="3" name="Platshållare för sidfot 2">
            <a:extLst>
              <a:ext uri="{FF2B5EF4-FFF2-40B4-BE49-F238E27FC236}">
                <a16:creationId xmlns:a16="http://schemas.microsoft.com/office/drawing/2014/main" id="{6F34F9E9-CF85-4093-8C8E-F1964BF7781D}"/>
              </a:ext>
            </a:extLst>
          </p:cNvPr>
          <p:cNvSpPr>
            <a:spLocks noGrp="1"/>
          </p:cNvSpPr>
          <p:nvPr>
            <p:ph type="ftr" sz="quarter" idx="11"/>
          </p:nvPr>
        </p:nvSpPr>
        <p:spPr/>
        <p:txBody>
          <a:bodyPr/>
          <a:lstStyle/>
          <a:p>
            <a:endParaRPr lang="sv-SE" dirty="0"/>
          </a:p>
        </p:txBody>
      </p:sp>
      <p:sp>
        <p:nvSpPr>
          <p:cNvPr id="4" name="Platshållare för bildnummer 3">
            <a:extLst>
              <a:ext uri="{FF2B5EF4-FFF2-40B4-BE49-F238E27FC236}">
                <a16:creationId xmlns:a16="http://schemas.microsoft.com/office/drawing/2014/main" id="{99C3823F-359A-4520-85A9-06E63D02AB86}"/>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744467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3679E70-0082-4C61-B1C7-E0C7FCA78117}"/>
              </a:ext>
            </a:extLst>
          </p:cNvPr>
          <p:cNvSpPr>
            <a:spLocks noGrp="1"/>
          </p:cNvSpPr>
          <p:nvPr>
            <p:ph type="title"/>
          </p:nvPr>
        </p:nvSpPr>
        <p:spPr>
          <a:xfrm>
            <a:off x="840318" y="457200"/>
            <a:ext cx="3932767" cy="1600200"/>
          </a:xfrm>
        </p:spPr>
        <p:txBody>
          <a:bodyPr anchor="b"/>
          <a:lstStyle>
            <a:lvl1pPr>
              <a:defRPr sz="3200"/>
            </a:lvl1pPr>
          </a:lstStyle>
          <a:p>
            <a:r>
              <a:rPr lang="sv-SE"/>
              <a:t>Klicka här för att ändra format</a:t>
            </a:r>
          </a:p>
        </p:txBody>
      </p:sp>
      <p:sp>
        <p:nvSpPr>
          <p:cNvPr id="3" name="Platshållare för innehåll 2">
            <a:extLst>
              <a:ext uri="{FF2B5EF4-FFF2-40B4-BE49-F238E27FC236}">
                <a16:creationId xmlns:a16="http://schemas.microsoft.com/office/drawing/2014/main" id="{F352D12D-DDBB-4B49-8189-2FE1786CEDEE}"/>
              </a:ext>
            </a:extLst>
          </p:cNvPr>
          <p:cNvSpPr>
            <a:spLocks noGrp="1"/>
          </p:cNvSpPr>
          <p:nvPr>
            <p:ph idx="1"/>
          </p:nvPr>
        </p:nvSpPr>
        <p:spPr>
          <a:xfrm>
            <a:off x="5183717" y="987426"/>
            <a:ext cx="6172200" cy="48101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95696B2B-A1F5-42F9-BE2A-92649D82D6E8}"/>
              </a:ext>
            </a:extLst>
          </p:cNvPr>
          <p:cNvSpPr>
            <a:spLocks noGrp="1"/>
          </p:cNvSpPr>
          <p:nvPr>
            <p:ph type="body" sz="half" idx="2"/>
          </p:nvPr>
        </p:nvSpPr>
        <p:spPr>
          <a:xfrm>
            <a:off x="840318" y="2057400"/>
            <a:ext cx="3932767" cy="372242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4486E251-E237-48F3-A665-C028DF6CD251}"/>
              </a:ext>
            </a:extLst>
          </p:cNvPr>
          <p:cNvSpPr>
            <a:spLocks noGrp="1"/>
          </p:cNvSpPr>
          <p:nvPr>
            <p:ph type="dt" sz="half" idx="10"/>
          </p:nvPr>
        </p:nvSpPr>
        <p:spPr/>
        <p:txBody>
          <a:bodyPr/>
          <a:lstStyle/>
          <a:p>
            <a:endParaRPr lang="sv-SE" dirty="0"/>
          </a:p>
        </p:txBody>
      </p:sp>
      <p:sp>
        <p:nvSpPr>
          <p:cNvPr id="6" name="Platshållare för sidfot 5">
            <a:extLst>
              <a:ext uri="{FF2B5EF4-FFF2-40B4-BE49-F238E27FC236}">
                <a16:creationId xmlns:a16="http://schemas.microsoft.com/office/drawing/2014/main" id="{1DBFDE46-85BC-4ABE-9B2B-D68A1B5ADE11}"/>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AA52C3F6-880B-426A-8267-9CED7F434165}"/>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2070826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1380E8C-3963-4841-902F-AF0F6C452F8B}"/>
              </a:ext>
            </a:extLst>
          </p:cNvPr>
          <p:cNvSpPr>
            <a:spLocks noGrp="1"/>
          </p:cNvSpPr>
          <p:nvPr>
            <p:ph type="title"/>
          </p:nvPr>
        </p:nvSpPr>
        <p:spPr>
          <a:xfrm>
            <a:off x="840318" y="457200"/>
            <a:ext cx="3932767" cy="1600200"/>
          </a:xfrm>
        </p:spPr>
        <p:txBody>
          <a:bodyPr anchor="b"/>
          <a:lstStyle>
            <a:lvl1pPr>
              <a:defRPr sz="3200"/>
            </a:lvl1pPr>
          </a:lstStyle>
          <a:p>
            <a:r>
              <a:rPr lang="sv-SE"/>
              <a:t>Klicka här för att ändra format</a:t>
            </a:r>
          </a:p>
        </p:txBody>
      </p:sp>
      <p:sp>
        <p:nvSpPr>
          <p:cNvPr id="3" name="Platshållare för bild 2">
            <a:extLst>
              <a:ext uri="{FF2B5EF4-FFF2-40B4-BE49-F238E27FC236}">
                <a16:creationId xmlns:a16="http://schemas.microsoft.com/office/drawing/2014/main" id="{F0C03D94-D9A9-49DD-B0A4-C3538EC609EB}"/>
              </a:ext>
            </a:extLst>
          </p:cNvPr>
          <p:cNvSpPr>
            <a:spLocks noGrp="1"/>
          </p:cNvSpPr>
          <p:nvPr>
            <p:ph type="pic" idx="1"/>
          </p:nvPr>
        </p:nvSpPr>
        <p:spPr>
          <a:xfrm>
            <a:off x="5183717" y="987426"/>
            <a:ext cx="6172200" cy="48101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4" name="Platshållare för text 3">
            <a:extLst>
              <a:ext uri="{FF2B5EF4-FFF2-40B4-BE49-F238E27FC236}">
                <a16:creationId xmlns:a16="http://schemas.microsoft.com/office/drawing/2014/main" id="{23F6D1A7-6427-4C30-AEFE-B5828DA0B9C1}"/>
              </a:ext>
            </a:extLst>
          </p:cNvPr>
          <p:cNvSpPr>
            <a:spLocks noGrp="1"/>
          </p:cNvSpPr>
          <p:nvPr>
            <p:ph type="body" sz="half" idx="2"/>
          </p:nvPr>
        </p:nvSpPr>
        <p:spPr>
          <a:xfrm>
            <a:off x="840318" y="2057400"/>
            <a:ext cx="3932767" cy="372242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152C55F2-441D-4FBB-B74A-DB08EAAF9BEA}"/>
              </a:ext>
            </a:extLst>
          </p:cNvPr>
          <p:cNvSpPr>
            <a:spLocks noGrp="1"/>
          </p:cNvSpPr>
          <p:nvPr>
            <p:ph type="dt" sz="half" idx="10"/>
          </p:nvPr>
        </p:nvSpPr>
        <p:spPr/>
        <p:txBody>
          <a:bodyPr/>
          <a:lstStyle/>
          <a:p>
            <a:endParaRPr lang="sv-SE" dirty="0"/>
          </a:p>
        </p:txBody>
      </p:sp>
      <p:sp>
        <p:nvSpPr>
          <p:cNvPr id="6" name="Platshållare för sidfot 5">
            <a:extLst>
              <a:ext uri="{FF2B5EF4-FFF2-40B4-BE49-F238E27FC236}">
                <a16:creationId xmlns:a16="http://schemas.microsoft.com/office/drawing/2014/main" id="{5FCEAA9E-DC21-4320-8E68-61B55D931843}"/>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285D0A8B-3D24-4283-B3CE-8F7349507C12}"/>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2191818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B4893C24-FF6C-427F-8EA7-FB7BDBB315F1}"/>
              </a:ext>
            </a:extLst>
          </p:cNvPr>
          <p:cNvCxnSpPr/>
          <p:nvPr/>
        </p:nvCxnSpPr>
        <p:spPr>
          <a:xfrm>
            <a:off x="952501" y="6072189"/>
            <a:ext cx="10191751"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sp>
        <p:nvSpPr>
          <p:cNvPr id="97283" name="Title Placeholder 1">
            <a:extLst>
              <a:ext uri="{FF2B5EF4-FFF2-40B4-BE49-F238E27FC236}">
                <a16:creationId xmlns:a16="http://schemas.microsoft.com/office/drawing/2014/main" id="{898ACD82-24E2-490D-BABA-5127D9F80372}"/>
              </a:ext>
            </a:extLst>
          </p:cNvPr>
          <p:cNvSpPr>
            <a:spLocks noGrp="1"/>
          </p:cNvSpPr>
          <p:nvPr>
            <p:ph type="title"/>
          </p:nvPr>
        </p:nvSpPr>
        <p:spPr bwMode="auto">
          <a:xfrm>
            <a:off x="939800" y="806450"/>
            <a:ext cx="10193867"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Klicka här för att ändra formatet för bakgrundsrubriken</a:t>
            </a:r>
          </a:p>
        </p:txBody>
      </p:sp>
      <p:sp>
        <p:nvSpPr>
          <p:cNvPr id="97284" name="Text Placeholder 2">
            <a:extLst>
              <a:ext uri="{FF2B5EF4-FFF2-40B4-BE49-F238E27FC236}">
                <a16:creationId xmlns:a16="http://schemas.microsoft.com/office/drawing/2014/main" id="{AFC07BE9-C9F9-4F87-B49D-9B68B41ADCFA}"/>
              </a:ext>
            </a:extLst>
          </p:cNvPr>
          <p:cNvSpPr>
            <a:spLocks noGrp="1"/>
          </p:cNvSpPr>
          <p:nvPr>
            <p:ph type="body" idx="1"/>
          </p:nvPr>
        </p:nvSpPr>
        <p:spPr bwMode="auto">
          <a:xfrm>
            <a:off x="941917" y="1651000"/>
            <a:ext cx="10210800" cy="4136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Klicka här för att ändra format på bakgrundstexten</a:t>
            </a:r>
          </a:p>
          <a:p>
            <a:pPr lvl="1"/>
            <a:r>
              <a:rPr lang="sv-SE" altLang="sv-SE"/>
              <a:t>Nivå två</a:t>
            </a:r>
          </a:p>
          <a:p>
            <a:pPr lvl="2"/>
            <a:r>
              <a:rPr lang="sv-SE" altLang="sv-SE"/>
              <a:t>Nivå tre</a:t>
            </a:r>
          </a:p>
          <a:p>
            <a:pPr lvl="3"/>
            <a:r>
              <a:rPr lang="sv-SE" altLang="sv-SE"/>
              <a:t>Nivå fyra</a:t>
            </a:r>
          </a:p>
          <a:p>
            <a:pPr lvl="4"/>
            <a:r>
              <a:rPr lang="sv-SE" altLang="sv-SE"/>
              <a:t>Nivå fem</a:t>
            </a:r>
          </a:p>
        </p:txBody>
      </p:sp>
      <p:pic>
        <p:nvPicPr>
          <p:cNvPr id="97285" name="Picture 5" descr="090323_Lnu_Wordmark_Kalmar_Växjö_påhäng_transparent">
            <a:extLst>
              <a:ext uri="{FF2B5EF4-FFF2-40B4-BE49-F238E27FC236}">
                <a16:creationId xmlns:a16="http://schemas.microsoft.com/office/drawing/2014/main" id="{B8E9F3E9-8974-4276-AC2E-9BD850B07166}"/>
              </a:ext>
            </a:extLst>
          </p:cNvPr>
          <p:cNvPicPr>
            <a:picLocks noChangeAspect="1" noChangeArrowheads="1"/>
          </p:cNvPicPr>
          <p:nvPr/>
        </p:nvPicPr>
        <p:blipFill>
          <a:blip r:embed="rId14" cstate="hqprint">
            <a:extLst>
              <a:ext uri="{28A0092B-C50C-407E-A947-70E740481C1C}">
                <a14:useLocalDpi xmlns:a14="http://schemas.microsoft.com/office/drawing/2010/main" val="0"/>
              </a:ext>
            </a:extLst>
          </a:blip>
          <a:srcRect/>
          <a:stretch>
            <a:fillRect/>
          </a:stretch>
        </p:blipFill>
        <p:spPr bwMode="auto">
          <a:xfrm>
            <a:off x="952501" y="6299201"/>
            <a:ext cx="3898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7286" name="Picture 6" descr="090323_Lnu_Symbol">
            <a:extLst>
              <a:ext uri="{FF2B5EF4-FFF2-40B4-BE49-F238E27FC236}">
                <a16:creationId xmlns:a16="http://schemas.microsoft.com/office/drawing/2014/main" id="{00C96DF5-943A-4F73-BB12-81D5565796AB}"/>
              </a:ext>
            </a:extLst>
          </p:cNvPr>
          <p:cNvPicPr>
            <a:picLocks noChangeAspect="1" noChangeArrowheads="1"/>
          </p:cNvPicPr>
          <p:nvPr userDrawn="1"/>
        </p:nvPicPr>
        <p:blipFill>
          <a:blip r:embed="rId15" cstate="hqprint">
            <a:extLst>
              <a:ext uri="{28A0092B-C50C-407E-A947-70E740481C1C}">
                <a14:useLocalDpi xmlns:a14="http://schemas.microsoft.com/office/drawing/2010/main" val="0"/>
              </a:ext>
            </a:extLst>
          </a:blip>
          <a:srcRect/>
          <a:stretch>
            <a:fillRect/>
          </a:stretch>
        </p:blipFill>
        <p:spPr bwMode="auto">
          <a:xfrm>
            <a:off x="10837334" y="6207125"/>
            <a:ext cx="332317"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Platshållare för datum 1">
            <a:extLst>
              <a:ext uri="{FF2B5EF4-FFF2-40B4-BE49-F238E27FC236}">
                <a16:creationId xmlns:a16="http://schemas.microsoft.com/office/drawing/2014/main" id="{34E1CA55-A1DE-4AC3-BB5C-BEBAC74CC2B5}"/>
              </a:ext>
            </a:extLst>
          </p:cNvPr>
          <p:cNvSpPr>
            <a:spLocks noGrp="1"/>
          </p:cNvSpPr>
          <p:nvPr>
            <p:ph type="dt" sz="half" idx="2"/>
          </p:nvPr>
        </p:nvSpPr>
        <p:spPr>
          <a:xfrm>
            <a:off x="939801" y="5797551"/>
            <a:ext cx="2738825" cy="286745"/>
          </a:xfrm>
          <a:prstGeom prst="rect">
            <a:avLst/>
          </a:prstGeom>
        </p:spPr>
        <p:txBody>
          <a:bodyPr vert="horz" lIns="91440" tIns="45720" rIns="91440" bIns="45720" rtlCol="0" anchor="ctr"/>
          <a:lstStyle>
            <a:lvl1pPr algn="l">
              <a:defRPr sz="1200">
                <a:solidFill>
                  <a:schemeClr val="tx1">
                    <a:tint val="75000"/>
                  </a:schemeClr>
                </a:solidFill>
                <a:latin typeface="+mj-lt"/>
              </a:defRPr>
            </a:lvl1pPr>
          </a:lstStyle>
          <a:p>
            <a:endParaRPr lang="sv-SE" dirty="0"/>
          </a:p>
        </p:txBody>
      </p:sp>
      <p:sp>
        <p:nvSpPr>
          <p:cNvPr id="3" name="Platshållare för sidfot 2">
            <a:extLst>
              <a:ext uri="{FF2B5EF4-FFF2-40B4-BE49-F238E27FC236}">
                <a16:creationId xmlns:a16="http://schemas.microsoft.com/office/drawing/2014/main" id="{5E22728F-F791-418D-86DC-0DAFD7ADFB6A}"/>
              </a:ext>
            </a:extLst>
          </p:cNvPr>
          <p:cNvSpPr>
            <a:spLocks noGrp="1"/>
          </p:cNvSpPr>
          <p:nvPr>
            <p:ph type="ftr" sz="quarter" idx="3"/>
          </p:nvPr>
        </p:nvSpPr>
        <p:spPr>
          <a:xfrm>
            <a:off x="4038600" y="5797551"/>
            <a:ext cx="4114800" cy="286745"/>
          </a:xfrm>
          <a:prstGeom prst="rect">
            <a:avLst/>
          </a:prstGeom>
        </p:spPr>
        <p:txBody>
          <a:bodyPr vert="horz" lIns="91440" tIns="45720" rIns="91440" bIns="45720" rtlCol="0" anchor="ctr"/>
          <a:lstStyle>
            <a:lvl1pPr algn="ctr">
              <a:defRPr sz="1200">
                <a:solidFill>
                  <a:schemeClr val="tx1">
                    <a:tint val="75000"/>
                  </a:schemeClr>
                </a:solidFill>
                <a:latin typeface="+mj-lt"/>
              </a:defRPr>
            </a:lvl1pPr>
          </a:lstStyle>
          <a:p>
            <a:endParaRPr lang="sv-SE" dirty="0"/>
          </a:p>
        </p:txBody>
      </p:sp>
      <p:sp>
        <p:nvSpPr>
          <p:cNvPr id="4" name="Platshållare för bildnummer 3">
            <a:extLst>
              <a:ext uri="{FF2B5EF4-FFF2-40B4-BE49-F238E27FC236}">
                <a16:creationId xmlns:a16="http://schemas.microsoft.com/office/drawing/2014/main" id="{E38C8E46-72AA-4DFE-96A8-F5C4DAA2D573}"/>
              </a:ext>
            </a:extLst>
          </p:cNvPr>
          <p:cNvSpPr>
            <a:spLocks noGrp="1"/>
          </p:cNvSpPr>
          <p:nvPr>
            <p:ph type="sldNum" sz="quarter" idx="4"/>
          </p:nvPr>
        </p:nvSpPr>
        <p:spPr>
          <a:xfrm>
            <a:off x="8436261" y="5797551"/>
            <a:ext cx="2716457" cy="286745"/>
          </a:xfrm>
          <a:prstGeom prst="rect">
            <a:avLst/>
          </a:prstGeom>
        </p:spPr>
        <p:txBody>
          <a:bodyPr vert="horz" lIns="91440" tIns="45720" rIns="91440" bIns="45720" rtlCol="0" anchor="ctr"/>
          <a:lstStyle>
            <a:lvl1pPr algn="r">
              <a:defRPr sz="1200">
                <a:solidFill>
                  <a:schemeClr val="tx1">
                    <a:tint val="75000"/>
                  </a:schemeClr>
                </a:solidFill>
                <a:latin typeface="+mj-lt"/>
              </a:defRPr>
            </a:lvl1pPr>
          </a:lstStyle>
          <a:p>
            <a:fld id="{B6BD9627-3329-4DE6-AC63-754435E16E83}" type="slidenum">
              <a:rPr lang="sv-SE" smtClean="0"/>
              <a:pPr/>
              <a:t>‹#›</a:t>
            </a:fld>
            <a:endParaRPr lang="sv-SE"/>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Lst>
  <p:hf hdr="0" ftr="0" dt="0"/>
  <p:txStyles>
    <p:titleStyle>
      <a:lvl1pPr algn="l" rtl="0" eaLnBrk="1" fontAlgn="base" hangingPunct="1">
        <a:lnSpc>
          <a:spcPts val="2700"/>
        </a:lnSpc>
        <a:spcBef>
          <a:spcPct val="0"/>
        </a:spcBef>
        <a:spcAft>
          <a:spcPct val="0"/>
        </a:spcAft>
        <a:defRPr sz="2700" kern="1200">
          <a:solidFill>
            <a:schemeClr val="tx1"/>
          </a:solidFill>
          <a:latin typeface="+mj-lt"/>
          <a:ea typeface="+mj-ea"/>
          <a:cs typeface="+mj-cs"/>
        </a:defRPr>
      </a:lvl1pPr>
      <a:lvl2pPr algn="l" rtl="0" eaLnBrk="1" fontAlgn="base" hangingPunct="1">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2pPr>
      <a:lvl3pPr algn="l" rtl="0" eaLnBrk="1" fontAlgn="base" hangingPunct="1">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3pPr>
      <a:lvl4pPr algn="l" rtl="0" eaLnBrk="1" fontAlgn="base" hangingPunct="1">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4pPr>
      <a:lvl5pPr algn="l" rtl="0" eaLnBrk="1" fontAlgn="base" hangingPunct="1">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5pPr>
      <a:lvl6pPr marL="457200" algn="l" rtl="0" eaLnBrk="1" fontAlgn="base" hangingPunct="1">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6pPr>
      <a:lvl7pPr marL="914400" algn="l" rtl="0" eaLnBrk="1" fontAlgn="base" hangingPunct="1">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7pPr>
      <a:lvl8pPr marL="1371600" algn="l" rtl="0" eaLnBrk="1" fontAlgn="base" hangingPunct="1">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8pPr>
      <a:lvl9pPr marL="1828800" algn="l" rtl="0" eaLnBrk="1" fontAlgn="base" hangingPunct="1">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9pPr>
    </p:titleStyle>
    <p:bodyStyle>
      <a:lvl1pPr marL="342900" indent="-342900" algn="l" rtl="0" eaLnBrk="1" fontAlgn="base" hangingPunct="1">
        <a:spcBef>
          <a:spcPct val="20000"/>
        </a:spcBef>
        <a:spcAft>
          <a:spcPct val="0"/>
        </a:spcAft>
        <a:buFont typeface="Arial" panose="020B0604020202020204" pitchFamily="34" charset="0"/>
        <a:defRPr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7283" name="Title Placeholder 1">
            <a:extLst>
              <a:ext uri="{FF2B5EF4-FFF2-40B4-BE49-F238E27FC236}">
                <a16:creationId xmlns:a16="http://schemas.microsoft.com/office/drawing/2014/main" id="{898ACD82-24E2-490D-BABA-5127D9F80372}"/>
              </a:ext>
            </a:extLst>
          </p:cNvPr>
          <p:cNvSpPr>
            <a:spLocks noGrp="1"/>
          </p:cNvSpPr>
          <p:nvPr>
            <p:ph type="title"/>
          </p:nvPr>
        </p:nvSpPr>
        <p:spPr bwMode="auto">
          <a:xfrm>
            <a:off x="939800" y="806450"/>
            <a:ext cx="10193867"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Click to edit Master title style</a:t>
            </a:r>
          </a:p>
        </p:txBody>
      </p:sp>
      <p:sp>
        <p:nvSpPr>
          <p:cNvPr id="97284" name="Text Placeholder 2">
            <a:extLst>
              <a:ext uri="{FF2B5EF4-FFF2-40B4-BE49-F238E27FC236}">
                <a16:creationId xmlns:a16="http://schemas.microsoft.com/office/drawing/2014/main" id="{AFC07BE9-C9F9-4F87-B49D-9B68B41ADCFA}"/>
              </a:ext>
            </a:extLst>
          </p:cNvPr>
          <p:cNvSpPr>
            <a:spLocks noGrp="1"/>
          </p:cNvSpPr>
          <p:nvPr>
            <p:ph type="body" idx="1"/>
          </p:nvPr>
        </p:nvSpPr>
        <p:spPr bwMode="auto">
          <a:xfrm>
            <a:off x="941917" y="1650999"/>
            <a:ext cx="10210800" cy="4613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Click to edit Master text styles</a:t>
            </a:r>
          </a:p>
          <a:p>
            <a:pPr lvl="1"/>
            <a:r>
              <a:rPr lang="sv-SE" altLang="sv-SE"/>
              <a:t>Second level</a:t>
            </a:r>
          </a:p>
          <a:p>
            <a:pPr lvl="2"/>
            <a:r>
              <a:rPr lang="sv-SE" altLang="sv-SE"/>
              <a:t>Third level</a:t>
            </a:r>
          </a:p>
          <a:p>
            <a:pPr lvl="3"/>
            <a:r>
              <a:rPr lang="sv-SE" altLang="sv-SE"/>
              <a:t>Fourth level</a:t>
            </a:r>
          </a:p>
          <a:p>
            <a:pPr lvl="4"/>
            <a:r>
              <a:rPr lang="sv-SE" altLang="sv-SE"/>
              <a:t>Fifth level</a:t>
            </a:r>
          </a:p>
        </p:txBody>
      </p:sp>
      <p:sp>
        <p:nvSpPr>
          <p:cNvPr id="2" name="Platshållare för datum 1">
            <a:extLst>
              <a:ext uri="{FF2B5EF4-FFF2-40B4-BE49-F238E27FC236}">
                <a16:creationId xmlns:a16="http://schemas.microsoft.com/office/drawing/2014/main" id="{34E1CA55-A1DE-4AC3-BB5C-BEBAC74CC2B5}"/>
              </a:ext>
            </a:extLst>
          </p:cNvPr>
          <p:cNvSpPr>
            <a:spLocks noGrp="1"/>
          </p:cNvSpPr>
          <p:nvPr>
            <p:ph type="dt" sz="half" idx="2"/>
          </p:nvPr>
        </p:nvSpPr>
        <p:spPr>
          <a:xfrm>
            <a:off x="939801" y="6264316"/>
            <a:ext cx="2738825" cy="286745"/>
          </a:xfrm>
          <a:prstGeom prst="rect">
            <a:avLst/>
          </a:prstGeom>
        </p:spPr>
        <p:txBody>
          <a:bodyPr vert="horz" lIns="91440" tIns="45720" rIns="91440" bIns="45720" rtlCol="0" anchor="ctr"/>
          <a:lstStyle>
            <a:lvl1pPr algn="l">
              <a:defRPr sz="1200">
                <a:solidFill>
                  <a:schemeClr val="tx1">
                    <a:tint val="75000"/>
                  </a:schemeClr>
                </a:solidFill>
                <a:latin typeface="+mj-lt"/>
              </a:defRPr>
            </a:lvl1pPr>
          </a:lstStyle>
          <a:p>
            <a:endParaRPr lang="sv-SE" dirty="0"/>
          </a:p>
        </p:txBody>
      </p:sp>
      <p:sp>
        <p:nvSpPr>
          <p:cNvPr id="3" name="Platshållare för sidfot 2">
            <a:extLst>
              <a:ext uri="{FF2B5EF4-FFF2-40B4-BE49-F238E27FC236}">
                <a16:creationId xmlns:a16="http://schemas.microsoft.com/office/drawing/2014/main" id="{5E22728F-F791-418D-86DC-0DAFD7ADFB6A}"/>
              </a:ext>
            </a:extLst>
          </p:cNvPr>
          <p:cNvSpPr>
            <a:spLocks noGrp="1"/>
          </p:cNvSpPr>
          <p:nvPr>
            <p:ph type="ftr" sz="quarter" idx="3"/>
          </p:nvPr>
        </p:nvSpPr>
        <p:spPr>
          <a:xfrm>
            <a:off x="4038600" y="6264316"/>
            <a:ext cx="4114800" cy="286745"/>
          </a:xfrm>
          <a:prstGeom prst="rect">
            <a:avLst/>
          </a:prstGeom>
        </p:spPr>
        <p:txBody>
          <a:bodyPr vert="horz" lIns="91440" tIns="45720" rIns="91440" bIns="45720" rtlCol="0" anchor="ctr"/>
          <a:lstStyle>
            <a:lvl1pPr algn="ctr">
              <a:defRPr sz="1200">
                <a:solidFill>
                  <a:schemeClr val="tx1">
                    <a:tint val="75000"/>
                  </a:schemeClr>
                </a:solidFill>
                <a:latin typeface="+mj-lt"/>
              </a:defRPr>
            </a:lvl1pPr>
          </a:lstStyle>
          <a:p>
            <a:endParaRPr lang="sv-SE" dirty="0"/>
          </a:p>
        </p:txBody>
      </p:sp>
      <p:sp>
        <p:nvSpPr>
          <p:cNvPr id="4" name="Platshållare för bildnummer 3">
            <a:extLst>
              <a:ext uri="{FF2B5EF4-FFF2-40B4-BE49-F238E27FC236}">
                <a16:creationId xmlns:a16="http://schemas.microsoft.com/office/drawing/2014/main" id="{E38C8E46-72AA-4DFE-96A8-F5C4DAA2D573}"/>
              </a:ext>
            </a:extLst>
          </p:cNvPr>
          <p:cNvSpPr>
            <a:spLocks noGrp="1"/>
          </p:cNvSpPr>
          <p:nvPr>
            <p:ph type="sldNum" sz="quarter" idx="4"/>
          </p:nvPr>
        </p:nvSpPr>
        <p:spPr>
          <a:xfrm>
            <a:off x="8436261" y="6264316"/>
            <a:ext cx="2716457" cy="286745"/>
          </a:xfrm>
          <a:prstGeom prst="rect">
            <a:avLst/>
          </a:prstGeom>
        </p:spPr>
        <p:txBody>
          <a:bodyPr vert="horz" lIns="91440" tIns="45720" rIns="91440" bIns="45720" rtlCol="0" anchor="ctr"/>
          <a:lstStyle>
            <a:lvl1pPr algn="r">
              <a:defRPr sz="1200">
                <a:solidFill>
                  <a:schemeClr val="tx1">
                    <a:tint val="75000"/>
                  </a:schemeClr>
                </a:solidFill>
                <a:latin typeface="+mj-lt"/>
              </a:defRPr>
            </a:lvl1pPr>
          </a:lstStyle>
          <a:p>
            <a:fld id="{B6BD9627-3329-4DE6-AC63-754435E16E83}" type="slidenum">
              <a:rPr lang="sv-SE" smtClean="0"/>
              <a:pPr/>
              <a:t>‹#›</a:t>
            </a:fld>
            <a:endParaRPr lang="sv-SE"/>
          </a:p>
        </p:txBody>
      </p:sp>
    </p:spTree>
    <p:extLst>
      <p:ext uri="{BB962C8B-B14F-4D97-AF65-F5344CB8AC3E}">
        <p14:creationId xmlns:p14="http://schemas.microsoft.com/office/powerpoint/2010/main" val="604196059"/>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Lst>
  <p:hf hdr="0" ftr="0" dt="0"/>
  <p:txStyles>
    <p:titleStyle>
      <a:lvl1pPr algn="l" rtl="0" eaLnBrk="0" fontAlgn="base" hangingPunct="0">
        <a:lnSpc>
          <a:spcPts val="2700"/>
        </a:lnSpc>
        <a:spcBef>
          <a:spcPct val="0"/>
        </a:spcBef>
        <a:spcAft>
          <a:spcPct val="0"/>
        </a:spcAft>
        <a:defRPr sz="2700" kern="1200">
          <a:solidFill>
            <a:schemeClr val="tx1"/>
          </a:solidFill>
          <a:latin typeface="+mj-lt"/>
          <a:ea typeface="+mj-ea"/>
          <a:cs typeface="+mj-cs"/>
        </a:defRPr>
      </a:lvl1pPr>
      <a:lvl2pPr algn="l" rtl="0" eaLnBrk="0" fontAlgn="base" hangingPunct="0">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2pPr>
      <a:lvl3pPr algn="l" rtl="0" eaLnBrk="0" fontAlgn="base" hangingPunct="0">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3pPr>
      <a:lvl4pPr algn="l" rtl="0" eaLnBrk="0" fontAlgn="base" hangingPunct="0">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4pPr>
      <a:lvl5pPr algn="l" rtl="0" eaLnBrk="0" fontAlgn="base" hangingPunct="0">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5pPr>
      <a:lvl6pPr marL="457200" algn="l" rtl="0" eaLnBrk="0" fontAlgn="base" hangingPunct="0">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6pPr>
      <a:lvl7pPr marL="914400" algn="l" rtl="0" eaLnBrk="0" fontAlgn="base" hangingPunct="0">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7pPr>
      <a:lvl8pPr marL="1371600" algn="l" rtl="0" eaLnBrk="0" fontAlgn="base" hangingPunct="0">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8pPr>
      <a:lvl9pPr marL="1828800" algn="l" rtl="0" eaLnBrk="0" fontAlgn="base" hangingPunct="0">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9pPr>
    </p:titleStyle>
    <p:bodyStyle>
      <a:lvl1pPr marL="342900" indent="-342900" algn="l" rtl="0" eaLnBrk="0" fontAlgn="base" hangingPunct="0">
        <a:spcBef>
          <a:spcPct val="20000"/>
        </a:spcBef>
        <a:spcAft>
          <a:spcPct val="0"/>
        </a:spcAft>
        <a:buFont typeface="Arial" panose="020B0604020202020204" pitchFamily="34" charset="0"/>
        <a:defRPr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juno.nj.se/document/abs/NJA_2019_S_0668"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juno.nj.se/document/abs/NJA_2006_S_0079"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juno.nj.se/document/abs/NJA_2006_S_0079" TargetMode="External"/><Relationship Id="rId2" Type="http://schemas.openxmlformats.org/officeDocument/2006/relationships/hyperlink" Target="https://juno.nj.se/document/abs/NJA_2014_S_0990"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juno.nj.se/document/abs/NJA_2006_S_0221"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juno.nj.se/document/abs/NJA_2018_S_1103" TargetMode="External"/><Relationship Id="rId2" Type="http://schemas.openxmlformats.org/officeDocument/2006/relationships/hyperlink" Target="https://juno.nj.se/document/abs/NJA_2015_S_0501"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juno.nj.se/document/abs/NJA_2018_S_1091"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juno.nj.se/document/abs/NJA_2004_S_0646"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juno.nj.se/document/abs/NJA_2007_S_0201"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93A35C3-0593-4372-AF76-D492062B11E3}"/>
              </a:ext>
            </a:extLst>
          </p:cNvPr>
          <p:cNvSpPr>
            <a:spLocks noGrp="1"/>
          </p:cNvSpPr>
          <p:nvPr>
            <p:ph type="ctrTitle"/>
          </p:nvPr>
        </p:nvSpPr>
        <p:spPr/>
        <p:txBody>
          <a:bodyPr/>
          <a:lstStyle/>
          <a:p>
            <a:pPr algn="ctr"/>
            <a:r>
              <a:rPr lang="sv-SE" dirty="0"/>
              <a:t>Om sexualbrott</a:t>
            </a:r>
            <a:br>
              <a:rPr lang="sv-SE" dirty="0"/>
            </a:br>
            <a:r>
              <a:rPr lang="sv-SE" dirty="0"/>
              <a:t>6 kap. BrB</a:t>
            </a:r>
          </a:p>
        </p:txBody>
      </p:sp>
      <p:sp>
        <p:nvSpPr>
          <p:cNvPr id="3" name="Underrubrik 2">
            <a:extLst>
              <a:ext uri="{FF2B5EF4-FFF2-40B4-BE49-F238E27FC236}">
                <a16:creationId xmlns:a16="http://schemas.microsoft.com/office/drawing/2014/main" id="{499EB56F-5B8A-429F-B249-FE7E19DD2C8B}"/>
              </a:ext>
            </a:extLst>
          </p:cNvPr>
          <p:cNvSpPr>
            <a:spLocks noGrp="1"/>
          </p:cNvSpPr>
          <p:nvPr>
            <p:ph type="subTitle" idx="1"/>
          </p:nvPr>
        </p:nvSpPr>
        <p:spPr/>
        <p:txBody>
          <a:bodyPr/>
          <a:lstStyle/>
          <a:p>
            <a:r>
              <a:rPr lang="sv-SE" sz="3600" dirty="0"/>
              <a:t>Straffrätt</a:t>
            </a:r>
          </a:p>
          <a:p>
            <a:pPr algn="r"/>
            <a:r>
              <a:rPr lang="sv-SE" sz="2000" dirty="0"/>
              <a:t>anna.quinterotovar@lnu.se</a:t>
            </a:r>
          </a:p>
        </p:txBody>
      </p:sp>
    </p:spTree>
    <p:extLst>
      <p:ext uri="{BB962C8B-B14F-4D97-AF65-F5344CB8AC3E}">
        <p14:creationId xmlns:p14="http://schemas.microsoft.com/office/powerpoint/2010/main" val="3454987224"/>
      </p:ext>
    </p:extLst>
  </p:cSld>
  <p:clrMapOvr>
    <a:masterClrMapping/>
  </p:clrMapOvr>
  <mc:AlternateContent xmlns:mc="http://schemas.openxmlformats.org/markup-compatibility/2006" xmlns:p14="http://schemas.microsoft.com/office/powerpoint/2010/main">
    <mc:Choice Requires="p14">
      <p:transition spd="slow" p14:dur="2000" advTm="36101"/>
    </mc:Choice>
    <mc:Fallback xmlns="">
      <p:transition spd="slow" advTm="36101"/>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77D89FA-53C6-4A17-83EF-985998583AC7}"/>
              </a:ext>
            </a:extLst>
          </p:cNvPr>
          <p:cNvSpPr>
            <a:spLocks noGrp="1"/>
          </p:cNvSpPr>
          <p:nvPr>
            <p:ph type="title"/>
          </p:nvPr>
        </p:nvSpPr>
        <p:spPr/>
        <p:txBody>
          <a:bodyPr/>
          <a:lstStyle/>
          <a:p>
            <a:r>
              <a:rPr lang="sv-SE" dirty="0"/>
              <a:t>Exempel oaktsam våldtäkt</a:t>
            </a:r>
          </a:p>
        </p:txBody>
      </p:sp>
      <p:sp>
        <p:nvSpPr>
          <p:cNvPr id="3" name="Platshållare för innehåll 2">
            <a:extLst>
              <a:ext uri="{FF2B5EF4-FFF2-40B4-BE49-F238E27FC236}">
                <a16:creationId xmlns:a16="http://schemas.microsoft.com/office/drawing/2014/main" id="{9400B534-E348-4AEF-973A-4437C6630D11}"/>
              </a:ext>
            </a:extLst>
          </p:cNvPr>
          <p:cNvSpPr>
            <a:spLocks noGrp="1"/>
          </p:cNvSpPr>
          <p:nvPr>
            <p:ph idx="1"/>
          </p:nvPr>
        </p:nvSpPr>
        <p:spPr/>
        <p:txBody>
          <a:bodyPr/>
          <a:lstStyle/>
          <a:p>
            <a:r>
              <a:rPr lang="sv-SE" sz="2000" b="1" u="sng" dirty="0">
                <a:hlinkClick r:id="rId2"/>
              </a:rPr>
              <a:t>NJA 2019 s. 668</a:t>
            </a:r>
            <a:r>
              <a:rPr lang="sv-SE" sz="2000" b="1" dirty="0"/>
              <a:t> (Övernattningen).</a:t>
            </a:r>
            <a:r>
              <a:rPr lang="sv-SE" sz="2000" dirty="0"/>
              <a:t> Via kontakt på sociala medier hade målsäganden erbjudit en man, S, som bodde på en annan ort att få träffa henne och övernatta i hennes lägenhet. Hon upplyste då att hon inte ville ha sex med honom. Vid övernattningen genomförde mannen ett samlag med henne. HD fann att deltagandet inte var frivilligt från målsägandens sida. Det faktum att de var ense om att ligga i samma säng och att de var klädda i enbart underkläder innebar inte att målsäganden deltog frivilligt också i de sexuella handlingarna. Målsäganden hade i allt väsentligt förhållit sig passiv under händelseförloppet. HD dömde för oaktsam våldtäkt enligt 6:1 a BrB, då uppsåtskravet inte var uppfyllt.</a:t>
            </a:r>
          </a:p>
          <a:p>
            <a:endParaRPr lang="sv-SE" dirty="0"/>
          </a:p>
        </p:txBody>
      </p:sp>
      <p:sp>
        <p:nvSpPr>
          <p:cNvPr id="4" name="Platshållare för bildnummer 3">
            <a:extLst>
              <a:ext uri="{FF2B5EF4-FFF2-40B4-BE49-F238E27FC236}">
                <a16:creationId xmlns:a16="http://schemas.microsoft.com/office/drawing/2014/main" id="{3E30C70E-735F-4DEF-9EC0-5AFD8BDAFB5E}"/>
              </a:ext>
            </a:extLst>
          </p:cNvPr>
          <p:cNvSpPr>
            <a:spLocks noGrp="1"/>
          </p:cNvSpPr>
          <p:nvPr>
            <p:ph type="sldNum" sz="quarter" idx="12"/>
          </p:nvPr>
        </p:nvSpPr>
        <p:spPr/>
        <p:txBody>
          <a:bodyPr/>
          <a:lstStyle/>
          <a:p>
            <a:fld id="{B6BD9627-3329-4DE6-AC63-754435E16E83}" type="slidenum">
              <a:rPr lang="sv-SE" smtClean="0"/>
              <a:t>10</a:t>
            </a:fld>
            <a:endParaRPr lang="sv-SE"/>
          </a:p>
        </p:txBody>
      </p:sp>
    </p:spTree>
    <p:extLst>
      <p:ext uri="{BB962C8B-B14F-4D97-AF65-F5344CB8AC3E}">
        <p14:creationId xmlns:p14="http://schemas.microsoft.com/office/powerpoint/2010/main" val="4208039670"/>
      </p:ext>
    </p:extLst>
  </p:cSld>
  <p:clrMapOvr>
    <a:masterClrMapping/>
  </p:clrMapOvr>
  <mc:AlternateContent xmlns:mc="http://schemas.openxmlformats.org/markup-compatibility/2006" xmlns:p14="http://schemas.microsoft.com/office/powerpoint/2010/main">
    <mc:Choice Requires="p14">
      <p:transition spd="slow" p14:dur="2000" advTm="87805"/>
    </mc:Choice>
    <mc:Fallback xmlns="">
      <p:transition spd="slow" advTm="87805"/>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983432" y="806450"/>
            <a:ext cx="9937104" cy="462310"/>
          </a:xfrm>
        </p:spPr>
        <p:txBody>
          <a:bodyPr/>
          <a:lstStyle/>
          <a:p>
            <a:r>
              <a:rPr lang="sv-SE" b="1" dirty="0"/>
              <a:t>Sexuellt övergrepp </a:t>
            </a:r>
            <a:r>
              <a:rPr lang="sv-SE" dirty="0"/>
              <a:t>–vuxet offer, 2 §</a:t>
            </a:r>
            <a:br>
              <a:rPr lang="sv-SE" dirty="0"/>
            </a:br>
            <a:endParaRPr lang="sv-SE" dirty="0"/>
          </a:p>
        </p:txBody>
      </p:sp>
      <p:sp>
        <p:nvSpPr>
          <p:cNvPr id="3" name="Platshållare för innehåll 2"/>
          <p:cNvSpPr>
            <a:spLocks noGrp="1"/>
          </p:cNvSpPr>
          <p:nvPr>
            <p:ph idx="1"/>
          </p:nvPr>
        </p:nvSpPr>
        <p:spPr>
          <a:xfrm>
            <a:off x="983432" y="1268760"/>
            <a:ext cx="10081120" cy="4815536"/>
          </a:xfrm>
        </p:spPr>
        <p:txBody>
          <a:bodyPr/>
          <a:lstStyle/>
          <a:p>
            <a:r>
              <a:rPr lang="sv-SE" b="1" dirty="0">
                <a:latin typeface="+mj-lt"/>
              </a:rPr>
              <a:t>Objektiva</a:t>
            </a:r>
            <a:r>
              <a:rPr lang="sv-SE" dirty="0">
                <a:latin typeface="+mj-lt"/>
              </a:rPr>
              <a:t> rekvisit:</a:t>
            </a:r>
          </a:p>
          <a:p>
            <a:pPr>
              <a:buFont typeface="Arial" panose="020B0604020202020204" pitchFamily="34" charset="0"/>
              <a:buChar char="•"/>
            </a:pPr>
            <a:r>
              <a:rPr lang="sv-SE" dirty="0">
                <a:latin typeface="+mj-lt"/>
              </a:rPr>
              <a:t>Part deltar inte frivilligt: </a:t>
            </a:r>
            <a:r>
              <a:rPr lang="sv-SE" dirty="0"/>
              <a:t>Samma bedömning rörande frivillighet eller ej som vid våldtäkt. Könsneutral. </a:t>
            </a:r>
            <a:endParaRPr lang="sv-SE" dirty="0">
              <a:latin typeface="+mj-lt"/>
            </a:endParaRPr>
          </a:p>
          <a:p>
            <a:pPr>
              <a:buFont typeface="Arial" panose="020B0604020202020204" pitchFamily="34" charset="0"/>
              <a:buChar char="•"/>
            </a:pPr>
            <a:r>
              <a:rPr lang="sv-SE" dirty="0">
                <a:latin typeface="+mj-lt"/>
              </a:rPr>
              <a:t>Genomför</a:t>
            </a:r>
          </a:p>
          <a:p>
            <a:pPr>
              <a:buFont typeface="Arial" panose="020B0604020202020204" pitchFamily="34" charset="0"/>
              <a:buChar char="•"/>
            </a:pPr>
            <a:r>
              <a:rPr lang="sv-SE" b="1" dirty="0">
                <a:latin typeface="+mj-lt"/>
              </a:rPr>
              <a:t>Annan sexuell handling </a:t>
            </a:r>
            <a:r>
              <a:rPr lang="sv-SE" dirty="0">
                <a:latin typeface="+mj-lt"/>
              </a:rPr>
              <a:t>än som avses i 1 § </a:t>
            </a:r>
          </a:p>
          <a:p>
            <a:pPr marL="285750" indent="-285750">
              <a:buFontTx/>
              <a:buChar char="-"/>
            </a:pPr>
            <a:r>
              <a:rPr lang="sv-SE" sz="1600" i="1" dirty="0">
                <a:latin typeface="+mj-lt"/>
              </a:rPr>
              <a:t>”en någorlunda varaktig beröring av en naken kroppsdel med ett könsorgan eller en sån beröring av ett könsorgan” . </a:t>
            </a:r>
          </a:p>
          <a:p>
            <a:pPr marL="285750" indent="-285750">
              <a:buFontTx/>
              <a:buChar char="-"/>
            </a:pPr>
            <a:r>
              <a:rPr lang="sv-SE" sz="1600" dirty="0">
                <a:solidFill>
                  <a:srgbClr val="2F2F2B"/>
                </a:solidFill>
                <a:latin typeface="+mj-lt"/>
              </a:rPr>
              <a:t>GM</a:t>
            </a:r>
            <a:r>
              <a:rPr lang="sv-SE" sz="1600" b="0" i="0" dirty="0">
                <a:solidFill>
                  <a:srgbClr val="2F2F2B"/>
                </a:solidFill>
                <a:effectLst/>
                <a:latin typeface="+mj-lt"/>
              </a:rPr>
              <a:t> använder eller utnyttjar offrets kropp som ett hjälpmedel för att bereda sig själv sexuell tillfredsställelse </a:t>
            </a:r>
            <a:r>
              <a:rPr lang="sv-SE" sz="1600" dirty="0">
                <a:latin typeface="+mj-lt"/>
              </a:rPr>
              <a:t>(t ex onani utan penetration)</a:t>
            </a:r>
          </a:p>
          <a:p>
            <a:pPr marL="285750" indent="-285750">
              <a:buFontTx/>
              <a:buChar char="-"/>
            </a:pPr>
            <a:r>
              <a:rPr lang="sv-SE" sz="1600" b="0" i="0" dirty="0">
                <a:solidFill>
                  <a:srgbClr val="2F2F2B"/>
                </a:solidFill>
                <a:effectLst/>
                <a:latin typeface="+mj-lt"/>
              </a:rPr>
              <a:t>GM och offret befinner sig då ofta på samma fysiska plats. </a:t>
            </a:r>
            <a:endParaRPr lang="sv-SE" sz="1600" dirty="0">
              <a:solidFill>
                <a:srgbClr val="2F2F2B"/>
              </a:solidFill>
              <a:latin typeface="+mj-lt"/>
            </a:endParaRPr>
          </a:p>
          <a:p>
            <a:pPr marL="285750" indent="-285750">
              <a:buFontTx/>
              <a:buChar char="-"/>
            </a:pPr>
            <a:r>
              <a:rPr lang="sv-SE" sz="1600" dirty="0">
                <a:solidFill>
                  <a:srgbClr val="2F2F2B"/>
                </a:solidFill>
                <a:latin typeface="+mj-lt"/>
              </a:rPr>
              <a:t>GM genomför</a:t>
            </a:r>
            <a:r>
              <a:rPr lang="sv-SE" sz="1600" b="0" i="0" dirty="0">
                <a:solidFill>
                  <a:srgbClr val="2F2F2B"/>
                </a:solidFill>
                <a:effectLst/>
                <a:latin typeface="+mj-lt"/>
              </a:rPr>
              <a:t> den sexuella handlingen på distans över en webbkamera el internet under förutsättning att gärningsman och offer är samtidigt närvarande. </a:t>
            </a:r>
            <a:endParaRPr lang="sv-SE" sz="1600" dirty="0">
              <a:latin typeface="+mj-lt"/>
            </a:endParaRPr>
          </a:p>
          <a:p>
            <a:pPr>
              <a:buFont typeface="Arial" panose="020B0604020202020204" pitchFamily="34" charset="0"/>
              <a:buChar char="•"/>
            </a:pPr>
            <a:r>
              <a:rPr lang="sv-SE" dirty="0">
                <a:latin typeface="+mj-lt"/>
              </a:rPr>
              <a:t>Förmår en person som inte deltar frivilligt att företa el. tåla en sådan handling.</a:t>
            </a:r>
          </a:p>
          <a:p>
            <a:pPr marL="0" indent="0"/>
            <a:r>
              <a:rPr lang="sv-SE" sz="1600" dirty="0">
                <a:latin typeface="+mj-lt"/>
              </a:rPr>
              <a:t>- </a:t>
            </a:r>
            <a:r>
              <a:rPr lang="sv-SE" sz="1600" dirty="0">
                <a:solidFill>
                  <a:srgbClr val="2F2F2B"/>
                </a:solidFill>
                <a:latin typeface="+mj-lt"/>
              </a:rPr>
              <a:t>GM </a:t>
            </a:r>
            <a:r>
              <a:rPr lang="sv-SE" sz="1600" b="0" i="0" dirty="0">
                <a:solidFill>
                  <a:srgbClr val="2F2F2B"/>
                </a:solidFill>
                <a:effectLst/>
                <a:latin typeface="+mj-lt"/>
              </a:rPr>
              <a:t>deltar </a:t>
            </a:r>
            <a:r>
              <a:rPr lang="sv-SE" sz="1600" b="1" i="0" dirty="0">
                <a:solidFill>
                  <a:srgbClr val="2F2F2B"/>
                </a:solidFill>
                <a:effectLst/>
                <a:latin typeface="+mj-lt"/>
              </a:rPr>
              <a:t>inte i realtid på distans </a:t>
            </a:r>
            <a:r>
              <a:rPr lang="sv-SE" sz="1600" b="0" i="0" dirty="0">
                <a:solidFill>
                  <a:srgbClr val="2F2F2B"/>
                </a:solidFill>
                <a:effectLst/>
                <a:latin typeface="+mj-lt"/>
              </a:rPr>
              <a:t>när den sexuella handlingen företogs.</a:t>
            </a:r>
            <a:endParaRPr lang="sv-SE" sz="1600" dirty="0">
              <a:latin typeface="+mj-lt"/>
            </a:endParaRPr>
          </a:p>
          <a:p>
            <a:endParaRPr lang="sv-SE" sz="800" dirty="0"/>
          </a:p>
          <a:p>
            <a:endParaRPr lang="sv-SE" dirty="0"/>
          </a:p>
          <a:p>
            <a:r>
              <a:rPr lang="sv-SE" b="1" dirty="0"/>
              <a:t>Straff</a:t>
            </a:r>
            <a:r>
              <a:rPr lang="sv-SE" dirty="0"/>
              <a:t>: lägst sex månader och i högst två år fängelse. </a:t>
            </a:r>
          </a:p>
          <a:p>
            <a:endParaRPr lang="sv-SE" dirty="0"/>
          </a:p>
          <a:p>
            <a:endParaRPr lang="sv-SE" dirty="0"/>
          </a:p>
        </p:txBody>
      </p:sp>
      <p:sp>
        <p:nvSpPr>
          <p:cNvPr id="4" name="Platshållare för bildnummer 3">
            <a:extLst>
              <a:ext uri="{FF2B5EF4-FFF2-40B4-BE49-F238E27FC236}">
                <a16:creationId xmlns:a16="http://schemas.microsoft.com/office/drawing/2014/main" id="{71CB2E6E-9EEB-464F-8C41-6B578A9D889A}"/>
              </a:ext>
            </a:extLst>
          </p:cNvPr>
          <p:cNvSpPr>
            <a:spLocks noGrp="1"/>
          </p:cNvSpPr>
          <p:nvPr>
            <p:ph type="sldNum" sz="quarter" idx="12"/>
          </p:nvPr>
        </p:nvSpPr>
        <p:spPr/>
        <p:txBody>
          <a:bodyPr/>
          <a:lstStyle/>
          <a:p>
            <a:fld id="{B6BD9627-3329-4DE6-AC63-754435E16E83}" type="slidenum">
              <a:rPr lang="sv-SE" smtClean="0"/>
              <a:t>11</a:t>
            </a:fld>
            <a:endParaRPr lang="sv-SE"/>
          </a:p>
        </p:txBody>
      </p:sp>
    </p:spTree>
    <p:extLst>
      <p:ext uri="{BB962C8B-B14F-4D97-AF65-F5344CB8AC3E}">
        <p14:creationId xmlns:p14="http://schemas.microsoft.com/office/powerpoint/2010/main" val="822700170"/>
      </p:ext>
    </p:extLst>
  </p:cSld>
  <p:clrMapOvr>
    <a:masterClrMapping/>
  </p:clrMapOvr>
  <mc:AlternateContent xmlns:mc="http://schemas.openxmlformats.org/markup-compatibility/2006" xmlns:p14="http://schemas.microsoft.com/office/powerpoint/2010/main">
    <mc:Choice Requires="p14">
      <p:transition spd="slow" p14:dur="2000" advTm="166542"/>
    </mc:Choice>
    <mc:Fallback xmlns="">
      <p:transition spd="slow" advTm="166542"/>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718FC88-E408-3563-E351-9B7D92C0FA5C}"/>
              </a:ext>
            </a:extLst>
          </p:cNvPr>
          <p:cNvSpPr>
            <a:spLocks noGrp="1"/>
          </p:cNvSpPr>
          <p:nvPr>
            <p:ph type="title"/>
          </p:nvPr>
        </p:nvSpPr>
        <p:spPr>
          <a:xfrm>
            <a:off x="939800" y="806450"/>
            <a:ext cx="10193867" cy="462310"/>
          </a:xfrm>
        </p:spPr>
        <p:txBody>
          <a:bodyPr/>
          <a:lstStyle/>
          <a:p>
            <a:r>
              <a:rPr lang="sv-SE" b="1" dirty="0"/>
              <a:t>Mindre</a:t>
            </a:r>
            <a:r>
              <a:rPr lang="sv-SE" dirty="0"/>
              <a:t> grovt brott och </a:t>
            </a:r>
            <a:r>
              <a:rPr lang="sv-SE" b="1" dirty="0"/>
              <a:t>grovt</a:t>
            </a:r>
            <a:r>
              <a:rPr lang="sv-SE" dirty="0"/>
              <a:t> sexuellt övergrepp sexuellt, </a:t>
            </a:r>
            <a:r>
              <a:rPr lang="sv-SE" sz="2400" dirty="0"/>
              <a:t>2 § </a:t>
            </a:r>
            <a:r>
              <a:rPr lang="sv-SE" sz="2400" dirty="0" err="1"/>
              <a:t>st</a:t>
            </a:r>
            <a:r>
              <a:rPr lang="sv-SE" sz="2400" dirty="0"/>
              <a:t> 2 och </a:t>
            </a:r>
            <a:r>
              <a:rPr lang="sv-SE" sz="2400" dirty="0" err="1"/>
              <a:t>st</a:t>
            </a:r>
            <a:r>
              <a:rPr lang="sv-SE" sz="2400" dirty="0"/>
              <a:t> 3 </a:t>
            </a:r>
          </a:p>
        </p:txBody>
      </p:sp>
      <p:sp>
        <p:nvSpPr>
          <p:cNvPr id="3" name="Platshållare för innehåll 2">
            <a:extLst>
              <a:ext uri="{FF2B5EF4-FFF2-40B4-BE49-F238E27FC236}">
                <a16:creationId xmlns:a16="http://schemas.microsoft.com/office/drawing/2014/main" id="{2237B8D7-2F18-F055-28A3-19FDC2258AAF}"/>
              </a:ext>
            </a:extLst>
          </p:cNvPr>
          <p:cNvSpPr>
            <a:spLocks noGrp="1"/>
          </p:cNvSpPr>
          <p:nvPr>
            <p:ph idx="1"/>
          </p:nvPr>
        </p:nvSpPr>
        <p:spPr>
          <a:xfrm>
            <a:off x="941917" y="1412776"/>
            <a:ext cx="10210800" cy="4374254"/>
          </a:xfrm>
        </p:spPr>
        <p:txBody>
          <a:bodyPr/>
          <a:lstStyle/>
          <a:p>
            <a:pPr marL="0" indent="0"/>
            <a:r>
              <a:rPr lang="sv-SE" b="1" dirty="0">
                <a:latin typeface="+mj-lt"/>
              </a:rPr>
              <a:t>Mindre grovt brott: </a:t>
            </a:r>
            <a:r>
              <a:rPr lang="sv-SE" dirty="0">
                <a:solidFill>
                  <a:srgbClr val="2F2F2B"/>
                </a:solidFill>
                <a:latin typeface="+mj-lt"/>
              </a:rPr>
              <a:t>T</a:t>
            </a:r>
            <a:r>
              <a:rPr lang="sv-SE" b="0" i="0" dirty="0">
                <a:solidFill>
                  <a:srgbClr val="2F2F2B"/>
                </a:solidFill>
                <a:effectLst/>
                <a:latin typeface="+mj-lt"/>
              </a:rPr>
              <a:t>illämpas endast i undantagsfall där omständigheterna klart avviker från vad som normalt är fallet. En bedömning av samtliga omständigheter måste göras. </a:t>
            </a:r>
          </a:p>
          <a:p>
            <a:pPr marL="0" indent="0"/>
            <a:r>
              <a:rPr lang="sv-SE" dirty="0">
                <a:solidFill>
                  <a:srgbClr val="2F2F2B"/>
                </a:solidFill>
                <a:latin typeface="+mj-lt"/>
              </a:rPr>
              <a:t>Ex. </a:t>
            </a:r>
            <a:r>
              <a:rPr lang="sv-SE" b="0" i="0" dirty="0">
                <a:solidFill>
                  <a:srgbClr val="2F2F2B"/>
                </a:solidFill>
                <a:effectLst/>
                <a:latin typeface="+mj-lt"/>
              </a:rPr>
              <a:t>helt kortvariga sexuella beröringar som ändå är att bedöma som sexuella handlingar</a:t>
            </a:r>
          </a:p>
          <a:p>
            <a:pPr marL="0" indent="0"/>
            <a:endParaRPr lang="sv-SE" b="1" dirty="0">
              <a:latin typeface="+mj-lt"/>
            </a:endParaRPr>
          </a:p>
          <a:p>
            <a:pPr marL="0" indent="0"/>
            <a:r>
              <a:rPr lang="sv-SE" b="1" dirty="0">
                <a:latin typeface="+mj-lt"/>
              </a:rPr>
              <a:t>Straff: </a:t>
            </a:r>
            <a:r>
              <a:rPr lang="sv-SE" dirty="0">
                <a:latin typeface="+mj-lt"/>
              </a:rPr>
              <a:t>Fängelse i högst ett år. </a:t>
            </a:r>
          </a:p>
          <a:p>
            <a:endParaRPr lang="sv-SE" b="1" dirty="0"/>
          </a:p>
          <a:p>
            <a:r>
              <a:rPr lang="sv-SE" b="1" dirty="0"/>
              <a:t>Grovt brott: </a:t>
            </a:r>
            <a:r>
              <a:rPr lang="sv-SE" dirty="0"/>
              <a:t>samma omständigheter som vid våldtäkt. </a:t>
            </a:r>
          </a:p>
          <a:p>
            <a:r>
              <a:rPr lang="sv-SE" b="1" dirty="0"/>
              <a:t>Straff</a:t>
            </a:r>
            <a:r>
              <a:rPr lang="sv-SE" dirty="0"/>
              <a:t>: fängelse i lägst ett år och högst sex år. </a:t>
            </a:r>
          </a:p>
          <a:p>
            <a:pPr marL="0" indent="0"/>
            <a:endParaRPr lang="sv-SE" b="1" dirty="0">
              <a:latin typeface="+mj-lt"/>
            </a:endParaRPr>
          </a:p>
          <a:p>
            <a:pPr marL="0" indent="0"/>
            <a:r>
              <a:rPr lang="sv-SE" dirty="0"/>
              <a:t>Den </a:t>
            </a:r>
            <a:r>
              <a:rPr lang="sv-SE" b="1" dirty="0"/>
              <a:t>subjektiva</a:t>
            </a:r>
            <a:r>
              <a:rPr lang="sv-SE" dirty="0"/>
              <a:t> sidan: uppsåt. </a:t>
            </a:r>
          </a:p>
          <a:p>
            <a:pPr marL="0" indent="0"/>
            <a:endParaRPr lang="sv-SE" sz="800" dirty="0"/>
          </a:p>
          <a:p>
            <a:endParaRPr lang="sv-SE" dirty="0"/>
          </a:p>
        </p:txBody>
      </p:sp>
      <p:sp>
        <p:nvSpPr>
          <p:cNvPr id="4" name="Platshållare för bildnummer 3">
            <a:extLst>
              <a:ext uri="{FF2B5EF4-FFF2-40B4-BE49-F238E27FC236}">
                <a16:creationId xmlns:a16="http://schemas.microsoft.com/office/drawing/2014/main" id="{5E1C7BFD-7621-AAC5-DEF2-DF4EC9B192D4}"/>
              </a:ext>
            </a:extLst>
          </p:cNvPr>
          <p:cNvSpPr>
            <a:spLocks noGrp="1"/>
          </p:cNvSpPr>
          <p:nvPr>
            <p:ph type="sldNum" sz="quarter" idx="12"/>
          </p:nvPr>
        </p:nvSpPr>
        <p:spPr/>
        <p:txBody>
          <a:bodyPr/>
          <a:lstStyle/>
          <a:p>
            <a:fld id="{B6BD9627-3329-4DE6-AC63-754435E16E83}" type="slidenum">
              <a:rPr lang="sv-SE" smtClean="0"/>
              <a:t>12</a:t>
            </a:fld>
            <a:endParaRPr lang="sv-SE"/>
          </a:p>
        </p:txBody>
      </p:sp>
    </p:spTree>
    <p:extLst>
      <p:ext uri="{BB962C8B-B14F-4D97-AF65-F5344CB8AC3E}">
        <p14:creationId xmlns:p14="http://schemas.microsoft.com/office/powerpoint/2010/main" val="2010652525"/>
      </p:ext>
    </p:extLst>
  </p:cSld>
  <p:clrMapOvr>
    <a:masterClrMapping/>
  </p:clrMapOvr>
  <mc:AlternateContent xmlns:mc="http://schemas.openxmlformats.org/markup-compatibility/2006" xmlns:p14="http://schemas.microsoft.com/office/powerpoint/2010/main">
    <mc:Choice Requires="p14">
      <p:transition spd="slow" p14:dur="2000" advTm="69554"/>
    </mc:Choice>
    <mc:Fallback xmlns="">
      <p:transition spd="slow" advTm="69554"/>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055440" y="806450"/>
            <a:ext cx="8818810" cy="750342"/>
          </a:xfrm>
        </p:spPr>
        <p:txBody>
          <a:bodyPr/>
          <a:lstStyle/>
          <a:p>
            <a:r>
              <a:rPr lang="sv-SE" b="1" dirty="0"/>
              <a:t>Oaktsamt sexuellt övergrepp </a:t>
            </a:r>
            <a:r>
              <a:rPr lang="sv-SE" dirty="0"/>
              <a:t>–vuxet offer, 3 §</a:t>
            </a:r>
            <a:br>
              <a:rPr lang="sv-SE" dirty="0"/>
            </a:br>
            <a:endParaRPr lang="sv-SE" dirty="0"/>
          </a:p>
        </p:txBody>
      </p:sp>
      <p:sp>
        <p:nvSpPr>
          <p:cNvPr id="3" name="Platshållare för innehåll 2"/>
          <p:cNvSpPr>
            <a:spLocks noGrp="1"/>
          </p:cNvSpPr>
          <p:nvPr>
            <p:ph idx="1"/>
          </p:nvPr>
        </p:nvSpPr>
        <p:spPr>
          <a:xfrm>
            <a:off x="941917" y="1412776"/>
            <a:ext cx="10210800" cy="4374254"/>
          </a:xfrm>
        </p:spPr>
        <p:txBody>
          <a:bodyPr/>
          <a:lstStyle/>
          <a:p>
            <a:r>
              <a:rPr lang="sv-SE" b="1" dirty="0"/>
              <a:t>Objektiva </a:t>
            </a:r>
            <a:r>
              <a:rPr lang="sv-SE" dirty="0"/>
              <a:t>rekvisit: samma som för sexuellt övergrepp (2 §)</a:t>
            </a:r>
          </a:p>
          <a:p>
            <a:endParaRPr lang="sv-SE" dirty="0"/>
          </a:p>
          <a:p>
            <a:r>
              <a:rPr lang="sv-SE" b="1" dirty="0">
                <a:latin typeface="+mj-lt"/>
              </a:rPr>
              <a:t>Subjektiva </a:t>
            </a:r>
            <a:r>
              <a:rPr lang="sv-SE" dirty="0">
                <a:latin typeface="+mj-lt"/>
              </a:rPr>
              <a:t>rekvisit: </a:t>
            </a:r>
            <a:r>
              <a:rPr lang="sv-SE" b="1" dirty="0">
                <a:latin typeface="+mj-lt"/>
              </a:rPr>
              <a:t>Grovt oaktsamhet </a:t>
            </a:r>
            <a:r>
              <a:rPr lang="sv-SE" dirty="0">
                <a:latin typeface="+mj-lt"/>
              </a:rPr>
              <a:t>beträffande omständigheten att den andra personen inte deltar frivilligt</a:t>
            </a:r>
            <a:r>
              <a:rPr lang="sv-SE" b="1" dirty="0">
                <a:latin typeface="+mj-lt"/>
              </a:rPr>
              <a:t>.</a:t>
            </a:r>
            <a:r>
              <a:rPr lang="sv-SE" dirty="0">
                <a:latin typeface="+mj-lt"/>
              </a:rPr>
              <a:t> </a:t>
            </a:r>
            <a:r>
              <a:rPr lang="sv-SE" b="0" i="0" dirty="0">
                <a:solidFill>
                  <a:srgbClr val="2F2F2B"/>
                </a:solidFill>
                <a:effectLst/>
                <a:latin typeface="+mj-lt"/>
              </a:rPr>
              <a:t>I övrigt krävs uppsåt av gärningsmannen.</a:t>
            </a:r>
            <a:endParaRPr lang="sv-SE" dirty="0">
              <a:latin typeface="+mj-lt"/>
            </a:endParaRPr>
          </a:p>
          <a:p>
            <a:endParaRPr lang="sv-SE" dirty="0"/>
          </a:p>
          <a:p>
            <a:r>
              <a:rPr lang="sv-SE" b="1" dirty="0"/>
              <a:t>Straffskala</a:t>
            </a:r>
            <a:r>
              <a:rPr lang="sv-SE" dirty="0"/>
              <a:t>: fängelse i högst fyra år. </a:t>
            </a:r>
          </a:p>
          <a:p>
            <a:endParaRPr lang="sv-SE" dirty="0"/>
          </a:p>
          <a:p>
            <a:r>
              <a:rPr lang="sv-SE" dirty="0"/>
              <a:t>Om gärningen med hänsyn till omständigheterna är </a:t>
            </a:r>
            <a:r>
              <a:rPr lang="sv-SE" b="1" dirty="0"/>
              <a:t>mindre allvarlig</a:t>
            </a:r>
            <a:r>
              <a:rPr lang="sv-SE" dirty="0"/>
              <a:t>, ska det inte dömas till ansvar. </a:t>
            </a:r>
          </a:p>
          <a:p>
            <a:endParaRPr lang="sv-SE" dirty="0"/>
          </a:p>
          <a:p>
            <a:r>
              <a:rPr lang="sv-SE" dirty="0"/>
              <a:t>Samma bedömning som vid oaktsam våldtäkt –det som skiljer är den sexuella handlingen.</a:t>
            </a:r>
          </a:p>
        </p:txBody>
      </p:sp>
      <p:sp>
        <p:nvSpPr>
          <p:cNvPr id="4" name="Platshållare för bildnummer 3">
            <a:extLst>
              <a:ext uri="{FF2B5EF4-FFF2-40B4-BE49-F238E27FC236}">
                <a16:creationId xmlns:a16="http://schemas.microsoft.com/office/drawing/2014/main" id="{B1D0F4A0-10B6-4CD6-B5D6-5AB45DE9DFF6}"/>
              </a:ext>
            </a:extLst>
          </p:cNvPr>
          <p:cNvSpPr>
            <a:spLocks noGrp="1"/>
          </p:cNvSpPr>
          <p:nvPr>
            <p:ph type="sldNum" sz="quarter" idx="12"/>
          </p:nvPr>
        </p:nvSpPr>
        <p:spPr/>
        <p:txBody>
          <a:bodyPr/>
          <a:lstStyle/>
          <a:p>
            <a:fld id="{B6BD9627-3329-4DE6-AC63-754435E16E83}" type="slidenum">
              <a:rPr lang="sv-SE" smtClean="0"/>
              <a:t>13</a:t>
            </a:fld>
            <a:endParaRPr lang="sv-SE"/>
          </a:p>
        </p:txBody>
      </p:sp>
    </p:spTree>
    <p:extLst>
      <p:ext uri="{BB962C8B-B14F-4D97-AF65-F5344CB8AC3E}">
        <p14:creationId xmlns:p14="http://schemas.microsoft.com/office/powerpoint/2010/main" val="2734100788"/>
      </p:ext>
    </p:extLst>
  </p:cSld>
  <p:clrMapOvr>
    <a:masterClrMapping/>
  </p:clrMapOvr>
  <mc:AlternateContent xmlns:mc="http://schemas.openxmlformats.org/markup-compatibility/2006" xmlns:p14="http://schemas.microsoft.com/office/powerpoint/2010/main">
    <mc:Choice Requires="p14">
      <p:transition spd="slow" p14:dur="2000" advTm="44407"/>
    </mc:Choice>
    <mc:Fallback xmlns="">
      <p:transition spd="slow" advTm="44407"/>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055440" y="806450"/>
            <a:ext cx="8818810" cy="429564"/>
          </a:xfrm>
        </p:spPr>
        <p:txBody>
          <a:bodyPr/>
          <a:lstStyle/>
          <a:p>
            <a:r>
              <a:rPr lang="sv-SE" b="1" dirty="0"/>
              <a:t>Våldtäkt</a:t>
            </a:r>
            <a:r>
              <a:rPr lang="sv-SE" dirty="0"/>
              <a:t> mot </a:t>
            </a:r>
            <a:r>
              <a:rPr lang="sv-SE" b="1" dirty="0"/>
              <a:t>barn</a:t>
            </a:r>
            <a:r>
              <a:rPr lang="sv-SE" dirty="0"/>
              <a:t>, 4 §  </a:t>
            </a:r>
          </a:p>
        </p:txBody>
      </p:sp>
      <p:sp>
        <p:nvSpPr>
          <p:cNvPr id="3" name="Platshållare för innehåll 2"/>
          <p:cNvSpPr>
            <a:spLocks noGrp="1"/>
          </p:cNvSpPr>
          <p:nvPr>
            <p:ph idx="1"/>
          </p:nvPr>
        </p:nvSpPr>
        <p:spPr>
          <a:xfrm>
            <a:off x="1055440" y="1268760"/>
            <a:ext cx="10097278" cy="4782790"/>
          </a:xfrm>
        </p:spPr>
        <p:txBody>
          <a:bodyPr/>
          <a:lstStyle/>
          <a:p>
            <a:r>
              <a:rPr lang="sv-SE" dirty="0"/>
              <a:t>1 </a:t>
            </a:r>
            <a:r>
              <a:rPr lang="sv-SE" dirty="0" err="1"/>
              <a:t>st</a:t>
            </a:r>
            <a:r>
              <a:rPr lang="sv-SE" dirty="0"/>
              <a:t> "Normalfallet”							</a:t>
            </a:r>
          </a:p>
          <a:p>
            <a:r>
              <a:rPr lang="sv-SE" dirty="0"/>
              <a:t>2 </a:t>
            </a:r>
            <a:r>
              <a:rPr lang="sv-SE" dirty="0" err="1"/>
              <a:t>st</a:t>
            </a:r>
            <a:r>
              <a:rPr lang="sv-SE" dirty="0"/>
              <a:t>" Avkomling el. liknande”</a:t>
            </a:r>
          </a:p>
          <a:p>
            <a:r>
              <a:rPr lang="sv-SE" dirty="0"/>
              <a:t>3 </a:t>
            </a:r>
            <a:r>
              <a:rPr lang="sv-SE" dirty="0" err="1"/>
              <a:t>st</a:t>
            </a:r>
            <a:r>
              <a:rPr lang="sv-SE" dirty="0"/>
              <a:t> Grovt brott</a:t>
            </a:r>
          </a:p>
          <a:p>
            <a:endParaRPr lang="sv-SE" sz="800" dirty="0"/>
          </a:p>
          <a:p>
            <a:endParaRPr lang="sv-SE" sz="800" dirty="0"/>
          </a:p>
          <a:p>
            <a:r>
              <a:rPr lang="sv-SE" dirty="0"/>
              <a:t>Rekvisit som är </a:t>
            </a:r>
            <a:r>
              <a:rPr lang="sv-SE" b="1" dirty="0"/>
              <a:t>gemensamma</a:t>
            </a:r>
            <a:r>
              <a:rPr lang="sv-SE" dirty="0"/>
              <a:t> för alla 3 varianterna:</a:t>
            </a:r>
          </a:p>
          <a:p>
            <a:pPr>
              <a:buFont typeface="Arial" panose="020B0604020202020204" pitchFamily="34" charset="0"/>
              <a:buChar char="•"/>
            </a:pPr>
            <a:r>
              <a:rPr lang="sv-SE" dirty="0"/>
              <a:t>Att genomföra vaginalt, analt el oralt samlag</a:t>
            </a:r>
          </a:p>
          <a:p>
            <a:pPr>
              <a:buFont typeface="Arial" panose="020B0604020202020204" pitchFamily="34" charset="0"/>
              <a:buChar char="•"/>
            </a:pPr>
            <a:r>
              <a:rPr lang="sv-SE" dirty="0"/>
              <a:t>Annan sexuell handling jämförlig med samlag</a:t>
            </a:r>
          </a:p>
          <a:p>
            <a:pPr>
              <a:buFont typeface="Arial" panose="020B0604020202020204" pitchFamily="34" charset="0"/>
              <a:buChar char="•"/>
            </a:pPr>
            <a:r>
              <a:rPr lang="sv-SE" dirty="0"/>
              <a:t>Att otillbörligt förmå barnet att företa el. tåla en sådan handling.</a:t>
            </a:r>
          </a:p>
          <a:p>
            <a:pPr>
              <a:buFont typeface="Arial" panose="020B0604020202020204" pitchFamily="34" charset="0"/>
              <a:buChar char="•"/>
            </a:pPr>
            <a:r>
              <a:rPr lang="sv-SE" dirty="0"/>
              <a:t>Uppsåt </a:t>
            </a:r>
          </a:p>
          <a:p>
            <a:endParaRPr lang="sv-SE" sz="800" dirty="0"/>
          </a:p>
          <a:p>
            <a:endParaRPr lang="sv-SE" sz="800" dirty="0"/>
          </a:p>
          <a:p>
            <a:r>
              <a:rPr lang="sv-SE" dirty="0"/>
              <a:t>1 </a:t>
            </a:r>
            <a:r>
              <a:rPr lang="sv-SE" dirty="0" err="1"/>
              <a:t>st</a:t>
            </a:r>
            <a:r>
              <a:rPr lang="sv-SE" dirty="0"/>
              <a:t> </a:t>
            </a:r>
            <a:r>
              <a:rPr lang="sv-SE" b="1" dirty="0"/>
              <a:t>Normalfallet</a:t>
            </a:r>
          </a:p>
          <a:p>
            <a:r>
              <a:rPr lang="sv-SE" dirty="0"/>
              <a:t>• Barn </a:t>
            </a:r>
            <a:r>
              <a:rPr lang="sv-SE" b="1" dirty="0"/>
              <a:t>under 15 år</a:t>
            </a:r>
            <a:endParaRPr lang="sv-SE" dirty="0"/>
          </a:p>
          <a:p>
            <a:r>
              <a:rPr lang="sv-SE" dirty="0"/>
              <a:t>• Inget krav på våld, hot eller påtryckning</a:t>
            </a:r>
          </a:p>
          <a:p>
            <a:r>
              <a:rPr lang="sv-SE" dirty="0"/>
              <a:t>• Oavsett vem som har tagit initiativet</a:t>
            </a:r>
          </a:p>
          <a:p>
            <a:endParaRPr lang="sv-SE" dirty="0"/>
          </a:p>
          <a:p>
            <a:endParaRPr lang="sv-SE" dirty="0"/>
          </a:p>
        </p:txBody>
      </p:sp>
      <p:sp>
        <p:nvSpPr>
          <p:cNvPr id="4" name="Platshållare för bildnummer 3">
            <a:extLst>
              <a:ext uri="{FF2B5EF4-FFF2-40B4-BE49-F238E27FC236}">
                <a16:creationId xmlns:a16="http://schemas.microsoft.com/office/drawing/2014/main" id="{19D977C2-73A0-4C7F-A37F-4305D7D247C8}"/>
              </a:ext>
            </a:extLst>
          </p:cNvPr>
          <p:cNvSpPr>
            <a:spLocks noGrp="1"/>
          </p:cNvSpPr>
          <p:nvPr>
            <p:ph type="sldNum" sz="quarter" idx="12"/>
          </p:nvPr>
        </p:nvSpPr>
        <p:spPr/>
        <p:txBody>
          <a:bodyPr/>
          <a:lstStyle/>
          <a:p>
            <a:fld id="{B6BD9627-3329-4DE6-AC63-754435E16E83}" type="slidenum">
              <a:rPr lang="sv-SE" smtClean="0"/>
              <a:t>14</a:t>
            </a:fld>
            <a:endParaRPr lang="sv-SE"/>
          </a:p>
        </p:txBody>
      </p:sp>
      <p:sp>
        <p:nvSpPr>
          <p:cNvPr id="5" name="Rektangel 4">
            <a:extLst>
              <a:ext uri="{FF2B5EF4-FFF2-40B4-BE49-F238E27FC236}">
                <a16:creationId xmlns:a16="http://schemas.microsoft.com/office/drawing/2014/main" id="{0BD9F210-CBE1-48B3-AFA3-FA29C31F6588}"/>
              </a:ext>
            </a:extLst>
          </p:cNvPr>
          <p:cNvSpPr/>
          <p:nvPr/>
        </p:nvSpPr>
        <p:spPr bwMode="auto">
          <a:xfrm>
            <a:off x="7320136" y="1628800"/>
            <a:ext cx="3600400" cy="576064"/>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sv-SE" dirty="0"/>
              <a:t>Barn kan inte samtycka till sexuella handlingar.</a:t>
            </a:r>
          </a:p>
        </p:txBody>
      </p:sp>
    </p:spTree>
    <p:extLst>
      <p:ext uri="{BB962C8B-B14F-4D97-AF65-F5344CB8AC3E}">
        <p14:creationId xmlns:p14="http://schemas.microsoft.com/office/powerpoint/2010/main" val="1407682650"/>
      </p:ext>
    </p:extLst>
  </p:cSld>
  <p:clrMapOvr>
    <a:masterClrMapping/>
  </p:clrMapOvr>
  <mc:AlternateContent xmlns:mc="http://schemas.openxmlformats.org/markup-compatibility/2006" xmlns:p14="http://schemas.microsoft.com/office/powerpoint/2010/main">
    <mc:Choice Requires="p14">
      <p:transition spd="slow" p14:dur="2000" advTm="190022"/>
    </mc:Choice>
    <mc:Fallback xmlns="">
      <p:transition spd="slow" advTm="190022"/>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9BA57C0-9A9E-45AD-95B4-70B79D61959F}"/>
              </a:ext>
            </a:extLst>
          </p:cNvPr>
          <p:cNvSpPr>
            <a:spLocks noGrp="1"/>
          </p:cNvSpPr>
          <p:nvPr>
            <p:ph type="title"/>
          </p:nvPr>
        </p:nvSpPr>
        <p:spPr>
          <a:xfrm>
            <a:off x="939800" y="806450"/>
            <a:ext cx="10193867" cy="390302"/>
          </a:xfrm>
        </p:spPr>
        <p:txBody>
          <a:bodyPr/>
          <a:lstStyle/>
          <a:p>
            <a:r>
              <a:rPr lang="sv-SE" b="1" dirty="0"/>
              <a:t>Våldtäkt</a:t>
            </a:r>
            <a:r>
              <a:rPr lang="sv-SE" dirty="0"/>
              <a:t> mot </a:t>
            </a:r>
            <a:r>
              <a:rPr lang="sv-SE" b="1" dirty="0"/>
              <a:t>barn</a:t>
            </a:r>
            <a:r>
              <a:rPr lang="sv-SE" dirty="0"/>
              <a:t>, 4 § forts. </a:t>
            </a:r>
          </a:p>
        </p:txBody>
      </p:sp>
      <p:sp>
        <p:nvSpPr>
          <p:cNvPr id="3" name="Platshållare för innehåll 2">
            <a:extLst>
              <a:ext uri="{FF2B5EF4-FFF2-40B4-BE49-F238E27FC236}">
                <a16:creationId xmlns:a16="http://schemas.microsoft.com/office/drawing/2014/main" id="{5E52D3D6-BE49-4CBB-8E39-C7CCA9660B12}"/>
              </a:ext>
            </a:extLst>
          </p:cNvPr>
          <p:cNvSpPr>
            <a:spLocks noGrp="1"/>
          </p:cNvSpPr>
          <p:nvPr>
            <p:ph idx="1"/>
          </p:nvPr>
        </p:nvSpPr>
        <p:spPr>
          <a:xfrm>
            <a:off x="941917" y="1268760"/>
            <a:ext cx="10210800" cy="4896544"/>
          </a:xfrm>
        </p:spPr>
        <p:txBody>
          <a:bodyPr/>
          <a:lstStyle/>
          <a:p>
            <a:r>
              <a:rPr lang="sv-SE" dirty="0"/>
              <a:t>2 </a:t>
            </a:r>
            <a:r>
              <a:rPr lang="sv-SE" dirty="0" err="1"/>
              <a:t>st</a:t>
            </a:r>
            <a:r>
              <a:rPr lang="sv-SE" dirty="0"/>
              <a:t>" Avkomling el. liknande”</a:t>
            </a:r>
          </a:p>
          <a:p>
            <a:r>
              <a:rPr lang="sv-SE" dirty="0"/>
              <a:t>Rekvisit:</a:t>
            </a:r>
          </a:p>
          <a:p>
            <a:pPr>
              <a:buFont typeface="Arial" panose="020B0604020202020204" pitchFamily="34" charset="0"/>
              <a:buChar char="•"/>
            </a:pPr>
            <a:r>
              <a:rPr lang="sv-SE" dirty="0"/>
              <a:t>Barn som fyllt femton men inte arton år</a:t>
            </a:r>
          </a:p>
          <a:p>
            <a:pPr marL="285750" indent="-285750">
              <a:buFont typeface="Arial" panose="020B0604020202020204" pitchFamily="34" charset="0"/>
              <a:buChar char="•"/>
            </a:pPr>
            <a:r>
              <a:rPr lang="sv-SE" dirty="0"/>
              <a:t>Offer är avkomling till gm: barn, barnbarn osv. Endast biologisk släktskap omfattas.</a:t>
            </a:r>
          </a:p>
          <a:p>
            <a:pPr marL="285750" indent="-285750">
              <a:buFont typeface="Arial" panose="020B0604020202020204" pitchFamily="34" charset="0"/>
              <a:buChar char="•"/>
            </a:pPr>
            <a:r>
              <a:rPr lang="sv-SE" dirty="0"/>
              <a:t>Offret står under </a:t>
            </a:r>
            <a:r>
              <a:rPr lang="sv-SE" dirty="0" err="1"/>
              <a:t>gm:s</a:t>
            </a:r>
            <a:r>
              <a:rPr lang="sv-SE" dirty="0"/>
              <a:t> fostran: vårdnadshavare, adoptivföräldrar, styvföräldrar</a:t>
            </a:r>
          </a:p>
          <a:p>
            <a:pPr marL="285750" indent="-285750">
              <a:buFont typeface="Arial" panose="020B0604020202020204" pitchFamily="34" charset="0"/>
              <a:buChar char="•"/>
            </a:pPr>
            <a:r>
              <a:rPr lang="sv-SE" dirty="0"/>
              <a:t>Offret har ett liknande förhållande till gm: ex en partner till barnets mor el. far – helhetsbedömning krävs. </a:t>
            </a:r>
          </a:p>
          <a:p>
            <a:pPr marL="285750" indent="-285750">
              <a:buFont typeface="Arial" panose="020B0604020202020204" pitchFamily="34" charset="0"/>
              <a:buChar char="•"/>
            </a:pPr>
            <a:r>
              <a:rPr lang="sv-SE" dirty="0"/>
              <a:t>Offret står under </a:t>
            </a:r>
            <a:r>
              <a:rPr lang="sv-SE" dirty="0" err="1"/>
              <a:t>gm:s</a:t>
            </a:r>
            <a:r>
              <a:rPr lang="sv-SE" dirty="0"/>
              <a:t> vård eller tillsyn </a:t>
            </a:r>
            <a:r>
              <a:rPr lang="sv-SE" dirty="0" err="1"/>
              <a:t>pga</a:t>
            </a:r>
            <a:r>
              <a:rPr lang="sv-SE" dirty="0"/>
              <a:t> myndighets beslut. Ex: vård eller tillsyn anordnas enligt lag (psykiatrisk tvångsvård).  </a:t>
            </a:r>
          </a:p>
          <a:p>
            <a:pPr marL="0" indent="0"/>
            <a:endParaRPr lang="sv-SE" dirty="0"/>
          </a:p>
          <a:p>
            <a:pPr marL="0" indent="0"/>
            <a:r>
              <a:rPr lang="sv-SE" b="1" dirty="0"/>
              <a:t>Straff: </a:t>
            </a:r>
            <a:r>
              <a:rPr lang="sv-SE" dirty="0"/>
              <a:t>fängelse i lägst tre och högst sex år. </a:t>
            </a:r>
          </a:p>
          <a:p>
            <a:pPr marL="0" indent="0"/>
            <a:endParaRPr lang="sv-SE" dirty="0"/>
          </a:p>
        </p:txBody>
      </p:sp>
      <p:sp>
        <p:nvSpPr>
          <p:cNvPr id="4" name="Platshållare för bildnummer 3">
            <a:extLst>
              <a:ext uri="{FF2B5EF4-FFF2-40B4-BE49-F238E27FC236}">
                <a16:creationId xmlns:a16="http://schemas.microsoft.com/office/drawing/2014/main" id="{9881A867-BCC5-42AA-938E-82D1CD8D849C}"/>
              </a:ext>
            </a:extLst>
          </p:cNvPr>
          <p:cNvSpPr>
            <a:spLocks noGrp="1"/>
          </p:cNvSpPr>
          <p:nvPr>
            <p:ph type="sldNum" sz="quarter" idx="12"/>
          </p:nvPr>
        </p:nvSpPr>
        <p:spPr/>
        <p:txBody>
          <a:bodyPr/>
          <a:lstStyle/>
          <a:p>
            <a:fld id="{B6BD9627-3329-4DE6-AC63-754435E16E83}" type="slidenum">
              <a:rPr lang="sv-SE" smtClean="0"/>
              <a:t>15</a:t>
            </a:fld>
            <a:endParaRPr lang="sv-SE"/>
          </a:p>
        </p:txBody>
      </p:sp>
    </p:spTree>
    <p:extLst>
      <p:ext uri="{BB962C8B-B14F-4D97-AF65-F5344CB8AC3E}">
        <p14:creationId xmlns:p14="http://schemas.microsoft.com/office/powerpoint/2010/main" val="3754370858"/>
      </p:ext>
    </p:extLst>
  </p:cSld>
  <p:clrMapOvr>
    <a:masterClrMapping/>
  </p:clrMapOvr>
  <mc:AlternateContent xmlns:mc="http://schemas.openxmlformats.org/markup-compatibility/2006" xmlns:p14="http://schemas.microsoft.com/office/powerpoint/2010/main">
    <mc:Choice Requires="p14">
      <p:transition spd="slow" p14:dur="2000" advTm="97697"/>
    </mc:Choice>
    <mc:Fallback xmlns="">
      <p:transition spd="slow" advTm="97697"/>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A887AC3-3B83-6660-38DE-55FB830B46AC}"/>
              </a:ext>
            </a:extLst>
          </p:cNvPr>
          <p:cNvSpPr>
            <a:spLocks noGrp="1"/>
          </p:cNvSpPr>
          <p:nvPr>
            <p:ph type="title"/>
          </p:nvPr>
        </p:nvSpPr>
        <p:spPr/>
        <p:txBody>
          <a:bodyPr/>
          <a:lstStyle/>
          <a:p>
            <a:r>
              <a:rPr lang="sv-SE" b="1" dirty="0"/>
              <a:t>Grovt våldtäkt mot barn, </a:t>
            </a:r>
            <a:r>
              <a:rPr lang="sv-SE" dirty="0"/>
              <a:t>4 § </a:t>
            </a:r>
            <a:r>
              <a:rPr lang="sv-SE" dirty="0" err="1"/>
              <a:t>st</a:t>
            </a:r>
            <a:r>
              <a:rPr lang="sv-SE" dirty="0"/>
              <a:t> 3</a:t>
            </a:r>
          </a:p>
        </p:txBody>
      </p:sp>
      <p:sp>
        <p:nvSpPr>
          <p:cNvPr id="3" name="Platshållare för innehåll 2">
            <a:extLst>
              <a:ext uri="{FF2B5EF4-FFF2-40B4-BE49-F238E27FC236}">
                <a16:creationId xmlns:a16="http://schemas.microsoft.com/office/drawing/2014/main" id="{84B51CF4-2001-6635-D58D-841B526FFD4A}"/>
              </a:ext>
            </a:extLst>
          </p:cNvPr>
          <p:cNvSpPr>
            <a:spLocks noGrp="1"/>
          </p:cNvSpPr>
          <p:nvPr>
            <p:ph idx="1"/>
          </p:nvPr>
        </p:nvSpPr>
        <p:spPr>
          <a:xfrm>
            <a:off x="941917" y="1340768"/>
            <a:ext cx="10210800" cy="4446262"/>
          </a:xfrm>
        </p:spPr>
        <p:txBody>
          <a:bodyPr/>
          <a:lstStyle/>
          <a:p>
            <a:pPr marL="0" indent="0"/>
            <a:r>
              <a:rPr lang="sv-SE" dirty="0"/>
              <a:t>Fyra exempel på objektiva rekvisit som särskild ska beaktas vid bedömningen av om brottet är grovt.</a:t>
            </a:r>
          </a:p>
          <a:p>
            <a:pPr marL="285750" indent="-285750">
              <a:buFont typeface="Arial" panose="020B0604020202020204" pitchFamily="34" charset="0"/>
              <a:buChar char="•"/>
            </a:pPr>
            <a:r>
              <a:rPr lang="sv-SE" dirty="0"/>
              <a:t>Våld eller hot om brottslig gärning</a:t>
            </a:r>
          </a:p>
          <a:p>
            <a:pPr marL="285750" indent="-285750">
              <a:buFont typeface="Arial" panose="020B0604020202020204" pitchFamily="34" charset="0"/>
              <a:buChar char="•"/>
            </a:pPr>
            <a:r>
              <a:rPr lang="sv-SE" dirty="0"/>
              <a:t>Flera än en förgriper sig på barnet </a:t>
            </a:r>
          </a:p>
          <a:p>
            <a:pPr marL="285750" indent="-285750">
              <a:buFont typeface="Arial" panose="020B0604020202020204" pitchFamily="34" charset="0"/>
              <a:buChar char="•"/>
            </a:pPr>
            <a:r>
              <a:rPr lang="sv-SE" dirty="0"/>
              <a:t>Tillvägagångssättet </a:t>
            </a:r>
          </a:p>
          <a:p>
            <a:pPr marL="285750" indent="-285750">
              <a:buFont typeface="Arial" panose="020B0604020202020204" pitchFamily="34" charset="0"/>
              <a:buChar char="•"/>
            </a:pPr>
            <a:r>
              <a:rPr lang="sv-SE" dirty="0"/>
              <a:t>Barnets låga ålder</a:t>
            </a:r>
          </a:p>
          <a:p>
            <a:pPr marL="285750" indent="-285750">
              <a:buFont typeface="Arial" panose="020B0604020202020204" pitchFamily="34" charset="0"/>
              <a:buChar char="•"/>
            </a:pPr>
            <a:r>
              <a:rPr lang="sv-SE" dirty="0"/>
              <a:t>Särskild hänsynslöshet eller råhet. </a:t>
            </a:r>
          </a:p>
          <a:p>
            <a:pPr marL="0" indent="0"/>
            <a:endParaRPr lang="sv-SE" sz="1100" dirty="0"/>
          </a:p>
          <a:p>
            <a:pPr marL="0" indent="0"/>
            <a:r>
              <a:rPr lang="sv-SE" b="1" dirty="0"/>
              <a:t>Straff: </a:t>
            </a:r>
            <a:r>
              <a:rPr lang="sv-SE" dirty="0"/>
              <a:t>fängelse i lägst fem och högst tio år. </a:t>
            </a:r>
          </a:p>
          <a:p>
            <a:endParaRPr lang="sv-SE" dirty="0"/>
          </a:p>
        </p:txBody>
      </p:sp>
      <p:sp>
        <p:nvSpPr>
          <p:cNvPr id="4" name="Platshållare för bildnummer 3">
            <a:extLst>
              <a:ext uri="{FF2B5EF4-FFF2-40B4-BE49-F238E27FC236}">
                <a16:creationId xmlns:a16="http://schemas.microsoft.com/office/drawing/2014/main" id="{294D19F4-EBFD-2F84-8A75-C0FB85CC89D1}"/>
              </a:ext>
            </a:extLst>
          </p:cNvPr>
          <p:cNvSpPr>
            <a:spLocks noGrp="1"/>
          </p:cNvSpPr>
          <p:nvPr>
            <p:ph type="sldNum" sz="quarter" idx="12"/>
          </p:nvPr>
        </p:nvSpPr>
        <p:spPr/>
        <p:txBody>
          <a:bodyPr/>
          <a:lstStyle/>
          <a:p>
            <a:fld id="{B6BD9627-3329-4DE6-AC63-754435E16E83}" type="slidenum">
              <a:rPr lang="sv-SE" smtClean="0"/>
              <a:t>16</a:t>
            </a:fld>
            <a:endParaRPr lang="sv-SE"/>
          </a:p>
        </p:txBody>
      </p:sp>
    </p:spTree>
    <p:extLst>
      <p:ext uri="{BB962C8B-B14F-4D97-AF65-F5344CB8AC3E}">
        <p14:creationId xmlns:p14="http://schemas.microsoft.com/office/powerpoint/2010/main" val="2566999809"/>
      </p:ext>
    </p:extLst>
  </p:cSld>
  <p:clrMapOvr>
    <a:masterClrMapping/>
  </p:clrMapOvr>
  <mc:AlternateContent xmlns:mc="http://schemas.openxmlformats.org/markup-compatibility/2006" xmlns:p14="http://schemas.microsoft.com/office/powerpoint/2010/main">
    <mc:Choice Requires="p14">
      <p:transition spd="slow" p14:dur="2000" advTm="91670"/>
    </mc:Choice>
    <mc:Fallback xmlns="">
      <p:transition spd="slow" advTm="9167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127448" y="837352"/>
            <a:ext cx="7645400" cy="503416"/>
          </a:xfrm>
        </p:spPr>
        <p:txBody>
          <a:bodyPr/>
          <a:lstStyle/>
          <a:p>
            <a:r>
              <a:rPr lang="sv-SE" b="1" dirty="0"/>
              <a:t>Sexuellt utnyttjande av barn</a:t>
            </a:r>
            <a:r>
              <a:rPr lang="sv-SE" dirty="0"/>
              <a:t>, 5 §  </a:t>
            </a:r>
            <a:br>
              <a:rPr lang="sv-SE" dirty="0"/>
            </a:br>
            <a:endParaRPr lang="sv-SE" dirty="0"/>
          </a:p>
        </p:txBody>
      </p:sp>
      <p:sp>
        <p:nvSpPr>
          <p:cNvPr id="3" name="Platshållare för innehåll 2"/>
          <p:cNvSpPr>
            <a:spLocks noGrp="1"/>
          </p:cNvSpPr>
          <p:nvPr>
            <p:ph idx="1"/>
          </p:nvPr>
        </p:nvSpPr>
        <p:spPr>
          <a:xfrm>
            <a:off x="983432" y="1340768"/>
            <a:ext cx="10169286" cy="4446262"/>
          </a:xfrm>
        </p:spPr>
        <p:txBody>
          <a:bodyPr/>
          <a:lstStyle/>
          <a:p>
            <a:r>
              <a:rPr lang="sv-SE" b="1" dirty="0"/>
              <a:t>Objektiva</a:t>
            </a:r>
            <a:r>
              <a:rPr lang="sv-SE" dirty="0"/>
              <a:t> rekvisit: samma som för våldtäkt mot barn (BrB 6:4) som med hänsyn till omständigheterna vid brottet är att anse som </a:t>
            </a:r>
            <a:r>
              <a:rPr lang="sv-SE" b="1" dirty="0"/>
              <a:t>mindre grovt</a:t>
            </a:r>
            <a:endParaRPr lang="sv-SE" dirty="0"/>
          </a:p>
          <a:p>
            <a:pPr>
              <a:buFontTx/>
              <a:buChar char="-"/>
            </a:pPr>
            <a:r>
              <a:rPr lang="sv-SE" dirty="0"/>
              <a:t>Samtliga omständigheter ska beaktas</a:t>
            </a:r>
          </a:p>
          <a:p>
            <a:pPr>
              <a:buFontTx/>
              <a:buChar char="-"/>
            </a:pPr>
            <a:r>
              <a:rPr lang="sv-SE" dirty="0"/>
              <a:t>Avsedd att tillämpas restriktivt.</a:t>
            </a:r>
          </a:p>
          <a:p>
            <a:pPr>
              <a:buFontTx/>
              <a:buChar char="-"/>
            </a:pPr>
            <a:r>
              <a:rPr lang="sv-SE" dirty="0"/>
              <a:t>Ej för brott som riktar sig mot mindre barn. </a:t>
            </a:r>
          </a:p>
          <a:p>
            <a:pPr>
              <a:buFontTx/>
              <a:buChar char="-"/>
            </a:pPr>
            <a:r>
              <a:rPr lang="sv-SE" dirty="0">
                <a:solidFill>
                  <a:srgbClr val="2F2F2B"/>
                </a:solidFill>
                <a:latin typeface="+mj-lt"/>
              </a:rPr>
              <a:t>Brott är tänkt att </a:t>
            </a:r>
            <a:r>
              <a:rPr lang="sv-SE" b="0" i="0" dirty="0">
                <a:solidFill>
                  <a:srgbClr val="2F2F2B"/>
                </a:solidFill>
                <a:effectLst/>
                <a:latin typeface="+mj-lt"/>
              </a:rPr>
              <a:t>tillämpas när offret är strax under femton år och frivilligt har samlag med GM.</a:t>
            </a:r>
          </a:p>
          <a:p>
            <a:pPr>
              <a:buFontTx/>
              <a:buChar char="-"/>
            </a:pPr>
            <a:r>
              <a:rPr lang="sv-SE" dirty="0"/>
              <a:t>Samtycke är inte ansvarsbefriande</a:t>
            </a:r>
          </a:p>
          <a:p>
            <a:endParaRPr lang="sv-SE" dirty="0"/>
          </a:p>
          <a:p>
            <a:r>
              <a:rPr lang="sv-SE" dirty="0"/>
              <a:t>Den </a:t>
            </a:r>
            <a:r>
              <a:rPr lang="sv-SE" b="1" dirty="0"/>
              <a:t>subjektiva</a:t>
            </a:r>
            <a:r>
              <a:rPr lang="sv-SE" dirty="0"/>
              <a:t> sidan: uppsåt.</a:t>
            </a:r>
          </a:p>
          <a:p>
            <a:endParaRPr lang="sv-SE" dirty="0"/>
          </a:p>
          <a:p>
            <a:r>
              <a:rPr lang="sv-SE" b="1" dirty="0"/>
              <a:t>Straff</a:t>
            </a:r>
            <a:r>
              <a:rPr lang="sv-SE" dirty="0"/>
              <a:t>: fängelse i högst fyra år</a:t>
            </a:r>
          </a:p>
          <a:p>
            <a:endParaRPr lang="sv-SE" dirty="0"/>
          </a:p>
          <a:p>
            <a:endParaRPr lang="sv-SE" dirty="0"/>
          </a:p>
          <a:p>
            <a:endParaRPr lang="sv-SE" dirty="0"/>
          </a:p>
          <a:p>
            <a:endParaRPr lang="sv-SE" dirty="0"/>
          </a:p>
        </p:txBody>
      </p:sp>
      <p:sp>
        <p:nvSpPr>
          <p:cNvPr id="4" name="Platshållare för bildnummer 3">
            <a:extLst>
              <a:ext uri="{FF2B5EF4-FFF2-40B4-BE49-F238E27FC236}">
                <a16:creationId xmlns:a16="http://schemas.microsoft.com/office/drawing/2014/main" id="{97C2F6E7-AB0D-48C1-A73D-4756657E13C5}"/>
              </a:ext>
            </a:extLst>
          </p:cNvPr>
          <p:cNvSpPr>
            <a:spLocks noGrp="1"/>
          </p:cNvSpPr>
          <p:nvPr>
            <p:ph type="sldNum" sz="quarter" idx="12"/>
          </p:nvPr>
        </p:nvSpPr>
        <p:spPr/>
        <p:txBody>
          <a:bodyPr/>
          <a:lstStyle/>
          <a:p>
            <a:fld id="{B6BD9627-3329-4DE6-AC63-754435E16E83}" type="slidenum">
              <a:rPr lang="sv-SE" smtClean="0"/>
              <a:t>17</a:t>
            </a:fld>
            <a:endParaRPr lang="sv-SE"/>
          </a:p>
        </p:txBody>
      </p:sp>
    </p:spTree>
    <p:extLst>
      <p:ext uri="{BB962C8B-B14F-4D97-AF65-F5344CB8AC3E}">
        <p14:creationId xmlns:p14="http://schemas.microsoft.com/office/powerpoint/2010/main" val="2159944656"/>
      </p:ext>
    </p:extLst>
  </p:cSld>
  <p:clrMapOvr>
    <a:masterClrMapping/>
  </p:clrMapOvr>
  <mc:AlternateContent xmlns:mc="http://schemas.openxmlformats.org/markup-compatibility/2006" xmlns:p14="http://schemas.microsoft.com/office/powerpoint/2010/main">
    <mc:Choice Requires="p14">
      <p:transition spd="slow" p14:dur="2000" advTm="93224"/>
    </mc:Choice>
    <mc:Fallback xmlns="">
      <p:transition spd="slow" advTm="93224"/>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430CB1-C382-478D-AA50-9743B2778933}"/>
              </a:ext>
            </a:extLst>
          </p:cNvPr>
          <p:cNvSpPr>
            <a:spLocks noGrp="1"/>
          </p:cNvSpPr>
          <p:nvPr>
            <p:ph type="title"/>
          </p:nvPr>
        </p:nvSpPr>
        <p:spPr/>
        <p:txBody>
          <a:bodyPr/>
          <a:lstStyle/>
          <a:p>
            <a:r>
              <a:rPr lang="sv-SE" dirty="0"/>
              <a:t>Ex.</a:t>
            </a:r>
          </a:p>
        </p:txBody>
      </p:sp>
      <p:sp>
        <p:nvSpPr>
          <p:cNvPr id="3" name="Platshållare för innehåll 2">
            <a:extLst>
              <a:ext uri="{FF2B5EF4-FFF2-40B4-BE49-F238E27FC236}">
                <a16:creationId xmlns:a16="http://schemas.microsoft.com/office/drawing/2014/main" id="{50D7E871-E232-40C4-AD91-2FA84A1D6FC0}"/>
              </a:ext>
            </a:extLst>
          </p:cNvPr>
          <p:cNvSpPr>
            <a:spLocks noGrp="1"/>
          </p:cNvSpPr>
          <p:nvPr>
            <p:ph idx="1"/>
          </p:nvPr>
        </p:nvSpPr>
        <p:spPr>
          <a:xfrm>
            <a:off x="1199456" y="1340768"/>
            <a:ext cx="9793088" cy="4446262"/>
          </a:xfrm>
        </p:spPr>
        <p:txBody>
          <a:bodyPr/>
          <a:lstStyle/>
          <a:p>
            <a:r>
              <a:rPr lang="sv-SE" sz="2400" b="1" u="sng" dirty="0">
                <a:hlinkClick r:id="rId3"/>
              </a:rPr>
              <a:t>NJA 2006 s. 79</a:t>
            </a:r>
            <a:r>
              <a:rPr lang="sv-SE" sz="2400" b="1" dirty="0"/>
              <a:t> I</a:t>
            </a:r>
            <a:r>
              <a:rPr lang="sv-SE" sz="2400" dirty="0"/>
              <a:t>. En tjugofemårig man, N, åtalades för våldtäkt mot barn enligt 6:4 BrB på den grunden att han haft samlag med en trettonårig flicka, A. Frågan var om brottet skulle bedömas som våldtäkt mot barn enligt 6:4 BrB eller som mindre allvarligt brott, sexuellt utnyttjande av barn enligt 6:5 BrB. HD dömde N för sexuellt utnyttjande av barn. Samlaget hade varit helt frivilligt från A:s sida och det hade präglats av ömsesidighet. A och N hade båda förklarat att de blivit kära i varandra och den sexuella samvaron hade planerats av dem båda i samråd. A hade uppnått en sådan ålder att denna i sig inte kunde anses utgöra något hinder mot att beakta frivilligheten.</a:t>
            </a:r>
          </a:p>
        </p:txBody>
      </p:sp>
      <p:sp>
        <p:nvSpPr>
          <p:cNvPr id="4" name="Platshållare för bildnummer 3">
            <a:extLst>
              <a:ext uri="{FF2B5EF4-FFF2-40B4-BE49-F238E27FC236}">
                <a16:creationId xmlns:a16="http://schemas.microsoft.com/office/drawing/2014/main" id="{B4B6DAAC-AA22-488B-90B4-8EA3A07772C4}"/>
              </a:ext>
            </a:extLst>
          </p:cNvPr>
          <p:cNvSpPr>
            <a:spLocks noGrp="1"/>
          </p:cNvSpPr>
          <p:nvPr>
            <p:ph type="sldNum" sz="quarter" idx="12"/>
          </p:nvPr>
        </p:nvSpPr>
        <p:spPr/>
        <p:txBody>
          <a:bodyPr/>
          <a:lstStyle/>
          <a:p>
            <a:fld id="{B6BD9627-3329-4DE6-AC63-754435E16E83}" type="slidenum">
              <a:rPr lang="sv-SE" smtClean="0"/>
              <a:t>18</a:t>
            </a:fld>
            <a:endParaRPr lang="sv-SE"/>
          </a:p>
        </p:txBody>
      </p:sp>
    </p:spTree>
    <p:extLst>
      <p:ext uri="{BB962C8B-B14F-4D97-AF65-F5344CB8AC3E}">
        <p14:creationId xmlns:p14="http://schemas.microsoft.com/office/powerpoint/2010/main" val="1481411713"/>
      </p:ext>
    </p:extLst>
  </p:cSld>
  <p:clrMapOvr>
    <a:masterClrMapping/>
  </p:clrMapOvr>
  <mc:AlternateContent xmlns:mc="http://schemas.openxmlformats.org/markup-compatibility/2006" xmlns:p14="http://schemas.microsoft.com/office/powerpoint/2010/main">
    <mc:Choice Requires="p14">
      <p:transition spd="slow" p14:dur="2000" advTm="88446"/>
    </mc:Choice>
    <mc:Fallback xmlns="">
      <p:transition spd="slow" advTm="88446"/>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6C9E2C6-0666-4604-9949-9833424C2D0C}"/>
              </a:ext>
            </a:extLst>
          </p:cNvPr>
          <p:cNvSpPr>
            <a:spLocks noGrp="1"/>
          </p:cNvSpPr>
          <p:nvPr>
            <p:ph type="title"/>
          </p:nvPr>
        </p:nvSpPr>
        <p:spPr>
          <a:xfrm>
            <a:off x="1055440" y="839815"/>
            <a:ext cx="7645400" cy="462310"/>
          </a:xfrm>
        </p:spPr>
        <p:txBody>
          <a:bodyPr/>
          <a:lstStyle/>
          <a:p>
            <a:r>
              <a:rPr lang="sv-SE" dirty="0"/>
              <a:t>Lindrigare påföljd.</a:t>
            </a:r>
          </a:p>
        </p:txBody>
      </p:sp>
      <p:sp>
        <p:nvSpPr>
          <p:cNvPr id="3" name="Platshållare för innehåll 2">
            <a:extLst>
              <a:ext uri="{FF2B5EF4-FFF2-40B4-BE49-F238E27FC236}">
                <a16:creationId xmlns:a16="http://schemas.microsoft.com/office/drawing/2014/main" id="{40B64A37-B478-4EBE-96D5-D621CF688D5D}"/>
              </a:ext>
            </a:extLst>
          </p:cNvPr>
          <p:cNvSpPr>
            <a:spLocks noGrp="1"/>
          </p:cNvSpPr>
          <p:nvPr>
            <p:ph idx="1"/>
          </p:nvPr>
        </p:nvSpPr>
        <p:spPr>
          <a:xfrm>
            <a:off x="911424" y="1412776"/>
            <a:ext cx="10241294" cy="4374254"/>
          </a:xfrm>
        </p:spPr>
        <p:txBody>
          <a:bodyPr/>
          <a:lstStyle/>
          <a:p>
            <a:r>
              <a:rPr lang="sv-SE" sz="2200" b="1" u="sng" dirty="0">
                <a:hlinkClick r:id="rId2"/>
              </a:rPr>
              <a:t>NJA 2014 s. 990</a:t>
            </a:r>
            <a:r>
              <a:rPr lang="sv-SE" sz="2200" b="1" dirty="0"/>
              <a:t>.</a:t>
            </a:r>
            <a:r>
              <a:rPr lang="sv-SE" sz="2200" dirty="0"/>
              <a:t> </a:t>
            </a:r>
          </a:p>
          <a:p>
            <a:r>
              <a:rPr lang="sv-SE" sz="2200" dirty="0"/>
              <a:t>En tjugoårig man åtalades för våldtäkt mot barn för att han vid tio olika tillfällen haft samlag med en flicka som ett halvår senare skulle fylla femton år. Han dömdes av tingsrätten för sexuellt utnyttjande av barn enligt 6:5 BrB (samt olovlig försäljning av alkohol) till fängelsestraff. Endast påföljden överklagades. HD dömde för sexuellt utnyttjande av barn till villkorlig dom med samhällstjänst 100 timmar. Omständigheterna bedömdes sammantagna mindre allvarliga än de var i rättsfallet </a:t>
            </a:r>
            <a:r>
              <a:rPr lang="sv-SE" sz="2200" u="sng" dirty="0">
                <a:hlinkClick r:id="rId3"/>
              </a:rPr>
              <a:t>NJA 2006 s. 79</a:t>
            </a:r>
            <a:r>
              <a:rPr lang="sv-SE" sz="2200" dirty="0"/>
              <a:t> I. Åldersskillnaden mellan gärningsmannen och målsäganden var inte så stor. Det rörde sig om en ömsesidig kärleksrelation som pågick under ett par månader. Samlagen var ett inslag i relationen och var helt frivilliga</a:t>
            </a:r>
            <a:r>
              <a:rPr lang="sv-SE" sz="2000" dirty="0"/>
              <a:t>.</a:t>
            </a:r>
          </a:p>
        </p:txBody>
      </p:sp>
      <p:sp>
        <p:nvSpPr>
          <p:cNvPr id="4" name="Platshållare för bildnummer 3">
            <a:extLst>
              <a:ext uri="{FF2B5EF4-FFF2-40B4-BE49-F238E27FC236}">
                <a16:creationId xmlns:a16="http://schemas.microsoft.com/office/drawing/2014/main" id="{4FB4437C-BDF4-42FD-8E05-0A62CF7E3DA9}"/>
              </a:ext>
            </a:extLst>
          </p:cNvPr>
          <p:cNvSpPr>
            <a:spLocks noGrp="1"/>
          </p:cNvSpPr>
          <p:nvPr>
            <p:ph type="sldNum" sz="quarter" idx="12"/>
          </p:nvPr>
        </p:nvSpPr>
        <p:spPr/>
        <p:txBody>
          <a:bodyPr/>
          <a:lstStyle/>
          <a:p>
            <a:fld id="{B6BD9627-3329-4DE6-AC63-754435E16E83}" type="slidenum">
              <a:rPr lang="sv-SE" smtClean="0"/>
              <a:t>19</a:t>
            </a:fld>
            <a:endParaRPr lang="sv-SE"/>
          </a:p>
        </p:txBody>
      </p:sp>
    </p:spTree>
    <p:extLst>
      <p:ext uri="{BB962C8B-B14F-4D97-AF65-F5344CB8AC3E}">
        <p14:creationId xmlns:p14="http://schemas.microsoft.com/office/powerpoint/2010/main" val="3333849901"/>
      </p:ext>
    </p:extLst>
  </p:cSld>
  <p:clrMapOvr>
    <a:masterClrMapping/>
  </p:clrMapOvr>
  <mc:AlternateContent xmlns:mc="http://schemas.openxmlformats.org/markup-compatibility/2006" xmlns:p14="http://schemas.microsoft.com/office/powerpoint/2010/main">
    <mc:Choice Requires="p14">
      <p:transition spd="slow" p14:dur="2000" advTm="118445"/>
    </mc:Choice>
    <mc:Fallback xmlns="">
      <p:transition spd="slow" advTm="118445"/>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1039282" y="404664"/>
            <a:ext cx="10113436" cy="5976664"/>
          </a:xfrm>
        </p:spPr>
        <p:txBody>
          <a:bodyPr/>
          <a:lstStyle/>
          <a:p>
            <a:r>
              <a:rPr lang="sv-SE" dirty="0"/>
              <a:t>1 § 	</a:t>
            </a:r>
            <a:r>
              <a:rPr lang="sv-SE" b="1" dirty="0"/>
              <a:t>Våldtäkt		                              </a:t>
            </a:r>
            <a:r>
              <a:rPr lang="sv-SE" dirty="0"/>
              <a:t>Vuxen som offer</a:t>
            </a:r>
            <a:r>
              <a:rPr lang="sv-SE" b="1" dirty="0"/>
              <a:t>	   </a:t>
            </a:r>
          </a:p>
          <a:p>
            <a:r>
              <a:rPr lang="sv-SE" dirty="0"/>
              <a:t>1a § 	Oaktsam våldtäkt</a:t>
            </a:r>
          </a:p>
          <a:p>
            <a:r>
              <a:rPr lang="sv-SE" dirty="0"/>
              <a:t>2 § 	</a:t>
            </a:r>
            <a:r>
              <a:rPr lang="sv-SE" b="1" dirty="0"/>
              <a:t>Sexuellt övergrepp</a:t>
            </a:r>
          </a:p>
          <a:p>
            <a:r>
              <a:rPr lang="sv-SE" dirty="0"/>
              <a:t>3 § 	Oaktsamt sexuellt övergrepp</a:t>
            </a:r>
          </a:p>
          <a:p>
            <a:endParaRPr lang="sv-SE" dirty="0"/>
          </a:p>
          <a:p>
            <a:r>
              <a:rPr lang="sv-SE" dirty="0"/>
              <a:t>4 § 	</a:t>
            </a:r>
            <a:r>
              <a:rPr lang="sv-SE" b="1" dirty="0"/>
              <a:t>Våldtäkt mot barn                              </a:t>
            </a:r>
            <a:r>
              <a:rPr lang="sv-SE" dirty="0" err="1"/>
              <a:t>Barn</a:t>
            </a:r>
            <a:r>
              <a:rPr lang="sv-SE" dirty="0"/>
              <a:t> som offer   </a:t>
            </a:r>
          </a:p>
          <a:p>
            <a:r>
              <a:rPr lang="sv-SE" dirty="0"/>
              <a:t>5 § 	</a:t>
            </a:r>
            <a:r>
              <a:rPr lang="sv-SE" b="1" dirty="0"/>
              <a:t>Sexuellt utnyttjande av barn</a:t>
            </a:r>
          </a:p>
          <a:p>
            <a:r>
              <a:rPr lang="sv-SE" dirty="0"/>
              <a:t>6 § 	</a:t>
            </a:r>
            <a:r>
              <a:rPr lang="sv-SE" b="1" dirty="0"/>
              <a:t>Sexuellt övergrepp mot barn</a:t>
            </a:r>
          </a:p>
          <a:p>
            <a:r>
              <a:rPr lang="sv-SE" dirty="0"/>
              <a:t>9 § 	</a:t>
            </a:r>
            <a:r>
              <a:rPr lang="sv-SE" b="1" dirty="0"/>
              <a:t>Köp av sexuell handling av barn</a:t>
            </a:r>
          </a:p>
          <a:p>
            <a:endParaRPr lang="sv-SE" b="1" dirty="0"/>
          </a:p>
          <a:p>
            <a:r>
              <a:rPr lang="sv-SE" dirty="0"/>
              <a:t>10 § 	</a:t>
            </a:r>
            <a:r>
              <a:rPr lang="sv-SE" b="1" dirty="0"/>
              <a:t>Sexuellt ofredande		              </a:t>
            </a:r>
            <a:r>
              <a:rPr lang="sv-SE" dirty="0"/>
              <a:t>Både vuxna och barn som offer</a:t>
            </a:r>
          </a:p>
          <a:p>
            <a:endParaRPr lang="sv-SE" i="1" dirty="0"/>
          </a:p>
          <a:p>
            <a:r>
              <a:rPr lang="sv-SE" dirty="0"/>
              <a:t>11 § 	</a:t>
            </a:r>
            <a:r>
              <a:rPr lang="sv-SE" b="1" dirty="0"/>
              <a:t>Köp av sexuell tjänst</a:t>
            </a:r>
          </a:p>
          <a:p>
            <a:endParaRPr lang="sv-SE" dirty="0"/>
          </a:p>
          <a:p>
            <a:r>
              <a:rPr lang="sv-SE" dirty="0"/>
              <a:t>14 § 	Ansvarsfrihet</a:t>
            </a:r>
          </a:p>
          <a:p>
            <a:r>
              <a:rPr lang="sv-SE" dirty="0"/>
              <a:t>15 § 	Försök, förberedelse, stämpling och underlåtenhet att avslöja brott</a:t>
            </a:r>
          </a:p>
          <a:p>
            <a:endParaRPr lang="sv-SE" dirty="0"/>
          </a:p>
        </p:txBody>
      </p:sp>
      <p:sp>
        <p:nvSpPr>
          <p:cNvPr id="2" name="Platshållare för bildnummer 1">
            <a:extLst>
              <a:ext uri="{FF2B5EF4-FFF2-40B4-BE49-F238E27FC236}">
                <a16:creationId xmlns:a16="http://schemas.microsoft.com/office/drawing/2014/main" id="{4B36FF1C-607B-4E72-A753-0B19FB83C128}"/>
              </a:ext>
            </a:extLst>
          </p:cNvPr>
          <p:cNvSpPr>
            <a:spLocks noGrp="1"/>
          </p:cNvSpPr>
          <p:nvPr>
            <p:ph type="sldNum" sz="quarter" idx="12"/>
          </p:nvPr>
        </p:nvSpPr>
        <p:spPr/>
        <p:txBody>
          <a:bodyPr/>
          <a:lstStyle/>
          <a:p>
            <a:fld id="{B6BD9627-3329-4DE6-AC63-754435E16E83}" type="slidenum">
              <a:rPr lang="sv-SE" smtClean="0"/>
              <a:t>2</a:t>
            </a:fld>
            <a:endParaRPr lang="sv-SE"/>
          </a:p>
        </p:txBody>
      </p:sp>
      <p:sp>
        <p:nvSpPr>
          <p:cNvPr id="4" name="Höger klammerparentes 3">
            <a:extLst>
              <a:ext uri="{FF2B5EF4-FFF2-40B4-BE49-F238E27FC236}">
                <a16:creationId xmlns:a16="http://schemas.microsoft.com/office/drawing/2014/main" id="{B2890E5A-33E9-4B9A-8324-56E3434F6CA7}"/>
              </a:ext>
            </a:extLst>
          </p:cNvPr>
          <p:cNvSpPr/>
          <p:nvPr/>
        </p:nvSpPr>
        <p:spPr bwMode="auto">
          <a:xfrm>
            <a:off x="5303912" y="476672"/>
            <a:ext cx="216024" cy="1296144"/>
          </a:xfrm>
          <a:prstGeom prst="rightBrac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sp>
        <p:nvSpPr>
          <p:cNvPr id="5" name="Höger klammerparentes 4">
            <a:extLst>
              <a:ext uri="{FF2B5EF4-FFF2-40B4-BE49-F238E27FC236}">
                <a16:creationId xmlns:a16="http://schemas.microsoft.com/office/drawing/2014/main" id="{5DB5535E-250F-4349-98FA-FC5E833FCDA2}"/>
              </a:ext>
            </a:extLst>
          </p:cNvPr>
          <p:cNvSpPr/>
          <p:nvPr/>
        </p:nvSpPr>
        <p:spPr bwMode="auto">
          <a:xfrm>
            <a:off x="5303912" y="2060848"/>
            <a:ext cx="216024" cy="1296144"/>
          </a:xfrm>
          <a:prstGeom prst="rightBrac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sp>
        <p:nvSpPr>
          <p:cNvPr id="6" name="Höger klammerparentes 5">
            <a:extLst>
              <a:ext uri="{FF2B5EF4-FFF2-40B4-BE49-F238E27FC236}">
                <a16:creationId xmlns:a16="http://schemas.microsoft.com/office/drawing/2014/main" id="{629F5AC6-33E0-44CF-9C10-B37C71DA7F77}"/>
              </a:ext>
            </a:extLst>
          </p:cNvPr>
          <p:cNvSpPr/>
          <p:nvPr/>
        </p:nvSpPr>
        <p:spPr bwMode="auto">
          <a:xfrm>
            <a:off x="5303912" y="3717032"/>
            <a:ext cx="216024" cy="360040"/>
          </a:xfrm>
          <a:prstGeom prst="rightBrac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57988842"/>
      </p:ext>
    </p:extLst>
  </p:cSld>
  <p:clrMapOvr>
    <a:masterClrMapping/>
  </p:clrMapOvr>
  <mc:AlternateContent xmlns:mc="http://schemas.openxmlformats.org/markup-compatibility/2006" xmlns:p14="http://schemas.microsoft.com/office/powerpoint/2010/main">
    <mc:Choice Requires="p14">
      <p:transition spd="slow" p14:dur="2000" advTm="63073"/>
    </mc:Choice>
    <mc:Fallback xmlns="">
      <p:transition spd="slow" advTm="63073"/>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127448" y="839815"/>
            <a:ext cx="7645400" cy="462310"/>
          </a:xfrm>
        </p:spPr>
        <p:txBody>
          <a:bodyPr/>
          <a:lstStyle/>
          <a:p>
            <a:r>
              <a:rPr lang="sv-SE" b="1" dirty="0"/>
              <a:t>Sexuellt övergrepp </a:t>
            </a:r>
            <a:r>
              <a:rPr lang="sv-SE" dirty="0"/>
              <a:t>mot barn, 6 § </a:t>
            </a:r>
            <a:br>
              <a:rPr lang="sv-SE" dirty="0"/>
            </a:br>
            <a:endParaRPr lang="sv-SE" dirty="0"/>
          </a:p>
        </p:txBody>
      </p:sp>
      <p:sp>
        <p:nvSpPr>
          <p:cNvPr id="3" name="Platshållare för innehåll 2"/>
          <p:cNvSpPr>
            <a:spLocks noGrp="1"/>
          </p:cNvSpPr>
          <p:nvPr>
            <p:ph idx="1"/>
          </p:nvPr>
        </p:nvSpPr>
        <p:spPr>
          <a:xfrm>
            <a:off x="983432" y="1412776"/>
            <a:ext cx="10169286" cy="4671520"/>
          </a:xfrm>
        </p:spPr>
        <p:txBody>
          <a:bodyPr/>
          <a:lstStyle/>
          <a:p>
            <a:r>
              <a:rPr lang="sv-SE" b="1" dirty="0"/>
              <a:t>Objektiva</a:t>
            </a:r>
            <a:r>
              <a:rPr lang="sv-SE" dirty="0"/>
              <a:t> rekvisit:</a:t>
            </a:r>
          </a:p>
          <a:p>
            <a:pPr marL="285750" indent="-285750">
              <a:buFont typeface="Arial" panose="020B0604020202020204" pitchFamily="34" charset="0"/>
              <a:buChar char="•"/>
            </a:pPr>
            <a:r>
              <a:rPr lang="sv-SE" dirty="0">
                <a:latin typeface="+mj-lt"/>
              </a:rPr>
              <a:t>GM genomför </a:t>
            </a:r>
            <a:r>
              <a:rPr lang="sv-SE" b="1" dirty="0">
                <a:latin typeface="+mj-lt"/>
              </a:rPr>
              <a:t>annan sexuell handling </a:t>
            </a:r>
            <a:r>
              <a:rPr lang="sv-SE" dirty="0">
                <a:latin typeface="+mj-lt"/>
              </a:rPr>
              <a:t>(än i 4-5 §§) (t ex onani utan penetration)</a:t>
            </a:r>
          </a:p>
          <a:p>
            <a:pPr marL="285750" indent="-285750">
              <a:buFont typeface="Arial" panose="020B0604020202020204" pitchFamily="34" charset="0"/>
              <a:buChar char="•"/>
            </a:pPr>
            <a:r>
              <a:rPr lang="sv-SE" dirty="0">
                <a:latin typeface="+mj-lt"/>
              </a:rPr>
              <a:t>GM </a:t>
            </a:r>
            <a:r>
              <a:rPr lang="sv-SE" b="1" i="1" dirty="0">
                <a:solidFill>
                  <a:srgbClr val="2F2F2B"/>
                </a:solidFill>
                <a:effectLst/>
                <a:latin typeface="+mj-lt"/>
              </a:rPr>
              <a:t>på ett otillbörligt sätt förmår</a:t>
            </a:r>
            <a:r>
              <a:rPr lang="sv-SE" b="1" i="0" dirty="0">
                <a:solidFill>
                  <a:srgbClr val="2F2F2B"/>
                </a:solidFill>
                <a:effectLst/>
                <a:latin typeface="+mj-lt"/>
              </a:rPr>
              <a:t> </a:t>
            </a:r>
            <a:r>
              <a:rPr lang="sv-SE" b="0" i="0" dirty="0">
                <a:solidFill>
                  <a:srgbClr val="2F2F2B"/>
                </a:solidFill>
                <a:effectLst/>
                <a:latin typeface="+mj-lt"/>
              </a:rPr>
              <a:t>barnet att företa eller tåla den sexuella handlingen (GM har inte deltagit i realtid på distans när den sexuella handlingen företogs). </a:t>
            </a:r>
            <a:endParaRPr lang="sv-SE" dirty="0">
              <a:latin typeface="+mj-lt"/>
            </a:endParaRPr>
          </a:p>
          <a:p>
            <a:pPr marL="285750" indent="-285750">
              <a:buFont typeface="Arial" panose="020B0604020202020204" pitchFamily="34" charset="0"/>
              <a:buChar char="•"/>
            </a:pPr>
            <a:r>
              <a:rPr lang="sv-SE" dirty="0">
                <a:latin typeface="+mj-lt"/>
              </a:rPr>
              <a:t>mot barn </a:t>
            </a:r>
            <a:r>
              <a:rPr lang="sv-SE" b="1" dirty="0">
                <a:latin typeface="+mj-lt"/>
              </a:rPr>
              <a:t>under 15 år eller barn mellan 15-18 år </a:t>
            </a:r>
            <a:r>
              <a:rPr lang="sv-SE" dirty="0">
                <a:latin typeface="+mj-lt"/>
              </a:rPr>
              <a:t>om barnet står i sådant förhållande till gärningsmannen som sägs i 4 §2 </a:t>
            </a:r>
            <a:r>
              <a:rPr lang="sv-SE" dirty="0" err="1">
                <a:latin typeface="+mj-lt"/>
              </a:rPr>
              <a:t>st</a:t>
            </a:r>
            <a:endParaRPr lang="sv-SE" dirty="0">
              <a:latin typeface="+mj-lt"/>
            </a:endParaRPr>
          </a:p>
          <a:p>
            <a:pPr marL="0" indent="0"/>
            <a:endParaRPr lang="sv-SE" sz="1400" dirty="0"/>
          </a:p>
          <a:p>
            <a:r>
              <a:rPr lang="sv-SE" b="1" dirty="0"/>
              <a:t>Straff</a:t>
            </a:r>
            <a:r>
              <a:rPr lang="sv-SE" dirty="0"/>
              <a:t>: fängelse i lägst sex månader och högst två år.</a:t>
            </a:r>
          </a:p>
          <a:p>
            <a:r>
              <a:rPr lang="sv-SE" dirty="0"/>
              <a:t>Bestämmelsen är subsidiär/sekundärbrott till våldtäkt mot barn respektive sexuellt utnyttjande av barn. </a:t>
            </a:r>
          </a:p>
          <a:p>
            <a:endParaRPr lang="sv-SE" sz="1400" dirty="0"/>
          </a:p>
          <a:p>
            <a:r>
              <a:rPr lang="sv-SE" b="1" dirty="0"/>
              <a:t>Mindre grovt </a:t>
            </a:r>
            <a:r>
              <a:rPr lang="sv-SE" dirty="0"/>
              <a:t>brott</a:t>
            </a:r>
          </a:p>
          <a:p>
            <a:r>
              <a:rPr lang="sv-SE" dirty="0"/>
              <a:t>Tillämpas med restriktivitet. </a:t>
            </a:r>
          </a:p>
          <a:p>
            <a:pPr marL="0" indent="0"/>
            <a:r>
              <a:rPr lang="sv-SE" b="0" i="0" dirty="0">
                <a:solidFill>
                  <a:srgbClr val="2F2F2B"/>
                </a:solidFill>
                <a:effectLst/>
                <a:latin typeface="+mj-lt"/>
              </a:rPr>
              <a:t>Ex: - Offret är strax under femton år. –Frivillighet. - Åldersskillnaden mellan GM och offer är inte så stor. </a:t>
            </a:r>
          </a:p>
          <a:p>
            <a:pPr marL="171450" indent="-171450">
              <a:buFontTx/>
              <a:buChar char="-"/>
            </a:pPr>
            <a:r>
              <a:rPr lang="sv-SE" b="0" i="0" dirty="0">
                <a:solidFill>
                  <a:srgbClr val="2F2F2B"/>
                </a:solidFill>
                <a:effectLst/>
                <a:latin typeface="+mj-lt"/>
              </a:rPr>
              <a:t>Ömsesidighet.</a:t>
            </a:r>
            <a:endParaRPr lang="sv-SE" dirty="0"/>
          </a:p>
          <a:p>
            <a:r>
              <a:rPr lang="sv-SE" b="1" dirty="0"/>
              <a:t>Straff: </a:t>
            </a:r>
            <a:r>
              <a:rPr lang="sv-SE" dirty="0"/>
              <a:t>fängelse i högst ett år. </a:t>
            </a:r>
          </a:p>
          <a:p>
            <a:endParaRPr lang="sv-SE" dirty="0"/>
          </a:p>
        </p:txBody>
      </p:sp>
      <p:sp>
        <p:nvSpPr>
          <p:cNvPr id="4" name="Platshållare för bildnummer 3">
            <a:extLst>
              <a:ext uri="{FF2B5EF4-FFF2-40B4-BE49-F238E27FC236}">
                <a16:creationId xmlns:a16="http://schemas.microsoft.com/office/drawing/2014/main" id="{8463706E-33C5-4947-BF9C-A660F3AF2DFD}"/>
              </a:ext>
            </a:extLst>
          </p:cNvPr>
          <p:cNvSpPr>
            <a:spLocks noGrp="1"/>
          </p:cNvSpPr>
          <p:nvPr>
            <p:ph type="sldNum" sz="quarter" idx="12"/>
          </p:nvPr>
        </p:nvSpPr>
        <p:spPr/>
        <p:txBody>
          <a:bodyPr/>
          <a:lstStyle/>
          <a:p>
            <a:fld id="{B6BD9627-3329-4DE6-AC63-754435E16E83}" type="slidenum">
              <a:rPr lang="sv-SE" smtClean="0"/>
              <a:t>20</a:t>
            </a:fld>
            <a:endParaRPr lang="sv-SE"/>
          </a:p>
        </p:txBody>
      </p:sp>
    </p:spTree>
    <p:extLst>
      <p:ext uri="{BB962C8B-B14F-4D97-AF65-F5344CB8AC3E}">
        <p14:creationId xmlns:p14="http://schemas.microsoft.com/office/powerpoint/2010/main" val="3500952308"/>
      </p:ext>
    </p:extLst>
  </p:cSld>
  <p:clrMapOvr>
    <a:masterClrMapping/>
  </p:clrMapOvr>
  <mc:AlternateContent xmlns:mc="http://schemas.openxmlformats.org/markup-compatibility/2006" xmlns:p14="http://schemas.microsoft.com/office/powerpoint/2010/main">
    <mc:Choice Requires="p14">
      <p:transition spd="slow" p14:dur="2000" advTm="194277"/>
    </mc:Choice>
    <mc:Fallback xmlns="">
      <p:transition spd="slow" advTm="194277"/>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BDB6096-A93E-F0CC-B5F4-B7998D28D06B}"/>
              </a:ext>
            </a:extLst>
          </p:cNvPr>
          <p:cNvSpPr>
            <a:spLocks noGrp="1"/>
          </p:cNvSpPr>
          <p:nvPr>
            <p:ph type="title"/>
          </p:nvPr>
        </p:nvSpPr>
        <p:spPr>
          <a:xfrm>
            <a:off x="939800" y="806450"/>
            <a:ext cx="10193867" cy="534318"/>
          </a:xfrm>
        </p:spPr>
        <p:txBody>
          <a:bodyPr/>
          <a:lstStyle/>
          <a:p>
            <a:r>
              <a:rPr lang="sv-SE" dirty="0"/>
              <a:t>Sexuellt övergrepp, </a:t>
            </a:r>
            <a:r>
              <a:rPr lang="sv-SE" b="1" dirty="0"/>
              <a:t>grovt</a:t>
            </a:r>
            <a:r>
              <a:rPr lang="sv-SE" dirty="0"/>
              <a:t> brott</a:t>
            </a:r>
          </a:p>
        </p:txBody>
      </p:sp>
      <p:sp>
        <p:nvSpPr>
          <p:cNvPr id="3" name="Platshållare för innehåll 2">
            <a:extLst>
              <a:ext uri="{FF2B5EF4-FFF2-40B4-BE49-F238E27FC236}">
                <a16:creationId xmlns:a16="http://schemas.microsoft.com/office/drawing/2014/main" id="{24FABE52-26E6-DE26-7CD8-7CFD3B94E79C}"/>
              </a:ext>
            </a:extLst>
          </p:cNvPr>
          <p:cNvSpPr>
            <a:spLocks noGrp="1"/>
          </p:cNvSpPr>
          <p:nvPr>
            <p:ph idx="1"/>
          </p:nvPr>
        </p:nvSpPr>
        <p:spPr>
          <a:xfrm>
            <a:off x="941917" y="1340768"/>
            <a:ext cx="10210800" cy="4743528"/>
          </a:xfrm>
        </p:spPr>
        <p:txBody>
          <a:bodyPr/>
          <a:lstStyle/>
          <a:p>
            <a:r>
              <a:rPr lang="sv-SE" dirty="0"/>
              <a:t>Särskilt beakta: </a:t>
            </a:r>
          </a:p>
          <a:p>
            <a:pPr marL="285750" indent="-285750">
              <a:buFont typeface="Arial" panose="020B0604020202020204" pitchFamily="34" charset="0"/>
              <a:buChar char="•"/>
            </a:pPr>
            <a:r>
              <a:rPr lang="sv-SE" dirty="0">
                <a:latin typeface="+mj-lt"/>
              </a:rPr>
              <a:t>om gärningsmannen är närstående</a:t>
            </a:r>
          </a:p>
          <a:p>
            <a:pPr marL="0" indent="0"/>
            <a:r>
              <a:rPr lang="sv-SE" dirty="0">
                <a:latin typeface="+mj-lt"/>
              </a:rPr>
              <a:t>- Ex. barnets föräldrar, fosterföräldrar eller styvföräldrar även </a:t>
            </a:r>
            <a:r>
              <a:rPr lang="sv-SE" b="0" i="0" dirty="0">
                <a:solidFill>
                  <a:srgbClr val="2F2F2B"/>
                </a:solidFill>
                <a:effectLst/>
                <a:latin typeface="+mj-lt"/>
              </a:rPr>
              <a:t>mor- och farföräldrar, mostrar, fastrar, morbröder och farbröder.</a:t>
            </a:r>
            <a:endParaRPr lang="sv-SE" dirty="0">
              <a:latin typeface="+mj-lt"/>
            </a:endParaRPr>
          </a:p>
          <a:p>
            <a:pPr>
              <a:buFont typeface="Arial" panose="020B0604020202020204" pitchFamily="34" charset="0"/>
              <a:buChar char="•"/>
            </a:pPr>
            <a:r>
              <a:rPr lang="sv-SE" dirty="0">
                <a:latin typeface="+mj-lt"/>
              </a:rPr>
              <a:t>i övrigt utnyttjat sin ställning eller missbrukat ett särskilt förtroende, </a:t>
            </a:r>
          </a:p>
          <a:p>
            <a:pPr marL="0" indent="0"/>
            <a:r>
              <a:rPr lang="sv-SE" dirty="0">
                <a:latin typeface="+mj-lt"/>
              </a:rPr>
              <a:t>- Ex. </a:t>
            </a:r>
            <a:r>
              <a:rPr lang="sv-SE" b="0" i="0" dirty="0">
                <a:solidFill>
                  <a:srgbClr val="2F2F2B"/>
                </a:solidFill>
                <a:effectLst/>
                <a:latin typeface="+mj-lt"/>
              </a:rPr>
              <a:t>nära vänner till familjen, skol- och förskolepersonal, barnvakter och idrottsledare</a:t>
            </a:r>
            <a:endParaRPr lang="sv-SE" dirty="0">
              <a:latin typeface="+mj-lt"/>
            </a:endParaRPr>
          </a:p>
          <a:p>
            <a:pPr>
              <a:buFont typeface="Arial" panose="020B0604020202020204" pitchFamily="34" charset="0"/>
              <a:buChar char="•"/>
            </a:pPr>
            <a:r>
              <a:rPr lang="sv-SE" dirty="0">
                <a:latin typeface="+mj-lt"/>
              </a:rPr>
              <a:t>flera gärningsmän</a:t>
            </a:r>
          </a:p>
          <a:p>
            <a:pPr>
              <a:buFont typeface="Arial" panose="020B0604020202020204" pitchFamily="34" charset="0"/>
              <a:buChar char="•"/>
            </a:pPr>
            <a:r>
              <a:rPr lang="sv-SE" dirty="0">
                <a:latin typeface="+mj-lt"/>
              </a:rPr>
              <a:t>tillvägagångssättet</a:t>
            </a:r>
          </a:p>
          <a:p>
            <a:pPr>
              <a:buFont typeface="Arial" panose="020B0604020202020204" pitchFamily="34" charset="0"/>
              <a:buChar char="•"/>
            </a:pPr>
            <a:r>
              <a:rPr lang="sv-SE" dirty="0">
                <a:latin typeface="+mj-lt"/>
              </a:rPr>
              <a:t>barnets låga ålder eller </a:t>
            </a:r>
          </a:p>
          <a:p>
            <a:pPr>
              <a:buFont typeface="Arial" panose="020B0604020202020204" pitchFamily="34" charset="0"/>
              <a:buChar char="•"/>
            </a:pPr>
            <a:r>
              <a:rPr lang="sv-SE" dirty="0">
                <a:latin typeface="+mj-lt"/>
              </a:rPr>
              <a:t>hänsynslöst utnyttjande av barnet</a:t>
            </a:r>
          </a:p>
          <a:p>
            <a:endParaRPr lang="sv-SE" sz="1400" dirty="0">
              <a:latin typeface="+mj-lt"/>
            </a:endParaRPr>
          </a:p>
          <a:p>
            <a:r>
              <a:rPr lang="sv-SE" dirty="0">
                <a:latin typeface="+mj-lt"/>
              </a:rPr>
              <a:t>Den </a:t>
            </a:r>
            <a:r>
              <a:rPr lang="sv-SE" b="1" dirty="0">
                <a:latin typeface="+mj-lt"/>
              </a:rPr>
              <a:t>subjektiva </a:t>
            </a:r>
            <a:r>
              <a:rPr lang="sv-SE" dirty="0">
                <a:latin typeface="+mj-lt"/>
              </a:rPr>
              <a:t>sidan: uppsåt </a:t>
            </a:r>
            <a:r>
              <a:rPr lang="sv-SE" b="0" i="0" dirty="0">
                <a:solidFill>
                  <a:srgbClr val="2F2F2B"/>
                </a:solidFill>
                <a:effectLst/>
                <a:latin typeface="+mj-lt"/>
              </a:rPr>
              <a:t>utom åldersgränserna för vilka det är tillräckligt att oaktsamhet föreligger enligt 6:13 BrB</a:t>
            </a:r>
          </a:p>
          <a:p>
            <a:endParaRPr lang="sv-SE" sz="1400" dirty="0">
              <a:latin typeface="+mj-lt"/>
            </a:endParaRPr>
          </a:p>
          <a:p>
            <a:r>
              <a:rPr lang="sv-SE" b="1" dirty="0"/>
              <a:t>Straff</a:t>
            </a:r>
            <a:r>
              <a:rPr lang="sv-SE" dirty="0"/>
              <a:t>: fängelse i lägst ett och sex månader och högst sex år. </a:t>
            </a:r>
          </a:p>
          <a:p>
            <a:endParaRPr lang="sv-SE" dirty="0"/>
          </a:p>
        </p:txBody>
      </p:sp>
      <p:sp>
        <p:nvSpPr>
          <p:cNvPr id="4" name="Platshållare för bildnummer 3">
            <a:extLst>
              <a:ext uri="{FF2B5EF4-FFF2-40B4-BE49-F238E27FC236}">
                <a16:creationId xmlns:a16="http://schemas.microsoft.com/office/drawing/2014/main" id="{3327F1EB-E538-3927-5B5D-2D3A00BDA41B}"/>
              </a:ext>
            </a:extLst>
          </p:cNvPr>
          <p:cNvSpPr>
            <a:spLocks noGrp="1"/>
          </p:cNvSpPr>
          <p:nvPr>
            <p:ph type="sldNum" sz="quarter" idx="12"/>
          </p:nvPr>
        </p:nvSpPr>
        <p:spPr/>
        <p:txBody>
          <a:bodyPr/>
          <a:lstStyle/>
          <a:p>
            <a:fld id="{B6BD9627-3329-4DE6-AC63-754435E16E83}" type="slidenum">
              <a:rPr lang="sv-SE" smtClean="0"/>
              <a:t>21</a:t>
            </a:fld>
            <a:endParaRPr lang="sv-SE"/>
          </a:p>
        </p:txBody>
      </p:sp>
    </p:spTree>
    <p:extLst>
      <p:ext uri="{BB962C8B-B14F-4D97-AF65-F5344CB8AC3E}">
        <p14:creationId xmlns:p14="http://schemas.microsoft.com/office/powerpoint/2010/main" val="2295861148"/>
      </p:ext>
    </p:extLst>
  </p:cSld>
  <p:clrMapOvr>
    <a:masterClrMapping/>
  </p:clrMapOvr>
  <mc:AlternateContent xmlns:mc="http://schemas.openxmlformats.org/markup-compatibility/2006" xmlns:p14="http://schemas.microsoft.com/office/powerpoint/2010/main">
    <mc:Choice Requires="p14">
      <p:transition spd="slow" p14:dur="2000" advTm="102438"/>
    </mc:Choice>
    <mc:Fallback xmlns="">
      <p:transition spd="slow" advTm="102438"/>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28AA168-FBE2-43D2-AA83-5410F4430B02}"/>
              </a:ext>
            </a:extLst>
          </p:cNvPr>
          <p:cNvSpPr>
            <a:spLocks noGrp="1"/>
          </p:cNvSpPr>
          <p:nvPr>
            <p:ph type="title"/>
          </p:nvPr>
        </p:nvSpPr>
        <p:spPr>
          <a:xfrm>
            <a:off x="2228850" y="806450"/>
            <a:ext cx="7645400" cy="390302"/>
          </a:xfrm>
        </p:spPr>
        <p:txBody>
          <a:bodyPr/>
          <a:lstStyle/>
          <a:p>
            <a:r>
              <a:rPr lang="sv-SE" dirty="0"/>
              <a:t>Ex. </a:t>
            </a:r>
          </a:p>
        </p:txBody>
      </p:sp>
      <p:sp>
        <p:nvSpPr>
          <p:cNvPr id="3" name="Platshållare för innehåll 2">
            <a:extLst>
              <a:ext uri="{FF2B5EF4-FFF2-40B4-BE49-F238E27FC236}">
                <a16:creationId xmlns:a16="http://schemas.microsoft.com/office/drawing/2014/main" id="{04D2CC88-3CDA-4EB6-9470-EBB75105FB1F}"/>
              </a:ext>
            </a:extLst>
          </p:cNvPr>
          <p:cNvSpPr>
            <a:spLocks noGrp="1"/>
          </p:cNvSpPr>
          <p:nvPr>
            <p:ph idx="1"/>
          </p:nvPr>
        </p:nvSpPr>
        <p:spPr>
          <a:xfrm>
            <a:off x="983432" y="1340768"/>
            <a:ext cx="10169286" cy="4446262"/>
          </a:xfrm>
        </p:spPr>
        <p:txBody>
          <a:bodyPr/>
          <a:lstStyle/>
          <a:p>
            <a:r>
              <a:rPr lang="sv-SE" b="1" u="sng" dirty="0">
                <a:hlinkClick r:id="rId2"/>
              </a:rPr>
              <a:t>NJA 2006 s. 221</a:t>
            </a:r>
            <a:r>
              <a:rPr lang="sv-SE" dirty="0"/>
              <a:t>. </a:t>
            </a:r>
          </a:p>
          <a:p>
            <a:endParaRPr lang="sv-SE" dirty="0"/>
          </a:p>
          <a:p>
            <a:r>
              <a:rPr lang="sv-SE" dirty="0"/>
              <a:t>En tjugoettårig man, som arbetade som barnskötare, åtalades för våldtäkt mot barn enligt 6:4 BrB under påstående att han genomfört en sexuell handling jämförlig med samlag genom att föra in handen mellan en fyraårig pojkes skinkor och vidröra analöppningen samt vidröra pojkens genitalier. HD dömde mannen för sexuellt övergrepp mot barn enligt 6:6 första stycket BrB. Den sexuella handling som han utsatt pojken för kunde inte anses jämförlig med samlag. HD framhöll att jämförelsen främst avsåg kränkningarna och inte </a:t>
            </a:r>
            <a:r>
              <a:rPr lang="sv-SE" dirty="0" err="1"/>
              <a:t>sexualhandlingarna</a:t>
            </a:r>
            <a:r>
              <a:rPr lang="sv-SE" dirty="0"/>
              <a:t> som sådana. Grovt brott förelåg inte. Mannen hade genom den kortvariga beröringen vållat pojken övergående smärta men ingen iakttagbar fysisk skada. Varken tillvägagångssättet eller pojkens ålder utgjorde tillräckliga skäl för att det skulle kunna anses att mannen genom sitt handlande visat särskild hänsynslöshet eller råhet. Däremot beaktades det faktum att mannen var praktikant för förskolan och hade tillsyn över pojken, när straffvärdet bestämdes.</a:t>
            </a:r>
          </a:p>
        </p:txBody>
      </p:sp>
      <p:sp>
        <p:nvSpPr>
          <p:cNvPr id="4" name="Platshållare för bildnummer 3">
            <a:extLst>
              <a:ext uri="{FF2B5EF4-FFF2-40B4-BE49-F238E27FC236}">
                <a16:creationId xmlns:a16="http://schemas.microsoft.com/office/drawing/2014/main" id="{927F2614-2B55-4886-B097-867142557C30}"/>
              </a:ext>
            </a:extLst>
          </p:cNvPr>
          <p:cNvSpPr>
            <a:spLocks noGrp="1"/>
          </p:cNvSpPr>
          <p:nvPr>
            <p:ph type="sldNum" sz="quarter" idx="12"/>
          </p:nvPr>
        </p:nvSpPr>
        <p:spPr/>
        <p:txBody>
          <a:bodyPr/>
          <a:lstStyle/>
          <a:p>
            <a:fld id="{B6BD9627-3329-4DE6-AC63-754435E16E83}" type="slidenum">
              <a:rPr lang="sv-SE" smtClean="0"/>
              <a:t>22</a:t>
            </a:fld>
            <a:endParaRPr lang="sv-SE"/>
          </a:p>
        </p:txBody>
      </p:sp>
    </p:spTree>
    <p:extLst>
      <p:ext uri="{BB962C8B-B14F-4D97-AF65-F5344CB8AC3E}">
        <p14:creationId xmlns:p14="http://schemas.microsoft.com/office/powerpoint/2010/main" val="3458411530"/>
      </p:ext>
    </p:extLst>
  </p:cSld>
  <p:clrMapOvr>
    <a:masterClrMapping/>
  </p:clrMapOvr>
  <mc:AlternateContent xmlns:mc="http://schemas.openxmlformats.org/markup-compatibility/2006" xmlns:p14="http://schemas.microsoft.com/office/powerpoint/2010/main">
    <mc:Choice Requires="p14">
      <p:transition spd="slow" p14:dur="2000" advTm="158928"/>
    </mc:Choice>
    <mc:Fallback xmlns="">
      <p:transition spd="slow" advTm="158928"/>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F9B2907-EC51-4589-AF69-FF2494293F65}"/>
              </a:ext>
            </a:extLst>
          </p:cNvPr>
          <p:cNvSpPr>
            <a:spLocks noGrp="1"/>
          </p:cNvSpPr>
          <p:nvPr>
            <p:ph type="title"/>
          </p:nvPr>
        </p:nvSpPr>
        <p:spPr>
          <a:xfrm>
            <a:off x="2228850" y="806450"/>
            <a:ext cx="7645400" cy="462310"/>
          </a:xfrm>
        </p:spPr>
        <p:txBody>
          <a:bodyPr/>
          <a:lstStyle/>
          <a:p>
            <a:r>
              <a:rPr lang="sv-SE" dirty="0"/>
              <a:t>Ang. sexuell handling på distans, via internet.</a:t>
            </a:r>
          </a:p>
        </p:txBody>
      </p:sp>
      <p:sp>
        <p:nvSpPr>
          <p:cNvPr id="3" name="Platshållare för innehåll 2">
            <a:extLst>
              <a:ext uri="{FF2B5EF4-FFF2-40B4-BE49-F238E27FC236}">
                <a16:creationId xmlns:a16="http://schemas.microsoft.com/office/drawing/2014/main" id="{9FDCA5A0-0714-4513-B26D-7220A8F52B9C}"/>
              </a:ext>
            </a:extLst>
          </p:cNvPr>
          <p:cNvSpPr>
            <a:spLocks noGrp="1"/>
          </p:cNvSpPr>
          <p:nvPr>
            <p:ph idx="1"/>
          </p:nvPr>
        </p:nvSpPr>
        <p:spPr>
          <a:xfrm>
            <a:off x="983432" y="1268760"/>
            <a:ext cx="10009112" cy="4518270"/>
          </a:xfrm>
        </p:spPr>
        <p:txBody>
          <a:bodyPr/>
          <a:lstStyle/>
          <a:p>
            <a:r>
              <a:rPr lang="sv-SE" b="1" u="sng" dirty="0">
                <a:hlinkClick r:id="rId2"/>
              </a:rPr>
              <a:t>NJA 2015 s. 501</a:t>
            </a:r>
            <a:r>
              <a:rPr lang="sv-SE" b="1" dirty="0"/>
              <a:t>.</a:t>
            </a:r>
            <a:r>
              <a:rPr lang="sv-SE" dirty="0"/>
              <a:t> Frågan uppstod om en person kan genomföra en sexuell handling enligt 6:6 BrB utan att själv delta i handlingen. En tjugoårig man hade förmått en tolvårig flicka att via datorns webbkamera smeka sig på sina bröst och onanera inför honom. Detta innefattade enligt HD ett straffbart handlande enligt bestämmelsen om sexuellt övergrepp mot barn i 6:6 BrB.</a:t>
            </a:r>
          </a:p>
          <a:p>
            <a:endParaRPr lang="sv-SE" dirty="0"/>
          </a:p>
          <a:p>
            <a:r>
              <a:rPr lang="sv-SE" b="1" u="sng" dirty="0">
                <a:hlinkClick r:id="rId3"/>
              </a:rPr>
              <a:t>NJA 2018 s. 1103</a:t>
            </a:r>
            <a:r>
              <a:rPr lang="sv-SE" b="1" dirty="0"/>
              <a:t>.</a:t>
            </a:r>
            <a:r>
              <a:rPr lang="sv-SE" dirty="0"/>
              <a:t> Rekvisitet att genomföra en sexuell handling med ett barn har med hänsyn till legalitetsprincipen ansetts inte omfatta att förmå ett barn att senare i ensamhet utföra en sexuell handling på sig själv, filma detta och sedan överföra videosekvensen till den tilltalade. Till skillnad från i </a:t>
            </a:r>
            <a:r>
              <a:rPr lang="sv-SE" u="sng" dirty="0">
                <a:hlinkClick r:id="rId2"/>
              </a:rPr>
              <a:t>NJA 2015 s. 501</a:t>
            </a:r>
            <a:r>
              <a:rPr lang="sv-SE" dirty="0"/>
              <a:t> var det inte fråga om att målsäganden skulle onanera inför den tilltalade. Det är möjligt att genomföra en sexuell handling med en annan person även på distans, t.ex. via internet. Men det förutsätter att gärningsmannen är närvarande i den betydelsen att gärningsmannen på något sätt deltar under det agerande av målsäganden som kvalificerar handlingen som sexuell.</a:t>
            </a:r>
          </a:p>
        </p:txBody>
      </p:sp>
      <p:sp>
        <p:nvSpPr>
          <p:cNvPr id="4" name="Platshållare för bildnummer 3">
            <a:extLst>
              <a:ext uri="{FF2B5EF4-FFF2-40B4-BE49-F238E27FC236}">
                <a16:creationId xmlns:a16="http://schemas.microsoft.com/office/drawing/2014/main" id="{9908B8F7-B293-4B7C-B55E-CEA5A5F47191}"/>
              </a:ext>
            </a:extLst>
          </p:cNvPr>
          <p:cNvSpPr>
            <a:spLocks noGrp="1"/>
          </p:cNvSpPr>
          <p:nvPr>
            <p:ph type="sldNum" sz="quarter" idx="12"/>
          </p:nvPr>
        </p:nvSpPr>
        <p:spPr/>
        <p:txBody>
          <a:bodyPr/>
          <a:lstStyle/>
          <a:p>
            <a:fld id="{B6BD9627-3329-4DE6-AC63-754435E16E83}" type="slidenum">
              <a:rPr lang="sv-SE" smtClean="0"/>
              <a:t>23</a:t>
            </a:fld>
            <a:endParaRPr lang="sv-SE"/>
          </a:p>
        </p:txBody>
      </p:sp>
    </p:spTree>
    <p:extLst>
      <p:ext uri="{BB962C8B-B14F-4D97-AF65-F5344CB8AC3E}">
        <p14:creationId xmlns:p14="http://schemas.microsoft.com/office/powerpoint/2010/main" val="2775140471"/>
      </p:ext>
    </p:extLst>
  </p:cSld>
  <p:clrMapOvr>
    <a:masterClrMapping/>
  </p:clrMapOvr>
  <mc:AlternateContent xmlns:mc="http://schemas.openxmlformats.org/markup-compatibility/2006" xmlns:p14="http://schemas.microsoft.com/office/powerpoint/2010/main">
    <mc:Choice Requires="p14">
      <p:transition spd="slow" p14:dur="2000" advTm="233774"/>
    </mc:Choice>
    <mc:Fallback xmlns="">
      <p:transition spd="slow" advTm="233774"/>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983432" y="806450"/>
            <a:ext cx="8890818" cy="462310"/>
          </a:xfrm>
        </p:spPr>
        <p:txBody>
          <a:bodyPr/>
          <a:lstStyle/>
          <a:p>
            <a:r>
              <a:rPr lang="sv-SE" b="1" dirty="0"/>
              <a:t>Utnyttjande</a:t>
            </a:r>
            <a:r>
              <a:rPr lang="sv-SE" dirty="0"/>
              <a:t> av barn genom </a:t>
            </a:r>
            <a:r>
              <a:rPr lang="sv-SE" b="1" dirty="0"/>
              <a:t>köp av sexuell handling</a:t>
            </a:r>
            <a:r>
              <a:rPr lang="sv-SE" dirty="0"/>
              <a:t>, 9 §</a:t>
            </a:r>
            <a:br>
              <a:rPr lang="sv-SE" dirty="0"/>
            </a:br>
            <a:endParaRPr lang="sv-SE" dirty="0"/>
          </a:p>
        </p:txBody>
      </p:sp>
      <p:sp>
        <p:nvSpPr>
          <p:cNvPr id="3" name="Platshållare för innehåll 2"/>
          <p:cNvSpPr>
            <a:spLocks noGrp="1"/>
          </p:cNvSpPr>
          <p:nvPr>
            <p:ph idx="1"/>
          </p:nvPr>
        </p:nvSpPr>
        <p:spPr>
          <a:xfrm>
            <a:off x="983432" y="1268760"/>
            <a:ext cx="10169286" cy="4782790"/>
          </a:xfrm>
        </p:spPr>
        <p:txBody>
          <a:bodyPr/>
          <a:lstStyle/>
          <a:p>
            <a:r>
              <a:rPr lang="sv-SE" dirty="0"/>
              <a:t>Subsidiär  – Används endast om ej brott enligt 4-8 §§.</a:t>
            </a:r>
          </a:p>
          <a:p>
            <a:endParaRPr lang="sv-SE" sz="900" dirty="0"/>
          </a:p>
          <a:p>
            <a:r>
              <a:rPr lang="sv-SE" b="1" dirty="0"/>
              <a:t>Objektiva </a:t>
            </a:r>
            <a:r>
              <a:rPr lang="sv-SE" dirty="0"/>
              <a:t>rekvisit: </a:t>
            </a:r>
          </a:p>
          <a:p>
            <a:pPr marL="285750" indent="-285750">
              <a:buFont typeface="Arial" panose="020B0604020202020204" pitchFamily="34" charset="0"/>
              <a:buChar char="•"/>
            </a:pPr>
            <a:r>
              <a:rPr lang="sv-SE" dirty="0"/>
              <a:t>Att </a:t>
            </a:r>
            <a:r>
              <a:rPr lang="sv-SE" dirty="0">
                <a:latin typeface="+mj-lt"/>
              </a:rPr>
              <a:t>förmå barn som inte fyllt 18 år</a:t>
            </a:r>
          </a:p>
          <a:p>
            <a:pPr marL="285750" indent="-285750">
              <a:buFont typeface="Arial" panose="020B0604020202020204" pitchFamily="34" charset="0"/>
              <a:buChar char="•"/>
            </a:pPr>
            <a:r>
              <a:rPr lang="sv-SE" dirty="0">
                <a:latin typeface="+mj-lt"/>
              </a:rPr>
              <a:t>Att </a:t>
            </a:r>
            <a:r>
              <a:rPr lang="sv-SE" b="1" dirty="0">
                <a:latin typeface="+mj-lt"/>
              </a:rPr>
              <a:t>mot ersättning </a:t>
            </a:r>
            <a:r>
              <a:rPr lang="sv-SE" dirty="0">
                <a:latin typeface="+mj-lt"/>
              </a:rPr>
              <a:t>(löfte om ersättning är tillräckligt)</a:t>
            </a:r>
          </a:p>
          <a:p>
            <a:pPr marL="285750" indent="-285750">
              <a:buFont typeface="Arial" panose="020B0604020202020204" pitchFamily="34" charset="0"/>
              <a:buChar char="•"/>
            </a:pPr>
            <a:r>
              <a:rPr lang="sv-SE" dirty="0">
                <a:latin typeface="+mj-lt"/>
              </a:rPr>
              <a:t>Företa eller tåla sexuell handling (jfr våldtäkt mot barn och sexuellt övergrepp mot barn. Räcker inte med t ex posering eller striptease)</a:t>
            </a:r>
          </a:p>
          <a:p>
            <a:pPr marL="285750" indent="-285750">
              <a:buFont typeface="Arial" panose="020B0604020202020204" pitchFamily="34" charset="0"/>
              <a:buChar char="•"/>
            </a:pPr>
            <a:r>
              <a:rPr lang="sv-SE" dirty="0">
                <a:latin typeface="+mj-lt"/>
              </a:rPr>
              <a:t>Även om ersättning utlovats eller getts av annan (medverkan till brottet el GM för koppleri).</a:t>
            </a:r>
          </a:p>
          <a:p>
            <a:pPr marL="0" indent="0"/>
            <a:endParaRPr lang="sv-SE" sz="900" dirty="0">
              <a:latin typeface="+mj-lt"/>
            </a:endParaRPr>
          </a:p>
          <a:p>
            <a:pPr marL="0" indent="0"/>
            <a:r>
              <a:rPr lang="sv-SE" b="1" dirty="0">
                <a:latin typeface="+mj-lt"/>
              </a:rPr>
              <a:t>Mindre grovt </a:t>
            </a:r>
            <a:r>
              <a:rPr lang="sv-SE" dirty="0">
                <a:latin typeface="+mj-lt"/>
              </a:rPr>
              <a:t>brott: Straff: fängelse i högst ett år. </a:t>
            </a:r>
          </a:p>
          <a:p>
            <a:pPr marL="285750" indent="-285750">
              <a:buFontTx/>
              <a:buChar char="-"/>
            </a:pPr>
            <a:r>
              <a:rPr lang="sv-SE" sz="1400" dirty="0">
                <a:latin typeface="+mj-lt"/>
              </a:rPr>
              <a:t>Offret nära 18 års ålder</a:t>
            </a:r>
          </a:p>
          <a:p>
            <a:pPr marL="285750" indent="-285750">
              <a:buFontTx/>
              <a:buChar char="-"/>
            </a:pPr>
            <a:r>
              <a:rPr lang="sv-SE" sz="1400" dirty="0">
                <a:latin typeface="+mj-lt"/>
              </a:rPr>
              <a:t>Skillnaden i ålder mellan offer och GM är liten</a:t>
            </a:r>
          </a:p>
          <a:p>
            <a:endParaRPr lang="sv-SE" sz="1400" dirty="0">
              <a:latin typeface="+mj-lt"/>
            </a:endParaRPr>
          </a:p>
          <a:p>
            <a:r>
              <a:rPr lang="sv-SE" dirty="0">
                <a:latin typeface="+mj-lt"/>
              </a:rPr>
              <a:t>Den </a:t>
            </a:r>
            <a:r>
              <a:rPr lang="sv-SE" b="1" dirty="0">
                <a:latin typeface="+mj-lt"/>
              </a:rPr>
              <a:t>subjektiva</a:t>
            </a:r>
            <a:r>
              <a:rPr lang="sv-SE" dirty="0">
                <a:latin typeface="+mj-lt"/>
              </a:rPr>
              <a:t> sidan: </a:t>
            </a:r>
            <a:r>
              <a:rPr lang="sv-SE" b="0" i="0" dirty="0">
                <a:solidFill>
                  <a:srgbClr val="2F2F2B"/>
                </a:solidFill>
                <a:effectLst/>
                <a:latin typeface="+mj-lt"/>
              </a:rPr>
              <a:t>uppsåt till samtliga omständigheter utom åldern för vilken det är tillräckligt med oaktsamhet enligt 6:13 BrB.</a:t>
            </a:r>
            <a:endParaRPr lang="sv-SE" dirty="0">
              <a:latin typeface="+mj-lt"/>
            </a:endParaRPr>
          </a:p>
          <a:p>
            <a:endParaRPr lang="sv-SE" sz="900" b="1" dirty="0"/>
          </a:p>
          <a:p>
            <a:r>
              <a:rPr lang="sv-SE" b="1" dirty="0"/>
              <a:t>Straff</a:t>
            </a:r>
            <a:r>
              <a:rPr lang="sv-SE" dirty="0"/>
              <a:t>: fängelse i lägst sex månader och högst fyra år.</a:t>
            </a:r>
          </a:p>
          <a:p>
            <a:endParaRPr lang="sv-SE" dirty="0"/>
          </a:p>
        </p:txBody>
      </p:sp>
      <p:sp>
        <p:nvSpPr>
          <p:cNvPr id="4" name="Platshållare för bildnummer 3">
            <a:extLst>
              <a:ext uri="{FF2B5EF4-FFF2-40B4-BE49-F238E27FC236}">
                <a16:creationId xmlns:a16="http://schemas.microsoft.com/office/drawing/2014/main" id="{2F426013-1A36-48FD-8A65-2BA65618991E}"/>
              </a:ext>
            </a:extLst>
          </p:cNvPr>
          <p:cNvSpPr>
            <a:spLocks noGrp="1"/>
          </p:cNvSpPr>
          <p:nvPr>
            <p:ph type="sldNum" sz="quarter" idx="12"/>
          </p:nvPr>
        </p:nvSpPr>
        <p:spPr/>
        <p:txBody>
          <a:bodyPr/>
          <a:lstStyle/>
          <a:p>
            <a:fld id="{B6BD9627-3329-4DE6-AC63-754435E16E83}" type="slidenum">
              <a:rPr lang="sv-SE" smtClean="0"/>
              <a:t>24</a:t>
            </a:fld>
            <a:endParaRPr lang="sv-SE"/>
          </a:p>
        </p:txBody>
      </p:sp>
    </p:spTree>
    <p:extLst>
      <p:ext uri="{BB962C8B-B14F-4D97-AF65-F5344CB8AC3E}">
        <p14:creationId xmlns:p14="http://schemas.microsoft.com/office/powerpoint/2010/main" val="585575551"/>
      </p:ext>
    </p:extLst>
  </p:cSld>
  <p:clrMapOvr>
    <a:masterClrMapping/>
  </p:clrMapOvr>
  <mc:AlternateContent xmlns:mc="http://schemas.openxmlformats.org/markup-compatibility/2006" xmlns:p14="http://schemas.microsoft.com/office/powerpoint/2010/main">
    <mc:Choice Requires="p14">
      <p:transition spd="slow" p14:dur="2000" advTm="135831"/>
    </mc:Choice>
    <mc:Fallback xmlns="">
      <p:transition spd="slow" advTm="135831"/>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039282" y="806450"/>
            <a:ext cx="8834968" cy="390302"/>
          </a:xfrm>
        </p:spPr>
        <p:txBody>
          <a:bodyPr/>
          <a:lstStyle/>
          <a:p>
            <a:r>
              <a:rPr lang="sv-SE" b="1" dirty="0"/>
              <a:t>Sexuellt ofredande </a:t>
            </a:r>
            <a:r>
              <a:rPr lang="sv-SE" dirty="0"/>
              <a:t>(mot barn), 10 § </a:t>
            </a:r>
            <a:r>
              <a:rPr lang="sv-SE" dirty="0" err="1"/>
              <a:t>st</a:t>
            </a:r>
            <a:r>
              <a:rPr lang="sv-SE" dirty="0"/>
              <a:t> 1   </a:t>
            </a:r>
            <a:br>
              <a:rPr lang="sv-SE" dirty="0"/>
            </a:br>
            <a:endParaRPr lang="sv-SE" dirty="0"/>
          </a:p>
        </p:txBody>
      </p:sp>
      <p:sp>
        <p:nvSpPr>
          <p:cNvPr id="3" name="Platshållare för innehåll 2"/>
          <p:cNvSpPr>
            <a:spLocks noGrp="1"/>
          </p:cNvSpPr>
          <p:nvPr>
            <p:ph idx="1"/>
          </p:nvPr>
        </p:nvSpPr>
        <p:spPr>
          <a:xfrm>
            <a:off x="1039282" y="1196752"/>
            <a:ext cx="10113436" cy="4854798"/>
          </a:xfrm>
        </p:spPr>
        <p:txBody>
          <a:bodyPr/>
          <a:lstStyle/>
          <a:p>
            <a:r>
              <a:rPr lang="sv-SE" b="1" dirty="0"/>
              <a:t>Objektiva</a:t>
            </a:r>
            <a:r>
              <a:rPr lang="sv-SE" dirty="0"/>
              <a:t> rekvisit: Den som i annat fall…</a:t>
            </a:r>
          </a:p>
          <a:p>
            <a:endParaRPr lang="sv-SE" sz="800" dirty="0"/>
          </a:p>
          <a:p>
            <a:r>
              <a:rPr lang="sv-SE" dirty="0"/>
              <a:t>• </a:t>
            </a:r>
            <a:r>
              <a:rPr lang="sv-SE" b="1" dirty="0">
                <a:latin typeface="+mj-lt"/>
              </a:rPr>
              <a:t>Sexuellt berör </a:t>
            </a:r>
            <a:r>
              <a:rPr lang="sv-SE" u="sng" dirty="0">
                <a:latin typeface="+mj-lt"/>
              </a:rPr>
              <a:t>barn </a:t>
            </a:r>
            <a:r>
              <a:rPr lang="sv-SE" b="1" u="sng" dirty="0">
                <a:latin typeface="+mj-lt"/>
              </a:rPr>
              <a:t>under 15 år </a:t>
            </a:r>
            <a:r>
              <a:rPr lang="sv-SE" dirty="0">
                <a:latin typeface="+mj-lt"/>
              </a:rPr>
              <a:t>eller</a:t>
            </a:r>
          </a:p>
          <a:p>
            <a:r>
              <a:rPr lang="sv-SE" dirty="0">
                <a:latin typeface="+mj-lt"/>
              </a:rPr>
              <a:t>• </a:t>
            </a:r>
            <a:r>
              <a:rPr lang="sv-SE" b="1" dirty="0">
                <a:latin typeface="+mj-lt"/>
              </a:rPr>
              <a:t>Förmår </a:t>
            </a:r>
            <a:r>
              <a:rPr lang="sv-SE" dirty="0">
                <a:latin typeface="+mj-lt"/>
              </a:rPr>
              <a:t>barnet att </a:t>
            </a:r>
            <a:r>
              <a:rPr lang="sv-SE" b="1" dirty="0">
                <a:latin typeface="+mj-lt"/>
              </a:rPr>
              <a:t>företa eller medverka </a:t>
            </a:r>
            <a:r>
              <a:rPr lang="sv-SE" dirty="0">
                <a:latin typeface="+mj-lt"/>
              </a:rPr>
              <a:t>i handling med </a:t>
            </a:r>
            <a:r>
              <a:rPr lang="sv-SE" b="1" dirty="0">
                <a:latin typeface="+mj-lt"/>
              </a:rPr>
              <a:t>sexuell innebörd</a:t>
            </a:r>
          </a:p>
          <a:p>
            <a:pPr>
              <a:buFont typeface="Arial" panose="020B0604020202020204" pitchFamily="34" charset="0"/>
              <a:buChar char="•"/>
            </a:pPr>
            <a:r>
              <a:rPr lang="sv-SE" b="1" dirty="0">
                <a:solidFill>
                  <a:srgbClr val="2F2F2B"/>
                </a:solidFill>
                <a:latin typeface="+mj-lt"/>
              </a:rPr>
              <a:t>B</a:t>
            </a:r>
            <a:r>
              <a:rPr lang="sv-SE" b="1" dirty="0">
                <a:solidFill>
                  <a:srgbClr val="2F2F2B"/>
                </a:solidFill>
                <a:effectLst/>
                <a:latin typeface="+mj-lt"/>
              </a:rPr>
              <a:t>lottar sig</a:t>
            </a:r>
            <a:r>
              <a:rPr lang="sv-SE" b="0" i="0" dirty="0">
                <a:solidFill>
                  <a:srgbClr val="2F2F2B"/>
                </a:solidFill>
                <a:effectLst/>
                <a:latin typeface="+mj-lt"/>
              </a:rPr>
              <a:t> för ett barn eller</a:t>
            </a:r>
          </a:p>
          <a:p>
            <a:pPr>
              <a:buFont typeface="Arial" panose="020B0604020202020204" pitchFamily="34" charset="0"/>
              <a:buChar char="•"/>
            </a:pPr>
            <a:r>
              <a:rPr lang="sv-SE" dirty="0">
                <a:solidFill>
                  <a:srgbClr val="2F2F2B"/>
                </a:solidFill>
                <a:latin typeface="+mj-lt"/>
              </a:rPr>
              <a:t>G</a:t>
            </a:r>
            <a:r>
              <a:rPr lang="sv-SE" dirty="0">
                <a:solidFill>
                  <a:srgbClr val="2F2F2B"/>
                </a:solidFill>
                <a:effectLst/>
                <a:latin typeface="+mj-lt"/>
              </a:rPr>
              <a:t>enom ord eller handlande </a:t>
            </a:r>
            <a:r>
              <a:rPr lang="sv-SE" b="1" dirty="0">
                <a:solidFill>
                  <a:srgbClr val="2F2F2B"/>
                </a:solidFill>
                <a:effectLst/>
                <a:latin typeface="+mj-lt"/>
              </a:rPr>
              <a:t>ofredar</a:t>
            </a:r>
            <a:r>
              <a:rPr lang="sv-SE" dirty="0">
                <a:solidFill>
                  <a:srgbClr val="2F2F2B"/>
                </a:solidFill>
                <a:effectLst/>
                <a:latin typeface="+mj-lt"/>
              </a:rPr>
              <a:t> barnet</a:t>
            </a:r>
            <a:endParaRPr lang="sv-SE" dirty="0">
              <a:latin typeface="+mj-lt"/>
            </a:endParaRPr>
          </a:p>
          <a:p>
            <a:endParaRPr lang="sv-SE" dirty="0">
              <a:latin typeface="+mj-lt"/>
            </a:endParaRPr>
          </a:p>
          <a:p>
            <a:r>
              <a:rPr lang="sv-SE" b="0" i="0" dirty="0">
                <a:solidFill>
                  <a:srgbClr val="2F2F2B"/>
                </a:solidFill>
                <a:effectLst/>
                <a:latin typeface="+mj-lt"/>
              </a:rPr>
              <a:t>Sexuell </a:t>
            </a:r>
            <a:r>
              <a:rPr lang="sv-SE" b="1" i="0" dirty="0">
                <a:solidFill>
                  <a:srgbClr val="2F2F2B"/>
                </a:solidFill>
                <a:effectLst/>
                <a:latin typeface="+mj-lt"/>
              </a:rPr>
              <a:t>beröring</a:t>
            </a:r>
            <a:r>
              <a:rPr lang="sv-SE" b="0" i="0" dirty="0">
                <a:solidFill>
                  <a:srgbClr val="2F2F2B"/>
                </a:solidFill>
                <a:effectLst/>
                <a:latin typeface="+mj-lt"/>
              </a:rPr>
              <a:t>: Handlingen har en klar sexuell prägel. Söker tillfredsställa gärningsmannens sexualdrift.</a:t>
            </a:r>
          </a:p>
          <a:p>
            <a:r>
              <a:rPr lang="sv-SE" b="0" i="0" dirty="0">
                <a:solidFill>
                  <a:srgbClr val="2F2F2B"/>
                </a:solidFill>
                <a:effectLst/>
                <a:latin typeface="+mj-lt"/>
              </a:rPr>
              <a:t>Att </a:t>
            </a:r>
            <a:r>
              <a:rPr lang="sv-SE" b="1" i="0" dirty="0">
                <a:solidFill>
                  <a:srgbClr val="2F2F2B"/>
                </a:solidFill>
                <a:effectLst/>
                <a:latin typeface="+mj-lt"/>
              </a:rPr>
              <a:t>förmå en person </a:t>
            </a:r>
            <a:r>
              <a:rPr lang="sv-SE" b="0" i="0" dirty="0">
                <a:solidFill>
                  <a:srgbClr val="2F2F2B"/>
                </a:solidFill>
                <a:effectLst/>
                <a:latin typeface="+mj-lt"/>
              </a:rPr>
              <a:t>till något är att få denne att göra detta.</a:t>
            </a:r>
            <a:endParaRPr lang="sv-SE" dirty="0">
              <a:latin typeface="+mj-lt"/>
            </a:endParaRPr>
          </a:p>
          <a:p>
            <a:r>
              <a:rPr lang="sv-SE" b="1" dirty="0">
                <a:latin typeface="+mj-lt"/>
              </a:rPr>
              <a:t>Blottande:</a:t>
            </a:r>
            <a:r>
              <a:rPr lang="sv-SE" dirty="0">
                <a:latin typeface="+mj-lt"/>
              </a:rPr>
              <a:t> </a:t>
            </a:r>
            <a:r>
              <a:rPr lang="sv-SE" dirty="0">
                <a:solidFill>
                  <a:srgbClr val="2F2F2B"/>
                </a:solidFill>
                <a:latin typeface="+mj-lt"/>
              </a:rPr>
              <a:t>T</a:t>
            </a:r>
            <a:r>
              <a:rPr lang="sv-SE" b="0" i="0" dirty="0">
                <a:solidFill>
                  <a:srgbClr val="2F2F2B"/>
                </a:solidFill>
                <a:effectLst/>
                <a:latin typeface="+mj-lt"/>
              </a:rPr>
              <a:t>ypfall, en person är naken under ett ytterplagg och öppnar upp rocken inför en förbipasserande barn/person.</a:t>
            </a:r>
            <a:endParaRPr lang="sv-SE" dirty="0">
              <a:latin typeface="+mj-lt"/>
            </a:endParaRPr>
          </a:p>
          <a:p>
            <a:endParaRPr lang="sv-SE" b="1" dirty="0">
              <a:latin typeface="+mj-lt"/>
            </a:endParaRPr>
          </a:p>
          <a:p>
            <a:r>
              <a:rPr lang="sv-SE" b="1" dirty="0">
                <a:latin typeface="+mj-lt"/>
              </a:rPr>
              <a:t>Straff: </a:t>
            </a:r>
            <a:r>
              <a:rPr lang="sv-SE" dirty="0">
                <a:latin typeface="+mj-lt"/>
              </a:rPr>
              <a:t>fängelse i högst två år. </a:t>
            </a:r>
            <a:endParaRPr lang="sv-SE" b="1" dirty="0">
              <a:latin typeface="+mj-lt"/>
            </a:endParaRPr>
          </a:p>
          <a:p>
            <a:endParaRPr lang="sv-SE" dirty="0">
              <a:latin typeface="+mj-lt"/>
            </a:endParaRPr>
          </a:p>
          <a:p>
            <a:r>
              <a:rPr lang="sv-SE" b="1" dirty="0">
                <a:latin typeface="+mj-lt"/>
              </a:rPr>
              <a:t>Grovt</a:t>
            </a:r>
            <a:r>
              <a:rPr lang="sv-SE" dirty="0">
                <a:latin typeface="+mj-lt"/>
              </a:rPr>
              <a:t> brott: </a:t>
            </a:r>
            <a:r>
              <a:rPr lang="sv-SE" b="0" i="0" dirty="0">
                <a:solidFill>
                  <a:srgbClr val="2F2F2B"/>
                </a:solidFill>
                <a:effectLst/>
                <a:latin typeface="+mj-lt"/>
              </a:rPr>
              <a:t>fängelse i lägst sex månader och högst tre år.</a:t>
            </a:r>
            <a:endParaRPr lang="sv-SE" dirty="0">
              <a:latin typeface="+mj-lt"/>
            </a:endParaRPr>
          </a:p>
        </p:txBody>
      </p:sp>
      <p:sp>
        <p:nvSpPr>
          <p:cNvPr id="4" name="Platshållare för bildnummer 3">
            <a:extLst>
              <a:ext uri="{FF2B5EF4-FFF2-40B4-BE49-F238E27FC236}">
                <a16:creationId xmlns:a16="http://schemas.microsoft.com/office/drawing/2014/main" id="{83A8F63D-A084-415F-A3BA-635B3C6F10ED}"/>
              </a:ext>
            </a:extLst>
          </p:cNvPr>
          <p:cNvSpPr>
            <a:spLocks noGrp="1"/>
          </p:cNvSpPr>
          <p:nvPr>
            <p:ph type="sldNum" sz="quarter" idx="12"/>
          </p:nvPr>
        </p:nvSpPr>
        <p:spPr/>
        <p:txBody>
          <a:bodyPr/>
          <a:lstStyle/>
          <a:p>
            <a:fld id="{B6BD9627-3329-4DE6-AC63-754435E16E83}" type="slidenum">
              <a:rPr lang="sv-SE" smtClean="0"/>
              <a:t>25</a:t>
            </a:fld>
            <a:endParaRPr lang="sv-SE"/>
          </a:p>
        </p:txBody>
      </p:sp>
    </p:spTree>
    <p:extLst>
      <p:ext uri="{BB962C8B-B14F-4D97-AF65-F5344CB8AC3E}">
        <p14:creationId xmlns:p14="http://schemas.microsoft.com/office/powerpoint/2010/main" val="925094877"/>
      </p:ext>
    </p:extLst>
  </p:cSld>
  <p:clrMapOvr>
    <a:masterClrMapping/>
  </p:clrMapOvr>
  <mc:AlternateContent xmlns:mc="http://schemas.openxmlformats.org/markup-compatibility/2006" xmlns:p14="http://schemas.microsoft.com/office/powerpoint/2010/main">
    <mc:Choice Requires="p14">
      <p:transition spd="slow" p14:dur="2000" advTm="153893"/>
    </mc:Choice>
    <mc:Fallback xmlns="">
      <p:transition spd="slow" advTm="153893"/>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039282" y="806450"/>
            <a:ext cx="10113436" cy="390302"/>
          </a:xfrm>
        </p:spPr>
        <p:txBody>
          <a:bodyPr/>
          <a:lstStyle/>
          <a:p>
            <a:r>
              <a:rPr lang="sv-SE" b="1" dirty="0"/>
              <a:t>Sexuellt ofredande </a:t>
            </a:r>
            <a:r>
              <a:rPr lang="sv-SE" dirty="0"/>
              <a:t>mot </a:t>
            </a:r>
            <a:r>
              <a:rPr lang="sv-SE" b="1" dirty="0"/>
              <a:t>vuxna</a:t>
            </a:r>
            <a:r>
              <a:rPr lang="sv-SE" dirty="0"/>
              <a:t>, 10 § </a:t>
            </a:r>
            <a:r>
              <a:rPr lang="sv-SE" dirty="0" err="1"/>
              <a:t>st</a:t>
            </a:r>
            <a:r>
              <a:rPr lang="sv-SE" dirty="0"/>
              <a:t> 2</a:t>
            </a:r>
            <a:br>
              <a:rPr lang="sv-SE" dirty="0"/>
            </a:br>
            <a:endParaRPr lang="sv-SE" dirty="0"/>
          </a:p>
        </p:txBody>
      </p:sp>
      <p:sp>
        <p:nvSpPr>
          <p:cNvPr id="3" name="Platshållare för innehåll 2"/>
          <p:cNvSpPr>
            <a:spLocks noGrp="1"/>
          </p:cNvSpPr>
          <p:nvPr>
            <p:ph idx="1"/>
          </p:nvPr>
        </p:nvSpPr>
        <p:spPr>
          <a:xfrm>
            <a:off x="1039282" y="1268760"/>
            <a:ext cx="10113436" cy="4782790"/>
          </a:xfrm>
        </p:spPr>
        <p:txBody>
          <a:bodyPr/>
          <a:lstStyle/>
          <a:p>
            <a:r>
              <a:rPr lang="sv-SE" b="1" dirty="0"/>
              <a:t>Objektiva</a:t>
            </a:r>
            <a:r>
              <a:rPr lang="sv-SE" dirty="0"/>
              <a:t> </a:t>
            </a:r>
            <a:r>
              <a:rPr lang="sv-SE" dirty="0">
                <a:latin typeface="+mj-lt"/>
              </a:rPr>
              <a:t>rekvisit:</a:t>
            </a:r>
          </a:p>
          <a:p>
            <a:r>
              <a:rPr lang="sv-SE" dirty="0">
                <a:latin typeface="+mj-lt"/>
              </a:rPr>
              <a:t>•	Blottande</a:t>
            </a:r>
          </a:p>
          <a:p>
            <a:r>
              <a:rPr lang="sv-SE" dirty="0">
                <a:latin typeface="+mj-lt"/>
              </a:rPr>
              <a:t>	..den som blottar sig för någon som är vuxen eller i vart fall fyllt femton år på ett sätt som är ägnat att väcka obehag. Eller</a:t>
            </a:r>
          </a:p>
          <a:p>
            <a:endParaRPr lang="sv-SE" sz="900" dirty="0">
              <a:latin typeface="+mj-lt"/>
            </a:endParaRPr>
          </a:p>
          <a:p>
            <a:r>
              <a:rPr lang="sv-SE" dirty="0">
                <a:latin typeface="+mj-lt"/>
              </a:rPr>
              <a:t>• Annars….</a:t>
            </a:r>
          </a:p>
          <a:p>
            <a:r>
              <a:rPr lang="sv-SE" dirty="0">
                <a:latin typeface="+mj-lt"/>
              </a:rPr>
              <a:t>	..genom ord eller handlande ofredar en person på ett sätt som är </a:t>
            </a:r>
            <a:r>
              <a:rPr lang="sv-SE" u="sng" dirty="0">
                <a:solidFill>
                  <a:srgbClr val="0070C0"/>
                </a:solidFill>
                <a:latin typeface="+mj-lt"/>
              </a:rPr>
              <a:t>ägnat att kränka personens sexuella integritet.</a:t>
            </a:r>
          </a:p>
          <a:p>
            <a:endParaRPr lang="sv-SE" sz="1400" dirty="0">
              <a:latin typeface="+mj-lt"/>
            </a:endParaRPr>
          </a:p>
          <a:p>
            <a:r>
              <a:rPr lang="sv-SE" dirty="0">
                <a:latin typeface="+mj-lt"/>
              </a:rPr>
              <a:t>Ex. kroppslig beröring, ”tafsande”: </a:t>
            </a:r>
            <a:r>
              <a:rPr lang="sv-SE" b="0" i="0" dirty="0">
                <a:solidFill>
                  <a:srgbClr val="2F2F2B"/>
                </a:solidFill>
                <a:effectLst/>
                <a:latin typeface="+mj-lt"/>
              </a:rPr>
              <a:t>en person i sexuellt syfte kortvarigt berör en annan persons bröst eller könsorgan. </a:t>
            </a:r>
            <a:r>
              <a:rPr lang="sv-SE" dirty="0">
                <a:solidFill>
                  <a:srgbClr val="2F2F2B"/>
                </a:solidFill>
                <a:latin typeface="+mj-lt"/>
              </a:rPr>
              <a:t>Eller t</a:t>
            </a:r>
            <a:r>
              <a:rPr lang="sv-SE" b="0" i="0" dirty="0">
                <a:solidFill>
                  <a:srgbClr val="2F2F2B"/>
                </a:solidFill>
                <a:effectLst/>
                <a:latin typeface="+mj-lt"/>
              </a:rPr>
              <a:t>ydliga sexuella kontakter per telefon eller e-post</a:t>
            </a:r>
            <a:endParaRPr lang="sv-SE" dirty="0">
              <a:latin typeface="+mj-lt"/>
            </a:endParaRPr>
          </a:p>
          <a:p>
            <a:endParaRPr lang="sv-SE" sz="1400" dirty="0">
              <a:latin typeface="+mj-lt"/>
            </a:endParaRPr>
          </a:p>
          <a:p>
            <a:r>
              <a:rPr lang="sv-SE" dirty="0">
                <a:latin typeface="+mj-lt"/>
              </a:rPr>
              <a:t>Inget krav på att offret upptäcker kränkningen, NJA 2017 s. 393. </a:t>
            </a:r>
            <a:r>
              <a:rPr lang="sv-SE" b="0" i="0" dirty="0">
                <a:solidFill>
                  <a:srgbClr val="2F2F2B"/>
                </a:solidFill>
                <a:effectLst/>
                <a:latin typeface="+mj-lt"/>
              </a:rPr>
              <a:t>Offrets uppfattning av vad som är kränkande har inte någon avgörande betydelse.</a:t>
            </a:r>
            <a:endParaRPr lang="sv-SE" dirty="0">
              <a:latin typeface="+mj-lt"/>
            </a:endParaRPr>
          </a:p>
          <a:p>
            <a:endParaRPr lang="sv-SE" sz="900" dirty="0"/>
          </a:p>
          <a:p>
            <a:r>
              <a:rPr lang="sv-SE" b="1" dirty="0"/>
              <a:t>Straff</a:t>
            </a:r>
            <a:r>
              <a:rPr lang="sv-SE" dirty="0"/>
              <a:t>: böter el. fängelse i högst två år. </a:t>
            </a:r>
          </a:p>
          <a:p>
            <a:endParaRPr lang="sv-SE" dirty="0"/>
          </a:p>
        </p:txBody>
      </p:sp>
      <p:sp>
        <p:nvSpPr>
          <p:cNvPr id="4" name="Platshållare för bildnummer 3">
            <a:extLst>
              <a:ext uri="{FF2B5EF4-FFF2-40B4-BE49-F238E27FC236}">
                <a16:creationId xmlns:a16="http://schemas.microsoft.com/office/drawing/2014/main" id="{157590EA-0811-4ACA-8C43-C3CDBA83DC0A}"/>
              </a:ext>
            </a:extLst>
          </p:cNvPr>
          <p:cNvSpPr>
            <a:spLocks noGrp="1"/>
          </p:cNvSpPr>
          <p:nvPr>
            <p:ph type="sldNum" sz="quarter" idx="12"/>
          </p:nvPr>
        </p:nvSpPr>
        <p:spPr/>
        <p:txBody>
          <a:bodyPr/>
          <a:lstStyle/>
          <a:p>
            <a:fld id="{B6BD9627-3329-4DE6-AC63-754435E16E83}" type="slidenum">
              <a:rPr lang="sv-SE" smtClean="0"/>
              <a:t>26</a:t>
            </a:fld>
            <a:endParaRPr lang="sv-SE"/>
          </a:p>
        </p:txBody>
      </p:sp>
    </p:spTree>
    <p:extLst>
      <p:ext uri="{BB962C8B-B14F-4D97-AF65-F5344CB8AC3E}">
        <p14:creationId xmlns:p14="http://schemas.microsoft.com/office/powerpoint/2010/main" val="3892196088"/>
      </p:ext>
    </p:extLst>
  </p:cSld>
  <p:clrMapOvr>
    <a:masterClrMapping/>
  </p:clrMapOvr>
  <mc:AlternateContent xmlns:mc="http://schemas.openxmlformats.org/markup-compatibility/2006" xmlns:p14="http://schemas.microsoft.com/office/powerpoint/2010/main">
    <mc:Choice Requires="p14">
      <p:transition spd="slow" p14:dur="2000" advTm="226946"/>
    </mc:Choice>
    <mc:Fallback xmlns="">
      <p:transition spd="slow" advTm="226946"/>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BA421BF-E8B9-1FD6-4093-306C8B14A469}"/>
              </a:ext>
            </a:extLst>
          </p:cNvPr>
          <p:cNvSpPr>
            <a:spLocks noGrp="1"/>
          </p:cNvSpPr>
          <p:nvPr>
            <p:ph type="title"/>
          </p:nvPr>
        </p:nvSpPr>
        <p:spPr/>
        <p:txBody>
          <a:bodyPr/>
          <a:lstStyle/>
          <a:p>
            <a:r>
              <a:rPr lang="sv-SE" dirty="0"/>
              <a:t>Sexuellt ofredande, </a:t>
            </a:r>
            <a:r>
              <a:rPr lang="sv-SE" b="1" dirty="0"/>
              <a:t>grovt</a:t>
            </a:r>
            <a:r>
              <a:rPr lang="sv-SE" dirty="0"/>
              <a:t> brott, 10 §, </a:t>
            </a:r>
            <a:r>
              <a:rPr lang="sv-SE" dirty="0" err="1"/>
              <a:t>st</a:t>
            </a:r>
            <a:r>
              <a:rPr lang="sv-SE" dirty="0"/>
              <a:t> 2 och </a:t>
            </a:r>
            <a:r>
              <a:rPr lang="sv-SE" dirty="0" err="1"/>
              <a:t>st</a:t>
            </a:r>
            <a:r>
              <a:rPr lang="sv-SE" dirty="0"/>
              <a:t> 3.</a:t>
            </a:r>
          </a:p>
        </p:txBody>
      </p:sp>
      <p:sp>
        <p:nvSpPr>
          <p:cNvPr id="3" name="Platshållare för innehåll 2">
            <a:extLst>
              <a:ext uri="{FF2B5EF4-FFF2-40B4-BE49-F238E27FC236}">
                <a16:creationId xmlns:a16="http://schemas.microsoft.com/office/drawing/2014/main" id="{4A48A2D0-599F-2F3C-E6AC-F2114311A0C0}"/>
              </a:ext>
            </a:extLst>
          </p:cNvPr>
          <p:cNvSpPr>
            <a:spLocks noGrp="1"/>
          </p:cNvSpPr>
          <p:nvPr>
            <p:ph idx="1"/>
          </p:nvPr>
        </p:nvSpPr>
        <p:spPr>
          <a:xfrm>
            <a:off x="941917" y="1268760"/>
            <a:ext cx="10210800" cy="4518270"/>
          </a:xfrm>
        </p:spPr>
        <p:txBody>
          <a:bodyPr/>
          <a:lstStyle/>
          <a:p>
            <a:r>
              <a:rPr lang="sv-SE" b="1" dirty="0">
                <a:latin typeface="+mj-lt"/>
              </a:rPr>
              <a:t>Straff</a:t>
            </a:r>
            <a:r>
              <a:rPr lang="sv-SE" dirty="0">
                <a:latin typeface="+mj-lt"/>
              </a:rPr>
              <a:t>: </a:t>
            </a:r>
            <a:r>
              <a:rPr lang="sv-SE" b="0" i="0" dirty="0">
                <a:solidFill>
                  <a:srgbClr val="2F2F2B"/>
                </a:solidFill>
                <a:effectLst/>
                <a:latin typeface="+mj-lt"/>
              </a:rPr>
              <a:t>fängelse i lägst sex månader och högst tre år</a:t>
            </a:r>
          </a:p>
          <a:p>
            <a:endParaRPr lang="sv-SE" dirty="0">
              <a:solidFill>
                <a:srgbClr val="2F2F2B"/>
              </a:solidFill>
              <a:latin typeface="+mj-lt"/>
            </a:endParaRPr>
          </a:p>
          <a:p>
            <a:r>
              <a:rPr lang="sv-SE" dirty="0">
                <a:latin typeface="+mj-lt"/>
              </a:rPr>
              <a:t>Särskilt beakta: </a:t>
            </a:r>
          </a:p>
          <a:p>
            <a:endParaRPr lang="sv-SE" dirty="0">
              <a:solidFill>
                <a:srgbClr val="2F2F2B"/>
              </a:solidFill>
              <a:latin typeface="+mj-lt"/>
            </a:endParaRPr>
          </a:p>
          <a:p>
            <a:pPr>
              <a:buFont typeface="Arial" panose="020B0604020202020204" pitchFamily="34" charset="0"/>
              <a:buChar char="•"/>
            </a:pPr>
            <a:r>
              <a:rPr lang="sv-SE" b="0" i="0" dirty="0">
                <a:solidFill>
                  <a:srgbClr val="2F2F2B"/>
                </a:solidFill>
                <a:effectLst/>
                <a:latin typeface="+mj-lt"/>
              </a:rPr>
              <a:t>om fler än en förgripit sig på offret eller på annat sätt deltagit i övergreppet eller </a:t>
            </a:r>
          </a:p>
          <a:p>
            <a:pPr>
              <a:buFont typeface="Arial" panose="020B0604020202020204" pitchFamily="34" charset="0"/>
              <a:buChar char="•"/>
            </a:pPr>
            <a:r>
              <a:rPr lang="sv-SE" b="0" i="0" dirty="0">
                <a:solidFill>
                  <a:srgbClr val="2F2F2B"/>
                </a:solidFill>
                <a:effectLst/>
                <a:latin typeface="+mj-lt"/>
              </a:rPr>
              <a:t>om GM med hänsyn till offrets låga ålder eller någon annan omständighet visat särskild hänsynslöshet</a:t>
            </a:r>
          </a:p>
          <a:p>
            <a:pPr marL="0" indent="0"/>
            <a:endParaRPr lang="sv-SE" dirty="0">
              <a:solidFill>
                <a:srgbClr val="2F2F2B"/>
              </a:solidFill>
              <a:latin typeface="+mj-lt"/>
            </a:endParaRPr>
          </a:p>
          <a:p>
            <a:pPr marL="0" indent="0"/>
            <a:r>
              <a:rPr lang="sv-SE" dirty="0">
                <a:solidFill>
                  <a:srgbClr val="2F2F2B"/>
                </a:solidFill>
                <a:latin typeface="+mj-lt"/>
              </a:rPr>
              <a:t>Särskild hänsynslöshet, ex: </a:t>
            </a:r>
          </a:p>
          <a:p>
            <a:pPr marL="285750" indent="-285750">
              <a:buFontTx/>
              <a:buChar char="-"/>
            </a:pPr>
            <a:r>
              <a:rPr lang="sv-SE" dirty="0">
                <a:solidFill>
                  <a:srgbClr val="2F2F2B"/>
                </a:solidFill>
                <a:latin typeface="+mj-lt"/>
              </a:rPr>
              <a:t>GM utnyttjat att offret befunnit sig i en utsatt situation el. skyddslös ställning.</a:t>
            </a:r>
          </a:p>
          <a:p>
            <a:pPr marL="285750" indent="-285750">
              <a:buFontTx/>
              <a:buChar char="-"/>
            </a:pPr>
            <a:r>
              <a:rPr lang="sv-SE" dirty="0">
                <a:solidFill>
                  <a:srgbClr val="2F2F2B"/>
                </a:solidFill>
                <a:latin typeface="+mj-lt"/>
              </a:rPr>
              <a:t>Att offret var i beroendeställning till GM.</a:t>
            </a:r>
          </a:p>
          <a:p>
            <a:pPr marL="0" indent="0"/>
            <a:endParaRPr lang="sv-SE" dirty="0">
              <a:latin typeface="+mj-lt"/>
            </a:endParaRPr>
          </a:p>
        </p:txBody>
      </p:sp>
      <p:sp>
        <p:nvSpPr>
          <p:cNvPr id="4" name="Platshållare för bildnummer 3">
            <a:extLst>
              <a:ext uri="{FF2B5EF4-FFF2-40B4-BE49-F238E27FC236}">
                <a16:creationId xmlns:a16="http://schemas.microsoft.com/office/drawing/2014/main" id="{82DD7855-92AA-F6F8-B5BB-156377E8374F}"/>
              </a:ext>
            </a:extLst>
          </p:cNvPr>
          <p:cNvSpPr>
            <a:spLocks noGrp="1"/>
          </p:cNvSpPr>
          <p:nvPr>
            <p:ph type="sldNum" sz="quarter" idx="12"/>
          </p:nvPr>
        </p:nvSpPr>
        <p:spPr/>
        <p:txBody>
          <a:bodyPr/>
          <a:lstStyle/>
          <a:p>
            <a:fld id="{B6BD9627-3329-4DE6-AC63-754435E16E83}" type="slidenum">
              <a:rPr lang="sv-SE" smtClean="0"/>
              <a:t>27</a:t>
            </a:fld>
            <a:endParaRPr lang="sv-SE"/>
          </a:p>
        </p:txBody>
      </p:sp>
    </p:spTree>
    <p:extLst>
      <p:ext uri="{BB962C8B-B14F-4D97-AF65-F5344CB8AC3E}">
        <p14:creationId xmlns:p14="http://schemas.microsoft.com/office/powerpoint/2010/main" val="3195880738"/>
      </p:ext>
    </p:extLst>
  </p:cSld>
  <p:clrMapOvr>
    <a:masterClrMapping/>
  </p:clrMapOvr>
  <mc:AlternateContent xmlns:mc="http://schemas.openxmlformats.org/markup-compatibility/2006" xmlns:p14="http://schemas.microsoft.com/office/powerpoint/2010/main">
    <mc:Choice Requires="p14">
      <p:transition spd="slow" p14:dur="2000" advTm="50582"/>
    </mc:Choice>
    <mc:Fallback xmlns="">
      <p:transition spd="slow" advTm="50582"/>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C7A51CF-6F92-4404-AE86-2D5EEA944468}"/>
              </a:ext>
            </a:extLst>
          </p:cNvPr>
          <p:cNvSpPr>
            <a:spLocks noGrp="1"/>
          </p:cNvSpPr>
          <p:nvPr>
            <p:ph type="title"/>
          </p:nvPr>
        </p:nvSpPr>
        <p:spPr>
          <a:xfrm>
            <a:off x="2228850" y="806450"/>
            <a:ext cx="7645400" cy="534318"/>
          </a:xfrm>
        </p:spPr>
        <p:txBody>
          <a:bodyPr/>
          <a:lstStyle/>
          <a:p>
            <a:r>
              <a:rPr lang="sv-SE" dirty="0"/>
              <a:t>Offrets uppfattnings roll. </a:t>
            </a:r>
          </a:p>
        </p:txBody>
      </p:sp>
      <p:sp>
        <p:nvSpPr>
          <p:cNvPr id="3" name="Platshållare för innehåll 2">
            <a:extLst>
              <a:ext uri="{FF2B5EF4-FFF2-40B4-BE49-F238E27FC236}">
                <a16:creationId xmlns:a16="http://schemas.microsoft.com/office/drawing/2014/main" id="{DE3F8D5C-D8AF-4A28-8DD2-C545D227D8C6}"/>
              </a:ext>
            </a:extLst>
          </p:cNvPr>
          <p:cNvSpPr>
            <a:spLocks noGrp="1"/>
          </p:cNvSpPr>
          <p:nvPr>
            <p:ph idx="1"/>
          </p:nvPr>
        </p:nvSpPr>
        <p:spPr>
          <a:xfrm>
            <a:off x="983432" y="1340768"/>
            <a:ext cx="10169286" cy="4446262"/>
          </a:xfrm>
        </p:spPr>
        <p:txBody>
          <a:bodyPr/>
          <a:lstStyle/>
          <a:p>
            <a:r>
              <a:rPr lang="sv-SE" sz="2400" b="1" u="sng" dirty="0">
                <a:hlinkClick r:id="rId2"/>
              </a:rPr>
              <a:t>NJA 2018 s. 1091</a:t>
            </a:r>
            <a:r>
              <a:rPr lang="sv-SE" sz="2400" b="1" dirty="0"/>
              <a:t> (Den oönskade beröringen II).</a:t>
            </a:r>
            <a:r>
              <a:rPr lang="sv-SE" sz="2400" dirty="0"/>
              <a:t> En fastighetsdirektör åtalades för sexuellt ofredande enligt 6:10 andra stycket BrB på den grunden att han på en personalfest ofredat en praktikant på ett sätt som varit ägnat att kränka hennes sexuella integritet genom att ta med sin hand på insidan av hennes lår. </a:t>
            </a:r>
          </a:p>
          <a:p>
            <a:endParaRPr lang="sv-SE" sz="2400" dirty="0"/>
          </a:p>
          <a:p>
            <a:r>
              <a:rPr lang="sv-SE" sz="2400" dirty="0"/>
              <a:t>HD frikände mannen från ansvar. Agerandet var olämpligt och ovälkommet men hade inte en så tydlig sexuell inriktning eller prägel att det föll inom det straffbara området.</a:t>
            </a:r>
          </a:p>
        </p:txBody>
      </p:sp>
      <p:sp>
        <p:nvSpPr>
          <p:cNvPr id="4" name="Platshållare för bildnummer 3">
            <a:extLst>
              <a:ext uri="{FF2B5EF4-FFF2-40B4-BE49-F238E27FC236}">
                <a16:creationId xmlns:a16="http://schemas.microsoft.com/office/drawing/2014/main" id="{8B9A6DC2-88AA-449C-94C5-6D542A673656}"/>
              </a:ext>
            </a:extLst>
          </p:cNvPr>
          <p:cNvSpPr>
            <a:spLocks noGrp="1"/>
          </p:cNvSpPr>
          <p:nvPr>
            <p:ph type="sldNum" sz="quarter" idx="12"/>
          </p:nvPr>
        </p:nvSpPr>
        <p:spPr/>
        <p:txBody>
          <a:bodyPr/>
          <a:lstStyle/>
          <a:p>
            <a:fld id="{B6BD9627-3329-4DE6-AC63-754435E16E83}" type="slidenum">
              <a:rPr lang="sv-SE" smtClean="0"/>
              <a:t>28</a:t>
            </a:fld>
            <a:endParaRPr lang="sv-SE"/>
          </a:p>
        </p:txBody>
      </p:sp>
    </p:spTree>
    <p:extLst>
      <p:ext uri="{BB962C8B-B14F-4D97-AF65-F5344CB8AC3E}">
        <p14:creationId xmlns:p14="http://schemas.microsoft.com/office/powerpoint/2010/main" val="3523309622"/>
      </p:ext>
    </p:extLst>
  </p:cSld>
  <p:clrMapOvr>
    <a:masterClrMapping/>
  </p:clrMapOvr>
  <mc:AlternateContent xmlns:mc="http://schemas.openxmlformats.org/markup-compatibility/2006" xmlns:p14="http://schemas.microsoft.com/office/powerpoint/2010/main">
    <mc:Choice Requires="p14">
      <p:transition spd="slow" p14:dur="2000" advTm="132805"/>
    </mc:Choice>
    <mc:Fallback xmlns="">
      <p:transition spd="slow" advTm="132805"/>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039282" y="806450"/>
            <a:ext cx="9809246" cy="390302"/>
          </a:xfrm>
        </p:spPr>
        <p:txBody>
          <a:bodyPr/>
          <a:lstStyle/>
          <a:p>
            <a:r>
              <a:rPr lang="sv-SE" dirty="0"/>
              <a:t>Sexköpsrelaterade brott</a:t>
            </a:r>
            <a:br>
              <a:rPr lang="sv-SE" dirty="0"/>
            </a:br>
            <a:endParaRPr lang="sv-SE" dirty="0"/>
          </a:p>
        </p:txBody>
      </p:sp>
      <p:sp>
        <p:nvSpPr>
          <p:cNvPr id="3" name="Platshållare för innehåll 2"/>
          <p:cNvSpPr>
            <a:spLocks noGrp="1"/>
          </p:cNvSpPr>
          <p:nvPr>
            <p:ph idx="1"/>
          </p:nvPr>
        </p:nvSpPr>
        <p:spPr>
          <a:xfrm>
            <a:off x="911424" y="1382486"/>
            <a:ext cx="10241294" cy="4669064"/>
          </a:xfrm>
        </p:spPr>
        <p:txBody>
          <a:bodyPr/>
          <a:lstStyle/>
          <a:p>
            <a:r>
              <a:rPr lang="sv-SE" dirty="0"/>
              <a:t>•	</a:t>
            </a:r>
            <a:r>
              <a:rPr lang="sv-SE" b="1" dirty="0"/>
              <a:t>Köp av sexuell tjänst, 11 §</a:t>
            </a:r>
            <a:endParaRPr lang="sv-SE" dirty="0"/>
          </a:p>
          <a:p>
            <a:r>
              <a:rPr lang="sv-SE" dirty="0"/>
              <a:t>-	skaffar sig tillfällig sexuell förbindelse mot ersättning</a:t>
            </a:r>
          </a:p>
          <a:p>
            <a:r>
              <a:rPr lang="sv-SE" dirty="0"/>
              <a:t>-	löfte om ersättning (inte nödvändigtvis pengar) är tillräckligt och måste inte utlovas av den som erhåller den sexuella tjänsten</a:t>
            </a:r>
          </a:p>
          <a:p>
            <a:pPr>
              <a:buFontTx/>
              <a:buChar char="-"/>
            </a:pPr>
            <a:r>
              <a:rPr lang="sv-SE" dirty="0"/>
              <a:t>måste vara en sexuell handling (dvs ej striptease, posering </a:t>
            </a:r>
            <a:r>
              <a:rPr lang="sv-SE" dirty="0" err="1"/>
              <a:t>etc</a:t>
            </a:r>
            <a:r>
              <a:rPr lang="sv-SE" dirty="0"/>
              <a:t>)</a:t>
            </a:r>
          </a:p>
          <a:p>
            <a:pPr marL="0" indent="0"/>
            <a:r>
              <a:rPr lang="sv-SE" b="1" dirty="0"/>
              <a:t>Straff: </a:t>
            </a:r>
            <a:r>
              <a:rPr lang="sv-SE" dirty="0"/>
              <a:t>fängelse i högst ett år.</a:t>
            </a:r>
            <a:endParaRPr lang="sv-SE" b="1" dirty="0"/>
          </a:p>
          <a:p>
            <a:pPr marL="0" indent="0"/>
            <a:endParaRPr lang="sv-SE" dirty="0"/>
          </a:p>
          <a:p>
            <a:r>
              <a:rPr lang="sv-SE" dirty="0"/>
              <a:t>•	</a:t>
            </a:r>
            <a:r>
              <a:rPr lang="sv-SE" b="1" dirty="0"/>
              <a:t>Koppleri, 12 §</a:t>
            </a:r>
            <a:endParaRPr lang="sv-SE" dirty="0"/>
          </a:p>
          <a:p>
            <a:r>
              <a:rPr lang="sv-SE" dirty="0"/>
              <a:t>-	främjar eller på otillbörligt sätt ekonomiskt utnyttjar att en person har tillfälliga sexuella förbindelser mot ersättning</a:t>
            </a:r>
          </a:p>
          <a:p>
            <a:pPr>
              <a:buFontTx/>
              <a:buChar char="-"/>
            </a:pPr>
            <a:r>
              <a:rPr lang="sv-SE" dirty="0"/>
              <a:t>även lägenhetsupplåtning</a:t>
            </a:r>
          </a:p>
          <a:p>
            <a:pPr marL="0" indent="0"/>
            <a:r>
              <a:rPr lang="sv-SE" b="1" dirty="0"/>
              <a:t>Straff: </a:t>
            </a:r>
            <a:r>
              <a:rPr lang="sv-SE" dirty="0"/>
              <a:t>fängelse i högst fyra år. </a:t>
            </a:r>
          </a:p>
          <a:p>
            <a:pPr marL="0" indent="0"/>
            <a:endParaRPr lang="sv-SE" sz="1400" b="1" dirty="0"/>
          </a:p>
          <a:p>
            <a:pPr marL="0" indent="0"/>
            <a:r>
              <a:rPr lang="sv-SE" b="1" dirty="0"/>
              <a:t>Grovt </a:t>
            </a:r>
            <a:r>
              <a:rPr lang="sv-SE" dirty="0"/>
              <a:t>brott: lägst två och högst 10 år. (Verksamhet som bedrivits i större omfattning, medfört betydande vinning el. inneburit ett hänsynslöst utnyttjande av annan). </a:t>
            </a:r>
            <a:endParaRPr lang="sv-SE" b="1" dirty="0"/>
          </a:p>
        </p:txBody>
      </p:sp>
      <p:sp>
        <p:nvSpPr>
          <p:cNvPr id="4" name="Platshållare för bildnummer 3">
            <a:extLst>
              <a:ext uri="{FF2B5EF4-FFF2-40B4-BE49-F238E27FC236}">
                <a16:creationId xmlns:a16="http://schemas.microsoft.com/office/drawing/2014/main" id="{7B017CFF-D508-4081-B586-C8E1A64BC5A8}"/>
              </a:ext>
            </a:extLst>
          </p:cNvPr>
          <p:cNvSpPr>
            <a:spLocks noGrp="1"/>
          </p:cNvSpPr>
          <p:nvPr>
            <p:ph type="sldNum" sz="quarter" idx="12"/>
          </p:nvPr>
        </p:nvSpPr>
        <p:spPr/>
        <p:txBody>
          <a:bodyPr/>
          <a:lstStyle/>
          <a:p>
            <a:fld id="{B6BD9627-3329-4DE6-AC63-754435E16E83}" type="slidenum">
              <a:rPr lang="sv-SE" smtClean="0"/>
              <a:t>29</a:t>
            </a:fld>
            <a:endParaRPr lang="sv-SE"/>
          </a:p>
        </p:txBody>
      </p:sp>
    </p:spTree>
    <p:extLst>
      <p:ext uri="{BB962C8B-B14F-4D97-AF65-F5344CB8AC3E}">
        <p14:creationId xmlns:p14="http://schemas.microsoft.com/office/powerpoint/2010/main" val="943098695"/>
      </p:ext>
    </p:extLst>
  </p:cSld>
  <p:clrMapOvr>
    <a:masterClrMapping/>
  </p:clrMapOvr>
  <mc:AlternateContent xmlns:mc="http://schemas.openxmlformats.org/markup-compatibility/2006" xmlns:p14="http://schemas.microsoft.com/office/powerpoint/2010/main">
    <mc:Choice Requires="p14">
      <p:transition spd="slow" p14:dur="2000" advTm="140936"/>
    </mc:Choice>
    <mc:Fallback xmlns="">
      <p:transition spd="slow" advTm="140936"/>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135560" y="620688"/>
            <a:ext cx="7738691" cy="360040"/>
          </a:xfrm>
        </p:spPr>
        <p:txBody>
          <a:bodyPr/>
          <a:lstStyle/>
          <a:p>
            <a:r>
              <a:rPr lang="sv-SE" sz="2400" b="1" dirty="0"/>
              <a:t>Systematiken</a:t>
            </a:r>
            <a:r>
              <a:rPr lang="sv-SE" dirty="0"/>
              <a:t> </a:t>
            </a:r>
            <a:r>
              <a:rPr lang="sv-SE" sz="2400" b="1" dirty="0"/>
              <a:t>1-6 och 10 §§</a:t>
            </a:r>
          </a:p>
        </p:txBody>
      </p:sp>
      <p:sp>
        <p:nvSpPr>
          <p:cNvPr id="3" name="Platshållare för innehåll 2"/>
          <p:cNvSpPr>
            <a:spLocks noGrp="1"/>
          </p:cNvSpPr>
          <p:nvPr>
            <p:ph idx="1"/>
          </p:nvPr>
        </p:nvSpPr>
        <p:spPr>
          <a:xfrm>
            <a:off x="1039282" y="1196752"/>
            <a:ext cx="10113436" cy="4896544"/>
          </a:xfrm>
        </p:spPr>
        <p:txBody>
          <a:bodyPr/>
          <a:lstStyle/>
          <a:p>
            <a:r>
              <a:rPr lang="sv-SE" sz="1600" b="1" dirty="0">
                <a:solidFill>
                  <a:srgbClr val="FF0000"/>
                </a:solidFill>
              </a:rPr>
              <a:t>Vuxen målsägande</a:t>
            </a:r>
          </a:p>
          <a:p>
            <a:r>
              <a:rPr lang="sv-SE" dirty="0"/>
              <a:t>1 §   Våldtäkt och grov våldtäkt 	  - </a:t>
            </a:r>
            <a:r>
              <a:rPr lang="sv-SE" b="1" dirty="0"/>
              <a:t>samlag el jämförligt	        uppsåt</a:t>
            </a:r>
          </a:p>
          <a:p>
            <a:r>
              <a:rPr lang="sv-SE" dirty="0"/>
              <a:t>1a §  Oaktsam våldtäkt	 	  -	- ” -	                       </a:t>
            </a:r>
            <a:r>
              <a:rPr lang="sv-SE" b="1" dirty="0"/>
              <a:t>grov oaktsamhet</a:t>
            </a:r>
          </a:p>
          <a:p>
            <a:r>
              <a:rPr lang="sv-SE" sz="1400" dirty="0"/>
              <a:t>2 § Sexuellt övergrepp och grovt sexuellt övergrepp </a:t>
            </a:r>
            <a:r>
              <a:rPr lang="sv-SE" sz="1600" dirty="0"/>
              <a:t>- </a:t>
            </a:r>
            <a:r>
              <a:rPr lang="sv-SE" sz="1600" b="1" dirty="0"/>
              <a:t>annan sexuell handling</a:t>
            </a:r>
            <a:r>
              <a:rPr lang="sv-SE" b="1" dirty="0"/>
              <a:t>	       uppsåt</a:t>
            </a:r>
          </a:p>
          <a:p>
            <a:pPr lvl="0"/>
            <a:r>
              <a:rPr lang="sv-SE" dirty="0"/>
              <a:t>3 §   Oaktsamt sexuellt övergrepp	  - </a:t>
            </a:r>
            <a:r>
              <a:rPr lang="sv-SE" b="1" dirty="0"/>
              <a:t>     	 - ” -		       grov oaktsamhet</a:t>
            </a:r>
          </a:p>
          <a:p>
            <a:pPr lvl="0"/>
            <a:endParaRPr lang="sv-SE" b="1" dirty="0"/>
          </a:p>
          <a:p>
            <a:pPr lvl="0"/>
            <a:r>
              <a:rPr lang="sv-SE" sz="1600" b="1" dirty="0">
                <a:solidFill>
                  <a:srgbClr val="FF0000"/>
                </a:solidFill>
              </a:rPr>
              <a:t>Barn som målsägande</a:t>
            </a:r>
          </a:p>
          <a:p>
            <a:pPr lvl="0"/>
            <a:r>
              <a:rPr lang="sv-SE" dirty="0"/>
              <a:t>4 § </a:t>
            </a:r>
            <a:r>
              <a:rPr lang="sv-SE" sz="1400" dirty="0"/>
              <a:t>Våldtäkt mot barn och grov våldtäkt mot barn   </a:t>
            </a:r>
            <a:r>
              <a:rPr lang="sv-SE" dirty="0"/>
              <a:t>- </a:t>
            </a:r>
            <a:r>
              <a:rPr lang="sv-SE" b="1" dirty="0"/>
              <a:t>samlag el jämförligt	       uppsåt</a:t>
            </a:r>
          </a:p>
          <a:p>
            <a:pPr lvl="0"/>
            <a:r>
              <a:rPr lang="sv-SE" dirty="0"/>
              <a:t>5 § Sexuellt utnyttjande av barn 	 - </a:t>
            </a:r>
            <a:r>
              <a:rPr lang="sv-SE" sz="1400" b="1" dirty="0"/>
              <a:t>samlag el jämförligt, mindre grovt        </a:t>
            </a:r>
            <a:r>
              <a:rPr lang="sv-SE" b="1" dirty="0"/>
              <a:t>uppsåt</a:t>
            </a:r>
          </a:p>
          <a:p>
            <a:r>
              <a:rPr lang="sv-SE" dirty="0"/>
              <a:t>6 § </a:t>
            </a:r>
            <a:r>
              <a:rPr lang="sv-SE" sz="1400" dirty="0"/>
              <a:t>Sexuellt övergrepp mot barn och grovt sexuellt </a:t>
            </a:r>
            <a:r>
              <a:rPr lang="sv-SE" dirty="0"/>
              <a:t>- </a:t>
            </a:r>
            <a:r>
              <a:rPr lang="sv-SE" b="1" dirty="0"/>
              <a:t>annan sexuell handling	       uppsåt</a:t>
            </a:r>
          </a:p>
          <a:p>
            <a:endParaRPr lang="sv-SE" b="1" dirty="0"/>
          </a:p>
          <a:p>
            <a:r>
              <a:rPr lang="sv-SE" sz="1600" b="1" dirty="0">
                <a:solidFill>
                  <a:srgbClr val="FF0000"/>
                </a:solidFill>
              </a:rPr>
              <a:t>Både barn och vuxna</a:t>
            </a:r>
          </a:p>
          <a:p>
            <a:r>
              <a:rPr lang="sv-SE" dirty="0"/>
              <a:t>10 §  Sexuellt ofredande  		</a:t>
            </a:r>
            <a:r>
              <a:rPr lang="sv-SE" sz="1400" dirty="0"/>
              <a:t>- </a:t>
            </a:r>
            <a:r>
              <a:rPr lang="sv-SE" sz="1400" b="1" dirty="0"/>
              <a:t>sexuell beröring/innebörd/integritet</a:t>
            </a:r>
            <a:r>
              <a:rPr lang="sv-SE" b="1" dirty="0"/>
              <a:t>      uppsåt</a:t>
            </a:r>
          </a:p>
          <a:p>
            <a:endParaRPr lang="sv-SE" dirty="0"/>
          </a:p>
        </p:txBody>
      </p:sp>
      <p:sp>
        <p:nvSpPr>
          <p:cNvPr id="4" name="Platshållare för bildnummer 3">
            <a:extLst>
              <a:ext uri="{FF2B5EF4-FFF2-40B4-BE49-F238E27FC236}">
                <a16:creationId xmlns:a16="http://schemas.microsoft.com/office/drawing/2014/main" id="{591F2BB6-4834-42D6-B4A7-119631E7A112}"/>
              </a:ext>
            </a:extLst>
          </p:cNvPr>
          <p:cNvSpPr>
            <a:spLocks noGrp="1"/>
          </p:cNvSpPr>
          <p:nvPr>
            <p:ph type="sldNum" sz="quarter" idx="12"/>
          </p:nvPr>
        </p:nvSpPr>
        <p:spPr/>
        <p:txBody>
          <a:bodyPr/>
          <a:lstStyle/>
          <a:p>
            <a:fld id="{B6BD9627-3329-4DE6-AC63-754435E16E83}" type="slidenum">
              <a:rPr lang="sv-SE" smtClean="0"/>
              <a:t>3</a:t>
            </a:fld>
            <a:endParaRPr lang="sv-SE"/>
          </a:p>
        </p:txBody>
      </p:sp>
    </p:spTree>
    <p:extLst>
      <p:ext uri="{BB962C8B-B14F-4D97-AF65-F5344CB8AC3E}">
        <p14:creationId xmlns:p14="http://schemas.microsoft.com/office/powerpoint/2010/main" val="1005160057"/>
      </p:ext>
    </p:extLst>
  </p:cSld>
  <p:clrMapOvr>
    <a:masterClrMapping/>
  </p:clrMapOvr>
  <mc:AlternateContent xmlns:mc="http://schemas.openxmlformats.org/markup-compatibility/2006" xmlns:p14="http://schemas.microsoft.com/office/powerpoint/2010/main">
    <mc:Choice Requires="p14">
      <p:transition spd="slow" p14:dur="2000" advTm="95190"/>
    </mc:Choice>
    <mc:Fallback xmlns="">
      <p:transition spd="slow" advTm="95190"/>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A95942A-1A05-45C5-B726-8DCBC7E40A07}"/>
              </a:ext>
            </a:extLst>
          </p:cNvPr>
          <p:cNvSpPr>
            <a:spLocks noGrp="1"/>
          </p:cNvSpPr>
          <p:nvPr>
            <p:ph type="title"/>
          </p:nvPr>
        </p:nvSpPr>
        <p:spPr>
          <a:xfrm flipV="1">
            <a:off x="2228850" y="760732"/>
            <a:ext cx="7645400" cy="45719"/>
          </a:xfrm>
        </p:spPr>
        <p:txBody>
          <a:bodyPr/>
          <a:lstStyle/>
          <a:p>
            <a:endParaRPr lang="sv-SE" dirty="0"/>
          </a:p>
        </p:txBody>
      </p:sp>
      <p:sp>
        <p:nvSpPr>
          <p:cNvPr id="3" name="Platshållare för innehåll 2">
            <a:extLst>
              <a:ext uri="{FF2B5EF4-FFF2-40B4-BE49-F238E27FC236}">
                <a16:creationId xmlns:a16="http://schemas.microsoft.com/office/drawing/2014/main" id="{FD8AAB67-3B6E-4CCD-83A7-5804840DEDEF}"/>
              </a:ext>
            </a:extLst>
          </p:cNvPr>
          <p:cNvSpPr>
            <a:spLocks noGrp="1"/>
          </p:cNvSpPr>
          <p:nvPr>
            <p:ph idx="1"/>
          </p:nvPr>
        </p:nvSpPr>
        <p:spPr>
          <a:xfrm>
            <a:off x="1039282" y="760732"/>
            <a:ext cx="10113436" cy="5290819"/>
          </a:xfrm>
        </p:spPr>
        <p:txBody>
          <a:bodyPr/>
          <a:lstStyle/>
          <a:p>
            <a:r>
              <a:rPr lang="sv-SE" b="1" u="sng" dirty="0">
                <a:hlinkClick r:id="rId2"/>
              </a:rPr>
              <a:t>NJA 2004 s. 646</a:t>
            </a:r>
            <a:r>
              <a:rPr lang="sv-SE" b="1" dirty="0"/>
              <a:t>.</a:t>
            </a:r>
            <a:r>
              <a:rPr lang="sv-SE" dirty="0"/>
              <a:t> </a:t>
            </a:r>
          </a:p>
          <a:p>
            <a:endParaRPr lang="sv-SE" dirty="0"/>
          </a:p>
          <a:p>
            <a:r>
              <a:rPr lang="sv-SE" dirty="0"/>
              <a:t>Tre ungerska medborgare åtalades för grovt koppleri under påstående att de gemensamt och i samförstånd främjat och på ett otillbörligt sätt ekonomiskt utnyttjat att sex ungerska kvinnor haft tillfälliga sexuella förbindelser mot ersättning. Främjandet hade bestått i att två av männen anordnat och bekostat kvinnornas resor från Ungern till Stockholm, att en av dem bokat och förmedlat sexköpare och att alla tre med bil transporterat kvinnorna till olika sexköpare i Stockholm. Det ekonomiska utnyttjandet hade bestått i att männen tillägnat sig i vart fall viss del av ersättningen för utförda sexuella tjänster. Brotten var enligt åklagaren grova, då de ingått som ett led i en organiserad verksamhet som bedrivits i större omfattning. HD fann inte skäl att bedöma brotten som grova. Verksamheten hade pågått under relativt kort tid och frekvensen av prostitutionskontakter hade inte varit påtagligt hög. Verksamheten kunde därför inte anses ha varit av större omfattning. De utnyttjade kvinnorna hade frivilligt och utan påtryckning rest till Sverige i syfte att ägna sig åt prostitution. Några omständigheter som kunde anses innebära att gärningsmännen hänsynslöst hade utnyttjat annan hade inte visats i målet. Utredningen visade heller inte att verksamheten präglats av någon högre grad av organisation eller att den planerats som en yrkesmässig verksamhet.</a:t>
            </a:r>
          </a:p>
        </p:txBody>
      </p:sp>
      <p:sp>
        <p:nvSpPr>
          <p:cNvPr id="4" name="Platshållare för bildnummer 3">
            <a:extLst>
              <a:ext uri="{FF2B5EF4-FFF2-40B4-BE49-F238E27FC236}">
                <a16:creationId xmlns:a16="http://schemas.microsoft.com/office/drawing/2014/main" id="{FA267B4B-00A9-40FC-B084-823EADFDF2CC}"/>
              </a:ext>
            </a:extLst>
          </p:cNvPr>
          <p:cNvSpPr>
            <a:spLocks noGrp="1"/>
          </p:cNvSpPr>
          <p:nvPr>
            <p:ph type="sldNum" sz="quarter" idx="12"/>
          </p:nvPr>
        </p:nvSpPr>
        <p:spPr/>
        <p:txBody>
          <a:bodyPr/>
          <a:lstStyle/>
          <a:p>
            <a:fld id="{B6BD9627-3329-4DE6-AC63-754435E16E83}" type="slidenum">
              <a:rPr lang="sv-SE" smtClean="0"/>
              <a:t>30</a:t>
            </a:fld>
            <a:endParaRPr lang="sv-SE"/>
          </a:p>
        </p:txBody>
      </p:sp>
    </p:spTree>
    <p:extLst>
      <p:ext uri="{BB962C8B-B14F-4D97-AF65-F5344CB8AC3E}">
        <p14:creationId xmlns:p14="http://schemas.microsoft.com/office/powerpoint/2010/main" val="3918126550"/>
      </p:ext>
    </p:extLst>
  </p:cSld>
  <p:clrMapOvr>
    <a:masterClrMapping/>
  </p:clrMapOvr>
  <mc:AlternateContent xmlns:mc="http://schemas.openxmlformats.org/markup-compatibility/2006" xmlns:p14="http://schemas.microsoft.com/office/powerpoint/2010/main">
    <mc:Choice Requires="p14">
      <p:transition spd="slow" p14:dur="2000" advTm="11036"/>
    </mc:Choice>
    <mc:Fallback xmlns="">
      <p:transition spd="slow" advTm="11036"/>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B544A7F-B6CD-8B15-9EA6-A73CF8F2334D}"/>
              </a:ext>
            </a:extLst>
          </p:cNvPr>
          <p:cNvSpPr>
            <a:spLocks noGrp="1"/>
          </p:cNvSpPr>
          <p:nvPr>
            <p:ph type="title"/>
          </p:nvPr>
        </p:nvSpPr>
        <p:spPr>
          <a:xfrm>
            <a:off x="941917" y="834150"/>
            <a:ext cx="10193867" cy="462310"/>
          </a:xfrm>
        </p:spPr>
        <p:txBody>
          <a:bodyPr/>
          <a:lstStyle/>
          <a:p>
            <a:r>
              <a:rPr lang="sv-SE" b="1" dirty="0"/>
              <a:t>Subjektivt</a:t>
            </a:r>
            <a:r>
              <a:rPr lang="sv-SE" dirty="0"/>
              <a:t> rekvisit, 13 §.</a:t>
            </a:r>
          </a:p>
        </p:txBody>
      </p:sp>
      <p:sp>
        <p:nvSpPr>
          <p:cNvPr id="3" name="Platshållare för innehåll 2">
            <a:extLst>
              <a:ext uri="{FF2B5EF4-FFF2-40B4-BE49-F238E27FC236}">
                <a16:creationId xmlns:a16="http://schemas.microsoft.com/office/drawing/2014/main" id="{E23CD00F-F1DC-3969-644A-74AAF00DAD85}"/>
              </a:ext>
            </a:extLst>
          </p:cNvPr>
          <p:cNvSpPr>
            <a:spLocks noGrp="1"/>
          </p:cNvSpPr>
          <p:nvPr>
            <p:ph idx="1"/>
          </p:nvPr>
        </p:nvSpPr>
        <p:spPr>
          <a:xfrm>
            <a:off x="941917" y="1340768"/>
            <a:ext cx="10210800" cy="4446262"/>
          </a:xfrm>
        </p:spPr>
        <p:txBody>
          <a:bodyPr/>
          <a:lstStyle/>
          <a:p>
            <a:r>
              <a:rPr lang="sv-SE" dirty="0">
                <a:latin typeface="+mj-lt"/>
              </a:rPr>
              <a:t>Subjektiva rekvisitet avseende den ålder som ett barn som är offer för sexualbrott har uppnått: </a:t>
            </a:r>
          </a:p>
          <a:p>
            <a:r>
              <a:rPr lang="sv-SE" i="1" dirty="0">
                <a:latin typeface="+mj-lt"/>
              </a:rPr>
              <a:t>Den som inte haft uppsåt till men varit </a:t>
            </a:r>
            <a:r>
              <a:rPr lang="sv-SE" b="1" i="1" dirty="0">
                <a:latin typeface="+mj-lt"/>
              </a:rPr>
              <a:t>oaktsam</a:t>
            </a:r>
            <a:r>
              <a:rPr lang="sv-SE" i="1" dirty="0">
                <a:latin typeface="+mj-lt"/>
              </a:rPr>
              <a:t> beträffande omständigheten att den andra personen inte uppnått den aktuella åldern. </a:t>
            </a:r>
          </a:p>
          <a:p>
            <a:endParaRPr lang="sv-SE" dirty="0">
              <a:latin typeface="+mj-lt"/>
            </a:endParaRPr>
          </a:p>
          <a:p>
            <a:r>
              <a:rPr lang="sv-SE" dirty="0">
                <a:latin typeface="+mj-lt"/>
              </a:rPr>
              <a:t>Vilka brott?</a:t>
            </a:r>
          </a:p>
          <a:p>
            <a:pPr>
              <a:buFontTx/>
              <a:buChar char="-"/>
            </a:pPr>
            <a:r>
              <a:rPr lang="sv-SE" b="0" i="0" dirty="0">
                <a:solidFill>
                  <a:srgbClr val="2F2F2B"/>
                </a:solidFill>
                <a:effectLst/>
                <a:latin typeface="+mj-lt"/>
              </a:rPr>
              <a:t>(grov) våldtäkt mot barn, </a:t>
            </a:r>
          </a:p>
          <a:p>
            <a:pPr>
              <a:buFontTx/>
              <a:buChar char="-"/>
            </a:pPr>
            <a:r>
              <a:rPr lang="sv-SE" b="0" i="0" dirty="0">
                <a:solidFill>
                  <a:srgbClr val="2F2F2B"/>
                </a:solidFill>
                <a:effectLst/>
                <a:latin typeface="+mj-lt"/>
              </a:rPr>
              <a:t>sexuellt utnyttjande av barn, </a:t>
            </a:r>
          </a:p>
          <a:p>
            <a:pPr>
              <a:buFontTx/>
              <a:buChar char="-"/>
            </a:pPr>
            <a:r>
              <a:rPr lang="sv-SE" b="0" i="0" dirty="0">
                <a:solidFill>
                  <a:srgbClr val="2F2F2B"/>
                </a:solidFill>
                <a:effectLst/>
                <a:latin typeface="+mj-lt"/>
              </a:rPr>
              <a:t>(grovt) sexuellt övergrepp mot barn, </a:t>
            </a:r>
          </a:p>
          <a:p>
            <a:pPr>
              <a:buFontTx/>
              <a:buChar char="-"/>
            </a:pPr>
            <a:r>
              <a:rPr lang="sv-SE" b="0" i="0" dirty="0">
                <a:solidFill>
                  <a:srgbClr val="2F2F2B"/>
                </a:solidFill>
                <a:effectLst/>
                <a:latin typeface="+mj-lt"/>
              </a:rPr>
              <a:t>(grovt) utnyttjande av barn för sexuell posering, </a:t>
            </a:r>
          </a:p>
          <a:p>
            <a:pPr>
              <a:buFontTx/>
              <a:buChar char="-"/>
            </a:pPr>
            <a:r>
              <a:rPr lang="sv-SE" b="0" i="0" dirty="0">
                <a:solidFill>
                  <a:srgbClr val="2F2F2B"/>
                </a:solidFill>
                <a:effectLst/>
                <a:latin typeface="+mj-lt"/>
              </a:rPr>
              <a:t>utnyttjande av barn genom köp av sexuell handling av barn samt </a:t>
            </a:r>
          </a:p>
          <a:p>
            <a:pPr>
              <a:buFontTx/>
              <a:buChar char="-"/>
            </a:pPr>
            <a:r>
              <a:rPr lang="sv-SE" b="0" i="0" dirty="0">
                <a:solidFill>
                  <a:srgbClr val="2F2F2B"/>
                </a:solidFill>
                <a:effectLst/>
                <a:latin typeface="+mj-lt"/>
              </a:rPr>
              <a:t>(grovt) sexuellt ofredande mot barn</a:t>
            </a:r>
            <a:endParaRPr lang="sv-SE" dirty="0">
              <a:latin typeface="+mj-lt"/>
            </a:endParaRPr>
          </a:p>
        </p:txBody>
      </p:sp>
      <p:sp>
        <p:nvSpPr>
          <p:cNvPr id="4" name="Platshållare för bildnummer 3">
            <a:extLst>
              <a:ext uri="{FF2B5EF4-FFF2-40B4-BE49-F238E27FC236}">
                <a16:creationId xmlns:a16="http://schemas.microsoft.com/office/drawing/2014/main" id="{BAF1A703-7330-1778-02F2-ADCBFC141814}"/>
              </a:ext>
            </a:extLst>
          </p:cNvPr>
          <p:cNvSpPr>
            <a:spLocks noGrp="1"/>
          </p:cNvSpPr>
          <p:nvPr>
            <p:ph type="sldNum" sz="quarter" idx="12"/>
          </p:nvPr>
        </p:nvSpPr>
        <p:spPr/>
        <p:txBody>
          <a:bodyPr/>
          <a:lstStyle/>
          <a:p>
            <a:fld id="{B6BD9627-3329-4DE6-AC63-754435E16E83}" type="slidenum">
              <a:rPr lang="sv-SE" smtClean="0"/>
              <a:t>31</a:t>
            </a:fld>
            <a:endParaRPr lang="sv-SE"/>
          </a:p>
        </p:txBody>
      </p:sp>
    </p:spTree>
    <p:extLst>
      <p:ext uri="{BB962C8B-B14F-4D97-AF65-F5344CB8AC3E}">
        <p14:creationId xmlns:p14="http://schemas.microsoft.com/office/powerpoint/2010/main" val="3065254633"/>
      </p:ext>
    </p:extLst>
  </p:cSld>
  <p:clrMapOvr>
    <a:masterClrMapping/>
  </p:clrMapOvr>
  <mc:AlternateContent xmlns:mc="http://schemas.openxmlformats.org/markup-compatibility/2006" xmlns:p14="http://schemas.microsoft.com/office/powerpoint/2010/main">
    <mc:Choice Requires="p14">
      <p:transition spd="slow" p14:dur="2000" advTm="49333"/>
    </mc:Choice>
    <mc:Fallback xmlns="">
      <p:transition spd="slow" advTm="49333"/>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228850" y="806450"/>
            <a:ext cx="7645400" cy="462310"/>
          </a:xfrm>
        </p:spPr>
        <p:txBody>
          <a:bodyPr/>
          <a:lstStyle/>
          <a:p>
            <a:r>
              <a:rPr lang="sv-SE" dirty="0"/>
              <a:t>Ansvarsfrihet i vissa fall</a:t>
            </a:r>
            <a:r>
              <a:rPr lang="sv-SE"/>
              <a:t>, 14 §</a:t>
            </a:r>
            <a:br>
              <a:rPr lang="sv-SE" dirty="0"/>
            </a:br>
            <a:endParaRPr lang="sv-SE" dirty="0"/>
          </a:p>
        </p:txBody>
      </p:sp>
      <p:sp>
        <p:nvSpPr>
          <p:cNvPr id="3" name="Platshållare för innehåll 2"/>
          <p:cNvSpPr>
            <a:spLocks noGrp="1"/>
          </p:cNvSpPr>
          <p:nvPr>
            <p:ph idx="1"/>
          </p:nvPr>
        </p:nvSpPr>
        <p:spPr>
          <a:xfrm>
            <a:off x="911424" y="1268760"/>
            <a:ext cx="10241294" cy="4782790"/>
          </a:xfrm>
        </p:spPr>
        <p:txBody>
          <a:bodyPr/>
          <a:lstStyle/>
          <a:p>
            <a:r>
              <a:rPr lang="sv-SE" dirty="0"/>
              <a:t>• Ej ansvar om det är </a:t>
            </a:r>
            <a:r>
              <a:rPr lang="sv-SE" b="1" dirty="0"/>
              <a:t>uppenbart </a:t>
            </a:r>
            <a:r>
              <a:rPr lang="sv-SE" dirty="0"/>
              <a:t>att gärningen </a:t>
            </a:r>
            <a:r>
              <a:rPr lang="sv-SE" b="1" dirty="0"/>
              <a:t>inte inneburit något övergrepp </a:t>
            </a:r>
            <a:r>
              <a:rPr lang="sv-SE" dirty="0"/>
              <a:t>mot barnet med hänsyn till den ringa skillnaden i ålder och utveckling mellan den som har begått gärningen och barnet samt omständigheterna i övrigt</a:t>
            </a:r>
          </a:p>
          <a:p>
            <a:endParaRPr lang="sv-SE" dirty="0"/>
          </a:p>
          <a:p>
            <a:r>
              <a:rPr lang="sv-SE" dirty="0"/>
              <a:t>Gäller endast:</a:t>
            </a:r>
          </a:p>
          <a:p>
            <a:r>
              <a:rPr lang="sv-SE" dirty="0"/>
              <a:t>a) sexuellt utnyttjande av barn (5 §) </a:t>
            </a:r>
          </a:p>
          <a:p>
            <a:endParaRPr lang="sv-SE" sz="800" dirty="0"/>
          </a:p>
          <a:p>
            <a:r>
              <a:rPr lang="sv-SE" dirty="0"/>
              <a:t>b) sexuellt övergrepp mot barn (6 § 2 </a:t>
            </a:r>
            <a:r>
              <a:rPr lang="sv-SE" dirty="0" err="1"/>
              <a:t>st</a:t>
            </a:r>
            <a:r>
              <a:rPr lang="sv-SE" dirty="0"/>
              <a:t>) mot ett barn under 15 år. </a:t>
            </a:r>
          </a:p>
          <a:p>
            <a:endParaRPr lang="sv-SE" sz="800" dirty="0"/>
          </a:p>
          <a:p>
            <a:r>
              <a:rPr lang="sv-SE" dirty="0"/>
              <a:t>c) utnyttjande av barn för sexuell posering (8 § 1 </a:t>
            </a:r>
            <a:r>
              <a:rPr lang="sv-SE" dirty="0" err="1"/>
              <a:t>st</a:t>
            </a:r>
            <a:r>
              <a:rPr lang="sv-SE" dirty="0"/>
              <a:t>) </a:t>
            </a:r>
          </a:p>
          <a:p>
            <a:endParaRPr lang="sv-SE" sz="800" dirty="0"/>
          </a:p>
          <a:p>
            <a:r>
              <a:rPr lang="sv-SE" dirty="0"/>
              <a:t>d) sexuellt ofredande (10 §1 </a:t>
            </a:r>
            <a:r>
              <a:rPr lang="sv-SE" dirty="0" err="1"/>
              <a:t>st</a:t>
            </a:r>
            <a:r>
              <a:rPr lang="sv-SE" dirty="0"/>
              <a:t>, första meningen) </a:t>
            </a:r>
          </a:p>
          <a:p>
            <a:endParaRPr lang="sv-SE" sz="900" dirty="0"/>
          </a:p>
          <a:p>
            <a:r>
              <a:rPr lang="sv-SE" dirty="0"/>
              <a:t>e) kontakt för att träffa ett barn i sexuellt syfte (10 a §) om syftet avser att</a:t>
            </a:r>
          </a:p>
          <a:p>
            <a:r>
              <a:rPr lang="sv-SE" dirty="0"/>
              <a:t>fullborda brott enligt a-d ovan</a:t>
            </a:r>
          </a:p>
          <a:p>
            <a:endParaRPr lang="sv-SE" sz="800" dirty="0"/>
          </a:p>
          <a:p>
            <a:r>
              <a:rPr lang="sv-SE" dirty="0"/>
              <a:t>Ansvarsfrihetsregeln medför att åtal inte ska väckas.</a:t>
            </a:r>
          </a:p>
          <a:p>
            <a:endParaRPr lang="sv-SE" dirty="0"/>
          </a:p>
        </p:txBody>
      </p:sp>
      <p:sp>
        <p:nvSpPr>
          <p:cNvPr id="4" name="Platshållare för bildnummer 3">
            <a:extLst>
              <a:ext uri="{FF2B5EF4-FFF2-40B4-BE49-F238E27FC236}">
                <a16:creationId xmlns:a16="http://schemas.microsoft.com/office/drawing/2014/main" id="{B0C6789C-A85F-4C39-B5EB-D80968197EC1}"/>
              </a:ext>
            </a:extLst>
          </p:cNvPr>
          <p:cNvSpPr>
            <a:spLocks noGrp="1"/>
          </p:cNvSpPr>
          <p:nvPr>
            <p:ph type="sldNum" sz="quarter" idx="12"/>
          </p:nvPr>
        </p:nvSpPr>
        <p:spPr/>
        <p:txBody>
          <a:bodyPr/>
          <a:lstStyle/>
          <a:p>
            <a:fld id="{B6BD9627-3329-4DE6-AC63-754435E16E83}" type="slidenum">
              <a:rPr lang="sv-SE" smtClean="0"/>
              <a:t>32</a:t>
            </a:fld>
            <a:endParaRPr lang="sv-SE"/>
          </a:p>
        </p:txBody>
      </p:sp>
    </p:spTree>
    <p:extLst>
      <p:ext uri="{BB962C8B-B14F-4D97-AF65-F5344CB8AC3E}">
        <p14:creationId xmlns:p14="http://schemas.microsoft.com/office/powerpoint/2010/main" val="937357179"/>
      </p:ext>
    </p:extLst>
  </p:cSld>
  <p:clrMapOvr>
    <a:masterClrMapping/>
  </p:clrMapOvr>
  <mc:AlternateContent xmlns:mc="http://schemas.openxmlformats.org/markup-compatibility/2006" xmlns:p14="http://schemas.microsoft.com/office/powerpoint/2010/main">
    <mc:Choice Requires="p14">
      <p:transition spd="slow" p14:dur="2000" advTm="119012"/>
    </mc:Choice>
    <mc:Fallback xmlns="">
      <p:transition spd="slow" advTm="119012"/>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A841530-88CB-447E-BFEA-1F3842E34771}"/>
              </a:ext>
            </a:extLst>
          </p:cNvPr>
          <p:cNvSpPr>
            <a:spLocks noGrp="1"/>
          </p:cNvSpPr>
          <p:nvPr>
            <p:ph type="title"/>
          </p:nvPr>
        </p:nvSpPr>
        <p:spPr>
          <a:xfrm>
            <a:off x="2228850" y="806450"/>
            <a:ext cx="7645400" cy="462310"/>
          </a:xfrm>
        </p:spPr>
        <p:txBody>
          <a:bodyPr/>
          <a:lstStyle/>
          <a:p>
            <a:r>
              <a:rPr lang="sv-SE" dirty="0"/>
              <a:t>Gärningen har inte inneburit något övergrepp</a:t>
            </a:r>
          </a:p>
        </p:txBody>
      </p:sp>
      <p:sp>
        <p:nvSpPr>
          <p:cNvPr id="3" name="Platshållare för innehåll 2">
            <a:extLst>
              <a:ext uri="{FF2B5EF4-FFF2-40B4-BE49-F238E27FC236}">
                <a16:creationId xmlns:a16="http://schemas.microsoft.com/office/drawing/2014/main" id="{FBD3B79A-8DA7-42C3-8FE2-FA993F23F510}"/>
              </a:ext>
            </a:extLst>
          </p:cNvPr>
          <p:cNvSpPr>
            <a:spLocks noGrp="1"/>
          </p:cNvSpPr>
          <p:nvPr>
            <p:ph idx="1"/>
          </p:nvPr>
        </p:nvSpPr>
        <p:spPr>
          <a:xfrm>
            <a:off x="1055440" y="1412776"/>
            <a:ext cx="10097278" cy="4374254"/>
          </a:xfrm>
        </p:spPr>
        <p:txBody>
          <a:bodyPr/>
          <a:lstStyle/>
          <a:p>
            <a:r>
              <a:rPr lang="sv-SE" sz="2000" b="1" u="sng" dirty="0">
                <a:hlinkClick r:id="rId2"/>
              </a:rPr>
              <a:t>NJA 2007 s. 201</a:t>
            </a:r>
            <a:r>
              <a:rPr lang="sv-SE" sz="2000" dirty="0"/>
              <a:t>. En sjuttonårig pojke, P, åtalades för sexuellt utnyttjande av barn enligt 6:5 BrB under påstående att han haft samlag med en fjortonårig flicka, Y. HD ogillade åtalet och åberopade bestämmelsen i 6:14 BrB. Till grund för bedömningen låg att P var strax över sjutton år och Y strax över fjorton och ett halvt år vid gärningstillfället. Någon påtryckning eller otillbörlig påverkan hade inte förekommit, utan den sexuella handlingen var ömsesidig och helt frivillig från bådas sida. Beträffande åldern syntes rimligt att godta en större åldersskillnad när den yngre är mycket nära femtonårsgränsen än när den yngre är just över fjorton år. Det rådde ett vänskapsförhållande mellan P och Y. Något krav på ett kärleksförhållande eller en förälskelse kunde inte uppställas. En samlad bedömning av omständigheterna i målet gav vid handen att det fick anses uppenbart att samlaget mellan P och Y inte inneburit ett övergrepp mot henne.</a:t>
            </a:r>
          </a:p>
        </p:txBody>
      </p:sp>
      <p:sp>
        <p:nvSpPr>
          <p:cNvPr id="4" name="Platshållare för bildnummer 3">
            <a:extLst>
              <a:ext uri="{FF2B5EF4-FFF2-40B4-BE49-F238E27FC236}">
                <a16:creationId xmlns:a16="http://schemas.microsoft.com/office/drawing/2014/main" id="{E2639528-1A50-4629-8800-05DEFC8FDE89}"/>
              </a:ext>
            </a:extLst>
          </p:cNvPr>
          <p:cNvSpPr>
            <a:spLocks noGrp="1"/>
          </p:cNvSpPr>
          <p:nvPr>
            <p:ph type="sldNum" sz="quarter" idx="12"/>
          </p:nvPr>
        </p:nvSpPr>
        <p:spPr/>
        <p:txBody>
          <a:bodyPr/>
          <a:lstStyle/>
          <a:p>
            <a:fld id="{B6BD9627-3329-4DE6-AC63-754435E16E83}" type="slidenum">
              <a:rPr lang="sv-SE" smtClean="0"/>
              <a:t>33</a:t>
            </a:fld>
            <a:endParaRPr lang="sv-SE"/>
          </a:p>
        </p:txBody>
      </p:sp>
    </p:spTree>
    <p:extLst>
      <p:ext uri="{BB962C8B-B14F-4D97-AF65-F5344CB8AC3E}">
        <p14:creationId xmlns:p14="http://schemas.microsoft.com/office/powerpoint/2010/main" val="1792410801"/>
      </p:ext>
    </p:extLst>
  </p:cSld>
  <p:clrMapOvr>
    <a:masterClrMapping/>
  </p:clrMapOvr>
  <mc:AlternateContent xmlns:mc="http://schemas.openxmlformats.org/markup-compatibility/2006" xmlns:p14="http://schemas.microsoft.com/office/powerpoint/2010/main">
    <mc:Choice Requires="p14">
      <p:transition spd="slow" p14:dur="2000" advTm="93819"/>
    </mc:Choice>
    <mc:Fallback xmlns="">
      <p:transition spd="slow" advTm="93819"/>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4945825"/>
      </p:ext>
    </p:extLst>
  </p:cSld>
  <p:clrMapOvr>
    <a:masterClrMapping/>
  </p:clrMapOvr>
  <mc:AlternateContent xmlns:mc="http://schemas.openxmlformats.org/markup-compatibility/2006" xmlns:p14="http://schemas.microsoft.com/office/powerpoint/2010/main">
    <mc:Choice Requires="p14">
      <p:transition spd="slow" p14:dur="2000" advTm="12007"/>
    </mc:Choice>
    <mc:Fallback xmlns="">
      <p:transition spd="slow" advTm="12007"/>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CACE280-FBAC-435C-844E-E76DAB3DD63B}"/>
              </a:ext>
            </a:extLst>
          </p:cNvPr>
          <p:cNvSpPr>
            <a:spLocks noGrp="1"/>
          </p:cNvSpPr>
          <p:nvPr>
            <p:ph type="title"/>
          </p:nvPr>
        </p:nvSpPr>
        <p:spPr>
          <a:xfrm>
            <a:off x="939800" y="806450"/>
            <a:ext cx="10193867" cy="390302"/>
          </a:xfrm>
        </p:spPr>
        <p:txBody>
          <a:bodyPr/>
          <a:lstStyle/>
          <a:p>
            <a:r>
              <a:rPr lang="sv-SE" b="1" dirty="0"/>
              <a:t>De sexuella begreppen</a:t>
            </a:r>
          </a:p>
        </p:txBody>
      </p:sp>
      <p:sp>
        <p:nvSpPr>
          <p:cNvPr id="3" name="Platshållare för innehåll 2">
            <a:extLst>
              <a:ext uri="{FF2B5EF4-FFF2-40B4-BE49-F238E27FC236}">
                <a16:creationId xmlns:a16="http://schemas.microsoft.com/office/drawing/2014/main" id="{F99D837B-232E-4BFB-89E1-C3CF3E395924}"/>
              </a:ext>
            </a:extLst>
          </p:cNvPr>
          <p:cNvSpPr>
            <a:spLocks noGrp="1"/>
          </p:cNvSpPr>
          <p:nvPr>
            <p:ph idx="1"/>
          </p:nvPr>
        </p:nvSpPr>
        <p:spPr>
          <a:xfrm>
            <a:off x="941917" y="1268760"/>
            <a:ext cx="10210800" cy="4782790"/>
          </a:xfrm>
        </p:spPr>
        <p:txBody>
          <a:bodyPr/>
          <a:lstStyle/>
          <a:p>
            <a:r>
              <a:rPr lang="sv-SE" sz="1800" b="1" dirty="0">
                <a:solidFill>
                  <a:srgbClr val="FF0000"/>
                </a:solidFill>
              </a:rPr>
              <a:t>Samlag</a:t>
            </a:r>
            <a:r>
              <a:rPr lang="sv-SE" sz="1800" b="1" dirty="0"/>
              <a:t>: </a:t>
            </a:r>
            <a:r>
              <a:rPr lang="sv-SE" sz="1800" dirty="0"/>
              <a:t>Räcker att könsdelar kommit i beröring med varandra. Krävs inte inträngande eller sädesutgjutning. Impotens inget hinder. </a:t>
            </a:r>
          </a:p>
          <a:p>
            <a:r>
              <a:rPr lang="sv-SE" b="1" dirty="0">
                <a:solidFill>
                  <a:srgbClr val="FF0000"/>
                </a:solidFill>
              </a:rPr>
              <a:t>Vaginalt</a:t>
            </a:r>
            <a:r>
              <a:rPr lang="sv-SE" dirty="0"/>
              <a:t> samlag: manligt och kvinnligt könsorgan kommit i beröring med varandra. (Olika kön)</a:t>
            </a:r>
          </a:p>
          <a:p>
            <a:r>
              <a:rPr lang="sv-SE" b="1" dirty="0">
                <a:solidFill>
                  <a:srgbClr val="FF0000"/>
                </a:solidFill>
              </a:rPr>
              <a:t>Analt</a:t>
            </a:r>
            <a:r>
              <a:rPr lang="sv-SE" dirty="0"/>
              <a:t> samlag: ett manligt könsorgan kommit i beröring med en annan persons analöppning. (Samma kön)</a:t>
            </a:r>
          </a:p>
          <a:p>
            <a:r>
              <a:rPr lang="sv-SE" b="1" dirty="0">
                <a:solidFill>
                  <a:srgbClr val="FF0000"/>
                </a:solidFill>
              </a:rPr>
              <a:t>Oralt</a:t>
            </a:r>
            <a:r>
              <a:rPr lang="sv-SE" dirty="0"/>
              <a:t> samlag: kontakt mellan könsorgan och mun el tunga. (Samma kön)</a:t>
            </a:r>
            <a:endParaRPr lang="sv-SE" sz="1800" dirty="0"/>
          </a:p>
          <a:p>
            <a:pPr marL="0">
              <a:spcBef>
                <a:spcPts val="0"/>
              </a:spcBef>
            </a:pPr>
            <a:endParaRPr lang="sv-SE" sz="1600" b="1" dirty="0">
              <a:solidFill>
                <a:srgbClr val="FF0000"/>
              </a:solidFill>
            </a:endParaRPr>
          </a:p>
          <a:p>
            <a:pPr marL="0">
              <a:spcBef>
                <a:spcPts val="0"/>
              </a:spcBef>
            </a:pPr>
            <a:r>
              <a:rPr lang="sv-SE" sz="1800" b="1" dirty="0">
                <a:solidFill>
                  <a:srgbClr val="FF0000"/>
                </a:solidFill>
              </a:rPr>
              <a:t>Jämförligt</a:t>
            </a:r>
            <a:r>
              <a:rPr lang="sv-SE" sz="1800" b="1" dirty="0"/>
              <a:t> med samlag: </a:t>
            </a:r>
            <a:r>
              <a:rPr lang="sv-SE" dirty="0"/>
              <a:t>Handlingar som inte innebär en lika allvarlig kränkning som den som typiskt sett uppstår vid ett ofrivilligt  samlag. Handlingen haft en påtaglig sexuell prägel och dessutom varit ägnat att tydligt kränka offrets sexuella integritet. Ex. </a:t>
            </a:r>
            <a:r>
              <a:rPr lang="sv-SE" sz="1800" dirty="0"/>
              <a:t>Att föra in något i anus eller vagina. Oavsett syfte.  </a:t>
            </a:r>
          </a:p>
          <a:p>
            <a:pPr marL="0">
              <a:spcBef>
                <a:spcPts val="0"/>
              </a:spcBef>
            </a:pPr>
            <a:endParaRPr lang="sv-SE" sz="1600" b="1" dirty="0"/>
          </a:p>
          <a:p>
            <a:pPr marL="0">
              <a:spcBef>
                <a:spcPts val="0"/>
              </a:spcBef>
            </a:pPr>
            <a:r>
              <a:rPr lang="sv-SE" sz="1800" b="1" dirty="0">
                <a:solidFill>
                  <a:srgbClr val="FF0000"/>
                </a:solidFill>
              </a:rPr>
              <a:t>Sexuell handling</a:t>
            </a:r>
            <a:r>
              <a:rPr lang="sv-SE" sz="1800" b="1" dirty="0"/>
              <a:t>: </a:t>
            </a:r>
            <a:r>
              <a:rPr lang="sv-SE" sz="1800" dirty="0"/>
              <a:t>Onanerande. Någorlunda varaktig beröring av den andres könsorgan eller av den andres kropp med det egna könsorganet. När GM onanerar på offret, förmår offret att onanera åt GM, när offret tvingas onanera på sig själv. </a:t>
            </a:r>
          </a:p>
          <a:p>
            <a:pPr marL="0">
              <a:spcBef>
                <a:spcPts val="0"/>
              </a:spcBef>
            </a:pPr>
            <a:endParaRPr lang="sv-SE" sz="1400" dirty="0"/>
          </a:p>
          <a:p>
            <a:r>
              <a:rPr lang="sv-SE" sz="1800" b="1" dirty="0">
                <a:solidFill>
                  <a:srgbClr val="FF0000"/>
                </a:solidFill>
              </a:rPr>
              <a:t>Sexuell beröring:</a:t>
            </a:r>
            <a:r>
              <a:rPr lang="sv-SE" sz="1800" b="1" dirty="0"/>
              <a:t> </a:t>
            </a:r>
            <a:r>
              <a:rPr lang="sv-SE" sz="1800" dirty="0"/>
              <a:t>”Tafsande”. </a:t>
            </a:r>
          </a:p>
          <a:p>
            <a:endParaRPr lang="sv-SE" sz="1400" b="1" dirty="0"/>
          </a:p>
          <a:p>
            <a:r>
              <a:rPr lang="sv-SE" sz="1800" b="1" dirty="0"/>
              <a:t>Även på</a:t>
            </a:r>
            <a:r>
              <a:rPr lang="sv-SE" sz="1800" b="1" dirty="0">
                <a:solidFill>
                  <a:srgbClr val="FF0000"/>
                </a:solidFill>
              </a:rPr>
              <a:t> distans</a:t>
            </a:r>
            <a:r>
              <a:rPr lang="sv-SE" sz="1800" b="1" dirty="0"/>
              <a:t>: </a:t>
            </a:r>
            <a:r>
              <a:rPr lang="sv-SE" sz="1800" dirty="0">
                <a:solidFill>
                  <a:srgbClr val="000000"/>
                </a:solidFill>
              </a:rPr>
              <a:t>internet </a:t>
            </a:r>
          </a:p>
          <a:p>
            <a:endParaRPr lang="sv-SE" dirty="0"/>
          </a:p>
        </p:txBody>
      </p:sp>
      <p:sp>
        <p:nvSpPr>
          <p:cNvPr id="4" name="Platshållare för bildnummer 3">
            <a:extLst>
              <a:ext uri="{FF2B5EF4-FFF2-40B4-BE49-F238E27FC236}">
                <a16:creationId xmlns:a16="http://schemas.microsoft.com/office/drawing/2014/main" id="{B2FE86FF-5A36-4DD9-91D5-59D0151943A1}"/>
              </a:ext>
            </a:extLst>
          </p:cNvPr>
          <p:cNvSpPr>
            <a:spLocks noGrp="1"/>
          </p:cNvSpPr>
          <p:nvPr>
            <p:ph type="sldNum" sz="quarter" idx="12"/>
          </p:nvPr>
        </p:nvSpPr>
        <p:spPr/>
        <p:txBody>
          <a:bodyPr/>
          <a:lstStyle/>
          <a:p>
            <a:fld id="{B6BD9627-3329-4DE6-AC63-754435E16E83}" type="slidenum">
              <a:rPr lang="sv-SE" smtClean="0"/>
              <a:t>4</a:t>
            </a:fld>
            <a:endParaRPr lang="sv-SE"/>
          </a:p>
        </p:txBody>
      </p:sp>
    </p:spTree>
    <p:extLst>
      <p:ext uri="{BB962C8B-B14F-4D97-AF65-F5344CB8AC3E}">
        <p14:creationId xmlns:p14="http://schemas.microsoft.com/office/powerpoint/2010/main" val="3205562535"/>
      </p:ext>
    </p:extLst>
  </p:cSld>
  <p:clrMapOvr>
    <a:masterClrMapping/>
  </p:clrMapOvr>
  <mc:AlternateContent xmlns:mc="http://schemas.openxmlformats.org/markup-compatibility/2006" xmlns:p14="http://schemas.microsoft.com/office/powerpoint/2010/main">
    <mc:Choice Requires="p14">
      <p:transition spd="slow" p14:dur="2000" advTm="301694"/>
    </mc:Choice>
    <mc:Fallback xmlns="">
      <p:transition spd="slow" advTm="301694"/>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039282" y="950466"/>
            <a:ext cx="7645400" cy="390302"/>
          </a:xfrm>
        </p:spPr>
        <p:txBody>
          <a:bodyPr/>
          <a:lstStyle/>
          <a:p>
            <a:r>
              <a:rPr lang="sv-SE" sz="2800" b="1" dirty="0"/>
              <a:t>Våldtäkt</a:t>
            </a:r>
            <a:r>
              <a:rPr lang="sv-SE" dirty="0"/>
              <a:t> –vuxet offer, 1 § BrB </a:t>
            </a:r>
          </a:p>
        </p:txBody>
      </p:sp>
      <p:sp>
        <p:nvSpPr>
          <p:cNvPr id="3" name="Platshållare för innehåll 2"/>
          <p:cNvSpPr>
            <a:spLocks noGrp="1"/>
          </p:cNvSpPr>
          <p:nvPr>
            <p:ph idx="1"/>
          </p:nvPr>
        </p:nvSpPr>
        <p:spPr>
          <a:xfrm>
            <a:off x="1039282" y="1484784"/>
            <a:ext cx="10113436" cy="4599512"/>
          </a:xfrm>
        </p:spPr>
        <p:txBody>
          <a:bodyPr/>
          <a:lstStyle/>
          <a:p>
            <a:r>
              <a:rPr lang="sv-SE" b="1" dirty="0">
                <a:latin typeface="+mj-lt"/>
              </a:rPr>
              <a:t>Objektiva </a:t>
            </a:r>
            <a:r>
              <a:rPr lang="sv-SE" dirty="0">
                <a:latin typeface="+mj-lt"/>
              </a:rPr>
              <a:t>rekvisit</a:t>
            </a:r>
            <a:r>
              <a:rPr lang="sv-SE" b="1" dirty="0">
                <a:latin typeface="+mj-lt"/>
              </a:rPr>
              <a:t>: </a:t>
            </a:r>
          </a:p>
          <a:p>
            <a:pPr>
              <a:buFont typeface="Arial" panose="020B0604020202020204" pitchFamily="34" charset="0"/>
              <a:buChar char="•"/>
            </a:pPr>
            <a:r>
              <a:rPr lang="sv-SE" dirty="0">
                <a:latin typeface="+mj-lt"/>
              </a:rPr>
              <a:t>En person som inte deltar frivilligt </a:t>
            </a:r>
          </a:p>
          <a:p>
            <a:pPr marL="0" indent="0"/>
            <a:endParaRPr lang="sv-SE" sz="1200" dirty="0">
              <a:latin typeface="+mj-lt"/>
            </a:endParaRPr>
          </a:p>
          <a:p>
            <a:pPr>
              <a:buFont typeface="Arial" panose="020B0604020202020204" pitchFamily="34" charset="0"/>
              <a:buChar char="•"/>
            </a:pPr>
            <a:r>
              <a:rPr lang="sv-SE" dirty="0">
                <a:latin typeface="+mj-lt"/>
              </a:rPr>
              <a:t>Genomför</a:t>
            </a:r>
          </a:p>
          <a:p>
            <a:pPr marL="0" indent="0"/>
            <a:endParaRPr lang="sv-SE" sz="1400" dirty="0">
              <a:latin typeface="+mj-lt"/>
            </a:endParaRPr>
          </a:p>
          <a:p>
            <a:pPr>
              <a:buFont typeface="Arial" panose="020B0604020202020204" pitchFamily="34" charset="0"/>
              <a:buChar char="•"/>
            </a:pPr>
            <a:r>
              <a:rPr lang="sv-SE" dirty="0">
                <a:latin typeface="+mj-lt"/>
              </a:rPr>
              <a:t>Vaginalt, analt el. oralt samlag. </a:t>
            </a:r>
            <a:r>
              <a:rPr lang="sv-SE" dirty="0">
                <a:solidFill>
                  <a:srgbClr val="2F2F2B"/>
                </a:solidFill>
                <a:latin typeface="+mj-lt"/>
              </a:rPr>
              <a:t>G</a:t>
            </a:r>
            <a:r>
              <a:rPr lang="sv-SE" b="0" i="0" dirty="0">
                <a:solidFill>
                  <a:srgbClr val="2F2F2B"/>
                </a:solidFill>
                <a:effectLst/>
                <a:latin typeface="+mj-lt"/>
              </a:rPr>
              <a:t>ärningsmannen (GM) och offret befinner sig på samma fysiska plats.</a:t>
            </a:r>
          </a:p>
          <a:p>
            <a:pPr marL="0" indent="0"/>
            <a:endParaRPr lang="sv-SE" sz="1400" b="0" i="0" dirty="0">
              <a:solidFill>
                <a:srgbClr val="2F2F2B"/>
              </a:solidFill>
              <a:effectLst/>
              <a:latin typeface="+mj-lt"/>
            </a:endParaRPr>
          </a:p>
          <a:p>
            <a:pPr>
              <a:buFont typeface="Arial" panose="020B0604020202020204" pitchFamily="34" charset="0"/>
              <a:buChar char="•"/>
            </a:pPr>
            <a:r>
              <a:rPr lang="sv-SE" dirty="0">
                <a:latin typeface="+mj-lt"/>
              </a:rPr>
              <a:t>Annan sexuell handling som med hänsyn till kränkningens allvar är jämförlig med samlag. </a:t>
            </a:r>
            <a:r>
              <a:rPr lang="sv-SE" b="0" i="0" dirty="0">
                <a:solidFill>
                  <a:srgbClr val="2F2F2B"/>
                </a:solidFill>
                <a:effectLst/>
                <a:latin typeface="+mj-lt"/>
              </a:rPr>
              <a:t>Kan genomföras när GM och offret befinner sig på samma fysiska plats eller på distans när GM och offer är samtidigt närvarande.</a:t>
            </a:r>
            <a:endParaRPr lang="sv-SE" dirty="0">
              <a:latin typeface="+mj-lt"/>
            </a:endParaRPr>
          </a:p>
          <a:p>
            <a:pPr marL="0" indent="0"/>
            <a:endParaRPr lang="sv-SE" sz="1400" dirty="0">
              <a:latin typeface="+mj-lt"/>
            </a:endParaRPr>
          </a:p>
          <a:p>
            <a:pPr>
              <a:buFont typeface="Arial" panose="020B0604020202020204" pitchFamily="34" charset="0"/>
              <a:buChar char="•"/>
            </a:pPr>
            <a:r>
              <a:rPr lang="sv-SE" dirty="0">
                <a:latin typeface="+mj-lt"/>
              </a:rPr>
              <a:t>Förmår en person som inte deltar frivilligt att företa el. tåla en sådan handling. Distansbrott. </a:t>
            </a:r>
          </a:p>
          <a:p>
            <a:pPr marL="285750" indent="-285750">
              <a:buFontTx/>
              <a:buChar char="-"/>
            </a:pPr>
            <a:r>
              <a:rPr lang="sv-SE" dirty="0">
                <a:latin typeface="+mj-lt"/>
              </a:rPr>
              <a:t>GM förmår offret att utföra </a:t>
            </a:r>
            <a:r>
              <a:rPr lang="sv-SE" dirty="0" err="1">
                <a:latin typeface="+mj-lt"/>
              </a:rPr>
              <a:t>sexualhandlingen</a:t>
            </a:r>
            <a:r>
              <a:rPr lang="sv-SE" dirty="0">
                <a:latin typeface="+mj-lt"/>
              </a:rPr>
              <a:t> på sig själv.</a:t>
            </a:r>
          </a:p>
          <a:p>
            <a:pPr marL="285750" indent="-285750">
              <a:buFontTx/>
              <a:buChar char="-"/>
            </a:pPr>
            <a:r>
              <a:rPr lang="sv-SE" dirty="0">
                <a:latin typeface="+mj-lt"/>
              </a:rPr>
              <a:t>GMs agerande avser att någon annan utför den sexuella handlingen på offret</a:t>
            </a:r>
          </a:p>
          <a:p>
            <a:pPr marL="285750" indent="-285750">
              <a:buFontTx/>
              <a:buChar char="-"/>
            </a:pPr>
            <a:r>
              <a:rPr lang="sv-SE" dirty="0">
                <a:latin typeface="+mj-lt"/>
              </a:rPr>
              <a:t>Offret utför den sexuella handlingen på någon annan. </a:t>
            </a:r>
          </a:p>
          <a:p>
            <a:endParaRPr lang="sv-SE" sz="800" dirty="0">
              <a:latin typeface="+mj-lt"/>
            </a:endParaRPr>
          </a:p>
          <a:p>
            <a:endParaRPr lang="sv-SE" sz="800" b="1" dirty="0">
              <a:latin typeface="+mj-lt"/>
            </a:endParaRPr>
          </a:p>
        </p:txBody>
      </p:sp>
      <p:sp>
        <p:nvSpPr>
          <p:cNvPr id="4" name="Platshållare för bildnummer 3">
            <a:extLst>
              <a:ext uri="{FF2B5EF4-FFF2-40B4-BE49-F238E27FC236}">
                <a16:creationId xmlns:a16="http://schemas.microsoft.com/office/drawing/2014/main" id="{AB606AB8-460F-4F61-B24A-E3307AE3A0B1}"/>
              </a:ext>
            </a:extLst>
          </p:cNvPr>
          <p:cNvSpPr>
            <a:spLocks noGrp="1"/>
          </p:cNvSpPr>
          <p:nvPr>
            <p:ph type="sldNum" sz="quarter" idx="12"/>
          </p:nvPr>
        </p:nvSpPr>
        <p:spPr/>
        <p:txBody>
          <a:bodyPr/>
          <a:lstStyle/>
          <a:p>
            <a:fld id="{B6BD9627-3329-4DE6-AC63-754435E16E83}" type="slidenum">
              <a:rPr lang="sv-SE" smtClean="0"/>
              <a:t>5</a:t>
            </a:fld>
            <a:endParaRPr lang="sv-SE"/>
          </a:p>
        </p:txBody>
      </p:sp>
    </p:spTree>
    <p:extLst>
      <p:ext uri="{BB962C8B-B14F-4D97-AF65-F5344CB8AC3E}">
        <p14:creationId xmlns:p14="http://schemas.microsoft.com/office/powerpoint/2010/main" val="3752161623"/>
      </p:ext>
    </p:extLst>
  </p:cSld>
  <p:clrMapOvr>
    <a:masterClrMapping/>
  </p:clrMapOvr>
  <mc:AlternateContent xmlns:mc="http://schemas.openxmlformats.org/markup-compatibility/2006" xmlns:p14="http://schemas.microsoft.com/office/powerpoint/2010/main">
    <mc:Choice Requires="p14">
      <p:transition spd="slow" p14:dur="2000" advTm="261463"/>
    </mc:Choice>
    <mc:Fallback xmlns="">
      <p:transition spd="slow" advTm="261463"/>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C049560-7CAF-19FC-7E45-1E61F70F76F1}"/>
              </a:ext>
            </a:extLst>
          </p:cNvPr>
          <p:cNvSpPr>
            <a:spLocks noGrp="1"/>
          </p:cNvSpPr>
          <p:nvPr>
            <p:ph type="title"/>
          </p:nvPr>
        </p:nvSpPr>
        <p:spPr/>
        <p:txBody>
          <a:bodyPr/>
          <a:lstStyle/>
          <a:p>
            <a:r>
              <a:rPr lang="sv-SE" b="1" dirty="0"/>
              <a:t>Våldtäkt, forts</a:t>
            </a:r>
            <a:endParaRPr lang="sv-SE" dirty="0"/>
          </a:p>
        </p:txBody>
      </p:sp>
      <p:sp>
        <p:nvSpPr>
          <p:cNvPr id="3" name="Platshållare för innehåll 2">
            <a:extLst>
              <a:ext uri="{FF2B5EF4-FFF2-40B4-BE49-F238E27FC236}">
                <a16:creationId xmlns:a16="http://schemas.microsoft.com/office/drawing/2014/main" id="{40D9A97B-AD7E-535C-0196-E56C09142C99}"/>
              </a:ext>
            </a:extLst>
          </p:cNvPr>
          <p:cNvSpPr>
            <a:spLocks noGrp="1"/>
          </p:cNvSpPr>
          <p:nvPr>
            <p:ph idx="1"/>
          </p:nvPr>
        </p:nvSpPr>
        <p:spPr>
          <a:xfrm>
            <a:off x="941917" y="1340768"/>
            <a:ext cx="10210800" cy="4446262"/>
          </a:xfrm>
        </p:spPr>
        <p:txBody>
          <a:bodyPr/>
          <a:lstStyle/>
          <a:p>
            <a:r>
              <a:rPr lang="sv-SE" dirty="0">
                <a:latin typeface="+mj-lt"/>
              </a:rPr>
              <a:t>Den </a:t>
            </a:r>
            <a:r>
              <a:rPr lang="sv-SE" b="1" dirty="0">
                <a:latin typeface="+mj-lt"/>
              </a:rPr>
              <a:t>subjektiva</a:t>
            </a:r>
            <a:r>
              <a:rPr lang="sv-SE" dirty="0">
                <a:latin typeface="+mj-lt"/>
              </a:rPr>
              <a:t> sidan: uppsåt.</a:t>
            </a:r>
          </a:p>
          <a:p>
            <a:endParaRPr lang="sv-SE" dirty="0">
              <a:latin typeface="+mj-lt"/>
            </a:endParaRPr>
          </a:p>
          <a:p>
            <a:r>
              <a:rPr lang="sv-SE" dirty="0">
                <a:latin typeface="+mj-lt"/>
              </a:rPr>
              <a:t>Könsneutral: </a:t>
            </a:r>
            <a:r>
              <a:rPr lang="sv-SE" b="0" i="0" dirty="0">
                <a:solidFill>
                  <a:srgbClr val="2F2F2B"/>
                </a:solidFill>
                <a:effectLst/>
                <a:latin typeface="+mj-lt"/>
              </a:rPr>
              <a:t>Brottet kan begås av både män och kvinnor och offret kan vara en man eller en kvinna</a:t>
            </a:r>
            <a:endParaRPr lang="sv-SE" dirty="0">
              <a:latin typeface="+mj-lt"/>
            </a:endParaRPr>
          </a:p>
          <a:p>
            <a:endParaRPr lang="sv-SE" dirty="0">
              <a:latin typeface="+mj-lt"/>
            </a:endParaRPr>
          </a:p>
          <a:p>
            <a:r>
              <a:rPr lang="sv-SE" b="1" dirty="0">
                <a:latin typeface="+mj-lt"/>
              </a:rPr>
              <a:t>NJA 2013 s 548   </a:t>
            </a:r>
            <a:r>
              <a:rPr lang="sv-SE" dirty="0">
                <a:latin typeface="+mj-lt"/>
              </a:rPr>
              <a:t>Den tilltalade har fört in sina fingrar i målsägandens underliv för att kontrollera om hon hade varit otrogen, inget sexuellt syfte. Dylika gärningar, liksom vaginala, orala och anala samlag, har </a:t>
            </a:r>
            <a:r>
              <a:rPr lang="sv-SE" i="1" dirty="0">
                <a:latin typeface="+mj-lt"/>
              </a:rPr>
              <a:t>alltid </a:t>
            </a:r>
            <a:r>
              <a:rPr lang="sv-SE" dirty="0">
                <a:latin typeface="+mj-lt"/>
              </a:rPr>
              <a:t>en påtaglig sexuell prägel och är alltid ägnad att kränka offrets sexuella integritet.</a:t>
            </a:r>
          </a:p>
          <a:p>
            <a:endParaRPr lang="sv-SE" sz="800" dirty="0">
              <a:latin typeface="+mj-lt"/>
            </a:endParaRPr>
          </a:p>
          <a:p>
            <a:r>
              <a:rPr lang="sv-SE" b="1" dirty="0">
                <a:latin typeface="+mj-lt"/>
              </a:rPr>
              <a:t>Straffet:</a:t>
            </a:r>
            <a:r>
              <a:rPr lang="sv-SE" dirty="0">
                <a:latin typeface="+mj-lt"/>
              </a:rPr>
              <a:t> fängelse i lägst tre år och högst sex år.</a:t>
            </a:r>
          </a:p>
          <a:p>
            <a:endParaRPr lang="sv-SE" dirty="0"/>
          </a:p>
        </p:txBody>
      </p:sp>
      <p:sp>
        <p:nvSpPr>
          <p:cNvPr id="4" name="Platshållare för bildnummer 3">
            <a:extLst>
              <a:ext uri="{FF2B5EF4-FFF2-40B4-BE49-F238E27FC236}">
                <a16:creationId xmlns:a16="http://schemas.microsoft.com/office/drawing/2014/main" id="{13035A9A-622D-7019-7688-05565714E4F8}"/>
              </a:ext>
            </a:extLst>
          </p:cNvPr>
          <p:cNvSpPr>
            <a:spLocks noGrp="1"/>
          </p:cNvSpPr>
          <p:nvPr>
            <p:ph type="sldNum" sz="quarter" idx="12"/>
          </p:nvPr>
        </p:nvSpPr>
        <p:spPr/>
        <p:txBody>
          <a:bodyPr/>
          <a:lstStyle/>
          <a:p>
            <a:fld id="{B6BD9627-3329-4DE6-AC63-754435E16E83}" type="slidenum">
              <a:rPr lang="sv-SE" smtClean="0"/>
              <a:t>6</a:t>
            </a:fld>
            <a:endParaRPr lang="sv-SE"/>
          </a:p>
        </p:txBody>
      </p:sp>
    </p:spTree>
    <p:extLst>
      <p:ext uri="{BB962C8B-B14F-4D97-AF65-F5344CB8AC3E}">
        <p14:creationId xmlns:p14="http://schemas.microsoft.com/office/powerpoint/2010/main" val="2416784698"/>
      </p:ext>
    </p:extLst>
  </p:cSld>
  <p:clrMapOvr>
    <a:masterClrMapping/>
  </p:clrMapOvr>
  <mc:AlternateContent xmlns:mc="http://schemas.openxmlformats.org/markup-compatibility/2006" xmlns:p14="http://schemas.microsoft.com/office/powerpoint/2010/main">
    <mc:Choice Requires="p14">
      <p:transition spd="slow" p14:dur="2000" advTm="119828"/>
    </mc:Choice>
    <mc:Fallback xmlns="">
      <p:transition spd="slow" advTm="119828"/>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911424" y="861001"/>
            <a:ext cx="7645400" cy="462310"/>
          </a:xfrm>
        </p:spPr>
        <p:txBody>
          <a:bodyPr/>
          <a:lstStyle/>
          <a:p>
            <a:r>
              <a:rPr lang="sv-SE" dirty="0"/>
              <a:t>Sex ska vara </a:t>
            </a:r>
            <a:r>
              <a:rPr lang="sv-SE" b="1" dirty="0"/>
              <a:t>frivilligt</a:t>
            </a:r>
          </a:p>
        </p:txBody>
      </p:sp>
      <p:sp>
        <p:nvSpPr>
          <p:cNvPr id="3" name="Platshållare för innehåll 2"/>
          <p:cNvSpPr>
            <a:spLocks noGrp="1"/>
          </p:cNvSpPr>
          <p:nvPr>
            <p:ph idx="1"/>
          </p:nvPr>
        </p:nvSpPr>
        <p:spPr>
          <a:xfrm>
            <a:off x="911424" y="1323310"/>
            <a:ext cx="10241294" cy="4760986"/>
          </a:xfrm>
        </p:spPr>
        <p:txBody>
          <a:bodyPr/>
          <a:lstStyle/>
          <a:p>
            <a:r>
              <a:rPr lang="sv-SE" dirty="0">
                <a:latin typeface="+mj-lt"/>
              </a:rPr>
              <a:t>Ett offer kan </a:t>
            </a:r>
            <a:r>
              <a:rPr lang="sv-SE" b="1" dirty="0">
                <a:latin typeface="+mj-lt"/>
              </a:rPr>
              <a:t>aldrig </a:t>
            </a:r>
            <a:r>
              <a:rPr lang="sv-SE" dirty="0">
                <a:latin typeface="+mj-lt"/>
              </a:rPr>
              <a:t>sägas ha </a:t>
            </a:r>
            <a:r>
              <a:rPr lang="sv-SE" b="1" dirty="0">
                <a:latin typeface="+mj-lt"/>
              </a:rPr>
              <a:t>deltagit frivilligt </a:t>
            </a:r>
            <a:r>
              <a:rPr lang="sv-SE" dirty="0">
                <a:latin typeface="+mj-lt"/>
              </a:rPr>
              <a:t>om;</a:t>
            </a:r>
          </a:p>
          <a:p>
            <a:endParaRPr lang="sv-SE" dirty="0">
              <a:latin typeface="+mj-lt"/>
            </a:endParaRPr>
          </a:p>
          <a:p>
            <a:pPr>
              <a:buFont typeface="Arial" panose="020B0604020202020204" pitchFamily="34" charset="0"/>
              <a:buChar char="•"/>
            </a:pPr>
            <a:r>
              <a:rPr lang="sv-SE" b="1" dirty="0">
                <a:latin typeface="+mj-lt"/>
              </a:rPr>
              <a:t>Misshandel </a:t>
            </a:r>
            <a:r>
              <a:rPr lang="sv-SE" dirty="0">
                <a:latin typeface="+mj-lt"/>
              </a:rPr>
              <a:t>(jfr BrB 3:5), annat </a:t>
            </a:r>
            <a:r>
              <a:rPr lang="sv-SE" b="1" dirty="0">
                <a:latin typeface="+mj-lt"/>
              </a:rPr>
              <a:t>våld</a:t>
            </a:r>
            <a:r>
              <a:rPr lang="sv-SE" dirty="0">
                <a:latin typeface="+mj-lt"/>
              </a:rPr>
              <a:t> eller </a:t>
            </a:r>
            <a:r>
              <a:rPr lang="sv-SE" b="1" dirty="0">
                <a:latin typeface="+mj-lt"/>
              </a:rPr>
              <a:t>hot </a:t>
            </a:r>
            <a:r>
              <a:rPr lang="sv-SE" dirty="0">
                <a:latin typeface="+mj-lt"/>
              </a:rPr>
              <a:t>om brottslig gärning av något slag (hot avser person el egendom) eller utpressningshot</a:t>
            </a:r>
          </a:p>
          <a:p>
            <a:pPr marL="0" indent="0"/>
            <a:r>
              <a:rPr lang="sv-SE" dirty="0">
                <a:latin typeface="+mj-lt"/>
              </a:rPr>
              <a:t>Ex på våld:</a:t>
            </a:r>
            <a:r>
              <a:rPr lang="sv-SE" b="0" i="0" dirty="0">
                <a:solidFill>
                  <a:srgbClr val="2F2F2B"/>
                </a:solidFill>
                <a:effectLst/>
                <a:latin typeface="+mj-lt"/>
              </a:rPr>
              <a:t> hålla fast, slå offret el lägga sig på en person och med den egna kroppstyngden hindrar den andres kroppsrörelser.</a:t>
            </a:r>
          </a:p>
          <a:p>
            <a:pPr marL="0" indent="0"/>
            <a:r>
              <a:rPr lang="sv-SE" dirty="0">
                <a:solidFill>
                  <a:srgbClr val="2F2F2B"/>
                </a:solidFill>
                <a:latin typeface="+mj-lt"/>
              </a:rPr>
              <a:t>Ex på hot: hot om att åtala el hot att sprida poseringsbilder. </a:t>
            </a:r>
          </a:p>
          <a:p>
            <a:pPr marL="0" indent="0"/>
            <a:endParaRPr lang="sv-SE" dirty="0">
              <a:latin typeface="+mj-lt"/>
            </a:endParaRPr>
          </a:p>
          <a:p>
            <a:pPr>
              <a:buFont typeface="Arial" panose="020B0604020202020204" pitchFamily="34" charset="0"/>
              <a:buChar char="•"/>
            </a:pPr>
            <a:r>
              <a:rPr lang="sv-SE" b="1" dirty="0">
                <a:latin typeface="+mj-lt"/>
              </a:rPr>
              <a:t>Otillbörligt utnyttjande</a:t>
            </a:r>
            <a:r>
              <a:rPr lang="sv-SE" dirty="0">
                <a:latin typeface="+mj-lt"/>
              </a:rPr>
              <a:t>: medvetslöshet, sömn, allvarlig rädsla, berusning eller annan drogpåverkan, sjukdom, kroppsskada, psykisk störning eller annars med hänsyn till omständigheterna befinner sig i en särskilt utsatt situation, eller</a:t>
            </a:r>
          </a:p>
          <a:p>
            <a:pPr marL="0" indent="0"/>
            <a:endParaRPr lang="sv-SE" dirty="0">
              <a:latin typeface="+mj-lt"/>
            </a:endParaRPr>
          </a:p>
          <a:p>
            <a:r>
              <a:rPr lang="sv-SE" dirty="0">
                <a:latin typeface="+mj-lt"/>
              </a:rPr>
              <a:t>•    Allvarlig missbruk av beroendeställning till gärningsmannen.</a:t>
            </a:r>
          </a:p>
          <a:p>
            <a:endParaRPr lang="sv-SE" dirty="0">
              <a:latin typeface="+mj-lt"/>
            </a:endParaRPr>
          </a:p>
          <a:p>
            <a:endParaRPr lang="sv-SE" dirty="0">
              <a:latin typeface="+mj-lt"/>
            </a:endParaRPr>
          </a:p>
        </p:txBody>
      </p:sp>
      <p:sp>
        <p:nvSpPr>
          <p:cNvPr id="4" name="Platshållare för bildnummer 3">
            <a:extLst>
              <a:ext uri="{FF2B5EF4-FFF2-40B4-BE49-F238E27FC236}">
                <a16:creationId xmlns:a16="http://schemas.microsoft.com/office/drawing/2014/main" id="{2DAD10D0-1FBF-4F94-83D0-8B5DB0094524}"/>
              </a:ext>
            </a:extLst>
          </p:cNvPr>
          <p:cNvSpPr>
            <a:spLocks noGrp="1"/>
          </p:cNvSpPr>
          <p:nvPr>
            <p:ph type="sldNum" sz="quarter" idx="12"/>
          </p:nvPr>
        </p:nvSpPr>
        <p:spPr/>
        <p:txBody>
          <a:bodyPr/>
          <a:lstStyle/>
          <a:p>
            <a:fld id="{B6BD9627-3329-4DE6-AC63-754435E16E83}" type="slidenum">
              <a:rPr lang="sv-SE" smtClean="0"/>
              <a:t>7</a:t>
            </a:fld>
            <a:endParaRPr lang="sv-SE"/>
          </a:p>
        </p:txBody>
      </p:sp>
    </p:spTree>
    <p:extLst>
      <p:ext uri="{BB962C8B-B14F-4D97-AF65-F5344CB8AC3E}">
        <p14:creationId xmlns:p14="http://schemas.microsoft.com/office/powerpoint/2010/main" val="2221194121"/>
      </p:ext>
    </p:extLst>
  </p:cSld>
  <p:clrMapOvr>
    <a:masterClrMapping/>
  </p:clrMapOvr>
  <mc:AlternateContent xmlns:mc="http://schemas.openxmlformats.org/markup-compatibility/2006" xmlns:p14="http://schemas.microsoft.com/office/powerpoint/2010/main">
    <mc:Choice Requires="p14">
      <p:transition spd="slow" p14:dur="2000" advTm="144036"/>
    </mc:Choice>
    <mc:Fallback xmlns="">
      <p:transition spd="slow" advTm="144036"/>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939800" y="806450"/>
            <a:ext cx="10193867" cy="390302"/>
          </a:xfrm>
        </p:spPr>
        <p:txBody>
          <a:bodyPr/>
          <a:lstStyle/>
          <a:p>
            <a:r>
              <a:rPr lang="sv-SE" b="1" dirty="0"/>
              <a:t>Mindre grovt</a:t>
            </a:r>
            <a:r>
              <a:rPr lang="sv-SE" dirty="0"/>
              <a:t> brott och </a:t>
            </a:r>
            <a:r>
              <a:rPr lang="sv-SE" b="1" dirty="0"/>
              <a:t>Grov</a:t>
            </a:r>
            <a:r>
              <a:rPr lang="sv-SE" dirty="0"/>
              <a:t> våldtäkt –vuxet offer, 1 § </a:t>
            </a:r>
            <a:r>
              <a:rPr lang="sv-SE" dirty="0" err="1"/>
              <a:t>st</a:t>
            </a:r>
            <a:r>
              <a:rPr lang="sv-SE" dirty="0"/>
              <a:t> 2 och </a:t>
            </a:r>
            <a:r>
              <a:rPr lang="sv-SE" dirty="0" err="1"/>
              <a:t>st</a:t>
            </a:r>
            <a:r>
              <a:rPr lang="sv-SE" dirty="0"/>
              <a:t> 3.</a:t>
            </a:r>
            <a:br>
              <a:rPr lang="sv-SE" dirty="0"/>
            </a:br>
            <a:endParaRPr lang="sv-SE" dirty="0"/>
          </a:p>
        </p:txBody>
      </p:sp>
      <p:sp>
        <p:nvSpPr>
          <p:cNvPr id="3" name="Platshållare för innehåll 2"/>
          <p:cNvSpPr>
            <a:spLocks noGrp="1"/>
          </p:cNvSpPr>
          <p:nvPr>
            <p:ph idx="1"/>
          </p:nvPr>
        </p:nvSpPr>
        <p:spPr>
          <a:xfrm>
            <a:off x="941917" y="1412776"/>
            <a:ext cx="10210800" cy="4671520"/>
          </a:xfrm>
        </p:spPr>
        <p:txBody>
          <a:bodyPr/>
          <a:lstStyle/>
          <a:p>
            <a:r>
              <a:rPr lang="sv-SE" b="1" dirty="0"/>
              <a:t>Mindre grovt brott:  </a:t>
            </a:r>
            <a:r>
              <a:rPr lang="sv-SE" dirty="0"/>
              <a:t>med hänsyn till omständigheterna vid brottet.</a:t>
            </a:r>
          </a:p>
          <a:p>
            <a:r>
              <a:rPr lang="sv-SE" dirty="0"/>
              <a:t>Straffskala: lägst </a:t>
            </a:r>
            <a:r>
              <a:rPr lang="sv-SE" i="1" dirty="0"/>
              <a:t>sex</a:t>
            </a:r>
            <a:r>
              <a:rPr lang="sv-SE" dirty="0"/>
              <a:t> månader och högst fyra år fängelse.</a:t>
            </a:r>
          </a:p>
          <a:p>
            <a:endParaRPr lang="sv-SE" dirty="0"/>
          </a:p>
          <a:p>
            <a:r>
              <a:rPr lang="sv-SE" b="1" dirty="0"/>
              <a:t>Grov våldtäkt: </a:t>
            </a:r>
            <a:endParaRPr lang="sv-SE" dirty="0"/>
          </a:p>
          <a:p>
            <a:r>
              <a:rPr lang="sv-SE" dirty="0"/>
              <a:t>Straffskala: fängelse i lägst </a:t>
            </a:r>
            <a:r>
              <a:rPr lang="sv-SE" i="1" dirty="0"/>
              <a:t>fem </a:t>
            </a:r>
            <a:r>
              <a:rPr lang="sv-SE" dirty="0"/>
              <a:t>och högst tio år. </a:t>
            </a:r>
          </a:p>
          <a:p>
            <a:endParaRPr lang="sv-SE" sz="1400" dirty="0"/>
          </a:p>
          <a:p>
            <a:r>
              <a:rPr lang="sv-SE" dirty="0"/>
              <a:t>Vid </a:t>
            </a:r>
            <a:r>
              <a:rPr lang="sv-SE" i="1" dirty="0"/>
              <a:t>bedömningen </a:t>
            </a:r>
            <a:r>
              <a:rPr lang="sv-SE" dirty="0"/>
              <a:t>av om brottet är grovt ska det särskilt beaktas om:</a:t>
            </a:r>
          </a:p>
          <a:p>
            <a:r>
              <a:rPr lang="sv-SE" dirty="0"/>
              <a:t> </a:t>
            </a:r>
          </a:p>
          <a:p>
            <a:r>
              <a:rPr lang="sv-SE" dirty="0"/>
              <a:t>•	gärningsmannen har använt </a:t>
            </a:r>
            <a:r>
              <a:rPr lang="sv-SE" b="1" dirty="0"/>
              <a:t>våld eller hot </a:t>
            </a:r>
            <a:r>
              <a:rPr lang="sv-SE" dirty="0"/>
              <a:t>som varit av </a:t>
            </a:r>
            <a:r>
              <a:rPr lang="sv-SE" b="1" dirty="0"/>
              <a:t>särskilt allvarlig art </a:t>
            </a:r>
            <a:r>
              <a:rPr lang="sv-SE" dirty="0"/>
              <a:t>eller </a:t>
            </a:r>
          </a:p>
          <a:p>
            <a:r>
              <a:rPr lang="sv-SE" dirty="0"/>
              <a:t>•	om </a:t>
            </a:r>
            <a:r>
              <a:rPr lang="sv-SE" b="1" dirty="0"/>
              <a:t>fler än en </a:t>
            </a:r>
            <a:r>
              <a:rPr lang="sv-SE" dirty="0"/>
              <a:t>förgripit sig på offret eller på annat sätt deltagit i övergreppet eller </a:t>
            </a:r>
          </a:p>
          <a:p>
            <a:r>
              <a:rPr lang="sv-SE" dirty="0"/>
              <a:t>•	om gärningsmannen med hänsyn till </a:t>
            </a:r>
            <a:r>
              <a:rPr lang="sv-SE" b="1" dirty="0"/>
              <a:t>tillvägagångssättet eller</a:t>
            </a:r>
            <a:r>
              <a:rPr lang="sv-SE" dirty="0"/>
              <a:t> </a:t>
            </a:r>
            <a:r>
              <a:rPr lang="sv-SE" b="1" dirty="0"/>
              <a:t>offrets låga ålder eller</a:t>
            </a:r>
            <a:r>
              <a:rPr lang="sv-SE" dirty="0"/>
              <a:t> </a:t>
            </a:r>
            <a:r>
              <a:rPr lang="sv-SE" b="1" dirty="0"/>
              <a:t>annars visat särskild hänsynslöshet eller råhet</a:t>
            </a:r>
            <a:r>
              <a:rPr lang="sv-SE" dirty="0"/>
              <a:t>. </a:t>
            </a:r>
          </a:p>
          <a:p>
            <a:r>
              <a:rPr lang="sv-SE" dirty="0"/>
              <a:t>Ex: övergreppet varit förenad med långvarigt frihetsberövande el. sadistiska inslag. Att offret är invalidiserat (särskild hänsynslöshet el. råhet). Att övergreppet har dokumenterats på bild el. film som ska spridas (särskild hänsynslöshet). </a:t>
            </a:r>
          </a:p>
        </p:txBody>
      </p:sp>
      <p:sp>
        <p:nvSpPr>
          <p:cNvPr id="4" name="Platshållare för bildnummer 3">
            <a:extLst>
              <a:ext uri="{FF2B5EF4-FFF2-40B4-BE49-F238E27FC236}">
                <a16:creationId xmlns:a16="http://schemas.microsoft.com/office/drawing/2014/main" id="{4BF6AF31-897F-42AF-8D9A-99D1737996E1}"/>
              </a:ext>
            </a:extLst>
          </p:cNvPr>
          <p:cNvSpPr>
            <a:spLocks noGrp="1"/>
          </p:cNvSpPr>
          <p:nvPr>
            <p:ph type="sldNum" sz="quarter" idx="12"/>
          </p:nvPr>
        </p:nvSpPr>
        <p:spPr/>
        <p:txBody>
          <a:bodyPr/>
          <a:lstStyle/>
          <a:p>
            <a:fld id="{B6BD9627-3329-4DE6-AC63-754435E16E83}" type="slidenum">
              <a:rPr lang="sv-SE" smtClean="0"/>
              <a:t>8</a:t>
            </a:fld>
            <a:endParaRPr lang="sv-SE"/>
          </a:p>
        </p:txBody>
      </p:sp>
    </p:spTree>
    <p:extLst>
      <p:ext uri="{BB962C8B-B14F-4D97-AF65-F5344CB8AC3E}">
        <p14:creationId xmlns:p14="http://schemas.microsoft.com/office/powerpoint/2010/main" val="4087096895"/>
      </p:ext>
    </p:extLst>
  </p:cSld>
  <p:clrMapOvr>
    <a:masterClrMapping/>
  </p:clrMapOvr>
  <mc:AlternateContent xmlns:mc="http://schemas.openxmlformats.org/markup-compatibility/2006" xmlns:p14="http://schemas.microsoft.com/office/powerpoint/2010/main">
    <mc:Choice Requires="p14">
      <p:transition spd="slow" p14:dur="2000" advTm="175854"/>
    </mc:Choice>
    <mc:Fallback xmlns="">
      <p:transition spd="slow" advTm="175854"/>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983432" y="806450"/>
            <a:ext cx="8890818" cy="462310"/>
          </a:xfrm>
        </p:spPr>
        <p:txBody>
          <a:bodyPr/>
          <a:lstStyle/>
          <a:p>
            <a:r>
              <a:rPr lang="sv-SE" b="1" dirty="0"/>
              <a:t>Oaktsam våldtäkt </a:t>
            </a:r>
            <a:r>
              <a:rPr lang="sv-SE" dirty="0"/>
              <a:t>–vuxet offer, 1 a §</a:t>
            </a:r>
            <a:br>
              <a:rPr lang="sv-SE" dirty="0"/>
            </a:br>
            <a:endParaRPr lang="sv-SE" dirty="0"/>
          </a:p>
        </p:txBody>
      </p:sp>
      <p:sp>
        <p:nvSpPr>
          <p:cNvPr id="3" name="Platshållare för innehåll 2"/>
          <p:cNvSpPr>
            <a:spLocks noGrp="1"/>
          </p:cNvSpPr>
          <p:nvPr>
            <p:ph idx="1"/>
          </p:nvPr>
        </p:nvSpPr>
        <p:spPr>
          <a:xfrm>
            <a:off x="983432" y="1412776"/>
            <a:ext cx="10081120" cy="4374254"/>
          </a:xfrm>
        </p:spPr>
        <p:txBody>
          <a:bodyPr/>
          <a:lstStyle/>
          <a:p>
            <a:r>
              <a:rPr lang="sv-SE" dirty="0"/>
              <a:t>Rekvisit:</a:t>
            </a:r>
          </a:p>
          <a:p>
            <a:r>
              <a:rPr lang="sv-SE" b="1" dirty="0"/>
              <a:t>Objektiva</a:t>
            </a:r>
            <a:r>
              <a:rPr lang="sv-SE" dirty="0"/>
              <a:t> rekvisit: samma som för våldtäkt (1 §) </a:t>
            </a:r>
          </a:p>
          <a:p>
            <a:endParaRPr lang="sv-SE" dirty="0"/>
          </a:p>
          <a:p>
            <a:r>
              <a:rPr lang="sv-SE" b="1" dirty="0"/>
              <a:t>Subjektiva </a:t>
            </a:r>
            <a:r>
              <a:rPr lang="sv-SE" dirty="0"/>
              <a:t>rekvisit</a:t>
            </a:r>
            <a:r>
              <a:rPr lang="sv-SE" b="1" dirty="0"/>
              <a:t>: Grovt oaktsamhet </a:t>
            </a:r>
            <a:r>
              <a:rPr lang="sv-SE" dirty="0"/>
              <a:t>beträffande omständigheten att den andra personen inte deltar frivilligt</a:t>
            </a:r>
            <a:r>
              <a:rPr lang="sv-SE" b="1" dirty="0"/>
              <a:t>.</a:t>
            </a:r>
            <a:r>
              <a:rPr lang="sv-SE" dirty="0"/>
              <a:t> </a:t>
            </a:r>
            <a:r>
              <a:rPr lang="sv-SE" dirty="0">
                <a:solidFill>
                  <a:srgbClr val="2F2F2B"/>
                </a:solidFill>
              </a:rPr>
              <a:t>I</a:t>
            </a:r>
            <a:r>
              <a:rPr lang="sv-SE" b="0" i="0" dirty="0">
                <a:solidFill>
                  <a:srgbClr val="2F2F2B"/>
                </a:solidFill>
                <a:effectLst/>
              </a:rPr>
              <a:t> övrigt krävs uppsåt av gärningsmannen.</a:t>
            </a:r>
          </a:p>
          <a:p>
            <a:endParaRPr lang="sv-SE" dirty="0"/>
          </a:p>
          <a:p>
            <a:r>
              <a:rPr lang="sv-SE" dirty="0"/>
              <a:t>Straffskala: fängelse i högst fyra år. </a:t>
            </a:r>
          </a:p>
          <a:p>
            <a:endParaRPr lang="sv-SE" dirty="0"/>
          </a:p>
          <a:p>
            <a:r>
              <a:rPr lang="sv-SE" dirty="0"/>
              <a:t>I första hand omfattar detta medveten oaktsamhet, dvs. fall där gärningsmannen faktiskt har insett/misstänkt att det kan vara så att deltagandet i den sexuella handlingen  inte är frivilligt, men ändå har valt att genomföra handlingen. (</a:t>
            </a:r>
            <a:r>
              <a:rPr lang="sv-SE" dirty="0" err="1"/>
              <a:t>prop</a:t>
            </a:r>
            <a:r>
              <a:rPr lang="sv-SE" dirty="0"/>
              <a:t> 2017/18:177 s 48)</a:t>
            </a:r>
          </a:p>
          <a:p>
            <a:endParaRPr lang="sv-SE" dirty="0"/>
          </a:p>
          <a:p>
            <a:r>
              <a:rPr lang="sv-SE" dirty="0"/>
              <a:t>Om gärningen med hänsyn till omständigheterna är </a:t>
            </a:r>
            <a:r>
              <a:rPr lang="sv-SE" b="1" dirty="0"/>
              <a:t>mindre allvarlig</a:t>
            </a:r>
            <a:r>
              <a:rPr lang="sv-SE" dirty="0"/>
              <a:t>, ska det </a:t>
            </a:r>
            <a:r>
              <a:rPr lang="sv-SE" b="1" dirty="0"/>
              <a:t>inte dömas till ansvar. </a:t>
            </a:r>
          </a:p>
        </p:txBody>
      </p:sp>
      <p:sp>
        <p:nvSpPr>
          <p:cNvPr id="4" name="Platshållare för bildnummer 3">
            <a:extLst>
              <a:ext uri="{FF2B5EF4-FFF2-40B4-BE49-F238E27FC236}">
                <a16:creationId xmlns:a16="http://schemas.microsoft.com/office/drawing/2014/main" id="{550DBBDF-0849-4DF1-B4EB-2724A486635E}"/>
              </a:ext>
            </a:extLst>
          </p:cNvPr>
          <p:cNvSpPr>
            <a:spLocks noGrp="1"/>
          </p:cNvSpPr>
          <p:nvPr>
            <p:ph type="sldNum" sz="quarter" idx="12"/>
          </p:nvPr>
        </p:nvSpPr>
        <p:spPr/>
        <p:txBody>
          <a:bodyPr/>
          <a:lstStyle/>
          <a:p>
            <a:fld id="{B6BD9627-3329-4DE6-AC63-754435E16E83}" type="slidenum">
              <a:rPr lang="sv-SE" smtClean="0"/>
              <a:t>9</a:t>
            </a:fld>
            <a:endParaRPr lang="sv-SE"/>
          </a:p>
        </p:txBody>
      </p:sp>
    </p:spTree>
    <p:extLst>
      <p:ext uri="{BB962C8B-B14F-4D97-AF65-F5344CB8AC3E}">
        <p14:creationId xmlns:p14="http://schemas.microsoft.com/office/powerpoint/2010/main" val="3661674884"/>
      </p:ext>
    </p:extLst>
  </p:cSld>
  <p:clrMapOvr>
    <a:masterClrMapping/>
  </p:clrMapOvr>
  <mc:AlternateContent xmlns:mc="http://schemas.openxmlformats.org/markup-compatibility/2006" xmlns:p14="http://schemas.microsoft.com/office/powerpoint/2010/main">
    <mc:Choice Requires="p14">
      <p:transition spd="slow" p14:dur="2000" advTm="83416"/>
    </mc:Choice>
    <mc:Fallback xmlns="">
      <p:transition spd="slow" advTm="83416"/>
    </mc:Fallback>
  </mc:AlternateContent>
</p:sld>
</file>

<file path=ppt/theme/theme1.xml><?xml version="1.0" encoding="utf-8"?>
<a:theme xmlns:a="http://schemas.openxmlformats.org/drawingml/2006/main" name="Linnéuniversitetet">
  <a:themeElements>
    <a:clrScheme name="Småland">
      <a:dk1>
        <a:sysClr val="windowText" lastClr="000000"/>
      </a:dk1>
      <a:lt1>
        <a:sysClr val="window" lastClr="FFFFFF"/>
      </a:lt1>
      <a:dk2>
        <a:srgbClr val="747474"/>
      </a:dk2>
      <a:lt2>
        <a:srgbClr val="FFFFFF"/>
      </a:lt2>
      <a:accent1>
        <a:srgbClr val="FFE000"/>
      </a:accent1>
      <a:accent2>
        <a:srgbClr val="B71234"/>
      </a:accent2>
      <a:accent3>
        <a:srgbClr val="557630"/>
      </a:accent3>
      <a:accent4>
        <a:srgbClr val="006983"/>
      </a:accent4>
      <a:accent5>
        <a:srgbClr val="928B81"/>
      </a:accent5>
      <a:accent6>
        <a:srgbClr val="C55E9B"/>
      </a:accent6>
      <a:hlink>
        <a:srgbClr val="0000FF"/>
      </a:hlink>
      <a:folHlink>
        <a:srgbClr val="800080"/>
      </a:folHlink>
    </a:clrScheme>
    <a:fontScheme name="1_Office Theme">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altLang="sv-SE"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altLang="sv-SE"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txDef>
      <a:spPr>
        <a:noFill/>
      </a:spPr>
      <a:bodyPr wrap="square" rtlCol="0">
        <a:spAutoFit/>
      </a:bodyPr>
      <a:lstStyle>
        <a:defPPr>
          <a:defRPr dirty="0">
            <a:latin typeface="+mn-lt"/>
          </a:defRPr>
        </a:defPPr>
      </a:lstStyle>
    </a:txDef>
  </a:objectDefaults>
  <a:extraClrSchemeLst>
    <a:extraClrScheme>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2" id="{A476BCB6-D11B-48E8-B8AE-345319C53D49}" vid="{B5AA89F4-5110-4B04-BBAC-64ADA65212E9}"/>
    </a:ext>
  </a:extLst>
</a:theme>
</file>

<file path=ppt/theme/theme2.xml><?xml version="1.0" encoding="utf-8"?>
<a:theme xmlns:a="http://schemas.openxmlformats.org/drawingml/2006/main" name="Utan logotyp">
  <a:themeElements>
    <a:clrScheme name="Småland">
      <a:dk1>
        <a:sysClr val="windowText" lastClr="000000"/>
      </a:dk1>
      <a:lt1>
        <a:sysClr val="window" lastClr="FFFFFF"/>
      </a:lt1>
      <a:dk2>
        <a:srgbClr val="747474"/>
      </a:dk2>
      <a:lt2>
        <a:srgbClr val="FFFFFF"/>
      </a:lt2>
      <a:accent1>
        <a:srgbClr val="FFE000"/>
      </a:accent1>
      <a:accent2>
        <a:srgbClr val="B71234"/>
      </a:accent2>
      <a:accent3>
        <a:srgbClr val="557630"/>
      </a:accent3>
      <a:accent4>
        <a:srgbClr val="006983"/>
      </a:accent4>
      <a:accent5>
        <a:srgbClr val="928B81"/>
      </a:accent5>
      <a:accent6>
        <a:srgbClr val="C55E9B"/>
      </a:accent6>
      <a:hlink>
        <a:srgbClr val="0000FF"/>
      </a:hlink>
      <a:folHlink>
        <a:srgbClr val="800080"/>
      </a:folHlink>
    </a:clrScheme>
    <a:fontScheme name="1_Office Theme">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altLang="sv-SE"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altLang="sv-SE"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2" id="{A476BCB6-D11B-48E8-B8AE-345319C53D49}" vid="{E44AC9E0-5933-4B13-8CE9-A816B841F483}"/>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lnu_swe-1</Template>
  <TotalTime>9857</TotalTime>
  <Words>4145</Words>
  <Application>Microsoft Office PowerPoint</Application>
  <PresentationFormat>Bredbild</PresentationFormat>
  <Paragraphs>390</Paragraphs>
  <Slides>34</Slides>
  <Notes>24</Notes>
  <HiddenSlides>0</HiddenSlides>
  <MMClips>0</MMClips>
  <ScaleCrop>false</ScaleCrop>
  <HeadingPairs>
    <vt:vector size="6" baseType="variant">
      <vt:variant>
        <vt:lpstr>Använt teckensnitt</vt:lpstr>
      </vt:variant>
      <vt:variant>
        <vt:i4>4</vt:i4>
      </vt:variant>
      <vt:variant>
        <vt:lpstr>Tema</vt:lpstr>
      </vt:variant>
      <vt:variant>
        <vt:i4>2</vt:i4>
      </vt:variant>
      <vt:variant>
        <vt:lpstr>Bildrubriker</vt:lpstr>
      </vt:variant>
      <vt:variant>
        <vt:i4>34</vt:i4>
      </vt:variant>
    </vt:vector>
  </HeadingPairs>
  <TitlesOfParts>
    <vt:vector size="40" baseType="lpstr">
      <vt:lpstr>Arial</vt:lpstr>
      <vt:lpstr>Calibri</vt:lpstr>
      <vt:lpstr>Roboto</vt:lpstr>
      <vt:lpstr>Times New Roman</vt:lpstr>
      <vt:lpstr>Linnéuniversitetet</vt:lpstr>
      <vt:lpstr>Utan logotyp</vt:lpstr>
      <vt:lpstr>Om sexualbrott 6 kap. BrB</vt:lpstr>
      <vt:lpstr>PowerPoint-presentation</vt:lpstr>
      <vt:lpstr>Systematiken 1-6 och 10 §§</vt:lpstr>
      <vt:lpstr>De sexuella begreppen</vt:lpstr>
      <vt:lpstr>Våldtäkt –vuxet offer, 1 § BrB </vt:lpstr>
      <vt:lpstr>Våldtäkt, forts</vt:lpstr>
      <vt:lpstr>Sex ska vara frivilligt</vt:lpstr>
      <vt:lpstr>Mindre grovt brott och Grov våldtäkt –vuxet offer, 1 § st 2 och st 3. </vt:lpstr>
      <vt:lpstr>Oaktsam våldtäkt –vuxet offer, 1 a § </vt:lpstr>
      <vt:lpstr>Exempel oaktsam våldtäkt</vt:lpstr>
      <vt:lpstr>Sexuellt övergrepp –vuxet offer, 2 § </vt:lpstr>
      <vt:lpstr>Mindre grovt brott och grovt sexuellt övergrepp sexuellt, 2 § st 2 och st 3 </vt:lpstr>
      <vt:lpstr>Oaktsamt sexuellt övergrepp –vuxet offer, 3 § </vt:lpstr>
      <vt:lpstr>Våldtäkt mot barn, 4 §  </vt:lpstr>
      <vt:lpstr>Våldtäkt mot barn, 4 § forts. </vt:lpstr>
      <vt:lpstr>Grovt våldtäkt mot barn, 4 § st 3</vt:lpstr>
      <vt:lpstr>Sexuellt utnyttjande av barn, 5 §   </vt:lpstr>
      <vt:lpstr>Ex.</vt:lpstr>
      <vt:lpstr>Lindrigare påföljd.</vt:lpstr>
      <vt:lpstr>Sexuellt övergrepp mot barn, 6 §  </vt:lpstr>
      <vt:lpstr>Sexuellt övergrepp, grovt brott</vt:lpstr>
      <vt:lpstr>Ex. </vt:lpstr>
      <vt:lpstr>Ang. sexuell handling på distans, via internet.</vt:lpstr>
      <vt:lpstr>Utnyttjande av barn genom köp av sexuell handling, 9 § </vt:lpstr>
      <vt:lpstr>Sexuellt ofredande (mot barn), 10 § st 1    </vt:lpstr>
      <vt:lpstr>Sexuellt ofredande mot vuxna, 10 § st 2 </vt:lpstr>
      <vt:lpstr>Sexuellt ofredande, grovt brott, 10 §, st 2 och st 3.</vt:lpstr>
      <vt:lpstr>Offrets uppfattnings roll. </vt:lpstr>
      <vt:lpstr>Sexköpsrelaterade brott </vt:lpstr>
      <vt:lpstr>PowerPoint-presentation</vt:lpstr>
      <vt:lpstr>Subjektivt rekvisit, 13 §.</vt:lpstr>
      <vt:lpstr>Ansvarsfrihet i vissa fall, 14 § </vt:lpstr>
      <vt:lpstr>Gärningen har inte inneburit något övergrepp</vt:lpstr>
      <vt:lpstr>PowerPoint-presentation</vt:lpstr>
    </vt:vector>
  </TitlesOfParts>
  <Company>Linnaeus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Anna Quintero Tovar</dc:creator>
  <cp:lastModifiedBy>Anna Quintero Tovar</cp:lastModifiedBy>
  <cp:revision>181</cp:revision>
  <dcterms:created xsi:type="dcterms:W3CDTF">2020-01-17T12:45:47Z</dcterms:created>
  <dcterms:modified xsi:type="dcterms:W3CDTF">2023-08-08T13:45:49Z</dcterms:modified>
  <cp:version>1</cp:version>
</cp:coreProperties>
</file>