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  <p:sldMasterId id="2147483765" r:id="rId2"/>
  </p:sldMasterIdLst>
  <p:notesMasterIdLst>
    <p:notesMasterId r:id="rId20"/>
  </p:notesMasterIdLst>
  <p:sldIdLst>
    <p:sldId id="418" r:id="rId3"/>
    <p:sldId id="759" r:id="rId4"/>
    <p:sldId id="760" r:id="rId5"/>
    <p:sldId id="757" r:id="rId6"/>
    <p:sldId id="761" r:id="rId7"/>
    <p:sldId id="763" r:id="rId8"/>
    <p:sldId id="771" r:id="rId9"/>
    <p:sldId id="764" r:id="rId10"/>
    <p:sldId id="736" r:id="rId11"/>
    <p:sldId id="772" r:id="rId12"/>
    <p:sldId id="768" r:id="rId13"/>
    <p:sldId id="769" r:id="rId14"/>
    <p:sldId id="766" r:id="rId15"/>
    <p:sldId id="767" r:id="rId16"/>
    <p:sldId id="770" r:id="rId17"/>
    <p:sldId id="773" r:id="rId18"/>
    <p:sldId id="672" r:id="rId19"/>
  </p:sldIdLst>
  <p:sldSz cx="9144000" cy="6858000" type="screen4x3"/>
  <p:notesSz cx="6794500" cy="9931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na Styrlin" initials="LS" lastIdx="2" clrIdx="0">
    <p:extLst>
      <p:ext uri="{19B8F6BF-5375-455C-9EA6-DF929625EA0E}">
        <p15:presenceInfo xmlns:p15="http://schemas.microsoft.com/office/powerpoint/2012/main" userId="S::lestaa@lnu.se::791af979-b35d-4f89-af8f-f359b02e3ff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53" autoAdjust="0"/>
    <p:restoredTop sz="54377" autoAdjust="0"/>
  </p:normalViewPr>
  <p:slideViewPr>
    <p:cSldViewPr snapToGrid="0">
      <p:cViewPr varScale="1">
        <p:scale>
          <a:sx n="19" d="100"/>
          <a:sy n="19" d="100"/>
        </p:scale>
        <p:origin x="1914" y="24"/>
      </p:cViewPr>
      <p:guideLst/>
    </p:cSldViewPr>
  </p:slideViewPr>
  <p:outlineViewPr>
    <p:cViewPr>
      <p:scale>
        <a:sx n="33" d="100"/>
        <a:sy n="33" d="100"/>
      </p:scale>
      <p:origin x="0" y="-50778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94" d="100"/>
        <a:sy n="9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commentAuthors" Target="commentAuthor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429572-621A-4315-9A42-E1C3C1EF176D}" type="datetimeFigureOut">
              <a:rPr lang="sv-SE" smtClean="0"/>
              <a:t>2023-01-11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45943B-6C2F-400D-81E1-D1167DF7FD9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661311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939800" y="1347788"/>
            <a:ext cx="4852988" cy="3640137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0B96618-DCD8-4754-B0DF-254AC674719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42796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1163638" y="1241425"/>
            <a:ext cx="4467225" cy="3351213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45943B-6C2F-400D-81E1-D1167DF7FD92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757419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1163638" y="1241425"/>
            <a:ext cx="4467225" cy="3351213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45943B-6C2F-400D-81E1-D1167DF7FD92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3915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1163638" y="1241425"/>
            <a:ext cx="4467225" cy="3351213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45943B-6C2F-400D-81E1-D1167DF7FD92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223568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1163638" y="1241425"/>
            <a:ext cx="4467225" cy="3351213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45943B-6C2F-400D-81E1-D1167DF7FD92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691781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1163638" y="1241425"/>
            <a:ext cx="4467225" cy="3351213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45943B-6C2F-400D-81E1-D1167DF7FD92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392181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1163638" y="1241425"/>
            <a:ext cx="4467225" cy="3351213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45943B-6C2F-400D-81E1-D1167DF7FD92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67850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1163638" y="1241425"/>
            <a:ext cx="4467225" cy="3351213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45943B-6C2F-400D-81E1-D1167DF7FD92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326937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939800" y="1347788"/>
            <a:ext cx="4852988" cy="3640137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0B96618-DCD8-4754-B0DF-254AC674719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02035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1163638" y="1241425"/>
            <a:ext cx="4467225" cy="3351213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45943B-6C2F-400D-81E1-D1167DF7FD92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341199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1163638" y="1241425"/>
            <a:ext cx="4467225" cy="3351213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45943B-6C2F-400D-81E1-D1167DF7FD92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28598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1163638" y="1241425"/>
            <a:ext cx="4467225" cy="3351213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45943B-6C2F-400D-81E1-D1167DF7FD92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355209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1163638" y="1241425"/>
            <a:ext cx="4467225" cy="3351213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45943B-6C2F-400D-81E1-D1167DF7FD92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23071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1163638" y="1241425"/>
            <a:ext cx="4467225" cy="3351213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45943B-6C2F-400D-81E1-D1167DF7FD92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415055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1163638" y="1241425"/>
            <a:ext cx="4467225" cy="3351213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45943B-6C2F-400D-81E1-D1167DF7FD92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7070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1163638" y="1241425"/>
            <a:ext cx="4467225" cy="3351213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45943B-6C2F-400D-81E1-D1167DF7FD92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03517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1163638" y="1241425"/>
            <a:ext cx="4467225" cy="3351213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45943B-6C2F-400D-81E1-D1167DF7FD92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799682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1910" y="2514601"/>
            <a:ext cx="6686549" cy="2262781"/>
          </a:xfrm>
        </p:spPr>
        <p:txBody>
          <a:bodyPr anchor="b">
            <a:normAutofit/>
          </a:bodyPr>
          <a:lstStyle>
            <a:lvl1pPr>
              <a:defRPr sz="405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1910" y="4777380"/>
            <a:ext cx="668654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1"/>
            <a:ext cx="1308489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4529541"/>
            <a:ext cx="584825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46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609600"/>
            <a:ext cx="6686549" cy="311704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4354046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1781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244140"/>
            <a:ext cx="584825" cy="365125"/>
          </a:xfrm>
        </p:spPr>
        <p:txBody>
          <a:bodyPr/>
          <a:lstStyle/>
          <a:p>
            <a:fld id="{B6BD9627-3329-4DE6-AC63-754435E16E8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8378240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7462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56259" y="3505200"/>
            <a:ext cx="5652416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4354046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31781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244140"/>
            <a:ext cx="584825" cy="365125"/>
          </a:xfrm>
        </p:spPr>
        <p:txBody>
          <a:bodyPr/>
          <a:lstStyle/>
          <a:p>
            <a:fld id="{B6BD9627-3329-4DE6-AC63-754435E16E83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4" name="TextBox 13"/>
          <p:cNvSpPr txBox="1"/>
          <p:nvPr/>
        </p:nvSpPr>
        <p:spPr>
          <a:xfrm>
            <a:off x="1850739" y="648005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36139" y="2905306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31754314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2438401"/>
            <a:ext cx="6686550" cy="2724845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B6BD9627-3329-4DE6-AC63-754435E16E8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38521827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 för 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137462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B6BD9627-3329-4DE6-AC63-754435E16E83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7" name="TextBox 16"/>
          <p:cNvSpPr txBox="1"/>
          <p:nvPr/>
        </p:nvSpPr>
        <p:spPr>
          <a:xfrm>
            <a:off x="1850739" y="648005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336139" y="2905306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009667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t eller fals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627407"/>
            <a:ext cx="6686549" cy="2880020"/>
          </a:xfrm>
        </p:spPr>
        <p:txBody>
          <a:bodyPr anchor="ctr">
            <a:normAutofit/>
          </a:bodyPr>
          <a:lstStyle>
            <a:lvl1pPr algn="l">
              <a:defRPr sz="36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B6BD9627-3329-4DE6-AC63-754435E16E8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57953042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2089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1109" y="627406"/>
            <a:ext cx="1655701" cy="5283817"/>
          </a:xfrm>
        </p:spPr>
        <p:txBody>
          <a:bodyPr vert="eaVert" anchor="ctr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1909" y="627406"/>
            <a:ext cx="4857750" cy="5283817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3035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vsl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9" descr="090323_Lnu-se.png">
            <a:extLst>
              <a:ext uri="{FF2B5EF4-FFF2-40B4-BE49-F238E27FC236}">
                <a16:creationId xmlns:a16="http://schemas.microsoft.com/office/drawing/2014/main" id="{85731244-C1E5-4462-9CD9-9CABB20B3D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36887" y="4713549"/>
            <a:ext cx="2070228" cy="561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Content Placeholder 12" descr="090323_Lnu_Symbol.png">
            <a:extLst>
              <a:ext uri="{FF2B5EF4-FFF2-40B4-BE49-F238E27FC236}">
                <a16:creationId xmlns:a16="http://schemas.microsoft.com/office/drawing/2014/main" id="{35F4C14C-02D5-4FC7-BAE9-39BF276B484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23566" y="1448780"/>
            <a:ext cx="2096872" cy="2775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8508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7" y="2514601"/>
            <a:ext cx="6600451" cy="2262781"/>
          </a:xfrm>
        </p:spPr>
        <p:txBody>
          <a:bodyPr anchor="b">
            <a:normAutofit/>
          </a:bodyPr>
          <a:lstStyle>
            <a:lvl1pPr>
              <a:defRPr sz="405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7" y="4777382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60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3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5166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2" y="624110"/>
            <a:ext cx="6589199" cy="128089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6" y="2133600"/>
            <a:ext cx="6591985" cy="3777622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9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83204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4694" y="624110"/>
            <a:ext cx="6683765" cy="128089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1909" y="2133600"/>
            <a:ext cx="6686550" cy="3777622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223569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2074562"/>
            <a:ext cx="6591985" cy="1468800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6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9" y="3166529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2"/>
            <a:ext cx="584978" cy="365125"/>
          </a:xfrm>
        </p:spPr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034343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7" y="2136708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8" y="2136708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9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5"/>
            <a:ext cx="584978" cy="365125"/>
          </a:xfrm>
        </p:spPr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93314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90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5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6" y="2799662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9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5"/>
            <a:ext cx="584978" cy="365125"/>
          </a:xfrm>
        </p:spPr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7352507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9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4768064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9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694785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15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5" y="446091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9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363004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6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6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9" y="4910662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90"/>
            <a:ext cx="584978" cy="365125"/>
          </a:xfrm>
        </p:spPr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1546357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6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9" y="3166529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2"/>
            <a:ext cx="584978" cy="365125"/>
          </a:xfrm>
        </p:spPr>
        <p:txBody>
          <a:bodyPr/>
          <a:lstStyle/>
          <a:p>
            <a:fld id="{B6BD9627-3329-4DE6-AC63-754435E16E8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7122380"/>
      </p:ext>
    </p:extLst>
  </p:cSld>
  <p:clrMapOvr>
    <a:masterClrMapping/>
  </p:clrMapOvr>
  <p:hf sldNum="0"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4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6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9" y="3166529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2"/>
            <a:ext cx="584978" cy="365125"/>
          </a:xfrm>
        </p:spPr>
        <p:txBody>
          <a:bodyPr/>
          <a:lstStyle/>
          <a:p>
            <a:fld id="{B6BD9627-3329-4DE6-AC63-754435E16E83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4" name="TextBox 13"/>
          <p:cNvSpPr txBox="1"/>
          <p:nvPr/>
        </p:nvSpPr>
        <p:spPr>
          <a:xfrm>
            <a:off x="1808317" y="648005"/>
            <a:ext cx="457319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4" y="2905306"/>
            <a:ext cx="457319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5631139"/>
      </p:ext>
    </p:extLst>
  </p:cSld>
  <p:clrMapOvr>
    <a:masterClrMapping/>
  </p:clrMapOvr>
  <p:hf sldNum="0" hdr="0" ft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2438403"/>
            <a:ext cx="6591985" cy="2724845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6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9" y="4910662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90"/>
            <a:ext cx="584978" cy="365125"/>
          </a:xfrm>
        </p:spPr>
        <p:txBody>
          <a:bodyPr/>
          <a:lstStyle/>
          <a:p>
            <a:fld id="{B6BD9627-3329-4DE6-AC63-754435E16E8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0973972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2058750"/>
            <a:ext cx="6686549" cy="1468800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3530129"/>
            <a:ext cx="6686549" cy="8604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1781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244140"/>
            <a:ext cx="584825" cy="365125"/>
          </a:xfrm>
        </p:spPr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2696503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 för 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4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6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6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9" y="4910662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90"/>
            <a:ext cx="584978" cy="365125"/>
          </a:xfrm>
        </p:spPr>
        <p:txBody>
          <a:bodyPr/>
          <a:lstStyle/>
          <a:p>
            <a:fld id="{B6BD9627-3329-4DE6-AC63-754435E16E83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TextBox 10"/>
          <p:cNvSpPr txBox="1"/>
          <p:nvPr/>
        </p:nvSpPr>
        <p:spPr>
          <a:xfrm>
            <a:off x="1808317" y="648005"/>
            <a:ext cx="457319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4" y="2905306"/>
            <a:ext cx="457319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03211885"/>
      </p:ext>
    </p:extLst>
  </p:cSld>
  <p:clrMapOvr>
    <a:masterClrMapping/>
  </p:clrMapOvr>
  <p:hf sldNum="0" hdr="0" ftr="0" dt="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t eller fals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36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6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6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9" y="4910662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90"/>
            <a:ext cx="584978" cy="365125"/>
          </a:xfrm>
        </p:spPr>
        <p:txBody>
          <a:bodyPr/>
          <a:lstStyle/>
          <a:p>
            <a:fld id="{B6BD9627-3329-4DE6-AC63-754435E16E8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52038800"/>
      </p:ext>
    </p:extLst>
  </p:cSld>
  <p:clrMapOvr>
    <a:masterClrMapping/>
  </p:clrMapOvr>
  <p:hf sldNum="0" hdr="0" ftr="0" dt="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9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05967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8"/>
            <a:ext cx="1656132" cy="5283817"/>
          </a:xfrm>
        </p:spPr>
        <p:txBody>
          <a:bodyPr vert="eaVert" anchor="ctr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8"/>
            <a:ext cx="4716348" cy="5283817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9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464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1909" y="2133600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3060" y="2126222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787783"/>
            <a:ext cx="584825" cy="365125"/>
          </a:xfrm>
        </p:spPr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90235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4530" y="1972703"/>
            <a:ext cx="2994549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1909" y="2548966"/>
            <a:ext cx="3257170" cy="3354060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29972" y="1969475"/>
            <a:ext cx="2999251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5218" y="2545738"/>
            <a:ext cx="3254006" cy="3354060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787783"/>
            <a:ext cx="584825" cy="365125"/>
          </a:xfrm>
        </p:spPr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1593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79340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26087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46088"/>
            <a:ext cx="2628899" cy="976312"/>
          </a:xfrm>
        </p:spPr>
        <p:txBody>
          <a:bodyPr anchor="b"/>
          <a:lstStyle>
            <a:lvl1pPr algn="l">
              <a:defRPr sz="15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259" y="446089"/>
            <a:ext cx="3886200" cy="5414963"/>
          </a:xfrm>
        </p:spPr>
        <p:txBody>
          <a:bodyPr anchor="ctr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1598613"/>
            <a:ext cx="2628899" cy="4262436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50215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800600"/>
            <a:ext cx="6686550" cy="566738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1909" y="634965"/>
            <a:ext cx="668655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367338"/>
            <a:ext cx="6686550" cy="493712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8881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138637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0416" y="-786"/>
            <a:ext cx="1767506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3716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694" y="624110"/>
            <a:ext cx="6683765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2133600"/>
            <a:ext cx="668655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6130437"/>
            <a:ext cx="859712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10" y="6135809"/>
            <a:ext cx="571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98860" y="787783"/>
            <a:ext cx="584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rgbClr val="FEFFFF"/>
                </a:solidFill>
              </a:defRPr>
            </a:lvl1pPr>
          </a:lstStyle>
          <a:p>
            <a:fld id="{B6BD9627-3329-4DE6-AC63-754435E16E83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36" name="Picture 6" descr="090323_Lnu_Symbol">
            <a:extLst>
              <a:ext uri="{FF2B5EF4-FFF2-40B4-BE49-F238E27FC236}">
                <a16:creationId xmlns:a16="http://schemas.microsoft.com/office/drawing/2014/main" id="{3850FC97-24C7-47CB-87F7-873DD9CCAE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8001" y="6207125"/>
            <a:ext cx="249238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52157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  <p:sldLayoutId id="2147483744" r:id="rId14"/>
    <p:sldLayoutId id="2147483745" r:id="rId15"/>
    <p:sldLayoutId id="2147483746" r:id="rId16"/>
    <p:sldLayoutId id="2147483747" r:id="rId17"/>
  </p:sldLayoutIdLst>
  <p:hf sldNum="0" hdr="0" ftr="0" dt="0"/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6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91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11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5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rgbClr val="FEFFFF"/>
                </a:solidFill>
              </a:defRPr>
            </a:lvl1pPr>
          </a:lstStyle>
          <a:p>
            <a:fld id="{B6BD9627-3329-4DE6-AC63-754435E16E83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34" name="Picture 6" descr="090323_Lnu_Symbol">
            <a:extLst>
              <a:ext uri="{FF2B5EF4-FFF2-40B4-BE49-F238E27FC236}">
                <a16:creationId xmlns:a16="http://schemas.microsoft.com/office/drawing/2014/main" id="{0AB2469A-08D9-41A5-935D-D672C43B530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8002" y="6207125"/>
            <a:ext cx="249238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9912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  <p:sldLayoutId id="2147483777" r:id="rId12"/>
    <p:sldLayoutId id="2147483778" r:id="rId13"/>
    <p:sldLayoutId id="2147483779" r:id="rId14"/>
    <p:sldLayoutId id="2147483780" r:id="rId15"/>
    <p:sldLayoutId id="2147483781" r:id="rId16"/>
  </p:sldLayoutIdLst>
  <p:hf sldNum="0" hdr="0" ftr="0" dt="0"/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93A35C3-0593-4372-AF76-D492062B11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5782" y="2920774"/>
            <a:ext cx="6015279" cy="2011875"/>
          </a:xfrm>
        </p:spPr>
        <p:txBody>
          <a:bodyPr>
            <a:normAutofit fontScale="90000"/>
          </a:bodyPr>
          <a:lstStyle/>
          <a:p>
            <a:pPr algn="ctr"/>
            <a:r>
              <a:rPr lang="sv-SE" sz="5300" b="1" dirty="0">
                <a:solidFill>
                  <a:schemeClr val="tx1"/>
                </a:solidFill>
              </a:rPr>
              <a:t>4 kap. BrB</a:t>
            </a:r>
            <a:br>
              <a:rPr lang="sv-SE" sz="5300" b="1" dirty="0">
                <a:solidFill>
                  <a:schemeClr val="tx1"/>
                </a:solidFill>
              </a:rPr>
            </a:br>
            <a:r>
              <a:rPr lang="sv-SE" sz="5300" b="1" dirty="0">
                <a:solidFill>
                  <a:schemeClr val="tx1"/>
                </a:solidFill>
              </a:rPr>
              <a:t>Om brott mot frihet och frid</a:t>
            </a:r>
            <a:br>
              <a:rPr lang="sv-SE" sz="5400" b="1" dirty="0">
                <a:solidFill>
                  <a:schemeClr val="tx1"/>
                </a:solidFill>
              </a:rPr>
            </a:br>
            <a:r>
              <a:rPr lang="sv-SE" sz="4900" b="1" dirty="0">
                <a:solidFill>
                  <a:schemeClr val="tx1"/>
                </a:solidFill>
              </a:rPr>
              <a:t>Del 2</a:t>
            </a:r>
            <a:endParaRPr lang="sv-SE" sz="4900" b="1" i="1" dirty="0">
              <a:solidFill>
                <a:schemeClr val="tx1"/>
              </a:solidFill>
            </a:endParaRP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499EB56F-5B8A-429F-B249-FE7E19DD2C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71793" y="5421757"/>
            <a:ext cx="4319268" cy="1175657"/>
          </a:xfrm>
        </p:spPr>
        <p:txBody>
          <a:bodyPr>
            <a:normAutofit/>
          </a:bodyPr>
          <a:lstStyle/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None/>
              <a:tabLst/>
              <a:defRPr/>
            </a:pPr>
            <a:r>
              <a:rPr lang="sv-SE" b="1" dirty="0">
                <a:solidFill>
                  <a:schemeClr val="tx1"/>
                </a:solidFill>
              </a:rPr>
              <a:t>                                                        </a:t>
            </a:r>
            <a:r>
              <a:rPr kumimoji="0" lang="sv-SE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©</a:t>
            </a:r>
            <a:r>
              <a:rPr kumimoji="0" lang="sv-SE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Lena Styrlin</a:t>
            </a:r>
            <a:endParaRPr kumimoji="0" lang="sv-SE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741493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0540BA-C561-43EE-AC20-7F8302AE2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5515" y="362858"/>
            <a:ext cx="6840310" cy="561068"/>
          </a:xfrm>
        </p:spPr>
        <p:txBody>
          <a:bodyPr>
            <a:noAutofit/>
          </a:bodyPr>
          <a:lstStyle/>
          <a:p>
            <a:r>
              <a:rPr lang="sv-SE" sz="3200" b="1" dirty="0">
                <a:solidFill>
                  <a:schemeClr val="tx1"/>
                </a:solidFill>
              </a:rPr>
              <a:t>Olovlig identitetsanvändning forts.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idx="1"/>
          </p:nvPr>
        </p:nvSpPr>
        <p:spPr>
          <a:xfrm>
            <a:off x="1665514" y="2043113"/>
            <a:ext cx="6840311" cy="3890962"/>
          </a:xfrm>
        </p:spPr>
        <p:txBody>
          <a:bodyPr>
            <a:no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sv-SE" sz="2600" b="1" i="0" u="none" strike="noStrike" kern="1200" cap="none" spc="0" normalizeH="0" baseline="0" noProof="0" dirty="0">
                <a:ln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Subjektivt rekvisit</a:t>
            </a:r>
            <a:r>
              <a:rPr kumimoji="0" lang="sv-SE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 – uppsåt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endParaRPr lang="sv-SE" sz="2600" b="1" dirty="0">
              <a:solidFill>
                <a:prstClr val="black"/>
              </a:solidFill>
              <a:latin typeface="Century Gothic" panose="020F0302020204030204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sv-SE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Konkurrens 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endParaRPr lang="sv-SE" sz="2600" b="1" dirty="0">
              <a:solidFill>
                <a:prstClr val="black"/>
              </a:solidFill>
              <a:latin typeface="Century Gothic" panose="020F0302020204030204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sv-SE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Osjälvständiga brottsformer, 4:10 BrB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endParaRPr kumimoji="0" lang="sv-SE" sz="2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sv-SE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Åtalsprövningsregler, 4:11 BrB</a:t>
            </a:r>
          </a:p>
        </p:txBody>
      </p:sp>
    </p:spTree>
    <p:extLst>
      <p:ext uri="{BB962C8B-B14F-4D97-AF65-F5344CB8AC3E}">
        <p14:creationId xmlns:p14="http://schemas.microsoft.com/office/powerpoint/2010/main" val="3598718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0540BA-C561-43EE-AC20-7F8302AE2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5515" y="362858"/>
            <a:ext cx="6840310" cy="561068"/>
          </a:xfrm>
        </p:spPr>
        <p:txBody>
          <a:bodyPr>
            <a:noAutofit/>
          </a:bodyPr>
          <a:lstStyle/>
          <a:p>
            <a:r>
              <a:rPr lang="sv-SE" sz="3200" b="1" dirty="0">
                <a:solidFill>
                  <a:schemeClr val="tx1"/>
                </a:solidFill>
              </a:rPr>
              <a:t>Olaga integritetsintrång, 4 kap. 6c § BrB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idx="1"/>
          </p:nvPr>
        </p:nvSpPr>
        <p:spPr>
          <a:xfrm>
            <a:off x="1665514" y="1557338"/>
            <a:ext cx="6840311" cy="5300661"/>
          </a:xfrm>
        </p:spPr>
        <p:txBody>
          <a:bodyPr>
            <a:normAutofit/>
          </a:bodyPr>
          <a:lstStyle/>
          <a:p>
            <a:pPr marL="0" indent="0">
              <a:lnSpc>
                <a:spcPct val="114000"/>
              </a:lnSpc>
              <a:buNone/>
            </a:pPr>
            <a:r>
              <a:rPr lang="sv-SE" sz="2600" b="1" dirty="0">
                <a:solidFill>
                  <a:schemeClr val="accent1"/>
                </a:solidFill>
                <a:cs typeface="Arial" panose="020B0604020202020204" pitchFamily="34" charset="0"/>
              </a:rPr>
              <a:t>Objektiva rekvisit</a:t>
            </a:r>
          </a:p>
          <a:p>
            <a:pPr marL="342900" indent="-342900" defTabSz="457200">
              <a:spcBef>
                <a:spcPts val="1000"/>
              </a:spcBef>
              <a:buClr>
                <a:srgbClr val="A53010"/>
              </a:buClr>
              <a:defRPr/>
            </a:pPr>
            <a:r>
              <a:rPr lang="sv-SE" sz="2400" b="1" dirty="0">
                <a:solidFill>
                  <a:schemeClr val="tx1"/>
                </a:solidFill>
                <a:latin typeface="Century Gothic" panose="020F0302020204030204"/>
              </a:rPr>
              <a:t>Intrång i någon annans privatliv</a:t>
            </a:r>
          </a:p>
          <a:p>
            <a:pPr marL="342900" indent="-342900" defTabSz="457200">
              <a:spcBef>
                <a:spcPts val="1000"/>
              </a:spcBef>
              <a:buClr>
                <a:srgbClr val="A53010"/>
              </a:buClr>
              <a:defRPr/>
            </a:pPr>
            <a:r>
              <a:rPr lang="sv-SE" sz="2400" b="1" dirty="0">
                <a:solidFill>
                  <a:schemeClr val="tx1"/>
                </a:solidFill>
                <a:latin typeface="Century Gothic" panose="020F0302020204030204"/>
              </a:rPr>
              <a:t>genom spridning av vissa slag av bilder eller andra uppgifter</a:t>
            </a:r>
          </a:p>
          <a:p>
            <a:pPr marL="642938" lvl="1" indent="-342900" defTabSz="457200">
              <a:spcBef>
                <a:spcPts val="1000"/>
              </a:spcBef>
              <a:buClr>
                <a:srgbClr val="A53010"/>
              </a:buClr>
              <a:defRPr/>
            </a:pPr>
            <a:r>
              <a:rPr lang="sv-SE" sz="2400" b="1" dirty="0">
                <a:solidFill>
                  <a:schemeClr val="tx1"/>
                </a:solidFill>
                <a:latin typeface="Century Gothic" panose="020F0302020204030204"/>
              </a:rPr>
              <a:t>om spridningen är ägnad att medföra </a:t>
            </a:r>
            <a:r>
              <a:rPr lang="sv-SE" sz="2400" b="1" u="sng" dirty="0">
                <a:solidFill>
                  <a:schemeClr val="tx1"/>
                </a:solidFill>
                <a:latin typeface="Century Gothic" panose="020F0302020204030204"/>
              </a:rPr>
              <a:t>allvarlig skada</a:t>
            </a:r>
          </a:p>
          <a:p>
            <a:pPr marL="642938" lvl="1" indent="-342900" defTabSz="457200">
              <a:spcBef>
                <a:spcPts val="1000"/>
              </a:spcBef>
              <a:buClr>
                <a:srgbClr val="A53010"/>
              </a:buClr>
              <a:defRPr/>
            </a:pPr>
            <a:r>
              <a:rPr lang="sv-SE" sz="2400" b="1" dirty="0">
                <a:solidFill>
                  <a:schemeClr val="tx1"/>
                </a:solidFill>
                <a:latin typeface="Century Gothic" panose="020F0302020204030204"/>
              </a:rPr>
              <a:t>för den som bilden eller uppgiften rör.</a:t>
            </a:r>
          </a:p>
          <a:p>
            <a:pPr marL="0" lvl="1" indent="0" defTabSz="457200">
              <a:spcBef>
                <a:spcPts val="1000"/>
              </a:spcBef>
              <a:buClr>
                <a:srgbClr val="A53010"/>
              </a:buClr>
              <a:buNone/>
              <a:defRPr/>
            </a:pPr>
            <a:r>
              <a:rPr lang="sv-SE" sz="2600" b="1" dirty="0">
                <a:solidFill>
                  <a:schemeClr val="accent1"/>
                </a:solidFill>
              </a:rPr>
              <a:t>Undantag</a:t>
            </a:r>
          </a:p>
          <a:p>
            <a:pPr marL="642938" lvl="1" indent="-342900" defTabSz="457200">
              <a:spcBef>
                <a:spcPts val="1000"/>
              </a:spcBef>
              <a:buClr>
                <a:srgbClr val="A53010"/>
              </a:buClr>
              <a:defRPr/>
            </a:pPr>
            <a:r>
              <a:rPr lang="sv-SE" sz="2400" b="1" dirty="0">
                <a:solidFill>
                  <a:schemeClr val="tx1"/>
                </a:solidFill>
              </a:rPr>
              <a:t>Om gärningen med hänsyn till syftet och övriga omständigheter var försvarlig </a:t>
            </a:r>
            <a:r>
              <a:rPr lang="sv-SE" sz="2400" b="1" dirty="0">
                <a:solidFill>
                  <a:schemeClr val="tx1"/>
                </a:solidFill>
                <a:latin typeface="Century Gothic" panose="020F0302020204030204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54003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0540BA-C561-43EE-AC20-7F8302AE2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5515" y="362858"/>
            <a:ext cx="6840310" cy="561068"/>
          </a:xfrm>
        </p:spPr>
        <p:txBody>
          <a:bodyPr>
            <a:noAutofit/>
          </a:bodyPr>
          <a:lstStyle/>
          <a:p>
            <a:r>
              <a:rPr lang="sv-SE" sz="3200" b="1" dirty="0">
                <a:solidFill>
                  <a:schemeClr val="tx1"/>
                </a:solidFill>
              </a:rPr>
              <a:t>Olaga integritetsintrång forts.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idx="1"/>
          </p:nvPr>
        </p:nvSpPr>
        <p:spPr>
          <a:xfrm>
            <a:off x="1665514" y="1400175"/>
            <a:ext cx="6840311" cy="5457825"/>
          </a:xfrm>
        </p:spPr>
        <p:txBody>
          <a:bodyPr>
            <a:normAutofit/>
          </a:bodyPr>
          <a:lstStyle/>
          <a:p>
            <a:pPr marL="0" indent="0" defTabSz="457200">
              <a:lnSpc>
                <a:spcPct val="110000"/>
              </a:lnSpc>
              <a:spcBef>
                <a:spcPts val="1000"/>
              </a:spcBef>
              <a:buClr>
                <a:srgbClr val="A53010"/>
              </a:buClr>
              <a:buNone/>
              <a:defRPr/>
            </a:pPr>
            <a:r>
              <a:rPr lang="sv-SE" sz="2800" b="1" dirty="0">
                <a:solidFill>
                  <a:schemeClr val="accent1"/>
                </a:solidFill>
                <a:latin typeface="Century Gothic" panose="020F0302020204030204"/>
              </a:rPr>
              <a:t>Bilder och andra uppgifter:</a:t>
            </a:r>
          </a:p>
          <a:p>
            <a:pPr marL="342900" indent="-342900" defTabSz="457200">
              <a:lnSpc>
                <a:spcPct val="110000"/>
              </a:lnSpc>
              <a:spcBef>
                <a:spcPts val="1000"/>
              </a:spcBef>
              <a:buClr>
                <a:srgbClr val="A53010"/>
              </a:buClr>
              <a:defRPr/>
            </a:pPr>
            <a:r>
              <a:rPr lang="sv-SE" sz="2600" b="1" dirty="0">
                <a:solidFill>
                  <a:schemeClr val="tx1"/>
                </a:solidFill>
                <a:latin typeface="Century Gothic" panose="020F0302020204030204"/>
              </a:rPr>
              <a:t>Om någons </a:t>
            </a:r>
            <a:r>
              <a:rPr lang="sv-SE" sz="2600" b="1" dirty="0">
                <a:solidFill>
                  <a:schemeClr val="accent1"/>
                </a:solidFill>
                <a:latin typeface="Century Gothic" panose="020F0302020204030204"/>
              </a:rPr>
              <a:t>sexualliv</a:t>
            </a:r>
          </a:p>
          <a:p>
            <a:pPr marL="342900" indent="-342900" defTabSz="457200">
              <a:lnSpc>
                <a:spcPct val="110000"/>
              </a:lnSpc>
              <a:spcBef>
                <a:spcPts val="1000"/>
              </a:spcBef>
              <a:buClr>
                <a:srgbClr val="A53010"/>
              </a:buClr>
              <a:defRPr/>
            </a:pPr>
            <a:r>
              <a:rPr lang="sv-SE" sz="2600" b="1" dirty="0">
                <a:solidFill>
                  <a:schemeClr val="tx1"/>
                </a:solidFill>
                <a:latin typeface="Century Gothic" panose="020F0302020204030204"/>
              </a:rPr>
              <a:t>Om någons </a:t>
            </a:r>
            <a:r>
              <a:rPr lang="sv-SE" sz="2600" b="1" dirty="0">
                <a:solidFill>
                  <a:schemeClr val="accent1"/>
                </a:solidFill>
                <a:latin typeface="Century Gothic" panose="020F0302020204030204"/>
              </a:rPr>
              <a:t>hälsotillstånd</a:t>
            </a:r>
          </a:p>
          <a:p>
            <a:pPr marL="342900" indent="-342900" defTabSz="457200">
              <a:lnSpc>
                <a:spcPct val="110000"/>
              </a:lnSpc>
              <a:spcBef>
                <a:spcPts val="1000"/>
              </a:spcBef>
              <a:buClr>
                <a:srgbClr val="A53010"/>
              </a:buClr>
              <a:defRPr/>
            </a:pPr>
            <a:r>
              <a:rPr lang="sv-SE" sz="2600" b="1" dirty="0">
                <a:solidFill>
                  <a:schemeClr val="tx1"/>
                </a:solidFill>
                <a:latin typeface="Century Gothic" panose="020F0302020204030204"/>
              </a:rPr>
              <a:t>Att någon utsatts för ett </a:t>
            </a:r>
            <a:r>
              <a:rPr lang="sv-SE" sz="2600" b="1" dirty="0">
                <a:solidFill>
                  <a:schemeClr val="accent1"/>
                </a:solidFill>
                <a:latin typeface="Century Gothic" panose="020F0302020204030204"/>
              </a:rPr>
              <a:t>brott</a:t>
            </a:r>
            <a:r>
              <a:rPr lang="sv-SE" sz="2600" b="1" dirty="0">
                <a:solidFill>
                  <a:schemeClr val="tx1"/>
                </a:solidFill>
                <a:latin typeface="Century Gothic" panose="020F0302020204030204"/>
              </a:rPr>
              <a:t> som innefattar ett angrepp </a:t>
            </a:r>
            <a:r>
              <a:rPr lang="sv-SE" sz="2600" b="1" dirty="0">
                <a:solidFill>
                  <a:schemeClr val="accent1"/>
                </a:solidFill>
                <a:latin typeface="Century Gothic" panose="020F0302020204030204"/>
              </a:rPr>
              <a:t>mot person, frihet eller frid</a:t>
            </a:r>
          </a:p>
          <a:p>
            <a:pPr marL="342900" indent="-342900" defTabSz="457200">
              <a:lnSpc>
                <a:spcPct val="110000"/>
              </a:lnSpc>
              <a:spcBef>
                <a:spcPts val="1000"/>
              </a:spcBef>
              <a:buClr>
                <a:srgbClr val="A53010"/>
              </a:buClr>
              <a:defRPr/>
            </a:pPr>
            <a:r>
              <a:rPr lang="sv-SE" sz="2600" b="1" dirty="0">
                <a:solidFill>
                  <a:schemeClr val="tx1"/>
                </a:solidFill>
                <a:latin typeface="Century Gothic" panose="020F0302020204030204"/>
              </a:rPr>
              <a:t>Bild på någon som befinner sig i en mycket </a:t>
            </a:r>
            <a:r>
              <a:rPr lang="sv-SE" sz="2600" b="1" dirty="0">
                <a:solidFill>
                  <a:schemeClr val="accent1"/>
                </a:solidFill>
                <a:latin typeface="Century Gothic" panose="020F0302020204030204"/>
              </a:rPr>
              <a:t>utsatt situation</a:t>
            </a:r>
          </a:p>
          <a:p>
            <a:pPr marL="342900" indent="-342900" defTabSz="457200">
              <a:lnSpc>
                <a:spcPct val="110000"/>
              </a:lnSpc>
              <a:spcBef>
                <a:spcPts val="1000"/>
              </a:spcBef>
              <a:buClr>
                <a:srgbClr val="A53010"/>
              </a:buClr>
              <a:defRPr/>
            </a:pPr>
            <a:r>
              <a:rPr lang="sv-SE" sz="2600" b="1" dirty="0">
                <a:solidFill>
                  <a:schemeClr val="tx1"/>
                </a:solidFill>
                <a:latin typeface="Century Gothic" panose="020F0302020204030204"/>
              </a:rPr>
              <a:t>Bild på någons </a:t>
            </a:r>
            <a:r>
              <a:rPr lang="sv-SE" sz="2600" b="1" dirty="0">
                <a:solidFill>
                  <a:schemeClr val="accent1"/>
                </a:solidFill>
                <a:latin typeface="Century Gothic" panose="020F0302020204030204"/>
              </a:rPr>
              <a:t>helt eller delvis nakna kropp</a:t>
            </a:r>
          </a:p>
          <a:p>
            <a:pPr marL="0" indent="0" defTabSz="457200">
              <a:lnSpc>
                <a:spcPct val="110000"/>
              </a:lnSpc>
              <a:spcBef>
                <a:spcPts val="1000"/>
              </a:spcBef>
              <a:buClr>
                <a:srgbClr val="A53010"/>
              </a:buClr>
              <a:buNone/>
              <a:defRPr/>
            </a:pPr>
            <a:endParaRPr lang="sv-SE" sz="2400" b="1" dirty="0">
              <a:solidFill>
                <a:schemeClr val="accent1"/>
              </a:solidFill>
              <a:latin typeface="Century Gothic" panose="020F03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475637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0540BA-C561-43EE-AC20-7F8302AE2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5515" y="362858"/>
            <a:ext cx="6840310" cy="561068"/>
          </a:xfrm>
        </p:spPr>
        <p:txBody>
          <a:bodyPr>
            <a:noAutofit/>
          </a:bodyPr>
          <a:lstStyle/>
          <a:p>
            <a:r>
              <a:rPr lang="sv-SE" sz="3200" b="1" dirty="0">
                <a:solidFill>
                  <a:schemeClr val="tx1"/>
                </a:solidFill>
              </a:rPr>
              <a:t>Grovt olaga integritetsintrång, 4 kap. 6d § BrB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idx="1"/>
          </p:nvPr>
        </p:nvSpPr>
        <p:spPr>
          <a:xfrm>
            <a:off x="1665514" y="1543050"/>
            <a:ext cx="6840311" cy="4391025"/>
          </a:xfrm>
        </p:spPr>
        <p:txBody>
          <a:bodyPr>
            <a:normAutofit fontScale="92500" lnSpcReduction="10000"/>
          </a:bodyPr>
          <a:lstStyle/>
          <a:p>
            <a:pPr marL="0" marR="0" lvl="0" indent="0" algn="l" defTabSz="342900" rtl="0" eaLnBrk="1" fontAlgn="auto" latinLnBrk="0" hangingPunct="1">
              <a:lnSpc>
                <a:spcPct val="114000"/>
              </a:lnSpc>
              <a:spcBef>
                <a:spcPts val="75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None/>
              <a:tabLst/>
              <a:defRPr/>
            </a:pPr>
            <a:r>
              <a:rPr kumimoji="0" lang="sv-SE" sz="2800" b="1" i="0" u="none" strike="noStrike" kern="1200" cap="none" spc="0" normalizeH="0" baseline="0" noProof="0" dirty="0">
                <a:ln>
                  <a:noFill/>
                </a:ln>
                <a:solidFill>
                  <a:srgbClr val="A53010"/>
                </a:solidFill>
                <a:effectLst/>
                <a:uLnTx/>
                <a:uFillTx/>
                <a:cs typeface="Arial" panose="020B0604020202020204" pitchFamily="34" charset="0"/>
              </a:rPr>
              <a:t>Omständigheter att särskilt beakta</a:t>
            </a:r>
          </a:p>
          <a:p>
            <a:pPr marL="0" lvl="0" indent="0" defTabSz="457200">
              <a:lnSpc>
                <a:spcPct val="110000"/>
              </a:lnSpc>
              <a:spcBef>
                <a:spcPts val="1000"/>
              </a:spcBef>
              <a:buClr>
                <a:srgbClr val="A53010"/>
              </a:buClr>
              <a:buNone/>
              <a:defRPr/>
            </a:pPr>
            <a:r>
              <a:rPr lang="sv-SE" sz="2800" b="1" dirty="0">
                <a:solidFill>
                  <a:srgbClr val="000000"/>
                </a:solidFill>
              </a:rPr>
              <a:t>om gärningen </a:t>
            </a:r>
          </a:p>
          <a:p>
            <a:pPr marL="342900" indent="-342900" defTabSz="457200">
              <a:lnSpc>
                <a:spcPct val="110000"/>
              </a:lnSpc>
              <a:spcBef>
                <a:spcPts val="1000"/>
              </a:spcBef>
              <a:buClr>
                <a:srgbClr val="A53010"/>
              </a:buClr>
              <a:defRPr/>
            </a:pPr>
            <a:r>
              <a:rPr lang="sv-SE" sz="2800" b="1" dirty="0">
                <a:solidFill>
                  <a:schemeClr val="tx1"/>
                </a:solidFill>
                <a:latin typeface="Century Gothic" panose="020F0302020204030204"/>
              </a:rPr>
              <a:t>med hänsyn till bildens eller uppgiftens innehåll </a:t>
            </a:r>
            <a:r>
              <a:rPr lang="sv-SE" sz="2800" b="1" i="1" dirty="0">
                <a:solidFill>
                  <a:schemeClr val="tx1"/>
                </a:solidFill>
                <a:latin typeface="Century Gothic" panose="020F0302020204030204"/>
              </a:rPr>
              <a:t>eller</a:t>
            </a:r>
            <a:r>
              <a:rPr lang="sv-SE" sz="2800" b="1" dirty="0">
                <a:solidFill>
                  <a:schemeClr val="tx1"/>
                </a:solidFill>
                <a:latin typeface="Century Gothic" panose="020F0302020204030204"/>
              </a:rPr>
              <a:t> </a:t>
            </a:r>
          </a:p>
          <a:p>
            <a:pPr marL="342900" indent="-342900" defTabSz="457200">
              <a:lnSpc>
                <a:spcPct val="110000"/>
              </a:lnSpc>
              <a:spcBef>
                <a:spcPts val="1000"/>
              </a:spcBef>
              <a:buClr>
                <a:srgbClr val="A53010"/>
              </a:buClr>
              <a:defRPr/>
            </a:pPr>
            <a:r>
              <a:rPr lang="sv-SE" sz="2800" b="1" dirty="0">
                <a:solidFill>
                  <a:schemeClr val="tx1"/>
                </a:solidFill>
                <a:latin typeface="Century Gothic" panose="020F0302020204030204"/>
              </a:rPr>
              <a:t>sättet för eller omfattningen av spridningen </a:t>
            </a:r>
          </a:p>
          <a:p>
            <a:pPr marL="642938" lvl="1" indent="-342900" defTabSz="457200">
              <a:lnSpc>
                <a:spcPct val="110000"/>
              </a:lnSpc>
              <a:spcBef>
                <a:spcPts val="1000"/>
              </a:spcBef>
              <a:buClr>
                <a:srgbClr val="A53010"/>
              </a:buClr>
              <a:defRPr/>
            </a:pPr>
            <a:r>
              <a:rPr lang="sv-SE" sz="2800" b="1" dirty="0">
                <a:solidFill>
                  <a:schemeClr val="tx1"/>
                </a:solidFill>
                <a:latin typeface="Century Gothic" panose="020F0302020204030204"/>
              </a:rPr>
              <a:t>var ägnad att medföra </a:t>
            </a:r>
            <a:r>
              <a:rPr lang="sv-SE" sz="2800" b="1" u="sng" dirty="0">
                <a:solidFill>
                  <a:schemeClr val="tx1"/>
                </a:solidFill>
                <a:latin typeface="Century Gothic" panose="020F0302020204030204"/>
              </a:rPr>
              <a:t>mycket allvarlig skada</a:t>
            </a:r>
            <a:r>
              <a:rPr lang="sv-SE" sz="2800" b="1" dirty="0">
                <a:solidFill>
                  <a:schemeClr val="tx1"/>
                </a:solidFill>
                <a:latin typeface="Century Gothic" panose="020F0302020204030204"/>
              </a:rPr>
              <a:t> för den som bilden eller uppgiften rör. </a:t>
            </a:r>
          </a:p>
        </p:txBody>
      </p:sp>
    </p:spTree>
    <p:extLst>
      <p:ext uri="{BB962C8B-B14F-4D97-AF65-F5344CB8AC3E}">
        <p14:creationId xmlns:p14="http://schemas.microsoft.com/office/powerpoint/2010/main" val="2555473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0540BA-C561-43EE-AC20-7F8302AE2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1093" y="394536"/>
            <a:ext cx="6545769" cy="529389"/>
          </a:xfrm>
        </p:spPr>
        <p:txBody>
          <a:bodyPr>
            <a:noAutofit/>
          </a:bodyPr>
          <a:lstStyle/>
          <a:p>
            <a:r>
              <a:rPr kumimoji="0" lang="sv-SE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F0302020204030204"/>
                <a:ea typeface="+mj-ea"/>
                <a:cs typeface="+mj-cs"/>
              </a:rPr>
              <a:t>Olaga integritetsintrång forts. </a:t>
            </a:r>
            <a:endParaRPr lang="sv-SE" sz="3200" b="1" dirty="0">
              <a:solidFill>
                <a:schemeClr val="tx1"/>
              </a:solidFill>
            </a:endParaRPr>
          </a:p>
        </p:txBody>
      </p:sp>
      <p:sp>
        <p:nvSpPr>
          <p:cNvPr id="6" name="Platshållare för innehåll 5"/>
          <p:cNvSpPr>
            <a:spLocks noGrp="1"/>
          </p:cNvSpPr>
          <p:nvPr>
            <p:ph idx="1"/>
          </p:nvPr>
        </p:nvSpPr>
        <p:spPr>
          <a:xfrm>
            <a:off x="1665514" y="1857375"/>
            <a:ext cx="6840311" cy="4824778"/>
          </a:xfrm>
        </p:spPr>
        <p:txBody>
          <a:bodyPr>
            <a:normAutofit/>
          </a:bodyPr>
          <a:lstStyle/>
          <a:p>
            <a:pPr marL="342900" indent="-342900" defTabSz="457200">
              <a:spcBef>
                <a:spcPts val="1000"/>
              </a:spcBef>
            </a:pPr>
            <a:r>
              <a:rPr lang="sv-SE" sz="2600" b="1" dirty="0">
                <a:solidFill>
                  <a:schemeClr val="accent1"/>
                </a:solidFill>
              </a:rPr>
              <a:t>Subjektivt rekvisit</a:t>
            </a:r>
            <a:r>
              <a:rPr lang="sv-SE" sz="2600" b="1" dirty="0">
                <a:solidFill>
                  <a:schemeClr val="tx1"/>
                </a:solidFill>
              </a:rPr>
              <a:t> – enbart uppsåt</a:t>
            </a:r>
          </a:p>
          <a:p>
            <a:pPr marL="342900" indent="-342900" defTabSz="457200">
              <a:spcBef>
                <a:spcPts val="1000"/>
              </a:spcBef>
            </a:pPr>
            <a:endParaRPr lang="sv-SE" sz="2600" b="1" dirty="0">
              <a:solidFill>
                <a:schemeClr val="tx1"/>
              </a:solidFill>
            </a:endParaRPr>
          </a:p>
          <a:p>
            <a:pPr marL="342900" indent="-342900" defTabSz="457200">
              <a:spcBef>
                <a:spcPts val="1000"/>
              </a:spcBef>
            </a:pPr>
            <a:r>
              <a:rPr lang="sv-SE" sz="2600" b="1" dirty="0">
                <a:solidFill>
                  <a:schemeClr val="tx1"/>
                </a:solidFill>
              </a:rPr>
              <a:t>Konkurrens</a:t>
            </a:r>
          </a:p>
          <a:p>
            <a:pPr marL="342900" indent="-342900" defTabSz="457200">
              <a:spcBef>
                <a:spcPts val="1000"/>
              </a:spcBef>
            </a:pPr>
            <a:endParaRPr lang="sv-SE" sz="2600" b="1" dirty="0">
              <a:solidFill>
                <a:schemeClr val="tx1"/>
              </a:solidFill>
            </a:endParaRPr>
          </a:p>
          <a:p>
            <a:pPr marL="342900" indent="-342900" defTabSz="457200">
              <a:spcBef>
                <a:spcPts val="1000"/>
              </a:spcBef>
            </a:pPr>
            <a:r>
              <a:rPr lang="sv-SE" sz="2600" b="1" dirty="0">
                <a:solidFill>
                  <a:schemeClr val="tx1"/>
                </a:solidFill>
              </a:rPr>
              <a:t>Osjälvständiga brottsformer, 4:10 BrB</a:t>
            </a:r>
          </a:p>
          <a:p>
            <a:pPr marL="342900" indent="-342900" defTabSz="457200">
              <a:spcBef>
                <a:spcPts val="1000"/>
              </a:spcBef>
            </a:pPr>
            <a:endParaRPr lang="sv-SE" sz="2600" b="1" dirty="0">
              <a:solidFill>
                <a:schemeClr val="tx1"/>
              </a:solidFill>
            </a:endParaRPr>
          </a:p>
          <a:p>
            <a:pPr marL="342900" indent="-342900" defTabSz="457200">
              <a:spcBef>
                <a:spcPts val="1000"/>
              </a:spcBef>
            </a:pPr>
            <a:r>
              <a:rPr lang="sv-SE" sz="2600" b="1" dirty="0">
                <a:solidFill>
                  <a:schemeClr val="tx1"/>
                </a:solidFill>
              </a:rPr>
              <a:t>Åtalsprövningsregler, 4:11 BrB</a:t>
            </a:r>
          </a:p>
          <a:p>
            <a:pPr marL="0" indent="0" defTabSz="457200">
              <a:spcBef>
                <a:spcPts val="1000"/>
              </a:spcBef>
              <a:buNone/>
            </a:pPr>
            <a:endParaRPr lang="sv-SE" sz="2600" b="1" dirty="0">
              <a:solidFill>
                <a:schemeClr val="tx1"/>
              </a:solidFill>
            </a:endParaRPr>
          </a:p>
          <a:p>
            <a:pPr marL="0" indent="0">
              <a:lnSpc>
                <a:spcPct val="114000"/>
              </a:lnSpc>
              <a:buNone/>
            </a:pPr>
            <a:endParaRPr lang="sv-SE" sz="2600" b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</a:pPr>
            <a:endParaRPr lang="sv-SE" sz="2800" b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0" indent="0">
              <a:lnSpc>
                <a:spcPct val="114000"/>
              </a:lnSpc>
              <a:buNone/>
            </a:pPr>
            <a:endParaRPr lang="sv-SE" sz="2800" b="1" dirty="0">
              <a:solidFill>
                <a:schemeClr val="accent1"/>
              </a:solidFill>
              <a:cs typeface="Arial" panose="020B0604020202020204" pitchFamily="34" charset="0"/>
            </a:endParaRPr>
          </a:p>
          <a:p>
            <a:pPr marL="0" indent="0">
              <a:lnSpc>
                <a:spcPct val="114000"/>
              </a:lnSpc>
              <a:buNone/>
            </a:pPr>
            <a:endParaRPr lang="sv-SE" sz="2600" b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0" indent="0">
              <a:lnSpc>
                <a:spcPct val="114000"/>
              </a:lnSpc>
              <a:buNone/>
            </a:pPr>
            <a:endParaRPr lang="sv-SE" sz="2600" b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0" indent="0">
              <a:lnSpc>
                <a:spcPct val="114000"/>
              </a:lnSpc>
              <a:buNone/>
            </a:pPr>
            <a:endParaRPr lang="sv-SE" sz="844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0083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0540BA-C561-43EE-AC20-7F8302AE2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5515" y="362858"/>
            <a:ext cx="6840310" cy="561068"/>
          </a:xfrm>
        </p:spPr>
        <p:txBody>
          <a:bodyPr>
            <a:noAutofit/>
          </a:bodyPr>
          <a:lstStyle/>
          <a:p>
            <a:r>
              <a:rPr lang="sv-SE" sz="3200" b="1" dirty="0">
                <a:solidFill>
                  <a:schemeClr val="tx1"/>
                </a:solidFill>
              </a:rPr>
              <a:t>Ofredande, 4 kap. 7 § BrB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idx="1"/>
          </p:nvPr>
        </p:nvSpPr>
        <p:spPr>
          <a:xfrm>
            <a:off x="1665514" y="1200150"/>
            <a:ext cx="6840311" cy="5294992"/>
          </a:xfrm>
        </p:spPr>
        <p:txBody>
          <a:bodyPr>
            <a:normAutofit/>
          </a:bodyPr>
          <a:lstStyle/>
          <a:p>
            <a:pPr marL="0" indent="0">
              <a:lnSpc>
                <a:spcPct val="114000"/>
              </a:lnSpc>
              <a:buNone/>
            </a:pPr>
            <a:r>
              <a:rPr lang="sv-SE" sz="2800" b="1" dirty="0">
                <a:solidFill>
                  <a:schemeClr val="accent1"/>
                </a:solidFill>
                <a:cs typeface="Arial" panose="020B0604020202020204" pitchFamily="34" charset="0"/>
              </a:rPr>
              <a:t>Objektiva rekvisit</a:t>
            </a:r>
          </a:p>
          <a:p>
            <a:pPr marL="342900" indent="-342900" defTabSz="457200">
              <a:lnSpc>
                <a:spcPct val="114000"/>
              </a:lnSpc>
              <a:spcBef>
                <a:spcPts val="1000"/>
              </a:spcBef>
            </a:pPr>
            <a:r>
              <a:rPr lang="sv-SE" sz="2600" b="1" dirty="0">
                <a:solidFill>
                  <a:schemeClr val="tx1"/>
                </a:solidFill>
              </a:rPr>
              <a:t>Fysiskt antasta någon annan </a:t>
            </a:r>
            <a:r>
              <a:rPr lang="sv-SE" sz="2600" b="1" i="1" dirty="0">
                <a:solidFill>
                  <a:schemeClr val="tx1"/>
                </a:solidFill>
              </a:rPr>
              <a:t>eller</a:t>
            </a:r>
          </a:p>
          <a:p>
            <a:pPr marL="342900" indent="-342900" defTabSz="457200">
              <a:lnSpc>
                <a:spcPct val="114000"/>
              </a:lnSpc>
              <a:spcBef>
                <a:spcPts val="1000"/>
              </a:spcBef>
            </a:pPr>
            <a:r>
              <a:rPr lang="sv-SE" sz="2600" b="1" dirty="0">
                <a:solidFill>
                  <a:schemeClr val="tx1"/>
                </a:solidFill>
              </a:rPr>
              <a:t>utsätta annan för </a:t>
            </a:r>
            <a:r>
              <a:rPr lang="sv-SE" sz="2600" b="1" i="1" dirty="0">
                <a:solidFill>
                  <a:schemeClr val="tx1"/>
                </a:solidFill>
              </a:rPr>
              <a:t>störande kontakter eller</a:t>
            </a:r>
          </a:p>
          <a:p>
            <a:pPr marL="342900" indent="-342900" defTabSz="457200">
              <a:lnSpc>
                <a:spcPct val="114000"/>
              </a:lnSpc>
              <a:spcBef>
                <a:spcPts val="1000"/>
              </a:spcBef>
            </a:pPr>
            <a:r>
              <a:rPr lang="sv-SE" sz="2600" b="1" dirty="0">
                <a:solidFill>
                  <a:schemeClr val="tx1"/>
                </a:solidFill>
              </a:rPr>
              <a:t>utsätta annan för </a:t>
            </a:r>
            <a:r>
              <a:rPr lang="sv-SE" sz="2600" b="1" i="1" dirty="0">
                <a:solidFill>
                  <a:schemeClr val="tx1"/>
                </a:solidFill>
              </a:rPr>
              <a:t>annat hänsynslöst agerande </a:t>
            </a:r>
          </a:p>
          <a:p>
            <a:pPr marL="642938" lvl="1" indent="-342900" defTabSz="457200">
              <a:lnSpc>
                <a:spcPct val="114000"/>
              </a:lnSpc>
              <a:spcBef>
                <a:spcPts val="1000"/>
              </a:spcBef>
            </a:pPr>
            <a:r>
              <a:rPr lang="sv-SE" sz="2450" b="1" dirty="0">
                <a:solidFill>
                  <a:schemeClr val="tx1"/>
                </a:solidFill>
              </a:rPr>
              <a:t>om gärningen är ägnad att kränka den utsattes frid</a:t>
            </a:r>
          </a:p>
          <a:p>
            <a:pPr marL="642938" lvl="1" indent="-342900" defTabSz="457200">
              <a:lnSpc>
                <a:spcPct val="114000"/>
              </a:lnSpc>
              <a:spcBef>
                <a:spcPts val="1000"/>
              </a:spcBef>
            </a:pPr>
            <a:r>
              <a:rPr lang="sv-SE" sz="2450" b="1" dirty="0">
                <a:solidFill>
                  <a:schemeClr val="tx1"/>
                </a:solidFill>
              </a:rPr>
              <a:t>på ett </a:t>
            </a:r>
            <a:r>
              <a:rPr lang="sv-SE" sz="2450" b="1" i="1" dirty="0">
                <a:solidFill>
                  <a:schemeClr val="tx1"/>
                </a:solidFill>
              </a:rPr>
              <a:t>kännbart</a:t>
            </a:r>
            <a:r>
              <a:rPr lang="sv-SE" sz="2450" b="1" dirty="0">
                <a:solidFill>
                  <a:schemeClr val="tx1"/>
                </a:solidFill>
              </a:rPr>
              <a:t> sätt </a:t>
            </a:r>
          </a:p>
          <a:p>
            <a:pPr marL="300038" lvl="1" indent="0" defTabSz="457200">
              <a:lnSpc>
                <a:spcPct val="114000"/>
              </a:lnSpc>
              <a:spcBef>
                <a:spcPts val="1000"/>
              </a:spcBef>
              <a:buNone/>
            </a:pPr>
            <a:r>
              <a:rPr lang="sv-SE" sz="2450" b="1" dirty="0">
                <a:solidFill>
                  <a:schemeClr val="accent1"/>
                </a:solidFill>
              </a:rPr>
              <a:t>Teknikneutral</a:t>
            </a:r>
          </a:p>
        </p:txBody>
      </p:sp>
    </p:spTree>
    <p:extLst>
      <p:ext uri="{BB962C8B-B14F-4D97-AF65-F5344CB8AC3E}">
        <p14:creationId xmlns:p14="http://schemas.microsoft.com/office/powerpoint/2010/main" val="3055653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0540BA-C561-43EE-AC20-7F8302AE2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1093" y="394536"/>
            <a:ext cx="6545769" cy="529389"/>
          </a:xfrm>
        </p:spPr>
        <p:txBody>
          <a:bodyPr>
            <a:noAutofit/>
          </a:bodyPr>
          <a:lstStyle/>
          <a:p>
            <a:r>
              <a:rPr kumimoji="0" lang="sv-SE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F0302020204030204"/>
                <a:ea typeface="+mj-ea"/>
                <a:cs typeface="+mj-cs"/>
              </a:rPr>
              <a:t>Ofredande forts. </a:t>
            </a:r>
            <a:endParaRPr lang="sv-SE" sz="3200" b="1" dirty="0">
              <a:solidFill>
                <a:schemeClr val="tx1"/>
              </a:solidFill>
            </a:endParaRPr>
          </a:p>
        </p:txBody>
      </p:sp>
      <p:sp>
        <p:nvSpPr>
          <p:cNvPr id="6" name="Platshållare för innehåll 5"/>
          <p:cNvSpPr>
            <a:spLocks noGrp="1"/>
          </p:cNvSpPr>
          <p:nvPr>
            <p:ph idx="1"/>
          </p:nvPr>
        </p:nvSpPr>
        <p:spPr>
          <a:xfrm>
            <a:off x="1665514" y="1857375"/>
            <a:ext cx="6840311" cy="4824778"/>
          </a:xfrm>
        </p:spPr>
        <p:txBody>
          <a:bodyPr>
            <a:normAutofit/>
          </a:bodyPr>
          <a:lstStyle/>
          <a:p>
            <a:pPr marL="342900" indent="-342900" defTabSz="457200">
              <a:spcBef>
                <a:spcPts val="1000"/>
              </a:spcBef>
            </a:pPr>
            <a:r>
              <a:rPr lang="sv-SE" sz="2600" b="1" dirty="0">
                <a:solidFill>
                  <a:schemeClr val="accent1"/>
                </a:solidFill>
              </a:rPr>
              <a:t>Subjektivt rekvisit</a:t>
            </a:r>
            <a:r>
              <a:rPr lang="sv-SE" sz="2600" b="1" dirty="0">
                <a:solidFill>
                  <a:schemeClr val="tx1"/>
                </a:solidFill>
              </a:rPr>
              <a:t> – enbart uppsåt</a:t>
            </a:r>
          </a:p>
          <a:p>
            <a:pPr marL="342900" indent="-342900" defTabSz="457200">
              <a:spcBef>
                <a:spcPts val="1000"/>
              </a:spcBef>
            </a:pPr>
            <a:endParaRPr lang="sv-SE" sz="2600" b="1" dirty="0">
              <a:solidFill>
                <a:schemeClr val="tx1"/>
              </a:solidFill>
            </a:endParaRPr>
          </a:p>
          <a:p>
            <a:pPr marL="342900" indent="-342900" defTabSz="457200">
              <a:spcBef>
                <a:spcPts val="1000"/>
              </a:spcBef>
            </a:pPr>
            <a:r>
              <a:rPr lang="sv-SE" sz="2600" b="1" dirty="0">
                <a:solidFill>
                  <a:schemeClr val="tx1"/>
                </a:solidFill>
              </a:rPr>
              <a:t>Konkurrens</a:t>
            </a:r>
          </a:p>
          <a:p>
            <a:pPr marL="342900" indent="-342900" defTabSz="457200">
              <a:spcBef>
                <a:spcPts val="1000"/>
              </a:spcBef>
            </a:pPr>
            <a:endParaRPr lang="sv-SE" sz="2600" b="1" dirty="0">
              <a:solidFill>
                <a:schemeClr val="tx1"/>
              </a:solidFill>
            </a:endParaRPr>
          </a:p>
          <a:p>
            <a:pPr marL="342900" indent="-342900" defTabSz="457200">
              <a:spcBef>
                <a:spcPts val="1000"/>
              </a:spcBef>
            </a:pPr>
            <a:r>
              <a:rPr lang="sv-SE" sz="2600" b="1" dirty="0">
                <a:solidFill>
                  <a:schemeClr val="tx1"/>
                </a:solidFill>
              </a:rPr>
              <a:t>Osjälvständiga brottsformer, 4:10 BrB</a:t>
            </a:r>
          </a:p>
          <a:p>
            <a:pPr marL="342900" indent="-342900" defTabSz="457200">
              <a:spcBef>
                <a:spcPts val="1000"/>
              </a:spcBef>
            </a:pPr>
            <a:endParaRPr lang="sv-SE" sz="2600" b="1" dirty="0">
              <a:solidFill>
                <a:schemeClr val="tx1"/>
              </a:solidFill>
            </a:endParaRPr>
          </a:p>
          <a:p>
            <a:pPr marL="342900" indent="-342900" defTabSz="457200">
              <a:spcBef>
                <a:spcPts val="1000"/>
              </a:spcBef>
            </a:pPr>
            <a:r>
              <a:rPr lang="sv-SE" sz="2600" b="1" dirty="0">
                <a:solidFill>
                  <a:schemeClr val="tx1"/>
                </a:solidFill>
              </a:rPr>
              <a:t>Åtalsprövningsregler, 4:11 BrB</a:t>
            </a:r>
          </a:p>
          <a:p>
            <a:pPr marL="0" indent="0" defTabSz="457200">
              <a:spcBef>
                <a:spcPts val="1000"/>
              </a:spcBef>
              <a:buNone/>
            </a:pPr>
            <a:endParaRPr lang="sv-SE" sz="2600" b="1" dirty="0">
              <a:solidFill>
                <a:schemeClr val="tx1"/>
              </a:solidFill>
            </a:endParaRPr>
          </a:p>
          <a:p>
            <a:pPr marL="0" indent="0">
              <a:lnSpc>
                <a:spcPct val="114000"/>
              </a:lnSpc>
              <a:buNone/>
            </a:pPr>
            <a:endParaRPr lang="sv-SE" sz="2600" b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</a:pPr>
            <a:endParaRPr lang="sv-SE" sz="2800" b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0" indent="0">
              <a:lnSpc>
                <a:spcPct val="114000"/>
              </a:lnSpc>
              <a:buNone/>
            </a:pPr>
            <a:endParaRPr lang="sv-SE" sz="2800" b="1" dirty="0">
              <a:solidFill>
                <a:schemeClr val="accent1"/>
              </a:solidFill>
              <a:cs typeface="Arial" panose="020B0604020202020204" pitchFamily="34" charset="0"/>
            </a:endParaRPr>
          </a:p>
          <a:p>
            <a:pPr marL="0" indent="0">
              <a:lnSpc>
                <a:spcPct val="114000"/>
              </a:lnSpc>
              <a:buNone/>
            </a:pPr>
            <a:endParaRPr lang="sv-SE" sz="2600" b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0" indent="0">
              <a:lnSpc>
                <a:spcPct val="114000"/>
              </a:lnSpc>
              <a:buNone/>
            </a:pPr>
            <a:endParaRPr lang="sv-SE" sz="2600" b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0" indent="0">
              <a:lnSpc>
                <a:spcPct val="114000"/>
              </a:lnSpc>
              <a:buNone/>
            </a:pPr>
            <a:endParaRPr lang="sv-SE" sz="844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700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>
            <a:extLst>
              <a:ext uri="{FF2B5EF4-FFF2-40B4-BE49-F238E27FC236}">
                <a16:creationId xmlns:a16="http://schemas.microsoft.com/office/drawing/2014/main" id="{BC247D6B-0289-4072-9A28-04C0AC6ED3D7}"/>
              </a:ext>
            </a:extLst>
          </p:cNvPr>
          <p:cNvSpPr txBox="1"/>
          <p:nvPr/>
        </p:nvSpPr>
        <p:spPr>
          <a:xfrm>
            <a:off x="601218" y="5547291"/>
            <a:ext cx="79415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42900"/>
            <a:r>
              <a:rPr lang="sv-SE" sz="3200" b="1" dirty="0">
                <a:solidFill>
                  <a:prstClr val="black"/>
                </a:solidFill>
                <a:latin typeface="+mj-lt"/>
                <a:cs typeface="Arial" panose="020B0604020202020204" pitchFamily="34" charset="0"/>
              </a:rPr>
              <a:t>Tack för visad uppmärksamhet!</a:t>
            </a:r>
          </a:p>
        </p:txBody>
      </p:sp>
    </p:spTree>
    <p:extLst>
      <p:ext uri="{BB962C8B-B14F-4D97-AF65-F5344CB8AC3E}">
        <p14:creationId xmlns:p14="http://schemas.microsoft.com/office/powerpoint/2010/main" val="2426245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0540BA-C561-43EE-AC20-7F8302AE2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1093" y="394536"/>
            <a:ext cx="6545769" cy="529389"/>
          </a:xfrm>
        </p:spPr>
        <p:txBody>
          <a:bodyPr>
            <a:noAutofit/>
          </a:bodyPr>
          <a:lstStyle/>
          <a:p>
            <a:r>
              <a:rPr lang="sv-SE" sz="3200" b="1" dirty="0">
                <a:solidFill>
                  <a:schemeClr val="tx1"/>
                </a:solidFill>
                <a:latin typeface="Century Gothic" panose="020F0302020204030204"/>
              </a:rPr>
              <a:t>Hemfridsbrott</a:t>
            </a:r>
            <a:r>
              <a:rPr kumimoji="0" lang="sv-SE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anose="020F0302020204030204"/>
                <a:ea typeface="+mj-ea"/>
                <a:cs typeface="+mj-cs"/>
              </a:rPr>
              <a:t>, 4 kap. 6 </a:t>
            </a:r>
            <a:r>
              <a:rPr kumimoji="0" lang="sv-SE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anose="020F0302020204030204"/>
              </a:rPr>
              <a:t>§ 1 st. BrB</a:t>
            </a:r>
            <a:endParaRPr lang="sv-SE" sz="3200" b="1" dirty="0">
              <a:solidFill>
                <a:schemeClr val="tx1"/>
              </a:solidFill>
            </a:endParaRPr>
          </a:p>
        </p:txBody>
      </p:sp>
      <p:sp>
        <p:nvSpPr>
          <p:cNvPr id="6" name="Platshållare för innehåll 5"/>
          <p:cNvSpPr>
            <a:spLocks noGrp="1"/>
          </p:cNvSpPr>
          <p:nvPr>
            <p:ph idx="1"/>
          </p:nvPr>
        </p:nvSpPr>
        <p:spPr>
          <a:xfrm>
            <a:off x="1583452" y="1628775"/>
            <a:ext cx="7189073" cy="4371976"/>
          </a:xfrm>
        </p:spPr>
        <p:txBody>
          <a:bodyPr>
            <a:normAutofit/>
          </a:bodyPr>
          <a:lstStyle/>
          <a:p>
            <a:pPr marL="0" indent="0">
              <a:lnSpc>
                <a:spcPct val="114000"/>
              </a:lnSpc>
              <a:buNone/>
            </a:pPr>
            <a:r>
              <a:rPr lang="sv-SE" sz="2800" b="1" dirty="0">
                <a:solidFill>
                  <a:schemeClr val="accent1"/>
                </a:solidFill>
                <a:cs typeface="Arial" panose="020B0604020202020204" pitchFamily="34" charset="0"/>
              </a:rPr>
              <a:t>Objektiva rekvisit</a:t>
            </a:r>
          </a:p>
          <a:p>
            <a:pPr marL="342900" indent="-342900" defTabSz="457200">
              <a:lnSpc>
                <a:spcPct val="114000"/>
              </a:lnSpc>
              <a:spcBef>
                <a:spcPts val="1000"/>
              </a:spcBef>
            </a:pPr>
            <a:r>
              <a:rPr lang="sv-SE" sz="2600" b="1" dirty="0">
                <a:solidFill>
                  <a:schemeClr val="tx1"/>
                </a:solidFill>
              </a:rPr>
              <a:t>Olovligen tränga in </a:t>
            </a:r>
            <a:r>
              <a:rPr lang="sv-SE" sz="2600" b="1" i="1" dirty="0">
                <a:solidFill>
                  <a:schemeClr val="tx1"/>
                </a:solidFill>
              </a:rPr>
              <a:t>eller</a:t>
            </a:r>
          </a:p>
          <a:p>
            <a:pPr marL="342900" indent="-342900" defTabSz="457200">
              <a:lnSpc>
                <a:spcPct val="114000"/>
              </a:lnSpc>
              <a:spcBef>
                <a:spcPts val="1000"/>
              </a:spcBef>
            </a:pPr>
            <a:r>
              <a:rPr lang="sv-SE" sz="2600" b="1" dirty="0">
                <a:solidFill>
                  <a:schemeClr val="tx1"/>
                </a:solidFill>
              </a:rPr>
              <a:t>olovligen stanna kvar</a:t>
            </a:r>
          </a:p>
          <a:p>
            <a:pPr marL="642937" lvl="2" indent="-342900" defTabSz="457200">
              <a:lnSpc>
                <a:spcPct val="114000"/>
              </a:lnSpc>
              <a:spcBef>
                <a:spcPts val="1000"/>
              </a:spcBef>
            </a:pPr>
            <a:r>
              <a:rPr lang="sv-SE" sz="2600" b="1" dirty="0">
                <a:solidFill>
                  <a:schemeClr val="tx1"/>
                </a:solidFill>
              </a:rPr>
              <a:t>i någon annans bostad </a:t>
            </a:r>
            <a:r>
              <a:rPr lang="sv-SE" sz="2600" b="1" i="1" dirty="0">
                <a:solidFill>
                  <a:schemeClr val="tx1"/>
                </a:solidFill>
              </a:rPr>
              <a:t>eller</a:t>
            </a:r>
            <a:r>
              <a:rPr lang="sv-SE" sz="2600" b="1" dirty="0">
                <a:solidFill>
                  <a:schemeClr val="tx1"/>
                </a:solidFill>
              </a:rPr>
              <a:t> annat liknande boende</a:t>
            </a:r>
          </a:p>
          <a:p>
            <a:pPr marL="642937" lvl="2" indent="-342900" defTabSz="457200">
              <a:lnSpc>
                <a:spcPct val="114000"/>
              </a:lnSpc>
              <a:spcBef>
                <a:spcPts val="1000"/>
              </a:spcBef>
            </a:pPr>
            <a:r>
              <a:rPr lang="sv-SE" sz="2600" b="1" dirty="0">
                <a:solidFill>
                  <a:schemeClr val="tx1"/>
                </a:solidFill>
              </a:rPr>
              <a:t>i en trädgård, på en gårdsplan </a:t>
            </a:r>
            <a:r>
              <a:rPr lang="sv-SE" sz="2600" b="1" i="1" dirty="0">
                <a:solidFill>
                  <a:schemeClr val="tx1"/>
                </a:solidFill>
              </a:rPr>
              <a:t>eller</a:t>
            </a:r>
            <a:r>
              <a:rPr lang="sv-SE" sz="2600" b="1" dirty="0">
                <a:solidFill>
                  <a:schemeClr val="tx1"/>
                </a:solidFill>
              </a:rPr>
              <a:t> på en annan liknande plats som tillhör bostaden eller boendet (2 men.)</a:t>
            </a:r>
          </a:p>
          <a:p>
            <a:pPr marL="0" indent="0" defTabSz="457200">
              <a:lnSpc>
                <a:spcPct val="134000"/>
              </a:lnSpc>
              <a:spcBef>
                <a:spcPts val="1000"/>
              </a:spcBef>
              <a:buNone/>
            </a:pPr>
            <a:endParaRPr lang="sv-SE" sz="2400" b="1" dirty="0">
              <a:solidFill>
                <a:schemeClr val="tx1"/>
              </a:solidFill>
            </a:endParaRPr>
          </a:p>
          <a:p>
            <a:pPr marL="0" indent="0">
              <a:lnSpc>
                <a:spcPct val="114000"/>
              </a:lnSpc>
              <a:buNone/>
            </a:pPr>
            <a:endParaRPr lang="sv-SE" sz="2400" b="1" dirty="0">
              <a:solidFill>
                <a:schemeClr val="accent1"/>
              </a:solidFill>
              <a:cs typeface="Arial" panose="020B0604020202020204" pitchFamily="34" charset="0"/>
            </a:endParaRPr>
          </a:p>
          <a:p>
            <a:pPr marL="0" indent="0">
              <a:lnSpc>
                <a:spcPct val="114000"/>
              </a:lnSpc>
              <a:buNone/>
            </a:pPr>
            <a:endParaRPr lang="sv-SE" sz="2600" b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0" indent="0">
              <a:lnSpc>
                <a:spcPct val="114000"/>
              </a:lnSpc>
              <a:buNone/>
            </a:pPr>
            <a:endParaRPr lang="sv-SE" sz="844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3424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0540BA-C561-43EE-AC20-7F8302AE2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1093" y="394536"/>
            <a:ext cx="6545769" cy="529389"/>
          </a:xfrm>
        </p:spPr>
        <p:txBody>
          <a:bodyPr>
            <a:noAutofit/>
          </a:bodyPr>
          <a:lstStyle/>
          <a:p>
            <a:r>
              <a:rPr lang="sv-SE" sz="3200" b="1" dirty="0">
                <a:solidFill>
                  <a:schemeClr val="tx1"/>
                </a:solidFill>
                <a:latin typeface="Century Gothic" panose="020F0302020204030204"/>
              </a:rPr>
              <a:t>Olaga intrång</a:t>
            </a:r>
            <a:r>
              <a:rPr kumimoji="0" lang="sv-SE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anose="020F0302020204030204"/>
                <a:ea typeface="+mj-ea"/>
                <a:cs typeface="+mj-cs"/>
              </a:rPr>
              <a:t>, 4 kap. 6 </a:t>
            </a:r>
            <a:r>
              <a:rPr kumimoji="0" lang="sv-SE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anose="020F0302020204030204"/>
              </a:rPr>
              <a:t>§ 2 st. BrB</a:t>
            </a:r>
            <a:endParaRPr lang="sv-SE" sz="3200" b="1" dirty="0">
              <a:solidFill>
                <a:schemeClr val="tx1"/>
              </a:solidFill>
            </a:endParaRPr>
          </a:p>
        </p:txBody>
      </p:sp>
      <p:sp>
        <p:nvSpPr>
          <p:cNvPr id="6" name="Platshållare för innehåll 5"/>
          <p:cNvSpPr>
            <a:spLocks noGrp="1"/>
          </p:cNvSpPr>
          <p:nvPr>
            <p:ph idx="1"/>
          </p:nvPr>
        </p:nvSpPr>
        <p:spPr>
          <a:xfrm>
            <a:off x="1583452" y="1900238"/>
            <a:ext cx="7189073" cy="5072061"/>
          </a:xfrm>
        </p:spPr>
        <p:txBody>
          <a:bodyPr>
            <a:normAutofit/>
          </a:bodyPr>
          <a:lstStyle/>
          <a:p>
            <a:pPr marL="0" indent="0">
              <a:lnSpc>
                <a:spcPct val="114000"/>
              </a:lnSpc>
              <a:buNone/>
            </a:pPr>
            <a:r>
              <a:rPr lang="sv-SE" sz="2800" b="1" dirty="0">
                <a:solidFill>
                  <a:schemeClr val="accent1"/>
                </a:solidFill>
                <a:cs typeface="Arial" panose="020B0604020202020204" pitchFamily="34" charset="0"/>
              </a:rPr>
              <a:t>Objektiva rekvisit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sv-SE" sz="2600" b="1" dirty="0">
                <a:solidFill>
                  <a:schemeClr val="tx1"/>
                </a:solidFill>
                <a:cs typeface="Arial" panose="020B0604020202020204" pitchFamily="34" charset="0"/>
              </a:rPr>
              <a:t>I annat fall</a:t>
            </a:r>
          </a:p>
          <a:p>
            <a:pPr marL="342900" indent="-342900" defTabSz="457200">
              <a:lnSpc>
                <a:spcPct val="114000"/>
              </a:lnSpc>
              <a:spcBef>
                <a:spcPts val="1000"/>
              </a:spcBef>
              <a:defRPr/>
            </a:pPr>
            <a:r>
              <a:rPr lang="sv-SE" sz="2600" b="1" dirty="0">
                <a:solidFill>
                  <a:schemeClr val="tx1"/>
                </a:solidFill>
              </a:rPr>
              <a:t>obehörigen tränga in </a:t>
            </a:r>
            <a:r>
              <a:rPr lang="sv-SE" sz="2600" b="1" i="1" dirty="0">
                <a:solidFill>
                  <a:schemeClr val="tx1"/>
                </a:solidFill>
              </a:rPr>
              <a:t>eller</a:t>
            </a:r>
          </a:p>
          <a:p>
            <a:pPr marL="342900" indent="-342900" defTabSz="457200">
              <a:lnSpc>
                <a:spcPct val="114000"/>
              </a:lnSpc>
              <a:spcBef>
                <a:spcPts val="1000"/>
              </a:spcBef>
              <a:defRPr/>
            </a:pPr>
            <a:r>
              <a:rPr lang="sv-SE" sz="2600" b="1" dirty="0">
                <a:solidFill>
                  <a:schemeClr val="tx1"/>
                </a:solidFill>
              </a:rPr>
              <a:t>obehörigen stanna kvar</a:t>
            </a:r>
          </a:p>
          <a:p>
            <a:pPr marL="642937" lvl="2" indent="-342900" defTabSz="457200">
              <a:lnSpc>
                <a:spcPct val="114000"/>
              </a:lnSpc>
              <a:spcBef>
                <a:spcPts val="1000"/>
              </a:spcBef>
              <a:defRPr/>
            </a:pPr>
            <a:r>
              <a:rPr lang="sv-SE" sz="2600" b="1" dirty="0">
                <a:solidFill>
                  <a:schemeClr val="tx1"/>
                </a:solidFill>
              </a:rPr>
              <a:t>i en byggnad </a:t>
            </a:r>
            <a:r>
              <a:rPr lang="sv-SE" sz="2600" b="1" i="1" dirty="0">
                <a:solidFill>
                  <a:schemeClr val="tx1"/>
                </a:solidFill>
              </a:rPr>
              <a:t>eller</a:t>
            </a:r>
            <a:r>
              <a:rPr lang="sv-SE" sz="2600" b="1" dirty="0">
                <a:solidFill>
                  <a:schemeClr val="tx1"/>
                </a:solidFill>
              </a:rPr>
              <a:t> ett fartyg, på en gårdsplan </a:t>
            </a:r>
            <a:r>
              <a:rPr lang="sv-SE" sz="2600" b="1" i="1" dirty="0">
                <a:solidFill>
                  <a:schemeClr val="tx1"/>
                </a:solidFill>
              </a:rPr>
              <a:t>eller</a:t>
            </a:r>
            <a:r>
              <a:rPr lang="sv-SE" sz="2600" b="1" dirty="0">
                <a:solidFill>
                  <a:schemeClr val="tx1"/>
                </a:solidFill>
              </a:rPr>
              <a:t> på en annan liknande plats </a:t>
            </a:r>
          </a:p>
          <a:p>
            <a:pPr marL="0" indent="0">
              <a:lnSpc>
                <a:spcPct val="114000"/>
              </a:lnSpc>
              <a:buNone/>
            </a:pPr>
            <a:endParaRPr lang="sv-SE" sz="2600" b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0" indent="0">
              <a:lnSpc>
                <a:spcPct val="114000"/>
              </a:lnSpc>
              <a:buNone/>
            </a:pPr>
            <a:endParaRPr lang="sv-SE" sz="844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2389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0540BA-C561-43EE-AC20-7F8302AE2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5515" y="362858"/>
            <a:ext cx="6840310" cy="561068"/>
          </a:xfrm>
        </p:spPr>
        <p:txBody>
          <a:bodyPr>
            <a:noAutofit/>
          </a:bodyPr>
          <a:lstStyle/>
          <a:p>
            <a:r>
              <a:rPr lang="sv-SE" sz="3200" b="1" dirty="0">
                <a:solidFill>
                  <a:schemeClr val="tx1"/>
                </a:solidFill>
              </a:rPr>
              <a:t>Grovt hemfridsbrott eller grovt olaga intrång, 4 kap. 6 § 3 st. BrB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idx="1"/>
          </p:nvPr>
        </p:nvSpPr>
        <p:spPr>
          <a:xfrm>
            <a:off x="1665514" y="1714500"/>
            <a:ext cx="6840311" cy="4219575"/>
          </a:xfrm>
        </p:spPr>
        <p:txBody>
          <a:bodyPr>
            <a:normAutofit lnSpcReduction="10000"/>
          </a:bodyPr>
          <a:lstStyle/>
          <a:p>
            <a:pPr marL="0" marR="0" lvl="0" indent="0" algn="l" defTabSz="342900" rtl="0" eaLnBrk="1" fontAlgn="auto" latinLnBrk="0" hangingPunct="1">
              <a:lnSpc>
                <a:spcPct val="114000"/>
              </a:lnSpc>
              <a:spcBef>
                <a:spcPts val="75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None/>
              <a:tabLst/>
              <a:defRPr/>
            </a:pPr>
            <a:r>
              <a:rPr kumimoji="0" lang="sv-SE" sz="2800" b="1" i="0" u="none" strike="noStrike" kern="1200" cap="none" spc="0" normalizeH="0" baseline="0" noProof="0" dirty="0">
                <a:ln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Arial" panose="020B0604020202020204" pitchFamily="34" charset="0"/>
              </a:rPr>
              <a:t>Omständigheter att särskilt beakta</a:t>
            </a:r>
          </a:p>
          <a:p>
            <a:pPr marL="0" lvl="0" indent="0" defTabSz="457200">
              <a:lnSpc>
                <a:spcPct val="110000"/>
              </a:lnSpc>
              <a:spcBef>
                <a:spcPts val="1000"/>
              </a:spcBef>
              <a:buClr>
                <a:srgbClr val="A53010"/>
              </a:buClr>
              <a:buNone/>
              <a:defRPr/>
            </a:pPr>
            <a:r>
              <a:rPr lang="sv-SE" sz="2600" b="1" dirty="0">
                <a:solidFill>
                  <a:prstClr val="black"/>
                </a:solidFill>
              </a:rPr>
              <a:t>om gärningen</a:t>
            </a:r>
          </a:p>
          <a:p>
            <a:pPr marL="342900" indent="-342900" defTabSz="457200">
              <a:lnSpc>
                <a:spcPct val="114000"/>
              </a:lnSpc>
              <a:spcBef>
                <a:spcPts val="1000"/>
              </a:spcBef>
              <a:defRPr/>
            </a:pPr>
            <a:r>
              <a:rPr lang="sv-SE" sz="2600" b="1" dirty="0">
                <a:solidFill>
                  <a:schemeClr val="tx1"/>
                </a:solidFill>
              </a:rPr>
              <a:t>har skett genom inbrott,</a:t>
            </a:r>
          </a:p>
          <a:p>
            <a:pPr marL="342900" lvl="0" indent="-342900" defTabSz="457200">
              <a:lnSpc>
                <a:spcPct val="114000"/>
              </a:lnSpc>
              <a:spcBef>
                <a:spcPts val="1000"/>
              </a:spcBef>
              <a:defRPr/>
            </a:pPr>
            <a:r>
              <a:rPr lang="sv-SE" sz="2600" b="1" dirty="0">
                <a:solidFill>
                  <a:schemeClr val="tx1"/>
                </a:solidFill>
              </a:rPr>
              <a:t>har innefattat våld, hot om brottslig gärning, ofredande eller skada på egendom, </a:t>
            </a:r>
            <a:r>
              <a:rPr lang="sv-SE" sz="2600" b="1" i="1" dirty="0">
                <a:solidFill>
                  <a:schemeClr val="tx1"/>
                </a:solidFill>
              </a:rPr>
              <a:t>eller</a:t>
            </a:r>
          </a:p>
          <a:p>
            <a:pPr marL="342900" lvl="0" indent="-342900" defTabSz="457200">
              <a:lnSpc>
                <a:spcPct val="114000"/>
              </a:lnSpc>
              <a:spcBef>
                <a:spcPts val="1000"/>
              </a:spcBef>
              <a:defRPr/>
            </a:pPr>
            <a:r>
              <a:rPr lang="sv-SE" sz="2600" b="1" dirty="0">
                <a:solidFill>
                  <a:schemeClr val="tx1"/>
                </a:solidFill>
              </a:rPr>
              <a:t>annars har varit av särskilt hänsynslös eller farlig art.</a:t>
            </a:r>
          </a:p>
          <a:p>
            <a:pPr marL="342900" lvl="0" indent="-342900" defTabSz="457200">
              <a:lnSpc>
                <a:spcPct val="110000"/>
              </a:lnSpc>
              <a:spcBef>
                <a:spcPts val="1000"/>
              </a:spcBef>
              <a:buClr>
                <a:srgbClr val="A53010"/>
              </a:buClr>
              <a:defRPr/>
            </a:pPr>
            <a:endParaRPr lang="sv-SE" sz="2600" b="1" dirty="0">
              <a:solidFill>
                <a:prstClr val="black"/>
              </a:solidFill>
            </a:endParaRPr>
          </a:p>
          <a:p>
            <a:pPr marL="0" indent="0">
              <a:lnSpc>
                <a:spcPct val="114000"/>
              </a:lnSpc>
            </a:pPr>
            <a:endParaRPr lang="sv-SE" sz="844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4703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0540BA-C561-43EE-AC20-7F8302AE2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1093" y="394536"/>
            <a:ext cx="7044732" cy="529389"/>
          </a:xfrm>
        </p:spPr>
        <p:txBody>
          <a:bodyPr>
            <a:noAutofit/>
          </a:bodyPr>
          <a:lstStyle/>
          <a:p>
            <a:r>
              <a:rPr lang="sv-SE" sz="3200" b="1" dirty="0">
                <a:solidFill>
                  <a:prstClr val="black"/>
                </a:solidFill>
                <a:latin typeface="Century Gothic" panose="020F0302020204030204"/>
              </a:rPr>
              <a:t>Hemfridsbrott/olaga intrång f</a:t>
            </a:r>
            <a:r>
              <a:rPr kumimoji="0" lang="sv-SE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F0302020204030204"/>
                <a:ea typeface="+mj-ea"/>
                <a:cs typeface="+mj-cs"/>
              </a:rPr>
              <a:t>orts. </a:t>
            </a:r>
            <a:endParaRPr lang="sv-SE" sz="3200" b="1" dirty="0">
              <a:solidFill>
                <a:schemeClr val="tx1"/>
              </a:solidFill>
            </a:endParaRPr>
          </a:p>
        </p:txBody>
      </p:sp>
      <p:sp>
        <p:nvSpPr>
          <p:cNvPr id="6" name="Platshållare för innehåll 5"/>
          <p:cNvSpPr>
            <a:spLocks noGrp="1"/>
          </p:cNvSpPr>
          <p:nvPr>
            <p:ph idx="1"/>
          </p:nvPr>
        </p:nvSpPr>
        <p:spPr>
          <a:xfrm>
            <a:off x="1665514" y="1857375"/>
            <a:ext cx="6840311" cy="4824778"/>
          </a:xfrm>
        </p:spPr>
        <p:txBody>
          <a:bodyPr>
            <a:normAutofit/>
          </a:bodyPr>
          <a:lstStyle/>
          <a:p>
            <a:pPr marL="342900" indent="-342900" defTabSz="457200">
              <a:spcBef>
                <a:spcPts val="1000"/>
              </a:spcBef>
            </a:pPr>
            <a:r>
              <a:rPr lang="sv-SE" sz="2600" b="1" dirty="0">
                <a:solidFill>
                  <a:schemeClr val="accent1"/>
                </a:solidFill>
              </a:rPr>
              <a:t>Subjektivt rekvisit</a:t>
            </a:r>
            <a:r>
              <a:rPr lang="sv-SE" sz="2600" b="1" dirty="0">
                <a:solidFill>
                  <a:schemeClr val="tx1"/>
                </a:solidFill>
              </a:rPr>
              <a:t> – uppsåt</a:t>
            </a:r>
          </a:p>
          <a:p>
            <a:pPr marL="342900" indent="-342900" defTabSz="457200">
              <a:spcBef>
                <a:spcPts val="1000"/>
              </a:spcBef>
            </a:pPr>
            <a:endParaRPr lang="sv-SE" sz="2600" b="1" dirty="0">
              <a:solidFill>
                <a:schemeClr val="tx1"/>
              </a:solidFill>
            </a:endParaRPr>
          </a:p>
          <a:p>
            <a:pPr marL="342900" indent="-342900" defTabSz="457200">
              <a:spcBef>
                <a:spcPts val="1000"/>
              </a:spcBef>
            </a:pPr>
            <a:r>
              <a:rPr lang="sv-SE" sz="2600" b="1" dirty="0">
                <a:solidFill>
                  <a:schemeClr val="tx1"/>
                </a:solidFill>
              </a:rPr>
              <a:t>Konkurrens</a:t>
            </a:r>
          </a:p>
          <a:p>
            <a:pPr marL="342900" indent="-342900" defTabSz="457200">
              <a:spcBef>
                <a:spcPts val="1000"/>
              </a:spcBef>
            </a:pPr>
            <a:endParaRPr lang="sv-SE" sz="2600" b="1" dirty="0">
              <a:solidFill>
                <a:schemeClr val="tx1"/>
              </a:solidFill>
            </a:endParaRPr>
          </a:p>
          <a:p>
            <a:pPr marL="342900" indent="-342900" defTabSz="457200">
              <a:spcBef>
                <a:spcPts val="1000"/>
              </a:spcBef>
            </a:pPr>
            <a:r>
              <a:rPr lang="sv-SE" sz="2600" b="1" dirty="0">
                <a:solidFill>
                  <a:schemeClr val="tx1"/>
                </a:solidFill>
              </a:rPr>
              <a:t>Osjälvständiga brottsformer, 4:10 BrB</a:t>
            </a:r>
          </a:p>
          <a:p>
            <a:pPr marL="342900" indent="-342900" defTabSz="457200">
              <a:spcBef>
                <a:spcPts val="1000"/>
              </a:spcBef>
            </a:pPr>
            <a:endParaRPr lang="sv-SE" sz="2600" b="1" dirty="0">
              <a:solidFill>
                <a:schemeClr val="tx1"/>
              </a:solidFill>
            </a:endParaRPr>
          </a:p>
          <a:p>
            <a:pPr marL="342900" indent="-342900" defTabSz="457200">
              <a:spcBef>
                <a:spcPts val="1000"/>
              </a:spcBef>
            </a:pPr>
            <a:r>
              <a:rPr lang="sv-SE" sz="2600" b="1" dirty="0">
                <a:solidFill>
                  <a:schemeClr val="tx1"/>
                </a:solidFill>
              </a:rPr>
              <a:t>Åtalsprövningsregler, 4:11 BrB</a:t>
            </a:r>
          </a:p>
          <a:p>
            <a:pPr marL="0" indent="0" defTabSz="457200">
              <a:spcBef>
                <a:spcPts val="1000"/>
              </a:spcBef>
              <a:buNone/>
            </a:pPr>
            <a:endParaRPr lang="sv-SE" sz="2600" b="1" dirty="0">
              <a:solidFill>
                <a:schemeClr val="tx1"/>
              </a:solidFill>
            </a:endParaRPr>
          </a:p>
          <a:p>
            <a:pPr marL="0" indent="0">
              <a:lnSpc>
                <a:spcPct val="114000"/>
              </a:lnSpc>
              <a:buNone/>
            </a:pPr>
            <a:endParaRPr lang="sv-SE" sz="2600" b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</a:pPr>
            <a:endParaRPr lang="sv-SE" sz="2800" b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0" indent="0">
              <a:lnSpc>
                <a:spcPct val="114000"/>
              </a:lnSpc>
              <a:buNone/>
            </a:pPr>
            <a:endParaRPr lang="sv-SE" sz="2800" b="1" dirty="0">
              <a:solidFill>
                <a:schemeClr val="accent1"/>
              </a:solidFill>
              <a:cs typeface="Arial" panose="020B0604020202020204" pitchFamily="34" charset="0"/>
            </a:endParaRPr>
          </a:p>
          <a:p>
            <a:pPr marL="0" indent="0">
              <a:lnSpc>
                <a:spcPct val="114000"/>
              </a:lnSpc>
              <a:buNone/>
            </a:pPr>
            <a:endParaRPr lang="sv-SE" sz="2600" b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0" indent="0">
              <a:lnSpc>
                <a:spcPct val="114000"/>
              </a:lnSpc>
              <a:buNone/>
            </a:pPr>
            <a:endParaRPr lang="sv-SE" sz="2600" b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0" indent="0">
              <a:lnSpc>
                <a:spcPct val="114000"/>
              </a:lnSpc>
              <a:buNone/>
            </a:pPr>
            <a:endParaRPr lang="sv-SE" sz="844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2413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0540BA-C561-43EE-AC20-7F8302AE2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5515" y="362858"/>
            <a:ext cx="6840310" cy="561068"/>
          </a:xfrm>
        </p:spPr>
        <p:txBody>
          <a:bodyPr>
            <a:noAutofit/>
          </a:bodyPr>
          <a:lstStyle/>
          <a:p>
            <a:r>
              <a:rPr lang="sv-SE" sz="3200" b="1" dirty="0">
                <a:solidFill>
                  <a:schemeClr val="tx1"/>
                </a:solidFill>
              </a:rPr>
              <a:t>Kränkande fotografering, 4 kap. 6a § BrB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idx="1"/>
          </p:nvPr>
        </p:nvSpPr>
        <p:spPr>
          <a:xfrm>
            <a:off x="1665514" y="1657350"/>
            <a:ext cx="6840311" cy="4276725"/>
          </a:xfrm>
        </p:spPr>
        <p:txBody>
          <a:bodyPr>
            <a:noAutofit/>
          </a:bodyPr>
          <a:lstStyle/>
          <a:p>
            <a:pPr marL="0" marR="0" lvl="0" indent="0" algn="l" defTabSz="342900" rtl="0" eaLnBrk="1" fontAlgn="auto" latinLnBrk="0" hangingPunct="1">
              <a:lnSpc>
                <a:spcPct val="114000"/>
              </a:lnSpc>
              <a:spcBef>
                <a:spcPts val="75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None/>
              <a:tabLst/>
              <a:defRPr/>
            </a:pPr>
            <a:r>
              <a:rPr kumimoji="0" lang="sv-SE" sz="2600" b="1" i="0" u="none" strike="noStrike" kern="1200" cap="none" spc="0" normalizeH="0" baseline="0" noProof="0" dirty="0">
                <a:ln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Arial" panose="020B0604020202020204" pitchFamily="34" charset="0"/>
              </a:rPr>
              <a:t>Objektiva rekvisit</a:t>
            </a:r>
          </a:p>
          <a:p>
            <a:pPr marL="342900" marR="0" lvl="0" indent="-342900" defTabSz="457200" fontAlgn="auto">
              <a:lnSpc>
                <a:spcPct val="114000"/>
              </a:lnSpc>
              <a:spcBef>
                <a:spcPts val="1000"/>
              </a:spcBef>
              <a:buSzTx/>
              <a:tabLst/>
              <a:defRPr/>
            </a:pPr>
            <a:r>
              <a:rPr lang="sv-SE" sz="2400" b="1" dirty="0">
                <a:solidFill>
                  <a:schemeClr val="tx1"/>
                </a:solidFill>
              </a:rPr>
              <a:t>Olovligen</a:t>
            </a:r>
          </a:p>
          <a:p>
            <a:pPr marL="342900" marR="0" lvl="0" indent="-342900" defTabSz="457200" fontAlgn="auto">
              <a:lnSpc>
                <a:spcPct val="114000"/>
              </a:lnSpc>
              <a:spcBef>
                <a:spcPts val="1000"/>
              </a:spcBef>
              <a:buSzTx/>
              <a:tabLst/>
              <a:defRPr/>
            </a:pPr>
            <a:r>
              <a:rPr lang="sv-SE" sz="2400" b="1" dirty="0">
                <a:solidFill>
                  <a:schemeClr val="tx1"/>
                </a:solidFill>
              </a:rPr>
              <a:t>i hemlighet</a:t>
            </a:r>
          </a:p>
          <a:p>
            <a:pPr marL="342900" marR="0" lvl="0" indent="-342900" defTabSz="457200" fontAlgn="auto">
              <a:lnSpc>
                <a:spcPct val="114000"/>
              </a:lnSpc>
              <a:spcBef>
                <a:spcPts val="1000"/>
              </a:spcBef>
              <a:buSzTx/>
              <a:tabLst/>
              <a:defRPr/>
            </a:pPr>
            <a:r>
              <a:rPr lang="sv-SE" sz="2400" b="1" dirty="0">
                <a:solidFill>
                  <a:schemeClr val="tx1"/>
                </a:solidFill>
              </a:rPr>
              <a:t>med tekniskt hjälpmedel ta upp bild</a:t>
            </a:r>
          </a:p>
          <a:p>
            <a:pPr marL="642938" lvl="1" indent="-342900" defTabSz="457200">
              <a:lnSpc>
                <a:spcPct val="114000"/>
              </a:lnSpc>
              <a:spcBef>
                <a:spcPts val="1000"/>
              </a:spcBef>
              <a:defRPr/>
            </a:pPr>
            <a:r>
              <a:rPr lang="sv-SE" sz="2400" b="1" dirty="0">
                <a:solidFill>
                  <a:schemeClr val="tx1"/>
                </a:solidFill>
              </a:rPr>
              <a:t>av någon som befinner sig inomhus i en bostad</a:t>
            </a:r>
          </a:p>
          <a:p>
            <a:pPr marL="642938" lvl="1" indent="-342900" defTabSz="457200">
              <a:lnSpc>
                <a:spcPct val="114000"/>
              </a:lnSpc>
              <a:spcBef>
                <a:spcPts val="1000"/>
              </a:spcBef>
              <a:defRPr/>
            </a:pPr>
            <a:r>
              <a:rPr lang="sv-SE" sz="2400" b="1" dirty="0">
                <a:solidFill>
                  <a:schemeClr val="tx1"/>
                </a:solidFill>
              </a:rPr>
              <a:t>på en toalett</a:t>
            </a:r>
          </a:p>
          <a:p>
            <a:pPr marL="642938" lvl="1" indent="-342900" defTabSz="457200">
              <a:lnSpc>
                <a:spcPct val="114000"/>
              </a:lnSpc>
              <a:spcBef>
                <a:spcPts val="1000"/>
              </a:spcBef>
              <a:defRPr/>
            </a:pPr>
            <a:r>
              <a:rPr lang="sv-SE" sz="2400" b="1" dirty="0">
                <a:solidFill>
                  <a:schemeClr val="tx1"/>
                </a:solidFill>
              </a:rPr>
              <a:t>i ett omklädningsrum </a:t>
            </a:r>
            <a:r>
              <a:rPr lang="sv-SE" sz="2400" b="1" i="1" dirty="0">
                <a:solidFill>
                  <a:schemeClr val="tx1"/>
                </a:solidFill>
              </a:rPr>
              <a:t>eller</a:t>
            </a:r>
          </a:p>
          <a:p>
            <a:pPr marL="642938" lvl="1" indent="-342900" defTabSz="457200">
              <a:lnSpc>
                <a:spcPct val="114000"/>
              </a:lnSpc>
              <a:spcBef>
                <a:spcPts val="1000"/>
              </a:spcBef>
              <a:defRPr/>
            </a:pPr>
            <a:r>
              <a:rPr lang="sv-SE" sz="2400" b="1" dirty="0">
                <a:solidFill>
                  <a:schemeClr val="tx1"/>
                </a:solidFill>
              </a:rPr>
              <a:t>ett annat liknande utrymme</a:t>
            </a:r>
          </a:p>
          <a:p>
            <a:pPr marL="342900" marR="0" lvl="0" indent="-342900" algn="l" defTabSz="457200" rtl="0" eaLnBrk="1" fontAlgn="auto" latinLnBrk="0" hangingPunct="1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endParaRPr kumimoji="0" lang="sv-SE" sz="2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53006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0540BA-C561-43EE-AC20-7F8302AE2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5515" y="362858"/>
            <a:ext cx="6840310" cy="561068"/>
          </a:xfrm>
        </p:spPr>
        <p:txBody>
          <a:bodyPr>
            <a:noAutofit/>
          </a:bodyPr>
          <a:lstStyle/>
          <a:p>
            <a:r>
              <a:rPr lang="sv-SE" sz="3200" b="1" dirty="0">
                <a:solidFill>
                  <a:schemeClr val="tx1"/>
                </a:solidFill>
              </a:rPr>
              <a:t>Kränkande fotografering, 4 kap. 6a § BrB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idx="1"/>
          </p:nvPr>
        </p:nvSpPr>
        <p:spPr>
          <a:xfrm>
            <a:off x="1665514" y="1657350"/>
            <a:ext cx="6840311" cy="4276725"/>
          </a:xfrm>
        </p:spPr>
        <p:txBody>
          <a:bodyPr>
            <a:noAutofit/>
          </a:bodyPr>
          <a:lstStyle/>
          <a:p>
            <a:pPr marL="342900" indent="-342900" defTabSz="457200">
              <a:lnSpc>
                <a:spcPct val="114000"/>
              </a:lnSpc>
              <a:spcBef>
                <a:spcPts val="1000"/>
              </a:spcBef>
              <a:defRPr/>
            </a:pPr>
            <a:r>
              <a:rPr lang="sv-SE" sz="2400" b="1" dirty="0">
                <a:solidFill>
                  <a:schemeClr val="tx1"/>
                </a:solidFill>
              </a:rPr>
              <a:t>Omfattar endast själva fotograferingen – efterföljande spridning omfattas inte.</a:t>
            </a:r>
          </a:p>
          <a:p>
            <a:pPr marL="0" indent="0" defTabSz="457200">
              <a:lnSpc>
                <a:spcPct val="114000"/>
              </a:lnSpc>
              <a:spcBef>
                <a:spcPts val="1000"/>
              </a:spcBef>
              <a:buNone/>
              <a:defRPr/>
            </a:pPr>
            <a:endParaRPr lang="sv-SE" sz="2600" b="1" dirty="0">
              <a:solidFill>
                <a:schemeClr val="accent1"/>
              </a:solidFill>
            </a:endParaRPr>
          </a:p>
          <a:p>
            <a:pPr marL="0" indent="0" defTabSz="457200">
              <a:lnSpc>
                <a:spcPct val="114000"/>
              </a:lnSpc>
              <a:spcBef>
                <a:spcPts val="1000"/>
              </a:spcBef>
              <a:buNone/>
              <a:defRPr/>
            </a:pPr>
            <a:r>
              <a:rPr lang="sv-SE" sz="2600" b="1" dirty="0">
                <a:solidFill>
                  <a:schemeClr val="accent1"/>
                </a:solidFill>
              </a:rPr>
              <a:t>Undantag</a:t>
            </a:r>
          </a:p>
          <a:p>
            <a:pPr marL="342900" indent="-342900" defTabSz="457200">
              <a:lnSpc>
                <a:spcPct val="114000"/>
              </a:lnSpc>
              <a:spcBef>
                <a:spcPts val="1000"/>
              </a:spcBef>
              <a:defRPr/>
            </a:pPr>
            <a:r>
              <a:rPr lang="sv-SE" sz="2400" b="1" dirty="0">
                <a:solidFill>
                  <a:schemeClr val="tx1"/>
                </a:solidFill>
              </a:rPr>
              <a:t>Om gärningen med hänsyn till syftet och övriga omständigheter är försvarlig </a:t>
            </a:r>
            <a:endParaRPr lang="sv-SE" sz="2400" b="1" i="1" dirty="0">
              <a:solidFill>
                <a:schemeClr val="tx1"/>
              </a:solidFill>
            </a:endParaRPr>
          </a:p>
          <a:p>
            <a:pPr marL="342900" indent="-342900" defTabSz="457200">
              <a:lnSpc>
                <a:spcPct val="114000"/>
              </a:lnSpc>
              <a:spcBef>
                <a:spcPts val="1000"/>
              </a:spcBef>
              <a:defRPr/>
            </a:pPr>
            <a:r>
              <a:rPr lang="sv-SE" sz="2400" b="1" dirty="0">
                <a:solidFill>
                  <a:schemeClr val="tx1"/>
                </a:solidFill>
              </a:rPr>
              <a:t>Om det skett som ett led i en myndighets verksamhet.</a:t>
            </a:r>
          </a:p>
          <a:p>
            <a:pPr marL="0" indent="0" defTabSz="457200">
              <a:lnSpc>
                <a:spcPct val="114000"/>
              </a:lnSpc>
              <a:spcBef>
                <a:spcPts val="1000"/>
              </a:spcBef>
              <a:buNone/>
              <a:defRPr/>
            </a:pPr>
            <a:endParaRPr lang="sv-SE" sz="2400" b="1" dirty="0">
              <a:solidFill>
                <a:schemeClr val="tx1"/>
              </a:solidFill>
            </a:endParaRPr>
          </a:p>
          <a:p>
            <a:pPr marL="0" indent="0" defTabSz="457200">
              <a:lnSpc>
                <a:spcPct val="114000"/>
              </a:lnSpc>
              <a:spcBef>
                <a:spcPts val="1000"/>
              </a:spcBef>
              <a:buNone/>
              <a:defRPr/>
            </a:pPr>
            <a:endParaRPr lang="sv-SE" sz="2400" b="1" dirty="0">
              <a:solidFill>
                <a:schemeClr val="tx1"/>
              </a:solidFill>
            </a:endParaRPr>
          </a:p>
          <a:p>
            <a:pPr marL="342900" indent="-342900" defTabSz="457200">
              <a:lnSpc>
                <a:spcPct val="114000"/>
              </a:lnSpc>
              <a:spcBef>
                <a:spcPts val="1000"/>
              </a:spcBef>
              <a:defRPr/>
            </a:pPr>
            <a:endParaRPr lang="sv-SE" sz="2400" b="1" dirty="0">
              <a:solidFill>
                <a:schemeClr val="tx1"/>
              </a:solidFill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endParaRPr kumimoji="0" lang="sv-SE" sz="2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4641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0540BA-C561-43EE-AC20-7F8302AE2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5515" y="362858"/>
            <a:ext cx="6840310" cy="561068"/>
          </a:xfrm>
        </p:spPr>
        <p:txBody>
          <a:bodyPr>
            <a:noAutofit/>
          </a:bodyPr>
          <a:lstStyle/>
          <a:p>
            <a:r>
              <a:rPr lang="sv-SE" sz="3200" b="1" dirty="0">
                <a:solidFill>
                  <a:schemeClr val="tx1"/>
                </a:solidFill>
              </a:rPr>
              <a:t>Kränkande fotografering forts.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idx="1"/>
          </p:nvPr>
        </p:nvSpPr>
        <p:spPr>
          <a:xfrm>
            <a:off x="1665514" y="1928813"/>
            <a:ext cx="6840311" cy="4005262"/>
          </a:xfrm>
        </p:spPr>
        <p:txBody>
          <a:bodyPr>
            <a:no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sv-SE" sz="2600" b="1" i="0" u="none" strike="noStrike" kern="1200" cap="none" spc="0" normalizeH="0" baseline="0" noProof="0" dirty="0">
                <a:ln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Subjektivt rekvisit</a:t>
            </a:r>
            <a:r>
              <a:rPr kumimoji="0" lang="sv-SE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 – uppsåt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endParaRPr lang="sv-SE" sz="2600" b="1" dirty="0">
              <a:solidFill>
                <a:prstClr val="black"/>
              </a:solidFill>
              <a:latin typeface="Century Gothic" panose="020F0302020204030204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sv-SE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Osjälvständiga brottsformer, 4:10 BrB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endParaRPr kumimoji="0" lang="sv-SE" sz="2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sv-SE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Åtalsprövningsregler, 4:11 BrB</a:t>
            </a:r>
          </a:p>
        </p:txBody>
      </p:sp>
    </p:spTree>
    <p:extLst>
      <p:ext uri="{BB962C8B-B14F-4D97-AF65-F5344CB8AC3E}">
        <p14:creationId xmlns:p14="http://schemas.microsoft.com/office/powerpoint/2010/main" val="204734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0540BA-C561-43EE-AC20-7F8302AE2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5515" y="362858"/>
            <a:ext cx="6840310" cy="561068"/>
          </a:xfrm>
        </p:spPr>
        <p:txBody>
          <a:bodyPr>
            <a:noAutofit/>
          </a:bodyPr>
          <a:lstStyle/>
          <a:p>
            <a:r>
              <a:rPr lang="sv-SE" sz="3200" b="1" dirty="0">
                <a:solidFill>
                  <a:schemeClr val="tx1"/>
                </a:solidFill>
              </a:rPr>
              <a:t>Olovlig identitetsanvändning, 4 kap. 6b § BrB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idx="1"/>
          </p:nvPr>
        </p:nvSpPr>
        <p:spPr>
          <a:xfrm>
            <a:off x="1665514" y="1657350"/>
            <a:ext cx="6840311" cy="5200650"/>
          </a:xfrm>
        </p:spPr>
        <p:txBody>
          <a:bodyPr>
            <a:normAutofit/>
          </a:bodyPr>
          <a:lstStyle/>
          <a:p>
            <a:pPr marL="0" indent="0">
              <a:lnSpc>
                <a:spcPct val="114000"/>
              </a:lnSpc>
              <a:buNone/>
            </a:pPr>
            <a:r>
              <a:rPr lang="sv-SE" sz="2800" b="1" dirty="0">
                <a:solidFill>
                  <a:schemeClr val="accent1"/>
                </a:solidFill>
                <a:cs typeface="Arial" panose="020B0604020202020204" pitchFamily="34" charset="0"/>
              </a:rPr>
              <a:t>Objektiva rekvisit</a:t>
            </a:r>
          </a:p>
          <a:p>
            <a:pPr marL="342900" indent="-342900" defTabSz="457200">
              <a:lnSpc>
                <a:spcPct val="110000"/>
              </a:lnSpc>
              <a:spcBef>
                <a:spcPts val="1000"/>
              </a:spcBef>
              <a:buClr>
                <a:srgbClr val="A53010"/>
              </a:buClr>
              <a:defRPr/>
            </a:pPr>
            <a:r>
              <a:rPr lang="sv-SE" sz="2600" b="1" dirty="0">
                <a:solidFill>
                  <a:schemeClr val="tx1"/>
                </a:solidFill>
                <a:latin typeface="Century Gothic" panose="020F0302020204030204"/>
              </a:rPr>
              <a:t>Olovligen</a:t>
            </a:r>
          </a:p>
          <a:p>
            <a:pPr marL="0" indent="0" defTabSz="457200">
              <a:lnSpc>
                <a:spcPct val="110000"/>
              </a:lnSpc>
              <a:spcBef>
                <a:spcPts val="1000"/>
              </a:spcBef>
              <a:buClr>
                <a:srgbClr val="A53010"/>
              </a:buClr>
              <a:buNone/>
              <a:defRPr/>
            </a:pPr>
            <a:endParaRPr lang="sv-SE" sz="2600" b="1" dirty="0">
              <a:solidFill>
                <a:schemeClr val="tx1"/>
              </a:solidFill>
              <a:latin typeface="Century Gothic" panose="020F0302020204030204"/>
            </a:endParaRPr>
          </a:p>
          <a:p>
            <a:pPr marL="342900" indent="-342900" defTabSz="457200">
              <a:lnSpc>
                <a:spcPct val="110000"/>
              </a:lnSpc>
              <a:spcBef>
                <a:spcPts val="1000"/>
              </a:spcBef>
              <a:buClr>
                <a:srgbClr val="A53010"/>
              </a:buClr>
              <a:defRPr/>
            </a:pPr>
            <a:r>
              <a:rPr lang="sv-SE" sz="2600" b="1" dirty="0">
                <a:solidFill>
                  <a:schemeClr val="tx1"/>
                </a:solidFill>
                <a:latin typeface="Century Gothic" panose="020F0302020204030204"/>
              </a:rPr>
              <a:t>genom att använda en annan persons identitetsuppgifter</a:t>
            </a:r>
          </a:p>
          <a:p>
            <a:pPr marL="0" indent="0" defTabSz="457200">
              <a:lnSpc>
                <a:spcPct val="110000"/>
              </a:lnSpc>
              <a:spcBef>
                <a:spcPts val="1000"/>
              </a:spcBef>
              <a:buClr>
                <a:srgbClr val="A53010"/>
              </a:buClr>
              <a:buNone/>
              <a:defRPr/>
            </a:pPr>
            <a:endParaRPr lang="sv-SE" sz="2600" b="1" dirty="0">
              <a:solidFill>
                <a:schemeClr val="tx1"/>
              </a:solidFill>
              <a:latin typeface="Century Gothic" panose="020F0302020204030204"/>
            </a:endParaRPr>
          </a:p>
          <a:p>
            <a:pPr marL="342900" indent="-342900" defTabSz="457200">
              <a:lnSpc>
                <a:spcPct val="110000"/>
              </a:lnSpc>
              <a:spcBef>
                <a:spcPts val="1000"/>
              </a:spcBef>
              <a:buClr>
                <a:srgbClr val="A53010"/>
              </a:buClr>
              <a:defRPr/>
            </a:pPr>
            <a:r>
              <a:rPr lang="sv-SE" sz="2600" b="1" dirty="0">
                <a:solidFill>
                  <a:schemeClr val="tx1"/>
                </a:solidFill>
                <a:latin typeface="Century Gothic" panose="020F0302020204030204"/>
              </a:rPr>
              <a:t>utger sig för att vara henne eller honom</a:t>
            </a:r>
          </a:p>
          <a:p>
            <a:pPr marL="0" indent="0" defTabSz="457200">
              <a:lnSpc>
                <a:spcPct val="110000"/>
              </a:lnSpc>
              <a:spcBef>
                <a:spcPts val="1000"/>
              </a:spcBef>
              <a:buClr>
                <a:srgbClr val="A53010"/>
              </a:buClr>
              <a:buNone/>
              <a:defRPr/>
            </a:pPr>
            <a:endParaRPr lang="sv-SE" sz="2600" b="1" dirty="0">
              <a:solidFill>
                <a:schemeClr val="tx1"/>
              </a:solidFill>
              <a:latin typeface="Century Gothic" panose="020F0302020204030204"/>
            </a:endParaRPr>
          </a:p>
          <a:p>
            <a:pPr marL="342900" indent="-342900" defTabSz="457200">
              <a:lnSpc>
                <a:spcPct val="110000"/>
              </a:lnSpc>
              <a:spcBef>
                <a:spcPts val="1000"/>
              </a:spcBef>
              <a:buClr>
                <a:srgbClr val="A53010"/>
              </a:buClr>
              <a:defRPr/>
            </a:pPr>
            <a:r>
              <a:rPr lang="sv-SE" sz="2600" b="1" dirty="0">
                <a:solidFill>
                  <a:schemeClr val="tx1"/>
                </a:solidFill>
                <a:latin typeface="Century Gothic" panose="020F0302020204030204"/>
              </a:rPr>
              <a:t>ger upphov till skada eller olägenhet. </a:t>
            </a:r>
          </a:p>
        </p:txBody>
      </p:sp>
    </p:spTree>
    <p:extLst>
      <p:ext uri="{BB962C8B-B14F-4D97-AF65-F5344CB8AC3E}">
        <p14:creationId xmlns:p14="http://schemas.microsoft.com/office/powerpoint/2010/main" val="3646637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Slinga">
  <a:themeElements>
    <a:clrScheme name="Sling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ling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ng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3_Slinga">
  <a:themeElements>
    <a:clrScheme name="Sling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ng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30778</TotalTime>
  <Words>581</Words>
  <Application>Microsoft Office PowerPoint</Application>
  <PresentationFormat>Bildspel på skärmen (4:3)</PresentationFormat>
  <Paragraphs>148</Paragraphs>
  <Slides>17</Slides>
  <Notes>17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17</vt:i4>
      </vt:variant>
    </vt:vector>
  </HeadingPairs>
  <TitlesOfParts>
    <vt:vector size="23" baseType="lpstr">
      <vt:lpstr>Arial</vt:lpstr>
      <vt:lpstr>Calibri</vt:lpstr>
      <vt:lpstr>Century Gothic</vt:lpstr>
      <vt:lpstr>Wingdings 3</vt:lpstr>
      <vt:lpstr>1_Slinga</vt:lpstr>
      <vt:lpstr>3_Slinga</vt:lpstr>
      <vt:lpstr>4 kap. BrB Om brott mot frihet och frid Del 2</vt:lpstr>
      <vt:lpstr>Hemfridsbrott, 4 kap. 6 § 1 st. BrB</vt:lpstr>
      <vt:lpstr>Olaga intrång, 4 kap. 6 § 2 st. BrB</vt:lpstr>
      <vt:lpstr>Grovt hemfridsbrott eller grovt olaga intrång, 4 kap. 6 § 3 st. BrB</vt:lpstr>
      <vt:lpstr>Hemfridsbrott/olaga intrång forts. </vt:lpstr>
      <vt:lpstr>Kränkande fotografering, 4 kap. 6a § BrB</vt:lpstr>
      <vt:lpstr>Kränkande fotografering, 4 kap. 6a § BrB</vt:lpstr>
      <vt:lpstr>Kränkande fotografering forts.</vt:lpstr>
      <vt:lpstr>Olovlig identitetsanvändning, 4 kap. 6b § BrB</vt:lpstr>
      <vt:lpstr>Olovlig identitetsanvändning forts.</vt:lpstr>
      <vt:lpstr>Olaga integritetsintrång, 4 kap. 6c § BrB</vt:lpstr>
      <vt:lpstr>Olaga integritetsintrång forts.</vt:lpstr>
      <vt:lpstr>Grovt olaga integritetsintrång, 4 kap. 6d § BrB</vt:lpstr>
      <vt:lpstr>Olaga integritetsintrång forts. </vt:lpstr>
      <vt:lpstr>Ofredande, 4 kap. 7 § BrB</vt:lpstr>
      <vt:lpstr>Ofredande forts. </vt:lpstr>
      <vt:lpstr>PowerPoint-presentation</vt:lpstr>
    </vt:vector>
  </TitlesOfParts>
  <Company>Linnaeus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23:6-9 RB Grundläggande brottsutredning</dc:title>
  <dc:creator>Anna Mårtensson</dc:creator>
  <cp:lastModifiedBy>Anna Quintero Tovar</cp:lastModifiedBy>
  <cp:revision>235</cp:revision>
  <cp:lastPrinted>2021-05-17T07:44:24Z</cp:lastPrinted>
  <dcterms:created xsi:type="dcterms:W3CDTF">2020-02-13T12:21:27Z</dcterms:created>
  <dcterms:modified xsi:type="dcterms:W3CDTF">2023-01-11T19:43:14Z</dcterms:modified>
</cp:coreProperties>
</file>