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730" r:id="rId2"/>
    <p:sldMasterId id="2147483765" r:id="rId3"/>
  </p:sldMasterIdLst>
  <p:notesMasterIdLst>
    <p:notesMasterId r:id="rId21"/>
  </p:notesMasterIdLst>
  <p:sldIdLst>
    <p:sldId id="418" r:id="rId4"/>
    <p:sldId id="725" r:id="rId5"/>
    <p:sldId id="727" r:id="rId6"/>
    <p:sldId id="741" r:id="rId7"/>
    <p:sldId id="728" r:id="rId8"/>
    <p:sldId id="742" r:id="rId9"/>
    <p:sldId id="744" r:id="rId10"/>
    <p:sldId id="747" r:id="rId11"/>
    <p:sldId id="748" r:id="rId12"/>
    <p:sldId id="749" r:id="rId13"/>
    <p:sldId id="731" r:id="rId14"/>
    <p:sldId id="752" r:id="rId15"/>
    <p:sldId id="753" r:id="rId16"/>
    <p:sldId id="754" r:id="rId17"/>
    <p:sldId id="740" r:id="rId18"/>
    <p:sldId id="762" r:id="rId19"/>
    <p:sldId id="672" r:id="rId20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a Styrlin" initials="LS" lastIdx="2" clrIdx="0">
    <p:extLst>
      <p:ext uri="{19B8F6BF-5375-455C-9EA6-DF929625EA0E}">
        <p15:presenceInfo xmlns:p15="http://schemas.microsoft.com/office/powerpoint/2012/main" userId="S::lestaa@lnu.se::791af979-b35d-4f89-af8f-f359b02e3ff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54377" autoAdjust="0"/>
  </p:normalViewPr>
  <p:slideViewPr>
    <p:cSldViewPr snapToGrid="0">
      <p:cViewPr varScale="1">
        <p:scale>
          <a:sx n="84" d="100"/>
          <a:sy n="84" d="100"/>
        </p:scale>
        <p:origin x="6474" y="96"/>
      </p:cViewPr>
      <p:guideLst/>
    </p:cSldViewPr>
  </p:slideViewPr>
  <p:outlineViewPr>
    <p:cViewPr>
      <p:scale>
        <a:sx n="33" d="100"/>
        <a:sy n="33" d="100"/>
      </p:scale>
      <p:origin x="0" y="-50778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a Styrlin" userId="791af979-b35d-4f89-af8f-f359b02e3ff1" providerId="ADAL" clId="{BF0B925C-9C8A-4BD7-B2FA-F410D6DE6C0A}"/>
    <pc:docChg chg="custSel modSld">
      <pc:chgData name="Lena Styrlin" userId="791af979-b35d-4f89-af8f-f359b02e3ff1" providerId="ADAL" clId="{BF0B925C-9C8A-4BD7-B2FA-F410D6DE6C0A}" dt="2022-12-23T11:58:56.286" v="31" actId="368"/>
      <pc:docMkLst>
        <pc:docMk/>
      </pc:docMkLst>
      <pc:sldChg chg="modNotes">
        <pc:chgData name="Lena Styrlin" userId="791af979-b35d-4f89-af8f-f359b02e3ff1" providerId="ADAL" clId="{BF0B925C-9C8A-4BD7-B2FA-F410D6DE6C0A}" dt="2022-12-23T11:58:56.245" v="1" actId="368"/>
        <pc:sldMkLst>
          <pc:docMk/>
          <pc:sldMk cId="1974149318" sldId="418"/>
        </pc:sldMkLst>
      </pc:sldChg>
      <pc:sldChg chg="modNotes">
        <pc:chgData name="Lena Styrlin" userId="791af979-b35d-4f89-af8f-f359b02e3ff1" providerId="ADAL" clId="{BF0B925C-9C8A-4BD7-B2FA-F410D6DE6C0A}" dt="2022-12-23T11:58:56.245" v="3" actId="368"/>
        <pc:sldMkLst>
          <pc:docMk/>
          <pc:sldMk cId="2197156909" sldId="725"/>
        </pc:sldMkLst>
      </pc:sldChg>
      <pc:sldChg chg="modNotes">
        <pc:chgData name="Lena Styrlin" userId="791af979-b35d-4f89-af8f-f359b02e3ff1" providerId="ADAL" clId="{BF0B925C-9C8A-4BD7-B2FA-F410D6DE6C0A}" dt="2022-12-23T11:58:56.245" v="5" actId="368"/>
        <pc:sldMkLst>
          <pc:docMk/>
          <pc:sldMk cId="1753208204" sldId="727"/>
        </pc:sldMkLst>
      </pc:sldChg>
      <pc:sldChg chg="modNotes">
        <pc:chgData name="Lena Styrlin" userId="791af979-b35d-4f89-af8f-f359b02e3ff1" providerId="ADAL" clId="{BF0B925C-9C8A-4BD7-B2FA-F410D6DE6C0A}" dt="2022-12-23T11:58:56.245" v="9" actId="368"/>
        <pc:sldMkLst>
          <pc:docMk/>
          <pc:sldMk cId="1532782912" sldId="728"/>
        </pc:sldMkLst>
      </pc:sldChg>
      <pc:sldChg chg="modNotes">
        <pc:chgData name="Lena Styrlin" userId="791af979-b35d-4f89-af8f-f359b02e3ff1" providerId="ADAL" clId="{BF0B925C-9C8A-4BD7-B2FA-F410D6DE6C0A}" dt="2022-12-23T11:58:56.278" v="21" actId="368"/>
        <pc:sldMkLst>
          <pc:docMk/>
          <pc:sldMk cId="322209620" sldId="731"/>
        </pc:sldMkLst>
      </pc:sldChg>
      <pc:sldChg chg="modNotes">
        <pc:chgData name="Lena Styrlin" userId="791af979-b35d-4f89-af8f-f359b02e3ff1" providerId="ADAL" clId="{BF0B925C-9C8A-4BD7-B2FA-F410D6DE6C0A}" dt="2022-12-23T11:58:56.286" v="29" actId="368"/>
        <pc:sldMkLst>
          <pc:docMk/>
          <pc:sldMk cId="1192759201" sldId="740"/>
        </pc:sldMkLst>
      </pc:sldChg>
      <pc:sldChg chg="modNotes">
        <pc:chgData name="Lena Styrlin" userId="791af979-b35d-4f89-af8f-f359b02e3ff1" providerId="ADAL" clId="{BF0B925C-9C8A-4BD7-B2FA-F410D6DE6C0A}" dt="2022-12-23T11:58:56.245" v="7" actId="368"/>
        <pc:sldMkLst>
          <pc:docMk/>
          <pc:sldMk cId="3123883305" sldId="741"/>
        </pc:sldMkLst>
      </pc:sldChg>
      <pc:sldChg chg="modNotes">
        <pc:chgData name="Lena Styrlin" userId="791af979-b35d-4f89-af8f-f359b02e3ff1" providerId="ADAL" clId="{BF0B925C-9C8A-4BD7-B2FA-F410D6DE6C0A}" dt="2022-12-23T11:58:56.262" v="11" actId="368"/>
        <pc:sldMkLst>
          <pc:docMk/>
          <pc:sldMk cId="1543544180" sldId="742"/>
        </pc:sldMkLst>
      </pc:sldChg>
      <pc:sldChg chg="modNotes">
        <pc:chgData name="Lena Styrlin" userId="791af979-b35d-4f89-af8f-f359b02e3ff1" providerId="ADAL" clId="{BF0B925C-9C8A-4BD7-B2FA-F410D6DE6C0A}" dt="2022-12-23T11:58:56.262" v="13" actId="368"/>
        <pc:sldMkLst>
          <pc:docMk/>
          <pc:sldMk cId="1773215147" sldId="744"/>
        </pc:sldMkLst>
      </pc:sldChg>
      <pc:sldChg chg="modNotes">
        <pc:chgData name="Lena Styrlin" userId="791af979-b35d-4f89-af8f-f359b02e3ff1" providerId="ADAL" clId="{BF0B925C-9C8A-4BD7-B2FA-F410D6DE6C0A}" dt="2022-12-23T11:58:56.262" v="15" actId="368"/>
        <pc:sldMkLst>
          <pc:docMk/>
          <pc:sldMk cId="1841989551" sldId="747"/>
        </pc:sldMkLst>
      </pc:sldChg>
      <pc:sldChg chg="modNotes">
        <pc:chgData name="Lena Styrlin" userId="791af979-b35d-4f89-af8f-f359b02e3ff1" providerId="ADAL" clId="{BF0B925C-9C8A-4BD7-B2FA-F410D6DE6C0A}" dt="2022-12-23T11:58:56.262" v="17" actId="368"/>
        <pc:sldMkLst>
          <pc:docMk/>
          <pc:sldMk cId="3187727737" sldId="748"/>
        </pc:sldMkLst>
      </pc:sldChg>
      <pc:sldChg chg="modNotes">
        <pc:chgData name="Lena Styrlin" userId="791af979-b35d-4f89-af8f-f359b02e3ff1" providerId="ADAL" clId="{BF0B925C-9C8A-4BD7-B2FA-F410D6DE6C0A}" dt="2022-12-23T11:58:56.262" v="19" actId="368"/>
        <pc:sldMkLst>
          <pc:docMk/>
          <pc:sldMk cId="1925511810" sldId="749"/>
        </pc:sldMkLst>
      </pc:sldChg>
      <pc:sldChg chg="modNotes">
        <pc:chgData name="Lena Styrlin" userId="791af979-b35d-4f89-af8f-f359b02e3ff1" providerId="ADAL" clId="{BF0B925C-9C8A-4BD7-B2FA-F410D6DE6C0A}" dt="2022-12-23T11:58:56.278" v="23" actId="368"/>
        <pc:sldMkLst>
          <pc:docMk/>
          <pc:sldMk cId="347084491" sldId="752"/>
        </pc:sldMkLst>
      </pc:sldChg>
      <pc:sldChg chg="modNotes">
        <pc:chgData name="Lena Styrlin" userId="791af979-b35d-4f89-af8f-f359b02e3ff1" providerId="ADAL" clId="{BF0B925C-9C8A-4BD7-B2FA-F410D6DE6C0A}" dt="2022-12-23T11:58:56.286" v="25" actId="368"/>
        <pc:sldMkLst>
          <pc:docMk/>
          <pc:sldMk cId="307704387" sldId="753"/>
        </pc:sldMkLst>
      </pc:sldChg>
      <pc:sldChg chg="modNotes">
        <pc:chgData name="Lena Styrlin" userId="791af979-b35d-4f89-af8f-f359b02e3ff1" providerId="ADAL" clId="{BF0B925C-9C8A-4BD7-B2FA-F410D6DE6C0A}" dt="2022-12-23T11:58:56.286" v="27" actId="368"/>
        <pc:sldMkLst>
          <pc:docMk/>
          <pc:sldMk cId="1107755325" sldId="754"/>
        </pc:sldMkLst>
      </pc:sldChg>
      <pc:sldChg chg="modNotes">
        <pc:chgData name="Lena Styrlin" userId="791af979-b35d-4f89-af8f-f359b02e3ff1" providerId="ADAL" clId="{BF0B925C-9C8A-4BD7-B2FA-F410D6DE6C0A}" dt="2022-12-23T11:58:56.286" v="31" actId="368"/>
        <pc:sldMkLst>
          <pc:docMk/>
          <pc:sldMk cId="2703298409" sldId="7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29572-621A-4315-9A42-E1C3C1EF176D}" type="datetimeFigureOut">
              <a:rPr lang="sv-SE" smtClean="0"/>
              <a:t>2022-12-23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5943B-6C2F-400D-81E1-D1167DF7F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613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39800" y="1347788"/>
            <a:ext cx="4852988" cy="36401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B96618-DCD8-4754-B0DF-254AC674719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279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78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3439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4798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4100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27821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782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1755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39800" y="1347788"/>
            <a:ext cx="4852988" cy="36401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B96618-DCD8-4754-B0DF-254AC674719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03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1469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448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9052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197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8817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150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5212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4235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662829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799013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584214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91503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31428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153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23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23569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96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1469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02356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593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93404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60876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02157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8818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3782407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1754314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8521827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0966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80847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7953042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89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3035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9" descr="090323_Lnu-se.png">
            <a:extLst>
              <a:ext uri="{FF2B5EF4-FFF2-40B4-BE49-F238E27FC236}">
                <a16:creationId xmlns:a16="http://schemas.microsoft.com/office/drawing/2014/main" id="{85731244-C1E5-4462-9CD9-9CABB20B3D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6887" y="4713549"/>
            <a:ext cx="2070228" cy="56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12" descr="090323_Lnu_Symbol.png">
            <a:extLst>
              <a:ext uri="{FF2B5EF4-FFF2-40B4-BE49-F238E27FC236}">
                <a16:creationId xmlns:a16="http://schemas.microsoft.com/office/drawing/2014/main" id="{35F4C14C-02D5-4FC7-BAE9-39BF276B48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3566" y="1448780"/>
            <a:ext cx="2096872" cy="277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8508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7" y="2514601"/>
            <a:ext cx="6600451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7" y="4777382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60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16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2" y="624110"/>
            <a:ext cx="6589199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6" y="2133600"/>
            <a:ext cx="6591985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32043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2074562"/>
            <a:ext cx="6591985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9" y="3166529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2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4343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7" y="2136708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8" y="2136708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5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3314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90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5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6" y="2799662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5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35250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768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53737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9478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5" y="446091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630043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6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4635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3166529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2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122380"/>
      </p:ext>
    </p:extLst>
  </p:cSld>
  <p:clrMapOvr>
    <a:masterClrMapping/>
  </p:clrMapOvr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4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9" y="3166529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2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1808317" y="648005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4" y="2905306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5631139"/>
      </p:ext>
    </p:extLst>
  </p:cSld>
  <p:clrMapOvr>
    <a:masterClrMapping/>
  </p:clrMapOvr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2438403"/>
            <a:ext cx="6591985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973972"/>
      </p:ext>
    </p:extLst>
  </p:cSld>
  <p:clrMapOvr>
    <a:masterClrMapping/>
  </p:clrMapOvr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4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6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1808317" y="648005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4" y="2905306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211885"/>
      </p:ext>
    </p:extLst>
  </p:cSld>
  <p:clrMapOvr>
    <a:masterClrMapping/>
  </p:clrMapOvr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6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038800"/>
      </p:ext>
    </p:extLst>
  </p:cSld>
  <p:clrMapOvr>
    <a:masterClrMapping/>
  </p:clrMapOvr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596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8"/>
            <a:ext cx="1656132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8"/>
            <a:ext cx="4716348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46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725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90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011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002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541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4" name="Picture 6" descr="090323_Lnu_Symbol">
            <a:extLst>
              <a:ext uri="{FF2B5EF4-FFF2-40B4-BE49-F238E27FC236}">
                <a16:creationId xmlns:a16="http://schemas.microsoft.com/office/drawing/2014/main" id="{BACD74EE-19A7-41F5-A11A-6C24011C18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1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514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6" name="Picture 6" descr="090323_Lnu_Symbol">
            <a:extLst>
              <a:ext uri="{FF2B5EF4-FFF2-40B4-BE49-F238E27FC236}">
                <a16:creationId xmlns:a16="http://schemas.microsoft.com/office/drawing/2014/main" id="{3850FC97-24C7-47CB-87F7-873DD9CCAE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1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215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91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11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5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4" name="Picture 6" descr="090323_Lnu_Symbol">
            <a:extLst>
              <a:ext uri="{FF2B5EF4-FFF2-40B4-BE49-F238E27FC236}">
                <a16:creationId xmlns:a16="http://schemas.microsoft.com/office/drawing/2014/main" id="{0AB2469A-08D9-41A5-935D-D672C43B53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2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991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ktiskolan.blogspot.com/2010/01/lagbrytare-med-dubbelt-efternamn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ktiskolan.blogspot.com/2010/01/lagbrytare-med-dubbelt-efternamn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ktiskolan.blogspot.com/2010/01/lagbrytare-med-dubbelt-efternamn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ktiskolan.blogspot.com/2010/01/lagbrytare-med-dubbelt-efternamn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A35C3-0593-4372-AF76-D492062B1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782" y="2920774"/>
            <a:ext cx="6015279" cy="2011875"/>
          </a:xfrm>
        </p:spPr>
        <p:txBody>
          <a:bodyPr>
            <a:normAutofit fontScale="90000"/>
          </a:bodyPr>
          <a:lstStyle/>
          <a:p>
            <a:pPr algn="ctr"/>
            <a:r>
              <a:rPr lang="sv-SE" sz="5300" b="1" dirty="0">
                <a:solidFill>
                  <a:schemeClr val="tx1"/>
                </a:solidFill>
              </a:rPr>
              <a:t>4 kap. BrB</a:t>
            </a:r>
            <a:br>
              <a:rPr lang="sv-SE" sz="5300" b="1" dirty="0">
                <a:solidFill>
                  <a:schemeClr val="tx1"/>
                </a:solidFill>
              </a:rPr>
            </a:br>
            <a:r>
              <a:rPr lang="sv-SE" sz="5300" b="1" dirty="0">
                <a:solidFill>
                  <a:schemeClr val="tx1"/>
                </a:solidFill>
              </a:rPr>
              <a:t>Om brott mot frihet och frid</a:t>
            </a:r>
            <a:br>
              <a:rPr lang="sv-SE" sz="5400" b="1" dirty="0">
                <a:solidFill>
                  <a:schemeClr val="tx1"/>
                </a:solidFill>
              </a:rPr>
            </a:br>
            <a:r>
              <a:rPr lang="sv-SE" sz="4900" b="1" dirty="0">
                <a:solidFill>
                  <a:schemeClr val="tx1"/>
                </a:solidFill>
              </a:rPr>
              <a:t>Del 1</a:t>
            </a:r>
            <a:endParaRPr lang="sv-SE" sz="4900" b="1" i="1" dirty="0">
              <a:solidFill>
                <a:schemeClr val="tx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99EB56F-5B8A-429F-B249-FE7E19DD2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1793" y="5421757"/>
            <a:ext cx="4319268" cy="1175657"/>
          </a:xfrm>
        </p:spPr>
        <p:txBody>
          <a:bodyPr>
            <a:norm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lang="sv-SE" b="1" dirty="0">
                <a:solidFill>
                  <a:schemeClr val="tx1"/>
                </a:solidFill>
              </a:rPr>
              <a:t>                                                        </a:t>
            </a:r>
            <a:r>
              <a:rPr kumimoji="0" lang="sv-SE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©</a:t>
            </a:r>
            <a:r>
              <a:rPr kumimoji="0" lang="sv-SE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Lena Styrlin</a:t>
            </a:r>
            <a:endParaRPr kumimoji="0" lang="sv-SE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4149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6545769" cy="529389"/>
          </a:xfrm>
        </p:spPr>
        <p:txBody>
          <a:bodyPr>
            <a:noAutofit/>
          </a:bodyPr>
          <a:lstStyle/>
          <a:p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Olaga tvång forts. 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457325"/>
            <a:ext cx="6840311" cy="5224828"/>
          </a:xfrm>
        </p:spPr>
        <p:txBody>
          <a:bodyPr>
            <a:normAutofit/>
          </a:bodyPr>
          <a:lstStyle/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Tvånget ska ha lett till resultat som täckts av gärningsmannens uppsåt (tvinga någon att göra, tåla eller underlåta något)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accent1"/>
                </a:solidFill>
              </a:rPr>
              <a:t>Subjektivt rekvisit </a:t>
            </a:r>
            <a:r>
              <a:rPr lang="sv-SE" sz="2600" b="1" dirty="0">
                <a:solidFill>
                  <a:schemeClr val="tx1"/>
                </a:solidFill>
              </a:rPr>
              <a:t>– uppsåt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Osjälvständiga brottsformer, 4:10 BrB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Åtalsprövningsregler, 4:11 BrB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8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51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Olaga förföljelse, 4 kap. 4b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314450" y="1057274"/>
            <a:ext cx="7600950" cy="5437868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Förföljelse genom följande brottsliga gärningar: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1.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misshandel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eller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försök till sådant brott som inte är ringa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2.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olaga tvång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3.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olaga hot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4.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hemfridsbrott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eller olaga intrång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5.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kränkande fotografering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6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. olovlig identitetsanvändning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7.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olaga integritetsintrång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8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. ofredande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9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. uppmaning till självmord 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eller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oaktsam uppmaning till självmord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10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. förtal 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eller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grovt förtal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11.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sexuellt ofredande mot barn 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eller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sexuellt ofredande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12.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skadegörelse 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eller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försök till sådant brott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13.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ringa skadegörelse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eller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   14.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överträdelse av kontaktförbud med elektronisk övervakning </a:t>
            </a:r>
            <a:r>
              <a:rPr lang="sv-SE" sz="1400" b="1" dirty="0">
                <a:solidFill>
                  <a:schemeClr val="tx1"/>
                </a:solidFill>
                <a:cs typeface="Arial" panose="020B0604020202020204" pitchFamily="34" charset="0"/>
              </a:rPr>
              <a:t>eller </a:t>
            </a:r>
            <a:r>
              <a:rPr lang="sv-SE" sz="1400" b="1" dirty="0">
                <a:solidFill>
                  <a:schemeClr val="accent1"/>
                </a:solidFill>
                <a:cs typeface="Arial" panose="020B0604020202020204" pitchFamily="34" charset="0"/>
              </a:rPr>
              <a:t>överträdelse av kontaktförbud</a:t>
            </a:r>
            <a:endParaRPr lang="sv-SE" sz="14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9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Olaga förföljelse forts.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5" y="1057274"/>
            <a:ext cx="6521224" cy="5286376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Följande krav måste vara uppfyllda</a:t>
            </a:r>
            <a:endParaRPr lang="sv-SE" sz="2400" b="1" dirty="0">
              <a:cs typeface="Arial" panose="020B0604020202020204" pitchFamily="34" charset="0"/>
            </a:endParaRP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det ska vara fråga om flera brott enligt punkterna 1 – 14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Var och en av gärningarna ska ha utgjort led i en upprepad kränkning av offrets integritet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Gärningarna måste ha skett under en viss begränsad period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Gärningarna måste rikta sig mot samma offer.  </a:t>
            </a:r>
          </a:p>
        </p:txBody>
      </p:sp>
    </p:spTree>
    <p:extLst>
      <p:ext uri="{BB962C8B-B14F-4D97-AF65-F5344CB8AC3E}">
        <p14:creationId xmlns:p14="http://schemas.microsoft.com/office/powerpoint/2010/main" val="34708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Olaga förföljelse forts.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5" y="1614488"/>
            <a:ext cx="6521224" cy="4729162"/>
          </a:xfrm>
        </p:spPr>
        <p:txBody>
          <a:bodyPr>
            <a:noAutofit/>
          </a:bodyPr>
          <a:lstStyle/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accent1"/>
                </a:solidFill>
              </a:rPr>
              <a:t>Subjektivt rekvisit </a:t>
            </a:r>
            <a:r>
              <a:rPr lang="sv-SE" sz="2600" b="1" dirty="0">
                <a:solidFill>
                  <a:schemeClr val="tx1"/>
                </a:solidFill>
              </a:rPr>
              <a:t>– uppsåt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Konkurrens 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Straffvärdet – högre än om det fastställts ett gemensamt straffvärde för de ingående gärningarna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0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6545769" cy="529389"/>
          </a:xfrm>
        </p:spPr>
        <p:txBody>
          <a:bodyPr>
            <a:noAutofit/>
          </a:bodyPr>
          <a:lstStyle/>
          <a:p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Olaga hot, 4 kap. 5 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</a:rPr>
              <a:t>§ 1 st. BrB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583452" y="1628774"/>
            <a:ext cx="7189073" cy="534352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3000" b="1" dirty="0">
                <a:solidFill>
                  <a:schemeClr val="accent1"/>
                </a:solidFill>
                <a:cs typeface="Arial" panose="020B0604020202020204" pitchFamily="34" charset="0"/>
              </a:rPr>
              <a:t>Objektiva rekvisit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Hotar annan med brottslig gärning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ägnat att hos den hotade framkalla allvarlig rädsla</a:t>
            </a:r>
          </a:p>
          <a:p>
            <a:pPr marL="642938" lvl="1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450" b="1" dirty="0">
                <a:solidFill>
                  <a:schemeClr val="tx1"/>
                </a:solidFill>
              </a:rPr>
              <a:t>för egen eller annans säkerhet</a:t>
            </a:r>
          </a:p>
          <a:p>
            <a:pPr marL="642938" lvl="1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450" b="1" dirty="0">
                <a:solidFill>
                  <a:schemeClr val="tx1"/>
                </a:solidFill>
              </a:rPr>
              <a:t>till person, egendom, frihet eller frid.</a:t>
            </a:r>
          </a:p>
          <a:p>
            <a:pPr marL="0" indent="0" defTabSz="457200">
              <a:lnSpc>
                <a:spcPct val="134000"/>
              </a:lnSpc>
              <a:spcBef>
                <a:spcPts val="1000"/>
              </a:spcBef>
              <a:buNone/>
            </a:pPr>
            <a:endParaRPr lang="sv-SE" sz="2400" b="1" dirty="0">
              <a:solidFill>
                <a:schemeClr val="tx1"/>
              </a:solidFill>
            </a:endParaRPr>
          </a:p>
          <a:p>
            <a:pPr marL="0" indent="0" defTabSz="457200">
              <a:lnSpc>
                <a:spcPct val="134000"/>
              </a:lnSpc>
              <a:spcBef>
                <a:spcPts val="1000"/>
              </a:spcBef>
              <a:buNone/>
            </a:pPr>
            <a:r>
              <a:rPr lang="sv-SE" sz="2400" b="1" dirty="0">
                <a:solidFill>
                  <a:schemeClr val="accent1"/>
                </a:solidFill>
              </a:rPr>
              <a:t>Hotet ska ha kommit till den hotades kännedom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4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5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Grovt olaga hot, 4 kap. 5 § 2 st.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714500"/>
            <a:ext cx="6840311" cy="4219575"/>
          </a:xfrm>
        </p:spPr>
        <p:txBody>
          <a:bodyPr>
            <a:normAutofit lnSpcReduction="10000"/>
          </a:bodyPr>
          <a:lstStyle/>
          <a:p>
            <a:pPr marL="0" marR="0" lvl="0" indent="0" algn="l" defTabSz="342900" rtl="0" eaLnBrk="1" fontAlgn="auto" latinLnBrk="0" hangingPunct="1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Arial" panose="020B0604020202020204" pitchFamily="34" charset="0"/>
              </a:rPr>
              <a:t>Omständigheter att särskilt beakta</a:t>
            </a:r>
          </a:p>
          <a:p>
            <a:pPr marL="342900" marR="0" lvl="0" indent="-34290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Om hotet påtagligt har förstärkts med hjälp av vapen, sprängämne eller vapenattrapp eller genom anspelning på ett våldskapital eller som annars har varit av allvarligt slag </a:t>
            </a:r>
            <a:r>
              <a:rPr kumimoji="0" lang="sv-SE" sz="2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eller</a:t>
            </a:r>
          </a:p>
          <a:p>
            <a:pPr marL="342900" marR="0" lvl="0" indent="-34290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sv-SE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o</a:t>
            </a: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m hotet annars har varit av särskilt hänsynslös eller farlig art.</a:t>
            </a:r>
          </a:p>
          <a:p>
            <a:pPr marL="0" indent="0">
              <a:lnSpc>
                <a:spcPct val="114000"/>
              </a:lnSpc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75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6545769" cy="529389"/>
          </a:xfrm>
        </p:spPr>
        <p:txBody>
          <a:bodyPr>
            <a:noAutofit/>
          </a:bodyPr>
          <a:lstStyle/>
          <a:p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Olaga hot forts. 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857375"/>
            <a:ext cx="6840311" cy="4824778"/>
          </a:xfrm>
        </p:spPr>
        <p:txBody>
          <a:bodyPr>
            <a:normAutofit/>
          </a:bodyPr>
          <a:lstStyle/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accent1"/>
                </a:solidFill>
              </a:rPr>
              <a:t>Subjektivt rekvisit</a:t>
            </a:r>
            <a:r>
              <a:rPr lang="sv-SE" sz="2600" b="1" dirty="0">
                <a:solidFill>
                  <a:schemeClr val="tx1"/>
                </a:solidFill>
              </a:rPr>
              <a:t> – uppsåt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Konkurrens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Osjälvständiga brottsformer, 4:10 BrB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8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29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BC247D6B-0289-4072-9A28-04C0AC6ED3D7}"/>
              </a:ext>
            </a:extLst>
          </p:cNvPr>
          <p:cNvSpPr txBox="1"/>
          <p:nvPr/>
        </p:nvSpPr>
        <p:spPr>
          <a:xfrm>
            <a:off x="601218" y="5547291"/>
            <a:ext cx="7941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/>
            <a:r>
              <a:rPr lang="sv-SE" sz="3200" b="1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Tack för visad uppmärksamhet!</a:t>
            </a:r>
          </a:p>
        </p:txBody>
      </p:sp>
    </p:spTree>
    <p:extLst>
      <p:ext uri="{BB962C8B-B14F-4D97-AF65-F5344CB8AC3E}">
        <p14:creationId xmlns:p14="http://schemas.microsoft.com/office/powerpoint/2010/main" val="242624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1">
            <a:extLst>
              <a:ext uri="{FF2B5EF4-FFF2-40B4-BE49-F238E27FC236}">
                <a16:creationId xmlns:a16="http://schemas.microsoft.com/office/drawing/2014/main" id="{F7E42047-F7E7-4687-BBE0-D4BDC8E77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715" y="-1"/>
            <a:ext cx="915543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D6F839A-C8D9-4FBC-8EFD-9E56D12F4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80072" y="228600"/>
            <a:ext cx="2138628" cy="6638625"/>
            <a:chOff x="2487613" y="285750"/>
            <a:chExt cx="2428875" cy="5654676"/>
          </a:xfrm>
        </p:grpSpPr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D1F0D09B-BA85-41B1-A8DE-73728B72E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FB2D0F0C-3A27-4FC3-A6A3-D2095D9B2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A1C69EF-E6E6-4BDD-B62F-637FC9F3C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75B4F36E-07F6-4E6F-A9D9-A7F6D9585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7D9136C7-12F1-4F21-A438-ED7668DDF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C718EF12-B769-45D9-9B6E-7AEAA310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534EAD53-3968-459E-B27C-09126A0FE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67658BFE-59E2-4A2D-9E8A-18F81C350B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FEC8A9E-385D-4407-9671-E30238022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EFC82234-632C-4B76-A8FF-2C9C0DCA6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662A4DB3-C195-4230-953D-307E4100F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22">
              <a:extLst>
                <a:ext uri="{FF2B5EF4-FFF2-40B4-BE49-F238E27FC236}">
                  <a16:creationId xmlns:a16="http://schemas.microsoft.com/office/drawing/2014/main" id="{94D310CF-9541-4CD7-855B-E2E1EF343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0EDA856-A216-4EEC-9AB6-A59FFC703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60794" y="-786"/>
            <a:ext cx="176750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36F815B8-AFA8-45E9-A3D1-977F2D192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5D8FF653-8B3F-4B96-904D-1A4482EAEE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4DD2E775-AB45-4AF1-B5B7-54948CFB9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7BDE7E7B-E3AA-4A24-8F9D-CE77C96CA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D129CAA9-35E5-48CE-88AE-9806695CB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A73989FF-4EFF-4181-81A4-72EF2E67D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8C2C17BD-8FA0-4F42-B2CD-5E5A9F542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EEE99CF3-AD71-46FB-8E7D-67825F7816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D0F9D5ED-7591-4E88-9FDA-4C1DC47E9D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88FA7C13-D80D-4514-B9DB-87AE076AC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202C78DF-D842-450B-A87D-E035719E4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A4789F83-2423-47F8-8958-48E477BAE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40127" y="397755"/>
            <a:ext cx="5133819" cy="597562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  <a:cs typeface="Arial" panose="020B0604020202020204" pitchFamily="34" charset="0"/>
              </a:rPr>
              <a:t>Frihetsbrotten</a:t>
            </a:r>
            <a:br>
              <a:rPr lang="sv-SE" sz="32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sv-SE" sz="32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C509E7A-337A-4664-BEC2-03F9BCA0A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3724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D9AB99AB-E300-4B19-97C3-9A12EA3C7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2037240" y="714375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4882B60A-4DBF-48D7-88BA-5F40995B79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24249" r="45052" b="-2"/>
          <a:stretch/>
        </p:blipFill>
        <p:spPr>
          <a:xfrm>
            <a:off x="20" y="1730"/>
            <a:ext cx="2040388" cy="6858000"/>
          </a:xfrm>
          <a:prstGeom prst="rect">
            <a:avLst/>
          </a:prstGeom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86557" y="1603726"/>
            <a:ext cx="6154457" cy="49261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/>
                </a:solidFill>
              </a:rPr>
              <a:t>Människorov, 4:1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/>
                </a:solidFill>
              </a:rPr>
              <a:t>Människohandel, 4:1a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/>
                </a:solidFill>
              </a:rPr>
              <a:t>Människoexploatering, 4:1b</a:t>
            </a: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accent1"/>
                </a:solidFill>
              </a:rPr>
              <a:t>Olaga frihetsberövande, 4:2</a:t>
            </a:r>
          </a:p>
          <a:p>
            <a:pPr marL="0" indent="0">
              <a:lnSpc>
                <a:spcPct val="90000"/>
              </a:lnSpc>
              <a:buNone/>
            </a:pPr>
            <a:endParaRPr lang="sv-SE" sz="2400" b="1" dirty="0"/>
          </a:p>
          <a:p>
            <a:pPr marL="0" indent="0">
              <a:lnSpc>
                <a:spcPct val="90000"/>
              </a:lnSpc>
              <a:buNone/>
            </a:pPr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21971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1">
            <a:extLst>
              <a:ext uri="{FF2B5EF4-FFF2-40B4-BE49-F238E27FC236}">
                <a16:creationId xmlns:a16="http://schemas.microsoft.com/office/drawing/2014/main" id="{F7E42047-F7E7-4687-BBE0-D4BDC8E77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715" y="-1"/>
            <a:ext cx="915543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D6F839A-C8D9-4FBC-8EFD-9E56D12F4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80072" y="228600"/>
            <a:ext cx="2138628" cy="6638625"/>
            <a:chOff x="2487613" y="285750"/>
            <a:chExt cx="2428875" cy="5654676"/>
          </a:xfrm>
        </p:grpSpPr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D1F0D09B-BA85-41B1-A8DE-73728B72E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FB2D0F0C-3A27-4FC3-A6A3-D2095D9B2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A1C69EF-E6E6-4BDD-B62F-637FC9F3C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75B4F36E-07F6-4E6F-A9D9-A7F6D9585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7D9136C7-12F1-4F21-A438-ED7668DDF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C718EF12-B769-45D9-9B6E-7AEAA310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534EAD53-3968-459E-B27C-09126A0FE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67658BFE-59E2-4A2D-9E8A-18F81C350B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FEC8A9E-385D-4407-9671-E30238022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EFC82234-632C-4B76-A8FF-2C9C0DCA6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662A4DB3-C195-4230-953D-307E4100F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22">
              <a:extLst>
                <a:ext uri="{FF2B5EF4-FFF2-40B4-BE49-F238E27FC236}">
                  <a16:creationId xmlns:a16="http://schemas.microsoft.com/office/drawing/2014/main" id="{94D310CF-9541-4CD7-855B-E2E1EF343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0EDA856-A216-4EEC-9AB6-A59FFC703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60794" y="-786"/>
            <a:ext cx="176750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36F815B8-AFA8-45E9-A3D1-977F2D192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5D8FF653-8B3F-4B96-904D-1A4482EAEE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4DD2E775-AB45-4AF1-B5B7-54948CFB9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7BDE7E7B-E3AA-4A24-8F9D-CE77C96CA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D129CAA9-35E5-48CE-88AE-9806695CB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A73989FF-4EFF-4181-81A4-72EF2E67D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8C2C17BD-8FA0-4F42-B2CD-5E5A9F542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EEE99CF3-AD71-46FB-8E7D-67825F7816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D0F9D5ED-7591-4E88-9FDA-4C1DC47E9D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88FA7C13-D80D-4514-B9DB-87AE076AC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202C78DF-D842-450B-A87D-E035719E4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A4789F83-2423-47F8-8958-48E477BAE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40127" y="338958"/>
            <a:ext cx="5133819" cy="597562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  <a:cs typeface="Arial" panose="020B0604020202020204" pitchFamily="34" charset="0"/>
              </a:rPr>
              <a:t>Fridsbrotten</a:t>
            </a:r>
            <a:br>
              <a:rPr lang="sv-SE" sz="32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sv-SE" sz="32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C509E7A-337A-4664-BEC2-03F9BCA0A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3724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D9AB99AB-E300-4B19-97C3-9A12EA3C7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2037240" y="714375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4882B60A-4DBF-48D7-88BA-5F40995B79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24249" r="45052" b="-2"/>
          <a:stretch/>
        </p:blipFill>
        <p:spPr>
          <a:xfrm>
            <a:off x="20" y="1730"/>
            <a:ext cx="2040388" cy="6858000"/>
          </a:xfrm>
          <a:prstGeom prst="rect">
            <a:avLst/>
          </a:prstGeom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86557" y="1379258"/>
            <a:ext cx="6154457" cy="515062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sv-SE" sz="2600" b="1" dirty="0">
                <a:solidFill>
                  <a:schemeClr val="tx1"/>
                </a:solidFill>
              </a:rPr>
              <a:t>Barnfridsbrott, 4:3</a:t>
            </a:r>
          </a:p>
          <a:p>
            <a:pPr>
              <a:lnSpc>
                <a:spcPct val="90000"/>
              </a:lnSpc>
            </a:pPr>
            <a:endParaRPr lang="sv-SE" sz="2600" b="1" dirty="0"/>
          </a:p>
          <a:p>
            <a:pPr>
              <a:lnSpc>
                <a:spcPct val="90000"/>
              </a:lnSpc>
            </a:pPr>
            <a:r>
              <a:rPr lang="sv-SE" sz="2600" b="1" dirty="0">
                <a:solidFill>
                  <a:schemeClr val="accent1"/>
                </a:solidFill>
              </a:rPr>
              <a:t>Olaga tvång, 4:4</a:t>
            </a:r>
          </a:p>
          <a:p>
            <a:pPr>
              <a:lnSpc>
                <a:spcPct val="90000"/>
              </a:lnSpc>
            </a:pPr>
            <a:endParaRPr lang="sv-SE" sz="2600" b="1" dirty="0"/>
          </a:p>
          <a:p>
            <a:pPr>
              <a:lnSpc>
                <a:spcPct val="90000"/>
              </a:lnSpc>
            </a:pPr>
            <a:r>
              <a:rPr lang="sv-SE" sz="2600" b="1" dirty="0">
                <a:solidFill>
                  <a:schemeClr val="tx1"/>
                </a:solidFill>
              </a:rPr>
              <a:t>Grov frids- &amp; kvinnofridskränkning, 4:4a</a:t>
            </a:r>
          </a:p>
          <a:p>
            <a:pPr>
              <a:lnSpc>
                <a:spcPct val="90000"/>
              </a:lnSpc>
            </a:pPr>
            <a:endParaRPr lang="sv-SE" sz="26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600" b="1" dirty="0">
                <a:solidFill>
                  <a:schemeClr val="accent1"/>
                </a:solidFill>
              </a:rPr>
              <a:t>Olaga förföljelse, 4:4b</a:t>
            </a:r>
          </a:p>
          <a:p>
            <a:pPr>
              <a:lnSpc>
                <a:spcPct val="90000"/>
              </a:lnSpc>
            </a:pPr>
            <a:endParaRPr lang="sv-SE" sz="2600" b="1" dirty="0">
              <a:solidFill>
                <a:schemeClr val="accent1"/>
              </a:solidFill>
            </a:endParaRP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v-SE" sz="2600" b="1" dirty="0">
                <a:solidFill>
                  <a:schemeClr val="tx1"/>
                </a:solidFill>
              </a:rPr>
              <a:t>Äktenskapstvång och barnäktenskapsbrott, 4:4c</a:t>
            </a:r>
          </a:p>
          <a:p>
            <a:pPr>
              <a:lnSpc>
                <a:spcPct val="90000"/>
              </a:lnSpc>
            </a:pPr>
            <a:endParaRPr lang="sv-SE" sz="26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600" b="1" dirty="0">
                <a:solidFill>
                  <a:schemeClr val="tx1"/>
                </a:solidFill>
              </a:rPr>
              <a:t>Vilseledande till äktenskapsresa, 4:4d</a:t>
            </a:r>
          </a:p>
          <a:p>
            <a:pPr>
              <a:lnSpc>
                <a:spcPct val="90000"/>
              </a:lnSpc>
            </a:pPr>
            <a:endParaRPr lang="sv-SE" sz="26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600" b="1" dirty="0">
                <a:solidFill>
                  <a:schemeClr val="tx1"/>
                </a:solidFill>
              </a:rPr>
              <a:t>Hedersförtryck, 4:4e</a:t>
            </a: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175320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1">
            <a:extLst>
              <a:ext uri="{FF2B5EF4-FFF2-40B4-BE49-F238E27FC236}">
                <a16:creationId xmlns:a16="http://schemas.microsoft.com/office/drawing/2014/main" id="{F7E42047-F7E7-4687-BBE0-D4BDC8E77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715" y="-1"/>
            <a:ext cx="915543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D6F839A-C8D9-4FBC-8EFD-9E56D12F4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80072" y="228600"/>
            <a:ext cx="2138628" cy="6638625"/>
            <a:chOff x="2487613" y="285750"/>
            <a:chExt cx="2428875" cy="5654676"/>
          </a:xfrm>
        </p:grpSpPr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D1F0D09B-BA85-41B1-A8DE-73728B72E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FB2D0F0C-3A27-4FC3-A6A3-D2095D9B2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A1C69EF-E6E6-4BDD-B62F-637FC9F3C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75B4F36E-07F6-4E6F-A9D9-A7F6D9585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7D9136C7-12F1-4F21-A438-ED7668DDF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C718EF12-B769-45D9-9B6E-7AEAA310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534EAD53-3968-459E-B27C-09126A0FE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67658BFE-59E2-4A2D-9E8A-18F81C350B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FEC8A9E-385D-4407-9671-E30238022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EFC82234-632C-4B76-A8FF-2C9C0DCA6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662A4DB3-C195-4230-953D-307E4100F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22">
              <a:extLst>
                <a:ext uri="{FF2B5EF4-FFF2-40B4-BE49-F238E27FC236}">
                  <a16:creationId xmlns:a16="http://schemas.microsoft.com/office/drawing/2014/main" id="{94D310CF-9541-4CD7-855B-E2E1EF343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0EDA856-A216-4EEC-9AB6-A59FFC703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60794" y="-786"/>
            <a:ext cx="176750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36F815B8-AFA8-45E9-A3D1-977F2D192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5D8FF653-8B3F-4B96-904D-1A4482EAEE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4DD2E775-AB45-4AF1-B5B7-54948CFB9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7BDE7E7B-E3AA-4A24-8F9D-CE77C96CA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D129CAA9-35E5-48CE-88AE-9806695CB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A73989FF-4EFF-4181-81A4-72EF2E67D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8C2C17BD-8FA0-4F42-B2CD-5E5A9F542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EEE99CF3-AD71-46FB-8E7D-67825F7816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D0F9D5ED-7591-4E88-9FDA-4C1DC47E9D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88FA7C13-D80D-4514-B9DB-87AE076AC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202C78DF-D842-450B-A87D-E035719E4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A4789F83-2423-47F8-8958-48E477BAE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40127" y="365049"/>
            <a:ext cx="5133819" cy="597562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  <a:cs typeface="Arial" panose="020B0604020202020204" pitchFamily="34" charset="0"/>
              </a:rPr>
              <a:t>Fridsbrotten forts.</a:t>
            </a:r>
            <a:br>
              <a:rPr lang="sv-SE" sz="32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sv-SE" sz="32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C509E7A-337A-4664-BEC2-03F9BCA0A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3724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D9AB99AB-E300-4B19-97C3-9A12EA3C7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2037240" y="714375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4882B60A-4DBF-48D7-88BA-5F40995B79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24249" r="45052" b="-2"/>
          <a:stretch/>
        </p:blipFill>
        <p:spPr>
          <a:xfrm>
            <a:off x="20" y="1730"/>
            <a:ext cx="2040388" cy="6858000"/>
          </a:xfrm>
          <a:prstGeom prst="rect">
            <a:avLst/>
          </a:prstGeom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86557" y="1603724"/>
            <a:ext cx="6154457" cy="49261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accent1"/>
                </a:solidFill>
              </a:rPr>
              <a:t>Olaga hot, 4:5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accent1"/>
                </a:solidFill>
              </a:rPr>
              <a:t>Hemfridsbrott/olaga intrång, 4:6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accent1"/>
                </a:solidFill>
              </a:rPr>
              <a:t>Kränkande fotografering, 4:6a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accent1"/>
                </a:solidFill>
              </a:rPr>
              <a:t>Olovlig identitetsanvändning, 4:6b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accent1"/>
                </a:solidFill>
              </a:rPr>
              <a:t>Olaga integritetsintrång, 4:6c – d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accent1"/>
                </a:solidFill>
              </a:rPr>
              <a:t>Ofredande, 4:7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/>
          </a:p>
          <a:p>
            <a:pPr>
              <a:lnSpc>
                <a:spcPct val="90000"/>
              </a:lnSpc>
            </a:pPr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312388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1">
            <a:extLst>
              <a:ext uri="{FF2B5EF4-FFF2-40B4-BE49-F238E27FC236}">
                <a16:creationId xmlns:a16="http://schemas.microsoft.com/office/drawing/2014/main" id="{F7E42047-F7E7-4687-BBE0-D4BDC8E77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715" y="-1"/>
            <a:ext cx="915543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D6F839A-C8D9-4FBC-8EFD-9E56D12F4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80072" y="228600"/>
            <a:ext cx="2138628" cy="6638625"/>
            <a:chOff x="2487613" y="285750"/>
            <a:chExt cx="2428875" cy="5654676"/>
          </a:xfrm>
        </p:grpSpPr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D1F0D09B-BA85-41B1-A8DE-73728B72E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FB2D0F0C-3A27-4FC3-A6A3-D2095D9B2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A1C69EF-E6E6-4BDD-B62F-637FC9F3C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75B4F36E-07F6-4E6F-A9D9-A7F6D9585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7D9136C7-12F1-4F21-A438-ED7668DDF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C718EF12-B769-45D9-9B6E-7AEAA310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534EAD53-3968-459E-B27C-09126A0FE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67658BFE-59E2-4A2D-9E8A-18F81C350B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FEC8A9E-385D-4407-9671-E30238022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EFC82234-632C-4B76-A8FF-2C9C0DCA6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662A4DB3-C195-4230-953D-307E4100F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22">
              <a:extLst>
                <a:ext uri="{FF2B5EF4-FFF2-40B4-BE49-F238E27FC236}">
                  <a16:creationId xmlns:a16="http://schemas.microsoft.com/office/drawing/2014/main" id="{94D310CF-9541-4CD7-855B-E2E1EF343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0EDA856-A216-4EEC-9AB6-A59FFC703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60794" y="-786"/>
            <a:ext cx="176750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36F815B8-AFA8-45E9-A3D1-977F2D192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5D8FF653-8B3F-4B96-904D-1A4482EAEE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4DD2E775-AB45-4AF1-B5B7-54948CFB9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7BDE7E7B-E3AA-4A24-8F9D-CE77C96CA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D129CAA9-35E5-48CE-88AE-9806695CB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A73989FF-4EFF-4181-81A4-72EF2E67D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8C2C17BD-8FA0-4F42-B2CD-5E5A9F542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EEE99CF3-AD71-46FB-8E7D-67825F7816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D0F9D5ED-7591-4E88-9FDA-4C1DC47E9D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88FA7C13-D80D-4514-B9DB-87AE076AC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202C78DF-D842-450B-A87D-E035719E4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A4789F83-2423-47F8-8958-48E477BAE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40127" y="344744"/>
            <a:ext cx="5133819" cy="597562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  <a:cs typeface="Arial" panose="020B0604020202020204" pitchFamily="34" charset="0"/>
              </a:rPr>
              <a:t>Fridsbrotten forts.</a:t>
            </a:r>
            <a:br>
              <a:rPr lang="sv-SE" sz="32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sv-SE" sz="32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C509E7A-337A-4664-BEC2-03F9BCA0A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3724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D9AB99AB-E300-4B19-97C3-9A12EA3C7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2037240" y="714375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4882B60A-4DBF-48D7-88BA-5F40995B79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24249" r="45052" b="-2"/>
          <a:stretch/>
        </p:blipFill>
        <p:spPr>
          <a:xfrm>
            <a:off x="20" y="1730"/>
            <a:ext cx="2040388" cy="6858000"/>
          </a:xfrm>
          <a:prstGeom prst="rect">
            <a:avLst/>
          </a:prstGeom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86557" y="1410942"/>
            <a:ext cx="6154457" cy="511894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/>
                </a:solidFill>
              </a:rPr>
              <a:t>Uppmaning till självmord, 4:7a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/>
                </a:solidFill>
              </a:rPr>
              <a:t>Brytande av post- eller telehemlighet, 4:8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/>
                </a:solidFill>
              </a:rPr>
              <a:t>Intrång i förvar, 4:9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/>
                </a:solidFill>
              </a:rPr>
              <a:t>Olovlig avlyssning, 4:9a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/>
                </a:solidFill>
              </a:rPr>
              <a:t>Förberedelse till brytande av telehemlighet, kränkande fotografering eller olovlig avlyssning, 4:9b</a:t>
            </a:r>
          </a:p>
          <a:p>
            <a:pPr>
              <a:lnSpc>
                <a:spcPct val="90000"/>
              </a:lnSpc>
            </a:pPr>
            <a:endParaRPr lang="sv-SE" sz="24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/>
                </a:solidFill>
              </a:rPr>
              <a:t>Dataintrång, 4:9c</a:t>
            </a:r>
          </a:p>
          <a:p>
            <a:pPr>
              <a:lnSpc>
                <a:spcPct val="90000"/>
              </a:lnSpc>
            </a:pPr>
            <a:endParaRPr lang="sv-SE" sz="2400" dirty="0"/>
          </a:p>
          <a:p>
            <a:pPr>
              <a:lnSpc>
                <a:spcPct val="90000"/>
              </a:lnSpc>
            </a:pPr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153278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6545769" cy="529389"/>
          </a:xfrm>
        </p:spPr>
        <p:txBody>
          <a:bodyPr>
            <a:noAutofit/>
          </a:bodyPr>
          <a:lstStyle/>
          <a:p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</a:rPr>
              <a:t>Olaga frihetsberövande, 4 kap. 2 § BrB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657350"/>
            <a:ext cx="6840311" cy="5024804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Objektiva rekvisit</a:t>
            </a: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I annat fall än som sägs i 1 eller 1a§</a:t>
            </a: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föra bort någon eller</a:t>
            </a: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spärra in någon eller</a:t>
            </a:r>
          </a:p>
          <a:p>
            <a:pPr marL="0" indent="0" defTabSz="457200">
              <a:lnSpc>
                <a:spcPct val="90000"/>
              </a:lnSpc>
              <a:spcBef>
                <a:spcPts val="1000"/>
              </a:spcBef>
              <a:buNone/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på annat sätt beröva honom eller henne friheten.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54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Olaga frihetsberövande forts. 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559169"/>
            <a:ext cx="6840311" cy="4374906"/>
          </a:xfrm>
        </p:spPr>
        <p:txBody>
          <a:bodyPr>
            <a:normAutofit/>
          </a:bodyPr>
          <a:lstStyle/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Den brottsliga gärningen kan också bestå i en underlåtenhet.</a:t>
            </a: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accent1"/>
                </a:solidFill>
              </a:rPr>
              <a:t>Subjektivt rekvisit</a:t>
            </a:r>
            <a:r>
              <a:rPr lang="sv-SE" sz="2600" b="1" dirty="0">
                <a:solidFill>
                  <a:schemeClr val="tx1"/>
                </a:solidFill>
              </a:rPr>
              <a:t> – uppsåt. </a:t>
            </a:r>
          </a:p>
          <a:p>
            <a:pPr marL="0" indent="0" defTabSz="457200">
              <a:lnSpc>
                <a:spcPct val="90000"/>
              </a:lnSpc>
              <a:spcBef>
                <a:spcPts val="1000"/>
              </a:spcBef>
              <a:buNone/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Mindre grovt brott.</a:t>
            </a: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90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Osjälvständiga brottsformer, 4:10 BrB.</a:t>
            </a:r>
          </a:p>
        </p:txBody>
      </p:sp>
    </p:spTree>
    <p:extLst>
      <p:ext uri="{BB962C8B-B14F-4D97-AF65-F5344CB8AC3E}">
        <p14:creationId xmlns:p14="http://schemas.microsoft.com/office/powerpoint/2010/main" val="177321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6545769" cy="529389"/>
          </a:xfrm>
        </p:spPr>
        <p:txBody>
          <a:bodyPr>
            <a:noAutofit/>
          </a:bodyPr>
          <a:lstStyle/>
          <a:p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Olaga tvång, 4 kap. 4 § 1 st. BrB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583452" y="1114426"/>
            <a:ext cx="7189073" cy="5915024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4500" b="1" dirty="0">
                <a:solidFill>
                  <a:schemeClr val="accent1"/>
                </a:solidFill>
                <a:cs typeface="Arial" panose="020B0604020202020204" pitchFamily="34" charset="0"/>
              </a:rPr>
              <a:t>Objektiva rekvisit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r>
              <a:rPr lang="sv-SE" sz="3100" b="1" dirty="0">
                <a:solidFill>
                  <a:schemeClr val="tx1"/>
                </a:solidFill>
              </a:rPr>
              <a:t>Tvingar någon att göra, tåla eller underlåta något – offret ska ha tvingats till en disposition 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r>
              <a:rPr lang="sv-SE" sz="3100" b="1" dirty="0">
                <a:solidFill>
                  <a:schemeClr val="tx1"/>
                </a:solidFill>
              </a:rPr>
              <a:t>Genom misshandel </a:t>
            </a:r>
            <a:r>
              <a:rPr lang="sv-SE" sz="3100" b="1" i="1" dirty="0">
                <a:solidFill>
                  <a:schemeClr val="tx1"/>
                </a:solidFill>
              </a:rPr>
              <a:t>eller</a:t>
            </a:r>
            <a:r>
              <a:rPr lang="sv-SE" sz="3100" b="1" dirty="0">
                <a:solidFill>
                  <a:schemeClr val="tx1"/>
                </a:solidFill>
              </a:rPr>
              <a:t> annars med våld </a:t>
            </a:r>
            <a:r>
              <a:rPr lang="sv-SE" sz="3100" b="1" i="1" dirty="0">
                <a:solidFill>
                  <a:schemeClr val="tx1"/>
                </a:solidFill>
              </a:rPr>
              <a:t>eller 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r>
              <a:rPr lang="sv-SE" sz="3100" b="1" dirty="0">
                <a:solidFill>
                  <a:schemeClr val="tx1"/>
                </a:solidFill>
              </a:rPr>
              <a:t>Genom hot om brottslig gärning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r>
              <a:rPr lang="sv-SE" sz="3100" b="1" dirty="0">
                <a:solidFill>
                  <a:schemeClr val="tx1"/>
                </a:solidFill>
              </a:rPr>
              <a:t>Utövar tvång genom hot att åtala någon annan för brott </a:t>
            </a:r>
            <a:r>
              <a:rPr lang="sv-SE" sz="3100" b="1" i="1" dirty="0">
                <a:solidFill>
                  <a:schemeClr val="tx1"/>
                </a:solidFill>
              </a:rPr>
              <a:t>eller</a:t>
            </a:r>
            <a:r>
              <a:rPr lang="sv-SE" sz="3100" b="1" dirty="0">
                <a:solidFill>
                  <a:schemeClr val="tx1"/>
                </a:solidFill>
              </a:rPr>
              <a:t> 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r>
              <a:rPr lang="sv-SE" sz="3100" b="1" dirty="0">
                <a:solidFill>
                  <a:schemeClr val="tx1"/>
                </a:solidFill>
              </a:rPr>
              <a:t>ange någon annan för brott </a:t>
            </a:r>
            <a:r>
              <a:rPr lang="sv-SE" sz="3100" b="1" i="1" dirty="0">
                <a:solidFill>
                  <a:schemeClr val="tx1"/>
                </a:solidFill>
              </a:rPr>
              <a:t>eller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r>
              <a:rPr lang="sv-SE" sz="3100" b="1" dirty="0">
                <a:solidFill>
                  <a:schemeClr val="tx1"/>
                </a:solidFill>
              </a:rPr>
              <a:t>hot att om någon annan lämna </a:t>
            </a:r>
          </a:p>
          <a:p>
            <a:pPr marL="0" indent="0" defTabSz="457200">
              <a:lnSpc>
                <a:spcPct val="110000"/>
              </a:lnSpc>
              <a:spcBef>
                <a:spcPts val="1000"/>
              </a:spcBef>
              <a:buNone/>
            </a:pPr>
            <a:r>
              <a:rPr lang="sv-SE" sz="3100" b="1" dirty="0">
                <a:solidFill>
                  <a:schemeClr val="tx1"/>
                </a:solidFill>
              </a:rPr>
              <a:t>    menligt meddelande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4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ktangel: rundade hörn 2">
            <a:extLst>
              <a:ext uri="{FF2B5EF4-FFF2-40B4-BE49-F238E27FC236}">
                <a16:creationId xmlns:a16="http://schemas.microsoft.com/office/drawing/2014/main" id="{36D1EEEC-1D26-5691-D0E3-D5721E4DA854}"/>
              </a:ext>
            </a:extLst>
          </p:cNvPr>
          <p:cNvSpPr/>
          <p:nvPr/>
        </p:nvSpPr>
        <p:spPr>
          <a:xfrm>
            <a:off x="7315200" y="5064368"/>
            <a:ext cx="1828800" cy="844061"/>
          </a:xfrm>
          <a:prstGeom prst="roundRect">
            <a:avLst/>
          </a:prstGeom>
          <a:scene3d>
            <a:camera prst="isometricOffAxis1Left">
              <a:rot lat="1080000" lon="2400000" rev="0"/>
            </a:camera>
            <a:lightRig rig="threePt" dir="t"/>
          </a:scene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>
                <a:solidFill>
                  <a:schemeClr val="accent1"/>
                </a:solidFill>
              </a:rPr>
              <a:t>Otillbörligt</a:t>
            </a:r>
          </a:p>
        </p:txBody>
      </p:sp>
    </p:spTree>
    <p:extLst>
      <p:ext uri="{BB962C8B-B14F-4D97-AF65-F5344CB8AC3E}">
        <p14:creationId xmlns:p14="http://schemas.microsoft.com/office/powerpoint/2010/main" val="184198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6545769" cy="529389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  <a:latin typeface="Century Gothic" panose="020F0302020204030204"/>
              </a:rPr>
              <a:t>Grovt o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laga tvång, 4 kap. 4 § 2 st. BrB  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524000"/>
            <a:ext cx="6840311" cy="515815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3000" b="1" dirty="0">
                <a:solidFill>
                  <a:schemeClr val="accent1"/>
                </a:solidFill>
                <a:cs typeface="Arial" panose="020B0604020202020204" pitchFamily="34" charset="0"/>
              </a:rPr>
              <a:t>Omständigheter att beakta särskilt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r>
              <a:rPr lang="sv-SE" sz="2800" b="1" dirty="0">
                <a:solidFill>
                  <a:schemeClr val="tx1"/>
                </a:solidFill>
              </a:rPr>
              <a:t>Våld av allvarligt slag </a:t>
            </a:r>
            <a:r>
              <a:rPr lang="sv-SE" sz="2800" b="1" i="1" dirty="0">
                <a:solidFill>
                  <a:schemeClr val="tx1"/>
                </a:solidFill>
              </a:rPr>
              <a:t>eller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endParaRPr lang="sv-SE" sz="28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r>
              <a:rPr lang="sv-SE" sz="2800" b="1" dirty="0">
                <a:solidFill>
                  <a:schemeClr val="tx1"/>
                </a:solidFill>
              </a:rPr>
              <a:t>hot som påtagligt har förstärkts med hjälp av vapen, sprängämne eller vapenattrapp eller genom anspelning på ett våldskapital eller som annars har varit av allvarligt slag </a:t>
            </a:r>
            <a:r>
              <a:rPr lang="sv-SE" sz="2800" b="1" i="1" dirty="0">
                <a:solidFill>
                  <a:schemeClr val="tx1"/>
                </a:solidFill>
              </a:rPr>
              <a:t>eller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endParaRPr lang="sv-SE" sz="28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</a:pPr>
            <a:r>
              <a:rPr lang="sv-SE" sz="2800" b="1" dirty="0">
                <a:solidFill>
                  <a:schemeClr val="tx1"/>
                </a:solidFill>
              </a:rPr>
              <a:t>hot som annars har varit av särskilt hänsynslös eller farlig art.</a:t>
            </a: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72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n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n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3_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30778</TotalTime>
  <Words>727</Words>
  <Application>Microsoft Office PowerPoint</Application>
  <PresentationFormat>Bildspel på skärmen (4:3)</PresentationFormat>
  <Paragraphs>167</Paragraphs>
  <Slides>17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Slinga</vt:lpstr>
      <vt:lpstr>1_Slinga</vt:lpstr>
      <vt:lpstr>3_Slinga</vt:lpstr>
      <vt:lpstr>4 kap. BrB Om brott mot frihet och frid Del 1</vt:lpstr>
      <vt:lpstr>Frihetsbrotten </vt:lpstr>
      <vt:lpstr>Fridsbrotten </vt:lpstr>
      <vt:lpstr>Fridsbrotten forts. </vt:lpstr>
      <vt:lpstr>Fridsbrotten forts. </vt:lpstr>
      <vt:lpstr>Olaga frihetsberövande, 4 kap. 2 § BrB</vt:lpstr>
      <vt:lpstr>Olaga frihetsberövande forts. </vt:lpstr>
      <vt:lpstr>Olaga tvång, 4 kap. 4 § 1 st. BrB</vt:lpstr>
      <vt:lpstr>Grovt olaga tvång, 4 kap. 4 § 2 st. BrB  </vt:lpstr>
      <vt:lpstr>Olaga tvång forts. </vt:lpstr>
      <vt:lpstr>Olaga förföljelse, 4 kap. 4b § BrB</vt:lpstr>
      <vt:lpstr>Olaga förföljelse forts.</vt:lpstr>
      <vt:lpstr>Olaga förföljelse forts.</vt:lpstr>
      <vt:lpstr>Olaga hot, 4 kap. 5 § 1 st. BrB</vt:lpstr>
      <vt:lpstr>Grovt olaga hot, 4 kap. 5 § 2 st. BrB</vt:lpstr>
      <vt:lpstr>Olaga hot forts. </vt:lpstr>
      <vt:lpstr>PowerPoint-presentation</vt:lpstr>
    </vt:vector>
  </TitlesOfParts>
  <Company>Linnaeus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23:6-9 RB Grundläggande brottsutredning</dc:title>
  <dc:creator>Anna Mårtensson</dc:creator>
  <cp:lastModifiedBy>Lena Styrlin</cp:lastModifiedBy>
  <cp:revision>234</cp:revision>
  <cp:lastPrinted>2021-05-17T07:44:24Z</cp:lastPrinted>
  <dcterms:created xsi:type="dcterms:W3CDTF">2020-02-13T12:21:27Z</dcterms:created>
  <dcterms:modified xsi:type="dcterms:W3CDTF">2022-12-23T11:59:03Z</dcterms:modified>
</cp:coreProperties>
</file>