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1" r:id="rId2"/>
    <p:sldMasterId id="2147483703" r:id="rId3"/>
    <p:sldMasterId id="2147483715" r:id="rId4"/>
  </p:sldMasterIdLst>
  <p:notesMasterIdLst>
    <p:notesMasterId r:id="rId33"/>
  </p:notesMasterIdLst>
  <p:handoutMasterIdLst>
    <p:handoutMasterId r:id="rId34"/>
  </p:handoutMasterIdLst>
  <p:sldIdLst>
    <p:sldId id="256" r:id="rId5"/>
    <p:sldId id="359" r:id="rId6"/>
    <p:sldId id="379" r:id="rId7"/>
    <p:sldId id="360" r:id="rId8"/>
    <p:sldId id="361" r:id="rId9"/>
    <p:sldId id="340" r:id="rId10"/>
    <p:sldId id="326" r:id="rId11"/>
    <p:sldId id="380" r:id="rId12"/>
    <p:sldId id="375" r:id="rId13"/>
    <p:sldId id="362" r:id="rId14"/>
    <p:sldId id="372" r:id="rId15"/>
    <p:sldId id="373" r:id="rId16"/>
    <p:sldId id="382" r:id="rId17"/>
    <p:sldId id="329" r:id="rId18"/>
    <p:sldId id="381" r:id="rId19"/>
    <p:sldId id="377" r:id="rId20"/>
    <p:sldId id="376" r:id="rId21"/>
    <p:sldId id="378" r:id="rId22"/>
    <p:sldId id="371" r:id="rId23"/>
    <p:sldId id="364" r:id="rId24"/>
    <p:sldId id="386" r:id="rId25"/>
    <p:sldId id="387" r:id="rId26"/>
    <p:sldId id="383" r:id="rId27"/>
    <p:sldId id="384" r:id="rId28"/>
    <p:sldId id="369" r:id="rId29"/>
    <p:sldId id="385" r:id="rId30"/>
    <p:sldId id="367" r:id="rId31"/>
    <p:sldId id="258" r:id="rId32"/>
  </p:sldIdLst>
  <p:sldSz cx="12192000" cy="6858000"/>
  <p:notesSz cx="6794500" cy="9931400"/>
  <p:defaultTextStyle>
    <a:defPPr>
      <a:defRPr lang="sv-S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03" autoAdjust="0"/>
    <p:restoredTop sz="52417" autoAdjust="0"/>
  </p:normalViewPr>
  <p:slideViewPr>
    <p:cSldViewPr>
      <p:cViewPr varScale="1">
        <p:scale>
          <a:sx n="35" d="100"/>
          <a:sy n="35" d="100"/>
        </p:scale>
        <p:origin x="2012" y="2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fld id="{4FE9B74F-10FB-4A03-9B3D-6FF073C3EC45}" type="datetimeFigureOut">
              <a:rPr lang="sv-SE" smtClean="0"/>
              <a:t>2024-08-30</a:t>
            </a:fld>
            <a:endParaRPr lang="sv-SE"/>
          </a:p>
        </p:txBody>
      </p:sp>
      <p:sp>
        <p:nvSpPr>
          <p:cNvPr id="4" name="Platshållare för sidfot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8100" y="9432925"/>
            <a:ext cx="2944813" cy="498475"/>
          </a:xfrm>
          <a:prstGeom prst="rect">
            <a:avLst/>
          </a:prstGeom>
        </p:spPr>
        <p:txBody>
          <a:bodyPr vert="horz" lIns="91440" tIns="45720" rIns="91440" bIns="45720" rtlCol="0" anchor="b"/>
          <a:lstStyle>
            <a:lvl1pPr algn="r">
              <a:defRPr sz="1200"/>
            </a:lvl1pPr>
          </a:lstStyle>
          <a:p>
            <a:fld id="{F90F646C-B5D1-4442-97E6-774479CDF603}" type="slidenum">
              <a:rPr lang="sv-SE" smtClean="0"/>
              <a:t>‹#›</a:t>
            </a:fld>
            <a:endParaRPr lang="sv-SE"/>
          </a:p>
        </p:txBody>
      </p:sp>
    </p:spTree>
    <p:extLst>
      <p:ext uri="{BB962C8B-B14F-4D97-AF65-F5344CB8AC3E}">
        <p14:creationId xmlns:p14="http://schemas.microsoft.com/office/powerpoint/2010/main" val="265075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41A849B8-FDBA-4C80-BB81-DF7B8A96A9B9}" type="datetimeFigureOut">
              <a:rPr lang="sv-SE" smtClean="0"/>
              <a:t>2024-08-30</a:t>
            </a:fld>
            <a:endParaRPr lang="sv-SE"/>
          </a:p>
        </p:txBody>
      </p:sp>
      <p:sp>
        <p:nvSpPr>
          <p:cNvPr id="4" name="Platshållare för bildobjekt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80B96618-DCD8-4754-B0DF-254AC6747191}" type="slidenum">
              <a:rPr lang="sv-SE" smtClean="0"/>
              <a:t>‹#›</a:t>
            </a:fld>
            <a:endParaRPr lang="sv-SE"/>
          </a:p>
        </p:txBody>
      </p:sp>
    </p:spTree>
    <p:extLst>
      <p:ext uri="{BB962C8B-B14F-4D97-AF65-F5344CB8AC3E}">
        <p14:creationId xmlns:p14="http://schemas.microsoft.com/office/powerpoint/2010/main" val="197479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a:t>
            </a:fld>
            <a:endParaRPr lang="sv-SE"/>
          </a:p>
        </p:txBody>
      </p:sp>
    </p:spTree>
    <p:extLst>
      <p:ext uri="{BB962C8B-B14F-4D97-AF65-F5344CB8AC3E}">
        <p14:creationId xmlns:p14="http://schemas.microsoft.com/office/powerpoint/2010/main" val="3343555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10</a:t>
            </a:fld>
            <a:endParaRPr lang="sv-SE"/>
          </a:p>
        </p:txBody>
      </p:sp>
    </p:spTree>
    <p:extLst>
      <p:ext uri="{BB962C8B-B14F-4D97-AF65-F5344CB8AC3E}">
        <p14:creationId xmlns:p14="http://schemas.microsoft.com/office/powerpoint/2010/main" val="3284507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b="0" i="0" kern="1200" dirty="0">
              <a:solidFill>
                <a:schemeClr val="tx1"/>
              </a:solidFill>
              <a:effectLst/>
              <a:latin typeface="+mn-lt"/>
              <a:ea typeface="+mn-ea"/>
              <a:cs typeface="+mn-cs"/>
            </a:endParaRPr>
          </a:p>
          <a:p>
            <a:br>
              <a:rPr lang="sv-SE" dirty="0"/>
            </a:br>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11</a:t>
            </a:fld>
            <a:endParaRPr lang="sv-SE"/>
          </a:p>
        </p:txBody>
      </p:sp>
    </p:spTree>
    <p:extLst>
      <p:ext uri="{BB962C8B-B14F-4D97-AF65-F5344CB8AC3E}">
        <p14:creationId xmlns:p14="http://schemas.microsoft.com/office/powerpoint/2010/main" val="503320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12</a:t>
            </a:fld>
            <a:endParaRPr lang="sv-SE"/>
          </a:p>
        </p:txBody>
      </p:sp>
    </p:spTree>
    <p:extLst>
      <p:ext uri="{BB962C8B-B14F-4D97-AF65-F5344CB8AC3E}">
        <p14:creationId xmlns:p14="http://schemas.microsoft.com/office/powerpoint/2010/main" val="14940393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13</a:t>
            </a:fld>
            <a:endParaRPr lang="sv-SE"/>
          </a:p>
        </p:txBody>
      </p:sp>
    </p:spTree>
    <p:extLst>
      <p:ext uri="{BB962C8B-B14F-4D97-AF65-F5344CB8AC3E}">
        <p14:creationId xmlns:p14="http://schemas.microsoft.com/office/powerpoint/2010/main" val="131276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14</a:t>
            </a:fld>
            <a:endParaRPr lang="sv-SE"/>
          </a:p>
        </p:txBody>
      </p:sp>
    </p:spTree>
    <p:extLst>
      <p:ext uri="{BB962C8B-B14F-4D97-AF65-F5344CB8AC3E}">
        <p14:creationId xmlns:p14="http://schemas.microsoft.com/office/powerpoint/2010/main" val="1760811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15</a:t>
            </a:fld>
            <a:endParaRPr lang="sv-SE"/>
          </a:p>
        </p:txBody>
      </p:sp>
    </p:spTree>
    <p:extLst>
      <p:ext uri="{BB962C8B-B14F-4D97-AF65-F5344CB8AC3E}">
        <p14:creationId xmlns:p14="http://schemas.microsoft.com/office/powerpoint/2010/main" val="2638959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16</a:t>
            </a:fld>
            <a:endParaRPr lang="sv-SE"/>
          </a:p>
        </p:txBody>
      </p:sp>
    </p:spTree>
    <p:extLst>
      <p:ext uri="{BB962C8B-B14F-4D97-AF65-F5344CB8AC3E}">
        <p14:creationId xmlns:p14="http://schemas.microsoft.com/office/powerpoint/2010/main" val="1513143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i="0" dirty="0">
              <a:solidFill>
                <a:srgbClr val="2F2F2B"/>
              </a:solidFill>
              <a:effectLst/>
              <a:latin typeface="Roboto" panose="02000000000000000000" pitchFamily="2" charset="0"/>
            </a:endParaRPr>
          </a:p>
        </p:txBody>
      </p:sp>
      <p:sp>
        <p:nvSpPr>
          <p:cNvPr id="4" name="Platshållare för bildnummer 3"/>
          <p:cNvSpPr>
            <a:spLocks noGrp="1"/>
          </p:cNvSpPr>
          <p:nvPr>
            <p:ph type="sldNum" sz="quarter" idx="5"/>
          </p:nvPr>
        </p:nvSpPr>
        <p:spPr/>
        <p:txBody>
          <a:bodyPr/>
          <a:lstStyle/>
          <a:p>
            <a:fld id="{80B96618-DCD8-4754-B0DF-254AC6747191}" type="slidenum">
              <a:rPr lang="sv-SE" smtClean="0"/>
              <a:t>17</a:t>
            </a:fld>
            <a:endParaRPr lang="sv-SE"/>
          </a:p>
        </p:txBody>
      </p:sp>
    </p:spTree>
    <p:extLst>
      <p:ext uri="{BB962C8B-B14F-4D97-AF65-F5344CB8AC3E}">
        <p14:creationId xmlns:p14="http://schemas.microsoft.com/office/powerpoint/2010/main" val="2553648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18</a:t>
            </a:fld>
            <a:endParaRPr lang="sv-SE"/>
          </a:p>
        </p:txBody>
      </p:sp>
    </p:spTree>
    <p:extLst>
      <p:ext uri="{BB962C8B-B14F-4D97-AF65-F5344CB8AC3E}">
        <p14:creationId xmlns:p14="http://schemas.microsoft.com/office/powerpoint/2010/main" val="2859434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20</a:t>
            </a:fld>
            <a:endParaRPr lang="sv-SE"/>
          </a:p>
        </p:txBody>
      </p:sp>
    </p:spTree>
    <p:extLst>
      <p:ext uri="{BB962C8B-B14F-4D97-AF65-F5344CB8AC3E}">
        <p14:creationId xmlns:p14="http://schemas.microsoft.com/office/powerpoint/2010/main" val="4085708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b="0" i="0" baseline="0"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0D05A7F-FB9A-4211-A9DA-64A69B61EC10}" type="slidenum">
              <a:rPr kumimoji="0" lang="sv-SE"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526106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21</a:t>
            </a:fld>
            <a:endParaRPr lang="sv-SE"/>
          </a:p>
        </p:txBody>
      </p:sp>
    </p:spTree>
    <p:extLst>
      <p:ext uri="{BB962C8B-B14F-4D97-AF65-F5344CB8AC3E}">
        <p14:creationId xmlns:p14="http://schemas.microsoft.com/office/powerpoint/2010/main" val="3613311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23</a:t>
            </a:fld>
            <a:endParaRPr lang="sv-SE"/>
          </a:p>
        </p:txBody>
      </p:sp>
    </p:spTree>
    <p:extLst>
      <p:ext uri="{BB962C8B-B14F-4D97-AF65-F5344CB8AC3E}">
        <p14:creationId xmlns:p14="http://schemas.microsoft.com/office/powerpoint/2010/main" val="26692264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24</a:t>
            </a:fld>
            <a:endParaRPr lang="sv-SE"/>
          </a:p>
        </p:txBody>
      </p:sp>
    </p:spTree>
    <p:extLst>
      <p:ext uri="{BB962C8B-B14F-4D97-AF65-F5344CB8AC3E}">
        <p14:creationId xmlns:p14="http://schemas.microsoft.com/office/powerpoint/2010/main" val="1961837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25</a:t>
            </a:fld>
            <a:endParaRPr lang="sv-SE"/>
          </a:p>
        </p:txBody>
      </p:sp>
    </p:spTree>
    <p:extLst>
      <p:ext uri="{BB962C8B-B14F-4D97-AF65-F5344CB8AC3E}">
        <p14:creationId xmlns:p14="http://schemas.microsoft.com/office/powerpoint/2010/main" val="235016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27</a:t>
            </a:fld>
            <a:endParaRPr lang="sv-SE"/>
          </a:p>
        </p:txBody>
      </p:sp>
    </p:spTree>
    <p:extLst>
      <p:ext uri="{BB962C8B-B14F-4D97-AF65-F5344CB8AC3E}">
        <p14:creationId xmlns:p14="http://schemas.microsoft.com/office/powerpoint/2010/main" val="37854600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28</a:t>
            </a:fld>
            <a:endParaRPr lang="sv-SE"/>
          </a:p>
        </p:txBody>
      </p:sp>
    </p:spTree>
    <p:extLst>
      <p:ext uri="{BB962C8B-B14F-4D97-AF65-F5344CB8AC3E}">
        <p14:creationId xmlns:p14="http://schemas.microsoft.com/office/powerpoint/2010/main" val="3273590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3</a:t>
            </a:fld>
            <a:endParaRPr lang="sv-SE"/>
          </a:p>
        </p:txBody>
      </p:sp>
    </p:spTree>
    <p:extLst>
      <p:ext uri="{BB962C8B-B14F-4D97-AF65-F5344CB8AC3E}">
        <p14:creationId xmlns:p14="http://schemas.microsoft.com/office/powerpoint/2010/main" val="2345344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4</a:t>
            </a:fld>
            <a:endParaRPr lang="sv-SE"/>
          </a:p>
        </p:txBody>
      </p:sp>
    </p:spTree>
    <p:extLst>
      <p:ext uri="{BB962C8B-B14F-4D97-AF65-F5344CB8AC3E}">
        <p14:creationId xmlns:p14="http://schemas.microsoft.com/office/powerpoint/2010/main" val="3998140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5</a:t>
            </a:fld>
            <a:endParaRPr lang="sv-SE"/>
          </a:p>
        </p:txBody>
      </p:sp>
    </p:spTree>
    <p:extLst>
      <p:ext uri="{BB962C8B-B14F-4D97-AF65-F5344CB8AC3E}">
        <p14:creationId xmlns:p14="http://schemas.microsoft.com/office/powerpoint/2010/main" val="3985721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9220"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95C00CF-0C2D-4793-8B76-2C6D69EE40DD}"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34272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7</a:t>
            </a:fld>
            <a:endParaRPr lang="sv-SE"/>
          </a:p>
        </p:txBody>
      </p:sp>
    </p:spTree>
    <p:extLst>
      <p:ext uri="{BB962C8B-B14F-4D97-AF65-F5344CB8AC3E}">
        <p14:creationId xmlns:p14="http://schemas.microsoft.com/office/powerpoint/2010/main" val="1400685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8</a:t>
            </a:fld>
            <a:endParaRPr lang="sv-SE"/>
          </a:p>
        </p:txBody>
      </p:sp>
    </p:spTree>
    <p:extLst>
      <p:ext uri="{BB962C8B-B14F-4D97-AF65-F5344CB8AC3E}">
        <p14:creationId xmlns:p14="http://schemas.microsoft.com/office/powerpoint/2010/main" val="715366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9</a:t>
            </a:fld>
            <a:endParaRPr lang="sv-SE"/>
          </a:p>
        </p:txBody>
      </p:sp>
    </p:spTree>
    <p:extLst>
      <p:ext uri="{BB962C8B-B14F-4D97-AF65-F5344CB8AC3E}">
        <p14:creationId xmlns:p14="http://schemas.microsoft.com/office/powerpoint/2010/main" val="36923046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0EF999B-7765-4BF0-ADE2-D3E95F9B07C2}"/>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sv-SE" altLang="sv-SE" noProof="0"/>
              <a:t>Klicka här för att ändra format</a:t>
            </a:r>
            <a:endParaRPr lang="en-US" altLang="sv-SE" noProof="0"/>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sv-SE" altLang="sv-SE" noProof="0"/>
              <a:t>Klicka om du vill redigera mall för underrubrikformat</a:t>
            </a:r>
            <a:endParaRPr lang="en-US" altLang="sv-SE" noProof="0"/>
          </a:p>
        </p:txBody>
      </p:sp>
      <p:pic>
        <p:nvPicPr>
          <p:cNvPr id="100357" name="Picture 5" descr="090323_Lnu_Wordmark_Kalmar_Växjö_påhäng_transparent">
            <a:extLst>
              <a:ext uri="{FF2B5EF4-FFF2-40B4-BE49-F238E27FC236}">
                <a16:creationId xmlns:a16="http://schemas.microsoft.com/office/drawing/2014/main" id="{484F6B9E-570F-4E5E-9AFB-392803C24E7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8" name="Picture 6" descr="090323_Lnu_Symbol">
            <a:extLst>
              <a:ext uri="{FF2B5EF4-FFF2-40B4-BE49-F238E27FC236}">
                <a16:creationId xmlns:a16="http://schemas.microsoft.com/office/drawing/2014/main" id="{9D0500B8-68CC-4661-8A86-0C162E2B0544}"/>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614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18981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vslut">
    <p:bg>
      <p:bgPr>
        <a:solidFill>
          <a:schemeClr val="accent1"/>
        </a:solidFill>
        <a:effectLst/>
      </p:bgPr>
    </p:bg>
    <p:spTree>
      <p:nvGrpSpPr>
        <p:cNvPr id="1" name=""/>
        <p:cNvGrpSpPr/>
        <p:nvPr/>
      </p:nvGrpSpPr>
      <p:grpSpPr>
        <a:xfrm>
          <a:off x="0" y="0"/>
          <a:ext cx="0" cy="0"/>
          <a:chOff x="0" y="0"/>
          <a:chExt cx="0" cy="0"/>
        </a:xfrm>
      </p:grpSpPr>
      <p:pic>
        <p:nvPicPr>
          <p:cNvPr id="7" name="Content Placeholder 9" descr="090323_Lnu-se.png">
            <a:extLst>
              <a:ext uri="{FF2B5EF4-FFF2-40B4-BE49-F238E27FC236}">
                <a16:creationId xmlns:a16="http://schemas.microsoft.com/office/drawing/2014/main" id="{85731244-C1E5-4462-9CD9-9CABB20B3D3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715849" y="4713549"/>
            <a:ext cx="2760304" cy="561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Content Placeholder 12" descr="090323_Lnu_Symbol.png">
            <a:extLst>
              <a:ext uri="{FF2B5EF4-FFF2-40B4-BE49-F238E27FC236}">
                <a16:creationId xmlns:a16="http://schemas.microsoft.com/office/drawing/2014/main" id="{35F4C14C-02D5-4FC7-BAE9-39BF276B484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698087" y="1448780"/>
            <a:ext cx="2795829" cy="2775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351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3983445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232149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3"/>
            <a:ext cx="10515600" cy="1674852"/>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688756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0999"/>
            <a:ext cx="5003800" cy="461331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0999"/>
            <a:ext cx="5003800" cy="461331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03553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5"/>
            <a:ext cx="5158316" cy="37592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5"/>
            <a:ext cx="5183717" cy="37592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356736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8841443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722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694271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5"/>
            <a:ext cx="6172200" cy="52768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399"/>
            <a:ext cx="3932767" cy="420691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122715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527688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420691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474403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4580223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9305084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11717493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24034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184333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469116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5671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166918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4"/>
            <a:ext cx="10515600" cy="12080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2863633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6242992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42601510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0746837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3185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2564770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sv-SE" noProof="0"/>
              <a:t>Klicka här för att ändra format</a:t>
            </a:r>
            <a:endParaRPr lang="en-US" noProof="0"/>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sv-SE" noProof="0"/>
              <a:t>Klicka här för att ändra format på underrubrik i bakgrunden</a:t>
            </a:r>
            <a:endParaRPr lang="en-US" noProof="0"/>
          </a:p>
        </p:txBody>
      </p:sp>
      <p:pic>
        <p:nvPicPr>
          <p:cNvPr id="100357" name="Picture 5" descr="090323_Lnu_Wordmark_Kalmar_Växjö_påhäng_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8" name="Picture 6" descr="090323_Lnu_Symb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56543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617976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5286659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884544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389587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0415818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679315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39804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6074586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9259186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834778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27637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6"/>
            <a:ext cx="5158316"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6"/>
            <a:ext cx="5183717"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0099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92926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74446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6"/>
            <a:ext cx="6172200" cy="48101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070826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4810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19181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5.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5.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4893C24-FF6C-427F-8EA7-FB7BDBB315F1}"/>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formatet för bakgrundsrubriken</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1000"/>
            <a:ext cx="10210800" cy="4136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pic>
        <p:nvPicPr>
          <p:cNvPr id="97285" name="Picture 5" descr="090323_Lnu_Wordmark_Kalmar_Växjö_påhäng_transparent">
            <a:extLst>
              <a:ext uri="{FF2B5EF4-FFF2-40B4-BE49-F238E27FC236}">
                <a16:creationId xmlns:a16="http://schemas.microsoft.com/office/drawing/2014/main" id="{B8E9F3E9-8974-4276-AC2E-9BD850B07166}"/>
              </a:ext>
            </a:extLst>
          </p:cNvPr>
          <p:cNvPicPr>
            <a:picLocks noChangeAspect="1" noChangeArrowheads="1"/>
          </p:cNvPicPr>
          <p:nvPr/>
        </p:nvPicPr>
        <p:blipFill>
          <a:blip r:embed="rId14" cstate="hq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6" name="Picture 6" descr="090323_Lnu_Symbol">
            <a:extLst>
              <a:ext uri="{FF2B5EF4-FFF2-40B4-BE49-F238E27FC236}">
                <a16:creationId xmlns:a16="http://schemas.microsoft.com/office/drawing/2014/main" id="{00C96DF5-943A-4F73-BB12-81D5565796AB}"/>
              </a:ext>
            </a:extLst>
          </p:cNvPr>
          <p:cNvPicPr>
            <a:picLocks noChangeAspect="1" noChangeArrowheads="1"/>
          </p:cNvPicPr>
          <p:nvPr userDrawn="1"/>
        </p:nvPicPr>
        <p:blipFill>
          <a:blip r:embed="rId15" cstate="hq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5797551"/>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5797551"/>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5797551"/>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hf sldNum="0" hdr="0" ftr="0" dt="0"/>
  <p:txStyles>
    <p:titleStyle>
      <a:lvl1pPr algn="l" rtl="0" eaLnBrk="1" fontAlgn="base" hangingPunct="1">
        <a:lnSpc>
          <a:spcPts val="2700"/>
        </a:lnSpc>
        <a:spcBef>
          <a:spcPct val="0"/>
        </a:spcBef>
        <a:spcAft>
          <a:spcPct val="0"/>
        </a:spcAft>
        <a:defRPr sz="2700" kern="12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1" fontAlgn="base" hangingPunct="1">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0999"/>
            <a:ext cx="10210800" cy="461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6264316"/>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6264316"/>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6264316"/>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extLst>
      <p:ext uri="{BB962C8B-B14F-4D97-AF65-F5344CB8AC3E}">
        <p14:creationId xmlns:p14="http://schemas.microsoft.com/office/powerpoint/2010/main" val="60419605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sldNum="0" hdr="0" ftr="0" dt="0"/>
  <p:txStyles>
    <p:titleStyle>
      <a:lvl1pPr algn="l" rtl="0" eaLnBrk="0" fontAlgn="base" hangingPunct="0">
        <a:lnSpc>
          <a:spcPts val="2700"/>
        </a:lnSpc>
        <a:spcBef>
          <a:spcPct val="0"/>
        </a:spcBef>
        <a:spcAft>
          <a:spcPct val="0"/>
        </a:spcAft>
        <a:defRPr sz="2700" kern="12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0068113"/>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a:t>
            </a:r>
          </a:p>
        </p:txBody>
      </p:sp>
      <p:sp>
        <p:nvSpPr>
          <p:cNvPr id="97284"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97285" name="Picture 5" descr="090323_Lnu_Wordmark_Kalmar_Växjö_påhäng_transparen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6" name="Picture 6" descr="090323_Lnu_Symbol"/>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7954487"/>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rtl="0" eaLnBrk="1" fontAlgn="base" hangingPunct="1">
        <a:lnSpc>
          <a:spcPts val="2700"/>
        </a:lnSpc>
        <a:spcBef>
          <a:spcPct val="0"/>
        </a:spcBef>
        <a:spcAft>
          <a:spcPct val="0"/>
        </a:spcAft>
        <a:defRPr sz="27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defRPr>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a:solidFill>
            <a:schemeClr val="tx1"/>
          </a:solidFill>
          <a:latin typeface="+mn-lt"/>
          <a:cs typeface="+mn-cs"/>
        </a:defRPr>
      </a:lvl2pPr>
      <a:lvl3pPr marL="1143000" indent="-228600" algn="l" rtl="0" eaLnBrk="1" fontAlgn="base" hangingPunct="1">
        <a:spcBef>
          <a:spcPct val="20000"/>
        </a:spcBef>
        <a:spcAft>
          <a:spcPct val="0"/>
        </a:spcAft>
        <a:buFont typeface="Arial" charset="0"/>
        <a:buChar char="•"/>
        <a:defRPr>
          <a:solidFill>
            <a:schemeClr val="tx1"/>
          </a:solidFill>
          <a:latin typeface="+mn-lt"/>
          <a:cs typeface="+mn-cs"/>
        </a:defRPr>
      </a:lvl3pPr>
      <a:lvl4pPr marL="1600200" indent="-228600" algn="l" rtl="0" eaLnBrk="1" fontAlgn="base" hangingPunct="1">
        <a:spcBef>
          <a:spcPct val="20000"/>
        </a:spcBef>
        <a:spcAft>
          <a:spcPct val="0"/>
        </a:spcAft>
        <a:buFont typeface="Arial" charset="0"/>
        <a:buChar char="–"/>
        <a:defRPr>
          <a:solidFill>
            <a:schemeClr val="tx1"/>
          </a:solidFill>
          <a:latin typeface="+mn-lt"/>
          <a:cs typeface="+mn-cs"/>
        </a:defRPr>
      </a:lvl4pPr>
      <a:lvl5pPr marL="2057400" indent="-228600" algn="l" rtl="0" eaLnBrk="1" fontAlgn="base" hangingPunct="1">
        <a:spcBef>
          <a:spcPct val="20000"/>
        </a:spcBef>
        <a:spcAft>
          <a:spcPct val="0"/>
        </a:spcAft>
        <a:buFont typeface="Arial" charset="0"/>
        <a:buChar char="»"/>
        <a:defRPr>
          <a:solidFill>
            <a:schemeClr val="tx1"/>
          </a:solidFill>
          <a:latin typeface="+mn-lt"/>
          <a:cs typeface="+mn-cs"/>
        </a:defRPr>
      </a:lvl5pPr>
      <a:lvl6pPr marL="2514600" indent="-228600" algn="l" rtl="0" eaLnBrk="1" fontAlgn="base" hangingPunct="1">
        <a:spcBef>
          <a:spcPct val="20000"/>
        </a:spcBef>
        <a:spcAft>
          <a:spcPct val="0"/>
        </a:spcAft>
        <a:buFont typeface="Arial"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3A35C3-0593-4372-AF76-D492062B11E3}"/>
              </a:ext>
            </a:extLst>
          </p:cNvPr>
          <p:cNvSpPr>
            <a:spLocks noGrp="1"/>
          </p:cNvSpPr>
          <p:nvPr>
            <p:ph type="ctrTitle"/>
          </p:nvPr>
        </p:nvSpPr>
        <p:spPr>
          <a:xfrm>
            <a:off x="1055440" y="1484784"/>
            <a:ext cx="10153128" cy="2151062"/>
          </a:xfrm>
        </p:spPr>
        <p:txBody>
          <a:bodyPr/>
          <a:lstStyle/>
          <a:p>
            <a:pPr algn="ctr"/>
            <a:r>
              <a:rPr lang="sv-SE" dirty="0"/>
              <a:t>3 kap. BrB</a:t>
            </a:r>
            <a:br>
              <a:rPr lang="sv-SE" dirty="0"/>
            </a:br>
            <a:r>
              <a:rPr lang="sv-SE" sz="6600" dirty="0"/>
              <a:t>Om brott mot liv och hälsa</a:t>
            </a:r>
            <a:br>
              <a:rPr lang="sv-SE" sz="6600" dirty="0"/>
            </a:br>
            <a:endParaRPr lang="sv-SE" sz="6600" dirty="0"/>
          </a:p>
        </p:txBody>
      </p:sp>
      <p:sp>
        <p:nvSpPr>
          <p:cNvPr id="3" name="Underrubrik 2">
            <a:extLst>
              <a:ext uri="{FF2B5EF4-FFF2-40B4-BE49-F238E27FC236}">
                <a16:creationId xmlns:a16="http://schemas.microsoft.com/office/drawing/2014/main" id="{499EB56F-5B8A-429F-B249-FE7E19DD2C8B}"/>
              </a:ext>
            </a:extLst>
          </p:cNvPr>
          <p:cNvSpPr>
            <a:spLocks noGrp="1"/>
          </p:cNvSpPr>
          <p:nvPr>
            <p:ph type="subTitle" idx="1"/>
          </p:nvPr>
        </p:nvSpPr>
        <p:spPr>
          <a:xfrm>
            <a:off x="1828800" y="3933056"/>
            <a:ext cx="8534400" cy="2151062"/>
          </a:xfrm>
        </p:spPr>
        <p:txBody>
          <a:bodyPr/>
          <a:lstStyle/>
          <a:p>
            <a:pPr algn="r"/>
            <a:r>
              <a:rPr lang="sv-SE" dirty="0"/>
              <a:t>					</a:t>
            </a:r>
          </a:p>
          <a:p>
            <a:pPr algn="r"/>
            <a:r>
              <a:rPr lang="sv-SE" sz="2800" dirty="0">
                <a:latin typeface="Aldhabi" panose="01000000000000000000" pitchFamily="2" charset="-78"/>
                <a:cs typeface="Aldhabi" panose="01000000000000000000" pitchFamily="2" charset="-78"/>
              </a:rPr>
              <a:t>Anna Quintero Tovar</a:t>
            </a:r>
          </a:p>
          <a:p>
            <a:pPr algn="r"/>
            <a:r>
              <a:rPr lang="sv-SE" sz="2800" dirty="0">
                <a:latin typeface="Aldhabi" panose="01000000000000000000" pitchFamily="2" charset="-78"/>
                <a:cs typeface="Aldhabi" panose="01000000000000000000" pitchFamily="2" charset="-78"/>
              </a:rPr>
              <a:t>Jurist</a:t>
            </a:r>
          </a:p>
        </p:txBody>
      </p:sp>
    </p:spTree>
    <p:extLst>
      <p:ext uri="{BB962C8B-B14F-4D97-AF65-F5344CB8AC3E}">
        <p14:creationId xmlns:p14="http://schemas.microsoft.com/office/powerpoint/2010/main" val="3454987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39800" y="806450"/>
            <a:ext cx="10193867" cy="462310"/>
          </a:xfrm>
        </p:spPr>
        <p:txBody>
          <a:bodyPr/>
          <a:lstStyle/>
          <a:p>
            <a:r>
              <a:rPr lang="sv-SE" b="1" dirty="0"/>
              <a:t>Exempel på situationer som gör att det blir dråp i stället för mord</a:t>
            </a:r>
          </a:p>
        </p:txBody>
      </p:sp>
      <p:sp>
        <p:nvSpPr>
          <p:cNvPr id="3" name="Platshållare för innehåll 2"/>
          <p:cNvSpPr>
            <a:spLocks noGrp="1"/>
          </p:cNvSpPr>
          <p:nvPr>
            <p:ph idx="1"/>
          </p:nvPr>
        </p:nvSpPr>
        <p:spPr>
          <a:xfrm>
            <a:off x="941917" y="1268760"/>
            <a:ext cx="10210800" cy="5040560"/>
          </a:xfrm>
        </p:spPr>
        <p:txBody>
          <a:bodyPr/>
          <a:lstStyle/>
          <a:p>
            <a:pPr>
              <a:buFont typeface="Arial" panose="020B0604020202020204" pitchFamily="34" charset="0"/>
              <a:buChar char="•"/>
            </a:pPr>
            <a:r>
              <a:rPr lang="sv-SE" dirty="0"/>
              <a:t>Kraftig provokation från offret</a:t>
            </a:r>
          </a:p>
          <a:p>
            <a:pPr>
              <a:buFont typeface="Arial" panose="020B0604020202020204" pitchFamily="34" charset="0"/>
              <a:buChar char="•"/>
            </a:pPr>
            <a:r>
              <a:rPr lang="sv-SE" dirty="0"/>
              <a:t>Okontrollerat affekttillstånd</a:t>
            </a:r>
          </a:p>
          <a:p>
            <a:pPr>
              <a:buFont typeface="Arial" panose="020B0604020202020204" pitchFamily="34" charset="0"/>
              <a:buChar char="•"/>
            </a:pPr>
            <a:r>
              <a:rPr lang="sv-SE" dirty="0"/>
              <a:t>Dödande av medlidande</a:t>
            </a:r>
          </a:p>
          <a:p>
            <a:pPr>
              <a:buFont typeface="Arial" panose="020B0604020202020204" pitchFamily="34" charset="0"/>
              <a:buChar char="•"/>
            </a:pPr>
            <a:r>
              <a:rPr lang="sv-SE" dirty="0"/>
              <a:t>Felbedömning i nödsituation</a:t>
            </a:r>
          </a:p>
          <a:p>
            <a:pPr marL="0" indent="0"/>
            <a:endParaRPr lang="sv-SE" dirty="0"/>
          </a:p>
          <a:p>
            <a:pPr marL="0" indent="0"/>
            <a:r>
              <a:rPr lang="sv-SE" sz="2500" b="1" dirty="0"/>
              <a:t>Exempel på situationer som gör att det inte blir dråp utan mord i stället:</a:t>
            </a:r>
          </a:p>
          <a:p>
            <a:pPr>
              <a:buFont typeface="Arial" panose="020B0604020202020204" pitchFamily="34" charset="0"/>
              <a:buChar char="•"/>
            </a:pPr>
            <a:r>
              <a:rPr lang="sv-SE" dirty="0"/>
              <a:t>Särskild hänsynslös</a:t>
            </a:r>
          </a:p>
          <a:p>
            <a:pPr>
              <a:buFont typeface="Arial" panose="020B0604020202020204" pitchFamily="34" charset="0"/>
              <a:buChar char="•"/>
            </a:pPr>
            <a:r>
              <a:rPr lang="sv-SE" dirty="0"/>
              <a:t>Utsatt offer för lidandet innan döden inträffades</a:t>
            </a:r>
          </a:p>
          <a:p>
            <a:pPr>
              <a:buFont typeface="Arial" panose="020B0604020202020204" pitchFamily="34" charset="0"/>
              <a:buChar char="•"/>
            </a:pPr>
            <a:r>
              <a:rPr lang="sv-SE" dirty="0"/>
              <a:t>Om dödandet sker efter sexuell utnyttjandet </a:t>
            </a:r>
          </a:p>
          <a:p>
            <a:pPr>
              <a:buFont typeface="Arial" panose="020B0604020202020204" pitchFamily="34" charset="0"/>
              <a:buChar char="•"/>
            </a:pPr>
            <a:r>
              <a:rPr lang="sv-SE" dirty="0"/>
              <a:t>Om agerandet har framkallat ett stark dödsångest. </a:t>
            </a:r>
          </a:p>
          <a:p>
            <a:pPr>
              <a:buFont typeface="Arial" panose="020B0604020202020204" pitchFamily="34" charset="0"/>
              <a:buChar char="•"/>
            </a:pPr>
            <a:r>
              <a:rPr lang="sv-SE" dirty="0"/>
              <a:t>Om offer är en närstående</a:t>
            </a:r>
          </a:p>
          <a:p>
            <a:pPr>
              <a:buFont typeface="Arial" panose="020B0604020202020204" pitchFamily="34" charset="0"/>
              <a:buChar char="•"/>
            </a:pPr>
            <a:r>
              <a:rPr lang="sv-SE" dirty="0"/>
              <a:t>Om offer är skyddslös (t. ex ett barn).</a:t>
            </a:r>
          </a:p>
          <a:p>
            <a:pPr>
              <a:buFont typeface="Arial" panose="020B0604020202020204" pitchFamily="34" charset="0"/>
              <a:buChar char="•"/>
            </a:pPr>
            <a:r>
              <a:rPr lang="sv-SE" dirty="0"/>
              <a:t>Om det sker av hämnd eller av sexistiska motiv, t. ex.</a:t>
            </a:r>
          </a:p>
        </p:txBody>
      </p:sp>
    </p:spTree>
    <p:extLst>
      <p:ext uri="{BB962C8B-B14F-4D97-AF65-F5344CB8AC3E}">
        <p14:creationId xmlns:p14="http://schemas.microsoft.com/office/powerpoint/2010/main" val="3358415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ECDC5F-7F92-4F8A-BCB1-5854C5239772}"/>
              </a:ext>
            </a:extLst>
          </p:cNvPr>
          <p:cNvSpPr>
            <a:spLocks noGrp="1"/>
          </p:cNvSpPr>
          <p:nvPr>
            <p:ph type="title"/>
          </p:nvPr>
        </p:nvSpPr>
        <p:spPr>
          <a:xfrm>
            <a:off x="939800" y="806450"/>
            <a:ext cx="10193867" cy="462310"/>
          </a:xfrm>
        </p:spPr>
        <p:txBody>
          <a:bodyPr/>
          <a:lstStyle/>
          <a:p>
            <a:r>
              <a:rPr lang="sv-SE" dirty="0"/>
              <a:t>Exempel på svårigheter i </a:t>
            </a:r>
            <a:r>
              <a:rPr lang="sv-SE" b="1" dirty="0"/>
              <a:t>gränsdragningar</a:t>
            </a:r>
            <a:r>
              <a:rPr lang="sv-SE" dirty="0"/>
              <a:t> mellan dråp och mord</a:t>
            </a:r>
          </a:p>
        </p:txBody>
      </p:sp>
      <p:sp>
        <p:nvSpPr>
          <p:cNvPr id="3" name="Platshållare för innehåll 2">
            <a:extLst>
              <a:ext uri="{FF2B5EF4-FFF2-40B4-BE49-F238E27FC236}">
                <a16:creationId xmlns:a16="http://schemas.microsoft.com/office/drawing/2014/main" id="{7080C657-C832-4FBD-A856-C7BC6E43E3C4}"/>
              </a:ext>
            </a:extLst>
          </p:cNvPr>
          <p:cNvSpPr>
            <a:spLocks noGrp="1"/>
          </p:cNvSpPr>
          <p:nvPr>
            <p:ph idx="1"/>
          </p:nvPr>
        </p:nvSpPr>
        <p:spPr>
          <a:xfrm>
            <a:off x="941917" y="1268760"/>
            <a:ext cx="10210800" cy="4518270"/>
          </a:xfrm>
        </p:spPr>
        <p:txBody>
          <a:bodyPr/>
          <a:lstStyle/>
          <a:p>
            <a:r>
              <a:rPr lang="sv-SE" sz="2000" b="1" dirty="0"/>
              <a:t>Planerat gärning </a:t>
            </a:r>
            <a:r>
              <a:rPr lang="sv-SE" sz="2000" dirty="0"/>
              <a:t>som rubriceras som </a:t>
            </a:r>
            <a:r>
              <a:rPr lang="sv-SE" sz="2000" b="1" dirty="0"/>
              <a:t>dråp</a:t>
            </a:r>
            <a:r>
              <a:rPr lang="sv-SE" sz="2000" dirty="0"/>
              <a:t>: </a:t>
            </a:r>
          </a:p>
          <a:p>
            <a:pPr>
              <a:buFontTx/>
              <a:buChar char="-"/>
            </a:pPr>
            <a:r>
              <a:rPr lang="sv-SE" sz="2000" dirty="0"/>
              <a:t>En man under trycket av svåra ekonomiska eller andra förhållanden beslutar att döda sig själv och sin hustru samt fullföljer beslutet beträffande hustrun men hindras i sitt självmordsförsök.</a:t>
            </a:r>
          </a:p>
          <a:p>
            <a:pPr marL="0" indent="0"/>
            <a:endParaRPr lang="sv-SE" sz="2000" dirty="0"/>
          </a:p>
          <a:p>
            <a:pPr>
              <a:buFontTx/>
              <a:buChar char="-"/>
            </a:pPr>
            <a:r>
              <a:rPr lang="sv-SE" sz="2000" dirty="0"/>
              <a:t>Någon under en längre tid har utsatts för svår fysisk eller psykisk misshandel som medfört att den utsatte, efter att ha övervunnit långvariga samvetsbetänkligheter, under svår press dödar sin plågoande. </a:t>
            </a:r>
          </a:p>
          <a:p>
            <a:pPr marL="0" indent="0"/>
            <a:endParaRPr lang="sv-SE" sz="2000" dirty="0"/>
          </a:p>
          <a:p>
            <a:pPr marL="0" indent="0"/>
            <a:r>
              <a:rPr lang="sv-SE" sz="2000" dirty="0"/>
              <a:t>Dödande av </a:t>
            </a:r>
            <a:r>
              <a:rPr lang="sv-SE" sz="2000" b="1" dirty="0"/>
              <a:t>hastigt mod </a:t>
            </a:r>
            <a:r>
              <a:rPr lang="sv-SE" sz="2000" dirty="0"/>
              <a:t>som med hänsyn till omständigheterna vid brottet framstår som mord:</a:t>
            </a:r>
          </a:p>
          <a:p>
            <a:pPr marL="0" indent="0"/>
            <a:r>
              <a:rPr lang="sv-SE" sz="2000" dirty="0"/>
              <a:t>- Detta kan till exempel vara fallet då någon som har överraskats under utförandet av ett brott och utan närmare betänkande skjuter ned den som överraskat honom för att genom detta röja ett vittne ur vägen</a:t>
            </a:r>
            <a:r>
              <a:rPr lang="sv-SE" sz="2400" dirty="0"/>
              <a:t>. </a:t>
            </a:r>
          </a:p>
        </p:txBody>
      </p:sp>
    </p:spTree>
    <p:extLst>
      <p:ext uri="{BB962C8B-B14F-4D97-AF65-F5344CB8AC3E}">
        <p14:creationId xmlns:p14="http://schemas.microsoft.com/office/powerpoint/2010/main" val="3535602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B18A01-EE69-489C-8288-50CCE747A837}"/>
              </a:ext>
            </a:extLst>
          </p:cNvPr>
          <p:cNvSpPr>
            <a:spLocks noGrp="1"/>
          </p:cNvSpPr>
          <p:nvPr>
            <p:ph type="title"/>
          </p:nvPr>
        </p:nvSpPr>
        <p:spPr>
          <a:xfrm>
            <a:off x="939800" y="806450"/>
            <a:ext cx="10193867" cy="462310"/>
          </a:xfrm>
        </p:spPr>
        <p:txBody>
          <a:bodyPr/>
          <a:lstStyle/>
          <a:p>
            <a:r>
              <a:rPr lang="sv-SE" b="1" dirty="0"/>
              <a:t>Samtycke</a:t>
            </a:r>
          </a:p>
        </p:txBody>
      </p:sp>
      <p:sp>
        <p:nvSpPr>
          <p:cNvPr id="3" name="Platshållare för innehåll 2">
            <a:extLst>
              <a:ext uri="{FF2B5EF4-FFF2-40B4-BE49-F238E27FC236}">
                <a16:creationId xmlns:a16="http://schemas.microsoft.com/office/drawing/2014/main" id="{B4A404F4-2179-4EC8-96CA-CB91CA8D8137}"/>
              </a:ext>
            </a:extLst>
          </p:cNvPr>
          <p:cNvSpPr>
            <a:spLocks noGrp="1"/>
          </p:cNvSpPr>
          <p:nvPr>
            <p:ph idx="1"/>
          </p:nvPr>
        </p:nvSpPr>
        <p:spPr>
          <a:xfrm>
            <a:off x="941917" y="1268760"/>
            <a:ext cx="10210800" cy="4518270"/>
          </a:xfrm>
        </p:spPr>
        <p:txBody>
          <a:bodyPr/>
          <a:lstStyle/>
          <a:p>
            <a:r>
              <a:rPr lang="sv-SE" sz="2000" dirty="0">
                <a:latin typeface="+mj-lt"/>
              </a:rPr>
              <a:t>Samtycke vid uppsåtligt dödande leder </a:t>
            </a:r>
            <a:r>
              <a:rPr lang="sv-SE" sz="2000" u="sng" dirty="0">
                <a:latin typeface="+mj-lt"/>
              </a:rPr>
              <a:t>aldrig</a:t>
            </a:r>
            <a:r>
              <a:rPr lang="sv-SE" sz="2000" dirty="0">
                <a:latin typeface="+mj-lt"/>
              </a:rPr>
              <a:t> till ansvarsfrihet. Bestämmelsen i 24:7 BrB är inte tillämplig. </a:t>
            </a:r>
          </a:p>
          <a:p>
            <a:endParaRPr lang="sv-SE" sz="2000" dirty="0">
              <a:latin typeface="+mj-lt"/>
            </a:endParaRPr>
          </a:p>
          <a:p>
            <a:r>
              <a:rPr lang="sv-SE" sz="2200" b="1" i="0" u="sng" dirty="0">
                <a:solidFill>
                  <a:srgbClr val="2F2F2B"/>
                </a:solidFill>
                <a:effectLst/>
                <a:latin typeface="+mj-lt"/>
              </a:rPr>
              <a:t>Dödshjälp</a:t>
            </a:r>
            <a:r>
              <a:rPr lang="sv-SE" sz="2000" b="0" i="0" dirty="0">
                <a:solidFill>
                  <a:srgbClr val="2F2F2B"/>
                </a:solidFill>
                <a:effectLst/>
                <a:latin typeface="+mj-lt"/>
              </a:rPr>
              <a:t> i form av dödande på begäran av en svårt plågad människa som önskar dö bestraffas då som </a:t>
            </a:r>
            <a:r>
              <a:rPr lang="sv-SE" sz="2000" b="1" i="0" dirty="0">
                <a:solidFill>
                  <a:srgbClr val="2F2F2B"/>
                </a:solidFill>
                <a:effectLst/>
                <a:latin typeface="+mj-lt"/>
              </a:rPr>
              <a:t>dråp</a:t>
            </a:r>
            <a:r>
              <a:rPr lang="sv-SE" sz="2000" b="0" i="0" dirty="0">
                <a:solidFill>
                  <a:srgbClr val="2F2F2B"/>
                </a:solidFill>
                <a:effectLst/>
                <a:latin typeface="+mj-lt"/>
              </a:rPr>
              <a:t>. Hänsyn tas till </a:t>
            </a:r>
            <a:r>
              <a:rPr lang="sv-SE" sz="2000" dirty="0">
                <a:latin typeface="+mj-lt"/>
              </a:rPr>
              <a:t>gärningsmannens avsikter och motiv för brottet. </a:t>
            </a:r>
          </a:p>
          <a:p>
            <a:endParaRPr lang="sv-SE" sz="2000" dirty="0">
              <a:latin typeface="+mj-lt"/>
            </a:endParaRPr>
          </a:p>
          <a:p>
            <a:r>
              <a:rPr lang="sv-SE" sz="2000" dirty="0">
                <a:latin typeface="+mj-lt"/>
              </a:rPr>
              <a:t>Bestämmelser för straffreducering är tillämpliga, enligt 29 kap BrB (reducering av straffvärdet som följd </a:t>
            </a:r>
            <a:r>
              <a:rPr lang="sv-SE" sz="2000" dirty="0"/>
              <a:t>av att en gärning har föranletts av stark mänsklig medkänsla och av att samtycke har funnits).</a:t>
            </a:r>
            <a:endParaRPr lang="sv-SE" sz="2000" dirty="0">
              <a:latin typeface="+mj-lt"/>
            </a:endParaRPr>
          </a:p>
        </p:txBody>
      </p:sp>
    </p:spTree>
    <p:extLst>
      <p:ext uri="{BB962C8B-B14F-4D97-AF65-F5344CB8AC3E}">
        <p14:creationId xmlns:p14="http://schemas.microsoft.com/office/powerpoint/2010/main" val="4062447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A95F6E-1311-557C-C628-6F526DF42647}"/>
              </a:ext>
            </a:extLst>
          </p:cNvPr>
          <p:cNvSpPr>
            <a:spLocks noGrp="1"/>
          </p:cNvSpPr>
          <p:nvPr>
            <p:ph type="title"/>
          </p:nvPr>
        </p:nvSpPr>
        <p:spPr>
          <a:xfrm>
            <a:off x="939800" y="806450"/>
            <a:ext cx="10193867" cy="462310"/>
          </a:xfrm>
        </p:spPr>
        <p:txBody>
          <a:bodyPr/>
          <a:lstStyle/>
          <a:p>
            <a:r>
              <a:rPr lang="sv-SE" b="1" dirty="0"/>
              <a:t>Misshandel</a:t>
            </a:r>
          </a:p>
        </p:txBody>
      </p:sp>
      <p:sp>
        <p:nvSpPr>
          <p:cNvPr id="3" name="Platshållare för innehåll 2">
            <a:extLst>
              <a:ext uri="{FF2B5EF4-FFF2-40B4-BE49-F238E27FC236}">
                <a16:creationId xmlns:a16="http://schemas.microsoft.com/office/drawing/2014/main" id="{16714E24-6129-6666-C716-C8113B8E0A5D}"/>
              </a:ext>
            </a:extLst>
          </p:cNvPr>
          <p:cNvSpPr>
            <a:spLocks noGrp="1"/>
          </p:cNvSpPr>
          <p:nvPr>
            <p:ph idx="1"/>
          </p:nvPr>
        </p:nvSpPr>
        <p:spPr>
          <a:xfrm>
            <a:off x="941917" y="1268760"/>
            <a:ext cx="10210800" cy="4518270"/>
          </a:xfrm>
        </p:spPr>
        <p:txBody>
          <a:bodyPr/>
          <a:lstStyle/>
          <a:p>
            <a:r>
              <a:rPr lang="sv-SE" baseline="0" dirty="0"/>
              <a:t>- Brottet kan begås av </a:t>
            </a:r>
            <a:r>
              <a:rPr lang="sv-SE" sz="2000" b="1" baseline="0" dirty="0"/>
              <a:t>handling</a:t>
            </a:r>
            <a:r>
              <a:rPr lang="sv-SE" baseline="0" dirty="0"/>
              <a:t> eller </a:t>
            </a:r>
            <a:r>
              <a:rPr lang="sv-SE" sz="2000" b="1" baseline="0" dirty="0"/>
              <a:t>underlåtenhet</a:t>
            </a:r>
            <a:r>
              <a:rPr lang="sv-SE" baseline="0" dirty="0"/>
              <a:t>. </a:t>
            </a:r>
          </a:p>
          <a:p>
            <a:r>
              <a:rPr lang="sv-SE" dirty="0">
                <a:latin typeface="+mj-lt"/>
              </a:rPr>
              <a:t>Ex. </a:t>
            </a:r>
            <a:r>
              <a:rPr lang="sv-SE" b="0" i="0" dirty="0">
                <a:solidFill>
                  <a:srgbClr val="2F2F2B"/>
                </a:solidFill>
                <a:effectLst/>
                <a:latin typeface="+mj-lt"/>
              </a:rPr>
              <a:t>Grov misshandel kan bl.a. anses föreligga om ett barn tillfogats kroppsskada eller sjukdom genom att vårdnadshavaren uppsåtligen har underlåtit att skaffa barnet läkarvård.</a:t>
            </a:r>
            <a:endParaRPr lang="sv-SE" baseline="0" dirty="0">
              <a:latin typeface="+mj-lt"/>
            </a:endParaRPr>
          </a:p>
          <a:p>
            <a:endParaRPr lang="sv-SE" dirty="0"/>
          </a:p>
          <a:p>
            <a:r>
              <a:rPr lang="sv-SE" sz="2000" baseline="0" dirty="0"/>
              <a:t>- Det finns </a:t>
            </a:r>
            <a:r>
              <a:rPr lang="sv-SE" sz="2000" b="1" baseline="0" dirty="0"/>
              <a:t>fyra</a:t>
            </a:r>
            <a:r>
              <a:rPr lang="sv-SE" sz="2000" baseline="0" dirty="0"/>
              <a:t> olika nivåer på </a:t>
            </a:r>
            <a:r>
              <a:rPr lang="sv-SE" sz="2000" b="1" baseline="0" dirty="0"/>
              <a:t>misshandel</a:t>
            </a:r>
            <a:r>
              <a:rPr lang="sv-SE" baseline="0" dirty="0"/>
              <a:t>: </a:t>
            </a:r>
          </a:p>
          <a:p>
            <a:endParaRPr lang="sv-SE" sz="800" baseline="0" dirty="0"/>
          </a:p>
          <a:p>
            <a:pPr>
              <a:buFont typeface="Arial" panose="020B0604020202020204" pitchFamily="34" charset="0"/>
              <a:buChar char="•"/>
            </a:pPr>
            <a:r>
              <a:rPr lang="sv-SE" dirty="0"/>
              <a:t>M</a:t>
            </a:r>
            <a:r>
              <a:rPr lang="sv-SE" baseline="0" dirty="0"/>
              <a:t>isshandel, </a:t>
            </a:r>
          </a:p>
          <a:p>
            <a:pPr>
              <a:buFont typeface="Arial" panose="020B0604020202020204" pitchFamily="34" charset="0"/>
              <a:buChar char="•"/>
            </a:pPr>
            <a:r>
              <a:rPr lang="sv-SE" dirty="0"/>
              <a:t>G</a:t>
            </a:r>
            <a:r>
              <a:rPr lang="sv-SE" baseline="0" dirty="0"/>
              <a:t>rov misshandel </a:t>
            </a:r>
          </a:p>
          <a:p>
            <a:pPr>
              <a:buFont typeface="Arial" panose="020B0604020202020204" pitchFamily="34" charset="0"/>
              <a:buChar char="•"/>
            </a:pPr>
            <a:r>
              <a:rPr lang="sv-SE" dirty="0"/>
              <a:t>S</a:t>
            </a:r>
            <a:r>
              <a:rPr lang="sv-SE" baseline="0" dirty="0"/>
              <a:t>ynnerligen grov misshandel och </a:t>
            </a:r>
          </a:p>
          <a:p>
            <a:pPr>
              <a:buFont typeface="Arial" panose="020B0604020202020204" pitchFamily="34" charset="0"/>
              <a:buChar char="•"/>
            </a:pPr>
            <a:r>
              <a:rPr lang="sv-SE" dirty="0"/>
              <a:t>R</a:t>
            </a:r>
            <a:r>
              <a:rPr lang="sv-SE" baseline="0" dirty="0"/>
              <a:t>inga form av misshandel. </a:t>
            </a:r>
            <a:endParaRPr lang="sv-SE" dirty="0"/>
          </a:p>
          <a:p>
            <a:endParaRPr lang="sv-SE" dirty="0"/>
          </a:p>
        </p:txBody>
      </p:sp>
    </p:spTree>
    <p:extLst>
      <p:ext uri="{BB962C8B-B14F-4D97-AF65-F5344CB8AC3E}">
        <p14:creationId xmlns:p14="http://schemas.microsoft.com/office/powerpoint/2010/main" val="429600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68754" y="620689"/>
            <a:ext cx="10191750" cy="360039"/>
          </a:xfrm>
        </p:spPr>
        <p:txBody>
          <a:bodyPr/>
          <a:lstStyle/>
          <a:p>
            <a:r>
              <a:rPr lang="sv-SE" sz="2800" b="1" dirty="0"/>
              <a:t>Misshandel, </a:t>
            </a:r>
            <a:r>
              <a:rPr lang="sv-SE" sz="2800" dirty="0"/>
              <a:t>3:5 BrB</a:t>
            </a:r>
          </a:p>
        </p:txBody>
      </p:sp>
      <p:sp>
        <p:nvSpPr>
          <p:cNvPr id="3" name="Platshållare för innehåll 2"/>
          <p:cNvSpPr>
            <a:spLocks noGrp="1"/>
          </p:cNvSpPr>
          <p:nvPr>
            <p:ph idx="1"/>
          </p:nvPr>
        </p:nvSpPr>
        <p:spPr>
          <a:xfrm>
            <a:off x="941917" y="1124744"/>
            <a:ext cx="10210800" cy="4896544"/>
          </a:xfrm>
        </p:spPr>
        <p:txBody>
          <a:bodyPr/>
          <a:lstStyle/>
          <a:p>
            <a:r>
              <a:rPr lang="sv-SE" sz="2000" dirty="0">
                <a:solidFill>
                  <a:srgbClr val="0070C0"/>
                </a:solidFill>
              </a:rPr>
              <a:t>Objektiva </a:t>
            </a:r>
            <a:r>
              <a:rPr lang="sv-SE" sz="2000" dirty="0"/>
              <a:t>rekvisit:</a:t>
            </a:r>
          </a:p>
          <a:p>
            <a:endParaRPr lang="sv-SE" sz="800" dirty="0"/>
          </a:p>
          <a:p>
            <a:pPr marL="0" indent="0"/>
            <a:r>
              <a:rPr lang="sv-SE" sz="2000" dirty="0">
                <a:latin typeface="+mj-lt"/>
              </a:rPr>
              <a:t>- Den som </a:t>
            </a:r>
            <a:r>
              <a:rPr lang="sv-SE" sz="2000" dirty="0">
                <a:solidFill>
                  <a:srgbClr val="0070C0"/>
                </a:solidFill>
                <a:latin typeface="+mj-lt"/>
              </a:rPr>
              <a:t>tillfogar</a:t>
            </a:r>
            <a:r>
              <a:rPr lang="sv-SE" sz="2000" dirty="0">
                <a:latin typeface="+mj-lt"/>
              </a:rPr>
              <a:t> </a:t>
            </a:r>
          </a:p>
          <a:p>
            <a:pPr marL="0" indent="0"/>
            <a:endParaRPr lang="sv-SE" sz="800" dirty="0">
              <a:latin typeface="+mj-lt"/>
            </a:endParaRPr>
          </a:p>
          <a:p>
            <a:pPr marL="0" indent="0"/>
            <a:r>
              <a:rPr lang="sv-SE" sz="2000" dirty="0">
                <a:latin typeface="+mj-lt"/>
              </a:rPr>
              <a:t>- en annan person </a:t>
            </a:r>
          </a:p>
          <a:p>
            <a:pPr marL="171450" indent="-171450">
              <a:buFont typeface="Arial" panose="020B0604020202020204" pitchFamily="34" charset="0"/>
              <a:buChar char="•"/>
            </a:pPr>
            <a:endParaRPr lang="sv-SE" sz="800" dirty="0">
              <a:latin typeface="+mj-lt"/>
            </a:endParaRPr>
          </a:p>
          <a:p>
            <a:pPr>
              <a:buFont typeface="Arial" panose="020B0604020202020204" pitchFamily="34" charset="0"/>
              <a:buChar char="•"/>
            </a:pPr>
            <a:r>
              <a:rPr lang="sv-SE" sz="2000" dirty="0">
                <a:solidFill>
                  <a:srgbClr val="0070C0"/>
                </a:solidFill>
                <a:latin typeface="+mj-lt"/>
              </a:rPr>
              <a:t>Kroppsskada,: </a:t>
            </a:r>
            <a:r>
              <a:rPr lang="sv-SE" sz="2000" i="1" dirty="0">
                <a:latin typeface="+mj-lt"/>
              </a:rPr>
              <a:t>ex. sår, svullnad, benbrott</a:t>
            </a:r>
          </a:p>
          <a:p>
            <a:pPr marL="171450" indent="-171450">
              <a:buFont typeface="Arial" panose="020B0604020202020204" pitchFamily="34" charset="0"/>
              <a:buChar char="•"/>
            </a:pPr>
            <a:endParaRPr lang="sv-SE" sz="800" dirty="0">
              <a:solidFill>
                <a:srgbClr val="0070C0"/>
              </a:solidFill>
              <a:latin typeface="+mj-lt"/>
            </a:endParaRPr>
          </a:p>
          <a:p>
            <a:pPr>
              <a:buFont typeface="Arial" panose="020B0604020202020204" pitchFamily="34" charset="0"/>
              <a:buChar char="•"/>
            </a:pPr>
            <a:r>
              <a:rPr lang="sv-SE" sz="2000" dirty="0">
                <a:solidFill>
                  <a:srgbClr val="0070C0"/>
                </a:solidFill>
                <a:latin typeface="+mj-lt"/>
              </a:rPr>
              <a:t>Sjukdom,: </a:t>
            </a:r>
            <a:r>
              <a:rPr lang="sv-SE" sz="2000" i="1" dirty="0">
                <a:latin typeface="+mj-lt"/>
              </a:rPr>
              <a:t>ex. könssjukdom, psykisk sjukdom </a:t>
            </a:r>
            <a:r>
              <a:rPr lang="sv-SE" sz="2000" i="1" dirty="0">
                <a:solidFill>
                  <a:srgbClr val="0070C0"/>
                </a:solidFill>
                <a:latin typeface="+mj-lt"/>
              </a:rPr>
              <a:t> </a:t>
            </a:r>
          </a:p>
          <a:p>
            <a:pPr marL="171450" indent="-171450">
              <a:buFont typeface="Arial" panose="020B0604020202020204" pitchFamily="34" charset="0"/>
              <a:buChar char="•"/>
            </a:pPr>
            <a:endParaRPr lang="sv-SE" sz="800" dirty="0">
              <a:solidFill>
                <a:srgbClr val="0070C0"/>
              </a:solidFill>
              <a:latin typeface="+mj-lt"/>
            </a:endParaRPr>
          </a:p>
          <a:p>
            <a:pPr>
              <a:buFont typeface="Arial" panose="020B0604020202020204" pitchFamily="34" charset="0"/>
              <a:buChar char="•"/>
            </a:pPr>
            <a:r>
              <a:rPr lang="sv-SE" sz="2000" dirty="0">
                <a:solidFill>
                  <a:srgbClr val="0070C0"/>
                </a:solidFill>
                <a:latin typeface="+mj-lt"/>
              </a:rPr>
              <a:t>smärta: </a:t>
            </a:r>
            <a:r>
              <a:rPr lang="sv-SE" sz="2000" i="1" dirty="0">
                <a:latin typeface="+mj-lt"/>
              </a:rPr>
              <a:t>dock får inte vara alltför lindrig</a:t>
            </a:r>
          </a:p>
          <a:p>
            <a:pPr marL="0" indent="0"/>
            <a:endParaRPr lang="sv-SE" sz="800" dirty="0">
              <a:latin typeface="+mj-lt"/>
            </a:endParaRPr>
          </a:p>
          <a:p>
            <a:pPr>
              <a:buFont typeface="Arial" panose="020B0604020202020204" pitchFamily="34" charset="0"/>
              <a:buChar char="•"/>
            </a:pPr>
            <a:r>
              <a:rPr lang="sv-SE" sz="2000" dirty="0">
                <a:latin typeface="+mj-lt"/>
              </a:rPr>
              <a:t>försätter honom eller henne i </a:t>
            </a:r>
            <a:r>
              <a:rPr lang="sv-SE" sz="2000" dirty="0">
                <a:solidFill>
                  <a:srgbClr val="0070C0"/>
                </a:solidFill>
                <a:latin typeface="+mj-lt"/>
              </a:rPr>
              <a:t>vanmakt: </a:t>
            </a:r>
            <a:r>
              <a:rPr lang="sv-SE" sz="2000" i="1" dirty="0">
                <a:latin typeface="+mj-lt"/>
              </a:rPr>
              <a:t>att man berusar en annan person, att man sover någon, att man fortsätter någon i  medvetslöshet, att man ska inte ha någon kroppslig kontroll över sig själv längre,</a:t>
            </a:r>
            <a:r>
              <a:rPr lang="sv-SE" sz="2000" dirty="0">
                <a:solidFill>
                  <a:srgbClr val="0070C0"/>
                </a:solidFill>
                <a:latin typeface="+mj-lt"/>
              </a:rPr>
              <a:t> eller </a:t>
            </a:r>
          </a:p>
          <a:p>
            <a:pPr marL="0" indent="0"/>
            <a:endParaRPr lang="sv-SE" sz="800" dirty="0">
              <a:solidFill>
                <a:srgbClr val="0070C0"/>
              </a:solidFill>
              <a:latin typeface="+mj-lt"/>
            </a:endParaRPr>
          </a:p>
          <a:p>
            <a:pPr>
              <a:buFont typeface="Arial" panose="020B0604020202020204" pitchFamily="34" charset="0"/>
              <a:buChar char="•"/>
            </a:pPr>
            <a:r>
              <a:rPr lang="sv-SE" sz="2000" dirty="0">
                <a:solidFill>
                  <a:srgbClr val="0070C0"/>
                </a:solidFill>
                <a:latin typeface="+mj-lt"/>
              </a:rPr>
              <a:t>något annat sådant tillstånd </a:t>
            </a:r>
            <a:r>
              <a:rPr lang="sv-SE" sz="2000" b="0" i="0" dirty="0">
                <a:solidFill>
                  <a:srgbClr val="2F2F2B"/>
                </a:solidFill>
                <a:effectLst/>
                <a:latin typeface="+mj-lt"/>
              </a:rPr>
              <a:t>t.ex. </a:t>
            </a:r>
            <a:r>
              <a:rPr lang="sv-SE" sz="2000" b="0" i="1" dirty="0">
                <a:solidFill>
                  <a:srgbClr val="2F2F2B"/>
                </a:solidFill>
                <a:effectLst/>
                <a:latin typeface="+mj-lt"/>
              </a:rPr>
              <a:t>en fullständig eller partiell förlamning eller bedövning av någon annans kropp</a:t>
            </a:r>
            <a:r>
              <a:rPr lang="sv-SE" sz="2000" b="0" i="1" dirty="0">
                <a:solidFill>
                  <a:srgbClr val="0070C0"/>
                </a:solidFill>
                <a:effectLst/>
                <a:latin typeface="+mj-lt"/>
              </a:rPr>
              <a:t>.</a:t>
            </a:r>
            <a:r>
              <a:rPr lang="sv-SE" sz="2000" i="1" dirty="0">
                <a:latin typeface="+mj-lt"/>
              </a:rPr>
              <a:t> </a:t>
            </a:r>
          </a:p>
          <a:p>
            <a:pPr marL="0" indent="0"/>
            <a:endParaRPr lang="sv-SE" sz="2000" dirty="0"/>
          </a:p>
          <a:p>
            <a:pPr marL="0" indent="0"/>
            <a:endParaRPr lang="sv-SE" sz="2000" dirty="0">
              <a:solidFill>
                <a:srgbClr val="FF0000"/>
              </a:solidFill>
            </a:endParaRPr>
          </a:p>
          <a:p>
            <a:endParaRPr lang="sv-SE" sz="2000" dirty="0"/>
          </a:p>
        </p:txBody>
      </p:sp>
    </p:spTree>
    <p:extLst>
      <p:ext uri="{BB962C8B-B14F-4D97-AF65-F5344CB8AC3E}">
        <p14:creationId xmlns:p14="http://schemas.microsoft.com/office/powerpoint/2010/main" val="1141989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632FBA-B401-50D2-BA82-8226ECD74930}"/>
              </a:ext>
            </a:extLst>
          </p:cNvPr>
          <p:cNvSpPr>
            <a:spLocks noGrp="1"/>
          </p:cNvSpPr>
          <p:nvPr>
            <p:ph type="title"/>
          </p:nvPr>
        </p:nvSpPr>
        <p:spPr/>
        <p:txBody>
          <a:bodyPr/>
          <a:lstStyle/>
          <a:p>
            <a:r>
              <a:rPr lang="sv-SE" dirty="0">
                <a:solidFill>
                  <a:srgbClr val="FF0000"/>
                </a:solidFill>
              </a:rPr>
              <a:t>Subjektivt </a:t>
            </a:r>
            <a:r>
              <a:rPr lang="sv-SE" dirty="0"/>
              <a:t>rekvisit: uppsåt.</a:t>
            </a:r>
          </a:p>
        </p:txBody>
      </p:sp>
      <p:sp>
        <p:nvSpPr>
          <p:cNvPr id="3" name="Platshållare för innehåll 2">
            <a:extLst>
              <a:ext uri="{FF2B5EF4-FFF2-40B4-BE49-F238E27FC236}">
                <a16:creationId xmlns:a16="http://schemas.microsoft.com/office/drawing/2014/main" id="{70E18827-4DC7-19FE-50D8-157D5D31318C}"/>
              </a:ext>
            </a:extLst>
          </p:cNvPr>
          <p:cNvSpPr>
            <a:spLocks noGrp="1"/>
          </p:cNvSpPr>
          <p:nvPr>
            <p:ph idx="1"/>
          </p:nvPr>
        </p:nvSpPr>
        <p:spPr>
          <a:xfrm>
            <a:off x="941917" y="1268760"/>
            <a:ext cx="10210800" cy="4518270"/>
          </a:xfrm>
        </p:spPr>
        <p:txBody>
          <a:bodyPr/>
          <a:lstStyle/>
          <a:p>
            <a:pPr marL="0" indent="0"/>
            <a:r>
              <a:rPr lang="sv-SE" sz="2000" b="0" i="0" kern="1200" dirty="0">
                <a:solidFill>
                  <a:schemeClr val="tx1"/>
                </a:solidFill>
                <a:effectLst/>
                <a:latin typeface="+mn-lt"/>
                <a:ea typeface="+mn-ea"/>
                <a:cs typeface="+mn-cs"/>
              </a:rPr>
              <a:t>Bestämmelserna om misshandel tillämpas också om misshandeln har haft </a:t>
            </a:r>
            <a:r>
              <a:rPr lang="sv-SE" sz="2000" b="1" i="0" kern="1200" dirty="0">
                <a:solidFill>
                  <a:schemeClr val="tx1"/>
                </a:solidFill>
                <a:effectLst/>
                <a:latin typeface="+mn-lt"/>
                <a:ea typeface="+mn-ea"/>
                <a:cs typeface="+mn-cs"/>
              </a:rPr>
              <a:t>dödlig utgång</a:t>
            </a:r>
            <a:r>
              <a:rPr lang="sv-SE" sz="2000" b="0" i="0" kern="1200" dirty="0">
                <a:solidFill>
                  <a:schemeClr val="tx1"/>
                </a:solidFill>
                <a:effectLst/>
                <a:latin typeface="+mn-lt"/>
                <a:ea typeface="+mn-ea"/>
                <a:cs typeface="+mn-cs"/>
              </a:rPr>
              <a:t>, förutsatt att inte </a:t>
            </a:r>
            <a:r>
              <a:rPr lang="sv-SE" sz="2000" b="1" i="0" kern="1200" dirty="0">
                <a:solidFill>
                  <a:srgbClr val="0070C0"/>
                </a:solidFill>
                <a:effectLst/>
                <a:latin typeface="+mn-lt"/>
                <a:ea typeface="+mn-ea"/>
                <a:cs typeface="+mn-cs"/>
              </a:rPr>
              <a:t>uppsåt</a:t>
            </a:r>
            <a:r>
              <a:rPr lang="sv-SE" sz="2000" b="0" i="0" kern="1200" dirty="0">
                <a:solidFill>
                  <a:schemeClr val="tx1"/>
                </a:solidFill>
                <a:effectLst/>
                <a:latin typeface="+mn-lt"/>
                <a:ea typeface="+mn-ea"/>
                <a:cs typeface="+mn-cs"/>
              </a:rPr>
              <a:t> har förelegat att döda den misshandlade. </a:t>
            </a:r>
            <a:r>
              <a:rPr lang="sv-SE" sz="2000" b="1" i="0" kern="1200" dirty="0">
                <a:solidFill>
                  <a:srgbClr val="0070C0"/>
                </a:solidFill>
                <a:effectLst/>
                <a:latin typeface="+mn-lt"/>
                <a:ea typeface="+mn-ea"/>
                <a:cs typeface="+mn-cs"/>
              </a:rPr>
              <a:t>Oaktsamhet</a:t>
            </a:r>
            <a:r>
              <a:rPr lang="sv-SE" sz="2000" b="0" i="0" kern="1200" dirty="0">
                <a:solidFill>
                  <a:schemeClr val="tx1"/>
                </a:solidFill>
                <a:effectLst/>
                <a:latin typeface="+mn-lt"/>
                <a:ea typeface="+mn-ea"/>
                <a:cs typeface="+mn-cs"/>
              </a:rPr>
              <a:t> i förhållande till den dödliga effekten kan föranleda att straffet får bestämmas med stöd av </a:t>
            </a:r>
            <a:r>
              <a:rPr lang="sv-SE" sz="2000" dirty="0"/>
              <a:t>regler om </a:t>
            </a:r>
            <a:r>
              <a:rPr lang="sv-SE" sz="2000" b="1" dirty="0"/>
              <a:t>misshandel</a:t>
            </a:r>
            <a:r>
              <a:rPr lang="sv-SE" sz="2000" dirty="0"/>
              <a:t> </a:t>
            </a:r>
            <a:r>
              <a:rPr lang="sv-SE" sz="2000" b="0" i="0" kern="1200" dirty="0">
                <a:solidFill>
                  <a:schemeClr val="tx1"/>
                </a:solidFill>
                <a:effectLst/>
                <a:latin typeface="+mn-lt"/>
                <a:ea typeface="+mn-ea"/>
                <a:cs typeface="+mn-cs"/>
              </a:rPr>
              <a:t>i förening med regeln om </a:t>
            </a:r>
            <a:r>
              <a:rPr lang="sv-SE" sz="2000" b="1" i="0" kern="1200" dirty="0">
                <a:solidFill>
                  <a:schemeClr val="tx1"/>
                </a:solidFill>
                <a:effectLst/>
                <a:latin typeface="+mn-lt"/>
                <a:ea typeface="+mn-ea"/>
                <a:cs typeface="+mn-cs"/>
              </a:rPr>
              <a:t>vållande till annans död</a:t>
            </a:r>
            <a:r>
              <a:rPr lang="sv-SE" sz="2000" b="0" i="0" kern="1200" dirty="0">
                <a:solidFill>
                  <a:schemeClr val="tx1"/>
                </a:solidFill>
                <a:effectLst/>
                <a:latin typeface="+mn-lt"/>
                <a:ea typeface="+mn-ea"/>
                <a:cs typeface="+mn-cs"/>
              </a:rPr>
              <a:t>.</a:t>
            </a:r>
          </a:p>
          <a:p>
            <a:pPr marL="0" indent="0"/>
            <a:endParaRPr lang="sv-SE" sz="1800" dirty="0"/>
          </a:p>
          <a:p>
            <a:pPr marL="0" indent="0"/>
            <a:r>
              <a:rPr lang="sv-SE" sz="2700" b="1" dirty="0">
                <a:solidFill>
                  <a:srgbClr val="00B050"/>
                </a:solidFill>
              </a:rPr>
              <a:t>Straff:</a:t>
            </a:r>
            <a:r>
              <a:rPr lang="sv-SE" sz="1800" b="1" dirty="0">
                <a:solidFill>
                  <a:srgbClr val="00B050"/>
                </a:solidFill>
              </a:rPr>
              <a:t> </a:t>
            </a:r>
            <a:r>
              <a:rPr lang="sv-SE" sz="2000" dirty="0"/>
              <a:t>fängelse i högst två år.</a:t>
            </a:r>
          </a:p>
          <a:p>
            <a:endParaRPr lang="sv-SE" dirty="0"/>
          </a:p>
        </p:txBody>
      </p:sp>
    </p:spTree>
    <p:extLst>
      <p:ext uri="{BB962C8B-B14F-4D97-AF65-F5344CB8AC3E}">
        <p14:creationId xmlns:p14="http://schemas.microsoft.com/office/powerpoint/2010/main" val="3475758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1B9F7B-D342-D60E-6CA6-CD9870D73E12}"/>
              </a:ext>
            </a:extLst>
          </p:cNvPr>
          <p:cNvSpPr>
            <a:spLocks noGrp="1"/>
          </p:cNvSpPr>
          <p:nvPr>
            <p:ph type="title"/>
          </p:nvPr>
        </p:nvSpPr>
        <p:spPr/>
        <p:txBody>
          <a:bodyPr/>
          <a:lstStyle/>
          <a:p>
            <a:r>
              <a:rPr lang="sv-SE" sz="2800" b="1" dirty="0"/>
              <a:t>Ringa</a:t>
            </a:r>
            <a:r>
              <a:rPr lang="sv-SE" sz="2800" dirty="0"/>
              <a:t> misshandel, 3:5 BrB</a:t>
            </a:r>
            <a:br>
              <a:rPr lang="sv-SE" sz="2800" dirty="0"/>
            </a:br>
            <a:endParaRPr lang="sv-SE" dirty="0"/>
          </a:p>
        </p:txBody>
      </p:sp>
      <p:sp>
        <p:nvSpPr>
          <p:cNvPr id="3" name="Platshållare för innehåll 2">
            <a:extLst>
              <a:ext uri="{FF2B5EF4-FFF2-40B4-BE49-F238E27FC236}">
                <a16:creationId xmlns:a16="http://schemas.microsoft.com/office/drawing/2014/main" id="{06B43472-9645-7C04-EBEF-85387A2CC920}"/>
              </a:ext>
            </a:extLst>
          </p:cNvPr>
          <p:cNvSpPr>
            <a:spLocks noGrp="1"/>
          </p:cNvSpPr>
          <p:nvPr>
            <p:ph idx="1"/>
          </p:nvPr>
        </p:nvSpPr>
        <p:spPr>
          <a:xfrm>
            <a:off x="941917" y="1340768"/>
            <a:ext cx="10210800" cy="4446262"/>
          </a:xfrm>
        </p:spPr>
        <p:txBody>
          <a:bodyPr/>
          <a:lstStyle/>
          <a:p>
            <a:r>
              <a:rPr lang="sv-SE" sz="2000" dirty="0"/>
              <a:t>Samma rekvisit (objektiva och subjektiva) som för misshandel, normal graden.</a:t>
            </a:r>
          </a:p>
          <a:p>
            <a:endParaRPr lang="sv-SE" b="1" dirty="0">
              <a:solidFill>
                <a:srgbClr val="00B050"/>
              </a:solidFill>
            </a:endParaRPr>
          </a:p>
          <a:p>
            <a:r>
              <a:rPr lang="sv-SE" sz="2000" b="1" dirty="0">
                <a:solidFill>
                  <a:srgbClr val="00B050"/>
                </a:solidFill>
              </a:rPr>
              <a:t>Straff</a:t>
            </a:r>
            <a:r>
              <a:rPr lang="sv-SE" sz="2000" dirty="0"/>
              <a:t>: böter eller fängelse i högst sex månader. </a:t>
            </a:r>
          </a:p>
          <a:p>
            <a:endParaRPr lang="sv-SE" dirty="0"/>
          </a:p>
          <a:p>
            <a:r>
              <a:rPr lang="sv-SE" sz="2000" dirty="0"/>
              <a:t>Exempel:</a:t>
            </a:r>
          </a:p>
          <a:p>
            <a:r>
              <a:rPr lang="sv-SE" baseline="0" dirty="0"/>
              <a:t>- En örfil är typisk exempel på misshandel av ringa grad. </a:t>
            </a:r>
          </a:p>
          <a:p>
            <a:endParaRPr lang="sv-SE" dirty="0"/>
          </a:p>
          <a:p>
            <a:r>
              <a:rPr lang="sv-SE" baseline="0" dirty="0"/>
              <a:t>- En mamma tilldelat sin åttaåriga dotter ett slag över benen med ett skärp. Slaget orsakat kortvarig och lindrig smärta.</a:t>
            </a:r>
          </a:p>
          <a:p>
            <a:endParaRPr lang="sv-SE" dirty="0"/>
          </a:p>
          <a:p>
            <a:r>
              <a:rPr lang="sv-SE" b="0" i="0" kern="1200" dirty="0">
                <a:solidFill>
                  <a:schemeClr val="tx1"/>
                </a:solidFill>
                <a:effectLst/>
                <a:latin typeface="+mn-lt"/>
                <a:ea typeface="+mn-ea"/>
                <a:cs typeface="+mn-cs"/>
              </a:rPr>
              <a:t>Förbudet mot aga finns i 6:1 FB. Detta lagrum innehåller bestämmelser om barns grundläggande rättigheter. I lagrummet föreskrivs att barn har rätt till omvårdnad, trygghet och en god fostran samt att barn ska behandlas med aktning för sin person och egenart och inte får utsättas för kroppslig bestraffning eller annan kränkande behandling. (NJA II 1983 s. 1.)</a:t>
            </a:r>
            <a:endParaRPr lang="sv-SE" baseline="0" dirty="0"/>
          </a:p>
          <a:p>
            <a:endParaRPr lang="sv-SE" baseline="0" dirty="0"/>
          </a:p>
          <a:p>
            <a:endParaRPr lang="sv-SE" dirty="0"/>
          </a:p>
          <a:p>
            <a:endParaRPr lang="sv-SE" dirty="0"/>
          </a:p>
        </p:txBody>
      </p:sp>
    </p:spTree>
    <p:extLst>
      <p:ext uri="{BB962C8B-B14F-4D97-AF65-F5344CB8AC3E}">
        <p14:creationId xmlns:p14="http://schemas.microsoft.com/office/powerpoint/2010/main" val="2852668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2FBC4A-5B9A-5181-AB5E-862F4848F4B9}"/>
              </a:ext>
            </a:extLst>
          </p:cNvPr>
          <p:cNvSpPr>
            <a:spLocks noGrp="1"/>
          </p:cNvSpPr>
          <p:nvPr>
            <p:ph type="title"/>
          </p:nvPr>
        </p:nvSpPr>
        <p:spPr>
          <a:xfrm>
            <a:off x="939800" y="806450"/>
            <a:ext cx="10193867" cy="390302"/>
          </a:xfrm>
        </p:spPr>
        <p:txBody>
          <a:bodyPr/>
          <a:lstStyle/>
          <a:p>
            <a:r>
              <a:rPr lang="sv-SE" b="1" dirty="0"/>
              <a:t>Grov</a:t>
            </a:r>
            <a:r>
              <a:rPr lang="sv-SE" dirty="0"/>
              <a:t> misshandel, 3:6 </a:t>
            </a:r>
            <a:r>
              <a:rPr lang="sv-SE" dirty="0" err="1"/>
              <a:t>st</a:t>
            </a:r>
            <a:r>
              <a:rPr lang="sv-SE" dirty="0"/>
              <a:t> 1 BrB</a:t>
            </a:r>
          </a:p>
        </p:txBody>
      </p:sp>
      <p:sp>
        <p:nvSpPr>
          <p:cNvPr id="3" name="Platshållare för innehåll 2">
            <a:extLst>
              <a:ext uri="{FF2B5EF4-FFF2-40B4-BE49-F238E27FC236}">
                <a16:creationId xmlns:a16="http://schemas.microsoft.com/office/drawing/2014/main" id="{980CB08B-39A1-5CF4-0658-CECB5E24390D}"/>
              </a:ext>
            </a:extLst>
          </p:cNvPr>
          <p:cNvSpPr>
            <a:spLocks noGrp="1"/>
          </p:cNvSpPr>
          <p:nvPr>
            <p:ph idx="1"/>
          </p:nvPr>
        </p:nvSpPr>
        <p:spPr>
          <a:xfrm>
            <a:off x="941917" y="1196752"/>
            <a:ext cx="10210800" cy="4968552"/>
          </a:xfrm>
        </p:spPr>
        <p:txBody>
          <a:bodyPr/>
          <a:lstStyle/>
          <a:p>
            <a:r>
              <a:rPr lang="sv-SE" sz="2000" dirty="0"/>
              <a:t>Samma objektiva och subjektiva rekvisit som misshandel av normal graden. </a:t>
            </a:r>
          </a:p>
          <a:p>
            <a:r>
              <a:rPr lang="sv-SE" sz="2000" b="1" dirty="0">
                <a:solidFill>
                  <a:srgbClr val="00B050"/>
                </a:solidFill>
              </a:rPr>
              <a:t>Straff: </a:t>
            </a:r>
            <a:r>
              <a:rPr lang="sv-SE" sz="2000" dirty="0"/>
              <a:t>  fängelse i lägst ett år och sex månader och högst sex år. </a:t>
            </a:r>
          </a:p>
          <a:p>
            <a:endParaRPr lang="sv-SE" dirty="0"/>
          </a:p>
          <a:p>
            <a:r>
              <a:rPr lang="sv-SE" sz="2000" dirty="0"/>
              <a:t>Vid bedömningen av om brottet är </a:t>
            </a:r>
            <a:r>
              <a:rPr lang="sv-SE" sz="2000" b="1" dirty="0"/>
              <a:t>grovt</a:t>
            </a:r>
            <a:r>
              <a:rPr lang="sv-SE" sz="2000" dirty="0"/>
              <a:t> ska det </a:t>
            </a:r>
            <a:r>
              <a:rPr lang="sv-SE" sz="2000" u="sng" dirty="0"/>
              <a:t>särskilt</a:t>
            </a:r>
            <a:r>
              <a:rPr lang="sv-SE" sz="2000" dirty="0"/>
              <a:t> beaktas om:</a:t>
            </a:r>
          </a:p>
          <a:p>
            <a:endParaRPr lang="sv-SE" sz="2000" dirty="0">
              <a:solidFill>
                <a:srgbClr val="0070C0"/>
              </a:solidFill>
            </a:endParaRPr>
          </a:p>
          <a:p>
            <a:pPr>
              <a:buFontTx/>
              <a:buChar char="-"/>
            </a:pPr>
            <a:r>
              <a:rPr lang="sv-SE" sz="2000" dirty="0">
                <a:solidFill>
                  <a:srgbClr val="0070C0"/>
                </a:solidFill>
              </a:rPr>
              <a:t>gärningen var livsfarlig. </a:t>
            </a:r>
            <a:r>
              <a:rPr lang="sv-SE" dirty="0"/>
              <a:t>Ex. att misshandel har förövats med livsfarligt vapen –yxa eller kniv </a:t>
            </a:r>
            <a:r>
              <a:rPr lang="sv-SE" sz="1400" dirty="0"/>
              <a:t>(om det inte är fråga om försök till mord eller dråp).</a:t>
            </a:r>
            <a:endParaRPr lang="sv-SE" sz="2000" dirty="0"/>
          </a:p>
          <a:p>
            <a:pPr marL="0" indent="0"/>
            <a:endParaRPr lang="sv-SE" sz="2000" dirty="0"/>
          </a:p>
          <a:p>
            <a:pPr>
              <a:buFontTx/>
              <a:buChar char="-"/>
            </a:pPr>
            <a:r>
              <a:rPr lang="sv-SE" sz="2000" dirty="0"/>
              <a:t>om gärningsmannen har tillfogat en </a:t>
            </a:r>
            <a:r>
              <a:rPr lang="sv-SE" sz="2000" u="sng" dirty="0">
                <a:solidFill>
                  <a:srgbClr val="0070C0"/>
                </a:solidFill>
              </a:rPr>
              <a:t>svår</a:t>
            </a:r>
            <a:r>
              <a:rPr lang="sv-SE" sz="2000" dirty="0">
                <a:solidFill>
                  <a:srgbClr val="0070C0"/>
                </a:solidFill>
              </a:rPr>
              <a:t> kroppsskada </a:t>
            </a:r>
            <a:r>
              <a:rPr lang="sv-SE" sz="2000" dirty="0"/>
              <a:t>eller </a:t>
            </a:r>
            <a:r>
              <a:rPr lang="sv-SE" sz="2000" u="sng" dirty="0">
                <a:solidFill>
                  <a:srgbClr val="0070C0"/>
                </a:solidFill>
              </a:rPr>
              <a:t>allvarlig</a:t>
            </a:r>
            <a:r>
              <a:rPr lang="sv-SE" sz="2000" dirty="0">
                <a:solidFill>
                  <a:srgbClr val="0070C0"/>
                </a:solidFill>
              </a:rPr>
              <a:t> sjukdom </a:t>
            </a:r>
          </a:p>
          <a:p>
            <a:pPr marL="0" indent="0"/>
            <a:r>
              <a:rPr lang="sv-SE" sz="1400" b="0" i="0" dirty="0">
                <a:solidFill>
                  <a:srgbClr val="2F2F2B"/>
                </a:solidFill>
                <a:effectLst/>
                <a:latin typeface="+mj-lt"/>
              </a:rPr>
              <a:t>Svar kroppskada: “förlust av talförmåga, syn eller hörsel, svårt lyte eller annat svårt </a:t>
            </a:r>
            <a:r>
              <a:rPr lang="sv-SE" sz="1400" b="0" i="0" dirty="0" err="1">
                <a:solidFill>
                  <a:srgbClr val="2F2F2B"/>
                </a:solidFill>
                <a:effectLst/>
                <a:latin typeface="+mj-lt"/>
              </a:rPr>
              <a:t>kroppsfel</a:t>
            </a:r>
            <a:r>
              <a:rPr lang="sv-SE" sz="1400" b="0" i="0" dirty="0">
                <a:solidFill>
                  <a:srgbClr val="2F2F2B"/>
                </a:solidFill>
                <a:effectLst/>
                <a:latin typeface="+mj-lt"/>
              </a:rPr>
              <a:t>” men också annan, anatomiskt sett mindre svår skada kan utgöra svår kroppsskada.</a:t>
            </a:r>
          </a:p>
          <a:p>
            <a:pPr marL="0" indent="0"/>
            <a:endParaRPr lang="sv-SE" sz="1400" dirty="0">
              <a:solidFill>
                <a:srgbClr val="0070C0"/>
              </a:solidFill>
              <a:latin typeface="+mj-lt"/>
            </a:endParaRPr>
          </a:p>
          <a:p>
            <a:pPr>
              <a:buFontTx/>
              <a:buChar char="-"/>
            </a:pPr>
            <a:r>
              <a:rPr lang="sv-SE" sz="2000" dirty="0"/>
              <a:t>annars </a:t>
            </a:r>
            <a:r>
              <a:rPr lang="sv-SE" sz="2000" dirty="0">
                <a:solidFill>
                  <a:srgbClr val="0070C0"/>
                </a:solidFill>
              </a:rPr>
              <a:t>visat </a:t>
            </a:r>
            <a:r>
              <a:rPr lang="sv-SE" sz="2000" u="sng" dirty="0">
                <a:solidFill>
                  <a:srgbClr val="0070C0"/>
                </a:solidFill>
              </a:rPr>
              <a:t>särskild</a:t>
            </a:r>
            <a:r>
              <a:rPr lang="sv-SE" sz="2000" dirty="0">
                <a:solidFill>
                  <a:srgbClr val="0070C0"/>
                </a:solidFill>
              </a:rPr>
              <a:t> hänsynslöshet eller råhet</a:t>
            </a:r>
            <a:r>
              <a:rPr lang="sv-SE" sz="2000" dirty="0"/>
              <a:t>. </a:t>
            </a:r>
          </a:p>
          <a:p>
            <a:pPr marL="0" indent="0"/>
            <a:r>
              <a:rPr lang="sv-SE" dirty="0"/>
              <a:t>Ex. att misshandel har förövas mot gravid kvinna eller nära anhörig när misshandel förekommer vid upprepade tillfällen och under brutala former eller att ”sparka på den som redan ligger”.</a:t>
            </a:r>
          </a:p>
          <a:p>
            <a:r>
              <a:rPr lang="sv-SE" sz="2000" dirty="0"/>
              <a:t>	</a:t>
            </a:r>
          </a:p>
        </p:txBody>
      </p:sp>
    </p:spTree>
    <p:extLst>
      <p:ext uri="{BB962C8B-B14F-4D97-AF65-F5344CB8AC3E}">
        <p14:creationId xmlns:p14="http://schemas.microsoft.com/office/powerpoint/2010/main" val="4165805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B52901-F42C-EC41-CC2B-5BBB9EA0EC71}"/>
              </a:ext>
            </a:extLst>
          </p:cNvPr>
          <p:cNvSpPr>
            <a:spLocks noGrp="1"/>
          </p:cNvSpPr>
          <p:nvPr>
            <p:ph type="title"/>
          </p:nvPr>
        </p:nvSpPr>
        <p:spPr/>
        <p:txBody>
          <a:bodyPr/>
          <a:lstStyle/>
          <a:p>
            <a:r>
              <a:rPr lang="sv-SE" sz="2800" b="1" dirty="0"/>
              <a:t>Synnerligen</a:t>
            </a:r>
            <a:r>
              <a:rPr lang="sv-SE" sz="2800" dirty="0"/>
              <a:t> grov misshandel, 3:6 </a:t>
            </a:r>
            <a:r>
              <a:rPr lang="sv-SE" sz="2800" dirty="0" err="1"/>
              <a:t>st</a:t>
            </a:r>
            <a:r>
              <a:rPr lang="sv-SE" sz="2800" dirty="0"/>
              <a:t> 2 BrB.</a:t>
            </a:r>
            <a:endParaRPr lang="sv-SE" dirty="0"/>
          </a:p>
        </p:txBody>
      </p:sp>
      <p:sp>
        <p:nvSpPr>
          <p:cNvPr id="3" name="Platshållare för innehåll 2">
            <a:extLst>
              <a:ext uri="{FF2B5EF4-FFF2-40B4-BE49-F238E27FC236}">
                <a16:creationId xmlns:a16="http://schemas.microsoft.com/office/drawing/2014/main" id="{8E1DF336-7012-6B44-7AE7-7CDBDDBCBABE}"/>
              </a:ext>
            </a:extLst>
          </p:cNvPr>
          <p:cNvSpPr>
            <a:spLocks noGrp="1"/>
          </p:cNvSpPr>
          <p:nvPr>
            <p:ph idx="1"/>
          </p:nvPr>
        </p:nvSpPr>
        <p:spPr>
          <a:xfrm>
            <a:off x="941917" y="1340768"/>
            <a:ext cx="10210800" cy="4446262"/>
          </a:xfrm>
        </p:spPr>
        <p:txBody>
          <a:bodyPr/>
          <a:lstStyle/>
          <a:p>
            <a:r>
              <a:rPr lang="sv-SE" sz="2000" dirty="0"/>
              <a:t>Samma objektiva rekvisit som för misshandel av normalgraden.</a:t>
            </a:r>
          </a:p>
          <a:p>
            <a:r>
              <a:rPr lang="sv-SE" sz="2000" b="1" dirty="0">
                <a:solidFill>
                  <a:srgbClr val="00B050"/>
                </a:solidFill>
              </a:rPr>
              <a:t>Straff: </a:t>
            </a:r>
            <a:r>
              <a:rPr lang="sv-SE" sz="2000" dirty="0"/>
              <a:t>fängelse i lägst fem och högst tio år. </a:t>
            </a:r>
          </a:p>
          <a:p>
            <a:endParaRPr lang="sv-SE" sz="2000" dirty="0"/>
          </a:p>
          <a:p>
            <a:r>
              <a:rPr lang="sv-SE" sz="2000" dirty="0"/>
              <a:t>Vid bedömningen av om brottet är synnerligen grovt ska det </a:t>
            </a:r>
            <a:r>
              <a:rPr lang="sv-SE" sz="2000" u="sng" dirty="0"/>
              <a:t>särskilt </a:t>
            </a:r>
            <a:r>
              <a:rPr lang="sv-SE" sz="2000" dirty="0"/>
              <a:t>beaktas om:</a:t>
            </a:r>
          </a:p>
          <a:p>
            <a:endParaRPr lang="sv-SE" sz="800" dirty="0"/>
          </a:p>
          <a:p>
            <a:pPr>
              <a:buFontTx/>
              <a:buChar char="-"/>
            </a:pPr>
            <a:r>
              <a:rPr lang="sv-SE" sz="2000" dirty="0">
                <a:solidFill>
                  <a:srgbClr val="0070C0"/>
                </a:solidFill>
              </a:rPr>
              <a:t>kroppsskadan är bestående. </a:t>
            </a:r>
            <a:r>
              <a:rPr lang="sv-SE" dirty="0"/>
              <a:t>Ex. men av fysiskt art eller funktionsnedsättning. </a:t>
            </a:r>
          </a:p>
          <a:p>
            <a:pPr marL="0" indent="0"/>
            <a:endParaRPr lang="sv-SE" sz="800" dirty="0"/>
          </a:p>
          <a:p>
            <a:pPr>
              <a:buFontTx/>
              <a:buChar char="-"/>
            </a:pPr>
            <a:r>
              <a:rPr lang="sv-SE" sz="2000" dirty="0"/>
              <a:t>om gärningen har orsakat</a:t>
            </a:r>
            <a:r>
              <a:rPr lang="sv-SE" sz="2000" dirty="0">
                <a:solidFill>
                  <a:srgbClr val="0070C0"/>
                </a:solidFill>
              </a:rPr>
              <a:t> synnerligt lidande. </a:t>
            </a:r>
            <a:r>
              <a:rPr lang="sv-SE" dirty="0"/>
              <a:t>Ex. misshandeln inneburit kraftig och långvarig smärta, </a:t>
            </a:r>
            <a:r>
              <a:rPr lang="sv-SE" sz="2000" dirty="0"/>
              <a:t>tortyrliknande gärning. </a:t>
            </a:r>
          </a:p>
          <a:p>
            <a:pPr marL="0" indent="0"/>
            <a:endParaRPr lang="sv-SE" sz="800" dirty="0"/>
          </a:p>
          <a:p>
            <a:pPr>
              <a:buFontTx/>
              <a:buChar char="-"/>
            </a:pPr>
            <a:r>
              <a:rPr lang="sv-SE" sz="2000" dirty="0"/>
              <a:t>om gärningsmannen har visat </a:t>
            </a:r>
            <a:r>
              <a:rPr lang="sv-SE" sz="2000" dirty="0">
                <a:solidFill>
                  <a:srgbClr val="0070C0"/>
                </a:solidFill>
              </a:rPr>
              <a:t>synnerlig hänsynslöshet</a:t>
            </a:r>
            <a:r>
              <a:rPr lang="sv-SE" sz="2000" dirty="0"/>
              <a:t>. </a:t>
            </a:r>
            <a:r>
              <a:rPr lang="sv-SE" dirty="0"/>
              <a:t>Ex. grovt våld som riktats mot ett barn el. en äldre människa. </a:t>
            </a:r>
          </a:p>
          <a:p>
            <a:endParaRPr lang="sv-SE" dirty="0"/>
          </a:p>
          <a:p>
            <a:r>
              <a:rPr lang="sv-SE" dirty="0"/>
              <a:t>De kvalificerande omständigheterna ska omfattas av GMs uppsåt.</a:t>
            </a:r>
          </a:p>
          <a:p>
            <a:endParaRPr lang="sv-SE" dirty="0"/>
          </a:p>
        </p:txBody>
      </p:sp>
    </p:spTree>
    <p:extLst>
      <p:ext uri="{BB962C8B-B14F-4D97-AF65-F5344CB8AC3E}">
        <p14:creationId xmlns:p14="http://schemas.microsoft.com/office/powerpoint/2010/main" val="1354505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4CAAC6-B08C-4905-9B21-6257C9C173EF}"/>
              </a:ext>
            </a:extLst>
          </p:cNvPr>
          <p:cNvSpPr>
            <a:spLocks noGrp="1"/>
          </p:cNvSpPr>
          <p:nvPr>
            <p:ph type="title"/>
          </p:nvPr>
        </p:nvSpPr>
        <p:spPr/>
        <p:txBody>
          <a:bodyPr/>
          <a:lstStyle/>
          <a:p>
            <a:r>
              <a:rPr lang="sv-SE" b="1" i="1" dirty="0"/>
              <a:t>Samtyckesfrågor</a:t>
            </a:r>
            <a:endParaRPr lang="sv-SE" dirty="0"/>
          </a:p>
        </p:txBody>
      </p:sp>
      <p:sp>
        <p:nvSpPr>
          <p:cNvPr id="3" name="Platshållare för innehåll 2">
            <a:extLst>
              <a:ext uri="{FF2B5EF4-FFF2-40B4-BE49-F238E27FC236}">
                <a16:creationId xmlns:a16="http://schemas.microsoft.com/office/drawing/2014/main" id="{9F5CA4FA-3D5E-4399-85CF-B7968CA966B3}"/>
              </a:ext>
            </a:extLst>
          </p:cNvPr>
          <p:cNvSpPr>
            <a:spLocks noGrp="1"/>
          </p:cNvSpPr>
          <p:nvPr>
            <p:ph idx="1"/>
          </p:nvPr>
        </p:nvSpPr>
        <p:spPr/>
        <p:txBody>
          <a:bodyPr/>
          <a:lstStyle/>
          <a:p>
            <a:r>
              <a:rPr lang="sv-SE" sz="2000" dirty="0"/>
              <a:t>Operativa ingrepp och andra åtgärder av medicinsk natur sker vanligen med samtycke av patienten, och frågan om tillämpning av misshandelsreglerna uppkommer endast i de undantagsfall då sådant samtycke inte föreligger. t.ex. fråga om en vansklig operation av en medvetslös person, förekommer vanligen i praktiken att samråd äger rum med de anhöriga i den mån omständigheterna medger det.</a:t>
            </a:r>
          </a:p>
          <a:p>
            <a:endParaRPr lang="sv-SE" sz="2000" dirty="0"/>
          </a:p>
          <a:p>
            <a:r>
              <a:rPr lang="sv-SE" sz="2000" dirty="0"/>
              <a:t>Könsstympning av kvinnor får heller inte utföras, oavsett om samtycke har lämnats till ingreppet av kvinnan själv eller flickans föräldrar. Däremot får omskärelse av pojkar enligt 3 § lagen (2001:499) om omskärelse av pojkar utföras på begäran av eller efter medgivande av pojkens vårdnadshavare efter det att vårdnadshavaren har informerats om vad ingreppet innebär. Ett ingrepp får inte utföras mot en pojkes vilja.</a:t>
            </a:r>
          </a:p>
        </p:txBody>
      </p:sp>
    </p:spTree>
    <p:extLst>
      <p:ext uri="{BB962C8B-B14F-4D97-AF65-F5344CB8AC3E}">
        <p14:creationId xmlns:p14="http://schemas.microsoft.com/office/powerpoint/2010/main" val="1842372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800" y="476672"/>
            <a:ext cx="10193867" cy="504056"/>
          </a:xfrm>
        </p:spPr>
        <p:txBody>
          <a:bodyPr/>
          <a:lstStyle/>
          <a:p>
            <a:r>
              <a:rPr lang="sv-SE" sz="3200" b="1" kern="1200" dirty="0"/>
              <a:t>Brottsbalkens systematik - </a:t>
            </a:r>
            <a:r>
              <a:rPr lang="sv-SE" altLang="sv-SE" sz="3200" b="1" dirty="0"/>
              <a:t>Tre avdelningar</a:t>
            </a:r>
            <a:r>
              <a:rPr lang="sv-SE" altLang="sv-SE" sz="3200" dirty="0"/>
              <a:t>	</a:t>
            </a:r>
            <a:endParaRPr lang="sv-SE" sz="3200" b="1" kern="1200" dirty="0"/>
          </a:p>
        </p:txBody>
      </p:sp>
      <p:sp>
        <p:nvSpPr>
          <p:cNvPr id="3" name="Content Placeholder 2"/>
          <p:cNvSpPr>
            <a:spLocks noGrp="1"/>
          </p:cNvSpPr>
          <p:nvPr>
            <p:ph idx="1"/>
          </p:nvPr>
        </p:nvSpPr>
        <p:spPr>
          <a:xfrm>
            <a:off x="941917" y="1196752"/>
            <a:ext cx="10210800" cy="4810348"/>
          </a:xfrm>
        </p:spPr>
        <p:txBody>
          <a:bodyPr/>
          <a:lstStyle/>
          <a:p>
            <a:pPr marL="0">
              <a:defRPr/>
            </a:pPr>
            <a:r>
              <a:rPr lang="sv-SE" altLang="sv-SE" sz="2400" b="1" dirty="0"/>
              <a:t>1a avdelningen</a:t>
            </a:r>
            <a:r>
              <a:rPr lang="sv-SE" altLang="sv-SE" sz="2400" dirty="0"/>
              <a:t>: Allmänna bestämmelser</a:t>
            </a:r>
          </a:p>
          <a:p>
            <a:pPr marL="0" indent="0">
              <a:defRPr/>
            </a:pPr>
            <a:r>
              <a:rPr lang="sv-SE" altLang="sv-SE" sz="2000" dirty="0"/>
              <a:t>1 kap: definitioner om brott eller påföljder.</a:t>
            </a:r>
          </a:p>
          <a:p>
            <a:pPr marL="0" indent="0">
              <a:defRPr/>
            </a:pPr>
            <a:r>
              <a:rPr lang="sv-SE" altLang="sv-SE" sz="2000" dirty="0"/>
              <a:t>2 kap: tillämplighet av svensk lag</a:t>
            </a:r>
          </a:p>
          <a:p>
            <a:pPr marL="0" indent="0">
              <a:defRPr/>
            </a:pPr>
            <a:endParaRPr lang="sv-SE" altLang="sv-SE" sz="2400" dirty="0"/>
          </a:p>
          <a:p>
            <a:pPr marL="0" indent="0">
              <a:defRPr/>
            </a:pPr>
            <a:r>
              <a:rPr lang="sv-SE" altLang="sv-SE" sz="2400" b="1" dirty="0"/>
              <a:t>2a. avdelningen:  </a:t>
            </a:r>
            <a:r>
              <a:rPr lang="sv-SE" altLang="sv-SE" sz="2400" dirty="0"/>
              <a:t>Om brotten</a:t>
            </a:r>
          </a:p>
          <a:p>
            <a:pPr marL="0" indent="0">
              <a:defRPr/>
            </a:pPr>
            <a:r>
              <a:rPr lang="sv-SE" altLang="sv-SE" sz="2000" dirty="0"/>
              <a:t>t.ex.	- 3 kap om brott mot liv och hälsa</a:t>
            </a:r>
          </a:p>
          <a:p>
            <a:pPr marL="0" indent="0">
              <a:defRPr/>
            </a:pPr>
            <a:r>
              <a:rPr lang="sv-SE" altLang="sv-SE" sz="2000" dirty="0"/>
              <a:t>	- 9 kap om bedrägeri och annan oredlighet.</a:t>
            </a:r>
          </a:p>
          <a:p>
            <a:pPr marL="0" indent="0">
              <a:defRPr/>
            </a:pPr>
            <a:endParaRPr lang="sv-SE" altLang="sv-SE" sz="2400" dirty="0"/>
          </a:p>
          <a:p>
            <a:pPr marL="0" indent="0">
              <a:defRPr/>
            </a:pPr>
            <a:r>
              <a:rPr lang="sv-SE" altLang="sv-SE" sz="2400" b="1" dirty="0"/>
              <a:t>3e. avdelningen: </a:t>
            </a:r>
            <a:r>
              <a:rPr lang="sv-SE" altLang="sv-SE" sz="2400" dirty="0"/>
              <a:t>Om påföljderna</a:t>
            </a:r>
          </a:p>
          <a:p>
            <a:pPr marL="0" indent="0">
              <a:defRPr/>
            </a:pPr>
            <a:r>
              <a:rPr lang="sv-SE" altLang="sv-SE" sz="2000" dirty="0"/>
              <a:t>t. ex.	- 25 kap om böter</a:t>
            </a:r>
          </a:p>
          <a:p>
            <a:pPr marL="0" indent="0">
              <a:defRPr/>
            </a:pPr>
            <a:r>
              <a:rPr lang="sv-SE" altLang="sv-SE" sz="2000" dirty="0"/>
              <a:t>	- 26 kap om fängelse</a:t>
            </a:r>
          </a:p>
          <a:p>
            <a:pPr marL="0" indent="0">
              <a:defRPr/>
            </a:pPr>
            <a:r>
              <a:rPr lang="sv-SE" altLang="sv-SE" sz="2000" dirty="0"/>
              <a:t>	- 27 kap om villkorlig dom</a:t>
            </a:r>
          </a:p>
          <a:p>
            <a:pPr marL="0" indent="0">
              <a:defRPr/>
            </a:pPr>
            <a:r>
              <a:rPr lang="sv-SE" altLang="sv-SE" sz="2400" dirty="0"/>
              <a:t>	</a:t>
            </a:r>
          </a:p>
          <a:p>
            <a:pPr marL="0">
              <a:spcBef>
                <a:spcPts val="1800"/>
              </a:spcBef>
              <a:defRPr/>
            </a:pPr>
            <a:endParaRPr lang="sv-SE" altLang="sv-SE" sz="2400" dirty="0"/>
          </a:p>
        </p:txBody>
      </p:sp>
    </p:spTree>
    <p:extLst>
      <p:ext uri="{BB962C8B-B14F-4D97-AF65-F5344CB8AC3E}">
        <p14:creationId xmlns:p14="http://schemas.microsoft.com/office/powerpoint/2010/main" val="2467077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39800" y="806450"/>
            <a:ext cx="10193867" cy="678334"/>
          </a:xfrm>
        </p:spPr>
        <p:txBody>
          <a:bodyPr/>
          <a:lstStyle/>
          <a:p>
            <a:r>
              <a:rPr lang="sv-SE" dirty="0"/>
              <a:t>HOVRÄTTEN FÖR VÄSTRA SVERIGE DOM 2014-06-05 Mål nr B 2254-14 och B 2705-14 – </a:t>
            </a:r>
            <a:r>
              <a:rPr lang="sv-SE" b="1" dirty="0"/>
              <a:t>ett exempel på synnerligen grov misshandel</a:t>
            </a:r>
            <a:r>
              <a:rPr lang="sv-SE" dirty="0"/>
              <a:t>  </a:t>
            </a:r>
            <a:br>
              <a:rPr lang="sv-SE" dirty="0"/>
            </a:br>
            <a:endParaRPr lang="sv-SE" dirty="0"/>
          </a:p>
        </p:txBody>
      </p:sp>
      <p:sp>
        <p:nvSpPr>
          <p:cNvPr id="3" name="Platshållare för innehåll 2"/>
          <p:cNvSpPr>
            <a:spLocks noGrp="1"/>
          </p:cNvSpPr>
          <p:nvPr>
            <p:ph idx="1"/>
          </p:nvPr>
        </p:nvSpPr>
        <p:spPr>
          <a:xfrm>
            <a:off x="941917" y="1772816"/>
            <a:ext cx="10210800" cy="4248472"/>
          </a:xfrm>
        </p:spPr>
        <p:txBody>
          <a:bodyPr/>
          <a:lstStyle/>
          <a:p>
            <a:r>
              <a:rPr lang="sv-SE" i="1" dirty="0"/>
              <a:t>Skadorna som sådana torde inte vara sådana svåra, bestående skador som avses i 3 kap. 6 §andra stycket</a:t>
            </a:r>
          </a:p>
          <a:p>
            <a:r>
              <a:rPr lang="sv-SE" i="1" dirty="0"/>
              <a:t>brottsbalken. Däremot får gärningen anses ha orsakat synnerligt lidande och de tilltalade har visat synnerlig</a:t>
            </a:r>
          </a:p>
          <a:p>
            <a:r>
              <a:rPr lang="sv-SE" i="1" dirty="0"/>
              <a:t>hänsynslöshet. </a:t>
            </a:r>
            <a:endParaRPr lang="sv-SE" dirty="0"/>
          </a:p>
          <a:p>
            <a:endParaRPr lang="sv-SE" i="1" dirty="0"/>
          </a:p>
          <a:p>
            <a:r>
              <a:rPr lang="sv-SE" i="1" dirty="0"/>
              <a:t>Hovrätten beaktar därvid att agerandet med avbitartången har ägt rum i slutskedet av rånet, att</a:t>
            </a:r>
          </a:p>
          <a:p>
            <a:r>
              <a:rPr lang="sv-SE" i="1" dirty="0"/>
              <a:t>målsägandena inte gjorde något motstånd och att gärningen av allt att döma inte utfördes i syfte att</a:t>
            </a:r>
          </a:p>
          <a:p>
            <a:r>
              <a:rPr lang="sv-SE" i="1" dirty="0"/>
              <a:t>underlätta för de tilltalade att tillgripa egendom. </a:t>
            </a:r>
          </a:p>
          <a:p>
            <a:endParaRPr lang="sv-SE" dirty="0"/>
          </a:p>
          <a:p>
            <a:r>
              <a:rPr lang="sv-SE" i="1" dirty="0"/>
              <a:t>I stället framstår handlandet som inriktat enbart på att plåga XX. XX har uppgett bl.a. att han under knivhot</a:t>
            </a:r>
          </a:p>
          <a:p>
            <a:r>
              <a:rPr lang="sv-SE" i="1" dirty="0"/>
              <a:t>fick välja vilket finger som skulle klippas av och att GM var tvungen att klippa ett tiotal gånger för att få av </a:t>
            </a:r>
          </a:p>
          <a:p>
            <a:r>
              <a:rPr lang="sv-SE" i="1" dirty="0"/>
              <a:t>fingret eftersom tången var ganska liten. Gärningen uppfyller rekvisiten för synnerligen grov misshandel.</a:t>
            </a:r>
            <a:endParaRPr lang="sv-SE" dirty="0"/>
          </a:p>
          <a:p>
            <a:endParaRPr lang="sv-SE" dirty="0"/>
          </a:p>
        </p:txBody>
      </p:sp>
    </p:spTree>
    <p:extLst>
      <p:ext uri="{BB962C8B-B14F-4D97-AF65-F5344CB8AC3E}">
        <p14:creationId xmlns:p14="http://schemas.microsoft.com/office/powerpoint/2010/main" val="2543905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83431" y="548680"/>
            <a:ext cx="10150236" cy="648072"/>
          </a:xfrm>
        </p:spPr>
        <p:txBody>
          <a:bodyPr/>
          <a:lstStyle/>
          <a:p>
            <a:r>
              <a:rPr lang="sv-SE" b="1" dirty="0"/>
              <a:t>Vållande till annans död, 3:7</a:t>
            </a:r>
          </a:p>
        </p:txBody>
      </p:sp>
      <p:sp>
        <p:nvSpPr>
          <p:cNvPr id="3" name="Platshållare för innehåll 2"/>
          <p:cNvSpPr>
            <a:spLocks noGrp="1"/>
          </p:cNvSpPr>
          <p:nvPr>
            <p:ph idx="1"/>
          </p:nvPr>
        </p:nvSpPr>
        <p:spPr>
          <a:xfrm>
            <a:off x="986325" y="1052736"/>
            <a:ext cx="10222244" cy="4968552"/>
          </a:xfrm>
        </p:spPr>
        <p:txBody>
          <a:bodyPr/>
          <a:lstStyle/>
          <a:p>
            <a:r>
              <a:rPr lang="sv-SE" sz="2000" dirty="0"/>
              <a:t>Rekvisit: </a:t>
            </a:r>
          </a:p>
          <a:p>
            <a:r>
              <a:rPr lang="sv-SE" sz="2000" dirty="0">
                <a:solidFill>
                  <a:srgbClr val="0070C0"/>
                </a:solidFill>
              </a:rPr>
              <a:t>Objektiva: </a:t>
            </a:r>
            <a:r>
              <a:rPr lang="sv-SE" sz="2000" dirty="0"/>
              <a:t>Orsaka annans död </a:t>
            </a:r>
          </a:p>
          <a:p>
            <a:r>
              <a:rPr lang="sv-SE" sz="2000" dirty="0">
                <a:solidFill>
                  <a:srgbClr val="FF0000"/>
                </a:solidFill>
              </a:rPr>
              <a:t>Subjektiva:</a:t>
            </a:r>
            <a:r>
              <a:rPr lang="sv-SE" sz="2000" dirty="0">
                <a:solidFill>
                  <a:srgbClr val="7030A0"/>
                </a:solidFill>
              </a:rPr>
              <a:t> genom oaktsamhet</a:t>
            </a:r>
            <a:r>
              <a:rPr lang="sv-SE" sz="2000" dirty="0"/>
              <a:t>. </a:t>
            </a:r>
            <a:r>
              <a:rPr lang="sv-SE" sz="2000" b="0" i="0" dirty="0">
                <a:solidFill>
                  <a:srgbClr val="2F2F2B"/>
                </a:solidFill>
                <a:effectLst/>
                <a:latin typeface="+mj-lt"/>
              </a:rPr>
              <a:t>Det krävs att gärningen var oaktsam i förhållande just till den dödliga utgången.</a:t>
            </a:r>
            <a:endParaRPr lang="sv-SE" sz="2000" baseline="0" dirty="0">
              <a:latin typeface="+mj-lt"/>
            </a:endParaRPr>
          </a:p>
          <a:p>
            <a:endParaRPr lang="sv-SE" sz="2000" dirty="0"/>
          </a:p>
          <a:p>
            <a:r>
              <a:rPr lang="sv-SE" sz="2000" dirty="0"/>
              <a:t>Vad är </a:t>
            </a:r>
            <a:r>
              <a:rPr lang="sv-SE" sz="2000" b="1" dirty="0"/>
              <a:t>oaktsamhet</a:t>
            </a:r>
            <a:r>
              <a:rPr lang="sv-SE" sz="2000" dirty="0"/>
              <a:t>? Oaktsamhetsbedömningens tre led: </a:t>
            </a:r>
          </a:p>
          <a:p>
            <a:pPr marL="457200" indent="-457200">
              <a:buAutoNum type="arabicPeriod"/>
            </a:pPr>
            <a:r>
              <a:rPr lang="sv-SE" sz="2000" dirty="0"/>
              <a:t>Pröva om gärningen avviker från det aktsamma. Hur en människa i en viss situation bör bete sig? </a:t>
            </a:r>
          </a:p>
          <a:p>
            <a:pPr marL="0" indent="0"/>
            <a:r>
              <a:rPr lang="sv-SE" sz="2000" dirty="0"/>
              <a:t>- </a:t>
            </a:r>
            <a:r>
              <a:rPr lang="sv-SE" dirty="0"/>
              <a:t>För vissa situationer finns förhållningsregler, t.ex. trafikregler. </a:t>
            </a:r>
          </a:p>
          <a:p>
            <a:pPr marL="0" indent="0"/>
            <a:r>
              <a:rPr lang="sv-SE" dirty="0"/>
              <a:t>- Finns inga sådana regler får man söka efter det handlingssätt som är brukligt bland insiktsfulla människor på det aktuella området.</a:t>
            </a:r>
          </a:p>
          <a:p>
            <a:endParaRPr lang="sv-SE" sz="800" dirty="0"/>
          </a:p>
          <a:p>
            <a:r>
              <a:rPr lang="sv-SE" sz="2000" dirty="0">
                <a:solidFill>
                  <a:srgbClr val="0070C0"/>
                </a:solidFill>
              </a:rPr>
              <a:t>Ex. en bilist kör med så hög fart att hans körning måste anses oaktsam. </a:t>
            </a:r>
          </a:p>
          <a:p>
            <a:endParaRPr lang="sv-SE" sz="2000" dirty="0"/>
          </a:p>
          <a:p>
            <a:endParaRPr lang="sv-SE" sz="2000" i="1" dirty="0"/>
          </a:p>
        </p:txBody>
      </p:sp>
    </p:spTree>
    <p:extLst>
      <p:ext uri="{BB962C8B-B14F-4D97-AF65-F5344CB8AC3E}">
        <p14:creationId xmlns:p14="http://schemas.microsoft.com/office/powerpoint/2010/main" val="4212422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0B0016-D925-9B37-FF59-15DAA8549CBD}"/>
              </a:ext>
            </a:extLst>
          </p:cNvPr>
          <p:cNvSpPr>
            <a:spLocks noGrp="1"/>
          </p:cNvSpPr>
          <p:nvPr>
            <p:ph type="title"/>
          </p:nvPr>
        </p:nvSpPr>
        <p:spPr/>
        <p:txBody>
          <a:bodyPr/>
          <a:lstStyle/>
          <a:p>
            <a:r>
              <a:rPr lang="sv-SE" b="1" dirty="0"/>
              <a:t>Oaktsamhetsbedömningens</a:t>
            </a:r>
            <a:r>
              <a:rPr lang="sv-SE" dirty="0"/>
              <a:t> tre led, forts</a:t>
            </a:r>
          </a:p>
        </p:txBody>
      </p:sp>
      <p:sp>
        <p:nvSpPr>
          <p:cNvPr id="3" name="Platshållare för innehåll 2">
            <a:extLst>
              <a:ext uri="{FF2B5EF4-FFF2-40B4-BE49-F238E27FC236}">
                <a16:creationId xmlns:a16="http://schemas.microsoft.com/office/drawing/2014/main" id="{AD80750D-C4FB-E11D-8EE5-4E6353CC9DD1}"/>
              </a:ext>
            </a:extLst>
          </p:cNvPr>
          <p:cNvSpPr>
            <a:spLocks noGrp="1"/>
          </p:cNvSpPr>
          <p:nvPr>
            <p:ph idx="1"/>
          </p:nvPr>
        </p:nvSpPr>
        <p:spPr>
          <a:xfrm>
            <a:off x="941917" y="1340768"/>
            <a:ext cx="10210800" cy="4446262"/>
          </a:xfrm>
        </p:spPr>
        <p:txBody>
          <a:bodyPr/>
          <a:lstStyle/>
          <a:p>
            <a:r>
              <a:rPr lang="sv-SE" sz="1800" dirty="0"/>
              <a:t>2. Pröva om någon av oaktsamhet orsakat ett dödsfall. Har oaktsamhet varit adekvat i förhållande till det orsakade dödsfallet? Har GM haft skäl att beakta risken för det inträffade effekten?.  </a:t>
            </a:r>
          </a:p>
          <a:p>
            <a:r>
              <a:rPr lang="sv-SE" sz="1800" dirty="0">
                <a:solidFill>
                  <a:srgbClr val="0070C0"/>
                </a:solidFill>
              </a:rPr>
              <a:t>Ex. forts.: bilisten kör på en gammal kvinna så att hon skadades, blev sängliggande och dog av blodpropp.</a:t>
            </a:r>
          </a:p>
          <a:p>
            <a:endParaRPr lang="sv-SE" sz="1800" dirty="0">
              <a:solidFill>
                <a:srgbClr val="0070C0"/>
              </a:solidFill>
            </a:endParaRPr>
          </a:p>
          <a:p>
            <a:endParaRPr lang="sv-SE" sz="700" dirty="0"/>
          </a:p>
          <a:p>
            <a:r>
              <a:rPr lang="sv-SE" sz="1800" dirty="0"/>
              <a:t>3. Pröva om det rimligen kunde begäras av GM att agera med aktsamhet i den specifika situationen. Individens fysiska egenskaper, hans kunskaper och erfarenheter spelar viss roll.</a:t>
            </a:r>
          </a:p>
          <a:p>
            <a:endParaRPr lang="sv-SE" dirty="0"/>
          </a:p>
          <a:p>
            <a:r>
              <a:rPr lang="sv-SE" dirty="0">
                <a:solidFill>
                  <a:srgbClr val="0070C0"/>
                </a:solidFill>
              </a:rPr>
              <a:t>Ex. forts.: bilisten hade. när han framförde bilen oaktsamt, anledning att ta i beräkning risken för att en gammal och därför bräcklig människa skulle komma i vägen och bli livsfarligt skadad. </a:t>
            </a:r>
          </a:p>
          <a:p>
            <a:endParaRPr lang="sv-SE" dirty="0">
              <a:solidFill>
                <a:srgbClr val="0070C0"/>
              </a:solidFill>
            </a:endParaRPr>
          </a:p>
          <a:p>
            <a:r>
              <a:rPr lang="sv-SE" dirty="0">
                <a:solidFill>
                  <a:srgbClr val="0070C0"/>
                </a:solidFill>
              </a:rPr>
              <a:t>	Bilisten blev fälld för vållande till annans död. </a:t>
            </a:r>
          </a:p>
        </p:txBody>
      </p:sp>
    </p:spTree>
    <p:extLst>
      <p:ext uri="{BB962C8B-B14F-4D97-AF65-F5344CB8AC3E}">
        <p14:creationId xmlns:p14="http://schemas.microsoft.com/office/powerpoint/2010/main" val="2004682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7A3192-9422-57B2-9387-608558A07C2D}"/>
              </a:ext>
            </a:extLst>
          </p:cNvPr>
          <p:cNvSpPr>
            <a:spLocks noGrp="1"/>
          </p:cNvSpPr>
          <p:nvPr>
            <p:ph type="title"/>
          </p:nvPr>
        </p:nvSpPr>
        <p:spPr>
          <a:xfrm>
            <a:off x="939800" y="806450"/>
            <a:ext cx="10193867" cy="390302"/>
          </a:xfrm>
        </p:spPr>
        <p:txBody>
          <a:bodyPr/>
          <a:lstStyle/>
          <a:p>
            <a:r>
              <a:rPr lang="sv-SE" b="1" dirty="0"/>
              <a:t>Vållande</a:t>
            </a:r>
            <a:r>
              <a:rPr lang="sv-SE" dirty="0"/>
              <a:t> till annans död, forts. </a:t>
            </a:r>
          </a:p>
        </p:txBody>
      </p:sp>
      <p:sp>
        <p:nvSpPr>
          <p:cNvPr id="3" name="Platshållare för innehåll 2">
            <a:extLst>
              <a:ext uri="{FF2B5EF4-FFF2-40B4-BE49-F238E27FC236}">
                <a16:creationId xmlns:a16="http://schemas.microsoft.com/office/drawing/2014/main" id="{78855F48-6B52-3008-E118-EFBE05D9279C}"/>
              </a:ext>
            </a:extLst>
          </p:cNvPr>
          <p:cNvSpPr>
            <a:spLocks noGrp="1"/>
          </p:cNvSpPr>
          <p:nvPr>
            <p:ph idx="1"/>
          </p:nvPr>
        </p:nvSpPr>
        <p:spPr>
          <a:xfrm>
            <a:off x="941917" y="1412776"/>
            <a:ext cx="10210800" cy="4374254"/>
          </a:xfrm>
        </p:spPr>
        <p:txBody>
          <a:bodyPr/>
          <a:lstStyle/>
          <a:p>
            <a:r>
              <a:rPr lang="sv-SE" sz="2000" dirty="0"/>
              <a:t>Straffansvaret kan uppstå genom handling eller underlåtenhet. </a:t>
            </a:r>
          </a:p>
          <a:p>
            <a:endParaRPr lang="sv-SE" sz="2000" dirty="0"/>
          </a:p>
          <a:p>
            <a:r>
              <a:rPr lang="sv-SE" sz="2000" dirty="0"/>
              <a:t>Underlåtenhet när en </a:t>
            </a:r>
            <a:r>
              <a:rPr lang="sv-SE" sz="2000" b="1" dirty="0"/>
              <a:t>garantansvarig</a:t>
            </a:r>
            <a:r>
              <a:rPr lang="sv-SE" sz="2000" dirty="0"/>
              <a:t> person underlåtit att utföra en förväntad handling som skulle ha förhindrat dödsfallet. </a:t>
            </a:r>
          </a:p>
          <a:p>
            <a:r>
              <a:rPr lang="sv-SE" dirty="0"/>
              <a:t>Ex. föräldrar, lokförare, fastighetsägarna. </a:t>
            </a:r>
          </a:p>
          <a:p>
            <a:endParaRPr lang="sv-SE" sz="2000" dirty="0"/>
          </a:p>
          <a:p>
            <a:r>
              <a:rPr lang="sv-SE" sz="2000" dirty="0"/>
              <a:t>Det finns dock inte någon allmän regel om straff för underlåtenhet att rädda en annan persons liv. </a:t>
            </a:r>
          </a:p>
          <a:p>
            <a:endParaRPr lang="sv-SE" dirty="0"/>
          </a:p>
          <a:p>
            <a:r>
              <a:rPr lang="sv-SE" sz="2000" b="1" dirty="0">
                <a:solidFill>
                  <a:srgbClr val="00B050"/>
                </a:solidFill>
              </a:rPr>
              <a:t>Straff: </a:t>
            </a:r>
            <a:r>
              <a:rPr lang="sv-SE" sz="2000" dirty="0"/>
              <a:t>För normalfall är straffet </a:t>
            </a:r>
            <a:r>
              <a:rPr lang="sv-SE" sz="2000" b="1" dirty="0">
                <a:solidFill>
                  <a:srgbClr val="00B050"/>
                </a:solidFill>
              </a:rPr>
              <a:t>fängelse</a:t>
            </a:r>
            <a:r>
              <a:rPr lang="sv-SE" sz="2000" dirty="0"/>
              <a:t> i högst två år. </a:t>
            </a:r>
          </a:p>
        </p:txBody>
      </p:sp>
    </p:spTree>
    <p:extLst>
      <p:ext uri="{BB962C8B-B14F-4D97-AF65-F5344CB8AC3E}">
        <p14:creationId xmlns:p14="http://schemas.microsoft.com/office/powerpoint/2010/main" val="2434080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CF5B79-C8F2-CE33-2967-5326D34DF0D4}"/>
              </a:ext>
            </a:extLst>
          </p:cNvPr>
          <p:cNvSpPr>
            <a:spLocks noGrp="1"/>
          </p:cNvSpPr>
          <p:nvPr>
            <p:ph type="title"/>
          </p:nvPr>
        </p:nvSpPr>
        <p:spPr>
          <a:xfrm>
            <a:off x="939800" y="548680"/>
            <a:ext cx="10193867" cy="432048"/>
          </a:xfrm>
        </p:spPr>
        <p:txBody>
          <a:bodyPr/>
          <a:lstStyle/>
          <a:p>
            <a:r>
              <a:rPr lang="sv-SE" b="1" dirty="0"/>
              <a:t>Vållande</a:t>
            </a:r>
            <a:r>
              <a:rPr lang="sv-SE" dirty="0"/>
              <a:t> till annans död, gradindelningen</a:t>
            </a:r>
          </a:p>
        </p:txBody>
      </p:sp>
      <p:sp>
        <p:nvSpPr>
          <p:cNvPr id="3" name="Platshållare för innehåll 2">
            <a:extLst>
              <a:ext uri="{FF2B5EF4-FFF2-40B4-BE49-F238E27FC236}">
                <a16:creationId xmlns:a16="http://schemas.microsoft.com/office/drawing/2014/main" id="{54350B43-E200-4895-24E3-491CFC99A94D}"/>
              </a:ext>
            </a:extLst>
          </p:cNvPr>
          <p:cNvSpPr>
            <a:spLocks noGrp="1"/>
          </p:cNvSpPr>
          <p:nvPr>
            <p:ph idx="1"/>
          </p:nvPr>
        </p:nvSpPr>
        <p:spPr>
          <a:xfrm>
            <a:off x="941917" y="980728"/>
            <a:ext cx="10210800" cy="5184576"/>
          </a:xfrm>
        </p:spPr>
        <p:txBody>
          <a:bodyPr/>
          <a:lstStyle/>
          <a:p>
            <a:r>
              <a:rPr lang="sv-SE" sz="2000" b="1" dirty="0"/>
              <a:t>Ringa</a:t>
            </a:r>
            <a:r>
              <a:rPr lang="sv-SE" sz="2000" dirty="0"/>
              <a:t> fall av vållande till annans död straffas endast med </a:t>
            </a:r>
            <a:r>
              <a:rPr lang="sv-SE" sz="2000" b="1" dirty="0">
                <a:solidFill>
                  <a:srgbClr val="00B050"/>
                </a:solidFill>
              </a:rPr>
              <a:t>böter. </a:t>
            </a:r>
          </a:p>
          <a:p>
            <a:endParaRPr lang="sv-SE" sz="2000" dirty="0"/>
          </a:p>
          <a:p>
            <a:r>
              <a:rPr lang="sv-SE" sz="2000" b="1" dirty="0"/>
              <a:t>Grovt</a:t>
            </a:r>
            <a:r>
              <a:rPr lang="sv-SE" sz="2000" dirty="0"/>
              <a:t> brott enligt 3:7 stycke 2 BrB straffas med </a:t>
            </a:r>
            <a:r>
              <a:rPr lang="sv-SE" sz="2000" b="1" dirty="0">
                <a:solidFill>
                  <a:srgbClr val="00B050"/>
                </a:solidFill>
              </a:rPr>
              <a:t>fängelse</a:t>
            </a:r>
            <a:r>
              <a:rPr lang="sv-SE" sz="2000" dirty="0"/>
              <a:t> från ett år till sex år. </a:t>
            </a:r>
          </a:p>
          <a:p>
            <a:pPr marL="0" indent="0"/>
            <a:r>
              <a:rPr lang="sv-SE" sz="2000" b="0" i="0" dirty="0">
                <a:solidFill>
                  <a:srgbClr val="2F2F2B"/>
                </a:solidFill>
                <a:effectLst/>
                <a:latin typeface="+mj-lt"/>
              </a:rPr>
              <a:t>1) Gärning som innefattat ett </a:t>
            </a:r>
            <a:r>
              <a:rPr lang="sv-SE" sz="2000" b="1" i="0" dirty="0">
                <a:solidFill>
                  <a:srgbClr val="2F2F2B"/>
                </a:solidFill>
                <a:effectLst/>
                <a:latin typeface="+mj-lt"/>
              </a:rPr>
              <a:t>medvetet</a:t>
            </a:r>
            <a:r>
              <a:rPr lang="sv-SE" sz="2000" b="0" i="0" dirty="0">
                <a:solidFill>
                  <a:srgbClr val="2F2F2B"/>
                </a:solidFill>
                <a:effectLst/>
                <a:latin typeface="+mj-lt"/>
              </a:rPr>
              <a:t> risktagande av </a:t>
            </a:r>
            <a:r>
              <a:rPr lang="sv-SE" sz="2000" b="1" i="0" dirty="0">
                <a:solidFill>
                  <a:srgbClr val="2F2F2B"/>
                </a:solidFill>
                <a:effectLst/>
                <a:latin typeface="+mj-lt"/>
              </a:rPr>
              <a:t>allvarligt</a:t>
            </a:r>
            <a:r>
              <a:rPr lang="sv-SE" sz="2000" b="0" i="0" dirty="0">
                <a:solidFill>
                  <a:srgbClr val="2F2F2B"/>
                </a:solidFill>
                <a:effectLst/>
                <a:latin typeface="+mj-lt"/>
              </a:rPr>
              <a:t> slag </a:t>
            </a:r>
          </a:p>
          <a:p>
            <a:pPr marL="0" indent="0"/>
            <a:r>
              <a:rPr lang="sv-SE" dirty="0">
                <a:solidFill>
                  <a:srgbClr val="2F2F2B"/>
                </a:solidFill>
                <a:latin typeface="+mj-lt"/>
              </a:rPr>
              <a:t>Ex. - GM utövat dödligt våld mot en annan person utan uppsåt i förhållande till den dödliga effekten. </a:t>
            </a:r>
          </a:p>
          <a:p>
            <a:pPr marL="0" indent="0"/>
            <a:r>
              <a:rPr lang="sv-SE" dirty="0">
                <a:solidFill>
                  <a:srgbClr val="2F2F2B"/>
                </a:solidFill>
                <a:latin typeface="+mj-lt"/>
              </a:rPr>
              <a:t>      - GM siktar mot någon med ett skarpladdat vapen och vapnet går av.</a:t>
            </a:r>
          </a:p>
          <a:p>
            <a:pPr marL="0" indent="0"/>
            <a:endParaRPr lang="sv-SE" b="0" i="0" dirty="0">
              <a:solidFill>
                <a:srgbClr val="2F2F2B"/>
              </a:solidFill>
              <a:effectLst/>
              <a:latin typeface="+mj-lt"/>
            </a:endParaRPr>
          </a:p>
          <a:p>
            <a:pPr marL="0" indent="0"/>
            <a:r>
              <a:rPr lang="sv-SE" sz="2000" dirty="0">
                <a:solidFill>
                  <a:srgbClr val="2F2F2B"/>
                </a:solidFill>
                <a:latin typeface="+mj-lt"/>
              </a:rPr>
              <a:t>2) G</a:t>
            </a:r>
            <a:r>
              <a:rPr lang="sv-SE" sz="2000" b="0" i="0" dirty="0">
                <a:solidFill>
                  <a:srgbClr val="2F2F2B"/>
                </a:solidFill>
                <a:effectLst/>
                <a:latin typeface="+mj-lt"/>
              </a:rPr>
              <a:t>ärningsman som, när det krävts </a:t>
            </a:r>
            <a:r>
              <a:rPr lang="sv-SE" sz="2000" b="1" i="0" dirty="0">
                <a:solidFill>
                  <a:srgbClr val="2F2F2B"/>
                </a:solidFill>
                <a:effectLst/>
                <a:latin typeface="+mj-lt"/>
              </a:rPr>
              <a:t>särskild</a:t>
            </a:r>
            <a:r>
              <a:rPr lang="sv-SE" sz="2000" b="0" i="0" dirty="0">
                <a:solidFill>
                  <a:srgbClr val="2F2F2B"/>
                </a:solidFill>
                <a:effectLst/>
                <a:latin typeface="+mj-lt"/>
              </a:rPr>
              <a:t> uppmärksamhet eller skicklighet, har varit </a:t>
            </a:r>
            <a:r>
              <a:rPr lang="sv-SE" sz="2000" b="1" i="0" dirty="0">
                <a:solidFill>
                  <a:srgbClr val="2F2F2B"/>
                </a:solidFill>
                <a:effectLst/>
                <a:latin typeface="+mj-lt"/>
              </a:rPr>
              <a:t>påverkad</a:t>
            </a:r>
            <a:r>
              <a:rPr lang="sv-SE" sz="2000" b="0" i="0" dirty="0">
                <a:solidFill>
                  <a:srgbClr val="2F2F2B"/>
                </a:solidFill>
                <a:effectLst/>
                <a:latin typeface="+mj-lt"/>
              </a:rPr>
              <a:t> av alkohol eller något annat medel </a:t>
            </a:r>
            <a:r>
              <a:rPr lang="sv-SE" sz="2000" b="1" i="0" dirty="0">
                <a:solidFill>
                  <a:srgbClr val="0070C0"/>
                </a:solidFill>
                <a:effectLst/>
                <a:latin typeface="+mj-lt"/>
              </a:rPr>
              <a:t>eller</a:t>
            </a:r>
            <a:r>
              <a:rPr lang="sv-SE" sz="2000" b="0" i="0" dirty="0">
                <a:solidFill>
                  <a:srgbClr val="2F2F2B"/>
                </a:solidFill>
                <a:effectLst/>
                <a:latin typeface="+mj-lt"/>
              </a:rPr>
              <a:t> annars gjort sig skyldig till en försummelse av </a:t>
            </a:r>
            <a:r>
              <a:rPr lang="sv-SE" sz="2000" b="1" i="0" dirty="0">
                <a:solidFill>
                  <a:srgbClr val="2F2F2B"/>
                </a:solidFill>
                <a:effectLst/>
                <a:latin typeface="+mj-lt"/>
              </a:rPr>
              <a:t>allvarligt</a:t>
            </a:r>
            <a:r>
              <a:rPr lang="sv-SE" sz="2000" b="0" i="0" dirty="0">
                <a:solidFill>
                  <a:srgbClr val="2F2F2B"/>
                </a:solidFill>
                <a:effectLst/>
                <a:latin typeface="+mj-lt"/>
              </a:rPr>
              <a:t> slag.</a:t>
            </a:r>
          </a:p>
          <a:p>
            <a:pPr marL="0" indent="0"/>
            <a:r>
              <a:rPr lang="sv-SE" dirty="0">
                <a:solidFill>
                  <a:srgbClr val="2F2F2B"/>
                </a:solidFill>
                <a:latin typeface="+mj-lt"/>
              </a:rPr>
              <a:t>Ex. trafikbrott, </a:t>
            </a:r>
            <a:r>
              <a:rPr lang="sv-SE" b="0" i="0" dirty="0">
                <a:solidFill>
                  <a:srgbClr val="2F2F2B"/>
                </a:solidFill>
                <a:effectLst/>
                <a:latin typeface="+mj-lt"/>
              </a:rPr>
              <a:t>felbehandling inom sjukvården, inom processindustrin och i militär verksamhet.</a:t>
            </a:r>
          </a:p>
          <a:p>
            <a:pPr marL="0" indent="0"/>
            <a:endParaRPr lang="sv-SE" dirty="0">
              <a:solidFill>
                <a:srgbClr val="2F2F2B"/>
              </a:solidFill>
              <a:latin typeface="+mj-lt"/>
            </a:endParaRPr>
          </a:p>
          <a:p>
            <a:pPr algn="l"/>
            <a:r>
              <a:rPr lang="sv-SE" sz="2000" b="1" dirty="0">
                <a:solidFill>
                  <a:srgbClr val="2F2F2B"/>
                </a:solidFill>
                <a:effectLst/>
                <a:latin typeface="+mj-lt"/>
              </a:rPr>
              <a:t>Konkurrensfrågor</a:t>
            </a:r>
          </a:p>
          <a:p>
            <a:pPr algn="l"/>
            <a:r>
              <a:rPr lang="sv-SE" sz="2000" b="0" i="0" dirty="0">
                <a:solidFill>
                  <a:srgbClr val="2F2F2B"/>
                </a:solidFill>
                <a:effectLst/>
                <a:latin typeface="+mj-lt"/>
              </a:rPr>
              <a:t>Rattfylleri och vållande till annans död bör dömas i brottskonkurrens och vållandebrottet bör som regel i dessa fall betraktas som grovt.</a:t>
            </a:r>
          </a:p>
          <a:p>
            <a:pPr marL="0" indent="0"/>
            <a:endParaRPr lang="sv-SE" dirty="0">
              <a:latin typeface="+mj-lt"/>
            </a:endParaRPr>
          </a:p>
        </p:txBody>
      </p:sp>
    </p:spTree>
    <p:extLst>
      <p:ext uri="{BB962C8B-B14F-4D97-AF65-F5344CB8AC3E}">
        <p14:creationId xmlns:p14="http://schemas.microsoft.com/office/powerpoint/2010/main" val="451970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Vållande </a:t>
            </a:r>
            <a:r>
              <a:rPr lang="sv-SE" dirty="0"/>
              <a:t>till kroppsskada eller sjukdom, 3:8 BrB.</a:t>
            </a:r>
          </a:p>
        </p:txBody>
      </p:sp>
      <p:sp>
        <p:nvSpPr>
          <p:cNvPr id="3" name="Platshållare för innehåll 2"/>
          <p:cNvSpPr>
            <a:spLocks noGrp="1"/>
          </p:cNvSpPr>
          <p:nvPr>
            <p:ph idx="1"/>
          </p:nvPr>
        </p:nvSpPr>
        <p:spPr>
          <a:xfrm>
            <a:off x="941917" y="1340768"/>
            <a:ext cx="10210800" cy="4710782"/>
          </a:xfrm>
        </p:spPr>
        <p:txBody>
          <a:bodyPr/>
          <a:lstStyle/>
          <a:p>
            <a:r>
              <a:rPr lang="sv-SE" dirty="0"/>
              <a:t>Rekvisit:</a:t>
            </a:r>
          </a:p>
          <a:p>
            <a:r>
              <a:rPr lang="sv-SE" dirty="0"/>
              <a:t>- Genom oaktsamhet (</a:t>
            </a:r>
            <a:r>
              <a:rPr lang="sv-SE" dirty="0">
                <a:solidFill>
                  <a:srgbClr val="FF0000"/>
                </a:solidFill>
              </a:rPr>
              <a:t>subjektivt</a:t>
            </a:r>
            <a:r>
              <a:rPr lang="sv-SE" dirty="0"/>
              <a:t> rekvisit).</a:t>
            </a:r>
          </a:p>
          <a:p>
            <a:r>
              <a:rPr lang="sv-SE" dirty="0"/>
              <a:t>- Orsaka annan person kroppsskada som inte är ringa eller</a:t>
            </a:r>
          </a:p>
          <a:p>
            <a:r>
              <a:rPr lang="sv-SE" dirty="0"/>
              <a:t>- Orsaka annan person sjukdom som inte är ringa.</a:t>
            </a:r>
          </a:p>
          <a:p>
            <a:endParaRPr lang="sv-SE" dirty="0"/>
          </a:p>
          <a:p>
            <a:r>
              <a:rPr lang="sv-SE" sz="1800" dirty="0"/>
              <a:t>Straffansvaret kan uppstå genom handling eller underlåtenhet (Obs! begreppet garantställning). </a:t>
            </a:r>
          </a:p>
          <a:p>
            <a:endParaRPr lang="sv-SE" dirty="0"/>
          </a:p>
          <a:p>
            <a:r>
              <a:rPr lang="sv-SE" b="1" dirty="0">
                <a:solidFill>
                  <a:srgbClr val="00B050"/>
                </a:solidFill>
              </a:rPr>
              <a:t>Straff: </a:t>
            </a:r>
            <a:r>
              <a:rPr lang="sv-SE" dirty="0"/>
              <a:t>böter eller fängelse i högst sex månader.</a:t>
            </a:r>
          </a:p>
          <a:p>
            <a:endParaRPr lang="sv-SE" b="1" dirty="0">
              <a:solidFill>
                <a:srgbClr val="00B050"/>
              </a:solidFill>
            </a:endParaRPr>
          </a:p>
          <a:p>
            <a:pPr marL="0" indent="0"/>
            <a:endParaRPr lang="sv-SE" dirty="0"/>
          </a:p>
        </p:txBody>
      </p:sp>
    </p:spTree>
    <p:extLst>
      <p:ext uri="{BB962C8B-B14F-4D97-AF65-F5344CB8AC3E}">
        <p14:creationId xmlns:p14="http://schemas.microsoft.com/office/powerpoint/2010/main" val="1838653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3F44F4-CB6B-7174-D213-5A47B4BB8B7E}"/>
              </a:ext>
            </a:extLst>
          </p:cNvPr>
          <p:cNvSpPr>
            <a:spLocks noGrp="1"/>
          </p:cNvSpPr>
          <p:nvPr>
            <p:ph type="title"/>
          </p:nvPr>
        </p:nvSpPr>
        <p:spPr>
          <a:xfrm>
            <a:off x="939800" y="806450"/>
            <a:ext cx="10193867" cy="462310"/>
          </a:xfrm>
        </p:spPr>
        <p:txBody>
          <a:bodyPr/>
          <a:lstStyle/>
          <a:p>
            <a:r>
              <a:rPr lang="sv-SE" b="1" dirty="0"/>
              <a:t>Grovt</a:t>
            </a:r>
            <a:r>
              <a:rPr lang="sv-SE" dirty="0"/>
              <a:t> brott:</a:t>
            </a:r>
          </a:p>
        </p:txBody>
      </p:sp>
      <p:sp>
        <p:nvSpPr>
          <p:cNvPr id="3" name="Platshållare för innehåll 2">
            <a:extLst>
              <a:ext uri="{FF2B5EF4-FFF2-40B4-BE49-F238E27FC236}">
                <a16:creationId xmlns:a16="http://schemas.microsoft.com/office/drawing/2014/main" id="{BE3BD764-FBDD-2F77-0798-89F2E4949C1D}"/>
              </a:ext>
            </a:extLst>
          </p:cNvPr>
          <p:cNvSpPr>
            <a:spLocks noGrp="1"/>
          </p:cNvSpPr>
          <p:nvPr>
            <p:ph idx="1"/>
          </p:nvPr>
        </p:nvSpPr>
        <p:spPr>
          <a:xfrm>
            <a:off x="941917" y="1412776"/>
            <a:ext cx="10210800" cy="4374254"/>
          </a:xfrm>
        </p:spPr>
        <p:txBody>
          <a:bodyPr/>
          <a:lstStyle/>
          <a:p>
            <a:r>
              <a:rPr lang="sv-SE" sz="2000" dirty="0"/>
              <a:t>Vid bedömande av om brottet är grovt skall </a:t>
            </a:r>
            <a:r>
              <a:rPr lang="sv-SE" sz="2000" b="1" dirty="0"/>
              <a:t>särskilt</a:t>
            </a:r>
            <a:r>
              <a:rPr lang="sv-SE" sz="2000" dirty="0"/>
              <a:t> beaktas:</a:t>
            </a:r>
          </a:p>
          <a:p>
            <a:endParaRPr lang="sv-SE" sz="800" dirty="0"/>
          </a:p>
          <a:p>
            <a:pPr>
              <a:buAutoNum type="arabicPeriod"/>
            </a:pPr>
            <a:r>
              <a:rPr lang="sv-SE" sz="2000" dirty="0"/>
              <a:t>om gärningen har innefattat ett </a:t>
            </a:r>
            <a:r>
              <a:rPr lang="sv-SE" sz="2000" dirty="0">
                <a:solidFill>
                  <a:srgbClr val="0070C0"/>
                </a:solidFill>
              </a:rPr>
              <a:t>medvetet risktagande av allvarligt slag</a:t>
            </a:r>
            <a:r>
              <a:rPr lang="sv-SE" sz="2000" dirty="0"/>
              <a:t>, </a:t>
            </a:r>
          </a:p>
          <a:p>
            <a:pPr marL="0" indent="0"/>
            <a:r>
              <a:rPr lang="sv-SE" sz="2000" dirty="0"/>
              <a:t>Ex. skadan som orsakats av ett livsfarligt vapen (pistol).</a:t>
            </a:r>
          </a:p>
          <a:p>
            <a:pPr marL="0" indent="0"/>
            <a:endParaRPr lang="sv-SE" sz="2000" dirty="0"/>
          </a:p>
          <a:p>
            <a:pPr marL="0" indent="0"/>
            <a:r>
              <a:rPr lang="sv-SE" sz="2000" dirty="0"/>
              <a:t>2. om gärningsmannen, </a:t>
            </a:r>
            <a:r>
              <a:rPr lang="sv-SE" sz="2000" dirty="0">
                <a:solidFill>
                  <a:srgbClr val="0070C0"/>
                </a:solidFill>
              </a:rPr>
              <a:t>när det krävts särskild uppmärksamhet eller skicklighet, har varit påverkad av alkohol eller något annat </a:t>
            </a:r>
            <a:r>
              <a:rPr lang="sv-SE" sz="2000" dirty="0"/>
              <a:t>medel eller annars gjort sig skyldig till en </a:t>
            </a:r>
            <a:r>
              <a:rPr lang="sv-SE" sz="2000" dirty="0">
                <a:solidFill>
                  <a:srgbClr val="0070C0"/>
                </a:solidFill>
              </a:rPr>
              <a:t>försummelse av allvarligt slag</a:t>
            </a:r>
            <a:r>
              <a:rPr lang="sv-SE" sz="2000" dirty="0"/>
              <a:t>. </a:t>
            </a:r>
          </a:p>
          <a:p>
            <a:endParaRPr lang="sv-SE" dirty="0"/>
          </a:p>
          <a:p>
            <a:r>
              <a:rPr lang="sv-SE" sz="2000" b="1" dirty="0">
                <a:solidFill>
                  <a:srgbClr val="00B050"/>
                </a:solidFill>
                <a:latin typeface="+mj-lt"/>
              </a:rPr>
              <a:t>Straff: </a:t>
            </a:r>
            <a:r>
              <a:rPr lang="sv-SE" sz="2000" b="0" i="0" dirty="0">
                <a:solidFill>
                  <a:srgbClr val="2F2F2B"/>
                </a:solidFill>
                <a:effectLst/>
                <a:latin typeface="+mj-lt"/>
              </a:rPr>
              <a:t>fängelse i högst fyra år. </a:t>
            </a:r>
            <a:endParaRPr lang="sv-SE" sz="2000" b="1" dirty="0">
              <a:solidFill>
                <a:srgbClr val="00B050"/>
              </a:solidFill>
              <a:latin typeface="+mj-lt"/>
            </a:endParaRPr>
          </a:p>
        </p:txBody>
      </p:sp>
    </p:spTree>
    <p:extLst>
      <p:ext uri="{BB962C8B-B14F-4D97-AF65-F5344CB8AC3E}">
        <p14:creationId xmlns:p14="http://schemas.microsoft.com/office/powerpoint/2010/main" val="3238910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39800" y="692696"/>
            <a:ext cx="10193867" cy="504056"/>
          </a:xfrm>
        </p:spPr>
        <p:txBody>
          <a:bodyPr/>
          <a:lstStyle/>
          <a:p>
            <a:r>
              <a:rPr lang="sv-SE" b="1" dirty="0"/>
              <a:t>Osjälvständiga brott</a:t>
            </a:r>
          </a:p>
        </p:txBody>
      </p:sp>
      <p:sp>
        <p:nvSpPr>
          <p:cNvPr id="3" name="Platshållare för innehåll 2"/>
          <p:cNvSpPr>
            <a:spLocks noGrp="1"/>
          </p:cNvSpPr>
          <p:nvPr>
            <p:ph idx="1"/>
          </p:nvPr>
        </p:nvSpPr>
        <p:spPr>
          <a:xfrm>
            <a:off x="909408" y="1196752"/>
            <a:ext cx="10210800" cy="4636818"/>
          </a:xfrm>
        </p:spPr>
        <p:txBody>
          <a:bodyPr/>
          <a:lstStyle/>
          <a:p>
            <a:r>
              <a:rPr lang="sv-SE" sz="2000" dirty="0"/>
              <a:t>3 kap 11§ För </a:t>
            </a:r>
            <a:r>
              <a:rPr lang="sv-SE" sz="2000" dirty="0">
                <a:solidFill>
                  <a:srgbClr val="FF0000"/>
                </a:solidFill>
              </a:rPr>
              <a:t>försök eller förberedelse </a:t>
            </a:r>
            <a:r>
              <a:rPr lang="sv-SE" sz="2000" dirty="0"/>
              <a:t>till </a:t>
            </a:r>
            <a:r>
              <a:rPr lang="sv-SE" sz="2000" dirty="0">
                <a:solidFill>
                  <a:srgbClr val="FF0000"/>
                </a:solidFill>
              </a:rPr>
              <a:t>mord, dråp, barnadråp </a:t>
            </a:r>
            <a:r>
              <a:rPr lang="sv-SE" sz="2000" dirty="0"/>
              <a:t>eller sådan </a:t>
            </a:r>
            <a:r>
              <a:rPr lang="sv-SE" sz="2000" dirty="0">
                <a:solidFill>
                  <a:srgbClr val="FF0000"/>
                </a:solidFill>
              </a:rPr>
              <a:t>misshandel som inte</a:t>
            </a:r>
          </a:p>
          <a:p>
            <a:r>
              <a:rPr lang="sv-SE" sz="2000" dirty="0">
                <a:solidFill>
                  <a:srgbClr val="FF0000"/>
                </a:solidFill>
              </a:rPr>
              <a:t>är ringa</a:t>
            </a:r>
            <a:r>
              <a:rPr lang="sv-SE" sz="2000" dirty="0"/>
              <a:t>, och för </a:t>
            </a:r>
            <a:r>
              <a:rPr lang="sv-SE" sz="2000" dirty="0">
                <a:solidFill>
                  <a:srgbClr val="FF0000"/>
                </a:solidFill>
              </a:rPr>
              <a:t>stämpling till mord, dråp, grov misshandel eller synnerligen grov misshandel </a:t>
            </a:r>
            <a:r>
              <a:rPr lang="sv-SE" sz="2000" dirty="0"/>
              <a:t>eller</a:t>
            </a:r>
          </a:p>
          <a:p>
            <a:r>
              <a:rPr lang="sv-SE" sz="2000" dirty="0">
                <a:solidFill>
                  <a:srgbClr val="FF0000"/>
                </a:solidFill>
              </a:rPr>
              <a:t>underlåtenhet att avslöja eller förhindra sådant brott </a:t>
            </a:r>
            <a:r>
              <a:rPr lang="sv-SE" sz="2000" dirty="0"/>
              <a:t>döms det till ansvar enligt 23 kap.</a:t>
            </a:r>
          </a:p>
          <a:p>
            <a:endParaRPr lang="sv-SE" sz="2000" dirty="0"/>
          </a:p>
        </p:txBody>
      </p:sp>
      <p:graphicFrame>
        <p:nvGraphicFramePr>
          <p:cNvPr id="4" name="Tabell 3"/>
          <p:cNvGraphicFramePr>
            <a:graphicFrameLocks noGrp="1"/>
          </p:cNvGraphicFramePr>
          <p:nvPr>
            <p:extLst>
              <p:ext uri="{D42A27DB-BD31-4B8C-83A1-F6EECF244321}">
                <p14:modId xmlns:p14="http://schemas.microsoft.com/office/powerpoint/2010/main" val="3045895392"/>
              </p:ext>
            </p:extLst>
          </p:nvPr>
        </p:nvGraphicFramePr>
        <p:xfrm>
          <a:off x="1055442" y="2276872"/>
          <a:ext cx="10078225" cy="3749040"/>
        </p:xfrm>
        <a:graphic>
          <a:graphicData uri="http://schemas.openxmlformats.org/drawingml/2006/table">
            <a:tbl>
              <a:tblPr firstRow="1" bandRow="1">
                <a:tableStyleId>{5940675A-B579-460E-94D1-54222C63F5DA}</a:tableStyleId>
              </a:tblPr>
              <a:tblGrid>
                <a:gridCol w="2448270">
                  <a:extLst>
                    <a:ext uri="{9D8B030D-6E8A-4147-A177-3AD203B41FA5}">
                      <a16:colId xmlns:a16="http://schemas.microsoft.com/office/drawing/2014/main" val="41365002"/>
                    </a:ext>
                  </a:extLst>
                </a:gridCol>
                <a:gridCol w="1583020">
                  <a:extLst>
                    <a:ext uri="{9D8B030D-6E8A-4147-A177-3AD203B41FA5}">
                      <a16:colId xmlns:a16="http://schemas.microsoft.com/office/drawing/2014/main" val="753446284"/>
                    </a:ext>
                  </a:extLst>
                </a:gridCol>
                <a:gridCol w="2015645">
                  <a:extLst>
                    <a:ext uri="{9D8B030D-6E8A-4147-A177-3AD203B41FA5}">
                      <a16:colId xmlns:a16="http://schemas.microsoft.com/office/drawing/2014/main" val="1187592022"/>
                    </a:ext>
                  </a:extLst>
                </a:gridCol>
                <a:gridCol w="2015645">
                  <a:extLst>
                    <a:ext uri="{9D8B030D-6E8A-4147-A177-3AD203B41FA5}">
                      <a16:colId xmlns:a16="http://schemas.microsoft.com/office/drawing/2014/main" val="2399478685"/>
                    </a:ext>
                  </a:extLst>
                </a:gridCol>
                <a:gridCol w="2015645">
                  <a:extLst>
                    <a:ext uri="{9D8B030D-6E8A-4147-A177-3AD203B41FA5}">
                      <a16:colId xmlns:a16="http://schemas.microsoft.com/office/drawing/2014/main" val="2619749889"/>
                    </a:ext>
                  </a:extLst>
                </a:gridCol>
              </a:tblGrid>
              <a:tr h="618378">
                <a:tc>
                  <a:txBody>
                    <a:bodyPr/>
                    <a:lstStyle/>
                    <a:p>
                      <a:endParaRPr lang="sv-SE" dirty="0"/>
                    </a:p>
                  </a:txBody>
                  <a:tcPr/>
                </a:tc>
                <a:tc>
                  <a:txBody>
                    <a:bodyPr/>
                    <a:lstStyle/>
                    <a:p>
                      <a:r>
                        <a:rPr lang="sv-SE" dirty="0"/>
                        <a:t>Försök</a:t>
                      </a:r>
                    </a:p>
                  </a:txBody>
                  <a:tcPr/>
                </a:tc>
                <a:tc>
                  <a:txBody>
                    <a:bodyPr/>
                    <a:lstStyle/>
                    <a:p>
                      <a:r>
                        <a:rPr lang="sv-SE" dirty="0"/>
                        <a:t>Förberedelse</a:t>
                      </a:r>
                    </a:p>
                  </a:txBody>
                  <a:tcPr/>
                </a:tc>
                <a:tc>
                  <a:txBody>
                    <a:bodyPr/>
                    <a:lstStyle/>
                    <a:p>
                      <a:r>
                        <a:rPr lang="sv-SE" dirty="0"/>
                        <a:t>Stämpling</a:t>
                      </a:r>
                    </a:p>
                  </a:txBody>
                  <a:tcPr/>
                </a:tc>
                <a:tc>
                  <a:txBody>
                    <a:bodyPr/>
                    <a:lstStyle/>
                    <a:p>
                      <a:r>
                        <a:rPr lang="sv-SE" dirty="0"/>
                        <a:t>Underlåtenhet</a:t>
                      </a:r>
                    </a:p>
                    <a:p>
                      <a:r>
                        <a:rPr lang="sv-SE" dirty="0"/>
                        <a:t>att avslöja</a:t>
                      </a:r>
                    </a:p>
                  </a:txBody>
                  <a:tcPr/>
                </a:tc>
                <a:extLst>
                  <a:ext uri="{0D108BD9-81ED-4DB2-BD59-A6C34878D82A}">
                    <a16:rowId xmlns:a16="http://schemas.microsoft.com/office/drawing/2014/main" val="3519448649"/>
                  </a:ext>
                </a:extLst>
              </a:tr>
              <a:tr h="500592">
                <a:tc>
                  <a:txBody>
                    <a:bodyPr/>
                    <a:lstStyle/>
                    <a:p>
                      <a:r>
                        <a:rPr lang="sv-SE" b="1" i="1" dirty="0"/>
                        <a:t>MORD</a:t>
                      </a:r>
                    </a:p>
                  </a:txBody>
                  <a:tcPr/>
                </a:tc>
                <a:tc>
                  <a:txBody>
                    <a:bodyPr/>
                    <a:lstStyle/>
                    <a:p>
                      <a:pPr algn="ctr"/>
                      <a:r>
                        <a:rPr lang="sv-SE" sz="2800" dirty="0"/>
                        <a:t>X</a:t>
                      </a:r>
                    </a:p>
                  </a:txBody>
                  <a:tcPr/>
                </a:tc>
                <a:tc>
                  <a:txBody>
                    <a:bodyPr/>
                    <a:lstStyle/>
                    <a:p>
                      <a:pPr algn="ctr"/>
                      <a:r>
                        <a:rPr lang="sv-SE" sz="2400" dirty="0"/>
                        <a:t>X</a:t>
                      </a:r>
                    </a:p>
                  </a:txBody>
                  <a:tcPr/>
                </a:tc>
                <a:tc>
                  <a:txBody>
                    <a:bodyPr/>
                    <a:lstStyle/>
                    <a:p>
                      <a:pPr algn="ctr"/>
                      <a:r>
                        <a:rPr lang="sv-SE" sz="2400" dirty="0"/>
                        <a:t>X</a:t>
                      </a:r>
                    </a:p>
                  </a:txBody>
                  <a:tcPr/>
                </a:tc>
                <a:tc>
                  <a:txBody>
                    <a:bodyPr/>
                    <a:lstStyle/>
                    <a:p>
                      <a:pPr algn="ctr"/>
                      <a:r>
                        <a:rPr lang="sv-SE" sz="2400" dirty="0"/>
                        <a:t>X</a:t>
                      </a:r>
                    </a:p>
                  </a:txBody>
                  <a:tcPr/>
                </a:tc>
                <a:extLst>
                  <a:ext uri="{0D108BD9-81ED-4DB2-BD59-A6C34878D82A}">
                    <a16:rowId xmlns:a16="http://schemas.microsoft.com/office/drawing/2014/main" val="1941099503"/>
                  </a:ext>
                </a:extLst>
              </a:tr>
              <a:tr h="500592">
                <a:tc>
                  <a:txBody>
                    <a:bodyPr/>
                    <a:lstStyle/>
                    <a:p>
                      <a:r>
                        <a:rPr lang="sv-SE" b="1" i="1" dirty="0"/>
                        <a:t>DRÅP</a:t>
                      </a:r>
                    </a:p>
                  </a:txBody>
                  <a:tcPr/>
                </a:tc>
                <a:tc>
                  <a:txBody>
                    <a:bodyPr/>
                    <a:lstStyle/>
                    <a:p>
                      <a:pPr algn="ctr"/>
                      <a:r>
                        <a:rPr lang="sv-SE" sz="2800" dirty="0"/>
                        <a:t>X</a:t>
                      </a:r>
                    </a:p>
                  </a:txBody>
                  <a:tcPr/>
                </a:tc>
                <a:tc>
                  <a:txBody>
                    <a:bodyPr/>
                    <a:lstStyle/>
                    <a:p>
                      <a:pPr algn="ctr"/>
                      <a:r>
                        <a:rPr lang="sv-SE" sz="2400" dirty="0"/>
                        <a:t>X</a:t>
                      </a:r>
                    </a:p>
                  </a:txBody>
                  <a:tcPr/>
                </a:tc>
                <a:tc>
                  <a:txBody>
                    <a:bodyPr/>
                    <a:lstStyle/>
                    <a:p>
                      <a:pPr algn="ctr"/>
                      <a:r>
                        <a:rPr lang="sv-SE" sz="2400" dirty="0"/>
                        <a:t>X</a:t>
                      </a:r>
                    </a:p>
                  </a:txBody>
                  <a:tcPr/>
                </a:tc>
                <a:tc>
                  <a:txBody>
                    <a:bodyPr/>
                    <a:lstStyle/>
                    <a:p>
                      <a:pPr algn="ctr"/>
                      <a:r>
                        <a:rPr lang="sv-SE" sz="2400" dirty="0"/>
                        <a:t>X</a:t>
                      </a:r>
                    </a:p>
                  </a:txBody>
                  <a:tcPr/>
                </a:tc>
                <a:extLst>
                  <a:ext uri="{0D108BD9-81ED-4DB2-BD59-A6C34878D82A}">
                    <a16:rowId xmlns:a16="http://schemas.microsoft.com/office/drawing/2014/main" val="2099816865"/>
                  </a:ext>
                </a:extLst>
              </a:tr>
              <a:tr h="500592">
                <a:tc>
                  <a:txBody>
                    <a:bodyPr/>
                    <a:lstStyle/>
                    <a:p>
                      <a:r>
                        <a:rPr lang="sv-SE" b="1" i="1" dirty="0"/>
                        <a:t>BARNADRÅP</a:t>
                      </a:r>
                    </a:p>
                  </a:txBody>
                  <a:tcPr/>
                </a:tc>
                <a:tc>
                  <a:txBody>
                    <a:bodyPr/>
                    <a:lstStyle/>
                    <a:p>
                      <a:pPr algn="ctr"/>
                      <a:r>
                        <a:rPr lang="sv-SE" sz="2800" dirty="0"/>
                        <a:t>X</a:t>
                      </a:r>
                    </a:p>
                  </a:txBody>
                  <a:tcPr/>
                </a:tc>
                <a:tc>
                  <a:txBody>
                    <a:bodyPr/>
                    <a:lstStyle/>
                    <a:p>
                      <a:pPr algn="ctr"/>
                      <a:r>
                        <a:rPr lang="sv-SE" sz="2400" dirty="0"/>
                        <a:t>X</a:t>
                      </a:r>
                    </a:p>
                  </a:txBody>
                  <a:tcPr/>
                </a:tc>
                <a:tc>
                  <a:txBody>
                    <a:bodyPr/>
                    <a:lstStyle/>
                    <a:p>
                      <a:pPr algn="ctr"/>
                      <a:endParaRPr lang="sv-SE" sz="2400" dirty="0"/>
                    </a:p>
                  </a:txBody>
                  <a:tcPr/>
                </a:tc>
                <a:tc>
                  <a:txBody>
                    <a:bodyPr/>
                    <a:lstStyle/>
                    <a:p>
                      <a:pPr algn="ctr"/>
                      <a:endParaRPr lang="sv-SE" sz="2400" dirty="0"/>
                    </a:p>
                  </a:txBody>
                  <a:tcPr/>
                </a:tc>
                <a:extLst>
                  <a:ext uri="{0D108BD9-81ED-4DB2-BD59-A6C34878D82A}">
                    <a16:rowId xmlns:a16="http://schemas.microsoft.com/office/drawing/2014/main" val="3773196638"/>
                  </a:ext>
                </a:extLst>
              </a:tr>
              <a:tr h="618378">
                <a:tc>
                  <a:txBody>
                    <a:bodyPr/>
                    <a:lstStyle/>
                    <a:p>
                      <a:r>
                        <a:rPr lang="sv-SE" b="1" i="1" dirty="0"/>
                        <a:t>MISSHANDEL</a:t>
                      </a:r>
                      <a:r>
                        <a:rPr lang="sv-SE" b="1" i="1" baseline="0" dirty="0"/>
                        <a:t> (EJ RINGA)</a:t>
                      </a:r>
                      <a:endParaRPr lang="sv-SE" b="1" i="1" dirty="0"/>
                    </a:p>
                  </a:txBody>
                  <a:tcPr/>
                </a:tc>
                <a:tc>
                  <a:txBody>
                    <a:bodyPr/>
                    <a:lstStyle/>
                    <a:p>
                      <a:pPr algn="ctr"/>
                      <a:r>
                        <a:rPr lang="sv-SE" sz="2800" dirty="0"/>
                        <a:t>X</a:t>
                      </a:r>
                    </a:p>
                  </a:txBody>
                  <a:tcPr/>
                </a:tc>
                <a:tc>
                  <a:txBody>
                    <a:bodyPr/>
                    <a:lstStyle/>
                    <a:p>
                      <a:pPr algn="ctr"/>
                      <a:r>
                        <a:rPr lang="sv-SE" sz="2400" dirty="0"/>
                        <a:t>X</a:t>
                      </a:r>
                    </a:p>
                  </a:txBody>
                  <a:tcPr/>
                </a:tc>
                <a:tc>
                  <a:txBody>
                    <a:bodyPr/>
                    <a:lstStyle/>
                    <a:p>
                      <a:pPr algn="ctr"/>
                      <a:endParaRPr lang="sv-SE" sz="2400" dirty="0"/>
                    </a:p>
                  </a:txBody>
                  <a:tcPr/>
                </a:tc>
                <a:tc>
                  <a:txBody>
                    <a:bodyPr/>
                    <a:lstStyle/>
                    <a:p>
                      <a:pPr algn="ctr"/>
                      <a:endParaRPr lang="sv-SE" sz="2400" dirty="0"/>
                    </a:p>
                  </a:txBody>
                  <a:tcPr/>
                </a:tc>
                <a:extLst>
                  <a:ext uri="{0D108BD9-81ED-4DB2-BD59-A6C34878D82A}">
                    <a16:rowId xmlns:a16="http://schemas.microsoft.com/office/drawing/2014/main" val="3562569902"/>
                  </a:ext>
                </a:extLst>
              </a:tr>
              <a:tr h="883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i="1" dirty="0"/>
                        <a:t>GROV MISSHANDEL</a:t>
                      </a:r>
                    </a:p>
                    <a:p>
                      <a:r>
                        <a:rPr lang="sv-SE" b="1" i="1" dirty="0"/>
                        <a:t>SYNNERLIGEN GROV</a:t>
                      </a:r>
                    </a:p>
                  </a:txBody>
                  <a:tcPr/>
                </a:tc>
                <a:tc>
                  <a:txBody>
                    <a:bodyPr/>
                    <a:lstStyle/>
                    <a:p>
                      <a:pPr algn="ctr"/>
                      <a:r>
                        <a:rPr lang="sv-SE" sz="2800" dirty="0"/>
                        <a:t>X</a:t>
                      </a:r>
                    </a:p>
                  </a:txBody>
                  <a:tcPr/>
                </a:tc>
                <a:tc>
                  <a:txBody>
                    <a:bodyPr/>
                    <a:lstStyle/>
                    <a:p>
                      <a:pPr algn="ctr"/>
                      <a:r>
                        <a:rPr lang="sv-SE" sz="2400" dirty="0"/>
                        <a:t>X</a:t>
                      </a:r>
                    </a:p>
                  </a:txBody>
                  <a:tcPr/>
                </a:tc>
                <a:tc>
                  <a:txBody>
                    <a:bodyPr/>
                    <a:lstStyle/>
                    <a:p>
                      <a:pPr algn="ctr"/>
                      <a:r>
                        <a:rPr lang="sv-SE" sz="2400" dirty="0"/>
                        <a:t>X</a:t>
                      </a:r>
                    </a:p>
                  </a:txBody>
                  <a:tcPr/>
                </a:tc>
                <a:tc>
                  <a:txBody>
                    <a:bodyPr/>
                    <a:lstStyle/>
                    <a:p>
                      <a:pPr algn="ctr"/>
                      <a:r>
                        <a:rPr lang="sv-SE" sz="2400" dirty="0"/>
                        <a:t>X</a:t>
                      </a:r>
                    </a:p>
                  </a:txBody>
                  <a:tcPr/>
                </a:tc>
                <a:extLst>
                  <a:ext uri="{0D108BD9-81ED-4DB2-BD59-A6C34878D82A}">
                    <a16:rowId xmlns:a16="http://schemas.microsoft.com/office/drawing/2014/main" val="4122749805"/>
                  </a:ext>
                </a:extLst>
              </a:tr>
            </a:tbl>
          </a:graphicData>
        </a:graphic>
      </p:graphicFrame>
    </p:spTree>
    <p:extLst>
      <p:ext uri="{BB962C8B-B14F-4D97-AF65-F5344CB8AC3E}">
        <p14:creationId xmlns:p14="http://schemas.microsoft.com/office/powerpoint/2010/main" val="3819753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494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605D5B-7E3A-517A-BE83-0B3A65202CB7}"/>
              </a:ext>
            </a:extLst>
          </p:cNvPr>
          <p:cNvSpPr>
            <a:spLocks noGrp="1"/>
          </p:cNvSpPr>
          <p:nvPr>
            <p:ph type="title"/>
          </p:nvPr>
        </p:nvSpPr>
        <p:spPr/>
        <p:txBody>
          <a:bodyPr/>
          <a:lstStyle/>
          <a:p>
            <a:r>
              <a:rPr lang="sv-SE" altLang="sv-SE" sz="2800" b="1" dirty="0"/>
              <a:t>Andra avdelningen</a:t>
            </a:r>
            <a:endParaRPr lang="sv-SE" dirty="0"/>
          </a:p>
        </p:txBody>
      </p:sp>
      <p:sp>
        <p:nvSpPr>
          <p:cNvPr id="3" name="Platshållare för innehåll 2">
            <a:extLst>
              <a:ext uri="{FF2B5EF4-FFF2-40B4-BE49-F238E27FC236}">
                <a16:creationId xmlns:a16="http://schemas.microsoft.com/office/drawing/2014/main" id="{52E46C4B-B401-2C52-2CF7-B1033E7362E4}"/>
              </a:ext>
            </a:extLst>
          </p:cNvPr>
          <p:cNvSpPr>
            <a:spLocks noGrp="1"/>
          </p:cNvSpPr>
          <p:nvPr>
            <p:ph idx="1"/>
          </p:nvPr>
        </p:nvSpPr>
        <p:spPr>
          <a:xfrm>
            <a:off x="941917" y="1340768"/>
            <a:ext cx="10210800" cy="4666332"/>
          </a:xfrm>
        </p:spPr>
        <p:txBody>
          <a:bodyPr/>
          <a:lstStyle/>
          <a:p>
            <a:pPr marL="0">
              <a:spcBef>
                <a:spcPts val="1800"/>
              </a:spcBef>
              <a:defRPr/>
            </a:pPr>
            <a:r>
              <a:rPr lang="sv-SE" altLang="sv-SE" sz="1800" dirty="0"/>
              <a:t>	</a:t>
            </a:r>
            <a:r>
              <a:rPr lang="sv-SE" altLang="sv-SE" sz="2000" dirty="0"/>
              <a:t>			Brott mot person – 3-7 kap</a:t>
            </a:r>
          </a:p>
          <a:p>
            <a:pPr marL="0">
              <a:defRPr/>
            </a:pPr>
            <a:r>
              <a:rPr lang="sv-SE" altLang="sv-SE" sz="2000" dirty="0"/>
              <a:t>”Brottskatalogen” kap 3-22	Förmögenhetsbrott – 8-12 kap</a:t>
            </a:r>
          </a:p>
          <a:p>
            <a:pPr marL="0">
              <a:defRPr/>
            </a:pPr>
            <a:r>
              <a:rPr lang="sv-SE" altLang="sv-SE" dirty="0"/>
              <a:t>Fyra brottsgrupper</a:t>
            </a:r>
            <a:r>
              <a:rPr lang="sv-SE" altLang="sv-SE" sz="2000" dirty="0"/>
              <a:t>			Brott mot allmänheten – 13-17 kap</a:t>
            </a:r>
          </a:p>
          <a:p>
            <a:pPr marL="0">
              <a:defRPr/>
            </a:pPr>
            <a:r>
              <a:rPr lang="sv-SE" altLang="sv-SE" sz="2000" dirty="0"/>
              <a:t>				Brott mot staten – 18-22 kap</a:t>
            </a:r>
          </a:p>
          <a:p>
            <a:pPr marL="0">
              <a:defRPr/>
            </a:pPr>
            <a:endParaRPr lang="sv-SE" altLang="sv-SE" sz="2000" dirty="0"/>
          </a:p>
          <a:p>
            <a:pPr marL="0">
              <a:defRPr/>
            </a:pPr>
            <a:endParaRPr lang="sv-SE" altLang="sv-SE" sz="2000" dirty="0"/>
          </a:p>
          <a:p>
            <a:pPr marL="0">
              <a:defRPr/>
            </a:pPr>
            <a:r>
              <a:rPr lang="sv-SE" altLang="sv-SE" sz="2000" dirty="0"/>
              <a:t>				Osjälvständiga brottsformer – 23 kap</a:t>
            </a:r>
          </a:p>
          <a:p>
            <a:pPr marL="0">
              <a:defRPr/>
            </a:pPr>
            <a:r>
              <a:rPr lang="sv-SE" altLang="sv-SE" sz="2000" dirty="0"/>
              <a:t>				</a:t>
            </a:r>
            <a:r>
              <a:rPr lang="sv-SE" altLang="sv-SE" dirty="0"/>
              <a:t>t.ex. försök eller förberedelse</a:t>
            </a:r>
          </a:p>
          <a:p>
            <a:pPr marL="0">
              <a:defRPr/>
            </a:pPr>
            <a:r>
              <a:rPr lang="sv-SE" altLang="sv-SE" sz="2000" dirty="0"/>
              <a:t>				</a:t>
            </a:r>
          </a:p>
          <a:p>
            <a:pPr marL="0">
              <a:defRPr/>
            </a:pPr>
            <a:r>
              <a:rPr lang="sv-SE" altLang="sv-SE" sz="2000" dirty="0"/>
              <a:t>				Ansvarsfrihet – 24 kap</a:t>
            </a:r>
          </a:p>
          <a:p>
            <a:pPr marL="0">
              <a:defRPr/>
            </a:pPr>
            <a:r>
              <a:rPr lang="sv-SE" altLang="sv-SE" sz="2000" dirty="0"/>
              <a:t>				t.ex. nödvärn eller nöd</a:t>
            </a:r>
          </a:p>
          <a:p>
            <a:endParaRPr lang="sv-SE" dirty="0"/>
          </a:p>
        </p:txBody>
      </p:sp>
      <p:sp>
        <p:nvSpPr>
          <p:cNvPr id="9" name="Vänster klammerparentes 8">
            <a:extLst>
              <a:ext uri="{FF2B5EF4-FFF2-40B4-BE49-F238E27FC236}">
                <a16:creationId xmlns:a16="http://schemas.microsoft.com/office/drawing/2014/main" id="{9B0A7ECE-E484-EC7C-FBB9-B3F6553FD38C}"/>
              </a:ext>
            </a:extLst>
          </p:cNvPr>
          <p:cNvSpPr/>
          <p:nvPr/>
        </p:nvSpPr>
        <p:spPr bwMode="auto">
          <a:xfrm>
            <a:off x="4367808" y="1350030"/>
            <a:ext cx="288032" cy="1524645"/>
          </a:xfrm>
          <a:prstGeom prst="leftBrac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677207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39800" y="806450"/>
            <a:ext cx="10193867" cy="462310"/>
          </a:xfrm>
        </p:spPr>
        <p:txBody>
          <a:bodyPr/>
          <a:lstStyle/>
          <a:p>
            <a:r>
              <a:rPr lang="sv-SE" b="1" dirty="0"/>
              <a:t>Systematiken i brottskatalogen (kap 3-22)</a:t>
            </a:r>
          </a:p>
        </p:txBody>
      </p:sp>
      <p:sp>
        <p:nvSpPr>
          <p:cNvPr id="3" name="Platshållare för innehåll 2"/>
          <p:cNvSpPr>
            <a:spLocks noGrp="1"/>
          </p:cNvSpPr>
          <p:nvPr>
            <p:ph idx="1"/>
          </p:nvPr>
        </p:nvSpPr>
        <p:spPr>
          <a:xfrm>
            <a:off x="941917" y="1268760"/>
            <a:ext cx="10210800" cy="4738340"/>
          </a:xfrm>
        </p:spPr>
        <p:txBody>
          <a:bodyPr/>
          <a:lstStyle/>
          <a:p>
            <a:pPr>
              <a:buFont typeface="Arial" panose="020B0604020202020204" pitchFamily="34" charset="0"/>
              <a:buChar char="•"/>
            </a:pPr>
            <a:r>
              <a:rPr lang="sv-SE" dirty="0"/>
              <a:t>Varje kapitel innehåller 5 – 17 paragrafer.</a:t>
            </a:r>
          </a:p>
          <a:p>
            <a:pPr>
              <a:buFont typeface="Arial" panose="020B0604020202020204" pitchFamily="34" charset="0"/>
              <a:buChar char="•"/>
            </a:pPr>
            <a:endParaRPr lang="sv-SE" dirty="0"/>
          </a:p>
          <a:p>
            <a:pPr marL="285750" indent="-285750">
              <a:buFont typeface="Arial" panose="020B0604020202020204" pitchFamily="34" charset="0"/>
              <a:buChar char="•"/>
            </a:pPr>
            <a:r>
              <a:rPr lang="sv-SE" dirty="0"/>
              <a:t>Varje kapitel är uppbyggt på likartat sätt.</a:t>
            </a:r>
          </a:p>
          <a:p>
            <a:pPr marL="0" indent="0"/>
            <a:endParaRPr lang="sv-SE" dirty="0"/>
          </a:p>
          <a:p>
            <a:pPr marL="285750" indent="-285750">
              <a:buFontTx/>
              <a:buChar char="-"/>
            </a:pPr>
            <a:r>
              <a:rPr lang="sv-SE" dirty="0"/>
              <a:t>Inleds med beskrivningar av ett eller flera </a:t>
            </a:r>
            <a:r>
              <a:rPr lang="sv-SE" b="1" dirty="0"/>
              <a:t>”normalfall</a:t>
            </a:r>
            <a:r>
              <a:rPr lang="sv-SE" dirty="0"/>
              <a:t>”.</a:t>
            </a:r>
          </a:p>
          <a:p>
            <a:pPr marL="0" indent="0"/>
            <a:endParaRPr lang="sv-SE" dirty="0"/>
          </a:p>
          <a:p>
            <a:pPr marL="285750" indent="-285750">
              <a:buFontTx/>
              <a:buChar char="-"/>
            </a:pPr>
            <a:r>
              <a:rPr lang="sv-SE" dirty="0"/>
              <a:t>Därefter kommer beskrivningar av omständigheter som kan göra brottet ”</a:t>
            </a:r>
            <a:r>
              <a:rPr lang="sv-SE" b="1" dirty="0"/>
              <a:t>ringa eller grovt</a:t>
            </a:r>
            <a:r>
              <a:rPr lang="sv-SE" dirty="0"/>
              <a:t>”</a:t>
            </a:r>
          </a:p>
          <a:p>
            <a:pPr marL="0" indent="0"/>
            <a:endParaRPr lang="sv-SE" dirty="0"/>
          </a:p>
          <a:p>
            <a:pPr marL="285750" indent="-285750">
              <a:buFontTx/>
              <a:buChar char="-"/>
            </a:pPr>
            <a:r>
              <a:rPr lang="sv-SE" dirty="0"/>
              <a:t>Vårdslöshetsbrott kommer bland de sista paragraferna. </a:t>
            </a:r>
          </a:p>
          <a:p>
            <a:pPr marL="0" indent="0"/>
            <a:endParaRPr lang="sv-SE" dirty="0"/>
          </a:p>
          <a:p>
            <a:pPr marL="285750" indent="-285750">
              <a:buFontTx/>
              <a:buChar char="-"/>
            </a:pPr>
            <a:r>
              <a:rPr lang="sv-SE" dirty="0"/>
              <a:t>Bestämmelser angående försök och förberedelse kommer oftast sist eller näst sist.</a:t>
            </a:r>
          </a:p>
          <a:p>
            <a:pPr marL="0" indent="0"/>
            <a:endParaRPr lang="sv-SE" dirty="0"/>
          </a:p>
          <a:p>
            <a:pPr marL="285750" indent="-285750">
              <a:buFontTx/>
              <a:buChar char="-"/>
            </a:pPr>
            <a:r>
              <a:rPr lang="sv-SE" dirty="0"/>
              <a:t>Ev. regler för åtal, åtalsprövning kommer oftast sist. </a:t>
            </a:r>
          </a:p>
        </p:txBody>
      </p:sp>
    </p:spTree>
    <p:extLst>
      <p:ext uri="{BB962C8B-B14F-4D97-AF65-F5344CB8AC3E}">
        <p14:creationId xmlns:p14="http://schemas.microsoft.com/office/powerpoint/2010/main" val="1379534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Paragrafernas systematik i brottskatalogen (kap. 3 – 22)</a:t>
            </a:r>
          </a:p>
        </p:txBody>
      </p:sp>
      <p:sp>
        <p:nvSpPr>
          <p:cNvPr id="3" name="Platshållare för innehåll 2"/>
          <p:cNvSpPr>
            <a:spLocks noGrp="1"/>
          </p:cNvSpPr>
          <p:nvPr>
            <p:ph idx="1"/>
          </p:nvPr>
        </p:nvSpPr>
        <p:spPr>
          <a:xfrm>
            <a:off x="941917" y="1268760"/>
            <a:ext cx="10210800" cy="4738340"/>
          </a:xfrm>
        </p:spPr>
        <p:txBody>
          <a:bodyPr/>
          <a:lstStyle/>
          <a:p>
            <a:pPr marL="0" indent="0" algn="ctr"/>
            <a:r>
              <a:rPr lang="sv-SE" sz="2000" dirty="0"/>
              <a:t>Den som olovligen tager vad annan tillhör med uppsåt att tillägna sig det, dömes, om tillgreppet innebär skada, för </a:t>
            </a:r>
            <a:r>
              <a:rPr lang="sv-SE" sz="2000" i="1" dirty="0"/>
              <a:t>stöld</a:t>
            </a:r>
            <a:r>
              <a:rPr lang="sv-SE" sz="2000" dirty="0"/>
              <a:t> till fängelse i högst två år. </a:t>
            </a:r>
          </a:p>
          <a:p>
            <a:pPr marL="0" indent="0"/>
            <a:endParaRPr lang="sv-SE" dirty="0"/>
          </a:p>
          <a:p>
            <a:pPr marL="285750" indent="-285750">
              <a:buFont typeface="Arial" panose="020B0604020202020204" pitchFamily="34" charset="0"/>
              <a:buChar char="•"/>
            </a:pPr>
            <a:r>
              <a:rPr lang="sv-SE" b="1" dirty="0"/>
              <a:t>Brottsbeskrivningen</a:t>
            </a:r>
            <a:r>
              <a:rPr lang="sv-SE" dirty="0"/>
              <a:t>: i denna del av bestämmelsen finns de olika rekvisiten för brottet, dvs vad som krävs för att brottet ska anses föreligga. Ex. </a:t>
            </a:r>
            <a:r>
              <a:rPr lang="sv-SE" b="1" i="1" dirty="0">
                <a:solidFill>
                  <a:schemeClr val="tx2"/>
                </a:solidFill>
              </a:rPr>
              <a:t>ta vad annan tillhör med vilja att tillägna sig det och om tillgreppet innebär skada.</a:t>
            </a:r>
            <a:endParaRPr lang="sv-SE" dirty="0"/>
          </a:p>
          <a:p>
            <a:pPr marL="0" indent="0" algn="ctr"/>
            <a:endParaRPr lang="sv-SE" dirty="0"/>
          </a:p>
          <a:p>
            <a:pPr marL="285750" indent="-285750">
              <a:buFont typeface="Arial" panose="020B0604020202020204" pitchFamily="34" charset="0"/>
              <a:buChar char="•"/>
            </a:pPr>
            <a:r>
              <a:rPr lang="sv-SE" b="1" dirty="0"/>
              <a:t>Skuldkravet:</a:t>
            </a:r>
            <a:r>
              <a:rPr lang="sv-SE" dirty="0"/>
              <a:t> Ex. </a:t>
            </a:r>
            <a:r>
              <a:rPr lang="sv-SE" b="1" i="1" dirty="0">
                <a:solidFill>
                  <a:schemeClr val="tx2"/>
                </a:solidFill>
              </a:rPr>
              <a:t>tillägnelse</a:t>
            </a:r>
            <a:r>
              <a:rPr lang="sv-SE" b="1" i="1" u="sng" dirty="0">
                <a:solidFill>
                  <a:schemeClr val="tx2"/>
                </a:solidFill>
              </a:rPr>
              <a:t>uppsåt.</a:t>
            </a:r>
          </a:p>
          <a:p>
            <a:pPr marL="0" indent="0"/>
            <a:endParaRPr lang="sv-SE" dirty="0"/>
          </a:p>
          <a:p>
            <a:pPr marL="285750" indent="-285750">
              <a:buFont typeface="Arial" panose="020B0604020202020204" pitchFamily="34" charset="0"/>
              <a:buChar char="•"/>
            </a:pPr>
            <a:r>
              <a:rPr lang="sv-SE" b="1" dirty="0"/>
              <a:t>Rubriceringen</a:t>
            </a:r>
            <a:r>
              <a:rPr lang="sv-SE" dirty="0"/>
              <a:t>: vad man kallar brottet, namnet på brottet. </a:t>
            </a:r>
            <a:r>
              <a:rPr lang="sv-SE" b="1" i="1" dirty="0">
                <a:solidFill>
                  <a:schemeClr val="tx2"/>
                </a:solidFill>
              </a:rPr>
              <a:t>Ex. stöld</a:t>
            </a:r>
            <a:r>
              <a:rPr lang="sv-SE" b="1" dirty="0">
                <a:solidFill>
                  <a:schemeClr val="tx2"/>
                </a:solidFill>
              </a:rPr>
              <a:t> </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b="1" dirty="0"/>
              <a:t>Straffskalan</a:t>
            </a:r>
            <a:r>
              <a:rPr lang="sv-SE" dirty="0"/>
              <a:t>. </a:t>
            </a:r>
            <a:r>
              <a:rPr lang="sv-SE" b="1" i="1" dirty="0">
                <a:solidFill>
                  <a:schemeClr val="tx2"/>
                </a:solidFill>
              </a:rPr>
              <a:t>Ex. </a:t>
            </a:r>
            <a:r>
              <a:rPr lang="sv-SE" b="1" dirty="0">
                <a:solidFill>
                  <a:schemeClr val="tx2"/>
                </a:solidFill>
              </a:rPr>
              <a:t>fängelse i högst två år. </a:t>
            </a:r>
          </a:p>
          <a:p>
            <a:pPr marL="0" indent="0"/>
            <a:endParaRPr lang="sv-SE" i="1" dirty="0"/>
          </a:p>
        </p:txBody>
      </p:sp>
    </p:spTree>
    <p:extLst>
      <p:ext uri="{BB962C8B-B14F-4D97-AF65-F5344CB8AC3E}">
        <p14:creationId xmlns:p14="http://schemas.microsoft.com/office/powerpoint/2010/main" val="658765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ubrik 1"/>
          <p:cNvSpPr>
            <a:spLocks noGrp="1"/>
          </p:cNvSpPr>
          <p:nvPr>
            <p:ph type="title"/>
          </p:nvPr>
        </p:nvSpPr>
        <p:spPr>
          <a:xfrm>
            <a:off x="939800" y="476672"/>
            <a:ext cx="10193867" cy="792088"/>
          </a:xfrm>
        </p:spPr>
        <p:txBody>
          <a:bodyPr/>
          <a:lstStyle/>
          <a:p>
            <a:pPr marL="342900" lvl="0" indent="-342900">
              <a:lnSpc>
                <a:spcPct val="100000"/>
              </a:lnSpc>
              <a:spcBef>
                <a:spcPct val="20000"/>
              </a:spcBef>
              <a:tabLst>
                <a:tab pos="628650" algn="l"/>
              </a:tabLst>
            </a:pPr>
            <a:r>
              <a:rPr lang="sv-SE" altLang="sv-SE" sz="3200" b="1" kern="1200" dirty="0"/>
              <a:t>3 kap BrB - Om brott mot liv och hälsa</a:t>
            </a:r>
            <a:br>
              <a:rPr lang="sv-SE" altLang="sv-SE" sz="3200" b="1" kern="1200" dirty="0"/>
            </a:br>
            <a:endParaRPr lang="sv-SE" altLang="sv-SE" sz="3200" b="1" kern="1200" dirty="0"/>
          </a:p>
        </p:txBody>
      </p:sp>
      <p:sp>
        <p:nvSpPr>
          <p:cNvPr id="6147" name="Platshållare för innehåll 2"/>
          <p:cNvSpPr>
            <a:spLocks noGrp="1"/>
          </p:cNvSpPr>
          <p:nvPr>
            <p:ph idx="1"/>
          </p:nvPr>
        </p:nvSpPr>
        <p:spPr>
          <a:xfrm>
            <a:off x="939800" y="1493838"/>
            <a:ext cx="8948738" cy="4513262"/>
          </a:xfrm>
        </p:spPr>
        <p:txBody>
          <a:bodyPr>
            <a:normAutofit/>
          </a:bodyPr>
          <a:lstStyle/>
          <a:p>
            <a:pPr marL="0" indent="0">
              <a:defRPr/>
            </a:pPr>
            <a:r>
              <a:rPr lang="sv-SE" altLang="sv-SE" sz="2000" dirty="0"/>
              <a:t>1-6 §§    Uppsåtliga brott</a:t>
            </a:r>
          </a:p>
          <a:p>
            <a:pPr marL="914400" lvl="2" indent="0">
              <a:buNone/>
              <a:tabLst>
                <a:tab pos="1257300" algn="l"/>
                <a:tab pos="1438275" algn="l"/>
              </a:tabLst>
              <a:defRPr/>
            </a:pPr>
            <a:r>
              <a:rPr lang="sv-SE" altLang="sv-SE" sz="2000" dirty="0"/>
              <a:t>		</a:t>
            </a:r>
            <a:r>
              <a:rPr lang="sv-SE" altLang="sv-SE" sz="2000" b="1" dirty="0"/>
              <a:t>Mord (1 §)</a:t>
            </a:r>
          </a:p>
          <a:p>
            <a:pPr marL="914400" lvl="2" indent="0">
              <a:buNone/>
              <a:tabLst>
                <a:tab pos="1257300" algn="l"/>
                <a:tab pos="1438275" algn="l"/>
              </a:tabLst>
              <a:defRPr/>
            </a:pPr>
            <a:r>
              <a:rPr lang="sv-SE" altLang="sv-SE" sz="2000" dirty="0"/>
              <a:t>		</a:t>
            </a:r>
            <a:r>
              <a:rPr lang="sv-SE" altLang="sv-SE" sz="2000" b="1" dirty="0"/>
              <a:t>Dråp (2 §) </a:t>
            </a:r>
          </a:p>
          <a:p>
            <a:pPr marL="914400" lvl="2" indent="0">
              <a:buNone/>
              <a:tabLst>
                <a:tab pos="1438275" algn="l"/>
              </a:tabLst>
              <a:defRPr/>
            </a:pPr>
            <a:r>
              <a:rPr lang="sv-SE" altLang="sv-SE" sz="2000" dirty="0"/>
              <a:t>	Barnadråp (3 §) </a:t>
            </a:r>
          </a:p>
          <a:p>
            <a:pPr marL="914400" lvl="2" indent="0">
              <a:buNone/>
              <a:tabLst>
                <a:tab pos="1438275" algn="l"/>
              </a:tabLst>
              <a:defRPr/>
            </a:pPr>
            <a:r>
              <a:rPr lang="sv-SE" altLang="sv-SE" sz="2000" dirty="0"/>
              <a:t>	</a:t>
            </a:r>
            <a:r>
              <a:rPr lang="sv-SE" altLang="sv-SE" sz="2000" b="1" dirty="0"/>
              <a:t>Misshandel (5 §) </a:t>
            </a:r>
          </a:p>
          <a:p>
            <a:pPr marL="914400" lvl="2" indent="0">
              <a:buNone/>
              <a:tabLst>
                <a:tab pos="1257300" algn="l"/>
                <a:tab pos="1438275" algn="l"/>
              </a:tabLst>
              <a:defRPr/>
            </a:pPr>
            <a:r>
              <a:rPr lang="sv-SE" altLang="sv-SE" sz="2000" dirty="0"/>
              <a:t>		</a:t>
            </a:r>
            <a:r>
              <a:rPr lang="sv-SE" altLang="sv-SE" sz="2000" b="1" dirty="0"/>
              <a:t>Grov misshandel och synnerligen grov misshandel (6 §) </a:t>
            </a:r>
          </a:p>
          <a:p>
            <a:pPr marL="914400" lvl="2" indent="0">
              <a:buNone/>
              <a:tabLst>
                <a:tab pos="1257300" algn="l"/>
                <a:tab pos="1438275" algn="l"/>
              </a:tabLst>
              <a:defRPr/>
            </a:pPr>
            <a:endParaRPr lang="sv-SE" altLang="sv-SE" sz="2000" dirty="0"/>
          </a:p>
          <a:p>
            <a:pPr marL="0" indent="0">
              <a:tabLst>
                <a:tab pos="1162050" algn="l"/>
              </a:tabLst>
              <a:defRPr/>
            </a:pPr>
            <a:r>
              <a:rPr lang="sv-SE" altLang="sv-SE" sz="2000" dirty="0"/>
              <a:t>7-10 §§   Oaktsamma brott</a:t>
            </a:r>
          </a:p>
          <a:p>
            <a:pPr marL="1371600" lvl="3" indent="0">
              <a:buNone/>
              <a:tabLst>
                <a:tab pos="1162050" algn="l"/>
                <a:tab pos="1438275" algn="l"/>
              </a:tabLst>
              <a:defRPr/>
            </a:pPr>
            <a:r>
              <a:rPr lang="sv-SE" altLang="sv-SE" sz="2000" dirty="0"/>
              <a:t>	</a:t>
            </a:r>
            <a:r>
              <a:rPr lang="sv-SE" altLang="sv-SE" sz="2000" b="1" dirty="0"/>
              <a:t>Vållande till annans död (7 §) </a:t>
            </a:r>
          </a:p>
          <a:p>
            <a:pPr marL="857250" lvl="2" indent="0">
              <a:buNone/>
              <a:tabLst>
                <a:tab pos="1257300" algn="l"/>
                <a:tab pos="1438275" algn="l"/>
              </a:tabLst>
              <a:defRPr/>
            </a:pPr>
            <a:r>
              <a:rPr lang="sv-SE" altLang="sv-SE" sz="2000" dirty="0"/>
              <a:t>		</a:t>
            </a:r>
            <a:r>
              <a:rPr lang="sv-SE" altLang="sv-SE" sz="2000" b="1" dirty="0"/>
              <a:t>Vållande till kroppsskada (8 §) </a:t>
            </a:r>
          </a:p>
          <a:p>
            <a:pPr marL="857250" lvl="2" indent="0">
              <a:buNone/>
              <a:tabLst>
                <a:tab pos="1257300" algn="l"/>
                <a:tab pos="1438275" algn="l"/>
              </a:tabLst>
              <a:defRPr/>
            </a:pPr>
            <a:r>
              <a:rPr lang="sv-SE" altLang="sv-SE" sz="2000" dirty="0"/>
              <a:t>		Framkallande av fara för annan (9 §) </a:t>
            </a:r>
          </a:p>
          <a:p>
            <a:pPr marL="857250" lvl="2" indent="0">
              <a:buNone/>
              <a:tabLst>
                <a:tab pos="1257300" algn="l"/>
                <a:tab pos="1438275" algn="l"/>
              </a:tabLst>
              <a:defRPr/>
            </a:pPr>
            <a:r>
              <a:rPr lang="sv-SE" altLang="sv-SE" sz="2000" dirty="0"/>
              <a:t>		Arbetsmiljöbrott (</a:t>
            </a:r>
            <a:r>
              <a:rPr lang="sv-SE" altLang="sv-SE" sz="2000" i="1" u="sng" dirty="0"/>
              <a:t>uppsåt</a:t>
            </a:r>
            <a:r>
              <a:rPr lang="sv-SE" altLang="sv-SE" sz="2000" i="1" dirty="0"/>
              <a:t> och oaktsamhet</a:t>
            </a:r>
            <a:r>
              <a:rPr lang="sv-SE" altLang="sv-SE" sz="2000" dirty="0"/>
              <a:t>) (10 §)</a:t>
            </a:r>
          </a:p>
          <a:p>
            <a:pPr marL="857250" lvl="2" indent="0">
              <a:buNone/>
              <a:tabLst>
                <a:tab pos="1257300" algn="l"/>
                <a:tab pos="1438275" algn="l"/>
              </a:tabLst>
              <a:defRPr/>
            </a:pPr>
            <a:endParaRPr lang="sv-SE" altLang="sv-SE" dirty="0"/>
          </a:p>
        </p:txBody>
      </p:sp>
    </p:spTree>
    <p:extLst>
      <p:ext uri="{BB962C8B-B14F-4D97-AF65-F5344CB8AC3E}">
        <p14:creationId xmlns:p14="http://schemas.microsoft.com/office/powerpoint/2010/main" val="2861011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39800" y="476672"/>
            <a:ext cx="10193867" cy="432048"/>
          </a:xfrm>
        </p:spPr>
        <p:txBody>
          <a:bodyPr/>
          <a:lstStyle/>
          <a:p>
            <a:r>
              <a:rPr lang="sv-SE" sz="3200" b="1" dirty="0"/>
              <a:t>Mord, </a:t>
            </a:r>
            <a:r>
              <a:rPr lang="sv-SE" sz="3200" dirty="0"/>
              <a:t>3:1 BrB</a:t>
            </a:r>
          </a:p>
        </p:txBody>
      </p:sp>
      <p:sp>
        <p:nvSpPr>
          <p:cNvPr id="3" name="Platshållare för innehåll 2"/>
          <p:cNvSpPr>
            <a:spLocks noGrp="1"/>
          </p:cNvSpPr>
          <p:nvPr>
            <p:ph idx="1"/>
          </p:nvPr>
        </p:nvSpPr>
        <p:spPr>
          <a:xfrm>
            <a:off x="941917" y="908720"/>
            <a:ext cx="10210800" cy="5184576"/>
          </a:xfrm>
        </p:spPr>
        <p:txBody>
          <a:bodyPr/>
          <a:lstStyle/>
          <a:p>
            <a:r>
              <a:rPr lang="sv-SE" sz="2000" dirty="0">
                <a:solidFill>
                  <a:srgbClr val="0070C0"/>
                </a:solidFill>
              </a:rPr>
              <a:t>Objektiva</a:t>
            </a:r>
            <a:r>
              <a:rPr lang="sv-SE" sz="2000" dirty="0"/>
              <a:t> rekvisit:</a:t>
            </a:r>
          </a:p>
          <a:p>
            <a:endParaRPr lang="sv-SE" sz="800" dirty="0"/>
          </a:p>
          <a:p>
            <a:pPr>
              <a:buFontTx/>
              <a:buChar char="-"/>
            </a:pPr>
            <a:r>
              <a:rPr lang="sv-SE" sz="2000" dirty="0"/>
              <a:t>Att beröva </a:t>
            </a:r>
          </a:p>
          <a:p>
            <a:pPr>
              <a:buFontTx/>
              <a:buChar char="-"/>
            </a:pPr>
            <a:r>
              <a:rPr lang="sv-SE" sz="2000" dirty="0"/>
              <a:t>annan livet</a:t>
            </a:r>
            <a:endParaRPr lang="sv-SE" sz="2000" dirty="0">
              <a:solidFill>
                <a:prstClr val="black"/>
              </a:solidFill>
            </a:endParaRPr>
          </a:p>
          <a:p>
            <a:pPr marL="0" indent="0"/>
            <a:endParaRPr lang="sv-SE" sz="2000" dirty="0">
              <a:solidFill>
                <a:prstClr val="black"/>
              </a:solidFill>
            </a:endParaRPr>
          </a:p>
          <a:p>
            <a:pPr marL="0" indent="0"/>
            <a:r>
              <a:rPr lang="sv-SE" sz="2000" dirty="0">
                <a:solidFill>
                  <a:prstClr val="black"/>
                </a:solidFill>
              </a:rPr>
              <a:t>När slutar livet? Dödsbegrepp: ”när hjärnans samtliga funktioner totalt och definitivt har fallit bort”.</a:t>
            </a:r>
          </a:p>
          <a:p>
            <a:pPr marL="0" indent="0"/>
            <a:r>
              <a:rPr lang="sv-SE" sz="2000" dirty="0">
                <a:solidFill>
                  <a:prstClr val="black"/>
                </a:solidFill>
              </a:rPr>
              <a:t>Annan livet: självmord är inte något brott. </a:t>
            </a:r>
          </a:p>
          <a:p>
            <a:pPr marL="0" indent="0"/>
            <a:r>
              <a:rPr lang="sv-SE" sz="2000" dirty="0">
                <a:solidFill>
                  <a:prstClr val="black"/>
                </a:solidFill>
              </a:rPr>
              <a:t>Offret måste vara en annan levande människa. </a:t>
            </a:r>
          </a:p>
          <a:p>
            <a:pPr marL="0" indent="0"/>
            <a:endParaRPr lang="sv-SE" sz="2000" dirty="0">
              <a:solidFill>
                <a:prstClr val="black"/>
              </a:solidFill>
            </a:endParaRPr>
          </a:p>
          <a:p>
            <a:pPr marL="0" indent="0"/>
            <a:endParaRPr lang="sv-SE" sz="2000" dirty="0">
              <a:solidFill>
                <a:prstClr val="black"/>
              </a:solidFill>
            </a:endParaRPr>
          </a:p>
          <a:p>
            <a:pPr marL="0" indent="0"/>
            <a:r>
              <a:rPr lang="sv-SE" sz="2000" dirty="0">
                <a:solidFill>
                  <a:srgbClr val="FF0000"/>
                </a:solidFill>
              </a:rPr>
              <a:t>Subjektiva </a:t>
            </a:r>
            <a:r>
              <a:rPr lang="sv-SE" sz="2000" dirty="0"/>
              <a:t>rekvisit: Uppsåt att beröva offret livet.</a:t>
            </a:r>
          </a:p>
          <a:p>
            <a:pPr marL="0" indent="0"/>
            <a:endParaRPr lang="sv-SE" dirty="0">
              <a:solidFill>
                <a:srgbClr val="FF0000"/>
              </a:solidFill>
            </a:endParaRPr>
          </a:p>
          <a:p>
            <a:pPr marL="0" indent="0"/>
            <a:endParaRPr lang="sv-SE" dirty="0">
              <a:latin typeface="+mj-lt"/>
            </a:endParaRPr>
          </a:p>
          <a:p>
            <a:endParaRPr lang="sv-SE" sz="2000" dirty="0"/>
          </a:p>
        </p:txBody>
      </p:sp>
    </p:spTree>
    <p:extLst>
      <p:ext uri="{BB962C8B-B14F-4D97-AF65-F5344CB8AC3E}">
        <p14:creationId xmlns:p14="http://schemas.microsoft.com/office/powerpoint/2010/main" val="386097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840601-5C75-7F96-D206-D06755380B5D}"/>
              </a:ext>
            </a:extLst>
          </p:cNvPr>
          <p:cNvSpPr>
            <a:spLocks noGrp="1"/>
          </p:cNvSpPr>
          <p:nvPr>
            <p:ph type="title"/>
          </p:nvPr>
        </p:nvSpPr>
        <p:spPr>
          <a:xfrm>
            <a:off x="939800" y="806450"/>
            <a:ext cx="10193867" cy="462310"/>
          </a:xfrm>
        </p:spPr>
        <p:txBody>
          <a:bodyPr/>
          <a:lstStyle/>
          <a:p>
            <a:r>
              <a:rPr lang="sv-SE" b="1" dirty="0">
                <a:solidFill>
                  <a:srgbClr val="00B050"/>
                </a:solidFill>
                <a:latin typeface="+mj-lt"/>
              </a:rPr>
              <a:t>Straff</a:t>
            </a:r>
            <a:r>
              <a:rPr lang="sv-SE" dirty="0">
                <a:latin typeface="+mj-lt"/>
              </a:rPr>
              <a:t>: </a:t>
            </a:r>
            <a:r>
              <a:rPr lang="sv-SE" b="0" i="0" dirty="0">
                <a:solidFill>
                  <a:srgbClr val="2F2F2B"/>
                </a:solidFill>
                <a:effectLst/>
                <a:latin typeface="+mj-lt"/>
              </a:rPr>
              <a:t>fängelse på viss tid, lägst tio och högst arton år, eller på livstid.</a:t>
            </a:r>
            <a:br>
              <a:rPr lang="sv-SE" b="0" i="0" dirty="0">
                <a:solidFill>
                  <a:srgbClr val="2F2F2B"/>
                </a:solidFill>
                <a:effectLst/>
                <a:latin typeface="+mj-lt"/>
              </a:rPr>
            </a:br>
            <a:endParaRPr lang="sv-SE" dirty="0"/>
          </a:p>
        </p:txBody>
      </p:sp>
      <p:sp>
        <p:nvSpPr>
          <p:cNvPr id="3" name="Platshållare för innehåll 2">
            <a:extLst>
              <a:ext uri="{FF2B5EF4-FFF2-40B4-BE49-F238E27FC236}">
                <a16:creationId xmlns:a16="http://schemas.microsoft.com/office/drawing/2014/main" id="{2C8B15AA-9C93-FF23-42A2-FE8A3F5B686A}"/>
              </a:ext>
            </a:extLst>
          </p:cNvPr>
          <p:cNvSpPr>
            <a:spLocks noGrp="1"/>
          </p:cNvSpPr>
          <p:nvPr>
            <p:ph idx="1"/>
          </p:nvPr>
        </p:nvSpPr>
        <p:spPr>
          <a:xfrm>
            <a:off x="941917" y="1412776"/>
            <a:ext cx="10210800" cy="4638774"/>
          </a:xfrm>
        </p:spPr>
        <p:txBody>
          <a:bodyPr/>
          <a:lstStyle/>
          <a:p>
            <a:pPr marL="0" indent="0"/>
            <a:r>
              <a:rPr lang="sv-SE" sz="2000" dirty="0"/>
              <a:t>Skäl för livstids fängelse. Fem exempel på objektiva alternativa rekvisit som särskilt ska beaktas:</a:t>
            </a:r>
          </a:p>
          <a:p>
            <a:pPr marL="0" indent="0"/>
            <a:endParaRPr lang="sv-SE" sz="800" dirty="0"/>
          </a:p>
          <a:p>
            <a:pPr marL="285750" indent="-285750">
              <a:buFontTx/>
              <a:buChar char="-"/>
            </a:pPr>
            <a:r>
              <a:rPr lang="sv-SE" sz="2000" dirty="0"/>
              <a:t>gärningen föregåtts av </a:t>
            </a:r>
            <a:r>
              <a:rPr lang="sv-SE" sz="2000" u="sng" dirty="0"/>
              <a:t>noggrann</a:t>
            </a:r>
            <a:r>
              <a:rPr lang="sv-SE" sz="2000" dirty="0"/>
              <a:t> planering, </a:t>
            </a:r>
          </a:p>
          <a:p>
            <a:pPr marL="0" indent="0"/>
            <a:r>
              <a:rPr lang="sv-SE" sz="2000" i="1" dirty="0">
                <a:solidFill>
                  <a:srgbClr val="0070C0"/>
                </a:solidFill>
              </a:rPr>
              <a:t>Ex. gm kartlagt offrets vanor.</a:t>
            </a:r>
          </a:p>
          <a:p>
            <a:pPr marL="0" indent="0"/>
            <a:endParaRPr lang="sv-SE" sz="800" dirty="0"/>
          </a:p>
          <a:p>
            <a:pPr marL="285750" indent="-285750">
              <a:buFontTx/>
              <a:buChar char="-"/>
            </a:pPr>
            <a:r>
              <a:rPr lang="sv-SE" sz="2000" dirty="0"/>
              <a:t>präglats av </a:t>
            </a:r>
            <a:r>
              <a:rPr lang="sv-SE" sz="2000" u="sng" dirty="0"/>
              <a:t>särskild</a:t>
            </a:r>
            <a:r>
              <a:rPr lang="sv-SE" sz="2000" dirty="0"/>
              <a:t> förslagenhet, </a:t>
            </a:r>
          </a:p>
          <a:p>
            <a:pPr marL="0" indent="0"/>
            <a:endParaRPr lang="sv-SE" sz="800" dirty="0"/>
          </a:p>
          <a:p>
            <a:pPr marL="285750" indent="-285750">
              <a:buFontTx/>
              <a:buChar char="-"/>
            </a:pPr>
            <a:r>
              <a:rPr lang="sv-SE" sz="2000" dirty="0"/>
              <a:t>syftat till att främja eller dölja annan brottslighet, </a:t>
            </a:r>
          </a:p>
          <a:p>
            <a:pPr marL="0" indent="0"/>
            <a:endParaRPr lang="sv-SE" sz="800" dirty="0"/>
          </a:p>
          <a:p>
            <a:pPr marL="285750" indent="-285750">
              <a:buFontTx/>
              <a:buChar char="-"/>
            </a:pPr>
            <a:r>
              <a:rPr lang="sv-SE" sz="2000" dirty="0"/>
              <a:t>inneburit </a:t>
            </a:r>
            <a:r>
              <a:rPr lang="sv-SE" sz="2000" u="sng" dirty="0"/>
              <a:t>svårt</a:t>
            </a:r>
            <a:r>
              <a:rPr lang="sv-SE" sz="2000" dirty="0"/>
              <a:t> lidande för offret</a:t>
            </a:r>
          </a:p>
          <a:p>
            <a:pPr marL="0" indent="0"/>
            <a:r>
              <a:rPr lang="sv-SE" sz="2000" i="1" dirty="0">
                <a:solidFill>
                  <a:srgbClr val="0070C0"/>
                </a:solidFill>
              </a:rPr>
              <a:t>Ex. våldet har varit kraftigt, gärningen har haft karaktär av avrättning, att offer har känt stark dödsångest.</a:t>
            </a:r>
          </a:p>
          <a:p>
            <a:pPr marL="0" indent="0"/>
            <a:endParaRPr lang="sv-SE" sz="800" i="1" dirty="0">
              <a:solidFill>
                <a:srgbClr val="0070C0"/>
              </a:solidFill>
            </a:endParaRPr>
          </a:p>
          <a:p>
            <a:pPr marL="285750" indent="-285750">
              <a:buFontTx/>
              <a:buChar char="-"/>
            </a:pPr>
            <a:r>
              <a:rPr lang="sv-SE" sz="2000" dirty="0"/>
              <a:t>annars varit </a:t>
            </a:r>
            <a:r>
              <a:rPr lang="sv-SE" sz="2000" u="sng" dirty="0"/>
              <a:t>särskilt</a:t>
            </a:r>
            <a:r>
              <a:rPr lang="sv-SE" sz="2000" dirty="0"/>
              <a:t> hänsynslös. </a:t>
            </a:r>
          </a:p>
          <a:p>
            <a:r>
              <a:rPr lang="sv-SE" sz="2000" i="1" dirty="0">
                <a:solidFill>
                  <a:srgbClr val="0070C0"/>
                </a:solidFill>
              </a:rPr>
              <a:t>Ex. brottet har riktat sig mot en närstående, att brottet har förövats inför ögonen på närstående till offer, t.ex. offrets barn. </a:t>
            </a:r>
          </a:p>
          <a:p>
            <a:endParaRPr lang="sv-SE" dirty="0"/>
          </a:p>
        </p:txBody>
      </p:sp>
    </p:spTree>
    <p:extLst>
      <p:ext uri="{BB962C8B-B14F-4D97-AF65-F5344CB8AC3E}">
        <p14:creationId xmlns:p14="http://schemas.microsoft.com/office/powerpoint/2010/main" val="357284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D725A0-4DC2-42AC-1F19-010E964BA013}"/>
              </a:ext>
            </a:extLst>
          </p:cNvPr>
          <p:cNvSpPr>
            <a:spLocks noGrp="1"/>
          </p:cNvSpPr>
          <p:nvPr>
            <p:ph type="title"/>
          </p:nvPr>
        </p:nvSpPr>
        <p:spPr/>
        <p:txBody>
          <a:bodyPr/>
          <a:lstStyle/>
          <a:p>
            <a:r>
              <a:rPr lang="sv-SE" b="1" dirty="0">
                <a:solidFill>
                  <a:prstClr val="black"/>
                </a:solidFill>
              </a:rPr>
              <a:t>Dråp, </a:t>
            </a:r>
            <a:r>
              <a:rPr lang="sv-SE" dirty="0">
                <a:solidFill>
                  <a:prstClr val="black"/>
                </a:solidFill>
              </a:rPr>
              <a:t>3:2 BrB</a:t>
            </a:r>
            <a:endParaRPr lang="sv-SE" dirty="0"/>
          </a:p>
        </p:txBody>
      </p:sp>
      <p:sp>
        <p:nvSpPr>
          <p:cNvPr id="3" name="Platshållare för innehåll 2">
            <a:extLst>
              <a:ext uri="{FF2B5EF4-FFF2-40B4-BE49-F238E27FC236}">
                <a16:creationId xmlns:a16="http://schemas.microsoft.com/office/drawing/2014/main" id="{149230A5-E8DC-5C92-2403-2AFC5E5D66EE}"/>
              </a:ext>
            </a:extLst>
          </p:cNvPr>
          <p:cNvSpPr>
            <a:spLocks noGrp="1"/>
          </p:cNvSpPr>
          <p:nvPr>
            <p:ph idx="1"/>
          </p:nvPr>
        </p:nvSpPr>
        <p:spPr>
          <a:xfrm>
            <a:off x="941917" y="1340768"/>
            <a:ext cx="10210800" cy="4710782"/>
          </a:xfrm>
        </p:spPr>
        <p:txBody>
          <a:bodyPr/>
          <a:lstStyle/>
          <a:p>
            <a:pPr lvl="0"/>
            <a:r>
              <a:rPr lang="sv-SE" sz="2000" dirty="0">
                <a:solidFill>
                  <a:prstClr val="black"/>
                </a:solidFill>
              </a:rPr>
              <a:t>Är brott som i 1 § sägs med hänsyn till de omständigheter som föranlett gärningen eller eljest att anse som </a:t>
            </a:r>
            <a:r>
              <a:rPr lang="sv-SE" sz="2000" dirty="0">
                <a:solidFill>
                  <a:srgbClr val="0070C0"/>
                </a:solidFill>
              </a:rPr>
              <a:t>mindre grovt</a:t>
            </a:r>
            <a:r>
              <a:rPr lang="sv-SE" sz="2000" dirty="0">
                <a:solidFill>
                  <a:prstClr val="black"/>
                </a:solidFill>
              </a:rPr>
              <a:t>, </a:t>
            </a:r>
            <a:r>
              <a:rPr lang="sv-SE" sz="2000" dirty="0"/>
              <a:t>dömes för dråp.</a:t>
            </a:r>
          </a:p>
          <a:p>
            <a:pPr lvl="0"/>
            <a:endParaRPr lang="sv-SE" dirty="0">
              <a:solidFill>
                <a:srgbClr val="FF0000"/>
              </a:solidFill>
            </a:endParaRPr>
          </a:p>
          <a:p>
            <a:pPr lvl="0"/>
            <a:r>
              <a:rPr lang="sv-SE" sz="2000" dirty="0">
                <a:solidFill>
                  <a:srgbClr val="FF0000"/>
                </a:solidFill>
              </a:rPr>
              <a:t>Subjektivt </a:t>
            </a:r>
            <a:r>
              <a:rPr lang="sv-SE" sz="2000" dirty="0"/>
              <a:t>rekvisit: uppsåt</a:t>
            </a:r>
            <a:endParaRPr lang="sv-SE" sz="2000" dirty="0">
              <a:solidFill>
                <a:srgbClr val="FF0000"/>
              </a:solidFill>
            </a:endParaRPr>
          </a:p>
          <a:p>
            <a:pPr lvl="0"/>
            <a:endParaRPr lang="sv-SE" sz="2000" b="1" dirty="0">
              <a:solidFill>
                <a:srgbClr val="00B050"/>
              </a:solidFill>
            </a:endParaRPr>
          </a:p>
          <a:p>
            <a:pPr lvl="0"/>
            <a:r>
              <a:rPr lang="sv-SE" sz="2000" b="1" dirty="0">
                <a:solidFill>
                  <a:srgbClr val="00B050"/>
                </a:solidFill>
                <a:latin typeface="+mj-lt"/>
              </a:rPr>
              <a:t>Straff: </a:t>
            </a:r>
            <a:r>
              <a:rPr lang="sv-SE" sz="2000" b="0" i="0" dirty="0">
                <a:solidFill>
                  <a:srgbClr val="2F2F2B"/>
                </a:solidFill>
                <a:effectLst/>
                <a:latin typeface="+mj-lt"/>
              </a:rPr>
              <a:t>fängelse från sex till tio år</a:t>
            </a:r>
            <a:endParaRPr lang="sv-SE" sz="2000" dirty="0">
              <a:solidFill>
                <a:prstClr val="black"/>
              </a:solidFill>
              <a:latin typeface="+mj-lt"/>
            </a:endParaRPr>
          </a:p>
          <a:p>
            <a:pPr lvl="0"/>
            <a:endParaRPr lang="sv-SE" dirty="0">
              <a:solidFill>
                <a:prstClr val="black"/>
              </a:solidFill>
            </a:endParaRPr>
          </a:p>
          <a:p>
            <a:pPr lvl="0"/>
            <a:r>
              <a:rPr lang="sv-SE" sz="2000" dirty="0">
                <a:solidFill>
                  <a:prstClr val="black"/>
                </a:solidFill>
              </a:rPr>
              <a:t>Mord och dråp är olika grader av samma brott och består i en gärning som innebär att någon uppsåtligen berövar en annan person livet.  </a:t>
            </a:r>
          </a:p>
          <a:p>
            <a:pPr lvl="0"/>
            <a:endParaRPr lang="sv-SE" sz="2000" dirty="0">
              <a:solidFill>
                <a:prstClr val="black"/>
              </a:solidFill>
            </a:endParaRPr>
          </a:p>
          <a:p>
            <a:pPr lvl="0"/>
            <a:r>
              <a:rPr lang="sv-SE" sz="2000" dirty="0">
                <a:solidFill>
                  <a:prstClr val="black"/>
                </a:solidFill>
              </a:rPr>
              <a:t>Gränser mellan mord och dråp: Gärningen normalt ska anses som mord. Dråp föreligger om gärningen med hänsyn till de omständigheter som har föranlett gärningen eller annars ska bedömas som </a:t>
            </a:r>
            <a:r>
              <a:rPr lang="sv-SE" sz="2000" dirty="0">
                <a:solidFill>
                  <a:srgbClr val="0070C0"/>
                </a:solidFill>
              </a:rPr>
              <a:t>mindre grov</a:t>
            </a:r>
            <a:r>
              <a:rPr lang="sv-SE" sz="2000" dirty="0">
                <a:solidFill>
                  <a:prstClr val="black"/>
                </a:solidFill>
              </a:rPr>
              <a:t>.</a:t>
            </a:r>
          </a:p>
          <a:p>
            <a:pPr lvl="0"/>
            <a:endParaRPr lang="sv-SE" sz="2000" dirty="0">
              <a:solidFill>
                <a:prstClr val="black"/>
              </a:solidFill>
            </a:endParaRPr>
          </a:p>
          <a:p>
            <a:endParaRPr lang="sv-SE" dirty="0"/>
          </a:p>
        </p:txBody>
      </p:sp>
    </p:spTree>
    <p:extLst>
      <p:ext uri="{BB962C8B-B14F-4D97-AF65-F5344CB8AC3E}">
        <p14:creationId xmlns:p14="http://schemas.microsoft.com/office/powerpoint/2010/main" val="2740758424"/>
      </p:ext>
    </p:extLst>
  </p:cSld>
  <p:clrMapOvr>
    <a:masterClrMapping/>
  </p:clrMapOvr>
</p:sld>
</file>

<file path=ppt/theme/theme1.xml><?xml version="1.0" encoding="utf-8"?>
<a:theme xmlns:a="http://schemas.openxmlformats.org/drawingml/2006/main" name="Linnéuniversitetet">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txDef>
      <a:spPr>
        <a:noFill/>
      </a:spPr>
      <a:bodyPr wrap="square" rtlCol="0">
        <a:spAutoFit/>
      </a:bodyPr>
      <a:lstStyle>
        <a:defPPr>
          <a:defRPr dirty="0">
            <a:latin typeface="+mn-lt"/>
          </a:defRPr>
        </a:defPPr>
      </a:lstStyle>
    </a:tx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B5AA89F4-5110-4B04-BBAC-64ADA65212E9}"/>
    </a:ext>
  </a:extLst>
</a:theme>
</file>

<file path=ppt/theme/theme2.xml><?xml version="1.0" encoding="utf-8"?>
<a:theme xmlns:a="http://schemas.openxmlformats.org/drawingml/2006/main" name="Utan logotyp">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E44AC9E0-5933-4B13-8CE9-A816B841F483}"/>
    </a:ext>
  </a:extLst>
</a:theme>
</file>

<file path=ppt/theme/theme3.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nu_sw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lnu_swe</Template>
  <TotalTime>20191</TotalTime>
  <Words>2697</Words>
  <Application>Microsoft Office PowerPoint</Application>
  <PresentationFormat>Bredbild</PresentationFormat>
  <Paragraphs>338</Paragraphs>
  <Slides>28</Slides>
  <Notes>25</Notes>
  <HiddenSlides>0</HiddenSlides>
  <MMClips>0</MMClips>
  <ScaleCrop>false</ScaleCrop>
  <HeadingPairs>
    <vt:vector size="6" baseType="variant">
      <vt:variant>
        <vt:lpstr>Använt teckensnitt</vt:lpstr>
      </vt:variant>
      <vt:variant>
        <vt:i4>5</vt:i4>
      </vt:variant>
      <vt:variant>
        <vt:lpstr>Tema</vt:lpstr>
      </vt:variant>
      <vt:variant>
        <vt:i4>4</vt:i4>
      </vt:variant>
      <vt:variant>
        <vt:lpstr>Bildrubriker</vt:lpstr>
      </vt:variant>
      <vt:variant>
        <vt:i4>28</vt:i4>
      </vt:variant>
    </vt:vector>
  </HeadingPairs>
  <TitlesOfParts>
    <vt:vector size="37" baseType="lpstr">
      <vt:lpstr>Aldhabi</vt:lpstr>
      <vt:lpstr>Arial</vt:lpstr>
      <vt:lpstr>Calibri</vt:lpstr>
      <vt:lpstr>Roboto</vt:lpstr>
      <vt:lpstr>Times New Roman</vt:lpstr>
      <vt:lpstr>Linnéuniversitetet</vt:lpstr>
      <vt:lpstr>Utan logotyp</vt:lpstr>
      <vt:lpstr>1_Office Theme</vt:lpstr>
      <vt:lpstr>Lnu_swe</vt:lpstr>
      <vt:lpstr>3 kap. BrB Om brott mot liv och hälsa </vt:lpstr>
      <vt:lpstr>Brottsbalkens systematik - Tre avdelningar </vt:lpstr>
      <vt:lpstr>Andra avdelningen</vt:lpstr>
      <vt:lpstr>Systematiken i brottskatalogen (kap 3-22)</vt:lpstr>
      <vt:lpstr>Paragrafernas systematik i brottskatalogen (kap. 3 – 22)</vt:lpstr>
      <vt:lpstr>3 kap BrB - Om brott mot liv och hälsa </vt:lpstr>
      <vt:lpstr>Mord, 3:1 BrB</vt:lpstr>
      <vt:lpstr>Straff: fängelse på viss tid, lägst tio och högst arton år, eller på livstid. </vt:lpstr>
      <vt:lpstr>Dråp, 3:2 BrB</vt:lpstr>
      <vt:lpstr>Exempel på situationer som gör att det blir dråp i stället för mord</vt:lpstr>
      <vt:lpstr>Exempel på svårigheter i gränsdragningar mellan dråp och mord</vt:lpstr>
      <vt:lpstr>Samtycke</vt:lpstr>
      <vt:lpstr>Misshandel</vt:lpstr>
      <vt:lpstr>Misshandel, 3:5 BrB</vt:lpstr>
      <vt:lpstr>Subjektivt rekvisit: uppsåt.</vt:lpstr>
      <vt:lpstr>Ringa misshandel, 3:5 BrB </vt:lpstr>
      <vt:lpstr>Grov misshandel, 3:6 st 1 BrB</vt:lpstr>
      <vt:lpstr>Synnerligen grov misshandel, 3:6 st 2 BrB.</vt:lpstr>
      <vt:lpstr>Samtyckesfrågor</vt:lpstr>
      <vt:lpstr>HOVRÄTTEN FÖR VÄSTRA SVERIGE DOM 2014-06-05 Mål nr B 2254-14 och B 2705-14 – ett exempel på synnerligen grov misshandel   </vt:lpstr>
      <vt:lpstr>Vållande till annans död, 3:7</vt:lpstr>
      <vt:lpstr>Oaktsamhetsbedömningens tre led, forts</vt:lpstr>
      <vt:lpstr>Vållande till annans död, forts. </vt:lpstr>
      <vt:lpstr>Vållande till annans död, gradindelningen</vt:lpstr>
      <vt:lpstr>Vållande till kroppsskada eller sjukdom, 3:8 BrB.</vt:lpstr>
      <vt:lpstr>Grovt brott:</vt:lpstr>
      <vt:lpstr>Osjälvständiga brott</vt:lpstr>
      <vt:lpstr>PowerPoint-presentation</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Sandra Rohdin</dc:creator>
  <cp:lastModifiedBy>Anna Quintero Tovar</cp:lastModifiedBy>
  <cp:revision>452</cp:revision>
  <cp:lastPrinted>2019-10-03T08:21:34Z</cp:lastPrinted>
  <dcterms:created xsi:type="dcterms:W3CDTF">2019-01-18T09:23:29Z</dcterms:created>
  <dcterms:modified xsi:type="dcterms:W3CDTF">2024-08-30T10:58:22Z</dcterms:modified>
  <cp:version>1</cp:version>
</cp:coreProperties>
</file>