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0"/>
  </p:notesMasterIdLst>
  <p:sldIdLst>
    <p:sldId id="416" r:id="rId3"/>
    <p:sldId id="425" r:id="rId4"/>
    <p:sldId id="417" r:id="rId5"/>
    <p:sldId id="422" r:id="rId6"/>
    <p:sldId id="421" r:id="rId7"/>
    <p:sldId id="430" r:id="rId8"/>
    <p:sldId id="420" r:id="rId9"/>
    <p:sldId id="427" r:id="rId10"/>
    <p:sldId id="419" r:id="rId11"/>
    <p:sldId id="356" r:id="rId12"/>
    <p:sldId id="363" r:id="rId13"/>
    <p:sldId id="428" r:id="rId14"/>
    <p:sldId id="426" r:id="rId15"/>
    <p:sldId id="405" r:id="rId16"/>
    <p:sldId id="424" r:id="rId17"/>
    <p:sldId id="429" r:id="rId18"/>
    <p:sldId id="41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3AFA4-4B1D-46EB-80F6-7E103A384109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A0714-3AA3-469F-95E7-3C8E600E77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39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Betygsskala</a:t>
            </a:r>
            <a:r>
              <a:rPr lang="sv-SE" b="1" baseline="0" dirty="0"/>
              <a:t> vid Ekonomihögskolan</a:t>
            </a:r>
          </a:p>
          <a:p>
            <a:endParaRPr lang="sv-SE" baseline="0" dirty="0"/>
          </a:p>
          <a:p>
            <a:r>
              <a:rPr lang="sv-SE" baseline="0" dirty="0"/>
              <a:t>Länk till regeldokumentet finns i rubriken och går även att hitta på Ekonomihögskolan informerar på </a:t>
            </a:r>
            <a:r>
              <a:rPr lang="sv-SE" baseline="0" dirty="0" err="1"/>
              <a:t>MyMoodle</a:t>
            </a:r>
            <a:r>
              <a:rPr lang="sv-SE" baseline="0" dirty="0"/>
              <a:t>. </a:t>
            </a:r>
          </a:p>
          <a:p>
            <a:endParaRPr lang="sv-SE" baseline="0" dirty="0"/>
          </a:p>
          <a:p>
            <a:r>
              <a:rPr lang="sv-SE" baseline="0" dirty="0"/>
              <a:t>Gå igenom de olika stegen.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0E7F1-1FC6-4112-B6DB-B43B092A1A3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0326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Sammanvägning av betyg – betyg på kurs</a:t>
            </a:r>
          </a:p>
          <a:p>
            <a:endParaRPr lang="sv-SE" dirty="0"/>
          </a:p>
          <a:p>
            <a:r>
              <a:rPr lang="sv-SE" dirty="0"/>
              <a:t>Berätta</a:t>
            </a:r>
            <a:r>
              <a:rPr lang="sv-SE" baseline="0" dirty="0"/>
              <a:t> att en kurs består av olika examinationsmoment och dessa sammanvägs sedan och ett helkursbetyg sätts.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0E7F1-1FC6-4112-B6DB-B43B092A1A3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7574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0E7F1-1FC6-4112-B6DB-B43B092A1A34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5252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D86D4-7E7B-08BE-F339-89102A937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7FED6-348E-E097-1930-07C2747E4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02A75-91A0-BA49-9460-23A83541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F522-10A1-4ED1-8484-311F018137E7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D8FD1-E54D-C337-066A-6745BEC62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10C3E-9231-A61C-CE1A-0D07A8B5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321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F81BF-76ED-2CC1-5A50-BA97F41E9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B3909-CABA-ED78-2804-8846FECAA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9445E-C950-EE52-DEF3-BFDB1F4B8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7307-8BFB-40F8-9BD9-8A2DF33FC097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4E97-7CD0-0B2F-F5AB-78B961675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B005A-03FB-5A93-7545-6A0F4D69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39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58ACF-49E4-3127-D060-5AFDC22AE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4F2D45-8C44-608A-3B02-D5F766D2B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48BB8-46C3-BF84-AF3D-44C0B5323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EC19-E928-4CF1-AD37-9DBDD17C39FB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2E1BF-20F6-62F2-C8B1-D456B43D4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BADF2-8D7C-098D-B4D6-102D1EE24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349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 descr="Linnéuniversitetets symbol.">
            <a:extLst>
              <a:ext uri="{FF2B5EF4-FFF2-40B4-BE49-F238E27FC236}">
                <a16:creationId xmlns:a16="http://schemas.microsoft.com/office/drawing/2014/main" id="{3D72221E-47D8-B54A-9DF8-E75AB9AC50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882" y="1484785"/>
            <a:ext cx="2092544" cy="2775570"/>
          </a:xfrm>
          <a:prstGeom prst="rect">
            <a:avLst/>
          </a:prstGeom>
        </p:spPr>
      </p:pic>
      <p:pic>
        <p:nvPicPr>
          <p:cNvPr id="7" name="Bild 6" descr="Linnéuniversitetets webbplats Lnu.se.">
            <a:extLst>
              <a:ext uri="{FF2B5EF4-FFF2-40B4-BE49-F238E27FC236}">
                <a16:creationId xmlns:a16="http://schemas.microsoft.com/office/drawing/2014/main" id="{B50C8DD6-BD93-7146-8978-8E910BC57E9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47575" y="4725143"/>
            <a:ext cx="2096851" cy="57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13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EF999B-7765-4BF0-ADE2-D3E95F9B07C2}"/>
              </a:ext>
            </a:extLst>
          </p:cNvPr>
          <p:cNvCxnSpPr/>
          <p:nvPr/>
        </p:nvCxnSpPr>
        <p:spPr>
          <a:xfrm>
            <a:off x="952501" y="6072189"/>
            <a:ext cx="10191751" cy="158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355" name="Title Placeholder 1">
            <a:extLst>
              <a:ext uri="{FF2B5EF4-FFF2-40B4-BE49-F238E27FC236}">
                <a16:creationId xmlns:a16="http://schemas.microsoft.com/office/drawing/2014/main" id="{DC415B66-E80C-4D68-B3D0-3944F631D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49388"/>
            <a:ext cx="10363200" cy="2151062"/>
          </a:xfrm>
        </p:spPr>
        <p:txBody>
          <a:bodyPr/>
          <a:lstStyle>
            <a:lvl1pPr>
              <a:lnSpc>
                <a:spcPts val="7500"/>
              </a:lnSpc>
              <a:defRPr sz="7500"/>
            </a:lvl1pPr>
          </a:lstStyle>
          <a:p>
            <a:pPr lvl="0"/>
            <a:r>
              <a:rPr lang="sv-SE" altLang="sv-SE" noProof="0"/>
              <a:t>Klicka här för att ändra mall för rubrikformat</a:t>
            </a:r>
            <a:endParaRPr lang="en-US" altLang="sv-SE" noProof="0"/>
          </a:p>
        </p:txBody>
      </p:sp>
      <p:sp>
        <p:nvSpPr>
          <p:cNvPr id="100356" name="Text Placeholder 2">
            <a:extLst>
              <a:ext uri="{FF2B5EF4-FFF2-40B4-BE49-F238E27FC236}">
                <a16:creationId xmlns:a16="http://schemas.microsoft.com/office/drawing/2014/main" id="{EEAC6984-A5D3-4223-83CD-8F04A7056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sv-SE" altLang="sv-SE" noProof="0"/>
              <a:t>Klicka här för att ändra mall för underrubrikformat</a:t>
            </a:r>
            <a:endParaRPr lang="en-US" altLang="sv-SE" noProof="0"/>
          </a:p>
        </p:txBody>
      </p:sp>
      <p:pic>
        <p:nvPicPr>
          <p:cNvPr id="100357" name="Picture 5" descr="090323_Lnu_Wordmark_Kalmar_Växjö_påhäng_transparent">
            <a:extLst>
              <a:ext uri="{FF2B5EF4-FFF2-40B4-BE49-F238E27FC236}">
                <a16:creationId xmlns:a16="http://schemas.microsoft.com/office/drawing/2014/main" id="{484F6B9E-570F-4E5E-9AFB-392803C24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1" y="6299201"/>
            <a:ext cx="389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8" name="Picture 6" descr="090323_Lnu_Symbol">
            <a:extLst>
              <a:ext uri="{FF2B5EF4-FFF2-40B4-BE49-F238E27FC236}">
                <a16:creationId xmlns:a16="http://schemas.microsoft.com/office/drawing/2014/main" id="{9D0500B8-68CC-4661-8A86-0C162E2B0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334" y="6207125"/>
            <a:ext cx="33231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423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C8885-8892-4378-88B8-E4A7D1A4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81545-B23B-42B7-BBD3-46D8FC016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2DEE88-E908-4908-9A7A-DE4B55F4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ABE19B-DB79-400D-AE21-DAA9BE7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DA2D24-6DED-4591-A61C-D9D439AE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8669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89CE38-6808-4F74-B2E2-F1E2E897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61C847-C224-4A3E-8860-260FDC126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2080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30CCAD-F9BC-4545-9FF6-C422A16F5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5D6ED4-514B-4401-AF98-E010D7311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44A918-60C8-4B4D-AAB7-64B03C34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2350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4A9B8E-598A-41D8-94B7-11378BDB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85310C-F73F-409E-B452-E62D69364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1917" y="1651000"/>
            <a:ext cx="5003800" cy="41465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67B4CC-C7A6-4632-AE2A-98B687B2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48917" y="1651000"/>
            <a:ext cx="5003800" cy="41465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9FFABF-3A7A-44FB-A5B8-F0354515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7BF071-2E16-4658-B1B9-082FE300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42532B-D2D3-4A3B-A692-5FE51F51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6692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5D2FF-F2EF-4F03-9607-650C3710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914C83-F8DA-434A-86AC-92BF45A48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EE0F89-6230-4935-86D2-93CBCB39E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6"/>
            <a:ext cx="5158316" cy="32924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681B22-3F5F-49F3-B2E5-A40558557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4BAC24-EEAB-45AF-B7D4-4C86FD2BD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6"/>
            <a:ext cx="5183717" cy="32924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086D61E-6563-437A-B5C3-0F3317651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D32D7C3-59CA-45E5-8AF5-FAD43173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D0902F9-DFBB-4E53-8B11-0A7221875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8768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CB9E5-C985-4A41-B507-4DDB87E95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8448DA3-8493-43D0-BBCD-C2EA8CA3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F90420-8D9B-4773-A833-65EBC50A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19F8367-5A5A-48FD-A3A5-731AABD3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245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3E859F-92AD-4FFD-B12C-11CCCE63F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34F9E9-CF85-4093-8C8E-F1964BF7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C3823F-359A-4520-85A9-06E63D02A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288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5D8D4-1FE1-5B0C-F2E0-1CEF0FDC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C2D9A-7D9B-A0E0-2CF7-BAE808502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14011-32FC-B797-3612-CF4C13F7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12662-436D-4DC8-A7AA-B58E412B6BB5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741FB-0488-7AA6-4D9E-849B9D7D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28D54-84CE-5689-07B8-045DBDC63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646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679E70-0082-4C61-B1C7-E0C7FCA7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52D12D-DDBB-4B49-8189-2FE1786C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10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696B2B-A1F5-42F9-BE2A-92649D82D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7224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86E251-E237-48F3-A665-C028DF6C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BFDE46-85BC-4ABE-9B2B-D68A1B5A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52C3F6-880B-426A-8267-9CED7F4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567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80E8C-3963-4841-902F-AF0F6C45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C03D94-D9A9-49DD-B0A4-C3538EC60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101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F6D1A7-6427-4C30-AEFE-B5828DA0B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7224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2C55F2-441D-4FBB-B74A-DB08EAAF9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CEAA9E-DC21-4320-8E68-61B55D93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5D0A8B-3D24-4283-B3CE-8F734950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7214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6F8F0-7162-4FCD-A03F-06346CD7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4248D1-9FE5-42EB-96D1-46CB39D64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1918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78D859D-1623-420A-8503-5B67033F7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00018" y="806450"/>
            <a:ext cx="2552700" cy="520065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98322CF-6F3D-47F1-8A43-FB35AC65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39801" y="806450"/>
            <a:ext cx="7457017" cy="52006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008267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9" descr="090323_Lnu-se.png">
            <a:extLst>
              <a:ext uri="{FF2B5EF4-FFF2-40B4-BE49-F238E27FC236}">
                <a16:creationId xmlns:a16="http://schemas.microsoft.com/office/drawing/2014/main" id="{85731244-C1E5-4462-9CD9-9CABB20B3D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5849" y="4713549"/>
            <a:ext cx="2760304" cy="56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12" descr="090323_Lnu_Symbol.png">
            <a:extLst>
              <a:ext uri="{FF2B5EF4-FFF2-40B4-BE49-F238E27FC236}">
                <a16:creationId xmlns:a16="http://schemas.microsoft.com/office/drawing/2014/main" id="{35F4C14C-02D5-4FC7-BAE9-39BF276B48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98087" y="1448780"/>
            <a:ext cx="2795829" cy="277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843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B25FA-864E-E1D8-9352-EE546B2D4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E4A12-CD48-28AE-2A04-4E8EB324D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62939-C9F6-AC9B-CA25-5E0264E1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6780-822B-4362-8592-893624906FAC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D77D2-B30C-6C4B-7D27-51A3F6FC8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8E1B0-0C98-2849-3E9A-5DB9F6347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118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F6415-5514-68F0-B395-E36A17AAD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C5016-1D0A-064E-EAAA-EDCDD424D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7832-52DB-BFB7-DAE3-8C3AD9EE1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3A130-F772-EEB5-3EC3-316829E1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A4E-396D-4F26-96E8-785FB0DC8A42}" type="datetime1">
              <a:rPr lang="sv-SE" smtClean="0"/>
              <a:t>2025-09-15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03DEB-CD1F-7F2E-61AB-844A207A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D2033-ED0E-24E7-58F7-861CD4B11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19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78316-0962-79D3-EFA5-7E21921A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99FA-4822-BFC3-41E2-B79CA23E7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050E3-FD87-56DC-009B-3BB9F9333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1F408-9AC4-B3F8-46C0-CA2C3E8830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30542-A0D6-94DA-2C39-C48334CA28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3B3DD-1072-51C9-9954-CF3F1835E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F39C-1419-4025-9397-473A7C9743F6}" type="datetime1">
              <a:rPr lang="sv-SE" smtClean="0"/>
              <a:t>2025-09-15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6D89CC-00CD-FF07-5A98-76B7F8C20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D13477-C288-A622-01C3-923F1A67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210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D5421-5EA5-42C2-0FB5-09E68B60C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370D60-160A-7879-AAA5-9B254118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7CB4-2146-4CF6-83F9-47F0B493E0A0}" type="datetime1">
              <a:rPr lang="sv-SE" smtClean="0"/>
              <a:t>2025-09-15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1C256-A472-6ECA-6E55-A37ABA8E0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6276D-C6E7-4606-800B-ED976CA2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037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17B736-6501-9DAD-FE36-8D485900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80A2-351D-46F9-AF26-F93705043266}" type="datetime1">
              <a:rPr lang="sv-SE" smtClean="0"/>
              <a:t>2025-09-15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828F39-7633-F758-73B6-CD288D5C1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2D14A-988E-360D-AD7B-85330829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049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04ABC-C2B5-E27C-6C6C-966DC706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56828-FD83-E5C5-9622-602B4694E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057B6-FCA5-4849-7A90-4435CF0C8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83A4B-6223-B18C-8F6A-D888922D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4BE3-6B35-4E25-BE16-85F991233746}" type="datetime1">
              <a:rPr lang="sv-SE" smtClean="0"/>
              <a:t>2025-09-15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8E20C-19AF-E67D-6D0C-56BF5D292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C517C-8088-9404-DECB-9C7BE71C5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378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63D3-64E0-C34F-54B1-258798B0C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076548-25F8-4840-F63C-368CFB48F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46C0D9-259E-1A4A-A65F-7884FFA1A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28069-3B71-31AB-89CB-7CEAF56A9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F731-F3C2-497F-9890-DFB109A9F233}" type="datetime1">
              <a:rPr lang="sv-SE" smtClean="0"/>
              <a:t>2025-09-15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8AFAB-FBBF-DFE2-02A6-5D93ECE6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F764F-BB3E-F822-1AF2-7B36F707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61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6F1A5F-CB0A-B611-831B-E24A6DD8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67DA7-A669-C58B-1543-A08C2CBBA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3DC1E-BA67-4883-0F63-E6E6D2835F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A8D58-D87E-4A6D-B3B5-2F909EF04C33}" type="datetime1">
              <a:rPr lang="sv-SE" smtClean="0"/>
              <a:t>2025-09-15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92A17-4537-6F7D-8889-7B8CE0E49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Gunilla Larsen Programansvarig HRM Programmet Ekonomihögskolan Linneuniverestet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B3DD0-FEF2-2BDF-7DDD-4E14B4E54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4F18-8230-4FB0-97CD-0919197145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01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893C24-FF6C-427F-8EA7-FB7BDBB315F1}"/>
              </a:ext>
            </a:extLst>
          </p:cNvPr>
          <p:cNvCxnSpPr/>
          <p:nvPr/>
        </p:nvCxnSpPr>
        <p:spPr>
          <a:xfrm>
            <a:off x="952501" y="6072189"/>
            <a:ext cx="10191751" cy="158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283" name="Title Placeholder 1">
            <a:extLst>
              <a:ext uri="{FF2B5EF4-FFF2-40B4-BE49-F238E27FC236}">
                <a16:creationId xmlns:a16="http://schemas.microsoft.com/office/drawing/2014/main" id="{898ACD82-24E2-490D-BABA-5127D9F803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39800" y="806450"/>
            <a:ext cx="10193867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formatet för bakgrundsrubriken</a:t>
            </a:r>
          </a:p>
        </p:txBody>
      </p:sp>
      <p:sp>
        <p:nvSpPr>
          <p:cNvPr id="97284" name="Text Placeholder 2">
            <a:extLst>
              <a:ext uri="{FF2B5EF4-FFF2-40B4-BE49-F238E27FC236}">
                <a16:creationId xmlns:a16="http://schemas.microsoft.com/office/drawing/2014/main" id="{AFC07BE9-C9F9-4F87-B49D-9B68B41ADC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41917" y="1651000"/>
            <a:ext cx="10210800" cy="4136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pic>
        <p:nvPicPr>
          <p:cNvPr id="97285" name="Picture 5" descr="090323_Lnu_Wordmark_Kalmar_Växjö_påhäng_transparent">
            <a:extLst>
              <a:ext uri="{FF2B5EF4-FFF2-40B4-BE49-F238E27FC236}">
                <a16:creationId xmlns:a16="http://schemas.microsoft.com/office/drawing/2014/main" id="{B8E9F3E9-8974-4276-AC2E-9BD850B07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1" y="6299201"/>
            <a:ext cx="389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286" name="Picture 6" descr="090323_Lnu_Symbol">
            <a:extLst>
              <a:ext uri="{FF2B5EF4-FFF2-40B4-BE49-F238E27FC236}">
                <a16:creationId xmlns:a16="http://schemas.microsoft.com/office/drawing/2014/main" id="{00C96DF5-943A-4F73-BB12-81D5565796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334" y="6207125"/>
            <a:ext cx="33231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4E1CA55-A1DE-4AC3-BB5C-BEBAC74CC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801" y="5797551"/>
            <a:ext cx="2738825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22728F-F791-418D-86DC-0DAFD7ADF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797551"/>
            <a:ext cx="4114800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38C8E46-72AA-4DFE-96A8-F5C4DAA2D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36261" y="5797551"/>
            <a:ext cx="2716457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6BD9627-3329-4DE6-AC63-754435E16E8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479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ymoodle.lnu.se/pluginfile.php/3278228/mod_resource/content/6/riktlinjer-och-regler-for-betygssattning-och-betygsrapportering-vid-ekonomihogskolan-sv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ymoodle.lnu.se/course/view.php?id=5516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lnu.se/mot-linneuniversitetet/aktuellt/kalender/2025/tema-praktikvecka-del-1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nu.se/student/stod-och-service/it-och-suppor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ksdagen.se/sv/dokument-och-lagar/dokument/svensk-forfattningssamling/hogskoleforordning-1993100_sfs-1993-100/" TargetMode="External"/><Relationship Id="rId2" Type="http://schemas.openxmlformats.org/officeDocument/2006/relationships/hyperlink" Target="https://www.riksdagen.se/sv/dokument-och-lagar/dokument/svensk-forfattningssamling/hogskolelag-19921434_sfs-1992-143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nu.se/sok/?q=lokala+regler+f%C3%B6r+kurs+och+examination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E1E1A-BA0C-7CD7-975A-A553199C5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Examinationer och sånt man bör veta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93ADD01-0174-9F18-B6F1-096F46082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25323C-D89C-C38B-F2DE-E1DAAD0CA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3451158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191344" y="279299"/>
            <a:ext cx="11809312" cy="467619"/>
          </a:xfrm>
        </p:spPr>
        <p:txBody>
          <a:bodyPr>
            <a:normAutofit/>
          </a:bodyPr>
          <a:lstStyle/>
          <a:p>
            <a:pPr algn="ctr" eaLnBrk="0" hangingPunct="0"/>
            <a:r>
              <a:rPr lang="sv-SE" sz="2200" dirty="0">
                <a:hlinkClick r:id="rId3"/>
              </a:rPr>
              <a:t>Generella betygskriterier för betygsskalan A-F vid Ekonomihögskolan </a:t>
            </a:r>
            <a:endParaRPr lang="sv-SE" sz="2200" dirty="0"/>
          </a:p>
        </p:txBody>
      </p:sp>
      <p:sp>
        <p:nvSpPr>
          <p:cNvPr id="13" name="Platshållare för innehåll 2"/>
          <p:cNvSpPr txBox="1">
            <a:spLocks/>
          </p:cNvSpPr>
          <p:nvPr/>
        </p:nvSpPr>
        <p:spPr bwMode="auto">
          <a:xfrm>
            <a:off x="2629063" y="935832"/>
            <a:ext cx="8640960" cy="467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1" indent="0">
              <a:buNone/>
            </a:pPr>
            <a:r>
              <a:rPr lang="sv-SE" kern="0" dirty="0"/>
              <a:t>Prestationen bedöms i förhållande till hur väl du har uppnått kursens mål. </a:t>
            </a:r>
          </a:p>
        </p:txBody>
      </p:sp>
      <p:graphicFrame>
        <p:nvGraphicFramePr>
          <p:cNvPr id="14" name="Tabell 13"/>
          <p:cNvGraphicFramePr>
            <a:graphicFrameLocks noGrp="1"/>
          </p:cNvGraphicFramePr>
          <p:nvPr/>
        </p:nvGraphicFramePr>
        <p:xfrm>
          <a:off x="1775520" y="1592365"/>
          <a:ext cx="8568952" cy="428491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5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6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6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0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Betyg</a:t>
                      </a:r>
                      <a:endParaRPr lang="sv-S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Bedömning</a:t>
                      </a:r>
                      <a:endParaRPr lang="sv-S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Med avseende på varje mål för delkursen/kursen motsvarar ditt resultat något av följande kriterier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A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Utmärkt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effectLst/>
                        </a:rPr>
                        <a:t>Utomordentligt resultat med endast ett fåtal mindre brister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B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Mycket bra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effectLst/>
                        </a:rPr>
                        <a:t>Mycket bra resultat med endast ett fåtal brister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C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Bra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Generellt bra men med några brister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D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Tillfredsställande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Acceptabel nivå men flera brister finns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E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Tillräckligt</a:t>
                      </a:r>
                      <a:endParaRPr lang="sv-SE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Resultatet uppfyller minimikriterierna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23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</a:rPr>
                        <a:t>Fx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Otillräckligt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Examinator /kursansvarig kan undantagsvis bestämma att en student som ligger nära gränsen för E får utföra kompletterande uppgifter för att nå betyget E. Examinaror / kursansvarig meddelar skriftligen studenten vad som gäller för att inkomma med kompletteringen. I väntan på kompletteringen sätts betyget F, om kompletteringen godkänns ändras betyget till E.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2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Otillräckligt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Avsevärt mer arbete krävs </a:t>
                      </a:r>
                      <a:endParaRPr lang="sv-S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EC1BDC-8E89-8420-32BE-B18CC48A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91823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508013"/>
            <a:ext cx="12192000" cy="455671"/>
          </a:xfrm>
        </p:spPr>
        <p:txBody>
          <a:bodyPr>
            <a:normAutofit/>
          </a:bodyPr>
          <a:lstStyle/>
          <a:p>
            <a:pPr algn="ctr"/>
            <a:r>
              <a:rPr lang="sv-SE" sz="2200" dirty="0"/>
              <a:t>Sammanvägning av betyg – betyg på kurs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</p:nvPr>
        </p:nvGraphicFramePr>
        <p:xfrm>
          <a:off x="5591945" y="1514035"/>
          <a:ext cx="2376263" cy="21977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3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Betygsskalan A-F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Sifferskala för viktning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A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9,0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B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8,0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C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7,0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D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6,5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E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6,0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8040217" y="1520459"/>
          <a:ext cx="2270615" cy="2191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0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5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Betygsskalan A-F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Mattematiska betygsgränser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A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8,51 – 9,00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B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7,51 – 8,50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C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6,76 – 7,50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D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6,26 – 6,75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E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6,0 – 6,25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79576" y="1484784"/>
            <a:ext cx="331236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sv-SE" altLang="sv-SE" sz="1200" dirty="0">
                <a:solidFill>
                  <a:srgbClr val="000000"/>
                </a:solidFill>
                <a:latin typeface="+mj-lt"/>
                <a:ea typeface="Times New Roman" pitchFamily="18" charset="0"/>
              </a:rPr>
              <a:t>Kursens samtliga examinationsmoment ska vara godkända innan samlingsbetyg kan fastställas. </a:t>
            </a:r>
          </a:p>
          <a:p>
            <a:pPr eaLnBrk="1" hangingPunct="1"/>
            <a:endParaRPr lang="sv-SE" altLang="sv-SE" sz="1200" dirty="0">
              <a:solidFill>
                <a:srgbClr val="000000"/>
              </a:solidFill>
              <a:latin typeface="+mj-lt"/>
              <a:ea typeface="Times New Roman" pitchFamily="18" charset="0"/>
            </a:endParaRPr>
          </a:p>
          <a:p>
            <a:pPr eaLnBrk="1" hangingPunct="1"/>
            <a:r>
              <a:rPr lang="sv-SE" altLang="sv-SE" sz="1200" dirty="0">
                <a:latin typeface="+mj-lt"/>
                <a:ea typeface="Times New Roman" pitchFamily="18" charset="0"/>
              </a:rPr>
              <a:t>Utbildningsadministratör utför den matematiska beräkningen, enligt fastställda principer.</a:t>
            </a:r>
          </a:p>
          <a:p>
            <a:pPr eaLnBrk="1" hangingPunct="1"/>
            <a:endParaRPr lang="sv-SE" altLang="sv-SE" sz="600" dirty="0">
              <a:latin typeface="+mj-lt"/>
            </a:endParaRPr>
          </a:p>
          <a:p>
            <a:r>
              <a:rPr lang="sv-SE" altLang="sv-SE" sz="1200" dirty="0">
                <a:latin typeface="+mj-lt"/>
                <a:ea typeface="Times New Roman" pitchFamily="18" charset="0"/>
              </a:rPr>
              <a:t>Betygsunderlaget lämnas till examinator för beslut genom signering av resultatlistan.</a:t>
            </a:r>
          </a:p>
          <a:p>
            <a:endParaRPr lang="sv-SE" altLang="sv-SE" sz="600" dirty="0">
              <a:latin typeface="+mj-lt"/>
            </a:endParaRPr>
          </a:p>
          <a:p>
            <a:r>
              <a:rPr lang="sv-SE" altLang="sv-SE" sz="1200" dirty="0">
                <a:latin typeface="+mj-lt"/>
                <a:ea typeface="Times New Roman" pitchFamily="18" charset="0"/>
              </a:rPr>
              <a:t>Sammanvägning sker genom att samtliga examinationsmoment som betygsatts i en kurs översätts av utbildningsadministratör till siffror enligt tabell till höger.</a:t>
            </a:r>
            <a:endParaRPr lang="sv-SE" altLang="sv-SE" dirty="0">
              <a:latin typeface="+mj-lt"/>
            </a:endParaRPr>
          </a:p>
        </p:txBody>
      </p:sp>
      <p:graphicFrame>
        <p:nvGraphicFramePr>
          <p:cNvPr id="7" name="Tabell 6"/>
          <p:cNvGraphicFramePr>
            <a:graphicFrameLocks noGrp="1"/>
          </p:cNvGraphicFramePr>
          <p:nvPr/>
        </p:nvGraphicFramePr>
        <p:xfrm>
          <a:off x="2279576" y="4610745"/>
          <a:ext cx="6840760" cy="1360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232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 err="1">
                          <a:effectLst/>
                        </a:rPr>
                        <a:t>Kurs</a:t>
                      </a:r>
                      <a:r>
                        <a:rPr lang="en-US" sz="1200" dirty="0">
                          <a:effectLst/>
                        </a:rPr>
                        <a:t> X, 15 </a:t>
                      </a:r>
                      <a:r>
                        <a:rPr lang="en-US" sz="1200" dirty="0" err="1">
                          <a:effectLst/>
                        </a:rPr>
                        <a:t>hp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 dirty="0">
                          <a:effectLst/>
                        </a:rPr>
                        <a:t>Betyg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Översättning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v-SE" sz="1200">
                          <a:effectLst/>
                        </a:rPr>
                        <a:t>Viktning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6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 err="1">
                          <a:effectLst/>
                        </a:rPr>
                        <a:t>Examinationsmoment</a:t>
                      </a:r>
                      <a:r>
                        <a:rPr lang="en-US" sz="1200" dirty="0">
                          <a:effectLst/>
                        </a:rPr>
                        <a:t> 1; </a:t>
                      </a:r>
                      <a:r>
                        <a:rPr lang="en-US" sz="1200" dirty="0" err="1">
                          <a:effectLst/>
                        </a:rPr>
                        <a:t>tentamen</a:t>
                      </a:r>
                      <a:r>
                        <a:rPr lang="en-US" sz="1200" dirty="0">
                          <a:effectLst/>
                        </a:rPr>
                        <a:t> 7,5 </a:t>
                      </a:r>
                      <a:r>
                        <a:rPr lang="en-US" sz="1200" dirty="0" err="1">
                          <a:effectLst/>
                        </a:rPr>
                        <a:t>hp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B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8*(7,5/15) = 4,0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6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Examinationsmoment 2; case 4,5 hp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C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7*(4,5/15) = 2,1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6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Examinationsmoment 3; laboration 3 hp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D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6,5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>
                          <a:effectLst/>
                        </a:rPr>
                        <a:t>6,5*(3/15) = 1,3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23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>
                          <a:effectLst/>
                        </a:rPr>
                        <a:t>Summa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>
                          <a:effectLst/>
                        </a:rPr>
                        <a:t>7,4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279576" y="4005065"/>
            <a:ext cx="68407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sv-SE" altLang="sv-SE" sz="1200" dirty="0">
                <a:latin typeface="+mj-lt"/>
                <a:ea typeface="Times New Roman" pitchFamily="18" charset="0"/>
                <a:cs typeface="Arial" pitchFamily="34" charset="0"/>
              </a:rPr>
              <a:t>Varje examinationsmoment ges den procentuella vikt som motsvaras av dess omfatt­ning i högskolepoäng. Exempelkursen får således C, då snittet var 7,4.</a:t>
            </a:r>
            <a:endParaRPr lang="sv-SE" altLang="sv-SE" dirty="0">
              <a:latin typeface="+mj-lt"/>
              <a:cs typeface="Arial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EB4F9-0279-671B-0C3C-4784E3ED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390335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828-2D32-4BF1-5673-6E715813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lär man sig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ECD47-8D76-1E07-6972-C90D26000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 algn="ctr">
              <a:buNone/>
            </a:pPr>
            <a:r>
              <a:rPr lang="sv-SE" dirty="0"/>
              <a:t>Hur gör du när du lär dig ?</a:t>
            </a:r>
          </a:p>
          <a:p>
            <a:pPr marL="0" indent="0" algn="ctr">
              <a:buNone/>
            </a:pPr>
            <a:r>
              <a:rPr lang="sv-SE" dirty="0"/>
              <a:t>Inspelat på HRM sidan </a:t>
            </a:r>
            <a:r>
              <a:rPr lang="sv-SE" dirty="0" err="1"/>
              <a:t>moodle</a:t>
            </a:r>
            <a:endParaRPr lang="sv-SE" dirty="0"/>
          </a:p>
          <a:p>
            <a:endParaRPr lang="sv-SE" dirty="0"/>
          </a:p>
          <a:p>
            <a:pPr algn="ctr"/>
            <a:r>
              <a:rPr lang="sv-SE" sz="5400" dirty="0"/>
              <a:t>Studieteknik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29D32-59E9-A1F9-EF77-D9197F55D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752142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Right Triangle 37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Content Placeholder 3" descr="Many colorful circles with white question marks&#10;&#10;Description automatically generated">
            <a:extLst>
              <a:ext uri="{FF2B5EF4-FFF2-40B4-BE49-F238E27FC236}">
                <a16:creationId xmlns:a16="http://schemas.microsoft.com/office/drawing/2014/main" id="{D172B0A3-78E7-0FB4-8076-B4D754C203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241" r="616" b="-1"/>
          <a:stretch/>
        </p:blipFill>
        <p:spPr>
          <a:xfrm>
            <a:off x="1201140" y="918546"/>
            <a:ext cx="7268755" cy="49793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B340-0D4B-FA82-EA30-9B2D2E980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3297454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TAaf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1988" name="Content Placeholder 9" descr="090323_Lnu-se.png"/>
          <p:cNvPicPr>
            <a:picLocks noGrp="1" noChangeAspect="1"/>
          </p:cNvPicPr>
          <p:nvPr>
            <p:ph sz="half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4713288"/>
            <a:ext cx="2070100" cy="561975"/>
          </a:xfrm>
        </p:spPr>
      </p:pic>
      <p:pic>
        <p:nvPicPr>
          <p:cNvPr id="41989" name="Content Placeholder 12" descr="090323_Lnu_Symbol.png"/>
          <p:cNvPicPr>
            <a:picLocks noGrp="1" noChangeAspect="1"/>
          </p:cNvPicPr>
          <p:nvPr>
            <p:ph sz="half" idx="4294967295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1449388"/>
            <a:ext cx="2095500" cy="2774950"/>
          </a:xfr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E000"/>
          </a:solidFill>
          <a:ln>
            <a:solidFill>
              <a:srgbClr val="FFE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52" y="34290"/>
            <a:ext cx="12192000" cy="6858000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 rot="18872192">
            <a:off x="5879976" y="2967335"/>
            <a:ext cx="42484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sv-S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9264352" y="4581128"/>
            <a:ext cx="29119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Tack för att du lyssnat/ bilderna finns på </a:t>
            </a:r>
            <a:r>
              <a:rPr lang="sv-SE" dirty="0" err="1"/>
              <a:t>Mymoodle</a:t>
            </a:r>
            <a:r>
              <a:rPr lang="sv-SE" dirty="0"/>
              <a:t> med klickbara länkar</a:t>
            </a:r>
          </a:p>
          <a:p>
            <a:endParaRPr lang="sv-SE" dirty="0"/>
          </a:p>
          <a:p>
            <a:r>
              <a:rPr lang="sv-SE" dirty="0"/>
              <a:t>Välkommen//</a:t>
            </a:r>
          </a:p>
          <a:p>
            <a:r>
              <a:rPr lang="sv-SE" dirty="0"/>
              <a:t> Gunilla Larsen programansvarig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9E8C5C5-7F44-E6B8-87BD-8BC6399C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373557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8C0AD-145B-8B26-B5DD-0EDE7C19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Lite extra om praktik i tvåan, på begäran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3DE67-D8CF-E536-DAA4-686E16527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>
                <a:hlinkClick r:id="rId2"/>
              </a:rPr>
              <a:t>Mymoodle kurssidan </a:t>
            </a:r>
            <a:endParaRPr lang="sv-SE" dirty="0"/>
          </a:p>
          <a:p>
            <a:endParaRPr lang="sv-SE" dirty="0"/>
          </a:p>
          <a:p>
            <a:r>
              <a:rPr lang="sv-SE" dirty="0"/>
              <a:t>Inget avtal från universitetet – men försäkrad som vanligt via universitetet</a:t>
            </a:r>
          </a:p>
          <a:p>
            <a:endParaRPr lang="sv-SE" dirty="0"/>
          </a:p>
          <a:p>
            <a:r>
              <a:rPr lang="sv-SE" dirty="0"/>
              <a:t>Kort presentation för att få handledare tilldelad (januari)</a:t>
            </a:r>
          </a:p>
          <a:p>
            <a:endParaRPr lang="sv-SE" dirty="0"/>
          </a:p>
          <a:p>
            <a:r>
              <a:rPr lang="sv-SE" dirty="0"/>
              <a:t>Examen; en rapport</a:t>
            </a:r>
          </a:p>
          <a:p>
            <a:r>
              <a:rPr lang="sv-SE" dirty="0"/>
              <a:t>Period utifrån företagets och din överenskommelse , dvs 1-4.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811A2-C598-E345-B878-58C3B76F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2516219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DE9BC-022E-6186-AB8F-8AC2C276F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HJÄLP!!!!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E936E-8A32-E854-7B8F-7115DB41A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6447"/>
            <a:ext cx="10515600" cy="3410516"/>
          </a:xfrm>
        </p:spPr>
        <p:txBody>
          <a:bodyPr/>
          <a:lstStyle/>
          <a:p>
            <a:r>
              <a:rPr lang="sv-SE" dirty="0"/>
              <a:t>Karriärcenter https://lnu.se/student/jobb-och-karriar/</a:t>
            </a:r>
          </a:p>
          <a:p>
            <a:endParaRPr lang="sv-SE" dirty="0"/>
          </a:p>
          <a:p>
            <a:r>
              <a:rPr lang="sv-SE" dirty="0">
                <a:hlinkClick r:id="rId2"/>
              </a:rPr>
              <a:t>https://lnu.se/mot-linneuniversitetet/aktuellt/kalender/2025/tema-praktikvecka-del-1/</a:t>
            </a:r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1B3E0-5594-03C9-D540-DF97E265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2786307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and black tree with black dots&#10;&#10;Description automatically generated">
            <a:extLst>
              <a:ext uri="{FF2B5EF4-FFF2-40B4-BE49-F238E27FC236}">
                <a16:creationId xmlns:a16="http://schemas.microsoft.com/office/drawing/2014/main" id="{C5471F84-F8EB-C8D4-E2AA-148D7257FB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27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9DD93-3B7A-3D0A-A2B2-9EEC7D13D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 kan inte lära dig 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5389-EAFB-A939-B931-FFB8E41A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850" y="4629151"/>
            <a:ext cx="4171950" cy="1547812"/>
          </a:xfrm>
        </p:spPr>
        <p:txBody>
          <a:bodyPr>
            <a:normAutofit/>
          </a:bodyPr>
          <a:lstStyle/>
          <a:p>
            <a:r>
              <a:rPr lang="sv-SE" sz="3600" dirty="0"/>
              <a:t>DU KAN LÄRA DIG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562753-B0FF-3667-252B-91EA43D87BA8}"/>
              </a:ext>
            </a:extLst>
          </p:cNvPr>
          <p:cNvSpPr txBox="1"/>
          <p:nvPr/>
        </p:nvSpPr>
        <p:spPr>
          <a:xfrm>
            <a:off x="838200" y="2019300"/>
            <a:ext cx="247650" cy="97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B2B5E-5285-3940-6DFD-5BA746EE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127949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F3A-14E7-B332-C734-037FDF69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72-6035-9B26-E08A-C66AF8B9F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4649"/>
            <a:ext cx="10515600" cy="3262313"/>
          </a:xfrm>
        </p:spPr>
        <p:txBody>
          <a:bodyPr>
            <a:normAutofit fontScale="55000" lnSpcReduction="20000"/>
          </a:bodyPr>
          <a:lstStyle/>
          <a:p>
            <a:r>
              <a:rPr lang="sv-SE" sz="7000" dirty="0"/>
              <a:t>Du är ansvarig för att tillägna dig kunskapen</a:t>
            </a:r>
            <a:r>
              <a:rPr lang="sv-SE" sz="4300" dirty="0"/>
              <a:t>. </a:t>
            </a:r>
          </a:p>
          <a:p>
            <a:endParaRPr lang="sv-SE" sz="4300" dirty="0"/>
          </a:p>
          <a:p>
            <a:endParaRPr lang="sv-SE" dirty="0"/>
          </a:p>
          <a:p>
            <a:endParaRPr lang="sv-SE" dirty="0"/>
          </a:p>
          <a:p>
            <a:r>
              <a:rPr lang="sv-SE" sz="3600" dirty="0"/>
              <a:t>Examinationer är myndighetsutövning.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sz="3300" dirty="0"/>
              <a:t>Ps. </a:t>
            </a:r>
            <a:r>
              <a:rPr lang="sv-SE" sz="3300" dirty="0">
                <a:hlinkClick r:id="rId2"/>
              </a:rPr>
              <a:t>du kan få hjälp med studierna</a:t>
            </a:r>
            <a:r>
              <a:rPr lang="sv-SE" sz="3300" dirty="0"/>
              <a:t>. (&amp; biblioteket).ds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C0A109-F7D1-1B56-3E6A-FC26307C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19412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F3A-14E7-B332-C734-037FDF69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72-6035-9B26-E08A-C66AF8B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Universitetet ansvarar för att erbjuda  studenter möjligheten att tillägna sig kunskap och förmågor i enlighet med kursplaner och högskolelagen.</a:t>
            </a:r>
          </a:p>
          <a:p>
            <a:endParaRPr lang="sv-SE" dirty="0"/>
          </a:p>
          <a:p>
            <a:r>
              <a:rPr lang="sv-SE" dirty="0"/>
              <a:t>Universitetet erbjuder vanligen 3 om-examinationer.</a:t>
            </a:r>
          </a:p>
          <a:p>
            <a:endParaRPr lang="sv-SE" dirty="0"/>
          </a:p>
          <a:p>
            <a:r>
              <a:rPr lang="sv-SE" dirty="0"/>
              <a:t>Du kan INTE göra en om-examination för att höja ditt betyg.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886F2-A676-9449-8BE4-ECD82FE8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360416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F3A-14E7-B332-C734-037FDF69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Titlar  - vilka undervisar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72-6035-9B26-E08A-C66AF8B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Amanuens – fil </a:t>
            </a:r>
            <a:r>
              <a:rPr lang="sv-SE" dirty="0" err="1"/>
              <a:t>kand</a:t>
            </a:r>
            <a:r>
              <a:rPr lang="sv-SE" dirty="0"/>
              <a:t>, fil </a:t>
            </a:r>
            <a:r>
              <a:rPr lang="sv-SE" dirty="0" err="1"/>
              <a:t>mag</a:t>
            </a:r>
            <a:r>
              <a:rPr lang="sv-SE" dirty="0"/>
              <a:t> ca 5 år universitetsstudier</a:t>
            </a:r>
          </a:p>
          <a:p>
            <a:r>
              <a:rPr lang="sv-SE" dirty="0"/>
              <a:t>Adjunkt / doktorand– 5-9 år universitetsstudier</a:t>
            </a:r>
          </a:p>
          <a:p>
            <a:r>
              <a:rPr lang="sv-SE" dirty="0"/>
              <a:t>Doktor – 10 år universitetsstudier</a:t>
            </a:r>
          </a:p>
          <a:p>
            <a:endParaRPr lang="sv-SE" dirty="0"/>
          </a:p>
          <a:p>
            <a:r>
              <a:rPr lang="sv-SE" dirty="0"/>
              <a:t>Docent – 10 år + vetenskapliga publikationer 10-50 i egen forskning</a:t>
            </a:r>
          </a:p>
          <a:p>
            <a:r>
              <a:rPr lang="sv-SE" dirty="0"/>
              <a:t>Professor 10 år + vetenskapliga publikationer 10-50 + Handledning ca 3-10 Doktorsavhandlingar + omfattande egen forskning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Gästföreläsare – vald för sin speciella kompetens och erfarenhet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0D31F-C37C-ACB5-C5EB-7957F399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297559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042B1-ED39-B7F3-C609-5F35D12C4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Studentmakt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8E3DE-A3CA-B25A-1FEF-76CC0CBAD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Programråd  (utvecklingsmöten/avstämning) två HT, ett VT, vanligen ,,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Studenter från ettor, tvåor och treor och gärna någon </a:t>
            </a:r>
            <a:r>
              <a:rPr lang="sv-SE" dirty="0" err="1"/>
              <a:t>fd</a:t>
            </a:r>
            <a:r>
              <a:rPr lang="sv-SE" dirty="0"/>
              <a:t> student, näringslivsrepresentant.</a:t>
            </a:r>
          </a:p>
          <a:p>
            <a:endParaRPr lang="sv-SE" dirty="0"/>
          </a:p>
          <a:p>
            <a:r>
              <a:rPr lang="sv-SE" dirty="0"/>
              <a:t>Vilka av er vill vara med </a:t>
            </a:r>
            <a:r>
              <a:rPr lang="sv-SE"/>
              <a:t>och påverka??? </a:t>
            </a:r>
            <a:r>
              <a:rPr lang="sv-SE" dirty="0"/>
              <a:t>( ni får betalt 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53E7E9-93D1-0FE3-3C0D-E98D8F58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169500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F3A-14E7-B332-C734-037FDF69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Regler och förordningar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72-6035-9B26-E08A-C66AF8B9F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3267"/>
            <a:ext cx="10515600" cy="4053695"/>
          </a:xfrm>
        </p:spPr>
        <p:txBody>
          <a:bodyPr/>
          <a:lstStyle/>
          <a:p>
            <a:r>
              <a:rPr lang="sv-SE" dirty="0">
                <a:hlinkClick r:id="rId2"/>
              </a:rPr>
              <a:t>Högskolelagen </a:t>
            </a:r>
            <a:endParaRPr lang="sv-SE" dirty="0"/>
          </a:p>
          <a:p>
            <a:endParaRPr lang="sv-SE" dirty="0"/>
          </a:p>
          <a:p>
            <a:r>
              <a:rPr lang="sv-SE" dirty="0">
                <a:hlinkClick r:id="rId3"/>
              </a:rPr>
              <a:t>Högskoleförordningen</a:t>
            </a:r>
            <a:endParaRPr lang="sv-SE" dirty="0"/>
          </a:p>
          <a:p>
            <a:endParaRPr lang="sv-SE" dirty="0"/>
          </a:p>
          <a:p>
            <a:r>
              <a:rPr lang="sv-SE" dirty="0">
                <a:hlinkClick r:id="rId4"/>
              </a:rPr>
              <a:t>Lokala regler</a:t>
            </a:r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97814-6230-80EA-053A-FA423699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277152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76672"/>
            <a:ext cx="9144000" cy="755650"/>
          </a:xfrm>
        </p:spPr>
        <p:txBody>
          <a:bodyPr/>
          <a:lstStyle/>
          <a:p>
            <a:pPr algn="ctr"/>
            <a:r>
              <a:rPr lang="sv-SE" altLang="sv-SE" sz="3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Fusk och plagiat</a:t>
            </a:r>
            <a:br>
              <a:rPr lang="sv-SE" altLang="sv-SE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altLang="sv-SE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br>
              <a:rPr lang="sv-SE" altLang="sv-S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altLang="sv-SE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***LÄS PÅ OM FUSK OCH PLAGIAT ***</a:t>
            </a:r>
            <a:br>
              <a:rPr lang="sv-SE" altLang="sv-SE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altLang="sv-SE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 är DITT EGET ANSVAR att känna till reglerna</a:t>
            </a:r>
            <a:br>
              <a:rPr lang="sv-SE" altLang="sv-SE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altLang="sv-SE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v-SE" altLang="sv-SE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2320C6DA-F719-4345-A155-D3C43D535D94}"/>
              </a:ext>
            </a:extLst>
          </p:cNvPr>
          <p:cNvSpPr txBox="1">
            <a:spLocks/>
          </p:cNvSpPr>
          <p:nvPr/>
        </p:nvSpPr>
        <p:spPr>
          <a:xfrm>
            <a:off x="2279576" y="2204865"/>
            <a:ext cx="8064896" cy="388619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medveten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om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vad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 tar med dig in i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tentasalen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Lägg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undan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din smart watch och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avstängda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telefon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väskan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eller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på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anvisad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plats. Om du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glömmer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anmäl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misstaget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själv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  </a:t>
            </a:r>
          </a:p>
          <a:p>
            <a:pPr fontAlgn="base"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grupparbeten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fontAlgn="base">
              <a:spcAft>
                <a:spcPct val="0"/>
              </a:spcAft>
            </a:pPr>
            <a:r>
              <a:rPr lang="sv-S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Jobba med personer som har sunda värderingar.</a:t>
            </a:r>
          </a:p>
          <a:p>
            <a:pPr lvl="1" fontAlgn="base">
              <a:spcAft>
                <a:spcPct val="0"/>
              </a:spcAft>
            </a:pPr>
            <a:r>
              <a:rPr lang="sv-S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Klargör förväntningar i grupparbeten och hantera problem tidigt.</a:t>
            </a:r>
          </a:p>
          <a:p>
            <a:pPr lvl="1" fontAlgn="base">
              <a:spcAft>
                <a:spcPct val="0"/>
              </a:spcAft>
            </a:pPr>
            <a:r>
              <a:rPr lang="sv-S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Dokumentera vem som gjort vad i grupp- och projektarbeten, och dokumentera arbetets utveckling över tid.</a:t>
            </a:r>
          </a:p>
          <a:p>
            <a:pPr lvl="1" fontAlgn="base">
              <a:spcAft>
                <a:spcPct val="0"/>
              </a:spcAft>
            </a:pPr>
            <a:r>
              <a:rPr lang="sv-S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Informera din lärare och be om hjälp om det uppstår problem.</a:t>
            </a:r>
          </a:p>
          <a:p>
            <a:pPr lvl="1" fontAlgn="base">
              <a:spcAft>
                <a:spcPct val="0"/>
              </a:spcAft>
            </a:pPr>
            <a:r>
              <a:rPr lang="sv-S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 observant på att det kan finnas kulturella skillnader i synen på studier, ansvar, öppenhet, fusk och plagiat.</a:t>
            </a:r>
          </a:p>
          <a:p>
            <a:pPr marL="342900" lvl="1" indent="0" fontAlgn="base">
              <a:spcAft>
                <a:spcPct val="0"/>
              </a:spcAft>
              <a:buNone/>
            </a:pP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r>
              <a:rPr lang="sv-SE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Fuska inte! Bättre alternativ är att be om mer tid, inte lämna in uppgiften alls, hoppas på en komplettering, satsa på omtentan eller att helt enkelt läsa om kursen.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v-SE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072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F3A-14E7-B332-C734-037FDF69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Titlar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5072-6035-9B26-E08A-C66AF8B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6B73D6-C620-947F-E599-1496C1D70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09" y="0"/>
            <a:ext cx="12062691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D1B3A-7D8B-B09C-750F-77578033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Gunilla Larsen Programansvarig HRM Programmet Ekonomihögskolan Linneuniverestet</a:t>
            </a:r>
          </a:p>
        </p:txBody>
      </p:sp>
    </p:spTree>
    <p:extLst>
      <p:ext uri="{BB962C8B-B14F-4D97-AF65-F5344CB8AC3E}">
        <p14:creationId xmlns:p14="http://schemas.microsoft.com/office/powerpoint/2010/main" val="207696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innéuniversitetet">
  <a:themeElements>
    <a:clrScheme name="Småland">
      <a:dk1>
        <a:sysClr val="windowText" lastClr="000000"/>
      </a:dk1>
      <a:lt1>
        <a:sysClr val="window" lastClr="FFFFFF"/>
      </a:lt1>
      <a:dk2>
        <a:srgbClr val="747474"/>
      </a:dk2>
      <a:lt2>
        <a:srgbClr val="FFFFFF"/>
      </a:lt2>
      <a:accent1>
        <a:srgbClr val="FFE000"/>
      </a:accent1>
      <a:accent2>
        <a:srgbClr val="B71234"/>
      </a:accent2>
      <a:accent3>
        <a:srgbClr val="557630"/>
      </a:accent3>
      <a:accent4>
        <a:srgbClr val="006983"/>
      </a:accent4>
      <a:accent5>
        <a:srgbClr val="928B81"/>
      </a:accent5>
      <a:accent6>
        <a:srgbClr val="C55E9B"/>
      </a:accent6>
      <a:hlink>
        <a:srgbClr val="0000FF"/>
      </a:hlink>
      <a:folHlink>
        <a:srgbClr val="800080"/>
      </a:folHlink>
    </a:clrScheme>
    <a:fontScheme name="1_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A476BCB6-D11B-48E8-B8AE-345319C53D49}" vid="{B5AA89F4-5110-4B04-BBAC-64ADA65212E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964</Words>
  <Application>Microsoft Office PowerPoint</Application>
  <PresentationFormat>Widescreen</PresentationFormat>
  <Paragraphs>185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Linnéuniversitetet</vt:lpstr>
      <vt:lpstr>Examinationer och sånt man bör veta</vt:lpstr>
      <vt:lpstr>Vi kan inte lära dig  </vt:lpstr>
      <vt:lpstr>Ansvar</vt:lpstr>
      <vt:lpstr>Ansvar</vt:lpstr>
      <vt:lpstr>Titlar  - vilka undervisar</vt:lpstr>
      <vt:lpstr>Studentmakt </vt:lpstr>
      <vt:lpstr>Regler och förordningar </vt:lpstr>
      <vt:lpstr>Fusk och plagiat   ***LÄS PÅ OM FUSK OCH PLAGIAT *** det är DITT EGET ANSVAR att känna till reglerna       </vt:lpstr>
      <vt:lpstr>Titlar </vt:lpstr>
      <vt:lpstr>Generella betygskriterier för betygsskalan A-F vid Ekonomihögskolan </vt:lpstr>
      <vt:lpstr>Sammanvägning av betyg – betyg på kurs</vt:lpstr>
      <vt:lpstr>Hur lär man sig ? </vt:lpstr>
      <vt:lpstr>PowerPoint Presentation</vt:lpstr>
      <vt:lpstr>TAaf</vt:lpstr>
      <vt:lpstr>Lite extra om praktik i tvåan, på begäran</vt:lpstr>
      <vt:lpstr>HJÄLP!!!!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Examinationer och sånt man bör veta</dc:title>
  <dc:creator>Gunilla Larsen</dc:creator>
  <cp:lastModifiedBy>Gunilla Larsen</cp:lastModifiedBy>
  <cp:revision>7</cp:revision>
  <dcterms:created xsi:type="dcterms:W3CDTF">2023-09-04T13:04:47Z</dcterms:created>
  <dcterms:modified xsi:type="dcterms:W3CDTF">2025-09-15T12:06:02Z</dcterms:modified>
</cp:coreProperties>
</file>