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315" r:id="rId11"/>
    <p:sldId id="316" r:id="rId12"/>
    <p:sldId id="314" r:id="rId13"/>
    <p:sldId id="265" r:id="rId14"/>
    <p:sldId id="264" r:id="rId15"/>
    <p:sldId id="266" r:id="rId16"/>
    <p:sldId id="310" r:id="rId17"/>
    <p:sldId id="311" r:id="rId18"/>
    <p:sldId id="312" r:id="rId19"/>
    <p:sldId id="313" r:id="rId2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BF7C97-1B81-4261-BE07-699A2495E2A9}" v="2" dt="2025-08-07T09:44:30.1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63" d="100"/>
          <a:sy n="63" d="100"/>
        </p:scale>
        <p:origin x="61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5/10/relationships/revisionInfo" Target="revisionInfo.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r-Björn Fransson" userId="e0b56e02-6a7d-48bf-b4aa-d0023b341f56" providerId="ADAL" clId="{7BBF7C97-1B81-4261-BE07-699A2495E2A9}"/>
    <pc:docChg chg="undo custSel addSld delSld modSld">
      <pc:chgData name="Thor-Björn Fransson" userId="e0b56e02-6a7d-48bf-b4aa-d0023b341f56" providerId="ADAL" clId="{7BBF7C97-1B81-4261-BE07-699A2495E2A9}" dt="2025-08-08T11:32:03.829" v="143" actId="13926"/>
      <pc:docMkLst>
        <pc:docMk/>
      </pc:docMkLst>
      <pc:sldChg chg="addSp delSp modSp mod">
        <pc:chgData name="Thor-Björn Fransson" userId="e0b56e02-6a7d-48bf-b4aa-d0023b341f56" providerId="ADAL" clId="{7BBF7C97-1B81-4261-BE07-699A2495E2A9}" dt="2025-08-08T11:32:03.829" v="143" actId="13926"/>
        <pc:sldMkLst>
          <pc:docMk/>
          <pc:sldMk cId="1276190358" sldId="263"/>
        </pc:sldMkLst>
        <pc:spChg chg="mod">
          <ac:chgData name="Thor-Björn Fransson" userId="e0b56e02-6a7d-48bf-b4aa-d0023b341f56" providerId="ADAL" clId="{7BBF7C97-1B81-4261-BE07-699A2495E2A9}" dt="2025-08-07T09:43:22.481" v="51" actId="20577"/>
          <ac:spMkLst>
            <pc:docMk/>
            <pc:sldMk cId="1276190358" sldId="263"/>
            <ac:spMk id="2" creationId="{59107231-7DA9-47FB-8D66-2CDE67349187}"/>
          </ac:spMkLst>
        </pc:spChg>
        <pc:spChg chg="mod">
          <ac:chgData name="Thor-Björn Fransson" userId="e0b56e02-6a7d-48bf-b4aa-d0023b341f56" providerId="ADAL" clId="{7BBF7C97-1B81-4261-BE07-699A2495E2A9}" dt="2025-08-08T11:32:03.829" v="143" actId="13926"/>
          <ac:spMkLst>
            <pc:docMk/>
            <pc:sldMk cId="1276190358" sldId="263"/>
            <ac:spMk id="3" creationId="{BF9279CE-4C4F-490B-B134-DBE9B7747FD0}"/>
          </ac:spMkLst>
        </pc:spChg>
        <pc:spChg chg="add del">
          <ac:chgData name="Thor-Björn Fransson" userId="e0b56e02-6a7d-48bf-b4aa-d0023b341f56" providerId="ADAL" clId="{7BBF7C97-1B81-4261-BE07-699A2495E2A9}" dt="2025-08-07T09:48:04.164" v="100" actId="22"/>
          <ac:spMkLst>
            <pc:docMk/>
            <pc:sldMk cId="1276190358" sldId="263"/>
            <ac:spMk id="7" creationId="{CD34EA4F-909F-B61A-EA65-FCD19FF99704}"/>
          </ac:spMkLst>
        </pc:spChg>
        <pc:picChg chg="del">
          <ac:chgData name="Thor-Björn Fransson" userId="e0b56e02-6a7d-48bf-b4aa-d0023b341f56" providerId="ADAL" clId="{7BBF7C97-1B81-4261-BE07-699A2495E2A9}" dt="2025-08-07T09:44:30.183" v="84" actId="478"/>
          <ac:picMkLst>
            <pc:docMk/>
            <pc:sldMk cId="1276190358" sldId="263"/>
            <ac:picMk id="4" creationId="{5564FC15-1CEB-8FA9-533D-967FBC06A041}"/>
          </ac:picMkLst>
        </pc:picChg>
      </pc:sldChg>
      <pc:sldChg chg="modSp mod">
        <pc:chgData name="Thor-Björn Fransson" userId="e0b56e02-6a7d-48bf-b4aa-d0023b341f56" providerId="ADAL" clId="{7BBF7C97-1B81-4261-BE07-699A2495E2A9}" dt="2025-08-08T10:38:12.834" v="140" actId="20577"/>
        <pc:sldMkLst>
          <pc:docMk/>
          <pc:sldMk cId="2904017292" sldId="310"/>
        </pc:sldMkLst>
        <pc:spChg chg="mod">
          <ac:chgData name="Thor-Björn Fransson" userId="e0b56e02-6a7d-48bf-b4aa-d0023b341f56" providerId="ADAL" clId="{7BBF7C97-1B81-4261-BE07-699A2495E2A9}" dt="2025-08-08T10:38:12.834" v="140" actId="20577"/>
          <ac:spMkLst>
            <pc:docMk/>
            <pc:sldMk cId="2904017292" sldId="310"/>
            <ac:spMk id="4" creationId="{00000000-0000-0000-0000-000000000000}"/>
          </ac:spMkLst>
        </pc:spChg>
      </pc:sldChg>
      <pc:sldChg chg="del">
        <pc:chgData name="Thor-Björn Fransson" userId="e0b56e02-6a7d-48bf-b4aa-d0023b341f56" providerId="ADAL" clId="{7BBF7C97-1B81-4261-BE07-699A2495E2A9}" dt="2025-08-08T10:17:09.968" v="107" actId="2696"/>
        <pc:sldMkLst>
          <pc:docMk/>
          <pc:sldMk cId="1538517820" sldId="315"/>
        </pc:sldMkLst>
      </pc:sldChg>
      <pc:sldChg chg="addSp delSp modSp new mod modClrScheme chgLayout">
        <pc:chgData name="Thor-Björn Fransson" userId="e0b56e02-6a7d-48bf-b4aa-d0023b341f56" providerId="ADAL" clId="{7BBF7C97-1B81-4261-BE07-699A2495E2A9}" dt="2025-08-08T10:36:02.127" v="114" actId="1076"/>
        <pc:sldMkLst>
          <pc:docMk/>
          <pc:sldMk cId="2931958324" sldId="315"/>
        </pc:sldMkLst>
        <pc:spChg chg="del">
          <ac:chgData name="Thor-Björn Fransson" userId="e0b56e02-6a7d-48bf-b4aa-d0023b341f56" providerId="ADAL" clId="{7BBF7C97-1B81-4261-BE07-699A2495E2A9}" dt="2025-08-08T10:20:46.981" v="109" actId="700"/>
          <ac:spMkLst>
            <pc:docMk/>
            <pc:sldMk cId="2931958324" sldId="315"/>
            <ac:spMk id="2" creationId="{D91A4E1A-D8E8-8C24-C2D9-9027EA3E6FC0}"/>
          </ac:spMkLst>
        </pc:spChg>
        <pc:spChg chg="del">
          <ac:chgData name="Thor-Björn Fransson" userId="e0b56e02-6a7d-48bf-b4aa-d0023b341f56" providerId="ADAL" clId="{7BBF7C97-1B81-4261-BE07-699A2495E2A9}" dt="2025-08-08T10:20:46.981" v="109" actId="700"/>
          <ac:spMkLst>
            <pc:docMk/>
            <pc:sldMk cId="2931958324" sldId="315"/>
            <ac:spMk id="3" creationId="{549A6A94-3749-4F7A-275A-BAA9E82CB10E}"/>
          </ac:spMkLst>
        </pc:spChg>
        <pc:picChg chg="add mod">
          <ac:chgData name="Thor-Björn Fransson" userId="e0b56e02-6a7d-48bf-b4aa-d0023b341f56" providerId="ADAL" clId="{7BBF7C97-1B81-4261-BE07-699A2495E2A9}" dt="2025-08-08T10:36:02.127" v="114" actId="1076"/>
          <ac:picMkLst>
            <pc:docMk/>
            <pc:sldMk cId="2931958324" sldId="315"/>
            <ac:picMk id="5" creationId="{9107DBAF-5F22-CF42-103C-261F3FDFDBAC}"/>
          </ac:picMkLst>
        </pc:picChg>
      </pc:sldChg>
      <pc:sldChg chg="modSp new del mod">
        <pc:chgData name="Thor-Björn Fransson" userId="e0b56e02-6a7d-48bf-b4aa-d0023b341f56" providerId="ADAL" clId="{7BBF7C97-1B81-4261-BE07-699A2495E2A9}" dt="2025-08-07T09:48:46.707" v="105" actId="2696"/>
        <pc:sldMkLst>
          <pc:docMk/>
          <pc:sldMk cId="1757224791" sldId="316"/>
        </pc:sldMkLst>
        <pc:spChg chg="mod">
          <ac:chgData name="Thor-Björn Fransson" userId="e0b56e02-6a7d-48bf-b4aa-d0023b341f56" providerId="ADAL" clId="{7BBF7C97-1B81-4261-BE07-699A2495E2A9}" dt="2025-08-07T09:48:39.519" v="104" actId="27636"/>
          <ac:spMkLst>
            <pc:docMk/>
            <pc:sldMk cId="1757224791" sldId="316"/>
            <ac:spMk id="3" creationId="{DB5CF7DE-EEBC-DBE3-1F01-A3C6BD79B748}"/>
          </ac:spMkLst>
        </pc:spChg>
      </pc:sldChg>
      <pc:sldChg chg="addSp new mod">
        <pc:chgData name="Thor-Björn Fransson" userId="e0b56e02-6a7d-48bf-b4aa-d0023b341f56" providerId="ADAL" clId="{7BBF7C97-1B81-4261-BE07-699A2495E2A9}" dt="2025-08-08T10:35:38.296" v="112" actId="22"/>
        <pc:sldMkLst>
          <pc:docMk/>
          <pc:sldMk cId="1900928632" sldId="316"/>
        </pc:sldMkLst>
        <pc:picChg chg="add">
          <ac:chgData name="Thor-Björn Fransson" userId="e0b56e02-6a7d-48bf-b4aa-d0023b341f56" providerId="ADAL" clId="{7BBF7C97-1B81-4261-BE07-699A2495E2A9}" dt="2025-08-08T10:35:38.296" v="112" actId="22"/>
          <ac:picMkLst>
            <pc:docMk/>
            <pc:sldMk cId="1900928632" sldId="316"/>
            <ac:picMk id="3" creationId="{BAB6AB3A-C083-5CC9-B1FC-6D82E2586678}"/>
          </ac:picMkLst>
        </pc:picChg>
      </pc:sldChg>
      <pc:sldChg chg="new del">
        <pc:chgData name="Thor-Björn Fransson" userId="e0b56e02-6a7d-48bf-b4aa-d0023b341f56" providerId="ADAL" clId="{7BBF7C97-1B81-4261-BE07-699A2495E2A9}" dt="2025-08-07T11:29:53.141" v="106" actId="2696"/>
        <pc:sldMkLst>
          <pc:docMk/>
          <pc:sldMk cId="2924420380" sldId="31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CA186EE-A5CF-48AE-92C8-79B658A3E70A}"/>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67BC737-3B6F-4C55-986A-2DDC4A61C5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E4E39F2B-3C1B-4544-9097-518D3FDF983C}"/>
              </a:ext>
            </a:extLst>
          </p:cNvPr>
          <p:cNvSpPr>
            <a:spLocks noGrp="1"/>
          </p:cNvSpPr>
          <p:nvPr>
            <p:ph type="dt" sz="half" idx="10"/>
          </p:nvPr>
        </p:nvSpPr>
        <p:spPr/>
        <p:txBody>
          <a:bodyPr/>
          <a:lstStyle/>
          <a:p>
            <a:fld id="{92F48031-B89B-4DB9-8C78-55F8F747CC90}" type="datetimeFigureOut">
              <a:rPr lang="sv-SE" smtClean="0"/>
              <a:t>2025-08-07</a:t>
            </a:fld>
            <a:endParaRPr lang="sv-SE"/>
          </a:p>
        </p:txBody>
      </p:sp>
      <p:sp>
        <p:nvSpPr>
          <p:cNvPr id="5" name="Platshållare för sidfot 4">
            <a:extLst>
              <a:ext uri="{FF2B5EF4-FFF2-40B4-BE49-F238E27FC236}">
                <a16:creationId xmlns:a16="http://schemas.microsoft.com/office/drawing/2014/main" id="{2167216E-B28E-4C37-A463-B46E7C60F80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905D218-B82E-4073-BDF3-19BE738D7116}"/>
              </a:ext>
            </a:extLst>
          </p:cNvPr>
          <p:cNvSpPr>
            <a:spLocks noGrp="1"/>
          </p:cNvSpPr>
          <p:nvPr>
            <p:ph type="sldNum" sz="quarter" idx="12"/>
          </p:nvPr>
        </p:nvSpPr>
        <p:spPr/>
        <p:txBody>
          <a:bodyPr/>
          <a:lstStyle/>
          <a:p>
            <a:fld id="{A7A79E15-E17A-4D03-9A43-D92EDA7DBE7B}" type="slidenum">
              <a:rPr lang="sv-SE" smtClean="0"/>
              <a:t>‹#›</a:t>
            </a:fld>
            <a:endParaRPr lang="sv-SE"/>
          </a:p>
        </p:txBody>
      </p:sp>
    </p:spTree>
    <p:extLst>
      <p:ext uri="{BB962C8B-B14F-4D97-AF65-F5344CB8AC3E}">
        <p14:creationId xmlns:p14="http://schemas.microsoft.com/office/powerpoint/2010/main" val="399087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9A86982-D9AC-4762-95E4-F435C582ECB1}"/>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C4F2D24-2E81-4B77-B106-957CF250DBF0}"/>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9897B5E-E5DD-42A8-A76D-8DEC0B1B7CAB}"/>
              </a:ext>
            </a:extLst>
          </p:cNvPr>
          <p:cNvSpPr>
            <a:spLocks noGrp="1"/>
          </p:cNvSpPr>
          <p:nvPr>
            <p:ph type="dt" sz="half" idx="10"/>
          </p:nvPr>
        </p:nvSpPr>
        <p:spPr/>
        <p:txBody>
          <a:bodyPr/>
          <a:lstStyle/>
          <a:p>
            <a:fld id="{92F48031-B89B-4DB9-8C78-55F8F747CC90}" type="datetimeFigureOut">
              <a:rPr lang="sv-SE" smtClean="0"/>
              <a:t>2025-08-07</a:t>
            </a:fld>
            <a:endParaRPr lang="sv-SE"/>
          </a:p>
        </p:txBody>
      </p:sp>
      <p:sp>
        <p:nvSpPr>
          <p:cNvPr id="5" name="Platshållare för sidfot 4">
            <a:extLst>
              <a:ext uri="{FF2B5EF4-FFF2-40B4-BE49-F238E27FC236}">
                <a16:creationId xmlns:a16="http://schemas.microsoft.com/office/drawing/2014/main" id="{F58C709C-30BD-45AF-AA59-33B73B9B2AB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007B702-EC5B-43F2-96EA-F1C285E2A59B}"/>
              </a:ext>
            </a:extLst>
          </p:cNvPr>
          <p:cNvSpPr>
            <a:spLocks noGrp="1"/>
          </p:cNvSpPr>
          <p:nvPr>
            <p:ph type="sldNum" sz="quarter" idx="12"/>
          </p:nvPr>
        </p:nvSpPr>
        <p:spPr/>
        <p:txBody>
          <a:bodyPr/>
          <a:lstStyle/>
          <a:p>
            <a:fld id="{A7A79E15-E17A-4D03-9A43-D92EDA7DBE7B}" type="slidenum">
              <a:rPr lang="sv-SE" smtClean="0"/>
              <a:t>‹#›</a:t>
            </a:fld>
            <a:endParaRPr lang="sv-SE"/>
          </a:p>
        </p:txBody>
      </p:sp>
    </p:spTree>
    <p:extLst>
      <p:ext uri="{BB962C8B-B14F-4D97-AF65-F5344CB8AC3E}">
        <p14:creationId xmlns:p14="http://schemas.microsoft.com/office/powerpoint/2010/main" val="2466266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AD1FD85A-68FA-460A-B562-279F76BA3731}"/>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EAC9200D-1622-4628-AFCE-85A68F7CFDC5}"/>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9550B12-37C0-4B39-B618-33EC5D0A70DC}"/>
              </a:ext>
            </a:extLst>
          </p:cNvPr>
          <p:cNvSpPr>
            <a:spLocks noGrp="1"/>
          </p:cNvSpPr>
          <p:nvPr>
            <p:ph type="dt" sz="half" idx="10"/>
          </p:nvPr>
        </p:nvSpPr>
        <p:spPr/>
        <p:txBody>
          <a:bodyPr/>
          <a:lstStyle/>
          <a:p>
            <a:fld id="{92F48031-B89B-4DB9-8C78-55F8F747CC90}" type="datetimeFigureOut">
              <a:rPr lang="sv-SE" smtClean="0"/>
              <a:t>2025-08-07</a:t>
            </a:fld>
            <a:endParaRPr lang="sv-SE"/>
          </a:p>
        </p:txBody>
      </p:sp>
      <p:sp>
        <p:nvSpPr>
          <p:cNvPr id="5" name="Platshållare för sidfot 4">
            <a:extLst>
              <a:ext uri="{FF2B5EF4-FFF2-40B4-BE49-F238E27FC236}">
                <a16:creationId xmlns:a16="http://schemas.microsoft.com/office/drawing/2014/main" id="{46D61DBC-9C12-463E-AE8D-80297D6BD8B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977E1D1-E83F-4ADD-84F3-A929CD438D4C}"/>
              </a:ext>
            </a:extLst>
          </p:cNvPr>
          <p:cNvSpPr>
            <a:spLocks noGrp="1"/>
          </p:cNvSpPr>
          <p:nvPr>
            <p:ph type="sldNum" sz="quarter" idx="12"/>
          </p:nvPr>
        </p:nvSpPr>
        <p:spPr/>
        <p:txBody>
          <a:bodyPr/>
          <a:lstStyle/>
          <a:p>
            <a:fld id="{A7A79E15-E17A-4D03-9A43-D92EDA7DBE7B}" type="slidenum">
              <a:rPr lang="sv-SE" smtClean="0"/>
              <a:t>‹#›</a:t>
            </a:fld>
            <a:endParaRPr lang="sv-SE"/>
          </a:p>
        </p:txBody>
      </p:sp>
    </p:spTree>
    <p:extLst>
      <p:ext uri="{BB962C8B-B14F-4D97-AF65-F5344CB8AC3E}">
        <p14:creationId xmlns:p14="http://schemas.microsoft.com/office/powerpoint/2010/main" val="11356653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Rubrikbild">
    <p:bg>
      <p:bgPr>
        <a:solidFill>
          <a:srgbClr val="FFF500"/>
        </a:solidFill>
        <a:effectLst/>
      </p:bgPr>
    </p:bg>
    <p:spTree>
      <p:nvGrpSpPr>
        <p:cNvPr id="1" name=""/>
        <p:cNvGrpSpPr/>
        <p:nvPr/>
      </p:nvGrpSpPr>
      <p:grpSpPr>
        <a:xfrm>
          <a:off x="0" y="0"/>
          <a:ext cx="0" cy="0"/>
          <a:chOff x="0" y="0"/>
          <a:chExt cx="0" cy="0"/>
        </a:xfrm>
      </p:grpSpPr>
      <p:cxnSp>
        <p:nvCxnSpPr>
          <p:cNvPr id="8" name="Straight Connector 7"/>
          <p:cNvCxnSpPr/>
          <p:nvPr/>
        </p:nvCxnSpPr>
        <p:spPr>
          <a:xfrm>
            <a:off x="952501" y="6072189"/>
            <a:ext cx="10191751" cy="1587"/>
          </a:xfrm>
          <a:prstGeom prst="line">
            <a:avLst/>
          </a:prstGeom>
          <a:ln w="6350">
            <a:solidFill>
              <a:schemeClr val="tx1"/>
            </a:solidFill>
          </a:ln>
        </p:spPr>
        <p:style>
          <a:lnRef idx="1">
            <a:schemeClr val="dk1"/>
          </a:lnRef>
          <a:fillRef idx="0">
            <a:schemeClr val="dk1"/>
          </a:fillRef>
          <a:effectRef idx="0">
            <a:schemeClr val="dk1"/>
          </a:effectRef>
          <a:fontRef idx="minor">
            <a:schemeClr val="tx1"/>
          </a:fontRef>
        </p:style>
      </p:cxnSp>
      <p:sp>
        <p:nvSpPr>
          <p:cNvPr id="100355" name="Title Placeholder 1"/>
          <p:cNvSpPr>
            <a:spLocks noGrp="1"/>
          </p:cNvSpPr>
          <p:nvPr>
            <p:ph type="ctrTitle"/>
          </p:nvPr>
        </p:nvSpPr>
        <p:spPr>
          <a:xfrm>
            <a:off x="914400" y="1449388"/>
            <a:ext cx="10363200" cy="2151062"/>
          </a:xfrm>
        </p:spPr>
        <p:txBody>
          <a:bodyPr/>
          <a:lstStyle>
            <a:lvl1pPr>
              <a:lnSpc>
                <a:spcPts val="7500"/>
              </a:lnSpc>
              <a:defRPr sz="7500"/>
            </a:lvl1pPr>
          </a:lstStyle>
          <a:p>
            <a:r>
              <a:rPr lang="sv-SE"/>
              <a:t>Klicka här för att ändra format</a:t>
            </a:r>
            <a:endParaRPr lang="en-US"/>
          </a:p>
        </p:txBody>
      </p:sp>
      <p:sp>
        <p:nvSpPr>
          <p:cNvPr id="100356" name="Text Placeholder 2"/>
          <p:cNvSpPr>
            <a:spLocks noGrp="1"/>
          </p:cNvSpPr>
          <p:nvPr>
            <p:ph type="subTitle" idx="1"/>
          </p:nvPr>
        </p:nvSpPr>
        <p:spPr>
          <a:xfrm>
            <a:off x="1828800" y="3886200"/>
            <a:ext cx="8534400" cy="1752600"/>
          </a:xfrm>
        </p:spPr>
        <p:txBody>
          <a:bodyPr/>
          <a:lstStyle>
            <a:lvl1pPr marL="0" indent="0" algn="ctr">
              <a:defRPr/>
            </a:lvl1pPr>
          </a:lstStyle>
          <a:p>
            <a:r>
              <a:rPr lang="sv-SE"/>
              <a:t>Klicka här för att ändra format på underrubrik i bakgrunden</a:t>
            </a:r>
            <a:endParaRPr lang="en-US"/>
          </a:p>
        </p:txBody>
      </p:sp>
      <p:pic>
        <p:nvPicPr>
          <p:cNvPr id="100357" name="Picture 5" descr="090323_Lnu_Wordmark_Kalmar_Växjö_påhäng_transparent"/>
          <p:cNvPicPr>
            <a:picLocks noChangeAspect="1" noChangeArrowheads="1"/>
          </p:cNvPicPr>
          <p:nvPr/>
        </p:nvPicPr>
        <p:blipFill>
          <a:blip r:embed="rId2" cstate="print"/>
          <a:srcRect/>
          <a:stretch>
            <a:fillRect/>
          </a:stretch>
        </p:blipFill>
        <p:spPr bwMode="auto">
          <a:xfrm>
            <a:off x="952501" y="6299201"/>
            <a:ext cx="3898900" cy="276225"/>
          </a:xfrm>
          <a:prstGeom prst="rect">
            <a:avLst/>
          </a:prstGeom>
          <a:noFill/>
          <a:ln w="9525">
            <a:noFill/>
            <a:miter lim="800000"/>
            <a:headEnd/>
            <a:tailEnd/>
          </a:ln>
        </p:spPr>
      </p:pic>
      <p:pic>
        <p:nvPicPr>
          <p:cNvPr id="100358" name="Picture 6" descr="090323_Lnu_Symbol"/>
          <p:cNvPicPr>
            <a:picLocks noChangeAspect="1" noChangeArrowheads="1"/>
          </p:cNvPicPr>
          <p:nvPr/>
        </p:nvPicPr>
        <p:blipFill>
          <a:blip r:embed="rId3" cstate="print"/>
          <a:srcRect/>
          <a:stretch>
            <a:fillRect/>
          </a:stretch>
        </p:blipFill>
        <p:spPr bwMode="auto">
          <a:xfrm>
            <a:off x="10837334" y="6207125"/>
            <a:ext cx="332317" cy="330200"/>
          </a:xfrm>
          <a:prstGeom prst="rect">
            <a:avLst/>
          </a:prstGeom>
          <a:noFill/>
          <a:ln w="9525">
            <a:noFill/>
            <a:miter lim="800000"/>
            <a:headEnd/>
            <a:tailEnd/>
          </a:ln>
        </p:spPr>
      </p:pic>
    </p:spTree>
    <p:extLst>
      <p:ext uri="{BB962C8B-B14F-4D97-AF65-F5344CB8AC3E}">
        <p14:creationId xmlns:p14="http://schemas.microsoft.com/office/powerpoint/2010/main" val="28583774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849675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963084" y="4406901"/>
            <a:ext cx="10363200" cy="1362075"/>
          </a:xfrm>
        </p:spPr>
        <p:txBody>
          <a:bodyPr/>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Tree>
    <p:extLst>
      <p:ext uri="{BB962C8B-B14F-4D97-AF65-F5344CB8AC3E}">
        <p14:creationId xmlns:p14="http://schemas.microsoft.com/office/powerpoint/2010/main" val="9928491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941917" y="1651000"/>
            <a:ext cx="5003800" cy="4356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48917" y="1651000"/>
            <a:ext cx="5003800" cy="4356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2714330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609600" y="274638"/>
            <a:ext cx="10972800" cy="1143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1591822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Tree>
    <p:extLst>
      <p:ext uri="{BB962C8B-B14F-4D97-AF65-F5344CB8AC3E}">
        <p14:creationId xmlns:p14="http://schemas.microsoft.com/office/powerpoint/2010/main" val="21408766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5616817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609601" y="273050"/>
            <a:ext cx="4011084"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Tree>
    <p:extLst>
      <p:ext uri="{BB962C8B-B14F-4D97-AF65-F5344CB8AC3E}">
        <p14:creationId xmlns:p14="http://schemas.microsoft.com/office/powerpoint/2010/main" val="1981208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9F2BA72-7AE6-4FC2-A671-7A5C8DC72E5C}"/>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C9A2178B-5E27-4A75-B44A-6DC27FD6901C}"/>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48949B9-5851-47B7-839A-64828556B165}"/>
              </a:ext>
            </a:extLst>
          </p:cNvPr>
          <p:cNvSpPr>
            <a:spLocks noGrp="1"/>
          </p:cNvSpPr>
          <p:nvPr>
            <p:ph type="dt" sz="half" idx="10"/>
          </p:nvPr>
        </p:nvSpPr>
        <p:spPr/>
        <p:txBody>
          <a:bodyPr/>
          <a:lstStyle/>
          <a:p>
            <a:fld id="{92F48031-B89B-4DB9-8C78-55F8F747CC90}" type="datetimeFigureOut">
              <a:rPr lang="sv-SE" smtClean="0"/>
              <a:t>2025-08-07</a:t>
            </a:fld>
            <a:endParaRPr lang="sv-SE"/>
          </a:p>
        </p:txBody>
      </p:sp>
      <p:sp>
        <p:nvSpPr>
          <p:cNvPr id="5" name="Platshållare för sidfot 4">
            <a:extLst>
              <a:ext uri="{FF2B5EF4-FFF2-40B4-BE49-F238E27FC236}">
                <a16:creationId xmlns:a16="http://schemas.microsoft.com/office/drawing/2014/main" id="{FBB475C2-8D8C-4E6F-8D7D-DCCE9E5CF52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D2DCCC7-45C4-4A5C-8608-27A473AF794B}"/>
              </a:ext>
            </a:extLst>
          </p:cNvPr>
          <p:cNvSpPr>
            <a:spLocks noGrp="1"/>
          </p:cNvSpPr>
          <p:nvPr>
            <p:ph type="sldNum" sz="quarter" idx="12"/>
          </p:nvPr>
        </p:nvSpPr>
        <p:spPr/>
        <p:txBody>
          <a:bodyPr/>
          <a:lstStyle/>
          <a:p>
            <a:fld id="{A7A79E15-E17A-4D03-9A43-D92EDA7DBE7B}" type="slidenum">
              <a:rPr lang="sv-SE" smtClean="0"/>
              <a:t>‹#›</a:t>
            </a:fld>
            <a:endParaRPr lang="sv-SE"/>
          </a:p>
        </p:txBody>
      </p:sp>
    </p:spTree>
    <p:extLst>
      <p:ext uri="{BB962C8B-B14F-4D97-AF65-F5344CB8AC3E}">
        <p14:creationId xmlns:p14="http://schemas.microsoft.com/office/powerpoint/2010/main" val="19134593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2389717" y="4800600"/>
            <a:ext cx="73152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4" name="Platshållare för text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Tree>
    <p:extLst>
      <p:ext uri="{BB962C8B-B14F-4D97-AF65-F5344CB8AC3E}">
        <p14:creationId xmlns:p14="http://schemas.microsoft.com/office/powerpoint/2010/main" val="26189622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0178489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600018" y="806450"/>
            <a:ext cx="2552700" cy="5200650"/>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939801" y="806450"/>
            <a:ext cx="7457017" cy="520065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244180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AAC1718-852A-4CBC-8638-38106E653B6F}"/>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B84DF4DF-7FF8-4BC5-8A7A-83C179B687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EE928D23-244F-4453-BC0D-EB6E9A6BFAFB}"/>
              </a:ext>
            </a:extLst>
          </p:cNvPr>
          <p:cNvSpPr>
            <a:spLocks noGrp="1"/>
          </p:cNvSpPr>
          <p:nvPr>
            <p:ph type="dt" sz="half" idx="10"/>
          </p:nvPr>
        </p:nvSpPr>
        <p:spPr/>
        <p:txBody>
          <a:bodyPr/>
          <a:lstStyle/>
          <a:p>
            <a:fld id="{92F48031-B89B-4DB9-8C78-55F8F747CC90}" type="datetimeFigureOut">
              <a:rPr lang="sv-SE" smtClean="0"/>
              <a:t>2025-08-07</a:t>
            </a:fld>
            <a:endParaRPr lang="sv-SE"/>
          </a:p>
        </p:txBody>
      </p:sp>
      <p:sp>
        <p:nvSpPr>
          <p:cNvPr id="5" name="Platshållare för sidfot 4">
            <a:extLst>
              <a:ext uri="{FF2B5EF4-FFF2-40B4-BE49-F238E27FC236}">
                <a16:creationId xmlns:a16="http://schemas.microsoft.com/office/drawing/2014/main" id="{5496CCA4-75F3-437B-85E6-46EC940A7C1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F07F676-EEBB-419C-9ACF-63420FFCC245}"/>
              </a:ext>
            </a:extLst>
          </p:cNvPr>
          <p:cNvSpPr>
            <a:spLocks noGrp="1"/>
          </p:cNvSpPr>
          <p:nvPr>
            <p:ph type="sldNum" sz="quarter" idx="12"/>
          </p:nvPr>
        </p:nvSpPr>
        <p:spPr/>
        <p:txBody>
          <a:bodyPr/>
          <a:lstStyle/>
          <a:p>
            <a:fld id="{A7A79E15-E17A-4D03-9A43-D92EDA7DBE7B}" type="slidenum">
              <a:rPr lang="sv-SE" smtClean="0"/>
              <a:t>‹#›</a:t>
            </a:fld>
            <a:endParaRPr lang="sv-SE"/>
          </a:p>
        </p:txBody>
      </p:sp>
    </p:spTree>
    <p:extLst>
      <p:ext uri="{BB962C8B-B14F-4D97-AF65-F5344CB8AC3E}">
        <p14:creationId xmlns:p14="http://schemas.microsoft.com/office/powerpoint/2010/main" val="62834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9C5D4F4-EFB2-4562-B643-B07BC1FB6F85}"/>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D3C6634-9B49-4148-98DF-5A6F584BF6A4}"/>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903898D9-F70A-4BBC-9642-0865350CF213}"/>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E296101B-3172-4094-B819-6212E6409777}"/>
              </a:ext>
            </a:extLst>
          </p:cNvPr>
          <p:cNvSpPr>
            <a:spLocks noGrp="1"/>
          </p:cNvSpPr>
          <p:nvPr>
            <p:ph type="dt" sz="half" idx="10"/>
          </p:nvPr>
        </p:nvSpPr>
        <p:spPr/>
        <p:txBody>
          <a:bodyPr/>
          <a:lstStyle/>
          <a:p>
            <a:fld id="{92F48031-B89B-4DB9-8C78-55F8F747CC90}" type="datetimeFigureOut">
              <a:rPr lang="sv-SE" smtClean="0"/>
              <a:t>2025-08-07</a:t>
            </a:fld>
            <a:endParaRPr lang="sv-SE"/>
          </a:p>
        </p:txBody>
      </p:sp>
      <p:sp>
        <p:nvSpPr>
          <p:cNvPr id="6" name="Platshållare för sidfot 5">
            <a:extLst>
              <a:ext uri="{FF2B5EF4-FFF2-40B4-BE49-F238E27FC236}">
                <a16:creationId xmlns:a16="http://schemas.microsoft.com/office/drawing/2014/main" id="{B3C14624-A9D7-4A95-8CEC-AFC0758B3D0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72D3872-74CF-4819-B3EA-CA6FB418576D}"/>
              </a:ext>
            </a:extLst>
          </p:cNvPr>
          <p:cNvSpPr>
            <a:spLocks noGrp="1"/>
          </p:cNvSpPr>
          <p:nvPr>
            <p:ph type="sldNum" sz="quarter" idx="12"/>
          </p:nvPr>
        </p:nvSpPr>
        <p:spPr/>
        <p:txBody>
          <a:bodyPr/>
          <a:lstStyle/>
          <a:p>
            <a:fld id="{A7A79E15-E17A-4D03-9A43-D92EDA7DBE7B}" type="slidenum">
              <a:rPr lang="sv-SE" smtClean="0"/>
              <a:t>‹#›</a:t>
            </a:fld>
            <a:endParaRPr lang="sv-SE"/>
          </a:p>
        </p:txBody>
      </p:sp>
    </p:spTree>
    <p:extLst>
      <p:ext uri="{BB962C8B-B14F-4D97-AF65-F5344CB8AC3E}">
        <p14:creationId xmlns:p14="http://schemas.microsoft.com/office/powerpoint/2010/main" val="2013653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E7BD817-4606-4394-AC9D-D6AB07EC0169}"/>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D7BBEF2-5894-4A83-A920-341C6363EF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199777CC-0F70-41E5-A831-FA3AB8B08B57}"/>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BC01F166-E41B-426E-8348-2CC16E4F15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7A51AAE2-61F3-45A6-A37E-2D1E3EA61F13}"/>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D3589E5F-9887-43E6-B5C5-47C88C0A0A7D}"/>
              </a:ext>
            </a:extLst>
          </p:cNvPr>
          <p:cNvSpPr>
            <a:spLocks noGrp="1"/>
          </p:cNvSpPr>
          <p:nvPr>
            <p:ph type="dt" sz="half" idx="10"/>
          </p:nvPr>
        </p:nvSpPr>
        <p:spPr/>
        <p:txBody>
          <a:bodyPr/>
          <a:lstStyle/>
          <a:p>
            <a:fld id="{92F48031-B89B-4DB9-8C78-55F8F747CC90}" type="datetimeFigureOut">
              <a:rPr lang="sv-SE" smtClean="0"/>
              <a:t>2025-08-07</a:t>
            </a:fld>
            <a:endParaRPr lang="sv-SE"/>
          </a:p>
        </p:txBody>
      </p:sp>
      <p:sp>
        <p:nvSpPr>
          <p:cNvPr id="8" name="Platshållare för sidfot 7">
            <a:extLst>
              <a:ext uri="{FF2B5EF4-FFF2-40B4-BE49-F238E27FC236}">
                <a16:creationId xmlns:a16="http://schemas.microsoft.com/office/drawing/2014/main" id="{82A08CE3-AD21-44E3-91FC-E34692F78463}"/>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B1291A7E-C8EA-48C1-8A46-BC9FE94176C9}"/>
              </a:ext>
            </a:extLst>
          </p:cNvPr>
          <p:cNvSpPr>
            <a:spLocks noGrp="1"/>
          </p:cNvSpPr>
          <p:nvPr>
            <p:ph type="sldNum" sz="quarter" idx="12"/>
          </p:nvPr>
        </p:nvSpPr>
        <p:spPr/>
        <p:txBody>
          <a:bodyPr/>
          <a:lstStyle/>
          <a:p>
            <a:fld id="{A7A79E15-E17A-4D03-9A43-D92EDA7DBE7B}" type="slidenum">
              <a:rPr lang="sv-SE" smtClean="0"/>
              <a:t>‹#›</a:t>
            </a:fld>
            <a:endParaRPr lang="sv-SE"/>
          </a:p>
        </p:txBody>
      </p:sp>
    </p:spTree>
    <p:extLst>
      <p:ext uri="{BB962C8B-B14F-4D97-AF65-F5344CB8AC3E}">
        <p14:creationId xmlns:p14="http://schemas.microsoft.com/office/powerpoint/2010/main" val="1495308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BCE180-DF9C-4A26-B254-DF8D6EEF2795}"/>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49BFEA90-D921-45DE-A51C-B2614ED5ABDB}"/>
              </a:ext>
            </a:extLst>
          </p:cNvPr>
          <p:cNvSpPr>
            <a:spLocks noGrp="1"/>
          </p:cNvSpPr>
          <p:nvPr>
            <p:ph type="dt" sz="half" idx="10"/>
          </p:nvPr>
        </p:nvSpPr>
        <p:spPr/>
        <p:txBody>
          <a:bodyPr/>
          <a:lstStyle/>
          <a:p>
            <a:fld id="{92F48031-B89B-4DB9-8C78-55F8F747CC90}" type="datetimeFigureOut">
              <a:rPr lang="sv-SE" smtClean="0"/>
              <a:t>2025-08-07</a:t>
            </a:fld>
            <a:endParaRPr lang="sv-SE"/>
          </a:p>
        </p:txBody>
      </p:sp>
      <p:sp>
        <p:nvSpPr>
          <p:cNvPr id="4" name="Platshållare för sidfot 3">
            <a:extLst>
              <a:ext uri="{FF2B5EF4-FFF2-40B4-BE49-F238E27FC236}">
                <a16:creationId xmlns:a16="http://schemas.microsoft.com/office/drawing/2014/main" id="{36FDC305-81DA-467A-B03B-D30FD8568110}"/>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9D97CFD9-5115-4C00-A5C5-66020FD82750}"/>
              </a:ext>
            </a:extLst>
          </p:cNvPr>
          <p:cNvSpPr>
            <a:spLocks noGrp="1"/>
          </p:cNvSpPr>
          <p:nvPr>
            <p:ph type="sldNum" sz="quarter" idx="12"/>
          </p:nvPr>
        </p:nvSpPr>
        <p:spPr/>
        <p:txBody>
          <a:bodyPr/>
          <a:lstStyle/>
          <a:p>
            <a:fld id="{A7A79E15-E17A-4D03-9A43-D92EDA7DBE7B}" type="slidenum">
              <a:rPr lang="sv-SE" smtClean="0"/>
              <a:t>‹#›</a:t>
            </a:fld>
            <a:endParaRPr lang="sv-SE"/>
          </a:p>
        </p:txBody>
      </p:sp>
    </p:spTree>
    <p:extLst>
      <p:ext uri="{BB962C8B-B14F-4D97-AF65-F5344CB8AC3E}">
        <p14:creationId xmlns:p14="http://schemas.microsoft.com/office/powerpoint/2010/main" val="2917161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394AC4E5-C40B-4717-9AA4-1CDE3C8DE71F}"/>
              </a:ext>
            </a:extLst>
          </p:cNvPr>
          <p:cNvSpPr>
            <a:spLocks noGrp="1"/>
          </p:cNvSpPr>
          <p:nvPr>
            <p:ph type="dt" sz="half" idx="10"/>
          </p:nvPr>
        </p:nvSpPr>
        <p:spPr/>
        <p:txBody>
          <a:bodyPr/>
          <a:lstStyle/>
          <a:p>
            <a:fld id="{92F48031-B89B-4DB9-8C78-55F8F747CC90}" type="datetimeFigureOut">
              <a:rPr lang="sv-SE" smtClean="0"/>
              <a:t>2025-08-07</a:t>
            </a:fld>
            <a:endParaRPr lang="sv-SE"/>
          </a:p>
        </p:txBody>
      </p:sp>
      <p:sp>
        <p:nvSpPr>
          <p:cNvPr id="3" name="Platshållare för sidfot 2">
            <a:extLst>
              <a:ext uri="{FF2B5EF4-FFF2-40B4-BE49-F238E27FC236}">
                <a16:creationId xmlns:a16="http://schemas.microsoft.com/office/drawing/2014/main" id="{222445C6-1FF8-41FD-9D20-BA905DC51A07}"/>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A1DACB77-4C94-41FC-9E18-FC7004D68D65}"/>
              </a:ext>
            </a:extLst>
          </p:cNvPr>
          <p:cNvSpPr>
            <a:spLocks noGrp="1"/>
          </p:cNvSpPr>
          <p:nvPr>
            <p:ph type="sldNum" sz="quarter" idx="12"/>
          </p:nvPr>
        </p:nvSpPr>
        <p:spPr/>
        <p:txBody>
          <a:bodyPr/>
          <a:lstStyle/>
          <a:p>
            <a:fld id="{A7A79E15-E17A-4D03-9A43-D92EDA7DBE7B}" type="slidenum">
              <a:rPr lang="sv-SE" smtClean="0"/>
              <a:t>‹#›</a:t>
            </a:fld>
            <a:endParaRPr lang="sv-SE"/>
          </a:p>
        </p:txBody>
      </p:sp>
    </p:spTree>
    <p:extLst>
      <p:ext uri="{BB962C8B-B14F-4D97-AF65-F5344CB8AC3E}">
        <p14:creationId xmlns:p14="http://schemas.microsoft.com/office/powerpoint/2010/main" val="3182243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122D68E-1D60-487B-83DB-A3EA014D43DD}"/>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234B1A3-3277-4BEC-98DB-A1A220DDB1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B8F8BAD3-0547-4BAB-B55F-A9435BB6A0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1CFC1177-4B68-48EF-9E15-61C29A683DC2}"/>
              </a:ext>
            </a:extLst>
          </p:cNvPr>
          <p:cNvSpPr>
            <a:spLocks noGrp="1"/>
          </p:cNvSpPr>
          <p:nvPr>
            <p:ph type="dt" sz="half" idx="10"/>
          </p:nvPr>
        </p:nvSpPr>
        <p:spPr/>
        <p:txBody>
          <a:bodyPr/>
          <a:lstStyle/>
          <a:p>
            <a:fld id="{92F48031-B89B-4DB9-8C78-55F8F747CC90}" type="datetimeFigureOut">
              <a:rPr lang="sv-SE" smtClean="0"/>
              <a:t>2025-08-07</a:t>
            </a:fld>
            <a:endParaRPr lang="sv-SE"/>
          </a:p>
        </p:txBody>
      </p:sp>
      <p:sp>
        <p:nvSpPr>
          <p:cNvPr id="6" name="Platshållare för sidfot 5">
            <a:extLst>
              <a:ext uri="{FF2B5EF4-FFF2-40B4-BE49-F238E27FC236}">
                <a16:creationId xmlns:a16="http://schemas.microsoft.com/office/drawing/2014/main" id="{D181E2A0-7B56-4788-8B21-70D97ACD0C3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A56F33BC-4391-4884-9C90-9B8257DF734F}"/>
              </a:ext>
            </a:extLst>
          </p:cNvPr>
          <p:cNvSpPr>
            <a:spLocks noGrp="1"/>
          </p:cNvSpPr>
          <p:nvPr>
            <p:ph type="sldNum" sz="quarter" idx="12"/>
          </p:nvPr>
        </p:nvSpPr>
        <p:spPr/>
        <p:txBody>
          <a:bodyPr/>
          <a:lstStyle/>
          <a:p>
            <a:fld id="{A7A79E15-E17A-4D03-9A43-D92EDA7DBE7B}" type="slidenum">
              <a:rPr lang="sv-SE" smtClean="0"/>
              <a:t>‹#›</a:t>
            </a:fld>
            <a:endParaRPr lang="sv-SE"/>
          </a:p>
        </p:txBody>
      </p:sp>
    </p:spTree>
    <p:extLst>
      <p:ext uri="{BB962C8B-B14F-4D97-AF65-F5344CB8AC3E}">
        <p14:creationId xmlns:p14="http://schemas.microsoft.com/office/powerpoint/2010/main" val="559652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985AE97-239F-4E96-9087-CB4FC89DD633}"/>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AFE25485-9A18-4A20-833A-5C6C5267F3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B752B536-A082-4458-B5FC-4AAC65F8C1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9A42109D-350B-4E97-9729-5D6466FD11FB}"/>
              </a:ext>
            </a:extLst>
          </p:cNvPr>
          <p:cNvSpPr>
            <a:spLocks noGrp="1"/>
          </p:cNvSpPr>
          <p:nvPr>
            <p:ph type="dt" sz="half" idx="10"/>
          </p:nvPr>
        </p:nvSpPr>
        <p:spPr/>
        <p:txBody>
          <a:bodyPr/>
          <a:lstStyle/>
          <a:p>
            <a:fld id="{92F48031-B89B-4DB9-8C78-55F8F747CC90}" type="datetimeFigureOut">
              <a:rPr lang="sv-SE" smtClean="0"/>
              <a:t>2025-08-07</a:t>
            </a:fld>
            <a:endParaRPr lang="sv-SE"/>
          </a:p>
        </p:txBody>
      </p:sp>
      <p:sp>
        <p:nvSpPr>
          <p:cNvPr id="6" name="Platshållare för sidfot 5">
            <a:extLst>
              <a:ext uri="{FF2B5EF4-FFF2-40B4-BE49-F238E27FC236}">
                <a16:creationId xmlns:a16="http://schemas.microsoft.com/office/drawing/2014/main" id="{18CFE37D-C33A-4350-BB65-E8D640A0E19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F0D37E6-4D16-4D96-9652-7F68754F6824}"/>
              </a:ext>
            </a:extLst>
          </p:cNvPr>
          <p:cNvSpPr>
            <a:spLocks noGrp="1"/>
          </p:cNvSpPr>
          <p:nvPr>
            <p:ph type="sldNum" sz="quarter" idx="12"/>
          </p:nvPr>
        </p:nvSpPr>
        <p:spPr/>
        <p:txBody>
          <a:bodyPr/>
          <a:lstStyle/>
          <a:p>
            <a:fld id="{A7A79E15-E17A-4D03-9A43-D92EDA7DBE7B}" type="slidenum">
              <a:rPr lang="sv-SE" smtClean="0"/>
              <a:t>‹#›</a:t>
            </a:fld>
            <a:endParaRPr lang="sv-SE"/>
          </a:p>
        </p:txBody>
      </p:sp>
    </p:spTree>
    <p:extLst>
      <p:ext uri="{BB962C8B-B14F-4D97-AF65-F5344CB8AC3E}">
        <p14:creationId xmlns:p14="http://schemas.microsoft.com/office/powerpoint/2010/main" val="2392613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9E37679D-B4DB-4868-9914-70DABAD6B9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3EF5440D-8A14-46E6-A020-84C1FEA7B9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9A540A7-7484-4C4E-8BBB-E4913787E0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F48031-B89B-4DB9-8C78-55F8F747CC90}" type="datetimeFigureOut">
              <a:rPr lang="sv-SE" smtClean="0"/>
              <a:t>2025-08-07</a:t>
            </a:fld>
            <a:endParaRPr lang="sv-SE"/>
          </a:p>
        </p:txBody>
      </p:sp>
      <p:sp>
        <p:nvSpPr>
          <p:cNvPr id="5" name="Platshållare för sidfot 4">
            <a:extLst>
              <a:ext uri="{FF2B5EF4-FFF2-40B4-BE49-F238E27FC236}">
                <a16:creationId xmlns:a16="http://schemas.microsoft.com/office/drawing/2014/main" id="{D34619AB-4859-40E6-B97E-1CCA47710E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BDB0ADB4-E942-489B-99B1-ADEBDCB3C9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79E15-E17A-4D03-9A43-D92EDA7DBE7B}" type="slidenum">
              <a:rPr lang="sv-SE" smtClean="0"/>
              <a:t>‹#›</a:t>
            </a:fld>
            <a:endParaRPr lang="sv-SE"/>
          </a:p>
        </p:txBody>
      </p:sp>
    </p:spTree>
    <p:extLst>
      <p:ext uri="{BB962C8B-B14F-4D97-AF65-F5344CB8AC3E}">
        <p14:creationId xmlns:p14="http://schemas.microsoft.com/office/powerpoint/2010/main" val="1059250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p:cNvCxnSpPr/>
          <p:nvPr/>
        </p:nvCxnSpPr>
        <p:spPr>
          <a:xfrm>
            <a:off x="952501" y="6072189"/>
            <a:ext cx="10191751" cy="1587"/>
          </a:xfrm>
          <a:prstGeom prst="line">
            <a:avLst/>
          </a:prstGeom>
          <a:ln w="6350">
            <a:solidFill>
              <a:schemeClr val="tx1"/>
            </a:solidFill>
          </a:ln>
        </p:spPr>
        <p:style>
          <a:lnRef idx="1">
            <a:schemeClr val="dk1"/>
          </a:lnRef>
          <a:fillRef idx="0">
            <a:schemeClr val="dk1"/>
          </a:fillRef>
          <a:effectRef idx="0">
            <a:schemeClr val="dk1"/>
          </a:effectRef>
          <a:fontRef idx="minor">
            <a:schemeClr val="tx1"/>
          </a:fontRef>
        </p:style>
      </p:cxnSp>
      <p:sp>
        <p:nvSpPr>
          <p:cNvPr id="97283" name="Title Placeholder 1"/>
          <p:cNvSpPr>
            <a:spLocks noGrp="1"/>
          </p:cNvSpPr>
          <p:nvPr>
            <p:ph type="title"/>
          </p:nvPr>
        </p:nvSpPr>
        <p:spPr bwMode="auto">
          <a:xfrm>
            <a:off x="939800" y="806450"/>
            <a:ext cx="10193867" cy="755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a:t>Klicka här för att ändra format</a:t>
            </a:r>
          </a:p>
        </p:txBody>
      </p:sp>
      <p:sp>
        <p:nvSpPr>
          <p:cNvPr id="97284" name="Text Placeholder 2"/>
          <p:cNvSpPr>
            <a:spLocks noGrp="1"/>
          </p:cNvSpPr>
          <p:nvPr>
            <p:ph type="body" idx="1"/>
          </p:nvPr>
        </p:nvSpPr>
        <p:spPr bwMode="auto">
          <a:xfrm>
            <a:off x="941917" y="1651000"/>
            <a:ext cx="10210800" cy="43561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pic>
        <p:nvPicPr>
          <p:cNvPr id="97285" name="Picture 5" descr="090323_Lnu_Wordmark_Kalmar_Växjö_påhäng_transparent"/>
          <p:cNvPicPr>
            <a:picLocks noChangeAspect="1" noChangeArrowheads="1"/>
          </p:cNvPicPr>
          <p:nvPr/>
        </p:nvPicPr>
        <p:blipFill>
          <a:blip r:embed="rId13" cstate="print"/>
          <a:srcRect/>
          <a:stretch>
            <a:fillRect/>
          </a:stretch>
        </p:blipFill>
        <p:spPr bwMode="auto">
          <a:xfrm>
            <a:off x="952501" y="6299201"/>
            <a:ext cx="3898900" cy="276225"/>
          </a:xfrm>
          <a:prstGeom prst="rect">
            <a:avLst/>
          </a:prstGeom>
          <a:noFill/>
          <a:ln w="9525">
            <a:noFill/>
            <a:miter lim="800000"/>
            <a:headEnd/>
            <a:tailEnd/>
          </a:ln>
        </p:spPr>
      </p:pic>
      <p:pic>
        <p:nvPicPr>
          <p:cNvPr id="97286" name="Picture 6" descr="090323_Lnu_Symbol"/>
          <p:cNvPicPr>
            <a:picLocks noChangeAspect="1" noChangeArrowheads="1"/>
          </p:cNvPicPr>
          <p:nvPr/>
        </p:nvPicPr>
        <p:blipFill>
          <a:blip r:embed="rId14" cstate="print"/>
          <a:srcRect/>
          <a:stretch>
            <a:fillRect/>
          </a:stretch>
        </p:blipFill>
        <p:spPr bwMode="auto">
          <a:xfrm>
            <a:off x="10837334" y="6207125"/>
            <a:ext cx="332317" cy="330200"/>
          </a:xfrm>
          <a:prstGeom prst="rect">
            <a:avLst/>
          </a:prstGeom>
          <a:noFill/>
          <a:ln w="9525">
            <a:noFill/>
            <a:miter lim="800000"/>
            <a:headEnd/>
            <a:tailEnd/>
          </a:ln>
        </p:spPr>
      </p:pic>
    </p:spTree>
    <p:extLst>
      <p:ext uri="{BB962C8B-B14F-4D97-AF65-F5344CB8AC3E}">
        <p14:creationId xmlns:p14="http://schemas.microsoft.com/office/powerpoint/2010/main" val="2073410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lnSpc>
          <a:spcPts val="2700"/>
        </a:lnSpc>
        <a:spcBef>
          <a:spcPct val="0"/>
        </a:spcBef>
        <a:spcAft>
          <a:spcPct val="0"/>
        </a:spcAft>
        <a:defRPr sz="2700">
          <a:solidFill>
            <a:schemeClr val="tx1"/>
          </a:solidFill>
          <a:latin typeface="+mj-lt"/>
          <a:ea typeface="+mj-ea"/>
          <a:cs typeface="+mj-cs"/>
        </a:defRPr>
      </a:lvl1pPr>
      <a:lvl2pPr algn="l" rtl="0" eaLnBrk="1" fontAlgn="base" hangingPunct="1">
        <a:lnSpc>
          <a:spcPts val="2700"/>
        </a:lnSpc>
        <a:spcBef>
          <a:spcPct val="0"/>
        </a:spcBef>
        <a:spcAft>
          <a:spcPct val="0"/>
        </a:spcAft>
        <a:defRPr sz="2700">
          <a:solidFill>
            <a:schemeClr val="tx1"/>
          </a:solidFill>
          <a:latin typeface="Times New Roman" pitchFamily="18" charset="0"/>
          <a:cs typeface="Times New Roman" pitchFamily="18" charset="0"/>
        </a:defRPr>
      </a:lvl2pPr>
      <a:lvl3pPr algn="l" rtl="0" eaLnBrk="1" fontAlgn="base" hangingPunct="1">
        <a:lnSpc>
          <a:spcPts val="2700"/>
        </a:lnSpc>
        <a:spcBef>
          <a:spcPct val="0"/>
        </a:spcBef>
        <a:spcAft>
          <a:spcPct val="0"/>
        </a:spcAft>
        <a:defRPr sz="2700">
          <a:solidFill>
            <a:schemeClr val="tx1"/>
          </a:solidFill>
          <a:latin typeface="Times New Roman" pitchFamily="18" charset="0"/>
          <a:cs typeface="Times New Roman" pitchFamily="18" charset="0"/>
        </a:defRPr>
      </a:lvl3pPr>
      <a:lvl4pPr algn="l" rtl="0" eaLnBrk="1" fontAlgn="base" hangingPunct="1">
        <a:lnSpc>
          <a:spcPts val="2700"/>
        </a:lnSpc>
        <a:spcBef>
          <a:spcPct val="0"/>
        </a:spcBef>
        <a:spcAft>
          <a:spcPct val="0"/>
        </a:spcAft>
        <a:defRPr sz="2700">
          <a:solidFill>
            <a:schemeClr val="tx1"/>
          </a:solidFill>
          <a:latin typeface="Times New Roman" pitchFamily="18" charset="0"/>
          <a:cs typeface="Times New Roman" pitchFamily="18" charset="0"/>
        </a:defRPr>
      </a:lvl4pPr>
      <a:lvl5pPr algn="l" rtl="0" eaLnBrk="1" fontAlgn="base" hangingPunct="1">
        <a:lnSpc>
          <a:spcPts val="2700"/>
        </a:lnSpc>
        <a:spcBef>
          <a:spcPct val="0"/>
        </a:spcBef>
        <a:spcAft>
          <a:spcPct val="0"/>
        </a:spcAft>
        <a:defRPr sz="2700">
          <a:solidFill>
            <a:schemeClr val="tx1"/>
          </a:solidFill>
          <a:latin typeface="Times New Roman" pitchFamily="18" charset="0"/>
          <a:cs typeface="Times New Roman" pitchFamily="18" charset="0"/>
        </a:defRPr>
      </a:lvl5pPr>
      <a:lvl6pPr marL="457200" algn="l" rtl="0" eaLnBrk="1" fontAlgn="base" hangingPunct="1">
        <a:lnSpc>
          <a:spcPts val="2700"/>
        </a:lnSpc>
        <a:spcBef>
          <a:spcPct val="0"/>
        </a:spcBef>
        <a:spcAft>
          <a:spcPct val="0"/>
        </a:spcAft>
        <a:defRPr sz="2700">
          <a:solidFill>
            <a:schemeClr val="tx1"/>
          </a:solidFill>
          <a:latin typeface="Times New Roman" pitchFamily="18" charset="0"/>
          <a:cs typeface="Times New Roman" pitchFamily="18" charset="0"/>
        </a:defRPr>
      </a:lvl6pPr>
      <a:lvl7pPr marL="914400" algn="l" rtl="0" eaLnBrk="1" fontAlgn="base" hangingPunct="1">
        <a:lnSpc>
          <a:spcPts val="2700"/>
        </a:lnSpc>
        <a:spcBef>
          <a:spcPct val="0"/>
        </a:spcBef>
        <a:spcAft>
          <a:spcPct val="0"/>
        </a:spcAft>
        <a:defRPr sz="2700">
          <a:solidFill>
            <a:schemeClr val="tx1"/>
          </a:solidFill>
          <a:latin typeface="Times New Roman" pitchFamily="18" charset="0"/>
          <a:cs typeface="Times New Roman" pitchFamily="18" charset="0"/>
        </a:defRPr>
      </a:lvl7pPr>
      <a:lvl8pPr marL="1371600" algn="l" rtl="0" eaLnBrk="1" fontAlgn="base" hangingPunct="1">
        <a:lnSpc>
          <a:spcPts val="2700"/>
        </a:lnSpc>
        <a:spcBef>
          <a:spcPct val="0"/>
        </a:spcBef>
        <a:spcAft>
          <a:spcPct val="0"/>
        </a:spcAft>
        <a:defRPr sz="2700">
          <a:solidFill>
            <a:schemeClr val="tx1"/>
          </a:solidFill>
          <a:latin typeface="Times New Roman" pitchFamily="18" charset="0"/>
          <a:cs typeface="Times New Roman" pitchFamily="18" charset="0"/>
        </a:defRPr>
      </a:lvl8pPr>
      <a:lvl9pPr marL="1828800" algn="l" rtl="0" eaLnBrk="1" fontAlgn="base" hangingPunct="1">
        <a:lnSpc>
          <a:spcPts val="2700"/>
        </a:lnSpc>
        <a:spcBef>
          <a:spcPct val="0"/>
        </a:spcBef>
        <a:spcAft>
          <a:spcPct val="0"/>
        </a:spcAft>
        <a:defRPr sz="2700">
          <a:solidFill>
            <a:schemeClr val="tx1"/>
          </a:solidFill>
          <a:latin typeface="Times New Roman" pitchFamily="18" charset="0"/>
          <a:cs typeface="Times New Roman" pitchFamily="18" charset="0"/>
        </a:defRPr>
      </a:lvl9pPr>
    </p:titleStyle>
    <p:bodyStyle>
      <a:lvl1pPr marL="342900" indent="-342900" algn="l" rtl="0" eaLnBrk="1" fontAlgn="base" hangingPunct="1">
        <a:spcBef>
          <a:spcPct val="20000"/>
        </a:spcBef>
        <a:spcAft>
          <a:spcPct val="0"/>
        </a:spcAft>
        <a:buFont typeface="Arial" charset="0"/>
        <a:defRPr>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a:solidFill>
            <a:schemeClr val="tx1"/>
          </a:solidFill>
          <a:latin typeface="+mn-lt"/>
          <a:cs typeface="+mn-cs"/>
        </a:defRPr>
      </a:lvl2pPr>
      <a:lvl3pPr marL="1143000" indent="-228600" algn="l" rtl="0" eaLnBrk="1" fontAlgn="base" hangingPunct="1">
        <a:spcBef>
          <a:spcPct val="20000"/>
        </a:spcBef>
        <a:spcAft>
          <a:spcPct val="0"/>
        </a:spcAft>
        <a:buFont typeface="Arial" charset="0"/>
        <a:buChar char="•"/>
        <a:defRPr>
          <a:solidFill>
            <a:schemeClr val="tx1"/>
          </a:solidFill>
          <a:latin typeface="+mn-lt"/>
          <a:cs typeface="+mn-cs"/>
        </a:defRPr>
      </a:lvl3pPr>
      <a:lvl4pPr marL="1600200" indent="-228600" algn="l" rtl="0" eaLnBrk="1" fontAlgn="base" hangingPunct="1">
        <a:spcBef>
          <a:spcPct val="20000"/>
        </a:spcBef>
        <a:spcAft>
          <a:spcPct val="0"/>
        </a:spcAft>
        <a:buFont typeface="Arial" charset="0"/>
        <a:buChar char="–"/>
        <a:defRPr>
          <a:solidFill>
            <a:schemeClr val="tx1"/>
          </a:solidFill>
          <a:latin typeface="+mn-lt"/>
          <a:cs typeface="+mn-cs"/>
        </a:defRPr>
      </a:lvl4pPr>
      <a:lvl5pPr marL="2057400" indent="-228600" algn="l" rtl="0" eaLnBrk="1" fontAlgn="base" hangingPunct="1">
        <a:spcBef>
          <a:spcPct val="20000"/>
        </a:spcBef>
        <a:spcAft>
          <a:spcPct val="0"/>
        </a:spcAft>
        <a:buFont typeface="Arial" charset="0"/>
        <a:buChar char="»"/>
        <a:defRPr>
          <a:solidFill>
            <a:schemeClr val="tx1"/>
          </a:solidFill>
          <a:latin typeface="+mn-lt"/>
          <a:cs typeface="+mn-cs"/>
        </a:defRPr>
      </a:lvl5pPr>
      <a:lvl6pPr marL="2514600" indent="-228600" algn="l" rtl="0" eaLnBrk="1" fontAlgn="base" hangingPunct="1">
        <a:spcBef>
          <a:spcPct val="20000"/>
        </a:spcBef>
        <a:spcAft>
          <a:spcPct val="0"/>
        </a:spcAft>
        <a:buFont typeface="Arial" charset="0"/>
        <a:buChar char="»"/>
        <a:defRPr>
          <a:solidFill>
            <a:schemeClr val="tx1"/>
          </a:solidFill>
          <a:latin typeface="+mn-lt"/>
          <a:cs typeface="+mn-cs"/>
        </a:defRPr>
      </a:lvl6pPr>
      <a:lvl7pPr marL="2971800" indent="-228600" algn="l" rtl="0" eaLnBrk="1" fontAlgn="base" hangingPunct="1">
        <a:spcBef>
          <a:spcPct val="20000"/>
        </a:spcBef>
        <a:spcAft>
          <a:spcPct val="0"/>
        </a:spcAft>
        <a:buFont typeface="Arial" charset="0"/>
        <a:buChar char="»"/>
        <a:defRPr>
          <a:solidFill>
            <a:schemeClr val="tx1"/>
          </a:solidFill>
          <a:latin typeface="+mn-lt"/>
          <a:cs typeface="+mn-cs"/>
        </a:defRPr>
      </a:lvl7pPr>
      <a:lvl8pPr marL="3429000" indent="-228600" algn="l" rtl="0" eaLnBrk="1" fontAlgn="base" hangingPunct="1">
        <a:spcBef>
          <a:spcPct val="20000"/>
        </a:spcBef>
        <a:spcAft>
          <a:spcPct val="0"/>
        </a:spcAft>
        <a:buFont typeface="Arial" charset="0"/>
        <a:buChar char="»"/>
        <a:defRPr>
          <a:solidFill>
            <a:schemeClr val="tx1"/>
          </a:solidFill>
          <a:latin typeface="+mn-lt"/>
          <a:cs typeface="+mn-cs"/>
        </a:defRPr>
      </a:lvl8pPr>
      <a:lvl9pPr marL="3886200" indent="-228600" algn="l" rtl="0" eaLnBrk="1" fontAlgn="base" hangingPunct="1">
        <a:spcBef>
          <a:spcPct val="20000"/>
        </a:spcBef>
        <a:spcAft>
          <a:spcPct val="0"/>
        </a:spcAft>
        <a:buFont typeface="Arial" charset="0"/>
        <a:buChar char="»"/>
        <a:defRPr>
          <a:solidFill>
            <a:schemeClr val="tx1"/>
          </a:solidFill>
          <a:latin typeface="+mn-lt"/>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pixabay.com/en/police-officers-white-male-3d-model-1874754/" TargetMode="External"/><Relationship Id="rId2" Type="http://schemas.openxmlformats.org/officeDocument/2006/relationships/image" Target="../media/image14.jpg"/><Relationship Id="rId1" Type="http://schemas.openxmlformats.org/officeDocument/2006/relationships/slideLayout" Target="../slideLayouts/slideLayout2.xml"/><Relationship Id="rId4" Type="http://schemas.openxmlformats.org/officeDocument/2006/relationships/hyperlink" Target="https://serviceportalen.lnu.se/sv-se/article/816648"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hyperlink" Target="mailto:thor-bjorn.fransson@lnu.se"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anna.quinterotovar@lnu.se" TargetMode="External"/><Relationship Id="rId7" Type="http://schemas.openxmlformats.org/officeDocument/2006/relationships/hyperlink" Target="mailto:thor-bjorn.fransson@lnu.se" TargetMode="External"/><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hyperlink" Target="mailto:par.stihl@lnu.se" TargetMode="External"/><Relationship Id="rId5" Type="http://schemas.openxmlformats.org/officeDocument/2006/relationships/hyperlink" Target="mailto:krimtek@rydaholm.se" TargetMode="External"/><Relationship Id="rId4" Type="http://schemas.openxmlformats.org/officeDocument/2006/relationships/hyperlink" Target="mailto:Christer.nilsson@lnu.se"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moodle.lnu.se/course/view.php?id=69402"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Bildresultat för försvarsmakten militärpolisen">
            <a:extLst>
              <a:ext uri="{FF2B5EF4-FFF2-40B4-BE49-F238E27FC236}">
                <a16:creationId xmlns:a16="http://schemas.microsoft.com/office/drawing/2014/main" id="{03812FBF-8CBE-4146-8FD6-C9504E92D97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838" r="12849" b="-1"/>
          <a:stretch/>
        </p:blipFill>
        <p:spPr bwMode="auto">
          <a:xfrm>
            <a:off x="3523488" y="10"/>
            <a:ext cx="8668512" cy="6857990"/>
          </a:xfrm>
          <a:prstGeom prst="rect">
            <a:avLst/>
          </a:prstGeom>
          <a:noFill/>
          <a:extLst>
            <a:ext uri="{909E8E84-426E-40DD-AFC4-6F175D3DCCD1}">
              <a14:hiddenFill xmlns:a14="http://schemas.microsoft.com/office/drawing/2010/main">
                <a:solidFill>
                  <a:srgbClr val="FFFFFF"/>
                </a:solidFill>
              </a14:hiddenFill>
            </a:ext>
          </a:extLst>
        </p:spPr>
      </p:pic>
      <p:sp>
        <p:nvSpPr>
          <p:cNvPr id="137" name="Rectangle 136">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CC34507E-3AFA-497F-B290-2FAC6A2A3C1B}"/>
              </a:ext>
            </a:extLst>
          </p:cNvPr>
          <p:cNvSpPr>
            <a:spLocks noGrp="1"/>
          </p:cNvSpPr>
          <p:nvPr>
            <p:ph type="ctrTitle"/>
          </p:nvPr>
        </p:nvSpPr>
        <p:spPr>
          <a:xfrm>
            <a:off x="477981" y="1122363"/>
            <a:ext cx="4129188" cy="3204134"/>
          </a:xfrm>
        </p:spPr>
        <p:txBody>
          <a:bodyPr anchor="b">
            <a:normAutofit/>
          </a:bodyPr>
          <a:lstStyle/>
          <a:p>
            <a:pPr algn="l"/>
            <a:r>
              <a:rPr lang="sv-SE" sz="3000" b="1" dirty="0"/>
              <a:t>1PA17U </a:t>
            </a:r>
            <a:br>
              <a:rPr lang="sv-SE" sz="3000" b="1" dirty="0"/>
            </a:br>
            <a:r>
              <a:rPr lang="sv-SE" sz="3000" b="1" dirty="0"/>
              <a:t>Grundkurs Militärpolis</a:t>
            </a:r>
            <a:br>
              <a:rPr lang="sv-SE" sz="3000" b="1" dirty="0"/>
            </a:br>
            <a:r>
              <a:rPr lang="sv-SE" sz="3000" b="1" dirty="0"/>
              <a:t>15 högskolepoäng</a:t>
            </a:r>
            <a:br>
              <a:rPr lang="sv-SE" sz="3000" b="1" dirty="0"/>
            </a:br>
            <a:br>
              <a:rPr lang="sv-SE" sz="3000" b="1" dirty="0"/>
            </a:br>
            <a:r>
              <a:rPr lang="en-US" sz="3000" dirty="0"/>
              <a:t>Basic military police work</a:t>
            </a:r>
            <a:br>
              <a:rPr lang="en-US" sz="3000" dirty="0"/>
            </a:br>
            <a:r>
              <a:rPr lang="en-US" sz="3000" dirty="0"/>
              <a:t>15 credits</a:t>
            </a:r>
            <a:endParaRPr lang="sv-SE" sz="3000" dirty="0"/>
          </a:p>
        </p:txBody>
      </p:sp>
      <p:sp>
        <p:nvSpPr>
          <p:cNvPr id="139" name="Rectangle 138">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41" name="Rectangle 140">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75565664"/>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dobjekt 2">
            <a:extLst>
              <a:ext uri="{FF2B5EF4-FFF2-40B4-BE49-F238E27FC236}">
                <a16:creationId xmlns:a16="http://schemas.microsoft.com/office/drawing/2014/main" id="{BAB6AB3A-C083-5CC9-B1FC-6D82E2586678}"/>
              </a:ext>
            </a:extLst>
          </p:cNvPr>
          <p:cNvPicPr>
            <a:picLocks noChangeAspect="1"/>
          </p:cNvPicPr>
          <p:nvPr/>
        </p:nvPicPr>
        <p:blipFill>
          <a:blip r:embed="rId2"/>
          <a:stretch>
            <a:fillRect/>
          </a:stretch>
        </p:blipFill>
        <p:spPr>
          <a:xfrm>
            <a:off x="63190" y="730111"/>
            <a:ext cx="12065620" cy="5397777"/>
          </a:xfrm>
          <a:prstGeom prst="rect">
            <a:avLst/>
          </a:prstGeom>
        </p:spPr>
      </p:pic>
    </p:spTree>
    <p:extLst>
      <p:ext uri="{BB962C8B-B14F-4D97-AF65-F5344CB8AC3E}">
        <p14:creationId xmlns:p14="http://schemas.microsoft.com/office/powerpoint/2010/main" val="1900928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4E125B4-E013-9A9F-9AAF-594F6FDE5402}"/>
              </a:ext>
            </a:extLst>
          </p:cNvPr>
          <p:cNvSpPr>
            <a:spLocks noGrp="1"/>
          </p:cNvSpPr>
          <p:nvPr>
            <p:ph type="title"/>
          </p:nvPr>
        </p:nvSpPr>
        <p:spPr>
          <a:xfrm>
            <a:off x="838200" y="0"/>
            <a:ext cx="10515600" cy="963161"/>
          </a:xfrm>
        </p:spPr>
        <p:txBody>
          <a:bodyPr/>
          <a:lstStyle/>
          <a:p>
            <a:r>
              <a:rPr lang="sv-SE" dirty="0"/>
              <a:t>Moodle</a:t>
            </a:r>
          </a:p>
        </p:txBody>
      </p:sp>
      <p:pic>
        <p:nvPicPr>
          <p:cNvPr id="5" name="Platshållare för innehåll 4" descr="En bild som visar text, skärmbild, programvara, Datorikon">
            <a:extLst>
              <a:ext uri="{FF2B5EF4-FFF2-40B4-BE49-F238E27FC236}">
                <a16:creationId xmlns:a16="http://schemas.microsoft.com/office/drawing/2014/main" id="{EEA5302F-D444-5237-47D0-CC4F1D032D4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719344"/>
            <a:ext cx="11221947" cy="5979194"/>
          </a:xfrm>
        </p:spPr>
      </p:pic>
    </p:spTree>
    <p:extLst>
      <p:ext uri="{BB962C8B-B14F-4D97-AF65-F5344CB8AC3E}">
        <p14:creationId xmlns:p14="http://schemas.microsoft.com/office/powerpoint/2010/main" val="2826144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B95B9BA8-1D69-4796-85F5-B6D0BD5235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59107231-7DA9-47FB-8D66-2CDE67349187}"/>
              </a:ext>
            </a:extLst>
          </p:cNvPr>
          <p:cNvSpPr>
            <a:spLocks noGrp="1"/>
          </p:cNvSpPr>
          <p:nvPr>
            <p:ph type="title"/>
          </p:nvPr>
        </p:nvSpPr>
        <p:spPr>
          <a:xfrm>
            <a:off x="762000" y="345332"/>
            <a:ext cx="7667625" cy="1323439"/>
          </a:xfrm>
        </p:spPr>
        <p:txBody>
          <a:bodyPr vert="horz" lIns="91440" tIns="45720" rIns="91440" bIns="45720" rtlCol="0" anchor="t">
            <a:normAutofit/>
          </a:bodyPr>
          <a:lstStyle/>
          <a:p>
            <a:r>
              <a:rPr lang="en-US" sz="4000" b="1" kern="1200" dirty="0">
                <a:solidFill>
                  <a:schemeClr val="bg1"/>
                </a:solidFill>
                <a:latin typeface="+mj-lt"/>
                <a:ea typeface="+mj-ea"/>
                <a:cs typeface="+mj-cs"/>
              </a:rPr>
              <a:t>Zoom</a:t>
            </a:r>
            <a:br>
              <a:rPr lang="en-US" sz="4000" b="1" kern="1200" dirty="0">
                <a:solidFill>
                  <a:schemeClr val="bg1"/>
                </a:solidFill>
                <a:latin typeface="+mj-lt"/>
                <a:ea typeface="+mj-ea"/>
                <a:cs typeface="+mj-cs"/>
              </a:rPr>
            </a:br>
            <a:r>
              <a:rPr lang="en-US" sz="2000" b="1" kern="1200" dirty="0" err="1">
                <a:solidFill>
                  <a:schemeClr val="bg1"/>
                </a:solidFill>
                <a:latin typeface="+mj-lt"/>
                <a:ea typeface="+mj-ea"/>
                <a:cs typeface="+mj-cs"/>
              </a:rPr>
              <a:t>Lektionstider</a:t>
            </a:r>
            <a:r>
              <a:rPr lang="en-US" sz="2000" b="1" dirty="0">
                <a:solidFill>
                  <a:schemeClr val="bg1"/>
                </a:solidFill>
              </a:rPr>
              <a:t>: </a:t>
            </a:r>
            <a:r>
              <a:rPr lang="en-US" sz="2000" b="1" kern="1200">
                <a:solidFill>
                  <a:schemeClr val="bg1"/>
                </a:solidFill>
                <a:latin typeface="+mj-lt"/>
                <a:ea typeface="+mj-ea"/>
                <a:cs typeface="+mj-cs"/>
              </a:rPr>
              <a:t>08.15-10.00,  </a:t>
            </a:r>
            <a:r>
              <a:rPr lang="en-US" sz="2000" b="1" kern="1200" dirty="0">
                <a:solidFill>
                  <a:schemeClr val="bg1"/>
                </a:solidFill>
                <a:latin typeface="+mj-lt"/>
                <a:ea typeface="+mj-ea"/>
                <a:cs typeface="+mj-cs"/>
              </a:rPr>
              <a:t>10.15-12.00</a:t>
            </a:r>
            <a:r>
              <a:rPr lang="en-US" sz="2000" b="1" kern="1200">
                <a:solidFill>
                  <a:schemeClr val="bg1"/>
                </a:solidFill>
                <a:latin typeface="+mj-lt"/>
                <a:ea typeface="+mj-ea"/>
                <a:cs typeface="+mj-cs"/>
              </a:rPr>
              <a:t>,  13.15-15.00 </a:t>
            </a:r>
            <a:r>
              <a:rPr lang="en-US" sz="2000" b="1" kern="1200" dirty="0" err="1">
                <a:solidFill>
                  <a:schemeClr val="bg1"/>
                </a:solidFill>
                <a:latin typeface="+mj-lt"/>
                <a:ea typeface="+mj-ea"/>
                <a:cs typeface="+mj-cs"/>
              </a:rPr>
              <a:t>och</a:t>
            </a:r>
            <a:r>
              <a:rPr lang="en-US" sz="2000" b="1" kern="1200" dirty="0">
                <a:solidFill>
                  <a:schemeClr val="bg1"/>
                </a:solidFill>
                <a:latin typeface="+mj-lt"/>
                <a:ea typeface="+mj-ea"/>
                <a:cs typeface="+mj-cs"/>
              </a:rPr>
              <a:t> 15.15-17.00</a:t>
            </a:r>
          </a:p>
        </p:txBody>
      </p:sp>
      <p:sp>
        <p:nvSpPr>
          <p:cNvPr id="6" name="Rektangel 5">
            <a:extLst>
              <a:ext uri="{FF2B5EF4-FFF2-40B4-BE49-F238E27FC236}">
                <a16:creationId xmlns:a16="http://schemas.microsoft.com/office/drawing/2014/main" id="{CB36BA39-B60E-421B-95EB-B3152460A336}"/>
              </a:ext>
            </a:extLst>
          </p:cNvPr>
          <p:cNvSpPr/>
          <p:nvPr/>
        </p:nvSpPr>
        <p:spPr>
          <a:xfrm>
            <a:off x="838200" y="3146400"/>
            <a:ext cx="4391025" cy="2454300"/>
          </a:xfrm>
          <a:prstGeom prst="rect">
            <a:avLst/>
          </a:prstGeom>
        </p:spPr>
        <p:txBody>
          <a:bodyPr vert="horz" lIns="91440" tIns="45720" rIns="91440" bIns="45720" rtlCol="0">
            <a:normAutofit/>
          </a:bodyPr>
          <a:lstStyle/>
          <a:p>
            <a:pPr marL="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 name="textruta 2">
            <a:extLst>
              <a:ext uri="{FF2B5EF4-FFF2-40B4-BE49-F238E27FC236}">
                <a16:creationId xmlns:a16="http://schemas.microsoft.com/office/drawing/2014/main" id="{BF9279CE-4C4F-490B-B134-DBE9B7747FD0}"/>
              </a:ext>
            </a:extLst>
          </p:cNvPr>
          <p:cNvSpPr txBox="1"/>
          <p:nvPr/>
        </p:nvSpPr>
        <p:spPr>
          <a:xfrm>
            <a:off x="762000" y="2014102"/>
            <a:ext cx="6496050" cy="457817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80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rPr>
              <a:t>Det finns två länkar till </a:t>
            </a:r>
            <a:r>
              <a:rPr kumimoji="0" lang="sv-SE" sz="1800" b="0" i="0" u="none" strike="noStrike" kern="1200" cap="none" spc="0" normalizeH="0" baseline="0" noProof="0" dirty="0" err="1">
                <a:ln>
                  <a:noFill/>
                </a:ln>
                <a:solidFill>
                  <a:prstClr val="white"/>
                </a:solidFill>
                <a:effectLst/>
                <a:uLnTx/>
                <a:uFillTx/>
                <a:latin typeface="Calibri" panose="020F0502020204030204"/>
                <a:ea typeface="+mn-ea"/>
                <a:cs typeface="+mn-cs"/>
              </a:rPr>
              <a:t>Zoomrum</a:t>
            </a:r>
            <a:r>
              <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rPr>
              <a:t> finns på Mymoodle.</a:t>
            </a:r>
          </a:p>
          <a:p>
            <a:pPr marL="0" marR="0" lvl="0" indent="0" algn="l" defTabSz="914400" rtl="0" eaLnBrk="1" fontAlgn="auto" latinLnBrk="0" hangingPunct="1">
              <a:lnSpc>
                <a:spcPct val="100000"/>
              </a:lnSpc>
              <a:spcBef>
                <a:spcPts val="0"/>
              </a:spcBef>
              <a:spcAft>
                <a:spcPts val="80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rPr>
              <a:t>Grupp 1-10 och 11-20 när samtliga närvarar används länken grupp 1-10.</a:t>
            </a:r>
          </a:p>
          <a:p>
            <a:pPr marL="0" marR="0" lvl="0" indent="0" algn="l" defTabSz="914400" rtl="0" eaLnBrk="1" fontAlgn="auto" latinLnBrk="0" hangingPunct="1">
              <a:lnSpc>
                <a:spcPct val="100000"/>
              </a:lnSpc>
              <a:spcBef>
                <a:spcPts val="0"/>
              </a:spcBef>
              <a:spcAft>
                <a:spcPts val="80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rPr>
              <a:t>Vi lärare kommer att fungera som moderatorer och fördelar ordet</a:t>
            </a:r>
            <a:r>
              <a:rPr kumimoji="0" lang="sv-SE" sz="1800" b="0" i="1" u="none" strike="noStrike" kern="1200" cap="none" spc="0" normalizeH="0" baseline="0" noProof="0" dirty="0">
                <a:ln>
                  <a:noFill/>
                </a:ln>
                <a:solidFill>
                  <a:prstClr val="white"/>
                </a:solidFill>
                <a:effectLst/>
                <a:uLnTx/>
                <a:uFillTx/>
                <a:latin typeface="Calibri" panose="020F0502020204030204"/>
                <a:ea typeface="+mn-ea"/>
                <a:cs typeface="+mn-cs"/>
              </a:rPr>
              <a:t>. När ni inte har ordet, sätt mikrofonen i </a:t>
            </a:r>
            <a:r>
              <a:rPr kumimoji="0" lang="sv-SE" sz="1800" b="0" i="1" u="none" strike="noStrike" kern="1200" cap="none" spc="0" normalizeH="0" baseline="0" noProof="0" dirty="0" err="1">
                <a:ln>
                  <a:noFill/>
                </a:ln>
                <a:solidFill>
                  <a:prstClr val="white"/>
                </a:solidFill>
                <a:effectLst/>
                <a:uLnTx/>
                <a:uFillTx/>
                <a:latin typeface="Calibri" panose="020F0502020204030204"/>
                <a:ea typeface="+mn-ea"/>
                <a:cs typeface="+mn-cs"/>
              </a:rPr>
              <a:t>mute</a:t>
            </a:r>
            <a:r>
              <a:rPr kumimoji="0" lang="sv-SE" sz="1800" b="0" i="1" u="none" strike="noStrike" kern="1200" cap="none" spc="0" normalizeH="0" baseline="0" noProof="0" dirty="0">
                <a:ln>
                  <a:noFill/>
                </a:ln>
                <a:solidFill>
                  <a:prstClr val="white"/>
                </a:solidFill>
                <a:effectLst/>
                <a:uLnTx/>
                <a:uFillTx/>
                <a:latin typeface="Calibri" panose="020F0502020204030204"/>
                <a:ea typeface="+mn-ea"/>
                <a:cs typeface="+mn-cs"/>
              </a:rPr>
              <a:t>-läge</a:t>
            </a:r>
            <a:r>
              <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80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rPr>
              <a:t>Försök hitta en plats där du inte blir störda av ljud eller bakgrundsaktiviteter. Djur, barn och samboende kan vara söta men vi vill be er att hålla dessa utanför våra Zoom-möten! </a:t>
            </a:r>
          </a:p>
          <a:p>
            <a:pPr marL="0" marR="0" lvl="0" indent="0" algn="l" defTabSz="914400" rtl="0" eaLnBrk="1" fontAlgn="auto" latinLnBrk="0" hangingPunct="1">
              <a:lnSpc>
                <a:spcPct val="100000"/>
              </a:lnSpc>
              <a:spcBef>
                <a:spcPts val="0"/>
              </a:spcBef>
              <a:spcAft>
                <a:spcPts val="80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rPr>
              <a:t>Vår erfarenhet sedan tidigare är att headset är att föredra vid dessa möten. </a:t>
            </a:r>
          </a:p>
          <a:p>
            <a:pPr marL="0" marR="0" lvl="0" indent="0" algn="l" defTabSz="914400" rtl="0" eaLnBrk="1" fontAlgn="auto" latinLnBrk="0" hangingPunct="1">
              <a:lnSpc>
                <a:spcPct val="100000"/>
              </a:lnSpc>
              <a:spcBef>
                <a:spcPts val="0"/>
              </a:spcBef>
              <a:spcAft>
                <a:spcPts val="80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rPr>
              <a:t>Till sist: Vi vill gärna se er i bild (även om ni har en bad </a:t>
            </a:r>
            <a:r>
              <a:rPr kumimoji="0" lang="sv-SE" sz="1800" b="0" i="0" u="none" strike="noStrike" kern="1200" cap="none" spc="0" normalizeH="0" baseline="0" noProof="0" dirty="0" err="1">
                <a:ln>
                  <a:noFill/>
                </a:ln>
                <a:solidFill>
                  <a:prstClr val="white"/>
                </a:solidFill>
                <a:effectLst/>
                <a:uLnTx/>
                <a:uFillTx/>
                <a:latin typeface="Calibri" panose="020F0502020204030204"/>
                <a:ea typeface="+mn-ea"/>
                <a:cs typeface="+mn-cs"/>
              </a:rPr>
              <a:t>hairday</a:t>
            </a:r>
            <a:r>
              <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rPr>
              <a:t>) så snälla slå på kameran!</a:t>
            </a:r>
            <a:endParaRPr kumimoji="0" lang="sv-SE" sz="1800" b="0" i="0" u="none" strike="noStrike" kern="1200" cap="none" spc="0" normalizeH="0" baseline="0" noProof="0" dirty="0">
              <a:ln>
                <a:noFill/>
              </a:ln>
              <a:solidFill>
                <a:prstClr val="white"/>
              </a:solidFill>
              <a:effectLst/>
              <a:uLnTx/>
              <a:uFillTx/>
              <a:latin typeface="Calibri" panose="020F0502020204030204"/>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ts val="1300"/>
              </a:lnSpc>
              <a:spcBef>
                <a:spcPts val="0"/>
              </a:spcBef>
              <a:spcAft>
                <a:spcPts val="80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panose="020F0502020204030204"/>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026" name="Picture 2">
            <a:extLst>
              <a:ext uri="{FF2B5EF4-FFF2-40B4-BE49-F238E27FC236}">
                <a16:creationId xmlns:a16="http://schemas.microsoft.com/office/drawing/2014/main" id="{719A432B-AEFA-EA1A-C61B-33B07351D3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92221" y="2014102"/>
            <a:ext cx="4106740" cy="32853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12539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Bildobjekt 3">
            <a:extLst>
              <a:ext uri="{FF2B5EF4-FFF2-40B4-BE49-F238E27FC236}">
                <a16:creationId xmlns:a16="http://schemas.microsoft.com/office/drawing/2014/main" id="{079B004E-5E1D-4CF9-AA1E-BF471EC585B3}"/>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9089" b="28077"/>
          <a:stretch/>
        </p:blipFill>
        <p:spPr>
          <a:xfrm>
            <a:off x="3523488" y="-15240"/>
            <a:ext cx="8668512" cy="6857990"/>
          </a:xfrm>
          <a:prstGeom prst="rect">
            <a:avLst/>
          </a:prstGeom>
        </p:spPr>
      </p:pic>
      <p:sp>
        <p:nvSpPr>
          <p:cNvPr id="11" name="Rectangle 10">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9DA5542C-91E0-415F-A889-103BD5CA6CB4}"/>
              </a:ext>
            </a:extLst>
          </p:cNvPr>
          <p:cNvSpPr>
            <a:spLocks noGrp="1"/>
          </p:cNvSpPr>
          <p:nvPr>
            <p:ph type="title"/>
          </p:nvPr>
        </p:nvSpPr>
        <p:spPr>
          <a:xfrm>
            <a:off x="477980" y="697832"/>
            <a:ext cx="6420660" cy="4728410"/>
          </a:xfrm>
        </p:spPr>
        <p:txBody>
          <a:bodyPr vert="horz" lIns="91440" tIns="45720" rIns="91440" bIns="45720" rtlCol="0" anchor="b">
            <a:normAutofit fontScale="90000"/>
          </a:bodyPr>
          <a:lstStyle/>
          <a:p>
            <a:r>
              <a:rPr lang="en-US" sz="4800" b="1" dirty="0"/>
              <a:t>Vi </a:t>
            </a:r>
            <a:r>
              <a:rPr lang="en-US" sz="4800" b="1" dirty="0" err="1"/>
              <a:t>kommer</a:t>
            </a:r>
            <a:r>
              <a:rPr lang="en-US" sz="4800" b="1" dirty="0"/>
              <a:t> </a:t>
            </a:r>
            <a:r>
              <a:rPr lang="en-US" sz="4800" b="1" dirty="0" err="1"/>
              <a:t>att</a:t>
            </a:r>
            <a:r>
              <a:rPr lang="en-US" sz="4800" b="1" dirty="0"/>
              <a:t> </a:t>
            </a:r>
            <a:r>
              <a:rPr lang="en-US" sz="4800" b="1" dirty="0" err="1"/>
              <a:t>kommunisera</a:t>
            </a:r>
            <a:r>
              <a:rPr lang="en-US" sz="4800" b="1" dirty="0"/>
              <a:t> med er via er LNU-mail </a:t>
            </a:r>
            <a:r>
              <a:rPr lang="en-US" sz="4800" b="1" dirty="0" err="1"/>
              <a:t>eller</a:t>
            </a:r>
            <a:r>
              <a:rPr lang="en-US" sz="4800" b="1" dirty="0"/>
              <a:t> </a:t>
            </a:r>
            <a:r>
              <a:rPr lang="en-US" sz="4800" b="1" dirty="0" err="1"/>
              <a:t>Nyhetsforum</a:t>
            </a:r>
            <a:r>
              <a:rPr lang="en-US" sz="4800" b="1" dirty="0"/>
              <a:t> </a:t>
            </a:r>
            <a:r>
              <a:rPr lang="en-US" sz="4800" b="1" dirty="0" err="1"/>
              <a:t>på</a:t>
            </a:r>
            <a:r>
              <a:rPr lang="en-US" sz="4800" b="1" dirty="0"/>
              <a:t> Moodle</a:t>
            </a:r>
            <a:br>
              <a:rPr lang="en-US" sz="4800" b="1" dirty="0"/>
            </a:br>
            <a:br>
              <a:rPr lang="en-US" sz="4800" b="1" dirty="0"/>
            </a:br>
            <a:r>
              <a:rPr lang="en-US" sz="3200" b="1" dirty="0" err="1"/>
              <a:t>Länka</a:t>
            </a:r>
            <a:r>
              <a:rPr lang="en-US" sz="3200" b="1" dirty="0"/>
              <a:t> LNU-</a:t>
            </a:r>
            <a:r>
              <a:rPr lang="en-US" sz="3200" b="1" dirty="0" err="1"/>
              <a:t>mailen</a:t>
            </a:r>
            <a:r>
              <a:rPr lang="en-US" sz="3200" b="1" dirty="0"/>
              <a:t> till </a:t>
            </a:r>
            <a:r>
              <a:rPr lang="en-US" sz="3200" b="1" dirty="0" err="1"/>
              <a:t>eget</a:t>
            </a:r>
            <a:r>
              <a:rPr lang="en-US" sz="3200" b="1" dirty="0"/>
              <a:t> </a:t>
            </a:r>
            <a:r>
              <a:rPr lang="en-US" sz="3200" b="1" dirty="0" err="1"/>
              <a:t>konto</a:t>
            </a:r>
            <a:r>
              <a:rPr lang="en-US" sz="3200" b="1" dirty="0"/>
              <a:t>:</a:t>
            </a:r>
            <a:br>
              <a:rPr lang="en-US" sz="3200" b="1" dirty="0"/>
            </a:br>
            <a:r>
              <a:rPr lang="en-US" sz="2700" b="1" dirty="0">
                <a:hlinkClick r:id="rId4">
                  <a:extLst>
                    <a:ext uri="{A12FA001-AC4F-418D-AE19-62706E023703}">
                      <ahyp:hlinkClr xmlns:ahyp="http://schemas.microsoft.com/office/drawing/2018/hyperlinkcolor" val="tx"/>
                    </a:ext>
                  </a:extLst>
                </a:hlinkClick>
              </a:rPr>
              <a:t>https://serviceportalen.lnu.se/sv-se/article/816648</a:t>
            </a:r>
            <a:br>
              <a:rPr lang="en-US" sz="2700" b="1" dirty="0"/>
            </a:br>
            <a:br>
              <a:rPr lang="en-US" sz="4800" b="1" dirty="0"/>
            </a:br>
            <a:r>
              <a:rPr lang="en-US" sz="4800" b="1" dirty="0" err="1"/>
              <a:t>Frågor</a:t>
            </a:r>
            <a:r>
              <a:rPr lang="en-US" sz="4800" b="1" dirty="0"/>
              <a:t>?</a:t>
            </a:r>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5" name="Rectangle 1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26999482"/>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2351584" y="636179"/>
            <a:ext cx="7772400" cy="2151062"/>
          </a:xfrm>
        </p:spPr>
        <p:txBody>
          <a:bodyPr/>
          <a:lstStyle/>
          <a:p>
            <a:pPr algn="ctr">
              <a:lnSpc>
                <a:spcPct val="100000"/>
              </a:lnSpc>
              <a:spcBef>
                <a:spcPct val="20000"/>
              </a:spcBef>
              <a:defRPr/>
            </a:pPr>
            <a:r>
              <a:rPr lang="sv-SE" sz="6600" dirty="0">
                <a:solidFill>
                  <a:srgbClr val="000000"/>
                </a:solidFill>
                <a:latin typeface="Times New Roman"/>
                <a:ea typeface="+mn-ea"/>
                <a:cs typeface="Times New Roman"/>
              </a:rPr>
              <a:t>Militärpolisutbildning 1PA17U</a:t>
            </a:r>
            <a:br>
              <a:rPr lang="sv-SE" sz="3600" dirty="0">
                <a:solidFill>
                  <a:srgbClr val="000000"/>
                </a:solidFill>
                <a:latin typeface="Times New Roman"/>
                <a:ea typeface="+mn-ea"/>
                <a:cs typeface="Times New Roman"/>
              </a:rPr>
            </a:br>
            <a:br>
              <a:rPr lang="sv-SE" dirty="0"/>
            </a:br>
            <a:endParaRPr lang="sv-SE" sz="5400" dirty="0"/>
          </a:p>
        </p:txBody>
      </p:sp>
      <p:sp>
        <p:nvSpPr>
          <p:cNvPr id="3" name="Underrubrik 2"/>
          <p:cNvSpPr>
            <a:spLocks noGrp="1"/>
          </p:cNvSpPr>
          <p:nvPr>
            <p:ph type="subTitle" idx="1"/>
          </p:nvPr>
        </p:nvSpPr>
        <p:spPr>
          <a:xfrm>
            <a:off x="2603612" y="3429000"/>
            <a:ext cx="6984776" cy="1752600"/>
          </a:xfrm>
        </p:spPr>
        <p:txBody>
          <a:bodyPr/>
          <a:lstStyle/>
          <a:p>
            <a:r>
              <a:rPr lang="sv-SE" sz="5400" dirty="0"/>
              <a:t>Ordning och trygghet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a:xfrm>
            <a:off x="2207827" y="404664"/>
            <a:ext cx="7645400" cy="755650"/>
          </a:xfrm>
        </p:spPr>
        <p:txBody>
          <a:bodyPr/>
          <a:lstStyle/>
          <a:p>
            <a:pPr algn="ctr"/>
            <a:r>
              <a:rPr lang="sv-SE" sz="2500" b="1" dirty="0"/>
              <a:t>Mymoodle</a:t>
            </a:r>
          </a:p>
        </p:txBody>
      </p:sp>
      <p:sp>
        <p:nvSpPr>
          <p:cNvPr id="4" name="Platshållare för innehåll 3"/>
          <p:cNvSpPr>
            <a:spLocks noGrp="1"/>
          </p:cNvSpPr>
          <p:nvPr>
            <p:ph idx="1"/>
          </p:nvPr>
        </p:nvSpPr>
        <p:spPr>
          <a:xfrm>
            <a:off x="2207827" y="1484784"/>
            <a:ext cx="7658100" cy="4464496"/>
          </a:xfrm>
        </p:spPr>
        <p:txBody>
          <a:bodyPr/>
          <a:lstStyle/>
          <a:p>
            <a:r>
              <a:rPr lang="sv-SE" sz="2000" dirty="0"/>
              <a:t>På Mymoodle ligger allt material som behövs för kursen.</a:t>
            </a:r>
          </a:p>
          <a:p>
            <a:r>
              <a:rPr lang="sv-SE" sz="2000" dirty="0"/>
              <a:t>Under varje ämne finns en mapp: Uppgifter / Handledning </a:t>
            </a:r>
          </a:p>
          <a:p>
            <a:r>
              <a:rPr lang="sv-SE" sz="2000" dirty="0"/>
              <a:t>I dessa mappar hittar ni alla uppgifter som ni behöver för att förbereda er inför seminarier och inlämningsuppgifter.  </a:t>
            </a:r>
          </a:p>
          <a:p>
            <a:endParaRPr lang="sv-SE" sz="2000" dirty="0"/>
          </a:p>
          <a:p>
            <a:r>
              <a:rPr lang="sv-SE" sz="2000" dirty="0"/>
              <a:t>Vi kommer att använda Zoomlänkarna för webbaserade seminarier.</a:t>
            </a:r>
          </a:p>
          <a:p>
            <a:endParaRPr lang="sv-SE" sz="2000" dirty="0"/>
          </a:p>
          <a:p>
            <a:r>
              <a:rPr lang="sv-SE" sz="2000" dirty="0"/>
              <a:t>Tänk på att kontrollera i schemat vilka grupper ni är på lektionen eller föreläsning. </a:t>
            </a:r>
          </a:p>
          <a:p>
            <a:r>
              <a:rPr lang="sv-SE" sz="2000" dirty="0">
                <a:solidFill>
                  <a:srgbClr val="000000"/>
                </a:solidFill>
                <a:latin typeface="Times New Roman"/>
                <a:cs typeface="Times New Roman"/>
              </a:rPr>
              <a:t>(Excellfilen från MP är bara en hjälp är det som gäller vid ändringar).</a:t>
            </a:r>
            <a:endParaRPr lang="sv-SE" sz="2000" dirty="0"/>
          </a:p>
        </p:txBody>
      </p:sp>
    </p:spTree>
    <p:extLst>
      <p:ext uri="{BB962C8B-B14F-4D97-AF65-F5344CB8AC3E}">
        <p14:creationId xmlns:p14="http://schemas.microsoft.com/office/powerpoint/2010/main" val="29040172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700E3BD-4214-D8DF-257E-E4FCACBD04D4}"/>
              </a:ext>
            </a:extLst>
          </p:cNvPr>
          <p:cNvSpPr>
            <a:spLocks noGrp="1"/>
          </p:cNvSpPr>
          <p:nvPr>
            <p:ph type="title"/>
          </p:nvPr>
        </p:nvSpPr>
        <p:spPr>
          <a:xfrm>
            <a:off x="2273300" y="116632"/>
            <a:ext cx="7645400" cy="755650"/>
          </a:xfrm>
        </p:spPr>
        <p:txBody>
          <a:bodyPr/>
          <a:lstStyle/>
          <a:p>
            <a:pPr algn="ctr"/>
            <a:r>
              <a:rPr lang="sv-SE" sz="2500" b="1" dirty="0"/>
              <a:t>Delkursens innehåll</a:t>
            </a:r>
          </a:p>
        </p:txBody>
      </p:sp>
      <p:sp>
        <p:nvSpPr>
          <p:cNvPr id="3" name="Platshållare för innehåll 2"/>
          <p:cNvSpPr>
            <a:spLocks noGrp="1"/>
          </p:cNvSpPr>
          <p:nvPr>
            <p:ph idx="1"/>
          </p:nvPr>
        </p:nvSpPr>
        <p:spPr>
          <a:xfrm>
            <a:off x="2063552" y="520400"/>
            <a:ext cx="7658100" cy="5284864"/>
          </a:xfrm>
        </p:spPr>
        <p:txBody>
          <a:bodyPr/>
          <a:lstStyle/>
          <a:p>
            <a:pPr marL="0" indent="0"/>
            <a:r>
              <a:rPr lang="sv-SE" sz="2000" b="1" dirty="0"/>
              <a:t> Inspelade Föreläsningar</a:t>
            </a:r>
          </a:p>
          <a:p>
            <a:pPr marL="0" indent="0"/>
            <a:r>
              <a:rPr lang="sv-SE" sz="2000" dirty="0"/>
              <a:t>	- Polislagen 1§ - 30§</a:t>
            </a:r>
          </a:p>
          <a:p>
            <a:pPr marL="0" indent="0"/>
            <a:r>
              <a:rPr lang="sv-SE" sz="2000" dirty="0"/>
              <a:t>	OBS: 20 b § </a:t>
            </a:r>
            <a:r>
              <a:rPr lang="sv-SE" sz="2000" dirty="0" err="1"/>
              <a:t>PolisL</a:t>
            </a:r>
            <a:r>
              <a:rPr lang="sv-SE" sz="2000" dirty="0"/>
              <a:t> finns som ett separat dokument. </a:t>
            </a:r>
          </a:p>
          <a:p>
            <a:pPr marL="0" indent="0"/>
            <a:r>
              <a:rPr lang="sv-SE" sz="2000" dirty="0"/>
              <a:t>	- Lag om omhändertagande av berusade personer, (LOB)</a:t>
            </a:r>
          </a:p>
          <a:p>
            <a:pPr marL="0" indent="0"/>
            <a:r>
              <a:rPr lang="sv-SE" sz="2000" dirty="0"/>
              <a:t>	- Häkteslagen</a:t>
            </a:r>
          </a:p>
          <a:p>
            <a:pPr marL="0" indent="0"/>
            <a:r>
              <a:rPr lang="sv-SE" sz="2000" dirty="0"/>
              <a:t>	- </a:t>
            </a:r>
            <a:r>
              <a:rPr lang="sv-SE" sz="2000" dirty="0" err="1"/>
              <a:t>Brb</a:t>
            </a:r>
            <a:r>
              <a:rPr lang="sv-SE" sz="2000" dirty="0"/>
              <a:t> 24:e kapitlet, Skjutkungörelsen (Zoomföreläsning)</a:t>
            </a:r>
          </a:p>
          <a:p>
            <a:pPr marL="0" indent="0"/>
            <a:r>
              <a:rPr lang="sv-SE" sz="2000" dirty="0"/>
              <a:t>	- Lag om förbud beträffande knivar och andra farliga föremål	- 	- Polisförordningen </a:t>
            </a:r>
          </a:p>
          <a:p>
            <a:pPr marL="0" indent="0"/>
            <a:r>
              <a:rPr lang="sv-SE" sz="2000" dirty="0"/>
              <a:t> </a:t>
            </a:r>
          </a:p>
          <a:p>
            <a:pPr marL="0" indent="0"/>
            <a:r>
              <a:rPr lang="sv-SE" sz="2000" b="1" dirty="0"/>
              <a:t>Seminarium</a:t>
            </a:r>
          </a:p>
          <a:p>
            <a:pPr marL="0" indent="0"/>
            <a:r>
              <a:rPr lang="sv-SE" sz="2000" b="1" dirty="0"/>
              <a:t>Övning</a:t>
            </a:r>
          </a:p>
          <a:p>
            <a:pPr marL="0" indent="0"/>
            <a:r>
              <a:rPr lang="sv-SE" sz="2000" dirty="0"/>
              <a:t>En övning kommer att genomföras med militär personal efter det sista seminariet för att sätta juridiken i ett praktiskt sammanhang.</a:t>
            </a:r>
          </a:p>
          <a:p>
            <a:pPr marL="0" indent="0"/>
            <a:r>
              <a:rPr lang="sv-SE" sz="2000" b="1" dirty="0"/>
              <a:t>Skriftlig examination</a:t>
            </a:r>
            <a:r>
              <a:rPr lang="sv-SE" sz="2000" dirty="0"/>
              <a:t>	</a:t>
            </a:r>
          </a:p>
          <a:p>
            <a:pPr marL="0" indent="0"/>
            <a:r>
              <a:rPr lang="sv-SE" sz="2000" b="1" dirty="0"/>
              <a:t> </a:t>
            </a:r>
            <a:endParaRPr lang="sv-SE" sz="2000" dirty="0"/>
          </a:p>
          <a:p>
            <a:pPr marL="457200" lvl="1" indent="0">
              <a:buNone/>
            </a:pPr>
            <a:endParaRPr lang="sv-SE" sz="2000" dirty="0"/>
          </a:p>
        </p:txBody>
      </p:sp>
    </p:spTree>
    <p:extLst>
      <p:ext uri="{BB962C8B-B14F-4D97-AF65-F5344CB8AC3E}">
        <p14:creationId xmlns:p14="http://schemas.microsoft.com/office/powerpoint/2010/main" val="10198494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96F2727-5141-4497-88D1-F082507168F4}"/>
              </a:ext>
            </a:extLst>
          </p:cNvPr>
          <p:cNvSpPr>
            <a:spLocks noGrp="1"/>
          </p:cNvSpPr>
          <p:nvPr>
            <p:ph type="title"/>
          </p:nvPr>
        </p:nvSpPr>
        <p:spPr>
          <a:xfrm>
            <a:off x="2230438" y="473075"/>
            <a:ext cx="7645400" cy="755650"/>
          </a:xfrm>
        </p:spPr>
        <p:txBody>
          <a:bodyPr/>
          <a:lstStyle/>
          <a:p>
            <a:pPr algn="ctr"/>
            <a:r>
              <a:rPr lang="sv-SE" sz="2500" b="1" dirty="0"/>
              <a:t>Seminarium</a:t>
            </a:r>
          </a:p>
        </p:txBody>
      </p:sp>
      <p:sp>
        <p:nvSpPr>
          <p:cNvPr id="3" name="Platshållare för innehåll 2">
            <a:extLst>
              <a:ext uri="{FF2B5EF4-FFF2-40B4-BE49-F238E27FC236}">
                <a16:creationId xmlns:a16="http://schemas.microsoft.com/office/drawing/2014/main" id="{04522C91-BDAA-4448-B6A4-082C0786D6C0}"/>
              </a:ext>
            </a:extLst>
          </p:cNvPr>
          <p:cNvSpPr>
            <a:spLocks noGrp="1"/>
          </p:cNvSpPr>
          <p:nvPr>
            <p:ph idx="1"/>
          </p:nvPr>
        </p:nvSpPr>
        <p:spPr/>
        <p:txBody>
          <a:bodyPr/>
          <a:lstStyle/>
          <a:p>
            <a:r>
              <a:rPr lang="sv-SE" dirty="0">
                <a:latin typeface="Times New Roman" panose="02020603050405020304" pitchFamily="18" charset="0"/>
                <a:ea typeface="Times New Roman" panose="02020603050405020304" pitchFamily="18" charset="0"/>
              </a:rPr>
              <a:t>	Skrivna case som ska diskuteras och lösas gruppvis. </a:t>
            </a:r>
          </a:p>
          <a:p>
            <a:endParaRPr lang="sv-SE" dirty="0">
              <a:latin typeface="Times New Roman" panose="02020603050405020304" pitchFamily="18" charset="0"/>
              <a:ea typeface="Times New Roman" panose="02020603050405020304" pitchFamily="18" charset="0"/>
            </a:endParaRPr>
          </a:p>
          <a:p>
            <a:r>
              <a:rPr lang="sv-SE" dirty="0">
                <a:latin typeface="Times New Roman" panose="02020603050405020304" pitchFamily="18" charset="0"/>
                <a:ea typeface="Times New Roman" panose="02020603050405020304" pitchFamily="18" charset="0"/>
              </a:rPr>
              <a:t>Arbeta tillsammans i gruppen med att gå igenom de skrivna casen och försök att hitta alla paragrafer som på något sätt berör frågeställningen. En grupp får redovisa svaret på en fråga och därefter går vi tillsammans igenom lösningarna. </a:t>
            </a:r>
          </a:p>
          <a:p>
            <a:r>
              <a:rPr lang="sv-SE" dirty="0">
                <a:latin typeface="Times New Roman" panose="02020603050405020304" pitchFamily="18" charset="0"/>
                <a:ea typeface="Times New Roman" panose="02020603050405020304" pitchFamily="18" charset="0"/>
              </a:rPr>
              <a:t>Försök att beskriva varje fråga så fullständigt som möjligt. Både vad som händer på platsen och vad som ska ske tills ärendet är helt löst eller personen ska friges.</a:t>
            </a:r>
          </a:p>
          <a:p>
            <a:endParaRPr lang="sv-SE" dirty="0">
              <a:latin typeface="Times New Roman" panose="02020603050405020304" pitchFamily="18" charset="0"/>
            </a:endParaRPr>
          </a:p>
          <a:p>
            <a:r>
              <a:rPr lang="sv-SE" b="1" dirty="0">
                <a:latin typeface="Times New Roman" panose="02020603050405020304" pitchFamily="18" charset="0"/>
              </a:rPr>
              <a:t>OBS: </a:t>
            </a:r>
            <a:r>
              <a:rPr lang="sv-SE" dirty="0">
                <a:latin typeface="Times New Roman" panose="02020603050405020304" pitchFamily="18" charset="0"/>
              </a:rPr>
              <a:t>Tips är att så snart som möjligt börja läsa juridiken och titta på de inspelade föreläsningarna. </a:t>
            </a:r>
            <a:endParaRPr lang="sv-SE" dirty="0"/>
          </a:p>
        </p:txBody>
      </p:sp>
    </p:spTree>
    <p:extLst>
      <p:ext uri="{BB962C8B-B14F-4D97-AF65-F5344CB8AC3E}">
        <p14:creationId xmlns:p14="http://schemas.microsoft.com/office/powerpoint/2010/main" val="11011497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FE6CEAD-EB8C-CC26-AE2F-4F52C1BEB197}"/>
              </a:ext>
            </a:extLst>
          </p:cNvPr>
          <p:cNvSpPr>
            <a:spLocks noGrp="1"/>
          </p:cNvSpPr>
          <p:nvPr>
            <p:ph type="title"/>
          </p:nvPr>
        </p:nvSpPr>
        <p:spPr/>
        <p:txBody>
          <a:bodyPr/>
          <a:lstStyle/>
          <a:p>
            <a:pPr algn="ctr"/>
            <a:r>
              <a:rPr lang="sv-SE" sz="2600" b="1" dirty="0"/>
              <a:t>Examinationskrav på tentan i Ordning &amp; Trygghet</a:t>
            </a:r>
          </a:p>
        </p:txBody>
      </p:sp>
      <p:sp>
        <p:nvSpPr>
          <p:cNvPr id="3" name="Platshållare för innehåll 2">
            <a:extLst>
              <a:ext uri="{FF2B5EF4-FFF2-40B4-BE49-F238E27FC236}">
                <a16:creationId xmlns:a16="http://schemas.microsoft.com/office/drawing/2014/main" id="{5E919CAE-326B-D440-480B-1880631FA08B}"/>
              </a:ext>
            </a:extLst>
          </p:cNvPr>
          <p:cNvSpPr>
            <a:spLocks noGrp="1"/>
          </p:cNvSpPr>
          <p:nvPr>
            <p:ph idx="1"/>
          </p:nvPr>
        </p:nvSpPr>
        <p:spPr>
          <a:xfrm>
            <a:off x="2266950" y="1889274"/>
            <a:ext cx="7658100" cy="4162276"/>
          </a:xfrm>
        </p:spPr>
        <p:txBody>
          <a:bodyPr/>
          <a:lstStyle/>
          <a:p>
            <a:r>
              <a:rPr lang="sv-SE" dirty="0"/>
              <a:t>Polisiärt arbete kommer att examineras med en tentamen. </a:t>
            </a:r>
          </a:p>
          <a:p>
            <a:r>
              <a:rPr lang="sv-SE" dirty="0"/>
              <a:t>Inga hjälpmedel kommer att vara tillåtna. De paragrafer som innehåller tvångsmedel kräver vi att ni kan redogöra för rätt lag och paragraf för full poäng. Paragrafer som inte innehåller tvång behöver ni bara vet vad som ska göras, men inte var det står någonstans. Paragrafer med flera punkter som 10 § PL behöver ni inte veta i vilken punkt ni hittar stödet bara att det står i 10 § PL.</a:t>
            </a:r>
          </a:p>
          <a:p>
            <a:r>
              <a:rPr lang="sv-SE" dirty="0"/>
              <a:t>Tentan kommer att vara uppbyggd på liknande sätt som seminarieuppgifterna.</a:t>
            </a:r>
          </a:p>
          <a:p>
            <a:r>
              <a:rPr lang="sv-SE" dirty="0"/>
              <a:t>För betyget Godkänd krävs 70 procent av maxpoäng. </a:t>
            </a:r>
          </a:p>
          <a:p>
            <a:endParaRPr lang="sv-SE" dirty="0"/>
          </a:p>
          <a:p>
            <a:endParaRPr lang="sv-SE" dirty="0"/>
          </a:p>
        </p:txBody>
      </p:sp>
    </p:spTree>
    <p:extLst>
      <p:ext uri="{BB962C8B-B14F-4D97-AF65-F5344CB8AC3E}">
        <p14:creationId xmlns:p14="http://schemas.microsoft.com/office/powerpoint/2010/main" val="2922420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2" name="Rectangle 191">
            <a:extLst>
              <a:ext uri="{FF2B5EF4-FFF2-40B4-BE49-F238E27FC236}">
                <a16:creationId xmlns:a16="http://schemas.microsoft.com/office/drawing/2014/main" id="{9AA72BD9-2C5A-4EDC-931F-5AA08EACA0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Bildresultat för polisenpolisen">
            <a:extLst>
              <a:ext uri="{FF2B5EF4-FFF2-40B4-BE49-F238E27FC236}">
                <a16:creationId xmlns:a16="http://schemas.microsoft.com/office/drawing/2014/main" id="{A7F9EF90-6E8C-44A8-B043-C215BCFF7FC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8493"/>
          <a:stretch/>
        </p:blipFill>
        <p:spPr bwMode="auto">
          <a:xfrm>
            <a:off x="3522468" y="10"/>
            <a:ext cx="8669532" cy="6857990"/>
          </a:xfrm>
          <a:prstGeom prst="rect">
            <a:avLst/>
          </a:prstGeom>
          <a:noFill/>
          <a:extLst>
            <a:ext uri="{909E8E84-426E-40DD-AFC4-6F175D3DCCD1}">
              <a14:hiddenFill xmlns:a14="http://schemas.microsoft.com/office/drawing/2010/main">
                <a:solidFill>
                  <a:srgbClr val="FFFFFF"/>
                </a:solidFill>
              </a14:hiddenFill>
            </a:ext>
          </a:extLst>
        </p:spPr>
      </p:pic>
      <p:sp>
        <p:nvSpPr>
          <p:cNvPr id="193" name="Rectangle 192">
            <a:extLst>
              <a:ext uri="{FF2B5EF4-FFF2-40B4-BE49-F238E27FC236}">
                <a16:creationId xmlns:a16="http://schemas.microsoft.com/office/drawing/2014/main" id="{DD3981AC-7B61-4947-BCF3-F7AA7FA38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9756601" cy="6858000"/>
          </a:xfrm>
          <a:prstGeom prst="rect">
            <a:avLst/>
          </a:prstGeom>
          <a:gradFill>
            <a:gsLst>
              <a:gs pos="58000">
                <a:schemeClr val="bg1"/>
              </a:gs>
              <a:gs pos="35000">
                <a:schemeClr val="bg1">
                  <a:alpha val="78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381C5B2D-A983-411B-84F2-87E8AA77987D}"/>
              </a:ext>
            </a:extLst>
          </p:cNvPr>
          <p:cNvSpPr>
            <a:spLocks noGrp="1"/>
          </p:cNvSpPr>
          <p:nvPr>
            <p:ph type="title"/>
          </p:nvPr>
        </p:nvSpPr>
        <p:spPr>
          <a:xfrm>
            <a:off x="371094" y="1161288"/>
            <a:ext cx="3438144" cy="1124712"/>
          </a:xfrm>
        </p:spPr>
        <p:txBody>
          <a:bodyPr anchor="b">
            <a:normAutofit/>
          </a:bodyPr>
          <a:lstStyle/>
          <a:p>
            <a:r>
              <a:rPr lang="sv-SE" sz="2800" b="1" dirty="0"/>
              <a:t>Kursansvarig</a:t>
            </a:r>
            <a:r>
              <a:rPr lang="sv-SE" sz="2800" dirty="0"/>
              <a:t> </a:t>
            </a:r>
          </a:p>
        </p:txBody>
      </p:sp>
      <p:sp>
        <p:nvSpPr>
          <p:cNvPr id="194" name="Rectangle 193">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62559"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95" name="Rectangle 194">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244" y="2443480"/>
            <a:ext cx="3300984"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Platshållare för innehåll 2">
            <a:extLst>
              <a:ext uri="{FF2B5EF4-FFF2-40B4-BE49-F238E27FC236}">
                <a16:creationId xmlns:a16="http://schemas.microsoft.com/office/drawing/2014/main" id="{EF49A8BE-0AB0-4639-96FC-111FF67B6978}"/>
              </a:ext>
            </a:extLst>
          </p:cNvPr>
          <p:cNvSpPr>
            <a:spLocks noGrp="1"/>
          </p:cNvSpPr>
          <p:nvPr>
            <p:ph idx="1"/>
          </p:nvPr>
        </p:nvSpPr>
        <p:spPr>
          <a:xfrm>
            <a:off x="371094" y="2718054"/>
            <a:ext cx="3438906" cy="3207258"/>
          </a:xfrm>
        </p:spPr>
        <p:txBody>
          <a:bodyPr anchor="t">
            <a:normAutofit/>
          </a:bodyPr>
          <a:lstStyle/>
          <a:p>
            <a:r>
              <a:rPr lang="sv-SE" sz="2000" dirty="0"/>
              <a:t>Thor-Björn Fransson</a:t>
            </a:r>
            <a:br>
              <a:rPr lang="sv-SE" sz="2000" dirty="0"/>
            </a:br>
            <a:r>
              <a:rPr lang="sv-SE" sz="2000" dirty="0">
                <a:hlinkClick r:id="rId3"/>
              </a:rPr>
              <a:t>thor-bjorn.fransson@lnu.se</a:t>
            </a:r>
            <a:br>
              <a:rPr lang="sv-SE" sz="2000" dirty="0"/>
            </a:br>
            <a:r>
              <a:rPr lang="sv-SE" sz="2000" dirty="0"/>
              <a:t>0730601381</a:t>
            </a:r>
            <a:br>
              <a:rPr lang="sv-SE" sz="1700" dirty="0"/>
            </a:br>
            <a:endParaRPr lang="sv-SE" sz="1700" dirty="0"/>
          </a:p>
        </p:txBody>
      </p:sp>
    </p:spTree>
    <p:extLst>
      <p:ext uri="{BB962C8B-B14F-4D97-AF65-F5344CB8AC3E}">
        <p14:creationId xmlns:p14="http://schemas.microsoft.com/office/powerpoint/2010/main" val="2465356606"/>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2" name="Rectangle 191">
            <a:extLst>
              <a:ext uri="{FF2B5EF4-FFF2-40B4-BE49-F238E27FC236}">
                <a16:creationId xmlns:a16="http://schemas.microsoft.com/office/drawing/2014/main" id="{9AA72BD9-2C5A-4EDC-931F-5AA08EACA0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Bildresultat för kriminaltekniker">
            <a:extLst>
              <a:ext uri="{FF2B5EF4-FFF2-40B4-BE49-F238E27FC236}">
                <a16:creationId xmlns:a16="http://schemas.microsoft.com/office/drawing/2014/main" id="{1E0835A2-AD62-4AAE-A791-4289879287C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6249" b="-1"/>
          <a:stretch/>
        </p:blipFill>
        <p:spPr bwMode="auto">
          <a:xfrm>
            <a:off x="3539721" y="10"/>
            <a:ext cx="8669532" cy="6857990"/>
          </a:xfrm>
          <a:prstGeom prst="rect">
            <a:avLst/>
          </a:prstGeom>
          <a:noFill/>
          <a:extLst>
            <a:ext uri="{909E8E84-426E-40DD-AFC4-6F175D3DCCD1}">
              <a14:hiddenFill xmlns:a14="http://schemas.microsoft.com/office/drawing/2010/main">
                <a:solidFill>
                  <a:srgbClr val="FFFFFF"/>
                </a:solidFill>
              </a14:hiddenFill>
            </a:ext>
          </a:extLst>
        </p:spPr>
      </p:pic>
      <p:sp>
        <p:nvSpPr>
          <p:cNvPr id="193" name="Rectangle 192">
            <a:extLst>
              <a:ext uri="{FF2B5EF4-FFF2-40B4-BE49-F238E27FC236}">
                <a16:creationId xmlns:a16="http://schemas.microsoft.com/office/drawing/2014/main" id="{DD3981AC-7B61-4947-BCF3-F7AA7FA38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9756601" cy="6858000"/>
          </a:xfrm>
          <a:prstGeom prst="rect">
            <a:avLst/>
          </a:prstGeom>
          <a:gradFill>
            <a:gsLst>
              <a:gs pos="58000">
                <a:schemeClr val="bg1"/>
              </a:gs>
              <a:gs pos="35000">
                <a:schemeClr val="bg1">
                  <a:alpha val="78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4" name="Rectangle 193">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62559"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95" name="Rectangle 194">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244" y="2443480"/>
            <a:ext cx="3300984"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Platshållare för innehåll 2">
            <a:extLst>
              <a:ext uri="{FF2B5EF4-FFF2-40B4-BE49-F238E27FC236}">
                <a16:creationId xmlns:a16="http://schemas.microsoft.com/office/drawing/2014/main" id="{F03F6786-83DB-4815-981F-12D52D1CAA21}"/>
              </a:ext>
            </a:extLst>
          </p:cNvPr>
          <p:cNvSpPr>
            <a:spLocks noGrp="1"/>
          </p:cNvSpPr>
          <p:nvPr>
            <p:ph idx="1"/>
          </p:nvPr>
        </p:nvSpPr>
        <p:spPr>
          <a:xfrm>
            <a:off x="242931" y="2461768"/>
            <a:ext cx="4807533" cy="4254245"/>
          </a:xfrm>
        </p:spPr>
        <p:txBody>
          <a:bodyPr anchor="t">
            <a:normAutofit fontScale="85000" lnSpcReduction="1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sv-SE" sz="1900" b="0" i="0" u="none" strike="noStrike" kern="1200" cap="none" spc="0" normalizeH="0" baseline="0" noProof="0" dirty="0">
                <a:ln>
                  <a:noFill/>
                </a:ln>
                <a:solidFill>
                  <a:prstClr val="white"/>
                </a:solidFill>
                <a:effectLst/>
                <a:uLnTx/>
                <a:uFillTx/>
                <a:latin typeface="Calibri" panose="020F0502020204030204"/>
                <a:ea typeface="+mn-ea"/>
                <a:cs typeface="+mn-cs"/>
              </a:rPr>
              <a:t>Anna Quintero Tovar </a:t>
            </a:r>
            <a:r>
              <a:rPr kumimoji="0" lang="sv-SE" sz="1900" b="0" i="0" u="none" strike="noStrike" kern="1200" cap="none" spc="0" normalizeH="0" baseline="0" noProof="0" dirty="0">
                <a:ln>
                  <a:noFill/>
                </a:ln>
                <a:solidFill>
                  <a:prstClr val="white"/>
                </a:solidFill>
                <a:effectLst/>
                <a:uLnTx/>
                <a:uFillTx/>
                <a:latin typeface="Calibri" panose="020F0502020204030204"/>
                <a:ea typeface="+mn-ea"/>
                <a:cs typeface="+mn-cs"/>
                <a:hlinkClick r:id="rId3"/>
              </a:rPr>
              <a:t>anna.quinterotovar@lnu.se</a:t>
            </a:r>
            <a:endParaRPr kumimoji="0" lang="sv-SE" sz="19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sv-SE" sz="1900" b="0" i="0" u="none" strike="noStrike" kern="1200" cap="none" spc="0" normalizeH="0" baseline="0" noProof="0" dirty="0">
                <a:ln>
                  <a:noFill/>
                </a:ln>
                <a:solidFill>
                  <a:prstClr val="white"/>
                </a:solidFill>
                <a:effectLst/>
                <a:uLnTx/>
                <a:uFillTx/>
                <a:latin typeface="Calibri" panose="020F0502020204030204"/>
                <a:ea typeface="+mn-ea"/>
                <a:cs typeface="+mn-cs"/>
              </a:rPr>
              <a:t>    Lärare i juridik</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19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sv-SE" sz="1900" b="0" i="0" u="none" strike="noStrike" kern="1200" cap="none" spc="0" normalizeH="0" baseline="0" noProof="0" dirty="0">
                <a:ln>
                  <a:noFill/>
                </a:ln>
                <a:solidFill>
                  <a:prstClr val="white"/>
                </a:solidFill>
                <a:effectLst/>
                <a:uLnTx/>
                <a:uFillTx/>
                <a:latin typeface="Calibri" panose="020F0502020204030204"/>
                <a:ea typeface="+mn-ea"/>
                <a:cs typeface="+mn-cs"/>
              </a:rPr>
              <a:t>Christer Nilsson  </a:t>
            </a:r>
            <a:r>
              <a:rPr kumimoji="0" lang="sv-SE" sz="1900" b="0" i="1" u="none" strike="noStrike" kern="1200" cap="none" spc="0" normalizeH="0" baseline="0" noProof="0" dirty="0">
                <a:ln>
                  <a:noFill/>
                </a:ln>
                <a:solidFill>
                  <a:prstClr val="white"/>
                </a:solidFill>
                <a:effectLst/>
                <a:uLnTx/>
                <a:uFillTx/>
                <a:latin typeface="Calibri" panose="020F0502020204030204"/>
                <a:ea typeface="+mn-ea"/>
                <a:cs typeface="+mn-cs"/>
                <a:hlinkClick r:id="rId4"/>
              </a:rPr>
              <a:t>Christer.nilsson@lnu.se</a:t>
            </a:r>
            <a:br>
              <a:rPr kumimoji="0" lang="sv-SE" sz="1900" b="0" i="1" u="none" strike="noStrike" kern="1200" cap="none" spc="0" normalizeH="0" baseline="0" noProof="0" dirty="0">
                <a:ln>
                  <a:noFill/>
                </a:ln>
                <a:solidFill>
                  <a:prstClr val="white"/>
                </a:solidFill>
                <a:effectLst/>
                <a:uLnTx/>
                <a:uFillTx/>
                <a:latin typeface="Calibri" panose="020F0502020204030204"/>
                <a:ea typeface="+mn-ea"/>
                <a:cs typeface="+mn-cs"/>
              </a:rPr>
            </a:br>
            <a:r>
              <a:rPr kumimoji="0" lang="sv-SE" sz="1900" b="0" i="1" u="none" strike="noStrike" kern="1200" cap="none" spc="0" normalizeH="0" baseline="0" noProof="0" dirty="0">
                <a:ln>
                  <a:noFill/>
                </a:ln>
                <a:solidFill>
                  <a:prstClr val="white"/>
                </a:solidFill>
                <a:effectLst/>
                <a:uLnTx/>
                <a:uFillTx/>
                <a:latin typeface="Calibri" panose="020F0502020204030204"/>
                <a:ea typeface="+mn-ea"/>
                <a:cs typeface="+mn-cs"/>
              </a:rPr>
              <a:t>Lärare i Juridik och utredningskunskap</a:t>
            </a:r>
            <a:br>
              <a:rPr kumimoji="0" lang="sv-SE" sz="1900" b="0" i="1" u="none" strike="noStrike" kern="1200" cap="none" spc="0" normalizeH="0" baseline="0" noProof="0" dirty="0">
                <a:ln>
                  <a:noFill/>
                </a:ln>
                <a:solidFill>
                  <a:prstClr val="white"/>
                </a:solidFill>
                <a:effectLst/>
                <a:uLnTx/>
                <a:uFillTx/>
                <a:latin typeface="Calibri" panose="020F0502020204030204"/>
                <a:ea typeface="+mn-ea"/>
                <a:cs typeface="+mn-cs"/>
              </a:rPr>
            </a:br>
            <a:endParaRPr kumimoji="0" lang="sv-SE" sz="1900" b="0" i="1" u="none" strike="noStrike" kern="1200" cap="none" spc="0" normalizeH="0" baseline="0" noProof="0" dirty="0">
              <a:ln>
                <a:noFill/>
              </a:ln>
              <a:solidFill>
                <a:prstClr val="white"/>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sv-SE" sz="1900" b="0" i="1" u="none" strike="noStrike" kern="1200" cap="none" spc="0" normalizeH="0" baseline="0" noProof="0" dirty="0">
                <a:ln>
                  <a:noFill/>
                </a:ln>
                <a:solidFill>
                  <a:prstClr val="white"/>
                </a:solidFill>
                <a:effectLst/>
                <a:uLnTx/>
                <a:uFillTx/>
                <a:latin typeface="Calibri" panose="020F0502020204030204"/>
                <a:ea typeface="+mn-ea"/>
                <a:cs typeface="+mn-cs"/>
              </a:rPr>
              <a:t>Bo Svensson </a:t>
            </a:r>
            <a:r>
              <a:rPr kumimoji="0" lang="sv-SE" sz="1900" b="0" i="1" u="none" strike="noStrike" kern="1200" cap="none" spc="0" normalizeH="0" baseline="0" noProof="0" dirty="0">
                <a:ln>
                  <a:noFill/>
                </a:ln>
                <a:solidFill>
                  <a:prstClr val="white"/>
                </a:solidFill>
                <a:effectLst/>
                <a:uLnTx/>
                <a:uFillTx/>
                <a:latin typeface="Calibri" panose="020F0502020204030204"/>
                <a:ea typeface="+mn-ea"/>
                <a:cs typeface="+mn-cs"/>
                <a:hlinkClick r:id="rId5"/>
              </a:rPr>
              <a:t>krimtek@rydaholm.se</a:t>
            </a:r>
            <a:br>
              <a:rPr kumimoji="0" lang="sv-SE" sz="1900" b="0" i="1" u="none" strike="noStrike" kern="1200" cap="none" spc="0" normalizeH="0" baseline="0" noProof="0" dirty="0">
                <a:ln>
                  <a:noFill/>
                </a:ln>
                <a:solidFill>
                  <a:prstClr val="white"/>
                </a:solidFill>
                <a:effectLst/>
                <a:uLnTx/>
                <a:uFillTx/>
                <a:latin typeface="Calibri" panose="020F0502020204030204"/>
                <a:ea typeface="+mn-ea"/>
                <a:cs typeface="+mn-cs"/>
              </a:rPr>
            </a:br>
            <a:r>
              <a:rPr kumimoji="0" lang="sv-SE" sz="1900" b="0" i="1" u="none" strike="noStrike" kern="1200" cap="none" spc="0" normalizeH="0" baseline="0" noProof="0" dirty="0">
                <a:ln>
                  <a:noFill/>
                </a:ln>
                <a:solidFill>
                  <a:prstClr val="white"/>
                </a:solidFill>
                <a:effectLst/>
                <a:uLnTx/>
                <a:uFillTx/>
                <a:latin typeface="Calibri" panose="020F0502020204030204"/>
                <a:ea typeface="+mn-ea"/>
                <a:cs typeface="+mn-cs"/>
              </a:rPr>
              <a:t>Lärare i kriminalteknik</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sv-SE" sz="1900" b="0" i="1" u="none" strike="noStrike" kern="1200" cap="none" spc="0" normalizeH="0" baseline="0" noProof="0" dirty="0">
              <a:ln>
                <a:noFill/>
              </a:ln>
              <a:solidFill>
                <a:prstClr val="white"/>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sv-SE" sz="1900" b="0" i="1" u="none" strike="noStrike" kern="1200" cap="none" spc="0" normalizeH="0" baseline="0" noProof="0" dirty="0">
                <a:ln>
                  <a:noFill/>
                </a:ln>
                <a:solidFill>
                  <a:prstClr val="white"/>
                </a:solidFill>
                <a:effectLst/>
                <a:uLnTx/>
                <a:uFillTx/>
                <a:latin typeface="Calibri" panose="020F0502020204030204"/>
                <a:ea typeface="+mn-ea"/>
                <a:cs typeface="+mn-cs"/>
              </a:rPr>
              <a:t>Pär Stihl  </a:t>
            </a:r>
            <a:r>
              <a:rPr kumimoji="0" lang="sv-SE" sz="1900" b="0" i="1" u="none" strike="noStrike" kern="1200" cap="none" spc="0" normalizeH="0" baseline="0" noProof="0" dirty="0">
                <a:ln>
                  <a:noFill/>
                </a:ln>
                <a:solidFill>
                  <a:prstClr val="white"/>
                </a:solidFill>
                <a:effectLst/>
                <a:uLnTx/>
                <a:uFillTx/>
                <a:latin typeface="Calibri" panose="020F0502020204030204"/>
                <a:ea typeface="+mn-ea"/>
                <a:cs typeface="+mn-cs"/>
                <a:hlinkClick r:id="rId6"/>
              </a:rPr>
              <a:t>par.stihl@lnu.se</a:t>
            </a:r>
            <a:endParaRPr kumimoji="0" lang="sv-SE" sz="1900" b="0" i="1"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None/>
              <a:tabLst/>
              <a:defRPr/>
            </a:pPr>
            <a:r>
              <a:rPr lang="sv-SE" sz="1900" i="1" dirty="0">
                <a:solidFill>
                  <a:prstClr val="white"/>
                </a:solidFill>
                <a:latin typeface="Calibri" panose="020F0502020204030204"/>
              </a:rPr>
              <a:t>     Lärare i förhörsmetodik</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sv-SE" sz="1900" b="0" i="1" u="none" strike="noStrike" kern="1200" cap="none" spc="0" normalizeH="0" baseline="0" noProof="0" dirty="0">
              <a:ln>
                <a:noFill/>
              </a:ln>
              <a:solidFill>
                <a:prstClr val="white"/>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sv-SE" sz="1900" b="0" i="1" u="none" strike="noStrike" kern="1200" cap="none" spc="0" normalizeH="0" baseline="0" noProof="0" dirty="0">
                <a:ln>
                  <a:noFill/>
                </a:ln>
                <a:solidFill>
                  <a:prstClr val="white"/>
                </a:solidFill>
                <a:effectLst/>
                <a:uLnTx/>
                <a:uFillTx/>
                <a:latin typeface="Calibri" panose="020F0502020204030204"/>
                <a:ea typeface="+mn-ea"/>
                <a:cs typeface="+mn-cs"/>
              </a:rPr>
              <a:t>Thor-Björn Fransson </a:t>
            </a:r>
            <a:r>
              <a:rPr kumimoji="0" lang="sv-SE" sz="1900" b="0" i="1" u="none" strike="noStrike" kern="1200" cap="none" spc="0" normalizeH="0" baseline="0" noProof="0" dirty="0">
                <a:ln>
                  <a:noFill/>
                </a:ln>
                <a:solidFill>
                  <a:prstClr val="white"/>
                </a:solidFill>
                <a:effectLst/>
                <a:uLnTx/>
                <a:uFillTx/>
                <a:latin typeface="Calibri" panose="020F0502020204030204"/>
                <a:ea typeface="+mn-ea"/>
                <a:cs typeface="+mn-cs"/>
                <a:hlinkClick r:id="rId7"/>
              </a:rPr>
              <a:t>thor-bjorn.fransson@lnu.se</a:t>
            </a:r>
            <a:endParaRPr kumimoji="0" lang="sv-SE" sz="1900" b="0" i="1"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sv-SE" sz="1900" b="0" i="1" u="none" strike="noStrike" kern="1200" cap="none" spc="0" normalizeH="0" baseline="0" noProof="0" dirty="0">
                <a:ln>
                  <a:noFill/>
                </a:ln>
                <a:solidFill>
                  <a:prstClr val="white"/>
                </a:solidFill>
                <a:effectLst/>
                <a:uLnTx/>
                <a:uFillTx/>
                <a:latin typeface="Calibri" panose="020F0502020204030204"/>
                <a:ea typeface="+mn-ea"/>
                <a:cs typeface="+mn-cs"/>
              </a:rPr>
              <a:t>    Lärare i Ordning och trygghet</a:t>
            </a:r>
            <a:endParaRPr lang="sv-SE" sz="2000" dirty="0"/>
          </a:p>
        </p:txBody>
      </p:sp>
      <p:sp>
        <p:nvSpPr>
          <p:cNvPr id="2" name="textruta 1">
            <a:extLst>
              <a:ext uri="{FF2B5EF4-FFF2-40B4-BE49-F238E27FC236}">
                <a16:creationId xmlns:a16="http://schemas.microsoft.com/office/drawing/2014/main" id="{A4EEAE59-AF82-4D05-A85F-FE669ACDFFA1}"/>
              </a:ext>
            </a:extLst>
          </p:cNvPr>
          <p:cNvSpPr txBox="1"/>
          <p:nvPr/>
        </p:nvSpPr>
        <p:spPr>
          <a:xfrm>
            <a:off x="424815" y="960130"/>
            <a:ext cx="2954215" cy="523220"/>
          </a:xfrm>
          <a:prstGeom prst="rect">
            <a:avLst/>
          </a:prstGeom>
          <a:noFill/>
        </p:spPr>
        <p:txBody>
          <a:bodyPr wrap="square" rtlCol="0">
            <a:spAutoFit/>
          </a:bodyPr>
          <a:lstStyle/>
          <a:p>
            <a:r>
              <a:rPr lang="sv-SE" sz="2800" dirty="0"/>
              <a:t>Lärare</a:t>
            </a:r>
          </a:p>
        </p:txBody>
      </p:sp>
    </p:spTree>
    <p:extLst>
      <p:ext uri="{BB962C8B-B14F-4D97-AF65-F5344CB8AC3E}">
        <p14:creationId xmlns:p14="http://schemas.microsoft.com/office/powerpoint/2010/main" val="185942990"/>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9" name="Rectangle 78">
            <a:extLst>
              <a:ext uri="{FF2B5EF4-FFF2-40B4-BE49-F238E27FC236}">
                <a16:creationId xmlns:a16="http://schemas.microsoft.com/office/drawing/2014/main" id="{9AA72BD9-2C5A-4EDC-931F-5AA08EACA0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98" name="Picture 2" descr="Bildresultat för militärpolis">
            <a:extLst>
              <a:ext uri="{FF2B5EF4-FFF2-40B4-BE49-F238E27FC236}">
                <a16:creationId xmlns:a16="http://schemas.microsoft.com/office/drawing/2014/main" id="{4B286747-5370-464E-B7DE-F3D68CD0576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9329" r="14190" b="1"/>
          <a:stretch/>
        </p:blipFill>
        <p:spPr bwMode="auto">
          <a:xfrm>
            <a:off x="3522468" y="10"/>
            <a:ext cx="8669532" cy="6857990"/>
          </a:xfrm>
          <a:prstGeom prst="rect">
            <a:avLst/>
          </a:prstGeom>
          <a:noFill/>
          <a:extLst>
            <a:ext uri="{909E8E84-426E-40DD-AFC4-6F175D3DCCD1}">
              <a14:hiddenFill xmlns:a14="http://schemas.microsoft.com/office/drawing/2010/main">
                <a:solidFill>
                  <a:srgbClr val="FFFFFF"/>
                </a:solidFill>
              </a14:hiddenFill>
            </a:ext>
          </a:extLst>
        </p:spPr>
      </p:pic>
      <p:sp>
        <p:nvSpPr>
          <p:cNvPr id="81" name="Rectangle 80">
            <a:extLst>
              <a:ext uri="{FF2B5EF4-FFF2-40B4-BE49-F238E27FC236}">
                <a16:creationId xmlns:a16="http://schemas.microsoft.com/office/drawing/2014/main" id="{DD3981AC-7B61-4947-BCF3-F7AA7FA38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9756601" cy="6858000"/>
          </a:xfrm>
          <a:prstGeom prst="rect">
            <a:avLst/>
          </a:prstGeom>
          <a:gradFill>
            <a:gsLst>
              <a:gs pos="58000">
                <a:schemeClr val="bg1"/>
              </a:gs>
              <a:gs pos="35000">
                <a:schemeClr val="bg1">
                  <a:alpha val="78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A26365DF-3826-4FF5-B64C-A23153004372}"/>
              </a:ext>
            </a:extLst>
          </p:cNvPr>
          <p:cNvSpPr>
            <a:spLocks noGrp="1"/>
          </p:cNvSpPr>
          <p:nvPr>
            <p:ph type="title"/>
          </p:nvPr>
        </p:nvSpPr>
        <p:spPr>
          <a:xfrm>
            <a:off x="267088" y="1154304"/>
            <a:ext cx="4611214" cy="525779"/>
          </a:xfrm>
        </p:spPr>
        <p:txBody>
          <a:bodyPr anchor="b">
            <a:normAutofit/>
          </a:bodyPr>
          <a:lstStyle/>
          <a:p>
            <a:r>
              <a:rPr lang="sv-SE" sz="2800" b="1" dirty="0"/>
              <a:t>1PA17U Grundkurs Militärpolis</a:t>
            </a:r>
          </a:p>
        </p:txBody>
      </p:sp>
      <p:sp>
        <p:nvSpPr>
          <p:cNvPr id="83" name="Rectangle 82">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62559"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85" name="Rectangle 84">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244" y="2443480"/>
            <a:ext cx="3300984"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Platshållare för innehåll 2">
            <a:extLst>
              <a:ext uri="{FF2B5EF4-FFF2-40B4-BE49-F238E27FC236}">
                <a16:creationId xmlns:a16="http://schemas.microsoft.com/office/drawing/2014/main" id="{1E57E657-F863-4F1F-88E2-9B4DD3EF7AF0}"/>
              </a:ext>
            </a:extLst>
          </p:cNvPr>
          <p:cNvSpPr>
            <a:spLocks noGrp="1"/>
          </p:cNvSpPr>
          <p:nvPr>
            <p:ph idx="1"/>
          </p:nvPr>
        </p:nvSpPr>
        <p:spPr>
          <a:xfrm>
            <a:off x="371094" y="2718054"/>
            <a:ext cx="3438906" cy="3207258"/>
          </a:xfrm>
        </p:spPr>
        <p:txBody>
          <a:bodyPr anchor="t">
            <a:noAutofit/>
          </a:bodyPr>
          <a:lstStyle/>
          <a:p>
            <a:pPr marL="0" indent="0">
              <a:buNone/>
            </a:pPr>
            <a:r>
              <a:rPr lang="sv-SE" sz="2000" dirty="0"/>
              <a:t>Mål</a:t>
            </a:r>
          </a:p>
          <a:p>
            <a:pPr marL="0" indent="0">
              <a:buNone/>
            </a:pPr>
            <a:r>
              <a:rPr lang="sv-SE" sz="2000" dirty="0"/>
              <a:t>Efter avslutad kurs ska studenten kunna:</a:t>
            </a:r>
          </a:p>
          <a:p>
            <a:r>
              <a:rPr lang="sv-SE" sz="2000" dirty="0"/>
              <a:t>Tillämpa gällande lagstiftning för militärpolisen på ett rättssäkert sätt</a:t>
            </a:r>
          </a:p>
          <a:p>
            <a:r>
              <a:rPr lang="sv-SE" sz="2000" dirty="0"/>
              <a:t>Tillämpa relevanta spårsäkringsmetoder på ett metodiskt riktigt sätt och genomföra en brottsplatsundersökning avseende mängdbrott</a:t>
            </a:r>
          </a:p>
        </p:txBody>
      </p:sp>
    </p:spTree>
    <p:extLst>
      <p:ext uri="{BB962C8B-B14F-4D97-AF65-F5344CB8AC3E}">
        <p14:creationId xmlns:p14="http://schemas.microsoft.com/office/powerpoint/2010/main" val="2763338607"/>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2" name="Rectangle 191">
            <a:extLst>
              <a:ext uri="{FF2B5EF4-FFF2-40B4-BE49-F238E27FC236}">
                <a16:creationId xmlns:a16="http://schemas.microsoft.com/office/drawing/2014/main" id="{B95B9BA8-1D69-4796-85F5-B6D0BD5235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A46ACE58-1733-4CE3-B0E3-E2DCA058CE21}"/>
              </a:ext>
            </a:extLst>
          </p:cNvPr>
          <p:cNvSpPr>
            <a:spLocks noGrp="1"/>
          </p:cNvSpPr>
          <p:nvPr>
            <p:ph type="title"/>
          </p:nvPr>
        </p:nvSpPr>
        <p:spPr>
          <a:xfrm>
            <a:off x="427892" y="106049"/>
            <a:ext cx="8821615" cy="1323439"/>
          </a:xfrm>
        </p:spPr>
        <p:txBody>
          <a:bodyPr anchor="t">
            <a:normAutofit fontScale="90000"/>
          </a:bodyPr>
          <a:lstStyle/>
          <a:p>
            <a:r>
              <a:rPr lang="sv-SE" sz="2800" b="1" dirty="0">
                <a:solidFill>
                  <a:schemeClr val="bg1"/>
                </a:solidFill>
              </a:rPr>
              <a:t>Delkurs 1: </a:t>
            </a:r>
            <a:br>
              <a:rPr lang="sv-SE" sz="2800" b="1" dirty="0">
                <a:solidFill>
                  <a:schemeClr val="bg1"/>
                </a:solidFill>
              </a:rPr>
            </a:br>
            <a:r>
              <a:rPr lang="sv-SE" sz="2800" b="1" dirty="0">
                <a:solidFill>
                  <a:schemeClr val="bg1"/>
                </a:solidFill>
              </a:rPr>
              <a:t>Straffrättens allmänna del och grundläggande polisiär juridik, 7,5 </a:t>
            </a:r>
            <a:r>
              <a:rPr lang="sv-SE" sz="2800" b="1" dirty="0" err="1">
                <a:solidFill>
                  <a:schemeClr val="bg1"/>
                </a:solidFill>
              </a:rPr>
              <a:t>hp</a:t>
            </a:r>
            <a:br>
              <a:rPr lang="sv-SE" sz="2200" b="1" dirty="0">
                <a:solidFill>
                  <a:schemeClr val="bg1"/>
                </a:solidFill>
              </a:rPr>
            </a:br>
            <a:endParaRPr lang="sv-SE" sz="2200" dirty="0">
              <a:solidFill>
                <a:schemeClr val="bg1"/>
              </a:solidFill>
            </a:endParaRPr>
          </a:p>
        </p:txBody>
      </p:sp>
      <p:sp>
        <p:nvSpPr>
          <p:cNvPr id="3" name="Platshållare för innehåll 2">
            <a:extLst>
              <a:ext uri="{FF2B5EF4-FFF2-40B4-BE49-F238E27FC236}">
                <a16:creationId xmlns:a16="http://schemas.microsoft.com/office/drawing/2014/main" id="{1F98B61F-959C-4F48-83B4-1AFEBDAF2AEE}"/>
              </a:ext>
            </a:extLst>
          </p:cNvPr>
          <p:cNvSpPr>
            <a:spLocks noGrp="1"/>
          </p:cNvSpPr>
          <p:nvPr>
            <p:ph idx="1"/>
          </p:nvPr>
        </p:nvSpPr>
        <p:spPr>
          <a:xfrm>
            <a:off x="375138" y="1487584"/>
            <a:ext cx="5257800" cy="2454300"/>
          </a:xfrm>
        </p:spPr>
        <p:txBody>
          <a:bodyPr>
            <a:noAutofit/>
          </a:bodyPr>
          <a:lstStyle/>
          <a:p>
            <a:pPr marL="0" indent="0">
              <a:buNone/>
            </a:pPr>
            <a:r>
              <a:rPr lang="sv-SE" sz="2000" dirty="0">
                <a:solidFill>
                  <a:schemeClr val="bg1">
                    <a:alpha val="80000"/>
                  </a:schemeClr>
                </a:solidFill>
              </a:rPr>
              <a:t>Efter avslutad kurs ska studenten kunna:</a:t>
            </a:r>
          </a:p>
          <a:p>
            <a:r>
              <a:rPr lang="sv-SE" sz="2000" dirty="0">
                <a:solidFill>
                  <a:schemeClr val="bg1">
                    <a:alpha val="80000"/>
                  </a:schemeClr>
                </a:solidFill>
              </a:rPr>
              <a:t>Lösa enkla juridiska problem inom sitt verksamhetsområde och frågor om rättstillämpningen</a:t>
            </a:r>
          </a:p>
          <a:p>
            <a:r>
              <a:rPr lang="sv-SE" sz="2000" dirty="0">
                <a:solidFill>
                  <a:schemeClr val="bg1">
                    <a:alpha val="80000"/>
                  </a:schemeClr>
                </a:solidFill>
              </a:rPr>
              <a:t>Göra straffrättsliga bedömningar inom sitt verksamhetsområde</a:t>
            </a:r>
          </a:p>
          <a:p>
            <a:r>
              <a:rPr lang="sv-SE" sz="2000" dirty="0">
                <a:solidFill>
                  <a:schemeClr val="bg1">
                    <a:alpha val="80000"/>
                  </a:schemeClr>
                </a:solidFill>
              </a:rPr>
              <a:t>Beskriva de grundläggande momenten i polisens uppdrag att upprätthålla ordning, säkerhet och trygghet i samhället</a:t>
            </a:r>
          </a:p>
          <a:p>
            <a:r>
              <a:rPr lang="sv-SE" sz="2000" dirty="0">
                <a:solidFill>
                  <a:schemeClr val="bg1">
                    <a:alpha val="80000"/>
                  </a:schemeClr>
                </a:solidFill>
              </a:rPr>
              <a:t>Tillämpa grundläggande moment i polisens uppdrag att upprätthålla allmän ordning och säkerhet i samhället samt ha kunskap om dokumentationskrav vid ingripanden enligt polislagen.</a:t>
            </a:r>
          </a:p>
        </p:txBody>
      </p:sp>
      <p:pic>
        <p:nvPicPr>
          <p:cNvPr id="5122" name="Picture 2" descr="Bildresultat för lagen">
            <a:extLst>
              <a:ext uri="{FF2B5EF4-FFF2-40B4-BE49-F238E27FC236}">
                <a16:creationId xmlns:a16="http://schemas.microsoft.com/office/drawing/2014/main" id="{96FEA164-7503-49E2-AAF0-B36A5F05486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 b="12691"/>
          <a:stretch/>
        </p:blipFill>
        <p:spPr bwMode="auto">
          <a:xfrm>
            <a:off x="6223474" y="1429487"/>
            <a:ext cx="5780601" cy="4572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4087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2" name="Rectangle 191">
            <a:extLst>
              <a:ext uri="{FF2B5EF4-FFF2-40B4-BE49-F238E27FC236}">
                <a16:creationId xmlns:a16="http://schemas.microsoft.com/office/drawing/2014/main" id="{B95B9BA8-1D69-4796-85F5-B6D0BD5235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F420307A-BD3A-4D9E-8DA4-1EDF8C8280C9}"/>
              </a:ext>
            </a:extLst>
          </p:cNvPr>
          <p:cNvSpPr>
            <a:spLocks noGrp="1"/>
          </p:cNvSpPr>
          <p:nvPr>
            <p:ph type="title"/>
          </p:nvPr>
        </p:nvSpPr>
        <p:spPr>
          <a:xfrm>
            <a:off x="354134" y="70860"/>
            <a:ext cx="9235343" cy="1323439"/>
          </a:xfrm>
        </p:spPr>
        <p:txBody>
          <a:bodyPr anchor="t">
            <a:normAutofit fontScale="90000"/>
          </a:bodyPr>
          <a:lstStyle/>
          <a:p>
            <a:r>
              <a:rPr lang="sv-SE" sz="2800" b="1" dirty="0">
                <a:solidFill>
                  <a:schemeClr val="bg1"/>
                </a:solidFill>
              </a:rPr>
              <a:t>Delkurs 2: </a:t>
            </a:r>
            <a:br>
              <a:rPr lang="sv-SE" sz="2800" b="1" dirty="0">
                <a:solidFill>
                  <a:schemeClr val="bg1"/>
                </a:solidFill>
              </a:rPr>
            </a:br>
            <a:r>
              <a:rPr lang="sv-SE" sz="2800" b="1" dirty="0">
                <a:solidFill>
                  <a:schemeClr val="bg1"/>
                </a:solidFill>
              </a:rPr>
              <a:t>Brottsutredningens grunder samt bevissäkring på en brottsplats, 7,5 </a:t>
            </a:r>
            <a:r>
              <a:rPr lang="sv-SE" sz="2800" b="1" dirty="0" err="1">
                <a:solidFill>
                  <a:schemeClr val="bg1"/>
                </a:solidFill>
              </a:rPr>
              <a:t>hp</a:t>
            </a:r>
            <a:br>
              <a:rPr lang="sv-SE" sz="2200" b="1" dirty="0">
                <a:solidFill>
                  <a:schemeClr val="bg1"/>
                </a:solidFill>
              </a:rPr>
            </a:br>
            <a:endParaRPr lang="sv-SE" sz="2200" dirty="0">
              <a:solidFill>
                <a:schemeClr val="bg1"/>
              </a:solidFill>
            </a:endParaRPr>
          </a:p>
        </p:txBody>
      </p:sp>
      <p:sp>
        <p:nvSpPr>
          <p:cNvPr id="3" name="Platshållare för innehåll 2">
            <a:extLst>
              <a:ext uri="{FF2B5EF4-FFF2-40B4-BE49-F238E27FC236}">
                <a16:creationId xmlns:a16="http://schemas.microsoft.com/office/drawing/2014/main" id="{537EE744-789F-4C50-AA19-6B469A9DE483}"/>
              </a:ext>
            </a:extLst>
          </p:cNvPr>
          <p:cNvSpPr>
            <a:spLocks noGrp="1"/>
          </p:cNvSpPr>
          <p:nvPr>
            <p:ph idx="1"/>
          </p:nvPr>
        </p:nvSpPr>
        <p:spPr>
          <a:xfrm>
            <a:off x="300089" y="908296"/>
            <a:ext cx="5747605" cy="2454300"/>
          </a:xfrm>
        </p:spPr>
        <p:txBody>
          <a:bodyPr>
            <a:noAutofit/>
          </a:bodyPr>
          <a:lstStyle/>
          <a:p>
            <a:pPr marL="0" indent="0">
              <a:buNone/>
            </a:pPr>
            <a:r>
              <a:rPr lang="sv-SE" sz="2000" dirty="0">
                <a:solidFill>
                  <a:schemeClr val="bg1">
                    <a:alpha val="80000"/>
                  </a:schemeClr>
                </a:solidFill>
              </a:rPr>
              <a:t>Efter avslutad kurs ska studenten kunna:</a:t>
            </a:r>
          </a:p>
          <a:p>
            <a:r>
              <a:rPr lang="sv-SE" sz="2000" dirty="0">
                <a:solidFill>
                  <a:schemeClr val="bg1">
                    <a:alpha val="80000"/>
                  </a:schemeClr>
                </a:solidFill>
              </a:rPr>
              <a:t>tillämpa relevanta delar av Polismyndighetens nationella utredningsdirektiv i militärpolisens praktiska utredningsarbete</a:t>
            </a:r>
          </a:p>
          <a:p>
            <a:r>
              <a:rPr lang="sv-SE" sz="2000" dirty="0">
                <a:solidFill>
                  <a:schemeClr val="bg1">
                    <a:alpha val="80000"/>
                  </a:schemeClr>
                </a:solidFill>
              </a:rPr>
              <a:t>Identifiera sambandet mellan förundersökning och huvudförhandling</a:t>
            </a:r>
          </a:p>
          <a:p>
            <a:r>
              <a:rPr lang="sv-SE" sz="2000" dirty="0">
                <a:solidFill>
                  <a:schemeClr val="bg1">
                    <a:alpha val="80000"/>
                  </a:schemeClr>
                </a:solidFill>
              </a:rPr>
              <a:t>Tillämpa reglerna om förundersökning i rättegångsbalken, förundersökningskungörelsen samt tillhörande författningar på ett rättssäkert och effektivt sätt</a:t>
            </a:r>
          </a:p>
          <a:p>
            <a:r>
              <a:rPr lang="sv-SE" sz="2000" dirty="0">
                <a:solidFill>
                  <a:schemeClr val="bg1">
                    <a:alpha val="80000"/>
                  </a:schemeClr>
                </a:solidFill>
              </a:rPr>
              <a:t>Identifiera brottsoffers behov och redogöra för adekvata stödåtgärder</a:t>
            </a:r>
          </a:p>
          <a:p>
            <a:r>
              <a:rPr lang="sv-SE" sz="2000" dirty="0">
                <a:solidFill>
                  <a:schemeClr val="bg1">
                    <a:alpha val="80000"/>
                  </a:schemeClr>
                </a:solidFill>
              </a:rPr>
              <a:t>Planera, genomföra och utvärdera förhör</a:t>
            </a:r>
          </a:p>
          <a:p>
            <a:r>
              <a:rPr lang="sv-SE" sz="2000" dirty="0">
                <a:solidFill>
                  <a:schemeClr val="bg1">
                    <a:alpha val="80000"/>
                  </a:schemeClr>
                </a:solidFill>
              </a:rPr>
              <a:t>Tillämpa tekniker och metoder för att säkra bevis vid en kriminalteknisk undersökning på en brottsplats</a:t>
            </a:r>
          </a:p>
          <a:p>
            <a:r>
              <a:rPr lang="sv-SE" sz="2000" dirty="0">
                <a:solidFill>
                  <a:schemeClr val="bg1">
                    <a:alpha val="80000"/>
                  </a:schemeClr>
                </a:solidFill>
              </a:rPr>
              <a:t>Identifiera tecken på narkotikapåverkan samt ha preparatkännedom om narkotika och dopingmedel.</a:t>
            </a:r>
          </a:p>
        </p:txBody>
      </p:sp>
      <p:pic>
        <p:nvPicPr>
          <p:cNvPr id="6148" name="Picture 4" descr="Bildresultat för polisavspärrning">
            <a:extLst>
              <a:ext uri="{FF2B5EF4-FFF2-40B4-BE49-F238E27FC236}">
                <a16:creationId xmlns:a16="http://schemas.microsoft.com/office/drawing/2014/main" id="{2FB17EC8-C0F4-479C-B02E-F42E80CA9B0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2706"/>
          <a:stretch/>
        </p:blipFill>
        <p:spPr bwMode="auto">
          <a:xfrm>
            <a:off x="6347781" y="1581888"/>
            <a:ext cx="5713907" cy="45199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7683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6" name="Rectangle 75">
            <a:extLst>
              <a:ext uri="{FF2B5EF4-FFF2-40B4-BE49-F238E27FC236}">
                <a16:creationId xmlns:a16="http://schemas.microsoft.com/office/drawing/2014/main" id="{B95B9BA8-1D69-4796-85F5-B6D0BD5235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7AEFEAC3-6D72-4DDF-B8DB-7D85413384B4}"/>
              </a:ext>
            </a:extLst>
          </p:cNvPr>
          <p:cNvSpPr>
            <a:spLocks noGrp="1"/>
          </p:cNvSpPr>
          <p:nvPr>
            <p:ph type="title"/>
          </p:nvPr>
        </p:nvSpPr>
        <p:spPr>
          <a:xfrm>
            <a:off x="539262" y="193952"/>
            <a:ext cx="4391025" cy="1323439"/>
          </a:xfrm>
        </p:spPr>
        <p:txBody>
          <a:bodyPr anchor="t">
            <a:normAutofit/>
          </a:bodyPr>
          <a:lstStyle/>
          <a:p>
            <a:r>
              <a:rPr lang="sv-SE" sz="2800" b="1" dirty="0">
                <a:solidFill>
                  <a:schemeClr val="bg1"/>
                </a:solidFill>
              </a:rPr>
              <a:t>Examination</a:t>
            </a:r>
            <a:br>
              <a:rPr lang="sv-SE" sz="4000" dirty="0">
                <a:solidFill>
                  <a:schemeClr val="bg1"/>
                </a:solidFill>
              </a:rPr>
            </a:br>
            <a:endParaRPr lang="sv-SE" sz="4000" dirty="0">
              <a:solidFill>
                <a:schemeClr val="bg1"/>
              </a:solidFill>
            </a:endParaRPr>
          </a:p>
        </p:txBody>
      </p:sp>
      <p:sp>
        <p:nvSpPr>
          <p:cNvPr id="3" name="Platshållare för innehåll 2">
            <a:extLst>
              <a:ext uri="{FF2B5EF4-FFF2-40B4-BE49-F238E27FC236}">
                <a16:creationId xmlns:a16="http://schemas.microsoft.com/office/drawing/2014/main" id="{4FF49D7A-58F2-4DF7-9103-D13E0962F8FF}"/>
              </a:ext>
            </a:extLst>
          </p:cNvPr>
          <p:cNvSpPr>
            <a:spLocks noGrp="1"/>
          </p:cNvSpPr>
          <p:nvPr>
            <p:ph idx="1"/>
          </p:nvPr>
        </p:nvSpPr>
        <p:spPr>
          <a:xfrm>
            <a:off x="384452" y="1036246"/>
            <a:ext cx="5715000" cy="2454300"/>
          </a:xfrm>
        </p:spPr>
        <p:txBody>
          <a:bodyPr>
            <a:noAutofit/>
          </a:bodyPr>
          <a:lstStyle/>
          <a:p>
            <a:pPr marL="0" indent="0">
              <a:buNone/>
            </a:pPr>
            <a:r>
              <a:rPr lang="sv-SE" sz="2000" dirty="0">
                <a:solidFill>
                  <a:schemeClr val="bg1">
                    <a:alpha val="80000"/>
                  </a:schemeClr>
                </a:solidFill>
              </a:rPr>
              <a:t>Kursen bedöms med betygen Underkänd eller Godkänd.</a:t>
            </a:r>
            <a:br>
              <a:rPr lang="sv-SE" sz="2000" dirty="0">
                <a:solidFill>
                  <a:schemeClr val="bg1">
                    <a:alpha val="80000"/>
                  </a:schemeClr>
                </a:solidFill>
              </a:rPr>
            </a:br>
            <a:endParaRPr lang="sv-SE" sz="2000" dirty="0">
              <a:solidFill>
                <a:schemeClr val="bg1">
                  <a:alpha val="80000"/>
                </a:schemeClr>
              </a:solidFill>
            </a:endParaRPr>
          </a:p>
          <a:p>
            <a:r>
              <a:rPr lang="sv-SE" sz="2000" dirty="0">
                <a:solidFill>
                  <a:schemeClr val="bg1">
                    <a:alpha val="80000"/>
                  </a:schemeClr>
                </a:solidFill>
              </a:rPr>
              <a:t>Delkurs 1 examineras genom en salstentamen i straffrättens allmänna del samt en salstentamen i grundläggande polisiär juridik.</a:t>
            </a:r>
          </a:p>
          <a:p>
            <a:r>
              <a:rPr lang="sv-SE" sz="2000" dirty="0">
                <a:solidFill>
                  <a:schemeClr val="bg1">
                    <a:alpha val="80000"/>
                  </a:schemeClr>
                </a:solidFill>
              </a:rPr>
              <a:t>Delkurs 2 examineras genom en webtentamen i juridik samt en salstentamen i kriminalteknik vilken även innefattar en praktisk examination.</a:t>
            </a:r>
          </a:p>
          <a:p>
            <a:r>
              <a:rPr lang="sv-SE" sz="2000" dirty="0">
                <a:solidFill>
                  <a:schemeClr val="bg1">
                    <a:alpha val="80000"/>
                  </a:schemeClr>
                </a:solidFill>
              </a:rPr>
              <a:t>För betyget Godkänd krävs att ska kursens mål vara uppnådda.</a:t>
            </a:r>
            <a:br>
              <a:rPr lang="sv-SE" sz="2000" dirty="0">
                <a:solidFill>
                  <a:schemeClr val="bg1">
                    <a:alpha val="80000"/>
                  </a:schemeClr>
                </a:solidFill>
              </a:rPr>
            </a:br>
            <a:br>
              <a:rPr lang="sv-SE" sz="2000" dirty="0">
                <a:solidFill>
                  <a:schemeClr val="bg1">
                    <a:alpha val="80000"/>
                  </a:schemeClr>
                </a:solidFill>
              </a:rPr>
            </a:br>
            <a:endParaRPr lang="sv-SE" sz="2000" dirty="0">
              <a:solidFill>
                <a:schemeClr val="bg1">
                  <a:alpha val="80000"/>
                </a:schemeClr>
              </a:solidFill>
            </a:endParaRPr>
          </a:p>
          <a:p>
            <a:pPr marL="0" indent="0">
              <a:buNone/>
            </a:pPr>
            <a:r>
              <a:rPr lang="sv-SE" sz="2000" dirty="0">
                <a:solidFill>
                  <a:schemeClr val="bg1">
                    <a:alpha val="80000"/>
                  </a:schemeClr>
                </a:solidFill>
              </a:rPr>
              <a:t>Förnyad examination ges i enlighet med lokala regler för kurs och examination på grundnivå och avancerad nivå vid Linnéuniversitetet.</a:t>
            </a:r>
          </a:p>
        </p:txBody>
      </p:sp>
      <p:pic>
        <p:nvPicPr>
          <p:cNvPr id="7170" name="Picture 2" descr="Bildresultat för examination">
            <a:extLst>
              <a:ext uri="{FF2B5EF4-FFF2-40B4-BE49-F238E27FC236}">
                <a16:creationId xmlns:a16="http://schemas.microsoft.com/office/drawing/2014/main" id="{A9B5A7DD-36D6-4A90-94F0-34D79AA7C37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9448" r="31000"/>
          <a:stretch/>
        </p:blipFill>
        <p:spPr bwMode="auto">
          <a:xfrm>
            <a:off x="6483904" y="1429487"/>
            <a:ext cx="5561558" cy="49103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6145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B95B9BA8-1D69-4796-85F5-B6D0BD5235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59107231-7DA9-47FB-8D66-2CDE67349187}"/>
              </a:ext>
            </a:extLst>
          </p:cNvPr>
          <p:cNvSpPr>
            <a:spLocks noGrp="1"/>
          </p:cNvSpPr>
          <p:nvPr>
            <p:ph type="title"/>
          </p:nvPr>
        </p:nvSpPr>
        <p:spPr>
          <a:xfrm>
            <a:off x="583900" y="493299"/>
            <a:ext cx="4391025" cy="764002"/>
          </a:xfrm>
        </p:spPr>
        <p:txBody>
          <a:bodyPr vert="horz" lIns="91440" tIns="45720" rIns="91440" bIns="45720" rtlCol="0" anchor="t">
            <a:normAutofit fontScale="90000"/>
          </a:bodyPr>
          <a:lstStyle/>
          <a:p>
            <a:r>
              <a:rPr lang="en-US" sz="4000" b="1" kern="1200" dirty="0">
                <a:solidFill>
                  <a:schemeClr val="bg1"/>
                </a:solidFill>
                <a:latin typeface="+mj-lt"/>
                <a:ea typeface="+mj-ea"/>
                <a:cs typeface="+mj-cs"/>
              </a:rPr>
              <a:t>Moodle </a:t>
            </a:r>
            <a:r>
              <a:rPr lang="en-US" sz="4000" b="1" kern="1200" dirty="0" err="1">
                <a:solidFill>
                  <a:schemeClr val="bg1"/>
                </a:solidFill>
                <a:latin typeface="+mj-lt"/>
                <a:ea typeface="+mj-ea"/>
                <a:cs typeface="+mj-cs"/>
              </a:rPr>
              <a:t>innan</a:t>
            </a:r>
            <a:r>
              <a:rPr lang="en-US" sz="4000" b="1" kern="1200" dirty="0">
                <a:solidFill>
                  <a:schemeClr val="bg1"/>
                </a:solidFill>
                <a:latin typeface="+mj-lt"/>
                <a:ea typeface="+mj-ea"/>
                <a:cs typeface="+mj-cs"/>
              </a:rPr>
              <a:t> </a:t>
            </a:r>
            <a:r>
              <a:rPr lang="en-US" sz="4000" b="1" kern="1200" dirty="0" err="1">
                <a:solidFill>
                  <a:schemeClr val="bg1"/>
                </a:solidFill>
                <a:latin typeface="+mj-lt"/>
                <a:ea typeface="+mj-ea"/>
                <a:cs typeface="+mj-cs"/>
              </a:rPr>
              <a:t>eget</a:t>
            </a:r>
            <a:r>
              <a:rPr lang="en-US" sz="4000" b="1" kern="1200" dirty="0">
                <a:solidFill>
                  <a:schemeClr val="bg1"/>
                </a:solidFill>
                <a:latin typeface="+mj-lt"/>
                <a:ea typeface="+mj-ea"/>
                <a:cs typeface="+mj-cs"/>
              </a:rPr>
              <a:t> </a:t>
            </a:r>
            <a:r>
              <a:rPr lang="en-US" sz="4000" b="1" kern="1200" dirty="0" err="1">
                <a:solidFill>
                  <a:schemeClr val="bg1"/>
                </a:solidFill>
                <a:latin typeface="+mj-lt"/>
                <a:ea typeface="+mj-ea"/>
                <a:cs typeface="+mj-cs"/>
              </a:rPr>
              <a:t>konto</a:t>
            </a:r>
            <a:r>
              <a:rPr lang="en-US" sz="4000" b="1" kern="1200" dirty="0">
                <a:solidFill>
                  <a:schemeClr val="bg1"/>
                </a:solidFill>
                <a:latin typeface="+mj-lt"/>
                <a:ea typeface="+mj-ea"/>
                <a:cs typeface="+mj-cs"/>
              </a:rPr>
              <a:t> </a:t>
            </a:r>
            <a:r>
              <a:rPr lang="en-US" sz="4000" b="1" kern="1200" dirty="0" err="1">
                <a:solidFill>
                  <a:schemeClr val="bg1"/>
                </a:solidFill>
                <a:latin typeface="+mj-lt"/>
                <a:ea typeface="+mj-ea"/>
                <a:cs typeface="+mj-cs"/>
              </a:rPr>
              <a:t>skapats</a:t>
            </a:r>
            <a:endParaRPr lang="en-US" sz="4000" b="1" kern="1200" dirty="0">
              <a:solidFill>
                <a:schemeClr val="bg1"/>
              </a:solidFill>
              <a:latin typeface="+mj-lt"/>
              <a:ea typeface="+mj-ea"/>
              <a:cs typeface="+mj-cs"/>
            </a:endParaRPr>
          </a:p>
        </p:txBody>
      </p:sp>
      <p:sp>
        <p:nvSpPr>
          <p:cNvPr id="6" name="Rektangel 5">
            <a:extLst>
              <a:ext uri="{FF2B5EF4-FFF2-40B4-BE49-F238E27FC236}">
                <a16:creationId xmlns:a16="http://schemas.microsoft.com/office/drawing/2014/main" id="{CB36BA39-B60E-421B-95EB-B3152460A336}"/>
              </a:ext>
            </a:extLst>
          </p:cNvPr>
          <p:cNvSpPr/>
          <p:nvPr/>
        </p:nvSpPr>
        <p:spPr>
          <a:xfrm>
            <a:off x="838200" y="3146400"/>
            <a:ext cx="4391025" cy="2454300"/>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endParaRPr lang="en-US" sz="2400" dirty="0">
              <a:solidFill>
                <a:schemeClr val="bg1"/>
              </a:solidFill>
            </a:endParaRPr>
          </a:p>
        </p:txBody>
      </p:sp>
      <p:sp>
        <p:nvSpPr>
          <p:cNvPr id="3" name="textruta 2">
            <a:extLst>
              <a:ext uri="{FF2B5EF4-FFF2-40B4-BE49-F238E27FC236}">
                <a16:creationId xmlns:a16="http://schemas.microsoft.com/office/drawing/2014/main" id="{BF9279CE-4C4F-490B-B134-DBE9B7747FD0}"/>
              </a:ext>
            </a:extLst>
          </p:cNvPr>
          <p:cNvSpPr txBox="1"/>
          <p:nvPr/>
        </p:nvSpPr>
        <p:spPr>
          <a:xfrm>
            <a:off x="447331" y="1889100"/>
            <a:ext cx="5400339" cy="2846933"/>
          </a:xfrm>
          <a:prstGeom prst="rect">
            <a:avLst/>
          </a:prstGeom>
          <a:noFill/>
        </p:spPr>
        <p:txBody>
          <a:bodyPr wrap="square" rtlCol="0">
            <a:spAutoFit/>
          </a:bodyPr>
          <a:lstStyle/>
          <a:p>
            <a:pPr>
              <a:lnSpc>
                <a:spcPts val="1300"/>
              </a:lnSpc>
              <a:spcAft>
                <a:spcPts val="800"/>
              </a:spcAft>
            </a:pPr>
            <a:r>
              <a:rPr lang="sv-SE"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r>
              <a:rPr lang="sv-SE" u="sng" dirty="0">
                <a:highlight>
                  <a:srgbClr val="FFFF00"/>
                </a:highlight>
                <a:hlinkClick r:id="rId2"/>
              </a:rPr>
              <a:t>https://moodle.lnu.se/course/view.php?id=69402</a:t>
            </a:r>
            <a:endParaRPr lang="sv-SE" dirty="0">
              <a:highlight>
                <a:srgbClr val="FFFF00"/>
              </a:highlight>
            </a:endParaRPr>
          </a:p>
          <a:p>
            <a:pPr>
              <a:lnSpc>
                <a:spcPts val="1300"/>
              </a:lnSpc>
              <a:spcAft>
                <a:spcPts val="800"/>
              </a:spcAft>
            </a:pPr>
            <a:endParaRPr lang="sv-SE"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sv-SE" dirty="0">
              <a:solidFill>
                <a:schemeClr val="bg1"/>
              </a:solidFill>
            </a:endParaRPr>
          </a:p>
          <a:p>
            <a:r>
              <a:rPr lang="sv-SE" dirty="0">
                <a:solidFill>
                  <a:schemeClr val="bg1"/>
                </a:solidFill>
              </a:rPr>
              <a:t>Detta rum ger er en begränsad tillgång till materialet. Så snart ni får ert studentkonto är det studentkontot ni ska använda för att logga in på Mymoodle.</a:t>
            </a:r>
          </a:p>
          <a:p>
            <a:endParaRPr lang="sv-SE" dirty="0">
              <a:solidFill>
                <a:schemeClr val="bg1"/>
              </a:solidFill>
            </a:endParaRPr>
          </a:p>
          <a:p>
            <a:r>
              <a:rPr lang="sv-SE" dirty="0">
                <a:solidFill>
                  <a:schemeClr val="bg1"/>
                </a:solidFill>
              </a:rPr>
              <a:t>Så snart era konton registrerats mailas dessa ut. Sluta då att använda detta rum för allt mtrl är inte tillgängligt.</a:t>
            </a:r>
          </a:p>
        </p:txBody>
      </p:sp>
    </p:spTree>
    <p:extLst>
      <p:ext uri="{BB962C8B-B14F-4D97-AF65-F5344CB8AC3E}">
        <p14:creationId xmlns:p14="http://schemas.microsoft.com/office/powerpoint/2010/main" val="1276190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id="{9107DBAF-5F22-CF42-103C-261F3FDFDBAC}"/>
              </a:ext>
            </a:extLst>
          </p:cNvPr>
          <p:cNvPicPr>
            <a:picLocks noChangeAspect="1"/>
          </p:cNvPicPr>
          <p:nvPr/>
        </p:nvPicPr>
        <p:blipFill>
          <a:blip r:embed="rId2"/>
          <a:stretch>
            <a:fillRect/>
          </a:stretch>
        </p:blipFill>
        <p:spPr>
          <a:xfrm>
            <a:off x="187021" y="267033"/>
            <a:ext cx="11817957" cy="5791498"/>
          </a:xfrm>
          <a:prstGeom prst="rect">
            <a:avLst/>
          </a:prstGeom>
        </p:spPr>
      </p:pic>
    </p:spTree>
    <p:extLst>
      <p:ext uri="{BB962C8B-B14F-4D97-AF65-F5344CB8AC3E}">
        <p14:creationId xmlns:p14="http://schemas.microsoft.com/office/powerpoint/2010/main" val="293195832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nu_swe">
  <a:themeElements>
    <a:clrScheme name="1_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1_Office Theme">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1369</TotalTime>
  <Words>1029</Words>
  <Application>Microsoft Office PowerPoint</Application>
  <PresentationFormat>Bredbild</PresentationFormat>
  <Paragraphs>95</Paragraphs>
  <Slides>18</Slides>
  <Notes>0</Notes>
  <HiddenSlides>0</HiddenSlides>
  <MMClips>0</MMClips>
  <ScaleCrop>false</ScaleCrop>
  <HeadingPairs>
    <vt:vector size="6" baseType="variant">
      <vt:variant>
        <vt:lpstr>Använt teckensnitt</vt:lpstr>
      </vt:variant>
      <vt:variant>
        <vt:i4>4</vt:i4>
      </vt:variant>
      <vt:variant>
        <vt:lpstr>Tema</vt:lpstr>
      </vt:variant>
      <vt:variant>
        <vt:i4>2</vt:i4>
      </vt:variant>
      <vt:variant>
        <vt:lpstr>Bildrubriker</vt:lpstr>
      </vt:variant>
      <vt:variant>
        <vt:i4>18</vt:i4>
      </vt:variant>
    </vt:vector>
  </HeadingPairs>
  <TitlesOfParts>
    <vt:vector size="24" baseType="lpstr">
      <vt:lpstr>Arial</vt:lpstr>
      <vt:lpstr>Calibri</vt:lpstr>
      <vt:lpstr>Calibri Light</vt:lpstr>
      <vt:lpstr>Times New Roman</vt:lpstr>
      <vt:lpstr>Office-tema</vt:lpstr>
      <vt:lpstr>Lnu_swe</vt:lpstr>
      <vt:lpstr>1PA17U  Grundkurs Militärpolis 15 högskolepoäng  Basic military police work 15 credits</vt:lpstr>
      <vt:lpstr>Kursansvarig </vt:lpstr>
      <vt:lpstr>PowerPoint-presentation</vt:lpstr>
      <vt:lpstr>1PA17U Grundkurs Militärpolis</vt:lpstr>
      <vt:lpstr>Delkurs 1:  Straffrättens allmänna del och grundläggande polisiär juridik, 7,5 hp </vt:lpstr>
      <vt:lpstr>Delkurs 2:  Brottsutredningens grunder samt bevissäkring på en brottsplats, 7,5 hp </vt:lpstr>
      <vt:lpstr>Examination </vt:lpstr>
      <vt:lpstr>Moodle innan eget konto skapats</vt:lpstr>
      <vt:lpstr>PowerPoint-presentation</vt:lpstr>
      <vt:lpstr>PowerPoint-presentation</vt:lpstr>
      <vt:lpstr>Moodle</vt:lpstr>
      <vt:lpstr>Zoom Lektionstider: 08.15-10.00,  10.15-12.00,  13.15-15.00 och 15.15-17.00</vt:lpstr>
      <vt:lpstr>Vi kommer att kommunisera med er via er LNU-mail eller Nyhetsforum på Moodle  Länka LNU-mailen till eget konto: https://serviceportalen.lnu.se/sv-se/article/816648  Frågor?</vt:lpstr>
      <vt:lpstr>Militärpolisutbildning 1PA17U  </vt:lpstr>
      <vt:lpstr>Mymoodle</vt:lpstr>
      <vt:lpstr>Delkursens innehåll</vt:lpstr>
      <vt:lpstr>Seminarium</vt:lpstr>
      <vt:lpstr>Examinationskrav på tentan i Ordning &amp; Trygghet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1PA17U Grundkurs militärpolis, 15 högskolepoäng Basic military police work, 15 credits</dc:title>
  <dc:creator>Andy Grinderhagen</dc:creator>
  <cp:lastModifiedBy>Thor-Björn Fransson</cp:lastModifiedBy>
  <cp:revision>32</cp:revision>
  <dcterms:created xsi:type="dcterms:W3CDTF">2021-06-29T06:23:14Z</dcterms:created>
  <dcterms:modified xsi:type="dcterms:W3CDTF">2025-08-08T11:32:09Z</dcterms:modified>
</cp:coreProperties>
</file>