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6" r:id="rId5"/>
    <p:sldId id="356" r:id="rId6"/>
    <p:sldId id="310" r:id="rId7"/>
    <p:sldId id="293" r:id="rId8"/>
    <p:sldId id="295" r:id="rId9"/>
    <p:sldId id="292" r:id="rId10"/>
    <p:sldId id="337" r:id="rId11"/>
    <p:sldId id="316" r:id="rId12"/>
    <p:sldId id="361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1487EC-4765-9540-95AF-3BF0813875CA}" v="2" dt="2025-08-25T09:46:31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6327"/>
  </p:normalViewPr>
  <p:slideViewPr>
    <p:cSldViewPr snapToGrid="0" showGuides="1">
      <p:cViewPr varScale="1">
        <p:scale>
          <a:sx n="106" d="100"/>
          <a:sy n="106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914C1-4DDA-7F48-8881-F6B2E3F906D1}" type="datetimeFigureOut">
              <a:rPr lang="sv-SE" smtClean="0"/>
              <a:t>2026-08-21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D7B8E-C52F-7543-A7EC-F3C80D50AA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4192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6618-DCD8-4754-B0DF-254AC674719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5931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96618-DCD8-4754-B0DF-254AC674719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2953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B96618-DCD8-4754-B0DF-254AC674719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9841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6618-DCD8-4754-B0DF-254AC6747191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6439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D89E8A6-912F-4CCA-7D8A-76B2CCC10ACA}"/>
              </a:ext>
            </a:extLst>
          </p:cNvPr>
          <p:cNvSpPr/>
          <p:nvPr userDrawn="1"/>
        </p:nvSpPr>
        <p:spPr>
          <a:xfrm>
            <a:off x="7564856" y="4276725"/>
            <a:ext cx="1943100" cy="1943100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06D0CCE-EDA6-882C-9EEF-203A66B126D5}"/>
              </a:ext>
            </a:extLst>
          </p:cNvPr>
          <p:cNvSpPr/>
          <p:nvPr userDrawn="1"/>
        </p:nvSpPr>
        <p:spPr>
          <a:xfrm>
            <a:off x="8536406" y="368300"/>
            <a:ext cx="3332748" cy="3332748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60C287-D04C-EBF5-3731-2C4627A3E7B3}"/>
              </a:ext>
            </a:extLst>
          </p:cNvPr>
          <p:cNvSpPr/>
          <p:nvPr userDrawn="1"/>
        </p:nvSpPr>
        <p:spPr>
          <a:xfrm>
            <a:off x="6247396" y="2234865"/>
            <a:ext cx="1194136" cy="119413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ABB0D743-7386-580E-8121-5224E1CA77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96625" y="2533667"/>
            <a:ext cx="8198750" cy="121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7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01 0.05625 L 0.01302 0.02338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" y="-1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2 -0.01158 L -0.01393 0.03241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" y="219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0694 L 0.01914 0.02732 " pathEditMode="relative" rAng="0" ptsTypes="AA">
                                      <p:cBhvr>
                                        <p:cTn id="10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400" y="3366120"/>
            <a:ext cx="11643684" cy="1655762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Presentationens titel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  <p:sp>
        <p:nvSpPr>
          <p:cNvPr id="14" name="Platshållare för text, namn">
            <a:extLst>
              <a:ext uri="{FF2B5EF4-FFF2-40B4-BE49-F238E27FC236}">
                <a16:creationId xmlns:a16="http://schemas.microsoft.com/office/drawing/2014/main" id="{26D49A14-D994-A920-4CD8-E3ECDEE27D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91513" y="339893"/>
            <a:ext cx="3618571" cy="432000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Namn på talare</a:t>
            </a:r>
          </a:p>
        </p:txBody>
      </p:sp>
      <p:sp>
        <p:nvSpPr>
          <p:cNvPr id="15" name="Platshållare för text, ämne">
            <a:extLst>
              <a:ext uri="{FF2B5EF4-FFF2-40B4-BE49-F238E27FC236}">
                <a16:creationId xmlns:a16="http://schemas.microsoft.com/office/drawing/2014/main" id="{A5215AD4-A11D-B672-2832-4C404463B8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8599" y="339893"/>
            <a:ext cx="4252913" cy="432000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 dirty="0"/>
              <a:t>Ämne</a:t>
            </a:r>
          </a:p>
        </p:txBody>
      </p:sp>
    </p:spTree>
    <p:extLst>
      <p:ext uri="{BB962C8B-B14F-4D97-AF65-F5344CB8AC3E}">
        <p14:creationId xmlns:p14="http://schemas.microsoft.com/office/powerpoint/2010/main" val="687608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förtec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11643684" cy="3393900"/>
          </a:xfrm>
        </p:spPr>
        <p:txBody>
          <a:bodyPr>
            <a:normAutofit/>
          </a:bodyPr>
          <a:lstStyle>
            <a:lvl1pPr marL="285750" indent="-285750" algn="l">
              <a:buFont typeface="Arial" panose="020B0604020202020204" pitchFamily="34" charset="0"/>
              <a:buChar char="•"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Innehåll…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Innehållsförteckning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09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Smörblo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4343"/>
            <a:ext cx="11643684" cy="1852929"/>
          </a:xfrm>
        </p:spPr>
        <p:txBody>
          <a:bodyPr anchor="t" anchorCtr="0">
            <a:noAutofit/>
          </a:bodyPr>
          <a:lstStyle>
            <a:lvl1pPr algn="l">
              <a:defRPr sz="4400" b="1"/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20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Sotaklej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2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4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9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53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Smörblomm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rgbClr val="FDEC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7" name="Bild, Linnéuniversitetets logotyp" descr="Linnéuniversitetets logotyp">
            <a:extLst>
              <a:ext uri="{FF2B5EF4-FFF2-40B4-BE49-F238E27FC236}">
                <a16:creationId xmlns:a16="http://schemas.microsoft.com/office/drawing/2014/main" id="{63CB8FB6-92CE-935E-7AE0-B3B6B1EC6F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50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Liljekonvalj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7" name="Bild, Linnéuniversitetets logotyp" descr="Linnéuniversitetets logotyp">
            <a:extLst>
              <a:ext uri="{FF2B5EF4-FFF2-40B4-BE49-F238E27FC236}">
                <a16:creationId xmlns:a16="http://schemas.microsoft.com/office/drawing/2014/main" id="{63CB8FB6-92CE-935E-7AE0-B3B6B1EC6F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28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Sotaklej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26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+cirklar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02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13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78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11643684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25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, två kolumn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Text, kolumn 2">
            <a:extLst>
              <a:ext uri="{FF2B5EF4-FFF2-40B4-BE49-F238E27FC236}">
                <a16:creationId xmlns:a16="http://schemas.microsoft.com/office/drawing/2014/main" id="{1D386C3C-A88A-099B-9BB8-297617AC96EB}"/>
              </a:ext>
            </a:extLst>
          </p:cNvPr>
          <p:cNvSpPr txBox="1">
            <a:spLocks/>
          </p:cNvSpPr>
          <p:nvPr userDrawn="1"/>
        </p:nvSpPr>
        <p:spPr>
          <a:xfrm>
            <a:off x="5992286" y="2677331"/>
            <a:ext cx="5628214" cy="3393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5628214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5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diagram i jämförel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iagram, kolumn 2">
            <a:extLst>
              <a:ext uri="{FF2B5EF4-FFF2-40B4-BE49-F238E27FC236}">
                <a16:creationId xmlns:a16="http://schemas.microsoft.com/office/drawing/2014/main" id="{B95589F7-2877-3FD6-B554-808D131B262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92837" y="2664001"/>
            <a:ext cx="5627688" cy="340677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6" name="Platshållare för diagram, kolumn 1">
            <a:extLst>
              <a:ext uri="{FF2B5EF4-FFF2-40B4-BE49-F238E27FC236}">
                <a16:creationId xmlns:a16="http://schemas.microsoft.com/office/drawing/2014/main" id="{E047BA4A-5FA2-9CF5-200A-F8299A94812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2664001"/>
            <a:ext cx="5627688" cy="340677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34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Liljekonvalj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2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41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54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07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4208" y="0"/>
            <a:ext cx="588779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801"/>
            <a:ext cx="5829600" cy="36171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8"/>
            <a:ext cx="5829600" cy="802800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24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 med 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16388" y="0"/>
            <a:ext cx="807561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31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Liljekonvalj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18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17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72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65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helsi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2164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, helsi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media 2">
            <a:extLst>
              <a:ext uri="{FF2B5EF4-FFF2-40B4-BE49-F238E27FC236}">
                <a16:creationId xmlns:a16="http://schemas.microsoft.com/office/drawing/2014/main" id="{565D0AD8-DC3D-8134-1912-132DA1C468F2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Klicka på ikonen för att lägga till en film</a:t>
            </a:r>
          </a:p>
        </p:txBody>
      </p:sp>
    </p:spTree>
    <p:extLst>
      <p:ext uri="{BB962C8B-B14F-4D97-AF65-F5344CB8AC3E}">
        <p14:creationId xmlns:p14="http://schemas.microsoft.com/office/powerpoint/2010/main" val="2239752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9759E7E8-93A6-067A-6B74-217477E8E8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diagram">
            <a:extLst>
              <a:ext uri="{FF2B5EF4-FFF2-40B4-BE49-F238E27FC236}">
                <a16:creationId xmlns:a16="http://schemas.microsoft.com/office/drawing/2014/main" id="{960A05ED-7637-C536-9932-55AF262090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116388" y="1592263"/>
            <a:ext cx="7704137" cy="44656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03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abell">
            <a:extLst>
              <a:ext uri="{FF2B5EF4-FFF2-40B4-BE49-F238E27FC236}">
                <a16:creationId xmlns:a16="http://schemas.microsoft.com/office/drawing/2014/main" id="{1A2474A2-3E24-F9B2-8F90-3F2690F3952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4116388" y="1592263"/>
            <a:ext cx="7704137" cy="446563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sv-SE"/>
              <a:t>Klicka på ikonen för att lägga till en tabell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 dirty="0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39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/>
            </a:lvl1pPr>
          </a:lstStyle>
          <a:p>
            <a:r>
              <a:rPr lang="sv-SE" dirty="0"/>
              <a:t>”Klicka här för att lägga till ett citat”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13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71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0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32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, text, två kolumn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Text, kolumn 2">
            <a:extLst>
              <a:ext uri="{FF2B5EF4-FFF2-40B4-BE49-F238E27FC236}">
                <a16:creationId xmlns:a16="http://schemas.microsoft.com/office/drawing/2014/main" id="{1D386C3C-A88A-099B-9BB8-297617AC96EB}"/>
              </a:ext>
            </a:extLst>
          </p:cNvPr>
          <p:cNvSpPr txBox="1">
            <a:spLocks/>
          </p:cNvSpPr>
          <p:nvPr userDrawn="1"/>
        </p:nvSpPr>
        <p:spPr>
          <a:xfrm>
            <a:off x="5992286" y="3367825"/>
            <a:ext cx="5628214" cy="2703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Klicka här för att lägga till kontaktuppgifter</a:t>
            </a:r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3367825"/>
            <a:ext cx="5628214" cy="269007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kontaktuppgifter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40000"/>
            <a:ext cx="11643684" cy="1123586"/>
          </a:xfrm>
        </p:spPr>
        <p:txBody>
          <a:bodyPr anchor="t" anchorCtr="0">
            <a:noAutofit/>
          </a:bodyPr>
          <a:lstStyle>
            <a:lvl1pPr algn="l">
              <a:defRPr sz="6600" b="1"/>
            </a:lvl1pPr>
          </a:lstStyle>
          <a:p>
            <a:r>
              <a:rPr lang="sv-SE" dirty="0"/>
              <a:t>Q&amp;A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5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k, två kolumn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3343890"/>
            <a:ext cx="5628214" cy="269007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Summering 1</a:t>
            </a:r>
          </a:p>
          <a:p>
            <a:r>
              <a:rPr lang="sv-SE" dirty="0"/>
              <a:t>Summering 2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40000"/>
            <a:ext cx="11643684" cy="1123586"/>
          </a:xfrm>
        </p:spPr>
        <p:txBody>
          <a:bodyPr anchor="t" anchorCtr="0">
            <a:noAutofit/>
          </a:bodyPr>
          <a:lstStyle>
            <a:lvl1pPr algn="l">
              <a:defRPr sz="6600" b="1"/>
            </a:lvl1pPr>
          </a:lstStyle>
          <a:p>
            <a:r>
              <a:rPr lang="sv-SE" dirty="0"/>
              <a:t>Tack!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1C6B23A-3803-DCF3-384D-23EA34C908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2285" y="3343890"/>
            <a:ext cx="5626800" cy="2703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sv-SE" dirty="0"/>
              <a:t>Klicka här för att lägga till kontaktuppgifter</a:t>
            </a:r>
          </a:p>
        </p:txBody>
      </p:sp>
    </p:spTree>
    <p:extLst>
      <p:ext uri="{BB962C8B-B14F-4D97-AF65-F5344CB8AC3E}">
        <p14:creationId xmlns:p14="http://schemas.microsoft.com/office/powerpoint/2010/main" val="3512270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87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484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2C8885-8892-4378-88B8-E4A7D1A4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D81545-B23B-42B7-BBD3-46D8FC016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2DEE88-E908-4908-9A7A-DE4B55F4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ABE19B-DB79-400D-AE21-DAA9BE76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DA2D24-6DED-4591-A61C-D9D439AE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2073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0F27F45-EAA3-10E3-4E37-18F590863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01" y="365125"/>
            <a:ext cx="116567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944B5B3-F65F-90A8-58A2-36812E09A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7600" y="1825625"/>
            <a:ext cx="11656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82199F8-57E4-C8CF-55F0-E39D02368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9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0014420-73BE-44B5-81BB-E4A043E68488}" type="datetimeFigureOut">
              <a:rPr lang="sv-SE" smtClean="0"/>
              <a:pPr/>
              <a:t>2026-08-21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634CC5-AB1E-9F62-A6B9-A2EF5201E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D210CA-CD41-C6D0-ED8E-0D61F24D7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828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  <p:sldLayoutId id="2147483693" r:id="rId23"/>
    <p:sldLayoutId id="2147483694" r:id="rId24"/>
    <p:sldLayoutId id="2147483695" r:id="rId25"/>
    <p:sldLayoutId id="2147483696" r:id="rId26"/>
    <p:sldLayoutId id="2147483697" r:id="rId27"/>
    <p:sldLayoutId id="2147483698" r:id="rId28"/>
    <p:sldLayoutId id="2147483699" r:id="rId29"/>
    <p:sldLayoutId id="2147483700" r:id="rId30"/>
    <p:sldLayoutId id="2147483701" r:id="rId31"/>
    <p:sldLayoutId id="2147483702" r:id="rId32"/>
    <p:sldLayoutId id="2147483703" r:id="rId33"/>
    <p:sldLayoutId id="2147483704" r:id="rId34"/>
    <p:sldLayoutId id="2147483705" r:id="rId35"/>
    <p:sldLayoutId id="2147483706" r:id="rId36"/>
    <p:sldLayoutId id="2147483707" r:id="rId37"/>
    <p:sldLayoutId id="2147483708" r:id="rId38"/>
    <p:sldLayoutId id="2147483709" r:id="rId39"/>
    <p:sldLayoutId id="214748371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234" userDrawn="1">
          <p15:clr>
            <a:srgbClr val="F26B43"/>
          </p15:clr>
        </p15:guide>
        <p15:guide id="6" orient="horz" pos="232" userDrawn="1">
          <p15:clr>
            <a:srgbClr val="F26B43"/>
          </p15:clr>
        </p15:guide>
        <p15:guide id="7" pos="2593" userDrawn="1">
          <p15:clr>
            <a:srgbClr val="F26B43"/>
          </p15:clr>
        </p15:guide>
        <p15:guide id="8" pos="5087" userDrawn="1">
          <p15:clr>
            <a:srgbClr val="F26B43"/>
          </p15:clr>
        </p15:guide>
        <p15:guide id="9" pos="7446" userDrawn="1">
          <p15:clr>
            <a:srgbClr val="F26B43"/>
          </p15:clr>
        </p15:guide>
        <p15:guide id="10" orient="horz" pos="436" userDrawn="1">
          <p15:clr>
            <a:srgbClr val="F26B43"/>
          </p15:clr>
        </p15:guide>
        <p15:guide id="11" orient="horz" pos="1003" userDrawn="1">
          <p15:clr>
            <a:srgbClr val="F26B43"/>
          </p15:clr>
        </p15:guide>
        <p15:guide id="12" orient="horz" pos="3997" userDrawn="1">
          <p15:clr>
            <a:srgbClr val="F26B43"/>
          </p15:clr>
        </p15:guide>
        <p15:guide id="13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ymoodle.lnu.se/course/view.php?id=5040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linnek.se/" TargetMode="External"/><Relationship Id="rId3" Type="http://schemas.openxmlformats.org/officeDocument/2006/relationships/hyperlink" Target="https://lnu.se/studenthalsan" TargetMode="External"/><Relationship Id="rId7" Type="http://schemas.openxmlformats.org/officeDocument/2006/relationships/hyperlink" Target="https://lnu.se/student/stod-och-service/rattigheter-och-skyldigheter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s://lnu.se/student/stod-och-service/studera-med-funktionsnedsattning/" TargetMode="External"/><Relationship Id="rId5" Type="http://schemas.openxmlformats.org/officeDocument/2006/relationships/hyperlink" Target="https://lnu.se/ub/kontakta-biblioteket/studieverkstaden/sa-lyckas-du-med-dina-studier/" TargetMode="External"/><Relationship Id="rId10" Type="http://schemas.openxmlformats.org/officeDocument/2006/relationships/hyperlink" Target="https:/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https:/lnu.se/mot-linneuniversitetet/Organisation/fakulteten-for-konst-och-humaniora/utbildning/internationella-mojligheter/" TargetMode="External"/><Relationship Id="rId4" Type="http://schemas.openxmlformats.org/officeDocument/2006/relationships/hyperlink" Target="https://lnu.se/ub/kontakta-biblioteket/studieverkstaden/" TargetMode="External"/><Relationship Id="rId9" Type="http://schemas.openxmlformats.org/officeDocument/2006/relationships/hyperlink" Target="https://linnek.se/fusk-plagiat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Linn.andergren@lnu.se" TargetMode="Externa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87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97E600E-3F04-4C5A-8E4E-24BCCAB6DB92}"/>
              </a:ext>
            </a:extLst>
          </p:cNvPr>
          <p:cNvSpPr/>
          <p:nvPr/>
        </p:nvSpPr>
        <p:spPr>
          <a:xfrm>
            <a:off x="1991544" y="1372172"/>
            <a:ext cx="5499236" cy="377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Aft>
                <a:spcPts val="450"/>
              </a:spcAft>
              <a:defRPr/>
            </a:pPr>
            <a:r>
              <a:rPr lang="sv-SE" sz="1600" b="1" dirty="0">
                <a:solidFill>
                  <a:srgbClr val="333333"/>
                </a:solidFill>
              </a:rPr>
              <a:t>Studie- och yrkesvägledare</a:t>
            </a:r>
            <a:br>
              <a:rPr lang="sv-SE" sz="2100" dirty="0">
                <a:solidFill>
                  <a:srgbClr val="333333"/>
                </a:solidFill>
              </a:rPr>
            </a:br>
            <a:endParaRPr lang="sv-SE" dirty="0">
              <a:solidFill>
                <a:srgbClr val="333333"/>
              </a:solidFill>
            </a:endParaRPr>
          </a:p>
          <a:p>
            <a:pPr marL="342900" indent="-342900" defTabSz="685800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333333"/>
                </a:solidFill>
              </a:rPr>
              <a:t>Stödja, motivera, inspirera dig att ta nästa steg</a:t>
            </a:r>
          </a:p>
          <a:p>
            <a:pPr marL="342900" indent="-342900" defTabSz="685800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333333"/>
                </a:solidFill>
              </a:rPr>
              <a:t>Hur går jag vidare? Hur ser jag framåt?</a:t>
            </a:r>
          </a:p>
          <a:p>
            <a:pPr marL="342900" indent="-342900" defTabSz="685800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333333"/>
                </a:solidFill>
              </a:rPr>
              <a:t>Fatta beslut – svårt att välja/välja bort </a:t>
            </a:r>
          </a:p>
          <a:p>
            <a:pPr marL="342900" indent="-342900" defTabSz="685800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333333"/>
                </a:solidFill>
              </a:rPr>
              <a:t>Studier som inte går som du tänkt dig</a:t>
            </a:r>
          </a:p>
          <a:p>
            <a:pPr marL="342900" indent="-342900" defTabSz="685800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srgbClr val="333333"/>
                </a:solidFill>
              </a:rPr>
              <a:t>Individuell studieplanering </a:t>
            </a:r>
          </a:p>
          <a:p>
            <a:pPr defTabSz="685800">
              <a:spcAft>
                <a:spcPts val="450"/>
              </a:spcAft>
              <a:defRPr/>
            </a:pPr>
            <a:endParaRPr lang="sv-SE" dirty="0">
              <a:solidFill>
                <a:srgbClr val="333333"/>
              </a:solidFill>
            </a:endParaRPr>
          </a:p>
          <a:p>
            <a:pPr defTabSz="685800">
              <a:spcAft>
                <a:spcPts val="450"/>
              </a:spcAft>
              <a:defRPr/>
            </a:pPr>
            <a:r>
              <a:rPr lang="sv-SE" dirty="0">
                <a:solidFill>
                  <a:srgbClr val="333333"/>
                </a:solidFill>
                <a:hlinkClick r:id="rId3"/>
              </a:rPr>
              <a:t>https://mymoodle.lnu.se/course/view.php?id=50408</a:t>
            </a:r>
            <a:endParaRPr lang="sv-SE" dirty="0">
              <a:solidFill>
                <a:srgbClr val="333333"/>
              </a:solidFill>
            </a:endParaRPr>
          </a:p>
          <a:p>
            <a:pPr defTabSz="685800">
              <a:spcAft>
                <a:spcPts val="450"/>
              </a:spcAft>
              <a:defRPr/>
            </a:pPr>
            <a:endParaRPr lang="sv-SE" b="1" dirty="0">
              <a:solidFill>
                <a:srgbClr val="333333"/>
              </a:solidFill>
            </a:endParaRPr>
          </a:p>
          <a:p>
            <a:pPr defTabSz="685800">
              <a:spcAft>
                <a:spcPts val="450"/>
              </a:spcAft>
              <a:defRPr/>
            </a:pPr>
            <a:r>
              <a:rPr lang="sv-SE" sz="2400" b="1" dirty="0">
                <a:solidFill>
                  <a:srgbClr val="333333"/>
                </a:solidFill>
              </a:rPr>
              <a:t>Ta kontakt i tid, vänta inte!</a:t>
            </a:r>
            <a:endParaRPr lang="sv-SE" sz="2400" b="1" dirty="0">
              <a:solidFill>
                <a:prstClr val="black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70813A2-58C5-4475-8E45-A6524C256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201" y="332656"/>
            <a:ext cx="9173599" cy="608012"/>
          </a:xfrm>
          <a:prstGeom prst="rect">
            <a:avLst/>
          </a:prstGeom>
          <a:solidFill>
            <a:srgbClr val="FFE000"/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262626"/>
                </a:solidFill>
                <a:latin typeface="+mj-lt"/>
                <a:cs typeface="Arial" panose="020B0604020202020204" pitchFamily="34" charset="0"/>
              </a:rPr>
              <a:t>Linn Andergren</a:t>
            </a:r>
          </a:p>
        </p:txBody>
      </p:sp>
      <p:pic>
        <p:nvPicPr>
          <p:cNvPr id="2" name="Bildobjekt 1" descr="En bild som visar Människoansikte, person, klädsel, leende&#10;&#10;Automatiskt genererad beskrivning">
            <a:extLst>
              <a:ext uri="{FF2B5EF4-FFF2-40B4-BE49-F238E27FC236}">
                <a16:creationId xmlns:a16="http://schemas.microsoft.com/office/drawing/2014/main" id="{19F79E01-3DE7-0F08-BBA6-E4A0FA8A1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0000">
            <a:off x="7413812" y="1394652"/>
            <a:ext cx="2090058" cy="209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7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2855640" y="764704"/>
            <a:ext cx="7416824" cy="70173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Du kanske har flyttat hemifrån för första gången? Första personen i din familj som läser vidare på universitetet? Ny stad? Var snäll mot dig själv och andra. Försök att inte jämföra dig.</a:t>
            </a:r>
          </a:p>
          <a:p>
            <a:endParaRPr lang="sv-SE" dirty="0"/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Gör något bra av din studietid och fokusera på dina egna mål. Vad är din drivkraft? vad vill du uppnå? Det handlar om din egen framtid så börja tänk i dessa banor direkt!</a:t>
            </a:r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Jämför studierna med ett jobb 8-17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Börja plugga direkt!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latin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2" name="textruta 3">
            <a:extLst>
              <a:ext uri="{FF2B5EF4-FFF2-40B4-BE49-F238E27FC236}">
                <a16:creationId xmlns:a16="http://schemas.microsoft.com/office/drawing/2014/main" id="{17752645-78C4-DE48-BE11-5A9F4421A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201" y="332656"/>
            <a:ext cx="9173599" cy="608012"/>
          </a:xfrm>
          <a:prstGeom prst="rect">
            <a:avLst/>
          </a:prstGeom>
          <a:solidFill>
            <a:srgbClr val="FFE000"/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262626"/>
                </a:solidFill>
                <a:latin typeface="+mj-lt"/>
                <a:cs typeface="Arial" panose="020B0604020202020204" pitchFamily="34" charset="0"/>
              </a:rPr>
              <a:t>Nya tider</a:t>
            </a:r>
          </a:p>
        </p:txBody>
      </p:sp>
    </p:spTree>
    <p:extLst>
      <p:ext uri="{BB962C8B-B14F-4D97-AF65-F5344CB8AC3E}">
        <p14:creationId xmlns:p14="http://schemas.microsoft.com/office/powerpoint/2010/main" val="195345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919536" y="1146080"/>
            <a:ext cx="7802116" cy="473119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Eget ansvar – styr din tid själv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Studdybuddies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Hur planerar du dina dagar?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Var pluggar du bäst?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Hur lär du dig bäst?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Olika lässtrategier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Repetera, anteckna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Återhämtning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Varje beslut får konsekvenser </a:t>
            </a:r>
          </a:p>
          <a:p>
            <a:pPr marL="0" indent="0">
              <a:lnSpc>
                <a:spcPct val="150000"/>
              </a:lnSpc>
            </a:pPr>
            <a:endParaRPr lang="sv-SE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/>
          </a:p>
          <a:p>
            <a:pPr marL="0" indent="0"/>
            <a:endParaRPr lang="sv-SE" sz="2400" dirty="0"/>
          </a:p>
          <a:p>
            <a:pPr>
              <a:buFont typeface="Arial" panose="020B0604020202020204" pitchFamily="34" charset="0"/>
              <a:buChar char="•"/>
            </a:pPr>
            <a:endParaRPr lang="sv-SE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064" y="1412776"/>
            <a:ext cx="2857500" cy="1562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473" y="3316948"/>
            <a:ext cx="2500313" cy="2143125"/>
          </a:xfrm>
          <a:prstGeom prst="rect">
            <a:avLst/>
          </a:prstGeom>
        </p:spPr>
      </p:pic>
      <p:sp>
        <p:nvSpPr>
          <p:cNvPr id="6" name="textruta 3">
            <a:extLst>
              <a:ext uri="{FF2B5EF4-FFF2-40B4-BE49-F238E27FC236}">
                <a16:creationId xmlns:a16="http://schemas.microsoft.com/office/drawing/2014/main" id="{B30BAB6E-FAC1-4F42-BB2F-5F0256263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188640"/>
            <a:ext cx="9173599" cy="608012"/>
          </a:xfrm>
          <a:prstGeom prst="rect">
            <a:avLst/>
          </a:prstGeom>
          <a:solidFill>
            <a:srgbClr val="FFE000"/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262626"/>
                </a:solidFill>
                <a:latin typeface="+mj-lt"/>
                <a:cs typeface="Arial" panose="020B0604020202020204" pitchFamily="34" charset="0"/>
              </a:rPr>
              <a:t>Vad funkar för dig?</a:t>
            </a:r>
          </a:p>
        </p:txBody>
      </p:sp>
    </p:spTree>
    <p:extLst>
      <p:ext uri="{BB962C8B-B14F-4D97-AF65-F5344CB8AC3E}">
        <p14:creationId xmlns:p14="http://schemas.microsoft.com/office/powerpoint/2010/main" val="225373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244436" y="188640"/>
            <a:ext cx="7645400" cy="792088"/>
          </a:xfrm>
        </p:spPr>
        <p:txBody>
          <a:bodyPr anchor="ctr"/>
          <a:lstStyle/>
          <a:p>
            <a:r>
              <a:rPr lang="sv-SE" sz="3200" dirty="0"/>
              <a:t>Min vecka </a:t>
            </a:r>
          </a:p>
        </p:txBody>
      </p:sp>
      <p:pic>
        <p:nvPicPr>
          <p:cNvPr id="13" name="Platshållare för innehåll 12">
            <a:extLst>
              <a:ext uri="{FF2B5EF4-FFF2-40B4-BE49-F238E27FC236}">
                <a16:creationId xmlns:a16="http://schemas.microsoft.com/office/drawing/2014/main" id="{AF1CA851-C984-4C10-A319-333A6E94A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4436" y="1147597"/>
            <a:ext cx="7379956" cy="4973660"/>
          </a:xfrm>
        </p:spPr>
      </p:pic>
    </p:spTree>
    <p:extLst>
      <p:ext uri="{BB962C8B-B14F-4D97-AF65-F5344CB8AC3E}">
        <p14:creationId xmlns:p14="http://schemas.microsoft.com/office/powerpoint/2010/main" val="113502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228850" y="332656"/>
            <a:ext cx="7645400" cy="720080"/>
          </a:xfrm>
        </p:spPr>
        <p:txBody>
          <a:bodyPr anchor="ctr"/>
          <a:lstStyle/>
          <a:p>
            <a:r>
              <a:rPr lang="sv-SE" sz="3200" dirty="0"/>
              <a:t>Realitet! Gör ett veckoschema! 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DE33AAD7-E7C1-4FE6-8B7A-56EA3439C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7751" y="982766"/>
            <a:ext cx="7452778" cy="5027669"/>
          </a:xfrm>
        </p:spPr>
      </p:pic>
    </p:spTree>
    <p:extLst>
      <p:ext uri="{BB962C8B-B14F-4D97-AF65-F5344CB8AC3E}">
        <p14:creationId xmlns:p14="http://schemas.microsoft.com/office/powerpoint/2010/main" val="1098808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8AECDB2F-9DB6-47CF-B369-5937E5130052}"/>
              </a:ext>
            </a:extLst>
          </p:cNvPr>
          <p:cNvSpPr txBox="1"/>
          <p:nvPr/>
        </p:nvSpPr>
        <p:spPr>
          <a:xfrm>
            <a:off x="2783632" y="1772816"/>
            <a:ext cx="7344816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cs typeface="Arial"/>
              </a:rPr>
              <a:t>”Uppmuntra att börja samarbeta från dag 1. Ge varandra tips och tricks. Peppa varandra, skapa studiegrupper och ta del av de insatser som finns”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”Jag gick typ ett år innan jag visste man kunde boka tid på studieverkstaden” </a:t>
            </a:r>
          </a:p>
          <a:p>
            <a:endParaRPr lang="sv-SE" dirty="0"/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Ha koll på </a:t>
            </a:r>
            <a:r>
              <a:rPr lang="sv-SE" dirty="0" err="1"/>
              <a:t>Moodle</a:t>
            </a:r>
            <a:r>
              <a:rPr lang="sv-SE" dirty="0"/>
              <a:t>!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3662263F-815A-4F6A-A0F9-242ACD622A58}"/>
              </a:ext>
            </a:extLst>
          </p:cNvPr>
          <p:cNvSpPr txBox="1"/>
          <p:nvPr/>
        </p:nvSpPr>
        <p:spPr>
          <a:xfrm>
            <a:off x="3359696" y="404664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Från andra studenter till er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7898C3FD-4A02-4CFC-8B51-A612BF3C0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402" y="404664"/>
            <a:ext cx="9173599" cy="608012"/>
          </a:xfrm>
          <a:prstGeom prst="rect">
            <a:avLst/>
          </a:prstGeom>
          <a:solidFill>
            <a:srgbClr val="FFE000"/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262626"/>
                </a:solidFill>
                <a:latin typeface="+mj-lt"/>
                <a:cs typeface="Arial" panose="020B0604020202020204" pitchFamily="34" charset="0"/>
              </a:rPr>
              <a:t>Sagt av andra studenter till er</a:t>
            </a:r>
          </a:p>
        </p:txBody>
      </p:sp>
    </p:spTree>
    <p:extLst>
      <p:ext uri="{BB962C8B-B14F-4D97-AF65-F5344CB8AC3E}">
        <p14:creationId xmlns:p14="http://schemas.microsoft.com/office/powerpoint/2010/main" val="51872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0015D8-A51D-4C17-BED3-6C606835D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9536" y="1340768"/>
            <a:ext cx="8041010" cy="4464496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sv-SE" sz="1600" dirty="0">
                <a:solidFill>
                  <a:srgbClr val="000000"/>
                </a:solidFill>
                <a:hlinkClick r:id="rId3"/>
              </a:rPr>
              <a:t>Studenthälsan</a:t>
            </a:r>
            <a:r>
              <a:rPr lang="sv-SE" sz="1600" dirty="0">
                <a:solidFill>
                  <a:srgbClr val="000000"/>
                </a:solidFill>
              </a:rPr>
              <a:t> erbjuder professionellt samtalsstöd kostnadsfritt när du behöver hjälp med ditt mående. De erbjuder även kurser i stresshantering, talängslan, uppskjutarbeteende, yoga med mera. </a:t>
            </a:r>
            <a:r>
              <a:rPr lang="sv-SE" sz="1600" dirty="0">
                <a:solidFill>
                  <a:srgbClr val="000000"/>
                </a:solidFill>
                <a:latin typeface="Corbel" panose="020B0503020204020204" pitchFamily="34" charset="0"/>
              </a:rPr>
              <a:t>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</a:rPr>
              <a:t> </a:t>
            </a:r>
            <a:r>
              <a:rPr lang="sv-SE" sz="1600" dirty="0">
                <a:solidFill>
                  <a:srgbClr val="000000"/>
                </a:solidFill>
                <a:hlinkClick r:id="rId4"/>
              </a:rPr>
              <a:t>Universitetsbiblioteket/Studieverkstaden </a:t>
            </a:r>
            <a:r>
              <a:rPr lang="sv-SE" sz="1600" dirty="0">
                <a:solidFill>
                  <a:srgbClr val="000000"/>
                </a:solidFill>
              </a:rPr>
              <a:t>kan hjälpa dig med informationssökning, akademiskt skrivande, muntlig presentationsteknik och studieteknik. Missa inte aktiviteterna i samarbete med Studenthälsan </a:t>
            </a:r>
            <a:r>
              <a:rPr lang="sv-SE" sz="1600" dirty="0"/>
              <a:t>”</a:t>
            </a:r>
            <a:r>
              <a:rPr lang="sv-SE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Så lyckas du med dina studier”</a:t>
            </a:r>
            <a:r>
              <a:rPr lang="sv-SE" sz="1600" dirty="0"/>
              <a:t> </a:t>
            </a:r>
            <a:r>
              <a:rPr lang="sv-SE" sz="1600" dirty="0">
                <a:solidFill>
                  <a:srgbClr val="000000"/>
                </a:solidFill>
              </a:rPr>
              <a:t> 	</a:t>
            </a:r>
            <a:br>
              <a:rPr lang="sv-SE" sz="1600" dirty="0">
                <a:solidFill>
                  <a:srgbClr val="000000"/>
                </a:solidFill>
              </a:rPr>
            </a:br>
            <a:endParaRPr lang="sv-SE" sz="1600" dirty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hlinkClick r:id="rId6"/>
              </a:rPr>
              <a:t> Behöver du stöd på grund av funktionsnedsättning?</a:t>
            </a:r>
            <a:r>
              <a:rPr lang="sv-SE" sz="1600" dirty="0">
                <a:solidFill>
                  <a:srgbClr val="000000"/>
                </a:solidFill>
              </a:rPr>
              <a:t>  Ansök om pedagogiskt stöd, du blir sedan kontaktad av en samordnare för funktionsnedsättning om möjlighet till pedagogiskt stöd under din studietid. </a:t>
            </a:r>
            <a:br>
              <a:rPr lang="sv-SE" sz="1600" dirty="0">
                <a:solidFill>
                  <a:srgbClr val="000000"/>
                </a:solidFill>
              </a:rPr>
            </a:br>
            <a:endParaRPr lang="sv-SE" sz="16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v-SE" sz="1600" dirty="0">
                <a:solidFill>
                  <a:srgbClr val="000000"/>
                </a:solidFill>
                <a:latin typeface="+mj-lt"/>
              </a:rPr>
              <a:t>Som student vid Linnéuniversitetet har du </a:t>
            </a:r>
            <a:r>
              <a:rPr lang="sv-SE" sz="1600" dirty="0">
                <a:solidFill>
                  <a:srgbClr val="000000"/>
                </a:solidFill>
                <a:latin typeface="+mj-lt"/>
                <a:hlinkClick r:id="rId7"/>
              </a:rPr>
              <a:t>rättigheter och skyldigheter. </a:t>
            </a:r>
            <a:r>
              <a:rPr lang="sv-SE" sz="1600" dirty="0">
                <a:solidFill>
                  <a:srgbClr val="000000"/>
                </a:solidFill>
                <a:latin typeface="+mj-lt"/>
              </a:rPr>
              <a:t>Det är viktigt att du känner dig trygg och rättvist behandlad. Upplever du diskriminering, trakasserier eller kränkningar, ta del av mer information om anmälan</a:t>
            </a:r>
            <a:br>
              <a:rPr lang="sv-SE" sz="1600" dirty="0">
                <a:solidFill>
                  <a:srgbClr val="000000"/>
                </a:solidFill>
                <a:latin typeface="+mj-lt"/>
              </a:rPr>
            </a:br>
            <a:endParaRPr lang="sv-SE" sz="16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Corbel" panose="020B0503020204020204" pitchFamily="34" charset="0"/>
                <a:hlinkClick r:id="rId8"/>
              </a:rPr>
              <a:t> </a:t>
            </a:r>
            <a:r>
              <a:rPr lang="sv-SE" sz="1600" dirty="0">
                <a:solidFill>
                  <a:srgbClr val="000000"/>
                </a:solidFill>
                <a:latin typeface="+mj-lt"/>
                <a:hlinkClick r:id="rId8"/>
              </a:rPr>
              <a:t>Linnékåren </a:t>
            </a:r>
            <a:r>
              <a:rPr lang="sv-SE" sz="1600" dirty="0">
                <a:solidFill>
                  <a:srgbClr val="000000"/>
                </a:solidFill>
                <a:latin typeface="+mj-lt"/>
              </a:rPr>
              <a:t>representerar dig som student vid Linnéuniversitetet. De arbetar för att din studietid ska bli så bra om möjligt. Läs gärna informationen om </a:t>
            </a:r>
            <a:r>
              <a:rPr lang="sv-SE" sz="1600" dirty="0">
                <a:solidFill>
                  <a:srgbClr val="000000"/>
                </a:solidFill>
                <a:latin typeface="+mj-lt"/>
                <a:hlinkClick r:id="rId9"/>
              </a:rPr>
              <a:t>fusk och plagiat. </a:t>
            </a:r>
            <a:r>
              <a:rPr lang="sv-SE" sz="1600" dirty="0">
                <a:solidFill>
                  <a:srgbClr val="000000"/>
                </a:solidFill>
                <a:latin typeface="+mj-lt"/>
              </a:rPr>
              <a:t>	</a:t>
            </a:r>
          </a:p>
          <a:p>
            <a:pPr marL="0" indent="0"/>
            <a:endParaRPr lang="sv-SE" sz="1600" dirty="0">
              <a:solidFill>
                <a:srgbClr val="000000"/>
              </a:solidFill>
              <a:latin typeface="+mj-lt"/>
            </a:endParaRPr>
          </a:p>
          <a:p>
            <a:pPr marL="0" indent="0"/>
            <a:endParaRPr lang="sv-SE" sz="1600" dirty="0">
              <a:solidFill>
                <a:srgbClr val="000000"/>
              </a:solidFill>
              <a:latin typeface="+mj-lt"/>
              <a:hlinkClick r:id="rId1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4649582-D0BF-4276-9748-0A71BEF7B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332656"/>
            <a:ext cx="9173599" cy="608012"/>
          </a:xfrm>
          <a:prstGeom prst="rect">
            <a:avLst/>
          </a:prstGeom>
          <a:solidFill>
            <a:srgbClr val="FFE000"/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v-SE" altLang="sv-SE" sz="3200" b="1" dirty="0">
                <a:solidFill>
                  <a:srgbClr val="262626"/>
                </a:solidFill>
                <a:latin typeface="+mj-lt"/>
                <a:cs typeface="Arial" panose="020B0604020202020204" pitchFamily="34" charset="0"/>
              </a:rPr>
              <a:t>Stöd under studietiden </a:t>
            </a:r>
          </a:p>
        </p:txBody>
      </p:sp>
    </p:spTree>
    <p:extLst>
      <p:ext uri="{BB962C8B-B14F-4D97-AF65-F5344CB8AC3E}">
        <p14:creationId xmlns:p14="http://schemas.microsoft.com/office/powerpoint/2010/main" val="154399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E9F99E-93B0-E86E-B601-6B4B8F97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Välkommen att kontakta mig!</a:t>
            </a:r>
            <a:br>
              <a:rPr lang="sv-SE" dirty="0"/>
            </a:br>
            <a:r>
              <a:rPr lang="sv-SE" dirty="0">
                <a:hlinkClick r:id="rId2"/>
              </a:rPr>
              <a:t>Linn.andergren@lnu.se</a:t>
            </a:r>
            <a:r>
              <a:rPr lang="sv-SE" dirty="0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48DCA5-68D9-6EFF-6948-C5D24F495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	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		</a:t>
            </a:r>
          </a:p>
          <a:p>
            <a:pPr marL="0" indent="0">
              <a:buNone/>
            </a:pPr>
            <a:r>
              <a:rPr lang="sv-SE" dirty="0"/>
              <a:t>		Lycka till och ha en rolig och intressant studietid </a:t>
            </a:r>
            <a:r>
              <a:rPr lang="sv-SE" dirty="0">
                <a:sym typeface="Wingdings" pitchFamily="2" charset="2"/>
              </a:rPr>
              <a:t>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2618429"/>
      </p:ext>
    </p:extLst>
  </p:cSld>
  <p:clrMapOvr>
    <a:masterClrMapping/>
  </p:clrMapOvr>
</p:sld>
</file>

<file path=ppt/theme/theme1.xml><?xml version="1.0" encoding="utf-8"?>
<a:theme xmlns:a="http://schemas.openxmlformats.org/drawingml/2006/main" name="Linnéuniversitetet">
  <a:themeElements>
    <a:clrScheme name="Linnéuniversitetet">
      <a:dk1>
        <a:srgbClr val="232326"/>
      </a:dk1>
      <a:lt1>
        <a:srgbClr val="FFE000"/>
      </a:lt1>
      <a:dk2>
        <a:srgbClr val="232326"/>
      </a:dk2>
      <a:lt2>
        <a:srgbClr val="FFE000"/>
      </a:lt2>
      <a:accent1>
        <a:srgbClr val="FFE000"/>
      </a:accent1>
      <a:accent2>
        <a:srgbClr val="FDECB2"/>
      </a:accent2>
      <a:accent3>
        <a:srgbClr val="A62186"/>
      </a:accent3>
      <a:accent4>
        <a:srgbClr val="5D4FB1"/>
      </a:accent4>
      <a:accent5>
        <a:srgbClr val="007340"/>
      </a:accent5>
      <a:accent6>
        <a:srgbClr val="232326"/>
      </a:accent6>
      <a:hlink>
        <a:srgbClr val="5D4FB1"/>
      </a:hlink>
      <a:folHlink>
        <a:srgbClr val="A62186"/>
      </a:folHlink>
    </a:clrScheme>
    <a:fontScheme name="Linnéuniversite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V-lnu-v240319.potx" id="{7138DCC2-6A7D-4957-9020-6153135D0A42}" vid="{877ECA7E-91FD-47D5-B777-50A06CAC6A1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D7B5A2BE896884DBF64A74CBE3ADF48" ma:contentTypeVersion="4" ma:contentTypeDescription="Skapa ett nytt dokument." ma:contentTypeScope="" ma:versionID="b45ef57db664316cdc0ce0662ef63c9c">
  <xsd:schema xmlns:xsd="http://www.w3.org/2001/XMLSchema" xmlns:xs="http://www.w3.org/2001/XMLSchema" xmlns:p="http://schemas.microsoft.com/office/2006/metadata/properties" xmlns:ns2="fcc5c06c-2abc-4316-8170-3edfc616a328" targetNamespace="http://schemas.microsoft.com/office/2006/metadata/properties" ma:root="true" ma:fieldsID="92514c20592f1ab0d4754719cbc6a4a9" ns2:_="">
    <xsd:import namespace="fcc5c06c-2abc-4316-8170-3edfc616a3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5c06c-2abc-4316-8170-3edfc616a3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244CB8-FFB0-463D-A6B8-141F09001709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fcc5c06c-2abc-4316-8170-3edfc616a328"/>
    <ds:schemaRef ds:uri="http://purl.org/dc/terms/"/>
    <ds:schemaRef ds:uri="http://www.w3.org/XML/1998/namespa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0D61E3F-63E7-49E6-BEA5-532525D879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c5c06c-2abc-4316-8170-3edfc616a3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A04407-B5D4-46FF-9D15-FF8A5F0D03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Linnéuniversitetet</Template>
  <TotalTime>8</TotalTime>
  <Words>468</Words>
  <Application>Microsoft Office PowerPoint</Application>
  <PresentationFormat>Bredbild</PresentationFormat>
  <Paragraphs>70</Paragraphs>
  <Slides>9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Aptos</vt:lpstr>
      <vt:lpstr>Arial</vt:lpstr>
      <vt:lpstr>Corbel</vt:lpstr>
      <vt:lpstr>Times New Roman</vt:lpstr>
      <vt:lpstr>Wingdings</vt:lpstr>
      <vt:lpstr>Linnéuniversitetet</vt:lpstr>
      <vt:lpstr>PowerPoint-presentation</vt:lpstr>
      <vt:lpstr>PowerPoint-presentation</vt:lpstr>
      <vt:lpstr>PowerPoint-presentation</vt:lpstr>
      <vt:lpstr>PowerPoint-presentation</vt:lpstr>
      <vt:lpstr>Min vecka </vt:lpstr>
      <vt:lpstr>Realitet! Gör ett veckoschema! </vt:lpstr>
      <vt:lpstr>PowerPoint-presentation</vt:lpstr>
      <vt:lpstr>PowerPoint-presentation</vt:lpstr>
      <vt:lpstr>Välkommen att kontakta mig! Linn.andergren@lnu.se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Linn Andergren</dc:creator>
  <cp:lastModifiedBy>Nathalie Hauksson Tresch</cp:lastModifiedBy>
  <cp:revision>3</cp:revision>
  <dcterms:created xsi:type="dcterms:W3CDTF">2024-09-04T07:06:21Z</dcterms:created>
  <dcterms:modified xsi:type="dcterms:W3CDTF">2026-08-21T08:58:59Z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0x0101008D7B5A2BE896884DBF64A74CBE3ADF48</vt:lpwstr>
  </property>
</Properties>
</file>