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73" r:id="rId5"/>
    <p:sldId id="258" r:id="rId6"/>
    <p:sldId id="259" r:id="rId7"/>
    <p:sldId id="271" r:id="rId8"/>
    <p:sldId id="260" r:id="rId9"/>
    <p:sldId id="261" r:id="rId10"/>
    <p:sldId id="262" r:id="rId11"/>
    <p:sldId id="264" r:id="rId12"/>
    <p:sldId id="266" r:id="rId13"/>
    <p:sldId id="268" r:id="rId14"/>
    <p:sldId id="270" r:id="rId15"/>
    <p:sldId id="272" r:id="rId16"/>
    <p:sldId id="274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1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 Lindgren" userId="408fcf03-ed5d-4838-b9e6-013dd5e5501d" providerId="ADAL" clId="{AE54A799-E05F-4923-A723-1A327EA4315C}"/>
    <pc:docChg chg="custSel addSld delSld modSld">
      <pc:chgData name="Hanna Lindgren" userId="408fcf03-ed5d-4838-b9e6-013dd5e5501d" providerId="ADAL" clId="{AE54A799-E05F-4923-A723-1A327EA4315C}" dt="2026-10-08T08:49:35.431" v="1865" actId="20577"/>
      <pc:docMkLst>
        <pc:docMk/>
      </pc:docMkLst>
      <pc:sldChg chg="modSp mod modNotesTx">
        <pc:chgData name="Hanna Lindgren" userId="408fcf03-ed5d-4838-b9e6-013dd5e5501d" providerId="ADAL" clId="{AE54A799-E05F-4923-A723-1A327EA4315C}" dt="2026-09-10T09:02:26.780" v="1789" actId="20577"/>
        <pc:sldMkLst>
          <pc:docMk/>
          <pc:sldMk cId="3091623239" sldId="261"/>
        </pc:sldMkLst>
        <pc:spChg chg="mod">
          <ac:chgData name="Hanna Lindgren" userId="408fcf03-ed5d-4838-b9e6-013dd5e5501d" providerId="ADAL" clId="{AE54A799-E05F-4923-A723-1A327EA4315C}" dt="2026-09-10T09:02:26.780" v="1789" actId="20577"/>
          <ac:spMkLst>
            <pc:docMk/>
            <pc:sldMk cId="3091623239" sldId="261"/>
            <ac:spMk id="2" creationId="{9CA19215-4FAE-E3C2-7797-63DAD69DB2D0}"/>
          </ac:spMkLst>
        </pc:spChg>
      </pc:sldChg>
      <pc:sldChg chg="addSp delSp modSp mod modTransition modAnim modNotesTx">
        <pc:chgData name="Hanna Lindgren" userId="408fcf03-ed5d-4838-b9e6-013dd5e5501d" providerId="ADAL" clId="{AE54A799-E05F-4923-A723-1A327EA4315C}" dt="2026-10-08T08:48:58.816" v="1864" actId="20577"/>
        <pc:sldMkLst>
          <pc:docMk/>
          <pc:sldMk cId="887402642" sldId="266"/>
        </pc:sldMkLst>
        <pc:spChg chg="mod">
          <ac:chgData name="Hanna Lindgren" userId="408fcf03-ed5d-4838-b9e6-013dd5e5501d" providerId="ADAL" clId="{AE54A799-E05F-4923-A723-1A327EA4315C}" dt="2026-09-24T07:08:44.669" v="1824" actId="20577"/>
          <ac:spMkLst>
            <pc:docMk/>
            <pc:sldMk cId="887402642" sldId="266"/>
            <ac:spMk id="2" creationId="{85AFD501-E7FE-6E20-1ECC-5E651A60AF4D}"/>
          </ac:spMkLst>
        </pc:spChg>
        <pc:picChg chg="add mod">
          <ac:chgData name="Hanna Lindgren" userId="408fcf03-ed5d-4838-b9e6-013dd5e5501d" providerId="ADAL" clId="{AE54A799-E05F-4923-A723-1A327EA4315C}" dt="2026-09-24T07:07:51.566" v="1823"/>
          <ac:picMkLst>
            <pc:docMk/>
            <pc:sldMk cId="887402642" sldId="266"/>
            <ac:picMk id="31" creationId="{C54957F2-5C59-3D40-5282-D54608E68EEA}"/>
          </ac:picMkLst>
        </pc:picChg>
      </pc:sldChg>
      <pc:sldChg chg="addSp delSp modSp mod modNotesTx">
        <pc:chgData name="Hanna Lindgren" userId="408fcf03-ed5d-4838-b9e6-013dd5e5501d" providerId="ADAL" clId="{AE54A799-E05F-4923-A723-1A327EA4315C}" dt="2026-09-10T09:05:14.714" v="1801" actId="1076"/>
        <pc:sldMkLst>
          <pc:docMk/>
          <pc:sldMk cId="103001488" sldId="272"/>
        </pc:sldMkLst>
        <pc:picChg chg="add mod">
          <ac:chgData name="Hanna Lindgren" userId="408fcf03-ed5d-4838-b9e6-013dd5e5501d" providerId="ADAL" clId="{AE54A799-E05F-4923-A723-1A327EA4315C}" dt="2026-09-10T09:05:14.714" v="1801" actId="1076"/>
          <ac:picMkLst>
            <pc:docMk/>
            <pc:sldMk cId="103001488" sldId="272"/>
            <ac:picMk id="11" creationId="{4AD05173-DFDE-7CE0-05E0-44E8254AF8A3}"/>
          </ac:picMkLst>
        </pc:picChg>
      </pc:sldChg>
      <pc:sldChg chg="modNotesTx">
        <pc:chgData name="Hanna Lindgren" userId="408fcf03-ed5d-4838-b9e6-013dd5e5501d" providerId="ADAL" clId="{AE54A799-E05F-4923-A723-1A327EA4315C}" dt="2026-09-22T10:47:46.982" v="1803" actId="20577"/>
        <pc:sldMkLst>
          <pc:docMk/>
          <pc:sldMk cId="2937760295" sldId="273"/>
        </pc:sldMkLst>
      </pc:sldChg>
      <pc:sldChg chg="modSp mod modNotesTx">
        <pc:chgData name="Hanna Lindgren" userId="408fcf03-ed5d-4838-b9e6-013dd5e5501d" providerId="ADAL" clId="{AE54A799-E05F-4923-A723-1A327EA4315C}" dt="2026-10-08T08:49:35.431" v="1865" actId="20577"/>
        <pc:sldMkLst>
          <pc:docMk/>
          <pc:sldMk cId="2843419740" sldId="274"/>
        </pc:sldMkLst>
        <pc:spChg chg="mod">
          <ac:chgData name="Hanna Lindgren" userId="408fcf03-ed5d-4838-b9e6-013dd5e5501d" providerId="ADAL" clId="{AE54A799-E05F-4923-A723-1A327EA4315C}" dt="2026-10-08T08:48:17.616" v="1863" actId="20577"/>
          <ac:spMkLst>
            <pc:docMk/>
            <pc:sldMk cId="2843419740" sldId="274"/>
            <ac:spMk id="2" creationId="{42F5B80C-0566-9132-FCC4-607FF7E2FAD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C149F-0BFD-4929-8A87-019B74249DAB}" type="datetimeFigureOut">
              <a:rPr lang="sv-SE" smtClean="0"/>
              <a:t>2026-10-08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11D357-8986-4DD3-A005-BB1F746AEE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8828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1D357-8986-4DD3-A005-BB1F746AEE03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0831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1D357-8986-4DD3-A005-BB1F746AEE03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3393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1D357-8986-4DD3-A005-BB1F746AEE03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5593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1D357-8986-4DD3-A005-BB1F746AEE03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1111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1D357-8986-4DD3-A005-BB1F746AEE03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9754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1D357-8986-4DD3-A005-BB1F746AEE03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7533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1D357-8986-4DD3-A005-BB1F746AEE03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4912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1D357-8986-4DD3-A005-BB1F746AEE03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8839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1D357-8986-4DD3-A005-BB1F746AEE03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6481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1D357-8986-4DD3-A005-BB1F746AEE03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50991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1D357-8986-4DD3-A005-BB1F746AEE03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00020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1D357-8986-4DD3-A005-BB1F746AEE03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9756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bild med logoty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D89E8A6-912F-4CCA-7D8A-76B2CCC10ACA}"/>
              </a:ext>
            </a:extLst>
          </p:cNvPr>
          <p:cNvSpPr/>
          <p:nvPr userDrawn="1"/>
        </p:nvSpPr>
        <p:spPr>
          <a:xfrm>
            <a:off x="7564856" y="4276725"/>
            <a:ext cx="1943100" cy="1943100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06D0CCE-EDA6-882C-9EEF-203A66B126D5}"/>
              </a:ext>
            </a:extLst>
          </p:cNvPr>
          <p:cNvSpPr/>
          <p:nvPr userDrawn="1"/>
        </p:nvSpPr>
        <p:spPr>
          <a:xfrm>
            <a:off x="8536406" y="368300"/>
            <a:ext cx="3332748" cy="3332748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60C287-D04C-EBF5-3731-2C4627A3E7B3}"/>
              </a:ext>
            </a:extLst>
          </p:cNvPr>
          <p:cNvSpPr/>
          <p:nvPr userDrawn="1"/>
        </p:nvSpPr>
        <p:spPr>
          <a:xfrm>
            <a:off x="6247396" y="2234865"/>
            <a:ext cx="1194136" cy="1194136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6" name="Bild, Linnéuniversitetets logotyp" descr="Linnéuniversitetets logotyp">
            <a:extLst>
              <a:ext uri="{FF2B5EF4-FFF2-40B4-BE49-F238E27FC236}">
                <a16:creationId xmlns:a16="http://schemas.microsoft.com/office/drawing/2014/main" id="{ABB0D743-7386-580E-8121-5224E1CA77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96625" y="2533667"/>
            <a:ext cx="8198750" cy="121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27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01 0.05625 L 0.01302 0.02338 " pathEditMode="relative" rAng="0" ptsTypes="AA"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" y="-16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12 -0.01158 L -0.01393 0.03241 " pathEditMode="relative" rAng="0" ptsTypes="AA">
                                      <p:cBhvr>
                                        <p:cTn id="8" dur="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3" y="219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-0.00694 L 0.01914 0.02732 " pathEditMode="relative" rAng="0" ptsTypes="AA">
                                      <p:cBhvr>
                                        <p:cTn id="10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1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400" y="3366120"/>
            <a:ext cx="11643684" cy="1655762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/>
              <a:t>Presentationens titel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  <p:sp>
        <p:nvSpPr>
          <p:cNvPr id="14" name="Platshållare för text, namn">
            <a:extLst>
              <a:ext uri="{FF2B5EF4-FFF2-40B4-BE49-F238E27FC236}">
                <a16:creationId xmlns:a16="http://schemas.microsoft.com/office/drawing/2014/main" id="{26D49A14-D994-A920-4CD8-E3ECDEE27D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91513" y="339893"/>
            <a:ext cx="3618571" cy="432000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v-SE"/>
              <a:t>Namn på talare</a:t>
            </a:r>
          </a:p>
        </p:txBody>
      </p:sp>
      <p:sp>
        <p:nvSpPr>
          <p:cNvPr id="15" name="Platshållare för text, ämne">
            <a:extLst>
              <a:ext uri="{FF2B5EF4-FFF2-40B4-BE49-F238E27FC236}">
                <a16:creationId xmlns:a16="http://schemas.microsoft.com/office/drawing/2014/main" id="{A5215AD4-A11D-B672-2832-4C404463B8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38599" y="339893"/>
            <a:ext cx="4252913" cy="432000"/>
          </a:xfrm>
          <a:prstGeom prst="rect">
            <a:avLst/>
          </a:prstGeom>
        </p:spPr>
        <p:txBody>
          <a:bodyPr anchor="b" anchorCtr="0">
            <a:spAutoFit/>
          </a:bodyPr>
          <a:lstStyle>
            <a:lvl1pPr marL="0" indent="0"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sv-SE"/>
              <a:t>Ämne</a:t>
            </a:r>
          </a:p>
        </p:txBody>
      </p:sp>
    </p:spTree>
    <p:extLst>
      <p:ext uri="{BB962C8B-B14F-4D97-AF65-F5344CB8AC3E}">
        <p14:creationId xmlns:p14="http://schemas.microsoft.com/office/powerpoint/2010/main" val="687608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förtec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11643684" cy="3393900"/>
          </a:xfrm>
        </p:spPr>
        <p:txBody>
          <a:bodyPr>
            <a:normAutofit/>
          </a:bodyPr>
          <a:lstStyle>
            <a:lvl1pPr marL="285750" indent="-285750" algn="l">
              <a:buFont typeface="Arial" panose="020B0604020202020204" pitchFamily="34" charset="0"/>
              <a:buChar char="•"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Innehåll…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/>
              <a:t>Innehållsförteckning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09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, Smörblo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4343"/>
            <a:ext cx="11643684" cy="1852929"/>
          </a:xfrm>
        </p:spPr>
        <p:txBody>
          <a:bodyPr anchor="t" anchorCtr="0">
            <a:noAutofit/>
          </a:bodyPr>
          <a:lstStyle>
            <a:lvl1pPr algn="l">
              <a:defRPr sz="4400" b="1"/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20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, Sotaklej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1AC98333-6657-201B-B5C6-84B9E4977F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32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, Murgrön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1AC98333-6657-201B-B5C6-84B9E4977F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04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, Azale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1AC98333-6657-201B-B5C6-84B9E4977F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99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, Kroku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1AC98333-6657-201B-B5C6-84B9E4977F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53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Smörblomm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rgbClr val="FDEC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7" name="Bild, Linnéuniversitetets logotyp" descr="Linnéuniversitetets logotyp">
            <a:extLst>
              <a:ext uri="{FF2B5EF4-FFF2-40B4-BE49-F238E27FC236}">
                <a16:creationId xmlns:a16="http://schemas.microsoft.com/office/drawing/2014/main" id="{63CB8FB6-92CE-935E-7AE0-B3B6B1EC6F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50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Liljekonvalj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tx1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7" name="Bild, Linnéuniversitetets logotyp" descr="Linnéuniversitetets logotyp">
            <a:extLst>
              <a:ext uri="{FF2B5EF4-FFF2-40B4-BE49-F238E27FC236}">
                <a16:creationId xmlns:a16="http://schemas.microsoft.com/office/drawing/2014/main" id="{63CB8FB6-92CE-935E-7AE0-B3B6B1EC6F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328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Sotaklej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AABFD75E-5CC5-DB2A-0177-7AEB70034F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26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Murgrön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AABFD75E-5CC5-DB2A-0177-7AEB70034F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002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Azale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AABFD75E-5CC5-DB2A-0177-7AEB70034F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313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+cirklar, Kroku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3">
            <a:extLst>
              <a:ext uri="{FF2B5EF4-FFF2-40B4-BE49-F238E27FC236}">
                <a16:creationId xmlns:a16="http://schemas.microsoft.com/office/drawing/2014/main" id="{45EFE7CA-807D-A3C7-EABC-472C3371C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01408"/>
            <a:ext cx="5415643" cy="3556592"/>
          </a:xfrm>
          <a:custGeom>
            <a:avLst/>
            <a:gdLst>
              <a:gd name="connsiteX0" fmla="*/ 2335682 w 5415643"/>
              <a:gd name="connsiteY0" fmla="*/ 0 h 3556592"/>
              <a:gd name="connsiteX1" fmla="*/ 5415643 w 5415643"/>
              <a:gd name="connsiteY1" fmla="*/ 3079961 h 3556592"/>
              <a:gd name="connsiteX2" fmla="*/ 5399742 w 5415643"/>
              <a:gd name="connsiteY2" fmla="*/ 3394869 h 3556592"/>
              <a:gd name="connsiteX3" fmla="*/ 5375060 w 5415643"/>
              <a:gd name="connsiteY3" fmla="*/ 3556592 h 3556592"/>
              <a:gd name="connsiteX4" fmla="*/ 0 w 5415643"/>
              <a:gd name="connsiteY4" fmla="*/ 3556592 h 3556592"/>
              <a:gd name="connsiteX5" fmla="*/ 0 w 5415643"/>
              <a:gd name="connsiteY5" fmla="*/ 1075747 h 3556592"/>
              <a:gd name="connsiteX6" fmla="*/ 157821 w 5415643"/>
              <a:gd name="connsiteY6" fmla="*/ 902100 h 3556592"/>
              <a:gd name="connsiteX7" fmla="*/ 2335682 w 5415643"/>
              <a:gd name="connsiteY7" fmla="*/ 0 h 355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15643" h="3556592">
                <a:moveTo>
                  <a:pt x="2335682" y="0"/>
                </a:moveTo>
                <a:cubicBezTo>
                  <a:pt x="4036697" y="0"/>
                  <a:pt x="5415643" y="1378946"/>
                  <a:pt x="5415643" y="3079961"/>
                </a:cubicBezTo>
                <a:cubicBezTo>
                  <a:pt x="5415643" y="3186275"/>
                  <a:pt x="5410257" y="3291330"/>
                  <a:pt x="5399742" y="3394869"/>
                </a:cubicBezTo>
                <a:lnTo>
                  <a:pt x="5375060" y="3556592"/>
                </a:lnTo>
                <a:lnTo>
                  <a:pt x="0" y="3556592"/>
                </a:lnTo>
                <a:lnTo>
                  <a:pt x="0" y="1075747"/>
                </a:lnTo>
                <a:lnTo>
                  <a:pt x="157821" y="902100"/>
                </a:lnTo>
                <a:cubicBezTo>
                  <a:pt x="715184" y="344737"/>
                  <a:pt x="1485175" y="0"/>
                  <a:pt x="23356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5" name="Cirkel 2">
            <a:extLst>
              <a:ext uri="{FF2B5EF4-FFF2-40B4-BE49-F238E27FC236}">
                <a16:creationId xmlns:a16="http://schemas.microsoft.com/office/drawing/2014/main" id="{497B5DE0-C493-68B3-0347-C0AB92EC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75352" y="1650110"/>
            <a:ext cx="1716648" cy="2958196"/>
          </a:xfrm>
          <a:custGeom>
            <a:avLst/>
            <a:gdLst>
              <a:gd name="connsiteX0" fmla="*/ 1479098 w 1716648"/>
              <a:gd name="connsiteY0" fmla="*/ 0 h 2958196"/>
              <a:gd name="connsiteX1" fmla="*/ 1630327 w 1716648"/>
              <a:gd name="connsiteY1" fmla="*/ 7637 h 2958196"/>
              <a:gd name="connsiteX2" fmla="*/ 1716648 w 1716648"/>
              <a:gd name="connsiteY2" fmla="*/ 20811 h 2958196"/>
              <a:gd name="connsiteX3" fmla="*/ 1716648 w 1716648"/>
              <a:gd name="connsiteY3" fmla="*/ 2937386 h 2958196"/>
              <a:gd name="connsiteX4" fmla="*/ 1630327 w 1716648"/>
              <a:gd name="connsiteY4" fmla="*/ 2950560 h 2958196"/>
              <a:gd name="connsiteX5" fmla="*/ 1479098 w 1716648"/>
              <a:gd name="connsiteY5" fmla="*/ 2958196 h 2958196"/>
              <a:gd name="connsiteX6" fmla="*/ 0 w 1716648"/>
              <a:gd name="connsiteY6" fmla="*/ 1479098 h 2958196"/>
              <a:gd name="connsiteX7" fmla="*/ 1479098 w 1716648"/>
              <a:gd name="connsiteY7" fmla="*/ 0 h 295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648" h="2958196">
                <a:moveTo>
                  <a:pt x="1479098" y="0"/>
                </a:moveTo>
                <a:cubicBezTo>
                  <a:pt x="1530153" y="0"/>
                  <a:pt x="1580604" y="2587"/>
                  <a:pt x="1630327" y="7637"/>
                </a:cubicBezTo>
                <a:lnTo>
                  <a:pt x="1716648" y="20811"/>
                </a:lnTo>
                <a:lnTo>
                  <a:pt x="1716648" y="2937386"/>
                </a:lnTo>
                <a:lnTo>
                  <a:pt x="1630327" y="2950560"/>
                </a:lnTo>
                <a:cubicBezTo>
                  <a:pt x="1580604" y="2955609"/>
                  <a:pt x="1530153" y="2958196"/>
                  <a:pt x="1479098" y="2958196"/>
                </a:cubicBezTo>
                <a:cubicBezTo>
                  <a:pt x="662215" y="2958196"/>
                  <a:pt x="0" y="2295981"/>
                  <a:pt x="0" y="1479098"/>
                </a:cubicBezTo>
                <a:cubicBezTo>
                  <a:pt x="0" y="662215"/>
                  <a:pt x="662215" y="0"/>
                  <a:pt x="14790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6" name="Cirkel 1">
            <a:extLst>
              <a:ext uri="{FF2B5EF4-FFF2-40B4-BE49-F238E27FC236}">
                <a16:creationId xmlns:a16="http://schemas.microsoft.com/office/drawing/2014/main" id="{0EA5472D-FD46-F6CF-CFDB-CBD673D70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14654" y="4392593"/>
            <a:ext cx="1616150" cy="16161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852929"/>
          </a:xfrm>
          <a:noFill/>
        </p:spPr>
        <p:txBody>
          <a:bodyPr anchor="t" anchorCtr="0">
            <a:no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Avsnittsrubrik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AABFD75E-5CC5-DB2A-0177-7AEB70034F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078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11643684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625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, två kolumn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Text, kolumn 2">
            <a:extLst>
              <a:ext uri="{FF2B5EF4-FFF2-40B4-BE49-F238E27FC236}">
                <a16:creationId xmlns:a16="http://schemas.microsoft.com/office/drawing/2014/main" id="{89A86205-355F-629A-B88E-02F121A88A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94000" y="2664000"/>
            <a:ext cx="5626800" cy="33948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/>
            </a:lvl1pPr>
            <a:lvl2pPr marL="457200" indent="0">
              <a:buFontTx/>
              <a:buNone/>
              <a:defRPr sz="2800"/>
            </a:lvl2pPr>
            <a:lvl3pPr marL="914400" indent="0">
              <a:buFontTx/>
              <a:buNone/>
              <a:defRPr sz="2800"/>
            </a:lvl3pPr>
            <a:lvl4pPr marL="1371600" indent="0">
              <a:buFontTx/>
              <a:buNone/>
              <a:defRPr sz="2800"/>
            </a:lvl4pPr>
            <a:lvl5pPr marL="1828800" indent="0">
              <a:buFontTx/>
              <a:buNone/>
              <a:defRPr sz="2800"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, kolumn 1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5628214" cy="339390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Skriv text här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58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diagram i jämförel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diagram, kolumn 2">
            <a:extLst>
              <a:ext uri="{FF2B5EF4-FFF2-40B4-BE49-F238E27FC236}">
                <a16:creationId xmlns:a16="http://schemas.microsoft.com/office/drawing/2014/main" id="{B95589F7-2877-3FD6-B554-808D131B262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192837" y="2664001"/>
            <a:ext cx="5627688" cy="340677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sv-SE"/>
              <a:t>Klicka på ikonen för att lägga till ett diagram</a:t>
            </a:r>
          </a:p>
        </p:txBody>
      </p:sp>
      <p:sp>
        <p:nvSpPr>
          <p:cNvPr id="6" name="Platshållare för diagram, kolumn 1">
            <a:extLst>
              <a:ext uri="{FF2B5EF4-FFF2-40B4-BE49-F238E27FC236}">
                <a16:creationId xmlns:a16="http://schemas.microsoft.com/office/drawing/2014/main" id="{E047BA4A-5FA2-9CF5-200A-F8299A948127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71475" y="2664001"/>
            <a:ext cx="5627688" cy="340677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sv-SE"/>
              <a:t>Klicka på ikonen för att lägga till ett diagram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34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cirklar, Liljekonvalj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2">
            <a:extLst>
              <a:ext uri="{FF2B5EF4-FFF2-40B4-BE49-F238E27FC236}">
                <a16:creationId xmlns:a16="http://schemas.microsoft.com/office/drawing/2014/main" id="{D8E22736-08DF-71F8-DE89-DCEC62426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61716" y="2012547"/>
            <a:ext cx="3330284" cy="4845452"/>
          </a:xfrm>
          <a:custGeom>
            <a:avLst/>
            <a:gdLst>
              <a:gd name="connsiteX0" fmla="*/ 3072412 w 3330284"/>
              <a:gd name="connsiteY0" fmla="*/ 0 h 4845452"/>
              <a:gd name="connsiteX1" fmla="*/ 3230518 w 3330284"/>
              <a:gd name="connsiteY1" fmla="*/ 3998 h 4845452"/>
              <a:gd name="connsiteX2" fmla="*/ 3330284 w 3330284"/>
              <a:gd name="connsiteY2" fmla="*/ 11584 h 4845452"/>
              <a:gd name="connsiteX3" fmla="*/ 3330284 w 3330284"/>
              <a:gd name="connsiteY3" fmla="*/ 4845452 h 4845452"/>
              <a:gd name="connsiteX4" fmla="*/ 566017 w 3330284"/>
              <a:gd name="connsiteY4" fmla="*/ 4845452 h 4845452"/>
              <a:gd name="connsiteX5" fmla="*/ 524720 w 3330284"/>
              <a:gd name="connsiteY5" fmla="*/ 4790227 h 4845452"/>
              <a:gd name="connsiteX6" fmla="*/ 0 w 3330284"/>
              <a:gd name="connsiteY6" fmla="*/ 3072412 h 4845452"/>
              <a:gd name="connsiteX7" fmla="*/ 3072412 w 3330284"/>
              <a:gd name="connsiteY7" fmla="*/ 0 h 484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0284" h="4845452">
                <a:moveTo>
                  <a:pt x="3072412" y="0"/>
                </a:moveTo>
                <a:cubicBezTo>
                  <a:pt x="3125438" y="0"/>
                  <a:pt x="3178151" y="1344"/>
                  <a:pt x="3230518" y="3998"/>
                </a:cubicBezTo>
                <a:lnTo>
                  <a:pt x="3330284" y="11584"/>
                </a:lnTo>
                <a:lnTo>
                  <a:pt x="3330284" y="4845452"/>
                </a:lnTo>
                <a:lnTo>
                  <a:pt x="566017" y="4845452"/>
                </a:lnTo>
                <a:lnTo>
                  <a:pt x="524720" y="4790227"/>
                </a:lnTo>
                <a:cubicBezTo>
                  <a:pt x="193439" y="4299867"/>
                  <a:pt x="0" y="3708730"/>
                  <a:pt x="0" y="3072412"/>
                </a:cubicBezTo>
                <a:cubicBezTo>
                  <a:pt x="0" y="1375566"/>
                  <a:pt x="1375566" y="0"/>
                  <a:pt x="307241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5" name="Cirkel 1">
            <a:extLst>
              <a:ext uri="{FF2B5EF4-FFF2-40B4-BE49-F238E27FC236}">
                <a16:creationId xmlns:a16="http://schemas.microsoft.com/office/drawing/2014/main" id="{4E96419D-EF9D-89CF-7739-CEB694BD0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39594" y="2689499"/>
            <a:ext cx="2158930" cy="21589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6110002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/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20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cirklar, Sotaklej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2">
            <a:extLst>
              <a:ext uri="{FF2B5EF4-FFF2-40B4-BE49-F238E27FC236}">
                <a16:creationId xmlns:a16="http://schemas.microsoft.com/office/drawing/2014/main" id="{D8E22736-08DF-71F8-DE89-DCEC62426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61716" y="2012547"/>
            <a:ext cx="3330284" cy="4845452"/>
          </a:xfrm>
          <a:custGeom>
            <a:avLst/>
            <a:gdLst>
              <a:gd name="connsiteX0" fmla="*/ 3072412 w 3330284"/>
              <a:gd name="connsiteY0" fmla="*/ 0 h 4845452"/>
              <a:gd name="connsiteX1" fmla="*/ 3230518 w 3330284"/>
              <a:gd name="connsiteY1" fmla="*/ 3998 h 4845452"/>
              <a:gd name="connsiteX2" fmla="*/ 3330284 w 3330284"/>
              <a:gd name="connsiteY2" fmla="*/ 11584 h 4845452"/>
              <a:gd name="connsiteX3" fmla="*/ 3330284 w 3330284"/>
              <a:gd name="connsiteY3" fmla="*/ 4845452 h 4845452"/>
              <a:gd name="connsiteX4" fmla="*/ 566017 w 3330284"/>
              <a:gd name="connsiteY4" fmla="*/ 4845452 h 4845452"/>
              <a:gd name="connsiteX5" fmla="*/ 524720 w 3330284"/>
              <a:gd name="connsiteY5" fmla="*/ 4790227 h 4845452"/>
              <a:gd name="connsiteX6" fmla="*/ 0 w 3330284"/>
              <a:gd name="connsiteY6" fmla="*/ 3072412 h 4845452"/>
              <a:gd name="connsiteX7" fmla="*/ 3072412 w 3330284"/>
              <a:gd name="connsiteY7" fmla="*/ 0 h 484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0284" h="4845452">
                <a:moveTo>
                  <a:pt x="3072412" y="0"/>
                </a:moveTo>
                <a:cubicBezTo>
                  <a:pt x="3125438" y="0"/>
                  <a:pt x="3178151" y="1344"/>
                  <a:pt x="3230518" y="3998"/>
                </a:cubicBezTo>
                <a:lnTo>
                  <a:pt x="3330284" y="11584"/>
                </a:lnTo>
                <a:lnTo>
                  <a:pt x="3330284" y="4845452"/>
                </a:lnTo>
                <a:lnTo>
                  <a:pt x="566017" y="4845452"/>
                </a:lnTo>
                <a:lnTo>
                  <a:pt x="524720" y="4790227"/>
                </a:lnTo>
                <a:cubicBezTo>
                  <a:pt x="193439" y="4299867"/>
                  <a:pt x="0" y="3708730"/>
                  <a:pt x="0" y="3072412"/>
                </a:cubicBezTo>
                <a:cubicBezTo>
                  <a:pt x="0" y="1375566"/>
                  <a:pt x="1375566" y="0"/>
                  <a:pt x="307241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5" name="Cirkel 1">
            <a:extLst>
              <a:ext uri="{FF2B5EF4-FFF2-40B4-BE49-F238E27FC236}">
                <a16:creationId xmlns:a16="http://schemas.microsoft.com/office/drawing/2014/main" id="{4E96419D-EF9D-89CF-7739-CEB694BD0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39594" y="2689499"/>
            <a:ext cx="2158930" cy="21589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6110002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6" name="Bild, Linnéuniversitetets logotyp" descr="Linnéuniversitetets logotyp">
            <a:extLst>
              <a:ext uri="{FF2B5EF4-FFF2-40B4-BE49-F238E27FC236}">
                <a16:creationId xmlns:a16="http://schemas.microsoft.com/office/drawing/2014/main" id="{72F8BA92-5164-4AF9-08D7-DF4C96E9C3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841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cirklar, Murgrön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2">
            <a:extLst>
              <a:ext uri="{FF2B5EF4-FFF2-40B4-BE49-F238E27FC236}">
                <a16:creationId xmlns:a16="http://schemas.microsoft.com/office/drawing/2014/main" id="{D8E22736-08DF-71F8-DE89-DCEC62426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61716" y="2012547"/>
            <a:ext cx="3330284" cy="4845452"/>
          </a:xfrm>
          <a:custGeom>
            <a:avLst/>
            <a:gdLst>
              <a:gd name="connsiteX0" fmla="*/ 3072412 w 3330284"/>
              <a:gd name="connsiteY0" fmla="*/ 0 h 4845452"/>
              <a:gd name="connsiteX1" fmla="*/ 3230518 w 3330284"/>
              <a:gd name="connsiteY1" fmla="*/ 3998 h 4845452"/>
              <a:gd name="connsiteX2" fmla="*/ 3330284 w 3330284"/>
              <a:gd name="connsiteY2" fmla="*/ 11584 h 4845452"/>
              <a:gd name="connsiteX3" fmla="*/ 3330284 w 3330284"/>
              <a:gd name="connsiteY3" fmla="*/ 4845452 h 4845452"/>
              <a:gd name="connsiteX4" fmla="*/ 566017 w 3330284"/>
              <a:gd name="connsiteY4" fmla="*/ 4845452 h 4845452"/>
              <a:gd name="connsiteX5" fmla="*/ 524720 w 3330284"/>
              <a:gd name="connsiteY5" fmla="*/ 4790227 h 4845452"/>
              <a:gd name="connsiteX6" fmla="*/ 0 w 3330284"/>
              <a:gd name="connsiteY6" fmla="*/ 3072412 h 4845452"/>
              <a:gd name="connsiteX7" fmla="*/ 3072412 w 3330284"/>
              <a:gd name="connsiteY7" fmla="*/ 0 h 484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0284" h="4845452">
                <a:moveTo>
                  <a:pt x="3072412" y="0"/>
                </a:moveTo>
                <a:cubicBezTo>
                  <a:pt x="3125438" y="0"/>
                  <a:pt x="3178151" y="1344"/>
                  <a:pt x="3230518" y="3998"/>
                </a:cubicBezTo>
                <a:lnTo>
                  <a:pt x="3330284" y="11584"/>
                </a:lnTo>
                <a:lnTo>
                  <a:pt x="3330284" y="4845452"/>
                </a:lnTo>
                <a:lnTo>
                  <a:pt x="566017" y="4845452"/>
                </a:lnTo>
                <a:lnTo>
                  <a:pt x="524720" y="4790227"/>
                </a:lnTo>
                <a:cubicBezTo>
                  <a:pt x="193439" y="4299867"/>
                  <a:pt x="0" y="3708730"/>
                  <a:pt x="0" y="3072412"/>
                </a:cubicBezTo>
                <a:cubicBezTo>
                  <a:pt x="0" y="1375566"/>
                  <a:pt x="1375566" y="0"/>
                  <a:pt x="307241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5" name="Cirkel 1">
            <a:extLst>
              <a:ext uri="{FF2B5EF4-FFF2-40B4-BE49-F238E27FC236}">
                <a16:creationId xmlns:a16="http://schemas.microsoft.com/office/drawing/2014/main" id="{4E96419D-EF9D-89CF-7739-CEB694BD0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39594" y="2689499"/>
            <a:ext cx="2158930" cy="21589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6110002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6" name="Bild, Linnéuniversitetets logotyp" descr="Linnéuniversitetets logotyp">
            <a:extLst>
              <a:ext uri="{FF2B5EF4-FFF2-40B4-BE49-F238E27FC236}">
                <a16:creationId xmlns:a16="http://schemas.microsoft.com/office/drawing/2014/main" id="{72F8BA92-5164-4AF9-08D7-DF4C96E9C3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382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cirklar, Azale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2">
            <a:extLst>
              <a:ext uri="{FF2B5EF4-FFF2-40B4-BE49-F238E27FC236}">
                <a16:creationId xmlns:a16="http://schemas.microsoft.com/office/drawing/2014/main" id="{D8E22736-08DF-71F8-DE89-DCEC62426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61716" y="2012547"/>
            <a:ext cx="3330284" cy="4845452"/>
          </a:xfrm>
          <a:custGeom>
            <a:avLst/>
            <a:gdLst>
              <a:gd name="connsiteX0" fmla="*/ 3072412 w 3330284"/>
              <a:gd name="connsiteY0" fmla="*/ 0 h 4845452"/>
              <a:gd name="connsiteX1" fmla="*/ 3230518 w 3330284"/>
              <a:gd name="connsiteY1" fmla="*/ 3998 h 4845452"/>
              <a:gd name="connsiteX2" fmla="*/ 3330284 w 3330284"/>
              <a:gd name="connsiteY2" fmla="*/ 11584 h 4845452"/>
              <a:gd name="connsiteX3" fmla="*/ 3330284 w 3330284"/>
              <a:gd name="connsiteY3" fmla="*/ 4845452 h 4845452"/>
              <a:gd name="connsiteX4" fmla="*/ 566017 w 3330284"/>
              <a:gd name="connsiteY4" fmla="*/ 4845452 h 4845452"/>
              <a:gd name="connsiteX5" fmla="*/ 524720 w 3330284"/>
              <a:gd name="connsiteY5" fmla="*/ 4790227 h 4845452"/>
              <a:gd name="connsiteX6" fmla="*/ 0 w 3330284"/>
              <a:gd name="connsiteY6" fmla="*/ 3072412 h 4845452"/>
              <a:gd name="connsiteX7" fmla="*/ 3072412 w 3330284"/>
              <a:gd name="connsiteY7" fmla="*/ 0 h 484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0284" h="4845452">
                <a:moveTo>
                  <a:pt x="3072412" y="0"/>
                </a:moveTo>
                <a:cubicBezTo>
                  <a:pt x="3125438" y="0"/>
                  <a:pt x="3178151" y="1344"/>
                  <a:pt x="3230518" y="3998"/>
                </a:cubicBezTo>
                <a:lnTo>
                  <a:pt x="3330284" y="11584"/>
                </a:lnTo>
                <a:lnTo>
                  <a:pt x="3330284" y="4845452"/>
                </a:lnTo>
                <a:lnTo>
                  <a:pt x="566017" y="4845452"/>
                </a:lnTo>
                <a:lnTo>
                  <a:pt x="524720" y="4790227"/>
                </a:lnTo>
                <a:cubicBezTo>
                  <a:pt x="193439" y="4299867"/>
                  <a:pt x="0" y="3708730"/>
                  <a:pt x="0" y="3072412"/>
                </a:cubicBezTo>
                <a:cubicBezTo>
                  <a:pt x="0" y="1375566"/>
                  <a:pt x="1375566" y="0"/>
                  <a:pt x="307241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5" name="Cirkel 1">
            <a:extLst>
              <a:ext uri="{FF2B5EF4-FFF2-40B4-BE49-F238E27FC236}">
                <a16:creationId xmlns:a16="http://schemas.microsoft.com/office/drawing/2014/main" id="{4E96419D-EF9D-89CF-7739-CEB694BD0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39594" y="2689499"/>
            <a:ext cx="2158930" cy="21589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6110002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6" name="Bild, Linnéuniversitetets logotyp" descr="Linnéuniversitetets logotyp">
            <a:extLst>
              <a:ext uri="{FF2B5EF4-FFF2-40B4-BE49-F238E27FC236}">
                <a16:creationId xmlns:a16="http://schemas.microsoft.com/office/drawing/2014/main" id="{72F8BA92-5164-4AF9-08D7-DF4C96E9C3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54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cirklar, Kroku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kel 2">
            <a:extLst>
              <a:ext uri="{FF2B5EF4-FFF2-40B4-BE49-F238E27FC236}">
                <a16:creationId xmlns:a16="http://schemas.microsoft.com/office/drawing/2014/main" id="{D8E22736-08DF-71F8-DE89-DCEC62426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861716" y="2012547"/>
            <a:ext cx="3330284" cy="4845452"/>
          </a:xfrm>
          <a:custGeom>
            <a:avLst/>
            <a:gdLst>
              <a:gd name="connsiteX0" fmla="*/ 3072412 w 3330284"/>
              <a:gd name="connsiteY0" fmla="*/ 0 h 4845452"/>
              <a:gd name="connsiteX1" fmla="*/ 3230518 w 3330284"/>
              <a:gd name="connsiteY1" fmla="*/ 3998 h 4845452"/>
              <a:gd name="connsiteX2" fmla="*/ 3330284 w 3330284"/>
              <a:gd name="connsiteY2" fmla="*/ 11584 h 4845452"/>
              <a:gd name="connsiteX3" fmla="*/ 3330284 w 3330284"/>
              <a:gd name="connsiteY3" fmla="*/ 4845452 h 4845452"/>
              <a:gd name="connsiteX4" fmla="*/ 566017 w 3330284"/>
              <a:gd name="connsiteY4" fmla="*/ 4845452 h 4845452"/>
              <a:gd name="connsiteX5" fmla="*/ 524720 w 3330284"/>
              <a:gd name="connsiteY5" fmla="*/ 4790227 h 4845452"/>
              <a:gd name="connsiteX6" fmla="*/ 0 w 3330284"/>
              <a:gd name="connsiteY6" fmla="*/ 3072412 h 4845452"/>
              <a:gd name="connsiteX7" fmla="*/ 3072412 w 3330284"/>
              <a:gd name="connsiteY7" fmla="*/ 0 h 4845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0284" h="4845452">
                <a:moveTo>
                  <a:pt x="3072412" y="0"/>
                </a:moveTo>
                <a:cubicBezTo>
                  <a:pt x="3125438" y="0"/>
                  <a:pt x="3178151" y="1344"/>
                  <a:pt x="3230518" y="3998"/>
                </a:cubicBezTo>
                <a:lnTo>
                  <a:pt x="3330284" y="11584"/>
                </a:lnTo>
                <a:lnTo>
                  <a:pt x="3330284" y="4845452"/>
                </a:lnTo>
                <a:lnTo>
                  <a:pt x="566017" y="4845452"/>
                </a:lnTo>
                <a:lnTo>
                  <a:pt x="524720" y="4790227"/>
                </a:lnTo>
                <a:cubicBezTo>
                  <a:pt x="193439" y="4299867"/>
                  <a:pt x="0" y="3708730"/>
                  <a:pt x="0" y="3072412"/>
                </a:cubicBezTo>
                <a:cubicBezTo>
                  <a:pt x="0" y="1375566"/>
                  <a:pt x="1375566" y="0"/>
                  <a:pt x="307241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5" name="Cirkel 1">
            <a:extLst>
              <a:ext uri="{FF2B5EF4-FFF2-40B4-BE49-F238E27FC236}">
                <a16:creationId xmlns:a16="http://schemas.microsoft.com/office/drawing/2014/main" id="{4E96419D-EF9D-89CF-7739-CEB694BD0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39594" y="2689499"/>
            <a:ext cx="2158930" cy="21589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>
              <a:latin typeface="Arial" panose="020B0604020202020204" pitchFamily="34" charset="0"/>
            </a:endParaRPr>
          </a:p>
        </p:txBody>
      </p:sp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664001"/>
            <a:ext cx="6110002" cy="33939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76000"/>
            <a:ext cx="11643684" cy="1123586"/>
          </a:xfrm>
        </p:spPr>
        <p:txBody>
          <a:bodyPr anchor="t" anchorCtr="0">
            <a:normAutofit/>
          </a:bodyPr>
          <a:lstStyle>
            <a:lvl1pPr algn="l"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6" name="Bild, Linnéuniversitetets logotyp" descr="Linnéuniversitetets logotyp">
            <a:extLst>
              <a:ext uri="{FF2B5EF4-FFF2-40B4-BE49-F238E27FC236}">
                <a16:creationId xmlns:a16="http://schemas.microsoft.com/office/drawing/2014/main" id="{72F8BA92-5164-4AF9-08D7-DF4C96E9C3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307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rubrik och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4208" y="0"/>
            <a:ext cx="5887792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440801"/>
            <a:ext cx="5829600" cy="3617100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8"/>
            <a:ext cx="5829600" cy="802800"/>
          </a:xfrm>
        </p:spPr>
        <p:txBody>
          <a:bodyPr anchor="t" anchorCtr="0">
            <a:normAutofit/>
          </a:bodyPr>
          <a:lstStyle>
            <a:lvl1pPr algn="l">
              <a:defRPr sz="2400" b="1"/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24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 med rubrik och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16388" y="0"/>
            <a:ext cx="8075612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440546"/>
            <a:ext cx="3849988" cy="3617353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3849988" cy="800929"/>
          </a:xfrm>
        </p:spPr>
        <p:txBody>
          <a:bodyPr anchor="t" anchorCtr="0">
            <a:normAutofit/>
          </a:bodyPr>
          <a:lstStyle>
            <a:lvl1pPr algn="l">
              <a:defRPr sz="2400" b="1"/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931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n bild med rubrik och text, Liljekonvalj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">
            <a:extLst>
              <a:ext uri="{FF2B5EF4-FFF2-40B4-BE49-F238E27FC236}">
                <a16:creationId xmlns:a16="http://schemas.microsoft.com/office/drawing/2014/main" id="{1A72B0FF-F1D5-B835-CD58-09A9E963D8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4826"/>
            <a:ext cx="5724525" cy="59804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399" y="1510829"/>
            <a:ext cx="5593487" cy="4547071"/>
          </a:xfrm>
        </p:spPr>
        <p:txBody>
          <a:bodyPr anchor="t" anchorCtr="0">
            <a:normAutofit/>
          </a:bodyPr>
          <a:lstStyle>
            <a:lvl1pPr algn="l">
              <a:defRPr sz="2400" b="1"/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18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n bild med rubrik och text, Sotaklej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">
            <a:extLst>
              <a:ext uri="{FF2B5EF4-FFF2-40B4-BE49-F238E27FC236}">
                <a16:creationId xmlns:a16="http://schemas.microsoft.com/office/drawing/2014/main" id="{1A72B0FF-F1D5-B835-CD58-09A9E963D8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4826"/>
            <a:ext cx="5724525" cy="59804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399" y="1510829"/>
            <a:ext cx="5593487" cy="4547071"/>
          </a:xfrm>
        </p:spPr>
        <p:txBody>
          <a:bodyPr anchor="t" anchorCtr="0">
            <a:norm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9B0E2B92-4DEA-E8F0-8119-F900C3AF9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17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n bild med rubrik och text, Murgrön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">
            <a:extLst>
              <a:ext uri="{FF2B5EF4-FFF2-40B4-BE49-F238E27FC236}">
                <a16:creationId xmlns:a16="http://schemas.microsoft.com/office/drawing/2014/main" id="{1A72B0FF-F1D5-B835-CD58-09A9E963D8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4826"/>
            <a:ext cx="5724525" cy="59804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399" y="1510829"/>
            <a:ext cx="5593487" cy="4547071"/>
          </a:xfrm>
        </p:spPr>
        <p:txBody>
          <a:bodyPr anchor="t" anchorCtr="0">
            <a:norm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9B0E2B92-4DEA-E8F0-8119-F900C3AF9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07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n bild med rubrik och text, Azale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">
            <a:extLst>
              <a:ext uri="{FF2B5EF4-FFF2-40B4-BE49-F238E27FC236}">
                <a16:creationId xmlns:a16="http://schemas.microsoft.com/office/drawing/2014/main" id="{1A72B0FF-F1D5-B835-CD58-09A9E963D8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4826"/>
            <a:ext cx="5724525" cy="59804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399" y="1510829"/>
            <a:ext cx="5593487" cy="4547071"/>
          </a:xfrm>
        </p:spPr>
        <p:txBody>
          <a:bodyPr anchor="t" anchorCtr="0">
            <a:norm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9B0E2B92-4DEA-E8F0-8119-F900C3AF9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572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n bild med rubrik och text, Kroku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">
            <a:extLst>
              <a:ext uri="{FF2B5EF4-FFF2-40B4-BE49-F238E27FC236}">
                <a16:creationId xmlns:a16="http://schemas.microsoft.com/office/drawing/2014/main" id="{1A72B0FF-F1D5-B835-CD58-09A9E963D8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64826"/>
            <a:ext cx="5724525" cy="59804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399" y="1510829"/>
            <a:ext cx="5593487" cy="4547071"/>
          </a:xfrm>
        </p:spPr>
        <p:txBody>
          <a:bodyPr anchor="t" anchorCtr="0">
            <a:norm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3" name="Bild, Linnéuniversitetets logotyp" descr="Linnéuniversitetets logotyp">
            <a:extLst>
              <a:ext uri="{FF2B5EF4-FFF2-40B4-BE49-F238E27FC236}">
                <a16:creationId xmlns:a16="http://schemas.microsoft.com/office/drawing/2014/main" id="{9B0E2B92-4DEA-E8F0-8119-F900C3AF9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65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helsi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">
            <a:extLst>
              <a:ext uri="{FF2B5EF4-FFF2-40B4-BE49-F238E27FC236}">
                <a16:creationId xmlns:a16="http://schemas.microsoft.com/office/drawing/2014/main" id="{4713DBC3-8C87-1D7F-1B50-CC3E1197ED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62164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m, helsi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media 2">
            <a:extLst>
              <a:ext uri="{FF2B5EF4-FFF2-40B4-BE49-F238E27FC236}">
                <a16:creationId xmlns:a16="http://schemas.microsoft.com/office/drawing/2014/main" id="{565D0AD8-DC3D-8134-1912-132DA1C468F2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film</a:t>
            </a:r>
          </a:p>
        </p:txBody>
      </p:sp>
    </p:spTree>
    <p:extLst>
      <p:ext uri="{BB962C8B-B14F-4D97-AF65-F5344CB8AC3E}">
        <p14:creationId xmlns:p14="http://schemas.microsoft.com/office/powerpoint/2010/main" val="2239752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, rubrik och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9759E7E8-93A6-067A-6B74-217477E8E8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diagram">
            <a:extLst>
              <a:ext uri="{FF2B5EF4-FFF2-40B4-BE49-F238E27FC236}">
                <a16:creationId xmlns:a16="http://schemas.microsoft.com/office/drawing/2014/main" id="{960A05ED-7637-C536-9932-55AF262090F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116388" y="1592263"/>
            <a:ext cx="7704137" cy="44656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sv-SE"/>
              <a:t>Klicka på ikonen för att lägga till ett diagram</a:t>
            </a:r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440546"/>
            <a:ext cx="3849988" cy="3617353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3849988" cy="800929"/>
          </a:xfrm>
        </p:spPr>
        <p:txBody>
          <a:bodyPr anchor="t" anchorCtr="0">
            <a:normAutofit/>
          </a:bodyPr>
          <a:lstStyle>
            <a:lvl1pPr algn="l">
              <a:defRPr sz="2400" b="1"/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203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, rubrik och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tabell">
            <a:extLst>
              <a:ext uri="{FF2B5EF4-FFF2-40B4-BE49-F238E27FC236}">
                <a16:creationId xmlns:a16="http://schemas.microsoft.com/office/drawing/2014/main" id="{1A2474A2-3E24-F9B2-8F90-3F2690F39529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4116388" y="1592263"/>
            <a:ext cx="7704137" cy="4465637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sv-SE"/>
              <a:t>Klicka på ikonen för att lägga till en tabell</a:t>
            </a:r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2440546"/>
            <a:ext cx="3849988" cy="3617353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3849988" cy="800929"/>
          </a:xfrm>
        </p:spPr>
        <p:txBody>
          <a:bodyPr anchor="t" anchorCtr="0">
            <a:normAutofit/>
          </a:bodyPr>
          <a:lstStyle>
            <a:lvl1pPr algn="l">
              <a:defRPr sz="2400" b="1"/>
            </a:lvl1pPr>
          </a:lstStyle>
          <a:p>
            <a:r>
              <a:rPr lang="sv-SE"/>
              <a:t>Klicka här för att lägga till en rubrik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39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avsändare och 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bild">
            <a:extLst>
              <a:ext uri="{FF2B5EF4-FFF2-40B4-BE49-F238E27FC236}">
                <a16:creationId xmlns:a16="http://schemas.microsoft.com/office/drawing/2014/main" id="{2490C87B-7004-CC1C-6BC5-6DC214CB499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5613" y="1592263"/>
            <a:ext cx="3744912" cy="4465637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5479961"/>
            <a:ext cx="7138952" cy="577938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7138952" cy="3711554"/>
          </a:xfrm>
        </p:spPr>
        <p:txBody>
          <a:bodyPr anchor="t" anchorCtr="0">
            <a:normAutofit/>
          </a:bodyPr>
          <a:lstStyle>
            <a:lvl1pPr algn="l">
              <a:defRPr sz="3200" b="0" i="1"/>
            </a:lvl1pPr>
          </a:lstStyle>
          <a:p>
            <a:r>
              <a:rPr lang="sv-SE"/>
              <a:t>”Klicka här för att lägga till ett citat”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13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avsändare och bild, Sotaklej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bild">
            <a:extLst>
              <a:ext uri="{FF2B5EF4-FFF2-40B4-BE49-F238E27FC236}">
                <a16:creationId xmlns:a16="http://schemas.microsoft.com/office/drawing/2014/main" id="{2490C87B-7004-CC1C-6BC5-6DC214CB499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5613" y="1592263"/>
            <a:ext cx="3744912" cy="446563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5479961"/>
            <a:ext cx="7138952" cy="577938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7138952" cy="3711554"/>
          </a:xfrm>
        </p:spPr>
        <p:txBody>
          <a:bodyPr anchor="t" anchorCtr="0">
            <a:normAutofit/>
          </a:bodyPr>
          <a:lstStyle>
            <a:lvl1pPr algn="l">
              <a:defRPr sz="3200" b="0" i="1">
                <a:solidFill>
                  <a:schemeClr val="accent1"/>
                </a:solidFill>
              </a:defRPr>
            </a:lvl1pPr>
          </a:lstStyle>
          <a:p>
            <a:r>
              <a:rPr lang="sv-SE"/>
              <a:t>”Klicka här för att lägga till ett citat”</a:t>
            </a:r>
          </a:p>
        </p:txBody>
      </p:sp>
      <p:pic>
        <p:nvPicPr>
          <p:cNvPr id="4" name="Bild, Linnéuniversitetets logotyp" descr="Linnéuniversitetets logotyp">
            <a:extLst>
              <a:ext uri="{FF2B5EF4-FFF2-40B4-BE49-F238E27FC236}">
                <a16:creationId xmlns:a16="http://schemas.microsoft.com/office/drawing/2014/main" id="{40054A74-2202-3037-7997-04EE86D7AC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071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avsändare och bild, Murgrön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bild">
            <a:extLst>
              <a:ext uri="{FF2B5EF4-FFF2-40B4-BE49-F238E27FC236}">
                <a16:creationId xmlns:a16="http://schemas.microsoft.com/office/drawing/2014/main" id="{2490C87B-7004-CC1C-6BC5-6DC214CB499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5613" y="1592263"/>
            <a:ext cx="3744912" cy="446563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5479961"/>
            <a:ext cx="7138952" cy="577938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7138952" cy="3711554"/>
          </a:xfrm>
        </p:spPr>
        <p:txBody>
          <a:bodyPr anchor="t" anchorCtr="0">
            <a:normAutofit/>
          </a:bodyPr>
          <a:lstStyle>
            <a:lvl1pPr algn="l">
              <a:defRPr sz="3200" b="0" i="1">
                <a:solidFill>
                  <a:schemeClr val="accent1"/>
                </a:solidFill>
              </a:defRPr>
            </a:lvl1pPr>
          </a:lstStyle>
          <a:p>
            <a:r>
              <a:rPr lang="sv-SE"/>
              <a:t>”Klicka här för att lägga till ett citat”</a:t>
            </a:r>
          </a:p>
        </p:txBody>
      </p:sp>
      <p:pic>
        <p:nvPicPr>
          <p:cNvPr id="4" name="Bild, Linnéuniversitetets logotyp" descr="Linnéuniversitetets logotyp">
            <a:extLst>
              <a:ext uri="{FF2B5EF4-FFF2-40B4-BE49-F238E27FC236}">
                <a16:creationId xmlns:a16="http://schemas.microsoft.com/office/drawing/2014/main" id="{40054A74-2202-3037-7997-04EE86D7AC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211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avsändare och bild, Azale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bild">
            <a:extLst>
              <a:ext uri="{FF2B5EF4-FFF2-40B4-BE49-F238E27FC236}">
                <a16:creationId xmlns:a16="http://schemas.microsoft.com/office/drawing/2014/main" id="{2490C87B-7004-CC1C-6BC5-6DC214CB499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5613" y="1592263"/>
            <a:ext cx="3744912" cy="446563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5479961"/>
            <a:ext cx="7138952" cy="577938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7138952" cy="3711554"/>
          </a:xfrm>
        </p:spPr>
        <p:txBody>
          <a:bodyPr anchor="t" anchorCtr="0">
            <a:normAutofit/>
          </a:bodyPr>
          <a:lstStyle>
            <a:lvl1pPr algn="l">
              <a:defRPr sz="3200" b="0" i="1">
                <a:solidFill>
                  <a:schemeClr val="accent1"/>
                </a:solidFill>
              </a:defRPr>
            </a:lvl1pPr>
          </a:lstStyle>
          <a:p>
            <a:r>
              <a:rPr lang="sv-SE"/>
              <a:t>”Klicka här för att lägga till ett citat”</a:t>
            </a:r>
          </a:p>
        </p:txBody>
      </p:sp>
      <p:pic>
        <p:nvPicPr>
          <p:cNvPr id="4" name="Bild, Linnéuniversitetets logotyp" descr="Linnéuniversitetets logotyp">
            <a:extLst>
              <a:ext uri="{FF2B5EF4-FFF2-40B4-BE49-F238E27FC236}">
                <a16:creationId xmlns:a16="http://schemas.microsoft.com/office/drawing/2014/main" id="{40054A74-2202-3037-7997-04EE86D7AC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0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, avsändare och bild, Kroku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">
            <a:extLst>
              <a:ext uri="{FF2B5EF4-FFF2-40B4-BE49-F238E27FC236}">
                <a16:creationId xmlns:a16="http://schemas.microsoft.com/office/drawing/2014/main" id="{653B39F2-2FFD-78D3-F7A8-89705F59437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bild">
            <a:extLst>
              <a:ext uri="{FF2B5EF4-FFF2-40B4-BE49-F238E27FC236}">
                <a16:creationId xmlns:a16="http://schemas.microsoft.com/office/drawing/2014/main" id="{2490C87B-7004-CC1C-6BC5-6DC214CB499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75613" y="1592263"/>
            <a:ext cx="3744912" cy="446563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Underrubrik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5479961"/>
            <a:ext cx="7138952" cy="577938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text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510829"/>
            <a:ext cx="7138952" cy="3711554"/>
          </a:xfrm>
        </p:spPr>
        <p:txBody>
          <a:bodyPr anchor="t" anchorCtr="0">
            <a:normAutofit/>
          </a:bodyPr>
          <a:lstStyle>
            <a:lvl1pPr algn="l">
              <a:defRPr sz="3200" b="0" i="1">
                <a:solidFill>
                  <a:schemeClr val="accent1"/>
                </a:solidFill>
              </a:defRPr>
            </a:lvl1pPr>
          </a:lstStyle>
          <a:p>
            <a:r>
              <a:rPr lang="sv-SE"/>
              <a:t>”Klicka här för att lägga till ett citat”</a:t>
            </a:r>
          </a:p>
        </p:txBody>
      </p:sp>
      <p:pic>
        <p:nvPicPr>
          <p:cNvPr id="4" name="Bild, Linnéuniversitetets logotyp" descr="Linnéuniversitetets logotyp">
            <a:extLst>
              <a:ext uri="{FF2B5EF4-FFF2-40B4-BE49-F238E27FC236}">
                <a16:creationId xmlns:a16="http://schemas.microsoft.com/office/drawing/2014/main" id="{40054A74-2202-3037-7997-04EE86D7AC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800" y="370800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332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, text, två kolumn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Text, kolumn 1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3367825"/>
            <a:ext cx="5628214" cy="2690075"/>
          </a:xfrm>
        </p:spPr>
        <p:txBody>
          <a:bodyPr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lägga till kontaktuppgifter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40000"/>
            <a:ext cx="11643684" cy="1123586"/>
          </a:xfrm>
        </p:spPr>
        <p:txBody>
          <a:bodyPr anchor="t" anchorCtr="0">
            <a:noAutofit/>
          </a:bodyPr>
          <a:lstStyle>
            <a:lvl1pPr algn="l">
              <a:defRPr sz="6600" b="1"/>
            </a:lvl1pPr>
          </a:lstStyle>
          <a:p>
            <a:r>
              <a:rPr lang="sv-SE"/>
              <a:t>Q&amp;A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  <p:sp>
        <p:nvSpPr>
          <p:cNvPr id="5" name="Platshållare för text 5">
            <a:extLst>
              <a:ext uri="{FF2B5EF4-FFF2-40B4-BE49-F238E27FC236}">
                <a16:creationId xmlns:a16="http://schemas.microsoft.com/office/drawing/2014/main" id="{EDF60234-83C0-D1F1-D635-8C88FB6F17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4000" y="3367824"/>
            <a:ext cx="5626800" cy="269097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2323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Klicka här för att lägga till kontaktuppgifter</a:t>
            </a:r>
          </a:p>
        </p:txBody>
      </p:sp>
    </p:spTree>
    <p:extLst>
      <p:ext uri="{BB962C8B-B14F-4D97-AF65-F5344CB8AC3E}">
        <p14:creationId xmlns:p14="http://schemas.microsoft.com/office/powerpoint/2010/main" val="3853151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ck, två kolumn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nummer">
            <a:extLst>
              <a:ext uri="{FF2B5EF4-FFF2-40B4-BE49-F238E27FC236}">
                <a16:creationId xmlns:a16="http://schemas.microsoft.com/office/drawing/2014/main" id="{0F7595AD-BEF6-6512-2D71-C24BA245E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Text, kolumn 1">
            <a:extLst>
              <a:ext uri="{FF2B5EF4-FFF2-40B4-BE49-F238E27FC236}">
                <a16:creationId xmlns:a16="http://schemas.microsoft.com/office/drawing/2014/main" id="{ADD3C638-54E7-C8D1-5927-F465074E15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400" y="3343890"/>
            <a:ext cx="5628214" cy="2690075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Summering 1</a:t>
            </a:r>
          </a:p>
          <a:p>
            <a:r>
              <a:rPr lang="sv-SE"/>
              <a:t>Summering 2</a:t>
            </a:r>
          </a:p>
        </p:txBody>
      </p:sp>
      <p:sp>
        <p:nvSpPr>
          <p:cNvPr id="2" name="Rubrik">
            <a:extLst>
              <a:ext uri="{FF2B5EF4-FFF2-40B4-BE49-F238E27FC236}">
                <a16:creationId xmlns:a16="http://schemas.microsoft.com/office/drawing/2014/main" id="{65C5BD3A-9D83-1B8A-C902-532041E5F9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400" y="1440000"/>
            <a:ext cx="11643684" cy="1123586"/>
          </a:xfrm>
        </p:spPr>
        <p:txBody>
          <a:bodyPr anchor="t" anchorCtr="0">
            <a:noAutofit/>
          </a:bodyPr>
          <a:lstStyle>
            <a:lvl1pPr algn="l">
              <a:defRPr sz="6600" b="1"/>
            </a:lvl1pPr>
          </a:lstStyle>
          <a:p>
            <a:r>
              <a:rPr lang="sv-SE"/>
              <a:t>Tack!</a:t>
            </a:r>
          </a:p>
        </p:txBody>
      </p:sp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D1C6B23A-3803-DCF3-384D-23EA34C908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2285" y="3343890"/>
            <a:ext cx="5626800" cy="26892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sv-SE"/>
              <a:t>Klicka här för att lägga till kontaktuppgifter</a:t>
            </a:r>
          </a:p>
        </p:txBody>
      </p:sp>
    </p:spTree>
    <p:extLst>
      <p:ext uri="{BB962C8B-B14F-4D97-AF65-F5344CB8AC3E}">
        <p14:creationId xmlns:p14="http://schemas.microsoft.com/office/powerpoint/2010/main" val="3512270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med logoty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, Linnéuniversitetets logotyp" descr="Linnéuniversitetets logotyp">
            <a:extLst>
              <a:ext uri="{FF2B5EF4-FFF2-40B4-BE49-F238E27FC236}">
                <a16:creationId xmlns:a16="http://schemas.microsoft.com/office/drawing/2014/main" id="{6360E1D9-E886-94C3-C25C-C149362E08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3063" y="364826"/>
            <a:ext cx="2206800" cy="32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87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8484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0F27F45-EAA3-10E3-4E37-18F590863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601" y="365125"/>
            <a:ext cx="116567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944B5B3-F65F-90A8-58A2-36812E09A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7600" y="1825625"/>
            <a:ext cx="11656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82199F8-57E4-C8CF-55F0-E39D02368E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9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0014420-73BE-44B5-81BB-E4A043E68488}" type="datetimeFigureOut">
              <a:rPr lang="sv-SE" smtClean="0"/>
              <a:pPr/>
              <a:t>2026-10-08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5634CC5-AB1E-9F62-A6B9-A2EF5201E9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8D210CA-CD41-C6D0-ED8E-0D61F24D76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230C492-A0B7-4E03-B69D-EF7B76CA7ADD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8284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1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710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711" r:id="rId27"/>
    <p:sldLayoutId id="2147483696" r:id="rId28"/>
    <p:sldLayoutId id="2147483697" r:id="rId29"/>
    <p:sldLayoutId id="2147483698" r:id="rId30"/>
    <p:sldLayoutId id="2147483699" r:id="rId31"/>
    <p:sldLayoutId id="2147483700" r:id="rId32"/>
    <p:sldLayoutId id="2147483701" r:id="rId33"/>
    <p:sldLayoutId id="2147483702" r:id="rId34"/>
    <p:sldLayoutId id="2147483703" r:id="rId35"/>
    <p:sldLayoutId id="2147483712" r:id="rId36"/>
    <p:sldLayoutId id="2147483704" r:id="rId37"/>
    <p:sldLayoutId id="2147483705" r:id="rId38"/>
    <p:sldLayoutId id="2147483706" r:id="rId39"/>
    <p:sldLayoutId id="2147483707" r:id="rId40"/>
    <p:sldLayoutId id="2147483708" r:id="rId41"/>
    <p:sldLayoutId id="2147483709" r:id="rId4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  <p15:guide id="5" pos="234" userDrawn="1">
          <p15:clr>
            <a:srgbClr val="F26B43"/>
          </p15:clr>
        </p15:guide>
        <p15:guide id="6" orient="horz" pos="232" userDrawn="1">
          <p15:clr>
            <a:srgbClr val="F26B43"/>
          </p15:clr>
        </p15:guide>
        <p15:guide id="7" pos="2593" userDrawn="1">
          <p15:clr>
            <a:srgbClr val="F26B43"/>
          </p15:clr>
        </p15:guide>
        <p15:guide id="8" pos="5087" userDrawn="1">
          <p15:clr>
            <a:srgbClr val="F26B43"/>
          </p15:clr>
        </p15:guide>
        <p15:guide id="9" pos="7446" userDrawn="1">
          <p15:clr>
            <a:srgbClr val="F26B43"/>
          </p15:clr>
        </p15:guide>
        <p15:guide id="10" orient="horz" pos="436" userDrawn="1">
          <p15:clr>
            <a:srgbClr val="F26B43"/>
          </p15:clr>
        </p15:guide>
        <p15:guide id="11" orient="horz" pos="1003" userDrawn="1">
          <p15:clr>
            <a:srgbClr val="F26B43"/>
          </p15:clr>
        </p15:guide>
        <p15:guide id="12" orient="horz" pos="3997" userDrawn="1">
          <p15:clr>
            <a:srgbClr val="F26B43"/>
          </p15:clr>
        </p15:guide>
        <p15:guide id="13" orient="horz" pos="38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eg"/><Relationship Id="rId5" Type="http://schemas.openxmlformats.org/officeDocument/2006/relationships/hyperlink" Target="mailto:hanna.lindgren@lnu.se" TargetMode="Externa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hyperlink" Target="https://survey.lnu.se/Survey/49825" TargetMode="External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.png"/><Relationship Id="rId5" Type="http://schemas.openxmlformats.org/officeDocument/2006/relationships/hyperlink" Target="https://vfuportalen.lnu.se/larare/Pages/Page.aspx?pageId=1218" TargetMode="External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18.xml"/><Relationship Id="rId7" Type="http://schemas.openxmlformats.org/officeDocument/2006/relationships/hyperlink" Target="https://vfuportalen.lnu.se/larare/SITE/Lararutbildningsportalen/Ansvarsfordelning-och-praktisk-information-om-VFU/Internationella-moejligheter.aspx" TargetMode="Externa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6.jpeg"/><Relationship Id="rId5" Type="http://schemas.openxmlformats.org/officeDocument/2006/relationships/hyperlink" Target="mailto:alexandra.holtti@lnu.se" TargetMode="External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.png"/><Relationship Id="rId5" Type="http://schemas.openxmlformats.org/officeDocument/2006/relationships/hyperlink" Target="https://vfuportalen.lnu.se/larare" TargetMode="External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4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.jpeg"/><Relationship Id="rId5" Type="http://schemas.openxmlformats.org/officeDocument/2006/relationships/hyperlink" Target="mailto:hanna.lindgren@lnu.se" TargetMode="Externa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41257ECA-DE28-B664-656F-A6C5BB1DAB89}"/>
              </a:ext>
            </a:extLst>
          </p:cNvPr>
          <p:cNvSpPr txBox="1"/>
          <p:nvPr/>
        </p:nvSpPr>
        <p:spPr>
          <a:xfrm>
            <a:off x="1594515" y="1622968"/>
            <a:ext cx="85523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altLang="sv-SE" sz="4400"/>
              <a:t>Verksamhetsförlagd utbildning</a:t>
            </a:r>
            <a:br>
              <a:rPr lang="sv-SE" altLang="sv-SE" sz="4400"/>
            </a:br>
            <a:r>
              <a:rPr lang="sv-SE" altLang="sv-SE" sz="4400"/>
              <a:t>VFU</a:t>
            </a:r>
            <a:br>
              <a:rPr lang="sv-SE" altLang="sv-SE" sz="4400"/>
            </a:br>
            <a:endParaRPr lang="sv-SE" sz="440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043EDA49-BA51-8A4D-9857-47AF389BDC39}"/>
              </a:ext>
            </a:extLst>
          </p:cNvPr>
          <p:cNvSpPr txBox="1">
            <a:spLocks/>
          </p:cNvSpPr>
          <p:nvPr/>
        </p:nvSpPr>
        <p:spPr>
          <a:xfrm>
            <a:off x="316609" y="4123812"/>
            <a:ext cx="3008312" cy="41433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altLang="sv-SE" sz="1800" dirty="0"/>
              <a:t>Kontaktuppgifter:</a:t>
            </a:r>
          </a:p>
          <a:p>
            <a:endParaRPr lang="sv-SE" altLang="sv-SE" sz="1800" dirty="0"/>
          </a:p>
        </p:txBody>
      </p:sp>
      <p:sp>
        <p:nvSpPr>
          <p:cNvPr id="5" name="Platshållare för text 5">
            <a:extLst>
              <a:ext uri="{FF2B5EF4-FFF2-40B4-BE49-F238E27FC236}">
                <a16:creationId xmlns:a16="http://schemas.microsoft.com/office/drawing/2014/main" id="{3ED6347B-1614-7774-1349-525149D0BC2C}"/>
              </a:ext>
            </a:extLst>
          </p:cNvPr>
          <p:cNvSpPr txBox="1">
            <a:spLocks/>
          </p:cNvSpPr>
          <p:nvPr/>
        </p:nvSpPr>
        <p:spPr>
          <a:xfrm>
            <a:off x="316609" y="4505576"/>
            <a:ext cx="2952502" cy="1458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altLang="sv-SE" sz="1800" dirty="0"/>
              <a:t>Hanna Lindgren</a:t>
            </a:r>
          </a:p>
          <a:p>
            <a:pPr marL="0" indent="0">
              <a:buNone/>
            </a:pPr>
            <a:r>
              <a:rPr lang="sv-SE" altLang="sv-SE" sz="1600" dirty="0"/>
              <a:t>VFU-koordinator</a:t>
            </a:r>
          </a:p>
          <a:p>
            <a:pPr marL="0" indent="0">
              <a:buNone/>
            </a:pPr>
            <a:r>
              <a:rPr lang="sv-SE" sz="1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hanna.lindgren@lnu.se</a:t>
            </a:r>
            <a:endParaRPr lang="sv-SE" altLang="sv-SE" sz="1600" dirty="0"/>
          </a:p>
          <a:p>
            <a:endParaRPr lang="sv-SE" altLang="sv-SE" dirty="0"/>
          </a:p>
          <a:p>
            <a:endParaRPr lang="sv-SE" altLang="sv-SE" dirty="0"/>
          </a:p>
        </p:txBody>
      </p:sp>
      <p:pic>
        <p:nvPicPr>
          <p:cNvPr id="6" name="Picture 4" descr="Hanna Lindgren">
            <a:extLst>
              <a:ext uri="{FF2B5EF4-FFF2-40B4-BE49-F238E27FC236}">
                <a16:creationId xmlns:a16="http://schemas.microsoft.com/office/drawing/2014/main" id="{54B27EC6-71DA-75EF-853C-06B57191A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330" y="4128989"/>
            <a:ext cx="1411358" cy="141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Ljud 16">
            <a:hlinkClick r:id="" action="ppaction://media"/>
            <a:extLst>
              <a:ext uri="{FF2B5EF4-FFF2-40B4-BE49-F238E27FC236}">
                <a16:creationId xmlns:a16="http://schemas.microsoft.com/office/drawing/2014/main" id="{09CB5CFC-E3DE-5B97-606B-17B857ABA8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3776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43"/>
    </mc:Choice>
    <mc:Fallback xmlns="">
      <p:transition spd="slow" advTm="385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289B0636-3A6A-69D2-53CA-D7FBF29F1E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997" y="1739800"/>
            <a:ext cx="6719871" cy="48453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sv-SE" kern="0">
                <a:latin typeface="+mj-lt"/>
              </a:rPr>
              <a:t>Verksamhetsförlagd utbildning genomförs på förskola under handledning av en legitimerad förskollärare.</a:t>
            </a:r>
            <a:endParaRPr lang="sv-SE" kern="0">
              <a:latin typeface="+mj-lt"/>
              <a:cs typeface="Arial"/>
            </a:endParaRPr>
          </a:p>
          <a:p>
            <a:pPr eaLnBrk="1" hangingPunct="1">
              <a:spcBef>
                <a:spcPct val="20000"/>
              </a:spcBef>
              <a:defRPr/>
            </a:pPr>
            <a:endParaRPr lang="sv-SE" kern="0">
              <a:latin typeface="+mj-lt"/>
              <a:cs typeface="Arial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sv-SE" b="1" kern="0">
                <a:latin typeface="+mn-lt"/>
              </a:rPr>
              <a:t>Under dina VFU-perioder får du</a:t>
            </a:r>
            <a:r>
              <a:rPr lang="sv-SE" kern="0">
                <a:latin typeface="+mn-lt"/>
              </a:rPr>
              <a:t>..</a:t>
            </a:r>
          </a:p>
          <a:p>
            <a:pPr eaLnBrk="1" hangingPunct="1">
              <a:spcBef>
                <a:spcPct val="20000"/>
              </a:spcBef>
              <a:defRPr/>
            </a:pPr>
            <a:endParaRPr lang="sv-SE" kern="0">
              <a:latin typeface="+mn-lt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sv-SE" kern="0">
                <a:latin typeface="+mn-lt"/>
              </a:rPr>
              <a:t>..träning i att planera, genomföra, dokumentera och utvärdera samt utveckla undervisning och annan pedagogisk verksamhet på förskolan. </a:t>
            </a:r>
          </a:p>
          <a:p>
            <a:pPr eaLnBrk="1" hangingPunct="1">
              <a:spcBef>
                <a:spcPct val="20000"/>
              </a:spcBef>
              <a:defRPr/>
            </a:pPr>
            <a:endParaRPr lang="sv-SE" kern="0">
              <a:latin typeface="+mn-lt"/>
            </a:endParaRPr>
          </a:p>
          <a:p>
            <a:pPr>
              <a:spcAft>
                <a:spcPts val="800"/>
              </a:spcAft>
            </a:pPr>
            <a:r>
              <a:rPr lang="sv-SE" kern="0">
                <a:latin typeface="+mn-lt"/>
              </a:rPr>
              <a:t>..reflektera över praktiska erfarenheter i relation till teoretiska studier.</a:t>
            </a:r>
          </a:p>
          <a:p>
            <a:pPr eaLnBrk="1" hangingPunct="1">
              <a:spcBef>
                <a:spcPct val="20000"/>
              </a:spcBef>
              <a:defRPr/>
            </a:pPr>
            <a:endParaRPr lang="sv-SE" kern="0">
              <a:latin typeface="+mn-lt"/>
              <a:cs typeface="Times New Roman" panose="02020603050405020304" pitchFamily="18" charset="0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sv-SE" kern="0">
                <a:latin typeface="+mn-lt"/>
              </a:rPr>
              <a:t>..utveckla din samarbetsförmåga med medarbetare och barn på förskolan </a:t>
            </a:r>
          </a:p>
          <a:p>
            <a:pPr eaLnBrk="1" hangingPunct="1">
              <a:spcBef>
                <a:spcPct val="20000"/>
              </a:spcBef>
              <a:defRPr/>
            </a:pPr>
            <a:endParaRPr lang="sv-SE" kern="0">
              <a:latin typeface="+mn-lt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sv-SE" kern="0">
                <a:latin typeface="+mn-lt"/>
                <a:cs typeface="Arial"/>
              </a:rPr>
              <a:t>..följa handledaren/arbetslaget i de dagliga arbetsuppgifterna.</a:t>
            </a:r>
          </a:p>
          <a:p>
            <a:endParaRPr lang="sv-SE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FAEDA9CD-48EA-42A3-F6D5-CF3684980A68}"/>
              </a:ext>
            </a:extLst>
          </p:cNvPr>
          <p:cNvSpPr txBox="1">
            <a:spLocks/>
          </p:cNvSpPr>
          <p:nvPr/>
        </p:nvSpPr>
        <p:spPr>
          <a:xfrm>
            <a:off x="94473" y="1081387"/>
            <a:ext cx="5485557" cy="359429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eaLnBrk="1" hangingPunct="1">
              <a:lnSpc>
                <a:spcPts val="2700"/>
              </a:lnSpc>
              <a:defRPr/>
            </a:pPr>
            <a:r>
              <a:rPr lang="sv-SE" sz="4400" b="1" kern="0">
                <a:latin typeface="+mj-lt"/>
                <a:ea typeface="+mj-ea"/>
                <a:cs typeface="+mj-cs"/>
              </a:rPr>
              <a:t>Vad innebär VFU? </a:t>
            </a:r>
            <a:endParaRPr lang="sv-SE" sz="4400" b="1" ker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eaLnBrk="1" hangingPunct="1">
              <a:lnSpc>
                <a:spcPts val="2700"/>
              </a:lnSpc>
              <a:defRPr/>
            </a:pPr>
            <a:endParaRPr lang="sv-SE" sz="2700" b="1" kern="0">
              <a:latin typeface="+mj-lt"/>
              <a:ea typeface="+mj-ea"/>
              <a:cs typeface="+mj-cs"/>
            </a:endParaRPr>
          </a:p>
          <a:p>
            <a:pPr eaLnBrk="1" hangingPunct="1">
              <a:lnSpc>
                <a:spcPts val="2700"/>
              </a:lnSpc>
              <a:defRPr/>
            </a:pPr>
            <a:endParaRPr lang="sv-SE" sz="2700" b="1" kern="0">
              <a:latin typeface="+mj-lt"/>
              <a:ea typeface="+mj-ea"/>
              <a:cs typeface="+mj-cs"/>
            </a:endParaRPr>
          </a:p>
          <a:p>
            <a:pPr eaLnBrk="1" hangingPunct="1">
              <a:lnSpc>
                <a:spcPts val="2700"/>
              </a:lnSpc>
              <a:defRPr/>
            </a:pPr>
            <a:endParaRPr lang="sv-SE" sz="2700" b="1" kern="0">
              <a:latin typeface="+mj-lt"/>
              <a:ea typeface="+mj-ea"/>
              <a:cs typeface="+mj-cs"/>
            </a:endParaRPr>
          </a:p>
        </p:txBody>
      </p:sp>
      <p:pic>
        <p:nvPicPr>
          <p:cNvPr id="23" name="Ljud 22">
            <a:hlinkClick r:id="" action="ppaction://media"/>
            <a:extLst>
              <a:ext uri="{FF2B5EF4-FFF2-40B4-BE49-F238E27FC236}">
                <a16:creationId xmlns:a16="http://schemas.microsoft.com/office/drawing/2014/main" id="{E78DC550-2B30-4FEA-7311-511E26AF16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8390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12"/>
    </mc:Choice>
    <mc:Fallback xmlns="">
      <p:transition spd="slow" advTm="353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87BD1A65-779E-FA7A-2313-F4A16ECCB3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7" y="2076175"/>
            <a:ext cx="6694985" cy="50292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sv-SE" kern="0" dirty="0">
                <a:ea typeface="+mn-lt"/>
                <a:cs typeface="+mn-lt"/>
              </a:rPr>
              <a:t>Den verksamhetsförlagda utbildningen är uppdelad i två </a:t>
            </a:r>
            <a:endParaRPr lang="en-US" dirty="0">
              <a:ea typeface="+mn-lt"/>
              <a:cs typeface="+mn-lt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sv-SE" kern="0" dirty="0">
                <a:ea typeface="+mn-lt"/>
                <a:cs typeface="+mn-lt"/>
              </a:rPr>
              <a:t>kurser om 7,5 </a:t>
            </a:r>
            <a:r>
              <a:rPr lang="sv-SE" kern="0" dirty="0" err="1">
                <a:ea typeface="+mn-lt"/>
                <a:cs typeface="+mn-lt"/>
              </a:rPr>
              <a:t>hp</a:t>
            </a:r>
            <a:r>
              <a:rPr lang="sv-SE" kern="0" dirty="0">
                <a:ea typeface="+mn-lt"/>
                <a:cs typeface="+mn-lt"/>
              </a:rPr>
              <a:t> vardera.</a:t>
            </a:r>
            <a:endParaRPr lang="en-US" dirty="0">
              <a:cs typeface="Arial"/>
            </a:endParaRPr>
          </a:p>
          <a:p>
            <a:pPr marL="342900" indent="-342900" eaLnBrk="1" hangingPunct="1">
              <a:spcBef>
                <a:spcPct val="20000"/>
              </a:spcBef>
              <a:defRPr/>
            </a:pPr>
            <a:endParaRPr lang="sv-SE" kern="0" dirty="0"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sv-SE" b="1" kern="0" dirty="0">
                <a:latin typeface="+mn-lt"/>
                <a:cs typeface="+mn-cs"/>
              </a:rPr>
              <a:t>VFU A</a:t>
            </a:r>
            <a:r>
              <a:rPr lang="sv-SE" kern="0" dirty="0">
                <a:latin typeface="+mn-lt"/>
                <a:cs typeface="+mn-cs"/>
              </a:rPr>
              <a:t>	33/25</a:t>
            </a:r>
            <a:r>
              <a:rPr lang="sv-SE" kern="0" dirty="0"/>
              <a:t> vårterminen 2027</a:t>
            </a:r>
            <a:endParaRPr lang="sv-SE" kern="0" dirty="0">
              <a:latin typeface="+mn-lt"/>
              <a:cs typeface="Arial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sv-SE" b="1" kern="0" dirty="0">
                <a:latin typeface="+mn-lt"/>
                <a:cs typeface="+mn-cs"/>
              </a:rPr>
              <a:t>VFU B</a:t>
            </a:r>
            <a:r>
              <a:rPr lang="sv-SE" kern="0" dirty="0">
                <a:latin typeface="+mn-lt"/>
                <a:cs typeface="+mn-cs"/>
              </a:rPr>
              <a:t>	33/25 </a:t>
            </a:r>
            <a:r>
              <a:rPr lang="sv-SE" kern="0" dirty="0"/>
              <a:t>höstterminen  2028</a:t>
            </a:r>
            <a:endParaRPr lang="sv-SE" kern="0" dirty="0">
              <a:latin typeface="+mn-lt"/>
              <a:cs typeface="Arial"/>
            </a:endParaRP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endParaRPr lang="sv-SE" kern="0" dirty="0">
              <a:latin typeface="+mn-lt"/>
              <a:cs typeface="+mn-cs"/>
            </a:endParaRP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sv-SE" b="1" kern="0" dirty="0">
                <a:latin typeface="+mn-lt"/>
                <a:cs typeface="+mn-cs"/>
              </a:rPr>
              <a:t>VFU kan genomföras enligt följande alternativ:</a:t>
            </a:r>
            <a:endParaRPr lang="sv-SE" b="1" kern="0" dirty="0">
              <a:latin typeface="+mn-lt"/>
              <a:cs typeface="Arial"/>
            </a:endParaRPr>
          </a:p>
          <a:p>
            <a:r>
              <a:rPr lang="sv-SE" b="1" kern="0" dirty="0">
                <a:latin typeface="+mn-lt"/>
                <a:cs typeface="+mn-cs"/>
              </a:rPr>
              <a:t>Alternativ 1</a:t>
            </a:r>
            <a:r>
              <a:rPr lang="sv-SE" kern="0" dirty="0">
                <a:latin typeface="+mn-lt"/>
                <a:cs typeface="+mn-cs"/>
              </a:rPr>
              <a:t>: VFU genomförs på deltid dvs. 33 dagar </a:t>
            </a:r>
            <a:r>
              <a:rPr lang="sv-SE" kern="0" dirty="0"/>
              <a:t>under vecka 12-19</a:t>
            </a:r>
            <a:endParaRPr lang="sv-SE" sz="1100" kern="0" dirty="0">
              <a:latin typeface="Aptos"/>
            </a:endParaRPr>
          </a:p>
          <a:p>
            <a:r>
              <a:rPr lang="sv-SE" b="1" kern="0" dirty="0">
                <a:latin typeface="+mn-lt"/>
                <a:cs typeface="+mn-cs"/>
              </a:rPr>
              <a:t>Alternativ 2</a:t>
            </a:r>
            <a:r>
              <a:rPr lang="sv-SE" kern="0" dirty="0">
                <a:latin typeface="+mn-lt"/>
                <a:cs typeface="+mn-cs"/>
              </a:rPr>
              <a:t>: VFU genomförs på heltid, dvs. 25 dagar unde</a:t>
            </a:r>
            <a:r>
              <a:rPr lang="sv-SE" kern="0" dirty="0"/>
              <a:t>r vecka 12- tisdag vecka 17 </a:t>
            </a:r>
            <a:endParaRPr lang="sv-SE" kern="0" dirty="0">
              <a:latin typeface="+mn-lt"/>
              <a:cs typeface="Arial"/>
            </a:endParaRPr>
          </a:p>
          <a:p>
            <a:endParaRPr lang="sv-SE" kern="0" dirty="0">
              <a:latin typeface="+mn-lt"/>
              <a:cs typeface="Arial"/>
            </a:endParaRPr>
          </a:p>
          <a:p>
            <a:endParaRPr lang="sv-SE" kern="0" dirty="0">
              <a:solidFill>
                <a:srgbClr val="FF0000"/>
              </a:solidFill>
              <a:latin typeface="+mn-lt"/>
              <a:cs typeface="+mn-cs"/>
            </a:endParaRP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sv-SE" kern="0" dirty="0">
                <a:latin typeface="+mn-lt"/>
                <a:cs typeface="+mn-cs"/>
              </a:rPr>
              <a:t>Kursen avslutas med ett obligatoriskt seminarium.</a:t>
            </a:r>
            <a:endParaRPr lang="sv-SE" kern="0" dirty="0">
              <a:latin typeface="+mn-lt"/>
              <a:cs typeface="Arial"/>
            </a:endParaRPr>
          </a:p>
          <a:p>
            <a:endParaRPr lang="sv-SE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354EE0D4-BAF0-B284-5C20-B2C3049AFF2E}"/>
              </a:ext>
            </a:extLst>
          </p:cNvPr>
          <p:cNvSpPr txBox="1"/>
          <p:nvPr/>
        </p:nvSpPr>
        <p:spPr>
          <a:xfrm>
            <a:off x="270538" y="911597"/>
            <a:ext cx="3989873" cy="4804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eaLnBrk="1" hangingPunct="1">
              <a:lnSpc>
                <a:spcPts val="2700"/>
              </a:lnSpc>
              <a:defRPr/>
            </a:pPr>
            <a:r>
              <a:rPr lang="sv-SE" sz="4400" b="1" kern="0">
                <a:latin typeface="+mj-lt"/>
                <a:ea typeface="+mj-ea"/>
                <a:cs typeface="+mj-cs"/>
              </a:rPr>
              <a:t>VFU-kurserna</a:t>
            </a:r>
          </a:p>
        </p:txBody>
      </p:sp>
      <p:pic>
        <p:nvPicPr>
          <p:cNvPr id="7" name="Ljud 6">
            <a:hlinkClick r:id="" action="ppaction://media"/>
            <a:extLst>
              <a:ext uri="{FF2B5EF4-FFF2-40B4-BE49-F238E27FC236}">
                <a16:creationId xmlns:a16="http://schemas.microsoft.com/office/drawing/2014/main" id="{D70771E5-1BDA-8FE8-F074-C71963916E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4683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401"/>
    </mc:Choice>
    <mc:Fallback xmlns="">
      <p:transition spd="slow" advTm="60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F0726AE5-7ED3-0BB2-9CD0-D9B2226BB3D8}"/>
              </a:ext>
            </a:extLst>
          </p:cNvPr>
          <p:cNvSpPr txBox="1"/>
          <p:nvPr/>
        </p:nvSpPr>
        <p:spPr>
          <a:xfrm>
            <a:off x="528368" y="1132250"/>
            <a:ext cx="6094562" cy="529991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sv-SE" sz="1800" b="1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Under din VFU handleds och bedöms du av en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sv-SE" b="1" kern="100" dirty="0">
                <a:cs typeface="Times New Roman" panose="02020603050405020304" pitchFamily="18" charset="0"/>
              </a:rPr>
              <a:t>legitimerad </a:t>
            </a:r>
            <a:r>
              <a:rPr lang="sv-SE" b="1" kern="1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förskollärare på förskolan. </a:t>
            </a:r>
            <a:endParaRPr lang="sv-SE" sz="1800" b="1" kern="0" dirty="0">
              <a:latin typeface="+mn-lt"/>
              <a:cs typeface="+mn-cs"/>
            </a:endParaRPr>
          </a:p>
          <a:p>
            <a:pPr marL="342900" indent="-342900" eaLnBrk="1" hangingPunct="1">
              <a:spcBef>
                <a:spcPct val="20000"/>
              </a:spcBef>
              <a:defRPr/>
            </a:pPr>
            <a:endParaRPr lang="sv-SE" kern="0" dirty="0">
              <a:latin typeface="+mn-lt"/>
              <a:cs typeface="+mn-cs"/>
            </a:endParaRPr>
          </a:p>
          <a:p>
            <a:pPr marL="342900" indent="-342900" eaLnBrk="1" hangingPunct="1">
              <a:spcBef>
                <a:spcPct val="20000"/>
              </a:spcBef>
              <a:defRPr/>
            </a:pPr>
            <a:endParaRPr lang="sv-SE" kern="0" dirty="0">
              <a:latin typeface="+mn-lt"/>
              <a:cs typeface="+mn-cs"/>
            </a:endParaRPr>
          </a:p>
          <a:p>
            <a: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sv-SE" sz="1800" kern="0" dirty="0">
                <a:latin typeface="+mn-lt"/>
                <a:cs typeface="+mn-cs"/>
              </a:rPr>
              <a:t>Handledaren fyller i </a:t>
            </a:r>
            <a:r>
              <a:rPr lang="sv-SE" kern="0" dirty="0"/>
              <a:t>ett digitalt bedömningsunderlag</a:t>
            </a:r>
            <a:endParaRPr lang="sv-SE" sz="1800" kern="0" dirty="0">
              <a:latin typeface="+mn-lt"/>
              <a:cs typeface="Arial"/>
            </a:endParaRPr>
          </a:p>
          <a:p>
            <a:pPr marL="285750" indent="-28575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sv-SE" sz="1800" kern="0" dirty="0">
                <a:latin typeface="+mn-lt"/>
                <a:cs typeface="+mn-cs"/>
              </a:rPr>
              <a:t>Linnéuniversitetet gör ett digitalt VFU-besök under din VFU</a:t>
            </a:r>
          </a:p>
          <a:p>
            <a:pPr marL="285750" indent="-28575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sv-SE" sz="1800" kern="0" dirty="0">
                <a:latin typeface="+mn-lt"/>
                <a:cs typeface="+mn-cs"/>
              </a:rPr>
              <a:t>Sammanlagd bedömning görs av examinator på Linnéuniversitetet</a:t>
            </a:r>
          </a:p>
          <a:p>
            <a:pPr marL="285750" indent="-28575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sv-SE" kern="0" dirty="0">
              <a:latin typeface="+mn-lt"/>
              <a:cs typeface="+mn-cs"/>
            </a:endParaRPr>
          </a:p>
          <a:p>
            <a:pPr eaLnBrk="1" hangingPunct="1">
              <a:spcBef>
                <a:spcPct val="20000"/>
              </a:spcBef>
              <a:defRPr/>
            </a:pPr>
            <a:endParaRPr lang="sv-SE" sz="1800" kern="0" dirty="0">
              <a:latin typeface="+mn-lt"/>
              <a:cs typeface="+mn-cs"/>
            </a:endParaRPr>
          </a:p>
          <a:p>
            <a:pPr>
              <a:spcBef>
                <a:spcPct val="20000"/>
              </a:spcBef>
              <a:defRPr/>
            </a:pPr>
            <a:r>
              <a:rPr lang="sv-SE" dirty="0">
                <a:latin typeface="+mj-lt"/>
              </a:rPr>
              <a:t>När handledaren är klar och lämnar in får du ett e-postmeddelande till din studentmejl. Först då kan du logga in på </a:t>
            </a:r>
            <a:r>
              <a:rPr lang="sv-SE" b="1" dirty="0">
                <a:latin typeface="+mj-lt"/>
              </a:rPr>
              <a:t>Lärarutbildningsportalen</a:t>
            </a:r>
            <a:r>
              <a:rPr lang="sv-SE" dirty="0">
                <a:latin typeface="+mj-lt"/>
              </a:rPr>
              <a:t> och läsa ditt bedömningsunderlag. Det går att skriva ut eller spara som PDF.</a:t>
            </a:r>
            <a:br>
              <a:rPr lang="sv-SE" dirty="0">
                <a:latin typeface="+mj-lt"/>
              </a:rPr>
            </a:br>
            <a:endParaRPr lang="sv-SE" dirty="0">
              <a:latin typeface="+mj-lt"/>
            </a:endParaRPr>
          </a:p>
        </p:txBody>
      </p:sp>
      <p:pic>
        <p:nvPicPr>
          <p:cNvPr id="22" name="Ljud 21">
            <a:hlinkClick r:id="" action="ppaction://media"/>
            <a:extLst>
              <a:ext uri="{FF2B5EF4-FFF2-40B4-BE49-F238E27FC236}">
                <a16:creationId xmlns:a16="http://schemas.microsoft.com/office/drawing/2014/main" id="{9F3B89CE-7BA3-8716-35E6-C69F6958E5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3585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621"/>
    </mc:Choice>
    <mc:Fallback xmlns="">
      <p:transition spd="slow" advTm="486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2E566FCF-B7BB-EED3-96FD-8F937F4B9C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  <a:p>
            <a:endParaRPr lang="sv-SE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9F0CA19A-23CB-2CE6-3346-87FC291E36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924" y="1052348"/>
            <a:ext cx="7662491" cy="1123950"/>
          </a:xfrm>
        </p:spPr>
        <p:txBody>
          <a:bodyPr>
            <a:noAutofit/>
          </a:bodyPr>
          <a:lstStyle/>
          <a:p>
            <a:r>
              <a:rPr lang="sv-SE" altLang="sv-SE" b="1" dirty="0"/>
              <a:t>Riktlinjer</a:t>
            </a:r>
            <a:r>
              <a:rPr lang="sv-SE" altLang="sv-SE" dirty="0"/>
              <a:t> för VFU-placering </a:t>
            </a:r>
            <a:endParaRPr lang="sv-SE" altLang="sv-SE" b="1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728C11F-1E0B-639B-9206-E71BAA1C6E6C}"/>
              </a:ext>
            </a:extLst>
          </p:cNvPr>
          <p:cNvSpPr txBox="1"/>
          <p:nvPr/>
        </p:nvSpPr>
        <p:spPr>
          <a:xfrm>
            <a:off x="82296" y="1772880"/>
            <a:ext cx="819419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Placering sker hos behörig förskollärare på förskola, i första hand hos den/de som har handledarutbildning. 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I normalfallet placeras en student per avdelning och VFU-kurs. 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Placering utanför </a:t>
            </a:r>
            <a:r>
              <a:rPr lang="sv-SE" dirty="0" err="1"/>
              <a:t>Linnéuniversitetets</a:t>
            </a:r>
            <a:r>
              <a:rPr lang="sv-SE" dirty="0"/>
              <a:t> partnerområde är möjlig. 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Det är inte tillåtet att göra VFU på egen arbetsplats eller inom ramen för sin tjänst. Student ska i möjligaste mån placeras på förskola med annan rektor än sin egen i syfte att möta andra verksamheter och handledare. 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Student ska i normalfallet möta såväl yngre som äldre förskolebarn under VFU-kurserna. 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Student har möjlighet att ansöka om VFU utomlands under VFU-kurs B. VFU-placering utomlands kan ske i par. </a:t>
            </a:r>
          </a:p>
          <a:p>
            <a:endParaRPr lang="sv-SE" altLang="sv-SE" sz="1800" dirty="0"/>
          </a:p>
          <a:p>
            <a:pPr>
              <a:buFont typeface="Arial" panose="020B0604020202020204" pitchFamily="34" charset="0"/>
              <a:buChar char="•"/>
            </a:pPr>
            <a:endParaRPr lang="sv-SE" altLang="sv-SE" dirty="0"/>
          </a:p>
          <a:p>
            <a:pPr>
              <a:buFont typeface="Arial" panose="020B0604020202020204" pitchFamily="34" charset="0"/>
              <a:buChar char="•"/>
            </a:pPr>
            <a:endParaRPr lang="sv-SE" altLang="sv-SE" sz="1800" dirty="0"/>
          </a:p>
          <a:p>
            <a:pPr>
              <a:buFont typeface="Arial" panose="020B0604020202020204" pitchFamily="34" charset="0"/>
              <a:buChar char="•"/>
            </a:pPr>
            <a:endParaRPr lang="sv-SE" altLang="sv-SE" dirty="0"/>
          </a:p>
          <a:p>
            <a:endParaRPr lang="sv-SE" altLang="sv-SE" sz="1800" dirty="0"/>
          </a:p>
        </p:txBody>
      </p:sp>
      <p:pic>
        <p:nvPicPr>
          <p:cNvPr id="34" name="Ljud 33">
            <a:hlinkClick r:id="" action="ppaction://media"/>
            <a:extLst>
              <a:ext uri="{FF2B5EF4-FFF2-40B4-BE49-F238E27FC236}">
                <a16:creationId xmlns:a16="http://schemas.microsoft.com/office/drawing/2014/main" id="{BBADAB09-453C-8874-53F7-756478A454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DC59F5B8-BAAE-52FA-B64F-3CAF0214A240}"/>
              </a:ext>
            </a:extLst>
          </p:cNvPr>
          <p:cNvSpPr txBox="1">
            <a:spLocks/>
          </p:cNvSpPr>
          <p:nvPr/>
        </p:nvSpPr>
        <p:spPr>
          <a:xfrm>
            <a:off x="9131555" y="4411048"/>
            <a:ext cx="3133165" cy="4356100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sv-SE" altLang="sv-SE" sz="1400" b="1" kern="0" dirty="0">
                <a:latin typeface="+mn-lt"/>
                <a:cs typeface="+mn-cs"/>
              </a:rPr>
              <a:t>Den tid som är VFU kan inte</a:t>
            </a:r>
            <a:endParaRPr lang="sv-SE" altLang="sv-SE" sz="1400" b="1" kern="0" dirty="0">
              <a:cs typeface="Arial"/>
            </a:endParaRPr>
          </a:p>
          <a:p>
            <a:pPr marL="342900" indent="-342900" eaLnBrk="1" hangingPunct="1">
              <a:spcBef>
                <a:spcPct val="20000"/>
              </a:spcBef>
              <a:defRPr/>
            </a:pPr>
            <a:r>
              <a:rPr lang="sv-SE" sz="1400" b="1" kern="0" dirty="0"/>
              <a:t>v</a:t>
            </a:r>
            <a:r>
              <a:rPr lang="sv-SE" sz="1400" b="1" kern="0" dirty="0">
                <a:latin typeface="+mn-lt"/>
                <a:cs typeface="+mn-cs"/>
              </a:rPr>
              <a:t>ara avlönat arbete. </a:t>
            </a:r>
            <a:endParaRPr lang="sv-SE" sz="1400" b="1" kern="0" dirty="0">
              <a:latin typeface="+mn-lt"/>
              <a:cs typeface="Arial"/>
            </a:endParaRPr>
          </a:p>
          <a:p>
            <a:pPr marL="342900" indent="-342900" eaLnBrk="1" hangingPunct="1">
              <a:spcBef>
                <a:spcPct val="20000"/>
              </a:spcBef>
              <a:defRPr/>
            </a:pPr>
            <a:endParaRPr lang="sv-SE" sz="1400" kern="0" dirty="0">
              <a:latin typeface="+mn-lt"/>
              <a:cs typeface="Arial"/>
            </a:endParaRPr>
          </a:p>
          <a:p>
            <a:pPr>
              <a:defRPr/>
            </a:pPr>
            <a:r>
              <a:rPr lang="sv-SE" altLang="sv-SE" sz="1400" kern="0" dirty="0">
                <a:latin typeface="+mn-lt"/>
                <a:cs typeface="+mn-cs"/>
              </a:rPr>
              <a:t>Kortare vikariat under VFU-kursen räknas som avlönat arbete och följaktligen inte som utbildning. Att åta sig vikariat kan endast ske utanför utbildningen.</a:t>
            </a:r>
            <a:br>
              <a:rPr lang="sv-SE" altLang="sv-SE" sz="1400" kern="0" dirty="0"/>
            </a:br>
            <a:endParaRPr lang="sv-SE" altLang="sv-SE" kern="0" dirty="0">
              <a:solidFill>
                <a:srgbClr val="FF0000"/>
              </a:solidFill>
              <a:latin typeface="+mn-lt"/>
              <a:cs typeface="+mn-cs"/>
            </a:endParaRPr>
          </a:p>
          <a:p>
            <a:pPr marL="342900" indent="-342900" eaLnBrk="1" hangingPunct="1">
              <a:spcBef>
                <a:spcPct val="20000"/>
              </a:spcBef>
              <a:defRPr/>
            </a:pPr>
            <a:endParaRPr lang="sv-SE" kern="0" dirty="0">
              <a:solidFill>
                <a:srgbClr val="FF0000"/>
              </a:solidFill>
              <a:latin typeface="+mn-lt"/>
              <a:cs typeface="+mn-cs"/>
            </a:endParaRP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endParaRPr lang="sv-SE" kern="0" dirty="0">
              <a:latin typeface="+mn-lt"/>
              <a:cs typeface="+mn-cs"/>
            </a:endParaRP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endParaRPr lang="sv-SE" kern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95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605"/>
    </mc:Choice>
    <mc:Fallback xmlns="">
      <p:transition spd="slow" advTm="646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9CA19215-4FAE-E3C2-7797-63DAD69DB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267" y="2465637"/>
            <a:ext cx="6364989" cy="433168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20000"/>
              </a:spcBef>
              <a:defRPr/>
            </a:pPr>
            <a:r>
              <a:rPr lang="sv-SE" sz="1800" kern="0" dirty="0">
                <a:latin typeface="+mn-lt"/>
                <a:cs typeface="+mn-cs"/>
              </a:rPr>
              <a:t>På följande länk</a:t>
            </a:r>
            <a:r>
              <a:rPr lang="sv-SE" kern="0" dirty="0"/>
              <a:t>, </a:t>
            </a:r>
            <a:r>
              <a:rPr lang="sv-SE" kern="0" dirty="0">
                <a:hlinkClick r:id="rId5"/>
              </a:rPr>
              <a:t>https://survey.lnu.se/Survey/49825</a:t>
            </a:r>
            <a:endParaRPr lang="sv-SE" kern="0" dirty="0"/>
          </a:p>
          <a:p>
            <a:pPr>
              <a:spcBef>
                <a:spcPct val="20000"/>
              </a:spcBef>
              <a:defRPr/>
            </a:pPr>
            <a:endParaRPr lang="sv-SE" kern="0" dirty="0">
              <a:cs typeface="Arial"/>
            </a:endParaRPr>
          </a:p>
          <a:p>
            <a:pPr>
              <a:spcBef>
                <a:spcPct val="20000"/>
              </a:spcBef>
              <a:defRPr/>
            </a:pPr>
            <a:r>
              <a:rPr lang="sv-SE" sz="1800" kern="0" dirty="0">
                <a:latin typeface="+mn-lt"/>
                <a:cs typeface="+mn-cs"/>
              </a:rPr>
              <a:t>hittar du ett webbaserat formulär som ska fyllas i senast den </a:t>
            </a:r>
            <a:r>
              <a:rPr lang="sv-SE" sz="1800" b="1" kern="0" dirty="0">
                <a:latin typeface="+mn-lt"/>
                <a:cs typeface="+mn-cs"/>
              </a:rPr>
              <a:t>2</a:t>
            </a:r>
            <a:r>
              <a:rPr lang="sv-SE" b="1" kern="0" dirty="0"/>
              <a:t>7 november</a:t>
            </a:r>
            <a:r>
              <a:rPr lang="sv-SE" sz="1800" b="1" kern="0" dirty="0">
                <a:latin typeface="+mn-lt"/>
                <a:cs typeface="+mn-cs"/>
              </a:rPr>
              <a:t>. </a:t>
            </a:r>
            <a:endParaRPr lang="sv-SE" sz="1800" b="1" kern="0" dirty="0">
              <a:latin typeface="+mn-lt"/>
              <a:cs typeface="Arial"/>
            </a:endParaRPr>
          </a:p>
          <a:p>
            <a:pPr eaLnBrk="1" hangingPunct="1">
              <a:spcBef>
                <a:spcPct val="20000"/>
              </a:spcBef>
              <a:buFont typeface="Arial" charset="0"/>
              <a:buNone/>
              <a:defRPr/>
            </a:pPr>
            <a:endParaRPr lang="sv-SE" sz="1800" b="1" kern="0" dirty="0">
              <a:latin typeface="+mn-lt"/>
              <a:cs typeface="+mn-cs"/>
            </a:endParaRPr>
          </a:p>
          <a:p>
            <a:pPr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sv-SE" sz="1800" kern="0" dirty="0">
                <a:latin typeface="+mn-lt"/>
                <a:cs typeface="+mn-cs"/>
              </a:rPr>
              <a:t>I formuläret ska du ange tre förslag på kommuner för VFU-placering.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  <a:defRPr/>
            </a:pPr>
            <a:endParaRPr lang="sv-SE" sz="1800" kern="0" dirty="0">
              <a:latin typeface="+mn-lt"/>
              <a:cs typeface="+mn-cs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lang="sv-SE" sz="1800" dirty="0">
                <a:latin typeface="+mn-lt"/>
                <a:cs typeface="Arial" charset="0"/>
              </a:rPr>
              <a:t>Placering kan komma att ske i annan kommun än föreslagen beroende på tillgång på platser. </a:t>
            </a:r>
          </a:p>
          <a:p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8C361A64-2210-8AB7-3AF8-D730B131B2FB}"/>
              </a:ext>
            </a:extLst>
          </p:cNvPr>
          <p:cNvSpPr txBox="1">
            <a:spLocks/>
          </p:cNvSpPr>
          <p:nvPr/>
        </p:nvSpPr>
        <p:spPr>
          <a:xfrm>
            <a:off x="226202" y="1193178"/>
            <a:ext cx="8467331" cy="1038189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eaLnBrk="1" hangingPunct="1">
              <a:lnSpc>
                <a:spcPts val="2700"/>
              </a:lnSpc>
              <a:defRPr/>
            </a:pPr>
            <a:r>
              <a:rPr lang="sv-SE" sz="4400" b="1" kern="0">
                <a:latin typeface="+mj-lt"/>
                <a:ea typeface="+mj-ea"/>
                <a:cs typeface="+mj-cs"/>
              </a:rPr>
              <a:t>Kan jag göra VFU där jag bor?</a:t>
            </a:r>
          </a:p>
        </p:txBody>
      </p:sp>
      <p:pic>
        <p:nvPicPr>
          <p:cNvPr id="12" name="Ljud 11">
            <a:hlinkClick r:id="" action="ppaction://media"/>
            <a:extLst>
              <a:ext uri="{FF2B5EF4-FFF2-40B4-BE49-F238E27FC236}">
                <a16:creationId xmlns:a16="http://schemas.microsoft.com/office/drawing/2014/main" id="{88C58721-D6BB-5A51-FA9C-B2B6792588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9162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122"/>
    </mc:Choice>
    <mc:Fallback xmlns="">
      <p:transition spd="slow" advTm="421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 med omnejd gul">
            <a:extLst>
              <a:ext uri="{FF2B5EF4-FFF2-40B4-BE49-F238E27FC236}">
                <a16:creationId xmlns:a16="http://schemas.microsoft.com/office/drawing/2014/main" id="{B1913F34-0EBE-1A5A-761B-473A013F6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54" y="2074461"/>
            <a:ext cx="5596683" cy="446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97EA1589-4CF7-D99D-5B81-50B9E193FD88}"/>
              </a:ext>
            </a:extLst>
          </p:cNvPr>
          <p:cNvSpPr txBox="1"/>
          <p:nvPr/>
        </p:nvSpPr>
        <p:spPr>
          <a:xfrm>
            <a:off x="-295160" y="1235169"/>
            <a:ext cx="10601325" cy="4804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ts val="2700"/>
              </a:lnSpc>
              <a:defRPr/>
            </a:pPr>
            <a:r>
              <a:rPr lang="sv-SE" sz="4400" b="1" kern="0">
                <a:latin typeface="+mj-lt"/>
                <a:ea typeface="+mj-ea"/>
                <a:cs typeface="+mj-cs"/>
              </a:rPr>
              <a:t>Linnéuniversitetets partnerområden </a:t>
            </a:r>
            <a:endParaRPr lang="sv-SE" sz="4400" b="1" kern="0">
              <a:solidFill>
                <a:srgbClr val="232326"/>
              </a:solidFill>
              <a:latin typeface="+mj-lt"/>
              <a:ea typeface="+mj-ea"/>
              <a:cs typeface="Arial"/>
            </a:endParaRPr>
          </a:p>
        </p:txBody>
      </p:sp>
      <p:pic>
        <p:nvPicPr>
          <p:cNvPr id="15" name="Ljud 14">
            <a:hlinkClick r:id="" action="ppaction://media"/>
            <a:extLst>
              <a:ext uri="{FF2B5EF4-FFF2-40B4-BE49-F238E27FC236}">
                <a16:creationId xmlns:a16="http://schemas.microsoft.com/office/drawing/2014/main" id="{3686626D-2F55-9DEC-A641-56C269C61C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1449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85"/>
    </mc:Choice>
    <mc:Fallback xmlns="">
      <p:transition spd="slow" advTm="415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D246F876-FC64-6614-7CB9-5B13CEF61C10}"/>
              </a:ext>
            </a:extLst>
          </p:cNvPr>
          <p:cNvSpPr/>
          <p:nvPr/>
        </p:nvSpPr>
        <p:spPr>
          <a:xfrm>
            <a:off x="162819" y="1020109"/>
            <a:ext cx="7489825" cy="480453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pPr eaLnBrk="1" hangingPunct="1">
              <a:lnSpc>
                <a:spcPts val="2700"/>
              </a:lnSpc>
              <a:defRPr/>
            </a:pPr>
            <a:r>
              <a:rPr lang="sv-SE" sz="4400" b="1" kern="0">
                <a:latin typeface="+mn-lt"/>
                <a:cs typeface="Arial"/>
              </a:rPr>
              <a:t>Personlig anknytning </a:t>
            </a:r>
            <a:endParaRPr lang="sv-SE" sz="4400" b="1" kern="0">
              <a:solidFill>
                <a:srgbClr val="FF0000"/>
              </a:solidFill>
              <a:latin typeface="+mn-lt"/>
              <a:cs typeface="Arial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32561B20-DF53-1EDB-98B1-C01DDDF8EB12}"/>
              </a:ext>
            </a:extLst>
          </p:cNvPr>
          <p:cNvSpPr txBox="1"/>
          <p:nvPr/>
        </p:nvSpPr>
        <p:spPr>
          <a:xfrm>
            <a:off x="161015" y="776202"/>
            <a:ext cx="6128467" cy="65187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spcBef>
                <a:spcPct val="20000"/>
              </a:spcBef>
              <a:defRPr/>
            </a:pPr>
            <a:endParaRPr lang="en-US" kern="0">
              <a:solidFill>
                <a:srgbClr val="000000"/>
              </a:solidFill>
              <a:cs typeface="Arial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sv-SE" kern="0">
              <a:solidFill>
                <a:srgbClr val="000000"/>
              </a:solidFill>
              <a:cs typeface="Arial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sv-SE" kern="0">
              <a:solidFill>
                <a:srgbClr val="000000"/>
              </a:solidFill>
              <a:cs typeface="Arial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sv-SE" kern="0">
                <a:solidFill>
                  <a:srgbClr val="222125"/>
                </a:solidFill>
                <a:cs typeface="Arial"/>
              </a:rPr>
              <a:t>VFU ska inte genomföras på egen arbetsplats eller där du har en personlig relation. </a:t>
            </a:r>
            <a:endParaRPr lang="en-US" kern="0">
              <a:solidFill>
                <a:srgbClr val="000000"/>
              </a:solidFill>
              <a:cs typeface="Arial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sv-SE" kern="0">
              <a:solidFill>
                <a:srgbClr val="000000"/>
              </a:solidFill>
              <a:cs typeface="Arial"/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  <a:defRPr/>
            </a:pPr>
            <a:r>
              <a:rPr lang="sv-SE" kern="0">
                <a:solidFill>
                  <a:srgbClr val="222125"/>
                </a:solidFill>
                <a:cs typeface="Arial"/>
              </a:rPr>
              <a:t>Som student har du rätt till en </a:t>
            </a:r>
            <a:r>
              <a:rPr lang="sv-SE" b="1" kern="0">
                <a:solidFill>
                  <a:srgbClr val="222125"/>
                </a:solidFill>
                <a:cs typeface="Arial"/>
              </a:rPr>
              <a:t>opartisk bedömning</a:t>
            </a:r>
            <a:r>
              <a:rPr lang="sv-SE" kern="0">
                <a:solidFill>
                  <a:srgbClr val="222125"/>
                </a:solidFill>
                <a:cs typeface="Arial"/>
              </a:rPr>
              <a:t>.</a:t>
            </a:r>
            <a:endParaRPr lang="en-US" kern="0">
              <a:solidFill>
                <a:srgbClr val="000000"/>
              </a:solidFill>
              <a:cs typeface="Arial"/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  <a:defRPr/>
            </a:pPr>
            <a:r>
              <a:rPr lang="sv-SE" kern="0">
                <a:solidFill>
                  <a:srgbClr val="222125"/>
                </a:solidFill>
                <a:cs typeface="Arial"/>
              </a:rPr>
              <a:t>Som VFU-handledare har man rätt att kunna få göra en </a:t>
            </a:r>
            <a:r>
              <a:rPr lang="sv-SE" b="1" kern="0">
                <a:solidFill>
                  <a:srgbClr val="222125"/>
                </a:solidFill>
                <a:cs typeface="Arial"/>
              </a:rPr>
              <a:t>opartisk bedömning</a:t>
            </a:r>
            <a:r>
              <a:rPr lang="sv-SE" kern="0">
                <a:solidFill>
                  <a:srgbClr val="222125"/>
                </a:solidFill>
                <a:cs typeface="Arial"/>
              </a:rPr>
              <a:t>.</a:t>
            </a:r>
            <a:endParaRPr lang="en-US" kern="0">
              <a:solidFill>
                <a:srgbClr val="000000"/>
              </a:solidFill>
              <a:cs typeface="Arial"/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  <a:defRPr/>
            </a:pPr>
            <a:r>
              <a:rPr lang="sv-SE" kern="0">
                <a:solidFill>
                  <a:srgbClr val="222125"/>
                </a:solidFill>
                <a:cs typeface="Arial"/>
              </a:rPr>
              <a:t>Om kursansvarig uppmärksammar en placering som bedöms som olämplig pga. personlig anknytning kommer studenten att få en ny placering inför VFU-perioden.</a:t>
            </a:r>
            <a:endParaRPr lang="en-US" kern="0">
              <a:solidFill>
                <a:srgbClr val="000000"/>
              </a:solidFill>
              <a:cs typeface="Arial"/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  <a:defRPr/>
            </a:pPr>
            <a:r>
              <a:rPr lang="sv-SE" kern="0">
                <a:solidFill>
                  <a:srgbClr val="222125"/>
                </a:solidFill>
                <a:cs typeface="Arial"/>
              </a:rPr>
              <a:t>Som student har du skyldighet att upplysa VFU-koordinator eller kursansvarig om du upptäcker att du fått en placering som inte är lämplig utifrån ovanstående.</a:t>
            </a:r>
            <a:endParaRPr lang="en-US" kern="0">
              <a:solidFill>
                <a:srgbClr val="000000"/>
              </a:solidFill>
              <a:cs typeface="Arial"/>
            </a:endParaRPr>
          </a:p>
          <a:p>
            <a:pPr marL="285750" indent="-285750">
              <a:spcBef>
                <a:spcPct val="20000"/>
              </a:spcBef>
              <a:buFont typeface="Arial,Sans-Serif"/>
              <a:buChar char="•"/>
              <a:defRPr/>
            </a:pPr>
            <a:r>
              <a:rPr lang="sv-SE" kern="0">
                <a:solidFill>
                  <a:srgbClr val="222125"/>
                </a:solidFill>
                <a:cs typeface="Arial"/>
              </a:rPr>
              <a:t>Uppgifter om personlig anknytning lämnar du när du fyller i formuläret. </a:t>
            </a:r>
            <a:endParaRPr lang="en-US" kern="0">
              <a:solidFill>
                <a:srgbClr val="000000"/>
              </a:solidFill>
              <a:cs typeface="Arial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en-US" kern="0">
              <a:solidFill>
                <a:srgbClr val="000000"/>
              </a:solidFill>
              <a:cs typeface="Arial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sv-SE" kern="0">
              <a:cs typeface="Arial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43DF24FA-E4A2-6986-F8DB-E45F5146E477}"/>
              </a:ext>
            </a:extLst>
          </p:cNvPr>
          <p:cNvSpPr txBox="1"/>
          <p:nvPr/>
        </p:nvSpPr>
        <p:spPr>
          <a:xfrm>
            <a:off x="9190382" y="3830200"/>
            <a:ext cx="3054626" cy="2117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sv-SE" sz="1400" b="1" kern="0">
                <a:latin typeface="+mn-lt"/>
                <a:cs typeface="Arial" charset="0"/>
              </a:rPr>
              <a:t>Exempel på personlig</a:t>
            </a:r>
            <a:endParaRPr lang="sv-SE" sz="1400" b="1" kern="0">
              <a:cs typeface="Arial" charset="0"/>
            </a:endParaRP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sv-SE" sz="1400" b="1" kern="0">
                <a:cs typeface="Arial" charset="0"/>
              </a:rPr>
              <a:t>a</a:t>
            </a:r>
            <a:r>
              <a:rPr lang="sv-SE" sz="1400" b="1" kern="0">
                <a:latin typeface="+mn-lt"/>
                <a:cs typeface="Arial" charset="0"/>
              </a:rPr>
              <a:t>nknytning</a:t>
            </a:r>
            <a:r>
              <a:rPr lang="sv-SE" sz="1400" i="1" kern="0">
                <a:latin typeface="+mn-lt"/>
                <a:cs typeface="Arial" charset="0"/>
              </a:rPr>
              <a:t>: </a:t>
            </a: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sv-SE" sz="1400" i="1" kern="0">
                <a:latin typeface="+mn-lt"/>
                <a:cs typeface="Arial" charset="0"/>
              </a:rPr>
              <a:t>Du har arbetat på förskolan. </a:t>
            </a: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sv-SE" sz="1400" i="1" kern="0">
                <a:latin typeface="+mn-lt"/>
                <a:cs typeface="Arial" charset="0"/>
              </a:rPr>
              <a:t>Du</a:t>
            </a:r>
            <a:r>
              <a:rPr lang="sv-SE" sz="1400" i="1" kern="0">
                <a:cs typeface="Arial" charset="0"/>
              </a:rPr>
              <a:t> har</a:t>
            </a:r>
            <a:r>
              <a:rPr lang="sv-SE" sz="1400" i="1" kern="0">
                <a:latin typeface="+mn-lt"/>
                <a:cs typeface="Arial" charset="0"/>
              </a:rPr>
              <a:t> barn som </a:t>
            </a:r>
            <a:r>
              <a:rPr lang="sv-SE" sz="1400" i="1" kern="0">
                <a:cs typeface="Arial" charset="0"/>
              </a:rPr>
              <a:t>g</a:t>
            </a:r>
            <a:r>
              <a:rPr lang="sv-SE" sz="1400" i="1" kern="0">
                <a:latin typeface="+mn-lt"/>
                <a:cs typeface="Arial" charset="0"/>
              </a:rPr>
              <a:t>år på</a:t>
            </a:r>
            <a:r>
              <a:rPr lang="sv-SE" sz="1400" i="1" kern="0">
                <a:cs typeface="Arial" charset="0"/>
              </a:rPr>
              <a:t> </a:t>
            </a:r>
            <a:r>
              <a:rPr lang="sv-SE" sz="1400" i="1" kern="0">
                <a:latin typeface="+mn-lt"/>
                <a:cs typeface="Arial" charset="0"/>
              </a:rPr>
              <a:t>förskolan.  </a:t>
            </a: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sv-SE" sz="1400" i="1" kern="0">
                <a:latin typeface="+mn-lt"/>
                <a:cs typeface="Arial" charset="0"/>
              </a:rPr>
              <a:t>Du har vänner eller nära </a:t>
            </a:r>
            <a:r>
              <a:rPr lang="sv-SE" sz="1400" i="1" kern="0">
                <a:cs typeface="Arial" charset="0"/>
              </a:rPr>
              <a:t>anhörig</a:t>
            </a:r>
            <a:r>
              <a:rPr lang="sv-SE" sz="1400" i="1" kern="0">
                <a:latin typeface="+mn-lt"/>
                <a:cs typeface="Arial" charset="0"/>
              </a:rPr>
              <a:t>a</a:t>
            </a: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sv-SE" sz="1400" i="1" kern="0">
                <a:cs typeface="Arial" charset="0"/>
              </a:rPr>
              <a:t>som</a:t>
            </a:r>
            <a:r>
              <a:rPr lang="sv-SE" sz="1400" i="1" kern="0">
                <a:latin typeface="+mn-lt"/>
                <a:cs typeface="Arial" charset="0"/>
              </a:rPr>
              <a:t> arbetar på </a:t>
            </a:r>
            <a:r>
              <a:rPr lang="sv-SE" sz="1400" i="1" kern="0">
                <a:cs typeface="Arial" charset="0"/>
              </a:rPr>
              <a:t>förskolan. </a:t>
            </a: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sv-SE" sz="1400" i="1" kern="0">
                <a:latin typeface="+mn-lt"/>
                <a:cs typeface="Arial" charset="0"/>
              </a:rPr>
              <a:t>Egen arbetsplats eller förskola</a:t>
            </a:r>
            <a:r>
              <a:rPr lang="sv-SE" sz="1400" i="1" kern="0">
                <a:cs typeface="Arial" charset="0"/>
              </a:rPr>
              <a:t> </a:t>
            </a: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sv-SE" sz="1400" i="1" kern="0">
                <a:cs typeface="Arial" charset="0"/>
              </a:rPr>
              <a:t>som </a:t>
            </a:r>
            <a:r>
              <a:rPr lang="sv-SE" sz="1400" i="1" kern="0">
                <a:latin typeface="+mn-lt"/>
                <a:cs typeface="Arial" charset="0"/>
              </a:rPr>
              <a:t>har samma rektor.</a:t>
            </a:r>
          </a:p>
        </p:txBody>
      </p:sp>
      <p:pic>
        <p:nvPicPr>
          <p:cNvPr id="23" name="Ljud 22">
            <a:hlinkClick r:id="" action="ppaction://media"/>
            <a:extLst>
              <a:ext uri="{FF2B5EF4-FFF2-40B4-BE49-F238E27FC236}">
                <a16:creationId xmlns:a16="http://schemas.microsoft.com/office/drawing/2014/main" id="{CC5335DE-EF9B-D903-B623-15650BDD29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656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881"/>
    </mc:Choice>
    <mc:Fallback xmlns="">
      <p:transition spd="slow" advTm="748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7354FF84-B93B-E955-C569-EA986DED6769}"/>
              </a:ext>
            </a:extLst>
          </p:cNvPr>
          <p:cNvSpPr txBox="1">
            <a:spLocks/>
          </p:cNvSpPr>
          <p:nvPr/>
        </p:nvSpPr>
        <p:spPr>
          <a:xfrm>
            <a:off x="82776" y="1106580"/>
            <a:ext cx="7645400" cy="755650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eaLnBrk="1" hangingPunct="1">
              <a:lnSpc>
                <a:spcPts val="2700"/>
              </a:lnSpc>
              <a:defRPr/>
            </a:pPr>
            <a:r>
              <a:rPr lang="sv-SE" sz="4400" b="1" kern="0">
                <a:latin typeface="+mj-lt"/>
                <a:ea typeface="+mj-ea"/>
                <a:cs typeface="+mj-cs"/>
              </a:rPr>
              <a:t>Registerutdrag</a:t>
            </a:r>
            <a:endParaRPr lang="sv-SE" sz="4400" b="1" kern="0">
              <a:latin typeface="+mj-lt"/>
              <a:ea typeface="+mj-ea"/>
              <a:cs typeface="Arial"/>
            </a:endParaRPr>
          </a:p>
        </p:txBody>
      </p:sp>
      <p:sp>
        <p:nvSpPr>
          <p:cNvPr id="2" name="Underrubrik 2">
            <a:extLst>
              <a:ext uri="{FF2B5EF4-FFF2-40B4-BE49-F238E27FC236}">
                <a16:creationId xmlns:a16="http://schemas.microsoft.com/office/drawing/2014/main" id="{85AFD501-E7FE-6E20-1ECC-5E651A60AF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993" y="1866241"/>
            <a:ext cx="6691744" cy="47640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sv-SE" kern="0" dirty="0">
                <a:latin typeface="+mn-lt"/>
                <a:cs typeface="+mn-cs"/>
              </a:rPr>
              <a:t>Vid VFU ska du kunna uppvisa ett giltigt utdrag från Polisens belastningsregister. </a:t>
            </a:r>
            <a:endParaRPr lang="sv-SE" kern="0" dirty="0">
              <a:latin typeface="+mn-lt"/>
              <a:cs typeface="Arial"/>
            </a:endParaRPr>
          </a:p>
          <a:p>
            <a:pPr eaLnBrk="1" hangingPunct="1">
              <a:spcBef>
                <a:spcPct val="20000"/>
              </a:spcBef>
              <a:buFont typeface="Arial" charset="0"/>
              <a:buNone/>
              <a:defRPr/>
            </a:pPr>
            <a:r>
              <a:rPr lang="sv-SE" kern="0" dirty="0">
                <a:latin typeface="+mn-lt"/>
                <a:cs typeface="+mn-cs"/>
              </a:rPr>
              <a:t>Glöm inte att begära ut ett registerutdrag hos polisen i god tid före din VFU. Det utdrag som ska uppvisas är </a:t>
            </a:r>
            <a:r>
              <a:rPr lang="sv-SE" i="1" kern="0" dirty="0">
                <a:latin typeface="+mn-lt"/>
                <a:cs typeface="+mn-cs"/>
              </a:rPr>
              <a:t>Registerutdrag för dig som ska arbeta inom skola eller förskola. </a:t>
            </a:r>
            <a:endParaRPr lang="sv-SE" kern="0" dirty="0">
              <a:latin typeface="+mn-lt"/>
              <a:cs typeface="+mn-cs"/>
            </a:endParaRPr>
          </a:p>
          <a:p>
            <a:endParaRPr lang="sv-SE" dirty="0"/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sv-SE" dirty="0">
                <a:latin typeface="+mn-lt"/>
                <a:cs typeface="Calibri"/>
              </a:rPr>
              <a:t>Enligt beslut i Växjö kommun ska studenter som gör VFU i Växjö kommun även kunna uppvisa ytterligare ett utdrag ur belastningsregistret.  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sv-SE" dirty="0">
              <a:solidFill>
                <a:srgbClr val="000000"/>
              </a:solidFill>
              <a:latin typeface="+mn-lt"/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sv-SE" dirty="0">
                <a:solidFill>
                  <a:srgbClr val="000000"/>
                </a:solidFill>
                <a:latin typeface="+mn-lt"/>
                <a:cs typeface="Calibri"/>
              </a:rPr>
              <a:t>Ni hittar länkar till båda utdragen här: 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sv-SE" kern="0" dirty="0">
                <a:latin typeface="+mn-lt"/>
                <a:cs typeface="+mn-cs"/>
                <a:hlinkClick r:id="rId5"/>
              </a:rPr>
              <a:t>https://vfuportalen.lnu.se/larare/Pages/Page.aspx?pageId=1218</a:t>
            </a:r>
            <a:endParaRPr lang="sv-SE" kern="0" dirty="0">
              <a:latin typeface="+mn-lt"/>
              <a:cs typeface="+mn-cs"/>
            </a:endParaRP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sv-SE" kern="0" dirty="0">
              <a:latin typeface="+mn-lt"/>
              <a:cs typeface="+mn-cs"/>
            </a:endParaRPr>
          </a:p>
          <a:p>
            <a:r>
              <a:rPr lang="sv-SE" kern="0" dirty="0">
                <a:latin typeface="+mn-lt"/>
                <a:cs typeface="+mn-cs"/>
              </a:rPr>
              <a:t>Rektor kan neka dig att genomföra </a:t>
            </a:r>
            <a:r>
              <a:rPr lang="sv-SE" kern="0" dirty="0">
                <a:latin typeface="+mj-lt"/>
                <a:cs typeface="Arial"/>
              </a:rPr>
              <a:t>VFU </a:t>
            </a:r>
            <a:r>
              <a:rPr lang="sv-SE" kern="0" dirty="0">
                <a:latin typeface="+mj-lt"/>
                <a:cs typeface="+mn-cs"/>
              </a:rPr>
              <a:t>om </a:t>
            </a:r>
            <a:r>
              <a:rPr lang="sv-SE" kern="0" dirty="0">
                <a:latin typeface="+mn-lt"/>
                <a:cs typeface="+mn-cs"/>
              </a:rPr>
              <a:t>du inte har utdraget med dig första dagen.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55FC629-06AB-C756-5965-4057EA601B62}"/>
              </a:ext>
            </a:extLst>
          </p:cNvPr>
          <p:cNvSpPr txBox="1"/>
          <p:nvPr/>
        </p:nvSpPr>
        <p:spPr>
          <a:xfrm>
            <a:off x="9160695" y="4856476"/>
            <a:ext cx="2854035" cy="9541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sv-SE" sz="1400" b="1" i="1" kern="0" dirty="0">
                <a:latin typeface="+mj-lt"/>
                <a:cs typeface="Arial"/>
              </a:rPr>
              <a:t>Registerutdraget är endast giltigt i 6 månader – du ansvarar själv för att ditt utdrag är giltigt. </a:t>
            </a:r>
          </a:p>
        </p:txBody>
      </p:sp>
      <p:pic>
        <p:nvPicPr>
          <p:cNvPr id="31" name="Ljud 30">
            <a:hlinkClick r:id="" action="ppaction://media"/>
            <a:extLst>
              <a:ext uri="{FF2B5EF4-FFF2-40B4-BE49-F238E27FC236}">
                <a16:creationId xmlns:a16="http://schemas.microsoft.com/office/drawing/2014/main" id="{C54957F2-5C59-3D40-5282-D54608E68E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8740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80"/>
    </mc:Choice>
    <mc:Fallback xmlns="">
      <p:transition spd="slow" advTm="46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D97C3EA8-6D67-3779-710C-5B569FDDE2BE}"/>
              </a:ext>
            </a:extLst>
          </p:cNvPr>
          <p:cNvSpPr txBox="1">
            <a:spLocks/>
          </p:cNvSpPr>
          <p:nvPr/>
        </p:nvSpPr>
        <p:spPr>
          <a:xfrm>
            <a:off x="277312" y="1130298"/>
            <a:ext cx="4803775" cy="75565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altLang="sv-SE"/>
              <a:t>VFU utomlands	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EBCEE3D1-168C-15AD-BD07-EB9B8CA944BF}"/>
              </a:ext>
            </a:extLst>
          </p:cNvPr>
          <p:cNvSpPr txBox="1">
            <a:spLocks/>
          </p:cNvSpPr>
          <p:nvPr/>
        </p:nvSpPr>
        <p:spPr>
          <a:xfrm>
            <a:off x="204592" y="2057385"/>
            <a:ext cx="8577034" cy="488221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sv-SE" altLang="sv-SE" sz="7200"/>
          </a:p>
          <a:p>
            <a:pPr>
              <a:defRPr/>
            </a:pPr>
            <a:r>
              <a:rPr lang="sv-SE" altLang="sv-SE" sz="7200"/>
              <a:t>VFU utomlands är möjlig under VFU B. </a:t>
            </a:r>
          </a:p>
          <a:p>
            <a:pPr>
              <a:defRPr/>
            </a:pPr>
            <a:r>
              <a:rPr lang="sv-SE" altLang="sv-SE" sz="7200"/>
              <a:t>- ansökan sker senast 1 februari läsåret innan </a:t>
            </a:r>
          </a:p>
          <a:p>
            <a:pPr>
              <a:defRPr/>
            </a:pPr>
            <a:r>
              <a:rPr lang="sv-SE" altLang="sv-SE" sz="7200"/>
              <a:t>aktuell VFU-kurs.</a:t>
            </a:r>
            <a:endParaRPr lang="sv-SE"/>
          </a:p>
          <a:p>
            <a:pPr>
              <a:defRPr/>
            </a:pPr>
            <a:endParaRPr lang="sv-SE" altLang="sv-SE" sz="7200"/>
          </a:p>
          <a:p>
            <a:pPr>
              <a:defRPr/>
            </a:pPr>
            <a:endParaRPr lang="sv-SE" altLang="sv-SE" sz="7200"/>
          </a:p>
          <a:p>
            <a:pPr>
              <a:defRPr/>
            </a:pPr>
            <a:endParaRPr lang="sv-SE" altLang="sv-SE" sz="7200"/>
          </a:p>
          <a:p>
            <a:pPr>
              <a:defRPr/>
            </a:pPr>
            <a:endParaRPr lang="sv-SE" altLang="sv-SE" sz="7200"/>
          </a:p>
          <a:p>
            <a:pPr>
              <a:defRPr/>
            </a:pPr>
            <a:endParaRPr lang="sv-SE" altLang="sv-SE" sz="7200"/>
          </a:p>
          <a:p>
            <a:pPr>
              <a:defRPr/>
            </a:pPr>
            <a:endParaRPr lang="sv-SE" altLang="sv-SE" sz="7200"/>
          </a:p>
          <a:p>
            <a:pPr>
              <a:defRPr/>
            </a:pPr>
            <a:endParaRPr lang="sv-SE" altLang="sv-SE" sz="7200">
              <a:cs typeface="Arial"/>
            </a:endParaRPr>
          </a:p>
          <a:p>
            <a:pPr>
              <a:defRPr/>
            </a:pPr>
            <a:endParaRPr lang="sv-SE" altLang="sv-SE" sz="7200"/>
          </a:p>
          <a:p>
            <a:pPr>
              <a:defRPr/>
            </a:pPr>
            <a:r>
              <a:rPr lang="sv-SE" altLang="sv-SE" sz="7200"/>
              <a:t>Kontaktperson,  </a:t>
            </a:r>
          </a:p>
          <a:p>
            <a:pPr>
              <a:defRPr/>
            </a:pPr>
            <a:r>
              <a:rPr lang="sv-SE" altLang="sv-SE" sz="7200"/>
              <a:t>Alexandra Holtti</a:t>
            </a:r>
          </a:p>
          <a:p>
            <a:pPr>
              <a:defRPr/>
            </a:pPr>
            <a:r>
              <a:rPr lang="sv-SE" sz="7200">
                <a:solidFill>
                  <a:srgbClr val="2B2B2B"/>
                </a:solidFill>
                <a:latin typeface="OpenSans400"/>
                <a:hlinkClick r:id="rId5"/>
              </a:rPr>
              <a:t>alexandra.holtti@lnu.se</a:t>
            </a:r>
            <a:endParaRPr lang="sv-SE" sz="7200">
              <a:solidFill>
                <a:srgbClr val="2B2B2B"/>
              </a:solidFill>
              <a:latin typeface="OpenSans400"/>
            </a:endParaRPr>
          </a:p>
          <a:p>
            <a:pPr>
              <a:defRPr/>
            </a:pPr>
            <a:endParaRPr lang="sv-SE" altLang="sv-SE" sz="7200">
              <a:solidFill>
                <a:srgbClr val="2B2B2B"/>
              </a:solidFill>
              <a:latin typeface="OpenSans400"/>
            </a:endParaRPr>
          </a:p>
          <a:p>
            <a:pPr>
              <a:defRPr/>
            </a:pPr>
            <a:endParaRPr lang="sv-SE" altLang="sv-SE" sz="7200"/>
          </a:p>
          <a:p>
            <a:pPr>
              <a:defRPr/>
            </a:pPr>
            <a:endParaRPr lang="sv-SE" altLang="sv-SE" sz="7200"/>
          </a:p>
          <a:p>
            <a:pPr>
              <a:defRPr/>
            </a:pPr>
            <a:endParaRPr lang="sv-SE" altLang="sv-SE" sz="7200"/>
          </a:p>
          <a:p>
            <a:pPr>
              <a:defRPr/>
            </a:pPr>
            <a:endParaRPr lang="sv-SE" altLang="sv-SE" sz="7200"/>
          </a:p>
          <a:p>
            <a:pPr>
              <a:defRPr/>
            </a:pPr>
            <a:endParaRPr lang="sv-SE" altLang="sv-SE" sz="7200">
              <a:solidFill>
                <a:srgbClr val="2B2B2B"/>
              </a:solidFill>
              <a:latin typeface="OpenSans400"/>
            </a:endParaRPr>
          </a:p>
          <a:p>
            <a:pPr lvl="1">
              <a:defRPr/>
            </a:pPr>
            <a:endParaRPr lang="sv-SE" altLang="sv-SE" sz="2900"/>
          </a:p>
          <a:p>
            <a:pPr lvl="1">
              <a:defRPr/>
            </a:pPr>
            <a:endParaRPr lang="sv-SE" altLang="sv-SE" sz="2100"/>
          </a:p>
          <a:p>
            <a:pPr lvl="1">
              <a:defRPr/>
            </a:pPr>
            <a:br>
              <a:rPr lang="sv-SE" altLang="sv-SE"/>
            </a:br>
            <a:endParaRPr lang="sv-SE" altLang="sv-SE"/>
          </a:p>
          <a:p>
            <a:pPr>
              <a:buFont typeface="Arial" charset="0"/>
              <a:buChar char="•"/>
              <a:defRPr/>
            </a:pPr>
            <a:endParaRPr lang="sv-SE" altLang="sv-SE" sz="2400"/>
          </a:p>
          <a:p>
            <a:pPr>
              <a:buFont typeface="Arial" charset="0"/>
              <a:buNone/>
              <a:defRPr/>
            </a:pPr>
            <a:r>
              <a:rPr lang="sv-SE" altLang="sv-SE" sz="2400"/>
              <a:t>	</a:t>
            </a:r>
          </a:p>
          <a:p>
            <a:pPr>
              <a:defRPr/>
            </a:pPr>
            <a:endParaRPr lang="sv-SE" altLang="sv-SE"/>
          </a:p>
          <a:p>
            <a:pPr>
              <a:buFont typeface="Arial" charset="0"/>
              <a:buChar char="•"/>
              <a:defRPr/>
            </a:pPr>
            <a:endParaRPr lang="sv-SE" altLang="sv-SE"/>
          </a:p>
        </p:txBody>
      </p:sp>
      <p:pic>
        <p:nvPicPr>
          <p:cNvPr id="3" name="Picture 8" descr="Alexandra Holtti">
            <a:extLst>
              <a:ext uri="{FF2B5EF4-FFF2-40B4-BE49-F238E27FC236}">
                <a16:creationId xmlns:a16="http://schemas.microsoft.com/office/drawing/2014/main" id="{382895B9-E891-A2AA-FD96-C8119FEEA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629" y="4768868"/>
            <a:ext cx="1853897" cy="185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1D85067F-9123-D3C5-4EEA-E29FD71342EB}"/>
              </a:ext>
            </a:extLst>
          </p:cNvPr>
          <p:cNvSpPr txBox="1"/>
          <p:nvPr/>
        </p:nvSpPr>
        <p:spPr>
          <a:xfrm>
            <a:off x="9135125" y="5194048"/>
            <a:ext cx="2993116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sv-SE" altLang="sv-SE" sz="1600"/>
              <a:t>Mer information hittar du via </a:t>
            </a:r>
            <a:r>
              <a:rPr lang="sv-SE" altLang="sv-SE" sz="1600" b="1"/>
              <a:t>Lärarutbildningsportalen</a:t>
            </a:r>
            <a:endParaRPr lang="sv-SE" altLang="sv-SE" sz="1600" b="1">
              <a:cs typeface="Arial"/>
            </a:endParaRPr>
          </a:p>
          <a:p>
            <a:pPr>
              <a:defRPr/>
            </a:pPr>
            <a:r>
              <a:rPr lang="sv-SE" altLang="sv-SE" sz="1600">
                <a:hlinkClick r:id="rId7"/>
              </a:rPr>
              <a:t>Internationella möjligheter </a:t>
            </a:r>
            <a:endParaRPr lang="sv-SE" altLang="sv-SE" sz="1400">
              <a:cs typeface="Arial"/>
            </a:endParaRPr>
          </a:p>
        </p:txBody>
      </p:sp>
      <p:pic>
        <p:nvPicPr>
          <p:cNvPr id="2" name="Picture 1" descr="En bild som visar text, läsk, rita, kylskåp&#10;&#10;Automatiskt genererad beskrivning">
            <a:extLst>
              <a:ext uri="{FF2B5EF4-FFF2-40B4-BE49-F238E27FC236}">
                <a16:creationId xmlns:a16="http://schemas.microsoft.com/office/drawing/2014/main" id="{CABACBFF-A2FB-6DF3-1D4C-E66EFDFB74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6888" y="1528763"/>
            <a:ext cx="3209925" cy="5086350"/>
          </a:xfrm>
          <a:prstGeom prst="rect">
            <a:avLst/>
          </a:prstGeom>
        </p:spPr>
      </p:pic>
      <p:pic>
        <p:nvPicPr>
          <p:cNvPr id="17" name="Ljud 16">
            <a:hlinkClick r:id="" action="ppaction://media"/>
            <a:extLst>
              <a:ext uri="{FF2B5EF4-FFF2-40B4-BE49-F238E27FC236}">
                <a16:creationId xmlns:a16="http://schemas.microsoft.com/office/drawing/2014/main" id="{180CCB02-E80F-1598-053F-6D6E5F52D9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4102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91"/>
    </mc:Choice>
    <mc:Fallback xmlns="">
      <p:transition spd="slow" advTm="29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649361B-B599-4DFF-0031-946153A898B2}"/>
              </a:ext>
            </a:extLst>
          </p:cNvPr>
          <p:cNvSpPr txBox="1">
            <a:spLocks/>
          </p:cNvSpPr>
          <p:nvPr/>
        </p:nvSpPr>
        <p:spPr>
          <a:xfrm>
            <a:off x="308480" y="999847"/>
            <a:ext cx="7769200" cy="1014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sv-SE" altLang="sv-SE"/>
            </a:br>
            <a:r>
              <a:rPr lang="sv-SE" altLang="sv-SE"/>
              <a:t>Lärarutbildningsportalen </a:t>
            </a:r>
            <a:endParaRPr lang="sv-SE" altLang="sv-SE">
              <a:cs typeface="Arial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768731C-FDE5-E7C7-FB8D-37529E6B7FC9}"/>
              </a:ext>
            </a:extLst>
          </p:cNvPr>
          <p:cNvSpPr txBox="1"/>
          <p:nvPr/>
        </p:nvSpPr>
        <p:spPr>
          <a:xfrm>
            <a:off x="307801" y="2367715"/>
            <a:ext cx="5897417" cy="34163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sv-SE" sz="1400" b="1">
                <a:cs typeface="Arial"/>
                <a:hlinkClick r:id="rId5"/>
              </a:rPr>
              <a:t>https://vfuportalen.lnu.se/larare</a:t>
            </a:r>
            <a:r>
              <a:rPr lang="sv-SE" sz="1400" b="1">
                <a:cs typeface="Arial"/>
              </a:rPr>
              <a:t> </a:t>
            </a:r>
            <a:endParaRPr lang="en-US"/>
          </a:p>
          <a:p>
            <a:pPr>
              <a:defRPr/>
            </a:pPr>
            <a:endParaRPr lang="sv-SE" altLang="sv-SE"/>
          </a:p>
          <a:p>
            <a:pPr>
              <a:defRPr/>
            </a:pPr>
            <a:r>
              <a:rPr lang="sv-SE" altLang="sv-SE"/>
              <a:t>På Lärarutbildningsportalen hittar du </a:t>
            </a:r>
            <a:r>
              <a:rPr lang="sv-SE" altLang="sv-SE" err="1"/>
              <a:t>bl</a:t>
            </a:r>
            <a:r>
              <a:rPr lang="sv-SE" altLang="sv-SE"/>
              <a:t> a </a:t>
            </a:r>
            <a:endParaRPr lang="sv-SE"/>
          </a:p>
          <a:p>
            <a:pPr>
              <a:defRPr/>
            </a:pPr>
            <a:r>
              <a:rPr lang="sv-SE" altLang="sv-SE"/>
              <a:t>-Information inför, under och efter VFU </a:t>
            </a:r>
          </a:p>
          <a:p>
            <a:pPr>
              <a:buFontTx/>
              <a:buChar char="-"/>
              <a:defRPr/>
            </a:pPr>
            <a:r>
              <a:rPr lang="sv-SE" altLang="sv-SE"/>
              <a:t>Information om partnerområden</a:t>
            </a:r>
          </a:p>
          <a:p>
            <a:pPr>
              <a:buFontTx/>
              <a:buChar char="-"/>
              <a:defRPr/>
            </a:pPr>
            <a:r>
              <a:rPr lang="sv-SE" altLang="sv-SE"/>
              <a:t>Blanketter </a:t>
            </a:r>
          </a:p>
          <a:p>
            <a:pPr>
              <a:buFontTx/>
              <a:buChar char="-"/>
              <a:defRPr/>
            </a:pPr>
            <a:r>
              <a:rPr lang="sv-SE" altLang="sv-SE"/>
              <a:t>Resebidrag</a:t>
            </a:r>
          </a:p>
          <a:p>
            <a:pPr marL="0" indent="0">
              <a:defRPr/>
            </a:pPr>
            <a:endParaRPr lang="sv-SE" altLang="sv-SE"/>
          </a:p>
          <a:p>
            <a:pPr marL="0" indent="0">
              <a:defRPr/>
            </a:pPr>
            <a:r>
              <a:rPr lang="sv-SE" altLang="sv-SE"/>
              <a:t>När du loggar in ser du </a:t>
            </a:r>
          </a:p>
          <a:p>
            <a:pPr>
              <a:buFontTx/>
              <a:buChar char="-"/>
              <a:defRPr/>
            </a:pPr>
            <a:r>
              <a:rPr lang="sv-SE" altLang="sv-SE"/>
              <a:t>Din personliga studieplan</a:t>
            </a:r>
          </a:p>
          <a:p>
            <a:pPr>
              <a:buFontTx/>
              <a:buChar char="-"/>
              <a:defRPr/>
            </a:pPr>
            <a:r>
              <a:rPr lang="sv-SE" altLang="sv-SE"/>
              <a:t>Aktuell VFU-placering</a:t>
            </a:r>
          </a:p>
          <a:p>
            <a:pPr>
              <a:buFontTx/>
              <a:buChar char="-"/>
              <a:defRPr/>
            </a:pPr>
            <a:r>
              <a:rPr lang="sv-SE" altLang="sv-SE"/>
              <a:t>Digitala bedömningsunderlag</a:t>
            </a:r>
          </a:p>
        </p:txBody>
      </p:sp>
      <p:pic>
        <p:nvPicPr>
          <p:cNvPr id="22" name="Ljud 21">
            <a:hlinkClick r:id="" action="ppaction://media"/>
            <a:extLst>
              <a:ext uri="{FF2B5EF4-FFF2-40B4-BE49-F238E27FC236}">
                <a16:creationId xmlns:a16="http://schemas.microsoft.com/office/drawing/2014/main" id="{0ECAF436-3174-24E4-8F4B-573BDFAD7F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6872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726"/>
    </mc:Choice>
    <mc:Fallback xmlns="">
      <p:transition spd="slow" advTm="427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5543E661-0C22-0710-8390-E69E4AD509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4223C201-3DBD-12E7-CCA3-503C709438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5004" y="3429000"/>
            <a:ext cx="5615796" cy="561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D97758F1-94D3-D020-C3D3-C115A617F4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AAB331D-286B-AEBA-09D6-9626744A312B}"/>
              </a:ext>
            </a:extLst>
          </p:cNvPr>
          <p:cNvSpPr txBox="1"/>
          <p:nvPr/>
        </p:nvSpPr>
        <p:spPr>
          <a:xfrm>
            <a:off x="783308" y="780282"/>
            <a:ext cx="9191028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4400" b="1"/>
              <a:t>Scanna QR-koden och fyll i formuläret inför VFU A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FFE7EF39-4672-067B-CDB3-2C0FE1430068}"/>
              </a:ext>
            </a:extLst>
          </p:cNvPr>
          <p:cNvSpPr txBox="1"/>
          <p:nvPr/>
        </p:nvSpPr>
        <p:spPr>
          <a:xfrm>
            <a:off x="9178506" y="5210355"/>
            <a:ext cx="251028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b="1" dirty="0"/>
              <a:t>Eller senast 27 november!</a:t>
            </a:r>
          </a:p>
        </p:txBody>
      </p:sp>
      <p:pic>
        <p:nvPicPr>
          <p:cNvPr id="22" name="Ljud 21">
            <a:hlinkClick r:id="" action="ppaction://media"/>
            <a:extLst>
              <a:ext uri="{FF2B5EF4-FFF2-40B4-BE49-F238E27FC236}">
                <a16:creationId xmlns:a16="http://schemas.microsoft.com/office/drawing/2014/main" id="{89D5089B-41F3-3194-0C01-0BA130796E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4AD05173-DFDE-7CE0-05E0-44E8254AF8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8859" y="2379232"/>
            <a:ext cx="4262341" cy="426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0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09"/>
    </mc:Choice>
    <mc:Fallback xmlns="">
      <p:transition spd="slow" advTm="136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rubrik 1">
            <a:extLst>
              <a:ext uri="{FF2B5EF4-FFF2-40B4-BE49-F238E27FC236}">
                <a16:creationId xmlns:a16="http://schemas.microsoft.com/office/drawing/2014/main" id="{42F5B80C-0566-9132-FCC4-607FF7E2FA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2165" y="2717556"/>
            <a:ext cx="6110002" cy="3393900"/>
          </a:xfrm>
        </p:spPr>
        <p:txBody>
          <a:bodyPr/>
          <a:lstStyle/>
          <a:p>
            <a:r>
              <a:rPr lang="sv-SE" dirty="0"/>
              <a:t>Vi ses även på Zoom den 24 november kl.</a:t>
            </a:r>
            <a:r>
              <a:rPr lang="sv-SE" dirty="0">
                <a:solidFill>
                  <a:srgbClr val="FF0000"/>
                </a:solidFill>
              </a:rPr>
              <a:t> </a:t>
            </a:r>
            <a:r>
              <a:rPr lang="sv-SE" dirty="0">
                <a:solidFill>
                  <a:srgbClr val="002060"/>
                </a:solidFill>
              </a:rPr>
              <a:t>13.15, då </a:t>
            </a:r>
            <a:r>
              <a:rPr lang="sv-SE" dirty="0"/>
              <a:t>du kommer ha möjlighet att ställa frågor kring VFU.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060117D2-6FC3-C7BC-7959-6B205BD8B9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165" y="1166690"/>
            <a:ext cx="9539752" cy="1123586"/>
          </a:xfrm>
        </p:spPr>
        <p:txBody>
          <a:bodyPr>
            <a:normAutofit fontScale="90000"/>
          </a:bodyPr>
          <a:lstStyle/>
          <a:p>
            <a:r>
              <a:rPr lang="sv-SE" dirty="0"/>
              <a:t>Välkommen att höra om du har frågor eller funderingar kring VFU!</a:t>
            </a:r>
          </a:p>
        </p:txBody>
      </p:sp>
      <p:sp>
        <p:nvSpPr>
          <p:cNvPr id="4" name="Platshållare för text 5">
            <a:extLst>
              <a:ext uri="{FF2B5EF4-FFF2-40B4-BE49-F238E27FC236}">
                <a16:creationId xmlns:a16="http://schemas.microsoft.com/office/drawing/2014/main" id="{7C655839-0FA8-B553-14B1-77B61CCBDCF3}"/>
              </a:ext>
            </a:extLst>
          </p:cNvPr>
          <p:cNvSpPr txBox="1">
            <a:spLocks/>
          </p:cNvSpPr>
          <p:nvPr/>
        </p:nvSpPr>
        <p:spPr>
          <a:xfrm>
            <a:off x="521560" y="5382000"/>
            <a:ext cx="2952502" cy="1458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altLang="sv-SE" sz="1800" dirty="0"/>
              <a:t>Hanna Lindgren</a:t>
            </a:r>
          </a:p>
          <a:p>
            <a:pPr marL="0" indent="0">
              <a:buNone/>
            </a:pPr>
            <a:r>
              <a:rPr lang="sv-SE" altLang="sv-SE" sz="1600" dirty="0"/>
              <a:t>VFU-koordinator</a:t>
            </a:r>
          </a:p>
          <a:p>
            <a:pPr marL="0" indent="0">
              <a:buNone/>
            </a:pPr>
            <a:r>
              <a:rPr lang="sv-SE" sz="18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5"/>
              </a:rPr>
              <a:t>hanna.lindgren@lnu.se</a:t>
            </a:r>
            <a:endParaRPr lang="sv-SE" altLang="sv-SE" sz="1600" dirty="0"/>
          </a:p>
          <a:p>
            <a:endParaRPr lang="sv-SE" altLang="sv-SE" dirty="0"/>
          </a:p>
          <a:p>
            <a:endParaRPr lang="sv-SE" altLang="sv-SE" dirty="0"/>
          </a:p>
        </p:txBody>
      </p:sp>
      <p:pic>
        <p:nvPicPr>
          <p:cNvPr id="5" name="Picture 4" descr="Hanna Lindgren">
            <a:extLst>
              <a:ext uri="{FF2B5EF4-FFF2-40B4-BE49-F238E27FC236}">
                <a16:creationId xmlns:a16="http://schemas.microsoft.com/office/drawing/2014/main" id="{BD9834D9-560D-8D2F-4DD3-7AFAC40BB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503" y="5002274"/>
            <a:ext cx="1411358" cy="141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ubrik 3">
            <a:extLst>
              <a:ext uri="{FF2B5EF4-FFF2-40B4-BE49-F238E27FC236}">
                <a16:creationId xmlns:a16="http://schemas.microsoft.com/office/drawing/2014/main" id="{113C7646-A382-7B18-C31A-62D7A717C7A2}"/>
              </a:ext>
            </a:extLst>
          </p:cNvPr>
          <p:cNvSpPr txBox="1">
            <a:spLocks/>
          </p:cNvSpPr>
          <p:nvPr/>
        </p:nvSpPr>
        <p:spPr>
          <a:xfrm>
            <a:off x="493655" y="5002274"/>
            <a:ext cx="3008312" cy="41433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altLang="sv-SE" sz="1800" dirty="0"/>
              <a:t>Kontaktuppgifter:</a:t>
            </a:r>
          </a:p>
          <a:p>
            <a:endParaRPr lang="sv-SE" altLang="sv-SE" sz="1800" dirty="0"/>
          </a:p>
        </p:txBody>
      </p:sp>
      <p:pic>
        <p:nvPicPr>
          <p:cNvPr id="30" name="Ljud 29">
            <a:hlinkClick r:id="" action="ppaction://media"/>
            <a:extLst>
              <a:ext uri="{FF2B5EF4-FFF2-40B4-BE49-F238E27FC236}">
                <a16:creationId xmlns:a16="http://schemas.microsoft.com/office/drawing/2014/main" id="{8DE01E95-5841-5CCA-E884-8CC7CF26BF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4341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22"/>
    </mc:Choice>
    <mc:Fallback xmlns="">
      <p:transition spd="slow" advTm="267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Linnéuniversitetet">
  <a:themeElements>
    <a:clrScheme name="Linnéuniversitetet">
      <a:dk1>
        <a:srgbClr val="232326"/>
      </a:dk1>
      <a:lt1>
        <a:srgbClr val="FFE000"/>
      </a:lt1>
      <a:dk2>
        <a:srgbClr val="232326"/>
      </a:dk2>
      <a:lt2>
        <a:srgbClr val="FFE000"/>
      </a:lt2>
      <a:accent1>
        <a:srgbClr val="FFE000"/>
      </a:accent1>
      <a:accent2>
        <a:srgbClr val="FDECB2"/>
      </a:accent2>
      <a:accent3>
        <a:srgbClr val="A62186"/>
      </a:accent3>
      <a:accent4>
        <a:srgbClr val="5D4FB1"/>
      </a:accent4>
      <a:accent5>
        <a:srgbClr val="007340"/>
      </a:accent5>
      <a:accent6>
        <a:srgbClr val="232326"/>
      </a:accent6>
      <a:hlink>
        <a:srgbClr val="5D4FB1"/>
      </a:hlink>
      <a:folHlink>
        <a:srgbClr val="A62186"/>
      </a:folHlink>
    </a:clrScheme>
    <a:fontScheme name="Linnéuniversitet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V-lnu-v241008.potx" id="{62EC6634-2CD0-40BF-B898-AF3B80341D75}" vid="{DD5AAA04-F965-487D-8BD6-F7FC5355263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df9f51f-a37c-4e31-8bdf-e79a431a0190">
      <Terms xmlns="http://schemas.microsoft.com/office/infopath/2007/PartnerControls"/>
    </lcf76f155ced4ddcb4097134ff3c332f>
    <_Flow_SignoffStatus xmlns="ddf9f51f-a37c-4e31-8bdf-e79a431a019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CAA7728AFEA6B4FBA510B4F6CBF6C09" ma:contentTypeVersion="12" ma:contentTypeDescription="Skapa ett nytt dokument." ma:contentTypeScope="" ma:versionID="7f03d77f0d2c9cd4f89ff8fc80b2a7da">
  <xsd:schema xmlns:xsd="http://www.w3.org/2001/XMLSchema" xmlns:xs="http://www.w3.org/2001/XMLSchema" xmlns:p="http://schemas.microsoft.com/office/2006/metadata/properties" xmlns:ns2="ddf9f51f-a37c-4e31-8bdf-e79a431a0190" targetNamespace="http://schemas.microsoft.com/office/2006/metadata/properties" ma:root="true" ma:fieldsID="1eb1b3c0165d86730cd01da21222192f" ns2:_="">
    <xsd:import namespace="ddf9f51f-a37c-4e31-8bdf-e79a431a01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f9f51f-a37c-4e31-8bdf-e79a431a01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994978f9-c720-412d-8f76-78c50bf03f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Godkännandestatus" ma:internalName="_x0024_Resources_x003a_core_x002c_Signoff_Statu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08626F8-C81A-4DD8-8FE3-419B7557DB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FB6C309-38A7-4AA8-8DF4-66A3511A9352}">
  <ds:schemaRefs>
    <ds:schemaRef ds:uri="ddf9f51f-a37c-4e31-8bdf-e79a431a0190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25EA55A-5028-4572-8FBC-B1BF7B2B33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f9f51f-a37c-4e31-8bdf-e79a431a01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sv-lnu-v241008 (3)</Template>
  <TotalTime>600</TotalTime>
  <Words>880</Words>
  <Application>Microsoft Office PowerPoint</Application>
  <PresentationFormat>Bredbild</PresentationFormat>
  <Paragraphs>163</Paragraphs>
  <Slides>13</Slides>
  <Notes>12</Notes>
  <HiddenSlides>0</HiddenSlides>
  <MMClips>13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20" baseType="lpstr">
      <vt:lpstr>Aptos</vt:lpstr>
      <vt:lpstr>Arial</vt:lpstr>
      <vt:lpstr>Arial,Sans-Serif</vt:lpstr>
      <vt:lpstr>Calibri</vt:lpstr>
      <vt:lpstr>OpenSans400</vt:lpstr>
      <vt:lpstr>Times New Roman</vt:lpstr>
      <vt:lpstr>Linnéuniversitetet</vt:lpstr>
      <vt:lpstr>PowerPoint-presentation</vt:lpstr>
      <vt:lpstr>PowerPoint-presentation</vt:lpstr>
      <vt:lpstr>PowerPoint-presentation</vt:lpstr>
      <vt:lpstr>PowerPoint-presentation</vt:lpstr>
      <vt:lpstr>Riktlinjer för VFU-placering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Välkommen att höra om du har frågor eller funderingar kring VFU!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 Lindgren</dc:creator>
  <cp:lastModifiedBy>Hanna Lindgren</cp:lastModifiedBy>
  <cp:revision>27</cp:revision>
  <dcterms:created xsi:type="dcterms:W3CDTF">2024-10-24T11:14:14Z</dcterms:created>
  <dcterms:modified xsi:type="dcterms:W3CDTF">2026-10-08T08:49:44Z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0x010100ECAA7728AFEA6B4FBA510B4F6CBF6C09</vt:lpwstr>
  </property>
  <property fmtid="{D5CDD505-2E9C-101B-9397-08002B2CF9AE}" pid="3" name="Order">
    <vt:r8>130000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MediaServiceImageTags">
    <vt:lpwstr/>
  </property>
</Properties>
</file>