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258" r:id="rId3"/>
    <p:sldId id="267" r:id="rId4"/>
    <p:sldId id="378" r:id="rId5"/>
    <p:sldId id="379" r:id="rId6"/>
    <p:sldId id="402" r:id="rId7"/>
    <p:sldId id="381" r:id="rId8"/>
    <p:sldId id="380" r:id="rId9"/>
    <p:sldId id="384" r:id="rId10"/>
    <p:sldId id="354" r:id="rId11"/>
    <p:sldId id="368" r:id="rId12"/>
    <p:sldId id="399" r:id="rId13"/>
    <p:sldId id="385" r:id="rId14"/>
    <p:sldId id="400" r:id="rId15"/>
    <p:sldId id="356" r:id="rId16"/>
    <p:sldId id="363" r:id="rId17"/>
    <p:sldId id="364" r:id="rId18"/>
    <p:sldId id="382" r:id="rId19"/>
    <p:sldId id="394" r:id="rId20"/>
    <p:sldId id="388" r:id="rId21"/>
    <p:sldId id="389" r:id="rId22"/>
    <p:sldId id="390" r:id="rId23"/>
    <p:sldId id="387" r:id="rId24"/>
    <p:sldId id="372" r:id="rId25"/>
    <p:sldId id="362" r:id="rId26"/>
    <p:sldId id="366" r:id="rId27"/>
    <p:sldId id="403" r:id="rId28"/>
    <p:sldId id="391" r:id="rId29"/>
    <p:sldId id="25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73088" autoAdjust="0"/>
  </p:normalViewPr>
  <p:slideViewPr>
    <p:cSldViewPr snapToGrid="0" snapToObjects="1">
      <p:cViewPr varScale="1">
        <p:scale>
          <a:sx n="118" d="100"/>
          <a:sy n="118" d="100"/>
        </p:scale>
        <p:origin x="156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A9ED9-F1EB-4EC4-89B1-FE1106268314}" type="datetimeFigureOut">
              <a:rPr lang="sv-SE" smtClean="0"/>
              <a:t>2024-08-23</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546E2-4CE9-49F2-ACCF-BDE989138AC0}" type="slidenum">
              <a:rPr lang="sv-SE" smtClean="0"/>
              <a:t>‹#›</a:t>
            </a:fld>
            <a:endParaRPr lang="sv-SE"/>
          </a:p>
        </p:txBody>
      </p:sp>
    </p:spTree>
    <p:extLst>
      <p:ext uri="{BB962C8B-B14F-4D97-AF65-F5344CB8AC3E}">
        <p14:creationId xmlns:p14="http://schemas.microsoft.com/office/powerpoint/2010/main" val="129964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emmelie.hedinekholm@lnu.s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nu.se/nystuden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ub@lnu.s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dirty="0"/>
              <a:t>Välkommen som</a:t>
            </a:r>
            <a:r>
              <a:rPr lang="sv-SE" b="1" baseline="0" dirty="0"/>
              <a:t> student på Ekonomihögskolan vid Linnéuniversitetet</a:t>
            </a:r>
          </a:p>
          <a:p>
            <a:endParaRPr lang="sv-SE" b="0" baseline="0" dirty="0"/>
          </a:p>
          <a:p>
            <a:r>
              <a:rPr lang="sv-SE" b="0" baseline="0" dirty="0"/>
              <a:t>Fyll i namn och program se röd text</a:t>
            </a:r>
          </a:p>
          <a:p>
            <a:endParaRPr lang="sv-SE" b="0" baseline="0" dirty="0"/>
          </a:p>
          <a:p>
            <a:r>
              <a:rPr lang="sv-SE" b="0" baseline="0" dirty="0"/>
              <a:t>Lägg gärna ut </a:t>
            </a:r>
            <a:r>
              <a:rPr lang="sv-SE" b="0" baseline="0" dirty="0" err="1"/>
              <a:t>ppt</a:t>
            </a:r>
            <a:r>
              <a:rPr lang="sv-SE" b="0" baseline="0" dirty="0"/>
              <a:t> i programrummet på </a:t>
            </a:r>
            <a:r>
              <a:rPr lang="sv-SE" b="0" baseline="0" dirty="0" err="1"/>
              <a:t>MyMoodle</a:t>
            </a:r>
            <a:endParaRPr lang="sv-SE" b="0" dirty="0"/>
          </a:p>
          <a:p>
            <a:endParaRPr lang="sv-SE" dirty="0"/>
          </a:p>
        </p:txBody>
      </p:sp>
      <p:sp>
        <p:nvSpPr>
          <p:cNvPr id="4" name="Slide Number Placeholder 3"/>
          <p:cNvSpPr>
            <a:spLocks noGrp="1"/>
          </p:cNvSpPr>
          <p:nvPr>
            <p:ph type="sldNum" sz="quarter" idx="5"/>
          </p:nvPr>
        </p:nvSpPr>
        <p:spPr/>
        <p:txBody>
          <a:bodyPr/>
          <a:lstStyle/>
          <a:p>
            <a:fld id="{CF6546E2-4CE9-49F2-ACCF-BDE989138AC0}" type="slidenum">
              <a:rPr lang="sv-SE" smtClean="0"/>
              <a:t>1</a:t>
            </a:fld>
            <a:endParaRPr lang="sv-SE"/>
          </a:p>
        </p:txBody>
      </p:sp>
    </p:spTree>
    <p:extLst>
      <p:ext uri="{BB962C8B-B14F-4D97-AF65-F5344CB8AC3E}">
        <p14:creationId xmlns:p14="http://schemas.microsoft.com/office/powerpoint/2010/main" val="2122741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7313" y="744538"/>
            <a:ext cx="6619875" cy="3724275"/>
          </a:xfrm>
        </p:spPr>
      </p:sp>
      <p:sp>
        <p:nvSpPr>
          <p:cNvPr id="3" name="Platshållare för anteckningar 2"/>
          <p:cNvSpPr>
            <a:spLocks noGrp="1"/>
          </p:cNvSpPr>
          <p:nvPr>
            <p:ph type="body" idx="1"/>
          </p:nvPr>
        </p:nvSpPr>
        <p:spPr/>
        <p:txBody>
          <a:bodyPr/>
          <a:lstStyle/>
          <a:p>
            <a:r>
              <a:rPr lang="sv-SE" b="1" dirty="0"/>
              <a:t>Kurs- och utbildningsplan</a:t>
            </a:r>
          </a:p>
          <a:p>
            <a:endParaRPr lang="sv-SE" dirty="0"/>
          </a:p>
          <a:p>
            <a:r>
              <a:rPr lang="sv-SE" dirty="0"/>
              <a:t>Gå</a:t>
            </a:r>
            <a:r>
              <a:rPr lang="sv-SE" baseline="0" dirty="0"/>
              <a:t> igenom och visa var studenten kan hitta kursplan och utbildningsplanen</a:t>
            </a:r>
          </a:p>
          <a:p>
            <a:r>
              <a:rPr lang="sv-SE" baseline="0" dirty="0"/>
              <a:t>https://lnu.se/utbildning/under-studierna/studentwebben/kurs-och-utbildningsplaner/ (rubriken på sidan)</a:t>
            </a:r>
          </a:p>
          <a:p>
            <a:endParaRPr lang="sv-SE" baseline="0" dirty="0"/>
          </a:p>
          <a:p>
            <a:r>
              <a:rPr lang="sv-SE" baseline="0" dirty="0"/>
              <a:t>Viktigt att visa i kursplanen är:</a:t>
            </a:r>
          </a:p>
          <a:p>
            <a:pPr marL="171450" indent="-171450">
              <a:buFont typeface="Arial" panose="020B0604020202020204" pitchFamily="34" charset="0"/>
              <a:buChar char="•"/>
            </a:pPr>
            <a:r>
              <a:rPr lang="sv-SE" baseline="0" dirty="0"/>
              <a:t>Förkunskapskrav - Gå igenom att det är förkunskapen i kursplanen som styr om studenten är behörig eller inte till kursen. Notera att om studenten inte uppfyller kraven kan hen alltså bli nekad till att påbörja en kurs.</a:t>
            </a:r>
          </a:p>
          <a:p>
            <a:pPr marL="171450" indent="-171450">
              <a:buFont typeface="Arial" panose="020B0604020202020204" pitchFamily="34" charset="0"/>
              <a:buChar char="•"/>
            </a:pPr>
            <a:r>
              <a:rPr lang="sv-SE" baseline="0" dirty="0"/>
              <a:t>Litteraturlistan – att den ligger sist i kursplanen – obs litteraturlistan kan ändras fram till 8 veckor innan kursstart, så det är inte en bra idé att köpa på sig all kurslitteratur året innan kursen ges.</a:t>
            </a:r>
          </a:p>
        </p:txBody>
      </p:sp>
      <p:sp>
        <p:nvSpPr>
          <p:cNvPr id="4" name="Platshållare för bildnummer 3"/>
          <p:cNvSpPr>
            <a:spLocks noGrp="1"/>
          </p:cNvSpPr>
          <p:nvPr>
            <p:ph type="sldNum" sz="quarter" idx="10"/>
          </p:nvPr>
        </p:nvSpPr>
        <p:spPr/>
        <p:txBody>
          <a:bodyPr/>
          <a:lstStyle/>
          <a:p>
            <a:fld id="{4970E7F1-1FC6-4112-B6DB-B43B092A1A34}" type="slidenum">
              <a:rPr lang="sv-SE" smtClean="0"/>
              <a:t>10</a:t>
            </a:fld>
            <a:endParaRPr lang="sv-SE"/>
          </a:p>
        </p:txBody>
      </p:sp>
    </p:spTree>
    <p:extLst>
      <p:ext uri="{BB962C8B-B14F-4D97-AF65-F5344CB8AC3E}">
        <p14:creationId xmlns:p14="http://schemas.microsoft.com/office/powerpoint/2010/main" val="4035867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7313" y="744538"/>
            <a:ext cx="6619875" cy="3724275"/>
          </a:xfrm>
        </p:spPr>
      </p:sp>
      <p:sp>
        <p:nvSpPr>
          <p:cNvPr id="3" name="Platshållare för anteckningar 2"/>
          <p:cNvSpPr>
            <a:spLocks noGrp="1"/>
          </p:cNvSpPr>
          <p:nvPr>
            <p:ph type="body" idx="1"/>
          </p:nvPr>
        </p:nvSpPr>
        <p:spPr/>
        <p:txBody>
          <a:bodyPr/>
          <a:lstStyle/>
          <a:p>
            <a:r>
              <a:rPr lang="sv-SE" b="1" baseline="0" dirty="0"/>
              <a:t>Examination</a:t>
            </a:r>
          </a:p>
          <a:p>
            <a:endParaRPr lang="sv-SE" baseline="0" dirty="0"/>
          </a:p>
          <a:p>
            <a:r>
              <a:rPr lang="sv-SE" baseline="0" dirty="0"/>
              <a:t>Gå igenom de olika examinationsformer:</a:t>
            </a:r>
          </a:p>
          <a:p>
            <a:pPr marL="171450" indent="-171450">
              <a:buFont typeface="Arial" panose="020B0604020202020204" pitchFamily="34" charset="0"/>
              <a:buChar char="•"/>
            </a:pPr>
            <a:r>
              <a:rPr lang="sv-SE" baseline="0" dirty="0"/>
              <a:t>skriftlig tentamen </a:t>
            </a:r>
          </a:p>
          <a:p>
            <a:pPr marL="171450" indent="-171450">
              <a:buFont typeface="Arial" panose="020B0604020202020204" pitchFamily="34" charset="0"/>
              <a:buChar char="•"/>
            </a:pPr>
            <a:r>
              <a:rPr lang="sv-SE" baseline="0" dirty="0"/>
              <a:t>hemtentamen</a:t>
            </a:r>
          </a:p>
          <a:p>
            <a:pPr marL="171450" indent="-171450">
              <a:buFont typeface="Arial" panose="020B0604020202020204" pitchFamily="34" charset="0"/>
              <a:buChar char="•"/>
            </a:pPr>
            <a:r>
              <a:rPr lang="sv-SE" baseline="0" dirty="0"/>
              <a:t>inlämningsuppgift</a:t>
            </a:r>
          </a:p>
          <a:p>
            <a:pPr marL="171450" indent="-171450">
              <a:buFont typeface="Arial" panose="020B0604020202020204" pitchFamily="34" charset="0"/>
              <a:buChar char="•"/>
            </a:pPr>
            <a:r>
              <a:rPr lang="sv-SE" baseline="0" dirty="0"/>
              <a:t>dugga</a:t>
            </a:r>
          </a:p>
          <a:p>
            <a:pPr marL="171450" indent="-171450">
              <a:buFont typeface="Arial" panose="020B0604020202020204" pitchFamily="34" charset="0"/>
              <a:buChar char="•"/>
            </a:pPr>
            <a:r>
              <a:rPr lang="sv-SE" baseline="0" dirty="0"/>
              <a:t>digitala test</a:t>
            </a:r>
          </a:p>
          <a:p>
            <a:pPr marL="171450" indent="-171450">
              <a:buFont typeface="Arial" panose="020B0604020202020204" pitchFamily="34" charset="0"/>
              <a:buChar char="•"/>
            </a:pPr>
            <a:r>
              <a:rPr lang="sv-SE" baseline="0" dirty="0" err="1"/>
              <a:t>case</a:t>
            </a:r>
            <a:endParaRPr lang="sv-SE" baseline="0" dirty="0"/>
          </a:p>
          <a:p>
            <a:endParaRPr lang="sv-SE" baseline="0" dirty="0"/>
          </a:p>
          <a:p>
            <a:r>
              <a:rPr lang="sv-SE" baseline="0" dirty="0"/>
              <a:t>Gå gärna igenom hur den första kursen examineras och visa gärna kursplanen.</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Viktigt att notera för studenten är att: o</a:t>
            </a:r>
            <a:r>
              <a:rPr lang="sv-SE" dirty="0"/>
              <a:t>m du fått ett godkänt betyg kan du inte göra samma examination igen för att få högre betyg.</a:t>
            </a:r>
          </a:p>
        </p:txBody>
      </p:sp>
      <p:sp>
        <p:nvSpPr>
          <p:cNvPr id="4" name="Platshållare för bildnummer 3"/>
          <p:cNvSpPr>
            <a:spLocks noGrp="1"/>
          </p:cNvSpPr>
          <p:nvPr>
            <p:ph type="sldNum" sz="quarter" idx="10"/>
          </p:nvPr>
        </p:nvSpPr>
        <p:spPr/>
        <p:txBody>
          <a:bodyPr/>
          <a:lstStyle/>
          <a:p>
            <a:fld id="{4970E7F1-1FC6-4112-B6DB-B43B092A1A34}" type="slidenum">
              <a:rPr lang="sv-SE" smtClean="0"/>
              <a:t>11</a:t>
            </a:fld>
            <a:endParaRPr lang="sv-SE"/>
          </a:p>
        </p:txBody>
      </p:sp>
    </p:spTree>
    <p:extLst>
      <p:ext uri="{BB962C8B-B14F-4D97-AF65-F5344CB8AC3E}">
        <p14:creationId xmlns:p14="http://schemas.microsoft.com/office/powerpoint/2010/main" val="1494215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Skriftlig tentamen</a:t>
            </a:r>
          </a:p>
          <a:p>
            <a:endParaRPr lang="sv-SE" dirty="0"/>
          </a:p>
          <a:p>
            <a:r>
              <a:rPr lang="sv-SE" dirty="0"/>
              <a:t>Anmälan till skriftlig</a:t>
            </a:r>
            <a:r>
              <a:rPr lang="sv-SE" baseline="0" dirty="0"/>
              <a:t> tentamen är obligatoriskt och görs via studentwebben. </a:t>
            </a:r>
          </a:p>
          <a:p>
            <a:endParaRPr lang="sv-SE" baseline="0" dirty="0"/>
          </a:p>
          <a:p>
            <a:r>
              <a:rPr lang="sv-SE" baseline="0" dirty="0"/>
              <a:t>Notera att det inte går att efteranmäla sig till tentamen, att vare sig lärare eller utbildningsadministratör kan efteranmäla någon student till en skriftlig tentamen.</a:t>
            </a:r>
          </a:p>
          <a:p>
            <a:endParaRPr lang="sv-SE" sz="1200" b="0" i="0" kern="1200" baseline="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Har du missat att anmäla dig, kan du gå till tentasalen, där tentamensvärdarna bedömer om det finns plats för dig att skriva tentan. Du får i så fall börja skriva tentan 45 minuter efter ordinarie starttid.  </a:t>
            </a:r>
            <a:endParaRPr lang="sv-SE" baseline="0" dirty="0"/>
          </a:p>
          <a:p>
            <a:endParaRPr lang="sv-SE" baseline="0" dirty="0"/>
          </a:p>
          <a:p>
            <a:r>
              <a:rPr lang="sv-SE" baseline="0" dirty="0"/>
              <a:t>Visa tentamensschemat – länk finns i sliden. På detta sätt kan studenterna planera sina studier. </a:t>
            </a:r>
          </a:p>
        </p:txBody>
      </p:sp>
      <p:sp>
        <p:nvSpPr>
          <p:cNvPr id="4" name="Platshållare för bildnummer 3"/>
          <p:cNvSpPr>
            <a:spLocks noGrp="1"/>
          </p:cNvSpPr>
          <p:nvPr>
            <p:ph type="sldNum" sz="quarter" idx="10"/>
          </p:nvPr>
        </p:nvSpPr>
        <p:spPr/>
        <p:txBody>
          <a:bodyPr/>
          <a:lstStyle/>
          <a:p>
            <a:fld id="{4970E7F1-1FC6-4112-B6DB-B43B092A1A34}" type="slidenum">
              <a:rPr lang="sv-SE" smtClean="0"/>
              <a:t>12</a:t>
            </a:fld>
            <a:endParaRPr lang="sv-SE"/>
          </a:p>
        </p:txBody>
      </p:sp>
    </p:spTree>
    <p:extLst>
      <p:ext uri="{BB962C8B-B14F-4D97-AF65-F5344CB8AC3E}">
        <p14:creationId xmlns:p14="http://schemas.microsoft.com/office/powerpoint/2010/main" val="2012965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Underkända examinationer…</a:t>
            </a:r>
          </a:p>
          <a:p>
            <a:endParaRPr lang="sv-SE" dirty="0"/>
          </a:p>
          <a:p>
            <a:r>
              <a:rPr lang="sv-SE" dirty="0"/>
              <a:t>Om studenten</a:t>
            </a:r>
            <a:r>
              <a:rPr lang="sv-SE" baseline="0" dirty="0"/>
              <a:t> får underkänt på en examination kan det resultera i att hen inte uppfyller förkunskapskraven till nästa kurs eller nästa termin.</a:t>
            </a:r>
          </a:p>
          <a:p>
            <a:endParaRPr lang="sv-SE" baseline="0" dirty="0"/>
          </a:p>
          <a:p>
            <a:r>
              <a:rPr lang="sv-SE" baseline="0" dirty="0"/>
              <a:t>CSN har krav på studieprestation. Alla frågor angående CSN hänvisas till dem.</a:t>
            </a:r>
          </a:p>
          <a:p>
            <a:endParaRPr lang="sv-SE" baseline="0"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13</a:t>
            </a:fld>
            <a:endParaRPr lang="sv-SE"/>
          </a:p>
        </p:txBody>
      </p:sp>
    </p:spTree>
    <p:extLst>
      <p:ext uri="{BB962C8B-B14F-4D97-AF65-F5344CB8AC3E}">
        <p14:creationId xmlns:p14="http://schemas.microsoft.com/office/powerpoint/2010/main" val="1735259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Till Infocenter är du alltid välkommen för att få allmän information och service, vägbeskrivning och lotsning vidare i organisation.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Butiken säljer vi profilprodukter, kontorsmaterial och kurskompendier. I Växjös Infocenter huserar även copycenter.  </a:t>
            </a:r>
            <a:endParaRPr lang="sv-SE" b="0" dirty="0"/>
          </a:p>
          <a:p>
            <a:endParaRPr lang="sv-SE" dirty="0"/>
          </a:p>
        </p:txBody>
      </p:sp>
      <p:sp>
        <p:nvSpPr>
          <p:cNvPr id="4" name="Platshållare för bildnummer 3"/>
          <p:cNvSpPr>
            <a:spLocks noGrp="1"/>
          </p:cNvSpPr>
          <p:nvPr>
            <p:ph type="sldNum" sz="quarter" idx="5"/>
          </p:nvPr>
        </p:nvSpPr>
        <p:spPr/>
        <p:txBody>
          <a:bodyPr/>
          <a:lstStyle/>
          <a:p>
            <a:fld id="{4970E7F1-1FC6-4112-B6DB-B43B092A1A34}" type="slidenum">
              <a:rPr lang="sv-SE" smtClean="0"/>
              <a:t>14</a:t>
            </a:fld>
            <a:endParaRPr lang="sv-SE"/>
          </a:p>
        </p:txBody>
      </p:sp>
    </p:spTree>
    <p:extLst>
      <p:ext uri="{BB962C8B-B14F-4D97-AF65-F5344CB8AC3E}">
        <p14:creationId xmlns:p14="http://schemas.microsoft.com/office/powerpoint/2010/main" val="703893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Betygsskala</a:t>
            </a:r>
            <a:r>
              <a:rPr lang="sv-SE" b="1" baseline="0" dirty="0"/>
              <a:t> vid Ekonomihögskolan</a:t>
            </a:r>
          </a:p>
          <a:p>
            <a:endParaRPr lang="sv-SE" baseline="0" dirty="0"/>
          </a:p>
          <a:p>
            <a:r>
              <a:rPr lang="sv-SE" baseline="0" dirty="0"/>
              <a:t>Länk till regeldokumentet finns i rubriken och går även att hitta på Ekonomihögskolan informerar på </a:t>
            </a:r>
            <a:r>
              <a:rPr lang="sv-SE" baseline="0" dirty="0" err="1"/>
              <a:t>Moodle</a:t>
            </a:r>
            <a:r>
              <a:rPr lang="sv-SE" baseline="0" dirty="0"/>
              <a:t>. </a:t>
            </a:r>
          </a:p>
          <a:p>
            <a:endParaRPr lang="sv-SE" baseline="0" dirty="0"/>
          </a:p>
          <a:p>
            <a:r>
              <a:rPr lang="sv-SE" baseline="0" dirty="0"/>
              <a:t>Gå igenom de olika stegen.</a:t>
            </a:r>
            <a:endParaRPr lang="sv-SE"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15</a:t>
            </a:fld>
            <a:endParaRPr lang="sv-SE"/>
          </a:p>
        </p:txBody>
      </p:sp>
    </p:spTree>
    <p:extLst>
      <p:ext uri="{BB962C8B-B14F-4D97-AF65-F5344CB8AC3E}">
        <p14:creationId xmlns:p14="http://schemas.microsoft.com/office/powerpoint/2010/main" val="3870326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7313" y="744538"/>
            <a:ext cx="6619875" cy="3724275"/>
          </a:xfrm>
        </p:spPr>
      </p:sp>
      <p:sp>
        <p:nvSpPr>
          <p:cNvPr id="3" name="Platshållare för anteckningar 2"/>
          <p:cNvSpPr>
            <a:spLocks noGrp="1"/>
          </p:cNvSpPr>
          <p:nvPr>
            <p:ph type="body" idx="1"/>
          </p:nvPr>
        </p:nvSpPr>
        <p:spPr/>
        <p:txBody>
          <a:bodyPr/>
          <a:lstStyle/>
          <a:p>
            <a:r>
              <a:rPr lang="sv-SE" b="1" dirty="0"/>
              <a:t>Sammanvägning av betyg – betyg på kurs</a:t>
            </a:r>
          </a:p>
          <a:p>
            <a:endParaRPr lang="sv-SE" dirty="0"/>
          </a:p>
          <a:p>
            <a:r>
              <a:rPr lang="sv-SE" dirty="0"/>
              <a:t>Berätta</a:t>
            </a:r>
            <a:r>
              <a:rPr lang="sv-SE" baseline="0" dirty="0"/>
              <a:t> att en kurs består av olika examinationsmoment och dessa sammanvägs sedan och ett helkursbetyg sätts.</a:t>
            </a:r>
            <a:endParaRPr lang="sv-SE"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16</a:t>
            </a:fld>
            <a:endParaRPr lang="sv-SE"/>
          </a:p>
        </p:txBody>
      </p:sp>
    </p:spTree>
    <p:extLst>
      <p:ext uri="{BB962C8B-B14F-4D97-AF65-F5344CB8AC3E}">
        <p14:creationId xmlns:p14="http://schemas.microsoft.com/office/powerpoint/2010/main" val="707574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7313" y="744538"/>
            <a:ext cx="6619875" cy="3724275"/>
          </a:xfrm>
        </p:spPr>
      </p:sp>
      <p:sp>
        <p:nvSpPr>
          <p:cNvPr id="3" name="Platshållare för anteckningar 2"/>
          <p:cNvSpPr>
            <a:spLocks noGrp="1"/>
          </p:cNvSpPr>
          <p:nvPr>
            <p:ph type="body" idx="1"/>
          </p:nvPr>
        </p:nvSpPr>
        <p:spPr/>
        <p:txBody>
          <a:bodyPr/>
          <a:lstStyle/>
          <a:p>
            <a:r>
              <a:rPr lang="sv-SE" b="1" dirty="0"/>
              <a:t>Kursvärdering</a:t>
            </a:r>
          </a:p>
          <a:p>
            <a:endParaRPr lang="sv-SE" dirty="0"/>
          </a:p>
          <a:p>
            <a:r>
              <a:rPr lang="sv-SE" dirty="0"/>
              <a:t>Studenten</a:t>
            </a:r>
            <a:r>
              <a:rPr lang="sv-SE" baseline="0" dirty="0"/>
              <a:t> fyller i en kursvärdering efter avslutad kurs. Det är viktigt att studenterna gör detta för att vi ska kunna utveckla och ha en hög kvalitet på våra kurser. </a:t>
            </a:r>
          </a:p>
          <a:p>
            <a:endParaRPr lang="sv-SE" baseline="0" dirty="0"/>
          </a:p>
          <a:p>
            <a:r>
              <a:rPr lang="sv-SE" baseline="0" dirty="0"/>
              <a:t>Om någon student är intresserad av tidigare sammanställningar av kursvärdering så går det bra att maila arkiv@lnu.se så få de en sammanställning i </a:t>
            </a:r>
            <a:r>
              <a:rPr lang="sv-SE" baseline="0" dirty="0" err="1"/>
              <a:t>pdf</a:t>
            </a:r>
            <a:r>
              <a:rPr lang="sv-SE" baseline="0" dirty="0"/>
              <a:t>.</a:t>
            </a:r>
            <a:endParaRPr lang="sv-SE"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17</a:t>
            </a:fld>
            <a:endParaRPr lang="sv-SE"/>
          </a:p>
        </p:txBody>
      </p:sp>
    </p:spTree>
    <p:extLst>
      <p:ext uri="{BB962C8B-B14F-4D97-AF65-F5344CB8AC3E}">
        <p14:creationId xmlns:p14="http://schemas.microsoft.com/office/powerpoint/2010/main" val="1238005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Sök kurs inom ditt program</a:t>
            </a:r>
          </a:p>
          <a:p>
            <a:endParaRPr lang="sv-SE" b="1" dirty="0"/>
          </a:p>
          <a:p>
            <a:r>
              <a:rPr lang="sv-SE" b="0" dirty="0"/>
              <a:t>Inför</a:t>
            </a:r>
            <a:r>
              <a:rPr lang="sv-SE" b="0" baseline="0" dirty="0"/>
              <a:t> varje termin kommer utbildningsadministrationen att informera via Ekonomihögskolan informerar på </a:t>
            </a:r>
            <a:r>
              <a:rPr lang="sv-SE" b="0" baseline="0" dirty="0" err="1"/>
              <a:t>Moodle</a:t>
            </a:r>
            <a:r>
              <a:rPr lang="sv-SE" b="0" baseline="0" dirty="0"/>
              <a:t> vilka program som behöver söka kurser inför nästkommande termin. Som student söker man bara kurser inför nästkommande termin och detta görs via antagning.se på samma sätt som de sökte till programmet. Informationen som utbildningsadministrationen meddelar via </a:t>
            </a:r>
            <a:r>
              <a:rPr lang="sv-SE" b="0" baseline="0" dirty="0" err="1"/>
              <a:t>Moodle</a:t>
            </a:r>
            <a:r>
              <a:rPr lang="sv-SE" b="0" baseline="0" dirty="0"/>
              <a:t> är:</a:t>
            </a:r>
          </a:p>
          <a:p>
            <a:pPr marL="171450" indent="-171450">
              <a:buFont typeface="Arial" panose="020B0604020202020204" pitchFamily="34" charset="0"/>
              <a:buChar char="•"/>
            </a:pPr>
            <a:r>
              <a:rPr lang="sv-SE" b="0" baseline="0" dirty="0"/>
              <a:t>Om det är aktuellt för studenten att söka</a:t>
            </a:r>
          </a:p>
          <a:p>
            <a:pPr marL="171450" indent="-171450">
              <a:buFont typeface="Arial" panose="020B0604020202020204" pitchFamily="34" charset="0"/>
              <a:buChar char="•"/>
            </a:pPr>
            <a:r>
              <a:rPr lang="sv-SE" b="0" baseline="0" dirty="0"/>
              <a:t>Vilka kurser som ska sökas med anmälningskoder</a:t>
            </a:r>
          </a:p>
          <a:p>
            <a:pPr marL="171450" indent="-171450">
              <a:buFont typeface="Arial" panose="020B0604020202020204" pitchFamily="34" charset="0"/>
              <a:buChar char="•"/>
            </a:pPr>
            <a:r>
              <a:rPr lang="sv-SE" b="0" baseline="0" dirty="0"/>
              <a:t>Instruktioner om hur man söker</a:t>
            </a:r>
          </a:p>
          <a:p>
            <a:pPr marL="171450" indent="-171450">
              <a:buFont typeface="Arial" panose="020B0604020202020204" pitchFamily="34" charset="0"/>
              <a:buChar char="•"/>
            </a:pPr>
            <a:r>
              <a:rPr lang="sv-SE" b="0" baseline="0" dirty="0"/>
              <a:t>Kontaktuppgifter ifall det inte skulle fungera att söka</a:t>
            </a:r>
            <a:endParaRPr lang="sv-SE" b="0"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18</a:t>
            </a:fld>
            <a:endParaRPr lang="sv-SE"/>
          </a:p>
        </p:txBody>
      </p:sp>
    </p:spTree>
    <p:extLst>
      <p:ext uri="{BB962C8B-B14F-4D97-AF65-F5344CB8AC3E}">
        <p14:creationId xmlns:p14="http://schemas.microsoft.com/office/powerpoint/2010/main" val="1711165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Internationalisering</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Som student vid Linnéuniversitetet finns det stora möjligheter till utbytesstudier. Utbytesstudier innebär att du genomför en termin eller ett läsår vid ett universitet som Linnéuniversitetet har utbytesavtal med. Det finns också möjlighet att göra praktik och skriva examensarbete utomlands.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Visa</a:t>
            </a:r>
            <a:r>
              <a:rPr lang="sv-SE" sz="1200" kern="1200" baseline="0" dirty="0">
                <a:solidFill>
                  <a:schemeClr val="tx1"/>
                </a:solidFill>
                <a:effectLst/>
                <a:latin typeface="+mn-lt"/>
                <a:ea typeface="+mn-ea"/>
                <a:cs typeface="+mn-cs"/>
              </a:rPr>
              <a:t> gärna länken till information som finns på bilden.</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Kontaktpersoner:</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Kalmar</a:t>
            </a:r>
            <a:r>
              <a:rPr lang="sv-SE" sz="1200" kern="1200" dirty="0">
                <a:solidFill>
                  <a:schemeClr val="tx1"/>
                </a:solidFill>
                <a:effectLst/>
                <a:latin typeface="+mn-lt"/>
                <a:ea typeface="+mn-ea"/>
                <a:cs typeface="+mn-cs"/>
              </a:rPr>
              <a:t> Teresa Pauditz, teresa.pauditz</a:t>
            </a:r>
            <a:r>
              <a:rPr lang="sv-SE" sz="1200" u="none" kern="1200" dirty="0">
                <a:solidFill>
                  <a:schemeClr val="tx1"/>
                </a:solidFill>
                <a:effectLst/>
                <a:latin typeface="+mn-lt"/>
                <a:ea typeface="+mn-ea"/>
                <a:cs typeface="+mn-cs"/>
                <a:hlinkClick r:id="rId3"/>
              </a:rPr>
              <a:t>@lnu.se</a:t>
            </a:r>
            <a:r>
              <a:rPr lang="sv-SE" sz="1200" u="none"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u="none" kern="1200" dirty="0">
                <a:solidFill>
                  <a:schemeClr val="tx1"/>
                </a:solidFill>
                <a:effectLst/>
                <a:latin typeface="+mn-lt"/>
                <a:ea typeface="+mn-ea"/>
                <a:cs typeface="+mn-cs"/>
              </a:rPr>
              <a:t>Kalmar</a:t>
            </a:r>
            <a:r>
              <a:rPr lang="sv-SE" sz="1200" u="none" kern="1200" dirty="0">
                <a:solidFill>
                  <a:schemeClr val="tx1"/>
                </a:solidFill>
                <a:effectLst/>
                <a:latin typeface="+mn-lt"/>
                <a:ea typeface="+mn-ea"/>
                <a:cs typeface="+mn-cs"/>
              </a:rPr>
              <a:t> Victor Bohman, victor.bohman@lnu.se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u="none" kern="1200" dirty="0">
                <a:solidFill>
                  <a:schemeClr val="tx1"/>
                </a:solidFill>
                <a:effectLst/>
                <a:latin typeface="+mn-lt"/>
                <a:ea typeface="+mn-ea"/>
                <a:cs typeface="+mn-cs"/>
              </a:rPr>
              <a:t>Växjö</a:t>
            </a:r>
            <a:r>
              <a:rPr lang="sv-SE" sz="1200" u="none" kern="1200" dirty="0">
                <a:solidFill>
                  <a:schemeClr val="tx1"/>
                </a:solidFill>
                <a:effectLst/>
                <a:latin typeface="+mn-lt"/>
                <a:ea typeface="+mn-ea"/>
                <a:cs typeface="+mn-cs"/>
              </a:rPr>
              <a:t> </a:t>
            </a:r>
            <a:r>
              <a:rPr lang="sv-SE" sz="1200" b="0" dirty="0"/>
              <a:t>Maria </a:t>
            </a:r>
            <a:r>
              <a:rPr lang="sv-SE" sz="1200" b="0" dirty="0" err="1"/>
              <a:t>Barath</a:t>
            </a:r>
            <a:r>
              <a:rPr lang="sv-SE" sz="1200" b="0" dirty="0"/>
              <a:t>, maria.barath@lnu.se</a:t>
            </a:r>
            <a:endParaRPr lang="sv-SE" sz="1200" b="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br>
              <a:rPr lang="sv-SE" sz="1200" kern="1200" dirty="0">
                <a:solidFill>
                  <a:schemeClr val="tx1"/>
                </a:solidFill>
                <a:effectLst/>
                <a:latin typeface="+mn-lt"/>
                <a:ea typeface="+mn-ea"/>
                <a:cs typeface="+mn-cs"/>
              </a:rPr>
            </a:br>
            <a:endParaRPr lang="sv-SE" sz="1200" u="none"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4970E7F1-1FC6-4112-B6DB-B43B092A1A34}" type="slidenum">
              <a:rPr lang="sv-SE" smtClean="0"/>
              <a:t>20</a:t>
            </a:fld>
            <a:endParaRPr lang="sv-SE"/>
          </a:p>
        </p:txBody>
      </p:sp>
    </p:spTree>
    <p:extLst>
      <p:ext uri="{BB962C8B-B14F-4D97-AF65-F5344CB8AC3E}">
        <p14:creationId xmlns:p14="http://schemas.microsoft.com/office/powerpoint/2010/main" val="102575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dirty="0"/>
              <a:t>Student på Ekonomihögskolan</a:t>
            </a:r>
          </a:p>
          <a:p>
            <a:endParaRPr lang="sv-SE" dirty="0"/>
          </a:p>
          <a:p>
            <a:r>
              <a:rPr lang="sv-SE" dirty="0"/>
              <a:t>Checklista ny student: </a:t>
            </a:r>
            <a:r>
              <a:rPr lang="sv-SE" dirty="0">
                <a:hlinkClick r:id="rId3"/>
              </a:rPr>
              <a:t>https://lnu.se/nystudent</a:t>
            </a:r>
            <a:endParaRPr lang="sv-SE" dirty="0"/>
          </a:p>
          <a:p>
            <a:r>
              <a:rPr lang="sv-SE" dirty="0"/>
              <a:t>Följande</a:t>
            </a:r>
            <a:r>
              <a:rPr lang="sv-SE" baseline="0" dirty="0"/>
              <a:t> information hittar studenterna här:</a:t>
            </a:r>
          </a:p>
          <a:p>
            <a:pPr marL="171450" indent="-171450">
              <a:buFont typeface="Arial" panose="020B0604020202020204" pitchFamily="34" charset="0"/>
              <a:buChar char="•"/>
            </a:pPr>
            <a:r>
              <a:rPr lang="sv-SE" baseline="0" dirty="0"/>
              <a:t>Hämta studentkonto</a:t>
            </a:r>
          </a:p>
          <a:p>
            <a:pPr marL="171450" indent="-171450">
              <a:buFont typeface="Arial" panose="020B0604020202020204" pitchFamily="34" charset="0"/>
              <a:buChar char="•"/>
            </a:pPr>
            <a:r>
              <a:rPr lang="sv-SE" baseline="0" dirty="0"/>
              <a:t>Registrera sig – går att göra veckan innan kursstart samt kursstartsveckan, måste ha ett studentkonto för att kunna registrera sig. Har studenten problem att registrera sig, hänvisa till utbildningsadministrationen vid Ekonomihögskolan eller att de mailar oss via ekonomihogskolan@lnu.se. På nästa </a:t>
            </a:r>
            <a:r>
              <a:rPr lang="sv-SE" baseline="0" dirty="0" err="1"/>
              <a:t>slide</a:t>
            </a:r>
            <a:r>
              <a:rPr lang="sv-SE" baseline="0" dirty="0"/>
              <a:t> kan du visa var studenterna klickar för att komma till registrering.</a:t>
            </a:r>
          </a:p>
          <a:p>
            <a:endParaRPr lang="sv-SE" baseline="0" dirty="0"/>
          </a:p>
          <a:p>
            <a:r>
              <a:rPr lang="sv-SE" baseline="0" dirty="0"/>
              <a:t>Samt praktisk information som:</a:t>
            </a:r>
          </a:p>
          <a:p>
            <a:pPr marL="171450" indent="-171450">
              <a:buFont typeface="Arial" panose="020B0604020202020204" pitchFamily="34" charset="0"/>
              <a:buChar char="•"/>
            </a:pPr>
            <a:r>
              <a:rPr lang="sv-SE" baseline="0" dirty="0"/>
              <a:t>Studentwebben</a:t>
            </a:r>
          </a:p>
          <a:p>
            <a:pPr marL="171450" indent="-171450">
              <a:buFont typeface="Arial" panose="020B0604020202020204" pitchFamily="34" charset="0"/>
              <a:buChar char="•"/>
            </a:pPr>
            <a:r>
              <a:rPr lang="sv-SE" baseline="0" dirty="0"/>
              <a:t>E-post</a:t>
            </a:r>
          </a:p>
          <a:p>
            <a:pPr marL="171450" indent="-171450">
              <a:buFont typeface="Arial" panose="020B0604020202020204" pitchFamily="34" charset="0"/>
              <a:buChar char="•"/>
            </a:pPr>
            <a:r>
              <a:rPr lang="sv-SE" baseline="0" dirty="0"/>
              <a:t>Passerkort </a:t>
            </a:r>
          </a:p>
        </p:txBody>
      </p:sp>
      <p:sp>
        <p:nvSpPr>
          <p:cNvPr id="4" name="Slide Number Placeholder 3"/>
          <p:cNvSpPr>
            <a:spLocks noGrp="1"/>
          </p:cNvSpPr>
          <p:nvPr>
            <p:ph type="sldNum" sz="quarter" idx="5"/>
          </p:nvPr>
        </p:nvSpPr>
        <p:spPr/>
        <p:txBody>
          <a:bodyPr/>
          <a:lstStyle/>
          <a:p>
            <a:fld id="{CF6546E2-4CE9-49F2-ACCF-BDE989138AC0}" type="slidenum">
              <a:rPr lang="sv-SE" smtClean="0"/>
              <a:t>2</a:t>
            </a:fld>
            <a:endParaRPr lang="sv-SE"/>
          </a:p>
        </p:txBody>
      </p:sp>
    </p:spTree>
    <p:extLst>
      <p:ext uri="{BB962C8B-B14F-4D97-AF65-F5344CB8AC3E}">
        <p14:creationId xmlns:p14="http://schemas.microsoft.com/office/powerpoint/2010/main" val="4060285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a:solidFill>
                  <a:schemeClr val="tx1"/>
                </a:solidFill>
                <a:effectLst/>
                <a:latin typeface="+mn-lt"/>
                <a:ea typeface="+mn-ea"/>
                <a:cs typeface="+mn-cs"/>
              </a:rPr>
              <a:t>Studievägledning</a:t>
            </a:r>
            <a:r>
              <a:rPr lang="sv-SE" sz="1200" b="1" i="0" kern="1200" baseline="0" dirty="0">
                <a:solidFill>
                  <a:schemeClr val="tx1"/>
                </a:solidFill>
                <a:effectLst/>
                <a:latin typeface="+mn-lt"/>
                <a:ea typeface="+mn-ea"/>
                <a:cs typeface="+mn-cs"/>
              </a:rPr>
              <a:t> på Ekonomihögskolan</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Ekonomihögskolan</a:t>
            </a:r>
            <a:r>
              <a:rPr lang="sv-SE" sz="1200" b="0" i="0" kern="1200" baseline="0" dirty="0">
                <a:solidFill>
                  <a:schemeClr val="tx1"/>
                </a:solidFill>
                <a:effectLst/>
                <a:latin typeface="+mn-lt"/>
                <a:ea typeface="+mn-ea"/>
                <a:cs typeface="+mn-cs"/>
              </a:rPr>
              <a:t> har tre studievägledare, en i Kalmar och två i Växjö. De hjälper studenter med följande:</a:t>
            </a:r>
          </a:p>
          <a:p>
            <a:endParaRPr lang="sv-SE"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Studievägledning och individuell studieplanering, </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Ärende rörande val inom program</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studieuppehåll</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Studieavbrott</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Programbyte</a:t>
            </a:r>
            <a:endParaRPr lang="sv-SE" baseline="0" dirty="0"/>
          </a:p>
          <a:p>
            <a:endParaRPr lang="sv-SE" baseline="0" dirty="0"/>
          </a:p>
          <a:p>
            <a:r>
              <a:rPr lang="sv-SE" baseline="0" dirty="0"/>
              <a:t>Boka tid om du behöver träffa studievägledarna, var förberedd med dina frågor för att få den bästa hjälpen.</a:t>
            </a:r>
          </a:p>
        </p:txBody>
      </p:sp>
      <p:sp>
        <p:nvSpPr>
          <p:cNvPr id="4" name="Platshållare för bildnummer 3"/>
          <p:cNvSpPr>
            <a:spLocks noGrp="1"/>
          </p:cNvSpPr>
          <p:nvPr>
            <p:ph type="sldNum" sz="quarter" idx="10"/>
          </p:nvPr>
        </p:nvSpPr>
        <p:spPr/>
        <p:txBody>
          <a:bodyPr/>
          <a:lstStyle/>
          <a:p>
            <a:fld id="{4970E7F1-1FC6-4112-B6DB-B43B092A1A34}" type="slidenum">
              <a:rPr lang="sv-SE" smtClean="0"/>
              <a:t>21</a:t>
            </a:fld>
            <a:endParaRPr lang="sv-SE"/>
          </a:p>
        </p:txBody>
      </p:sp>
    </p:spTree>
    <p:extLst>
      <p:ext uri="{BB962C8B-B14F-4D97-AF65-F5344CB8AC3E}">
        <p14:creationId xmlns:p14="http://schemas.microsoft.com/office/powerpoint/2010/main" val="2580110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Karriärvägledning – Lnu</a:t>
            </a:r>
            <a:r>
              <a:rPr lang="sv-SE" b="1" baseline="0" dirty="0"/>
              <a:t> Karriär</a:t>
            </a:r>
          </a:p>
          <a:p>
            <a:endParaRPr lang="sv-SE" baseline="0" dirty="0"/>
          </a:p>
          <a:p>
            <a:r>
              <a:rPr lang="sv-SE" baseline="0" dirty="0"/>
              <a:t>I rubriken ligger länk till lnu.se sida ang. karriärvägledning. </a:t>
            </a:r>
            <a:endParaRPr lang="sv-SE" dirty="0"/>
          </a:p>
          <a:p>
            <a:endParaRPr lang="sv-SE" dirty="0"/>
          </a:p>
          <a:p>
            <a:r>
              <a:rPr lang="sv-SE" dirty="0"/>
              <a:t>Lnu Karriär anordnar</a:t>
            </a:r>
            <a:r>
              <a:rPr lang="sv-SE" sz="1200" b="0" i="0" kern="1200" dirty="0">
                <a:solidFill>
                  <a:schemeClr val="tx1"/>
                </a:solidFill>
                <a:effectLst/>
                <a:latin typeface="+mn-lt"/>
                <a:ea typeface="+mn-ea"/>
                <a:cs typeface="+mn-cs"/>
              </a:rPr>
              <a:t> olika föreläsningar, workshops och event. Exempel på detta är:</a:t>
            </a:r>
          </a:p>
          <a:p>
            <a:pPr marL="171450" indent="-171450">
              <a:buFont typeface="Wingdings" panose="05000000000000000000" pitchFamily="2" charset="2"/>
              <a:buChar char="§"/>
            </a:pPr>
            <a:r>
              <a:rPr lang="sv-SE" sz="1200" b="0" i="0" kern="1200" dirty="0">
                <a:solidFill>
                  <a:schemeClr val="tx1"/>
                </a:solidFill>
                <a:effectLst/>
                <a:latin typeface="+mn-lt"/>
                <a:ea typeface="+mn-ea"/>
                <a:cs typeface="+mn-cs"/>
              </a:rPr>
              <a:t>CV-granskning och CV-föreläsning</a:t>
            </a:r>
          </a:p>
          <a:p>
            <a:pPr marL="171450" indent="-171450">
              <a:buFont typeface="Wingdings" panose="05000000000000000000" pitchFamily="2" charset="2"/>
              <a:buChar char="§"/>
            </a:pPr>
            <a:r>
              <a:rPr lang="sv-SE" sz="1200" b="0" i="0" kern="1200" dirty="0">
                <a:solidFill>
                  <a:schemeClr val="tx1"/>
                </a:solidFill>
                <a:effectLst/>
                <a:latin typeface="+mn-lt"/>
                <a:ea typeface="+mn-ea"/>
                <a:cs typeface="+mn-cs"/>
              </a:rPr>
              <a:t>Karriärkurs</a:t>
            </a:r>
          </a:p>
          <a:p>
            <a:pPr marL="171450" indent="-171450">
              <a:buFont typeface="Wingdings" panose="05000000000000000000" pitchFamily="2" charset="2"/>
              <a:buChar char="§"/>
            </a:pPr>
            <a:r>
              <a:rPr lang="sv-SE" sz="1200" b="0" i="0" kern="1200" dirty="0">
                <a:solidFill>
                  <a:schemeClr val="tx1"/>
                </a:solidFill>
                <a:effectLst/>
                <a:latin typeface="+mn-lt"/>
                <a:ea typeface="+mn-ea"/>
                <a:cs typeface="+mn-cs"/>
              </a:rPr>
              <a:t>Att gå på intervju - föreläsning</a:t>
            </a:r>
          </a:p>
          <a:p>
            <a:pPr marL="171450" indent="-171450">
              <a:buFont typeface="Wingdings" panose="05000000000000000000" pitchFamily="2" charset="2"/>
              <a:buChar char="§"/>
            </a:pPr>
            <a:r>
              <a:rPr lang="sv-SE" sz="1200" b="0" i="0" kern="1200" dirty="0">
                <a:solidFill>
                  <a:schemeClr val="tx1"/>
                </a:solidFill>
                <a:effectLst/>
                <a:latin typeface="+mn-lt"/>
                <a:ea typeface="+mn-ea"/>
                <a:cs typeface="+mn-cs"/>
              </a:rPr>
              <a:t>Träningsintervju - möjlighet till att träna inför kommande intervjusituation.</a:t>
            </a:r>
          </a:p>
          <a:p>
            <a:pPr marL="171450" indent="-171450">
              <a:buFont typeface="Wingdings" panose="05000000000000000000" pitchFamily="2" charset="2"/>
              <a:buChar char="§"/>
            </a:pPr>
            <a:r>
              <a:rPr lang="sv-SE" sz="1200" b="0" i="0" kern="1200" dirty="0">
                <a:solidFill>
                  <a:schemeClr val="tx1"/>
                </a:solidFill>
                <a:effectLst/>
                <a:latin typeface="+mn-lt"/>
                <a:ea typeface="+mn-ea"/>
                <a:cs typeface="+mn-cs"/>
              </a:rPr>
              <a:t>Ditt personliga varumärke - föreläsning om hur du på ett professionellt sätt presenterar dig själv.</a:t>
            </a:r>
          </a:p>
          <a:p>
            <a:pPr marL="171450" indent="-171450">
              <a:buFont typeface="Wingdings" panose="05000000000000000000" pitchFamily="2" charset="2"/>
              <a:buChar char="§"/>
            </a:pPr>
            <a:r>
              <a:rPr lang="sv-SE" sz="1200" b="0" i="0" kern="1200" dirty="0">
                <a:solidFill>
                  <a:schemeClr val="tx1"/>
                </a:solidFill>
                <a:effectLst/>
                <a:latin typeface="+mn-lt"/>
                <a:ea typeface="+mn-ea"/>
                <a:cs typeface="+mn-cs"/>
              </a:rPr>
              <a:t>LinkedIn - Du sticker väl ut? - föreläsning/workshop för både nybörjare och för dig som redan har en profil men vill sticka ut lite mer.</a:t>
            </a:r>
          </a:p>
          <a:p>
            <a:endParaRPr lang="sv-SE" dirty="0"/>
          </a:p>
          <a:p>
            <a:r>
              <a:rPr lang="sv-SE" dirty="0"/>
              <a:t>De har även möjlighet att träffa en karriärvägledare.</a:t>
            </a:r>
          </a:p>
        </p:txBody>
      </p:sp>
      <p:sp>
        <p:nvSpPr>
          <p:cNvPr id="4" name="Platshållare för bildnummer 3"/>
          <p:cNvSpPr>
            <a:spLocks noGrp="1"/>
          </p:cNvSpPr>
          <p:nvPr>
            <p:ph type="sldNum" sz="quarter" idx="10"/>
          </p:nvPr>
        </p:nvSpPr>
        <p:spPr/>
        <p:txBody>
          <a:bodyPr/>
          <a:lstStyle/>
          <a:p>
            <a:fld id="{4970E7F1-1FC6-4112-B6DB-B43B092A1A34}" type="slidenum">
              <a:rPr lang="sv-SE" smtClean="0"/>
              <a:t>22</a:t>
            </a:fld>
            <a:endParaRPr lang="sv-SE"/>
          </a:p>
        </p:txBody>
      </p:sp>
    </p:spTree>
    <p:extLst>
      <p:ext uri="{BB962C8B-B14F-4D97-AF65-F5344CB8AC3E}">
        <p14:creationId xmlns:p14="http://schemas.microsoft.com/office/powerpoint/2010/main" val="4057798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Studera med funktionsnedsättning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du är student och har en funktionsnedsättning finns det möjlighet att använda pedagogiskt stöd under studietiden. Exempel på detta är anteckningshjälp, teckenspråkstolk eller förlängd tid vid examinationer.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Kontakt via – funksam@lnu.se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Länk i bilden för mer information om studera med funktionsnedsättning.</a:t>
            </a:r>
            <a:endParaRPr lang="sv-SE"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23</a:t>
            </a:fld>
            <a:endParaRPr lang="sv-SE"/>
          </a:p>
        </p:txBody>
      </p:sp>
    </p:spTree>
    <p:extLst>
      <p:ext uri="{BB962C8B-B14F-4D97-AF65-F5344CB8AC3E}">
        <p14:creationId xmlns:p14="http://schemas.microsoft.com/office/powerpoint/2010/main" val="4105116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7313" y="744538"/>
            <a:ext cx="6619875" cy="3724275"/>
          </a:xfrm>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Universitetsbibliotek</a:t>
            </a:r>
            <a:r>
              <a:rPr lang="sv-SE" sz="1200" b="1" kern="1200" baseline="0" dirty="0">
                <a:solidFill>
                  <a:schemeClr val="tx1"/>
                </a:solidFill>
                <a:effectLst/>
                <a:latin typeface="+mn-lt"/>
                <a:ea typeface="+mn-ea"/>
                <a:cs typeface="+mn-cs"/>
              </a:rPr>
              <a:t> (UB) och Studieverkstaden</a:t>
            </a:r>
            <a:endParaRPr lang="sv-SE" sz="1200" b="1"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På </a:t>
            </a:r>
            <a:r>
              <a:rPr lang="sv-SE" sz="1200" b="1" kern="1200" dirty="0">
                <a:solidFill>
                  <a:schemeClr val="tx1"/>
                </a:solidFill>
                <a:effectLst/>
                <a:latin typeface="+mn-lt"/>
                <a:ea typeface="+mn-ea"/>
                <a:cs typeface="+mn-cs"/>
              </a:rPr>
              <a:t>universitetsbiblioteken</a:t>
            </a:r>
            <a:r>
              <a:rPr lang="sv-SE" sz="1200" kern="1200" dirty="0">
                <a:solidFill>
                  <a:schemeClr val="tx1"/>
                </a:solidFill>
                <a:effectLst/>
                <a:latin typeface="+mn-lt"/>
                <a:ea typeface="+mn-ea"/>
                <a:cs typeface="+mn-cs"/>
              </a:rPr>
              <a:t> finns ett stort antal studieplatser och grupprum. Några av grupparbetsrummen och studieplatserna är bokningsbara via UB:s hemsida lnu.se/</a:t>
            </a:r>
            <a:r>
              <a:rPr lang="sv-SE" sz="1200" kern="1200" dirty="0" err="1">
                <a:solidFill>
                  <a:schemeClr val="tx1"/>
                </a:solidFill>
                <a:effectLst/>
                <a:latin typeface="+mn-lt"/>
                <a:ea typeface="+mn-ea"/>
                <a:cs typeface="+mn-cs"/>
              </a:rPr>
              <a:t>ub</a:t>
            </a:r>
            <a:r>
              <a:rPr lang="sv-SE" sz="1200" kern="1200" dirty="0">
                <a:solidFill>
                  <a:schemeClr val="tx1"/>
                </a:solidFill>
                <a:effectLst/>
                <a:latin typeface="+mn-lt"/>
                <a:ea typeface="+mn-ea"/>
                <a:cs typeface="+mn-cs"/>
              </a:rPr>
              <a:t>. Du kan kontakta UB via </a:t>
            </a:r>
            <a:r>
              <a:rPr lang="sv-SE" sz="1200" u="sng" kern="1200" dirty="0">
                <a:solidFill>
                  <a:schemeClr val="tx1"/>
                </a:solidFill>
                <a:effectLst/>
                <a:latin typeface="+mn-lt"/>
                <a:ea typeface="+mn-ea"/>
                <a:cs typeface="+mn-cs"/>
                <a:hlinkClick r:id="rId3"/>
              </a:rPr>
              <a:t>ub@lnu.se</a:t>
            </a:r>
            <a:r>
              <a:rPr lang="sv-SE" sz="1200" kern="1200" dirty="0">
                <a:solidFill>
                  <a:schemeClr val="tx1"/>
                </a:solidFill>
                <a:effectLst/>
                <a:latin typeface="+mn-lt"/>
                <a:ea typeface="+mn-ea"/>
                <a:cs typeface="+mn-cs"/>
              </a:rPr>
              <a:t>.</a:t>
            </a:r>
            <a:r>
              <a:rPr lang="sv-SE" sz="1200" kern="1200" baseline="0" dirty="0">
                <a:solidFill>
                  <a:schemeClr val="tx1"/>
                </a:solidFill>
                <a:effectLst/>
                <a:latin typeface="+mn-lt"/>
                <a:ea typeface="+mn-ea"/>
                <a:cs typeface="+mn-cs"/>
              </a:rPr>
              <a:t> Studenter kan även få sök- och skrivhjälp på UB. (länk finns i bilden)</a:t>
            </a:r>
            <a:endParaRPr lang="sv-SE" sz="1200" b="1" kern="1200" dirty="0">
              <a:solidFill>
                <a:schemeClr val="tx1"/>
              </a:solidFill>
              <a:effectLst/>
              <a:latin typeface="+mn-lt"/>
              <a:ea typeface="+mn-ea"/>
              <a:cs typeface="+mn-cs"/>
            </a:endParaRPr>
          </a:p>
          <a:p>
            <a:endParaRPr lang="sv-SE"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På </a:t>
            </a:r>
            <a:r>
              <a:rPr lang="sv-SE" sz="1200" b="1" i="0" kern="1200" dirty="0">
                <a:solidFill>
                  <a:schemeClr val="tx1"/>
                </a:solidFill>
                <a:effectLst/>
                <a:latin typeface="+mn-lt"/>
                <a:ea typeface="+mn-ea"/>
                <a:cs typeface="+mn-cs"/>
              </a:rPr>
              <a:t>Studieverkstaden </a:t>
            </a:r>
            <a:r>
              <a:rPr lang="sv-SE" sz="1200" b="0" i="0" kern="1200" dirty="0">
                <a:solidFill>
                  <a:schemeClr val="tx1"/>
                </a:solidFill>
                <a:effectLst/>
                <a:latin typeface="+mn-lt"/>
                <a:ea typeface="+mn-ea"/>
                <a:cs typeface="+mn-cs"/>
              </a:rPr>
              <a:t>kan</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studenter på grund- och avancerad nivå få handledning i frågor som rör akademiskt skrivande och studieteknik, både på svenska och engelska.</a:t>
            </a:r>
            <a:endParaRPr lang="sv-SE" sz="1200" b="1"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4970E7F1-1FC6-4112-B6DB-B43B092A1A34}" type="slidenum">
              <a:rPr lang="sv-SE" smtClean="0"/>
              <a:t>24</a:t>
            </a:fld>
            <a:endParaRPr lang="sv-SE"/>
          </a:p>
        </p:txBody>
      </p:sp>
    </p:spTree>
    <p:extLst>
      <p:ext uri="{BB962C8B-B14F-4D97-AF65-F5344CB8AC3E}">
        <p14:creationId xmlns:p14="http://schemas.microsoft.com/office/powerpoint/2010/main" val="4075232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7313" y="744538"/>
            <a:ext cx="6619875" cy="3724275"/>
          </a:xfrm>
        </p:spPr>
      </p:sp>
      <p:sp>
        <p:nvSpPr>
          <p:cNvPr id="3" name="Platshållare för anteckningar 2"/>
          <p:cNvSpPr>
            <a:spLocks noGrp="1"/>
          </p:cNvSpPr>
          <p:nvPr>
            <p:ph type="body" idx="1"/>
          </p:nvPr>
        </p:nvSpPr>
        <p:spPr/>
        <p:txBody>
          <a:bodyPr/>
          <a:lstStyle/>
          <a:p>
            <a:r>
              <a:rPr lang="sv-SE" b="1" dirty="0"/>
              <a:t>Studenthälsan</a:t>
            </a:r>
          </a:p>
          <a:p>
            <a:endParaRPr lang="sv-SE" dirty="0"/>
          </a:p>
          <a:p>
            <a:r>
              <a:rPr lang="sv-SE" dirty="0"/>
              <a:t>Studenthälsan ordnar en rad olika kurser för dig som är student. </a:t>
            </a:r>
          </a:p>
          <a:p>
            <a:endParaRPr lang="sv-SE" baseline="0" dirty="0"/>
          </a:p>
          <a:p>
            <a:r>
              <a:rPr lang="sv-SE" baseline="0" dirty="0"/>
              <a:t>För kontaktuppgifter och mer information om studenthälsan, visa deras sida på lnu.se - webbsida (länk i bilden) </a:t>
            </a:r>
            <a:r>
              <a:rPr lang="sv-SE" dirty="0"/>
              <a:t>https://lnu.se/utbildning/under-studierna/studenthalsan/</a:t>
            </a:r>
          </a:p>
          <a:p>
            <a:endParaRPr lang="sv-SE" dirty="0"/>
          </a:p>
          <a:p>
            <a:r>
              <a:rPr lang="sv-SE" b="1" u="sng" dirty="0"/>
              <a:t>** Du som Programansvarig uppmuntras att bjuda in Studenthälsan så de kan komma och berätta om det stöd vi erbjuder till studenter, både i form av samtal och olika grupper, workshops mm. **</a:t>
            </a:r>
          </a:p>
          <a:p>
            <a:endParaRPr lang="sv-SE" dirty="0"/>
          </a:p>
          <a:p>
            <a:r>
              <a:rPr lang="sv-SE" dirty="0"/>
              <a:t>Studenthälsan vet också att många av de nya studenterna upplever att övergången till högre studier är tuff och därför finns både föreläsningsserien </a:t>
            </a:r>
            <a:r>
              <a:rPr lang="sv-SE" b="1" i="1" dirty="0"/>
              <a:t>Så lyckas du med dina studier </a:t>
            </a:r>
            <a:r>
              <a:rPr lang="sv-SE" dirty="0"/>
              <a:t>https://lnu.se/ub/bibliotekets-handledning/sa-lyckas-du-med-dina-studier/  och </a:t>
            </a:r>
            <a:r>
              <a:rPr lang="sv-SE" b="1" i="1" dirty="0"/>
              <a:t>arbetssättet SI</a:t>
            </a:r>
            <a:r>
              <a:rPr lang="sv-SE" dirty="0"/>
              <a:t> https://lnu.se/student/under-studierna/studievagledning/samverkansinlarning-si-pass/ </a:t>
            </a:r>
          </a:p>
        </p:txBody>
      </p:sp>
      <p:sp>
        <p:nvSpPr>
          <p:cNvPr id="4" name="Platshållare för bildnummer 3"/>
          <p:cNvSpPr>
            <a:spLocks noGrp="1"/>
          </p:cNvSpPr>
          <p:nvPr>
            <p:ph type="sldNum" sz="quarter" idx="10"/>
          </p:nvPr>
        </p:nvSpPr>
        <p:spPr/>
        <p:txBody>
          <a:bodyPr/>
          <a:lstStyle/>
          <a:p>
            <a:fld id="{4970E7F1-1FC6-4112-B6DB-B43B092A1A34}" type="slidenum">
              <a:rPr lang="sv-SE" smtClean="0"/>
              <a:t>25</a:t>
            </a:fld>
            <a:endParaRPr lang="sv-SE"/>
          </a:p>
        </p:txBody>
      </p:sp>
    </p:spTree>
    <p:extLst>
      <p:ext uri="{BB962C8B-B14F-4D97-AF65-F5344CB8AC3E}">
        <p14:creationId xmlns:p14="http://schemas.microsoft.com/office/powerpoint/2010/main" val="1009316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7313" y="744538"/>
            <a:ext cx="6619875" cy="3724275"/>
          </a:xfrm>
        </p:spPr>
      </p:sp>
      <p:sp>
        <p:nvSpPr>
          <p:cNvPr id="3" name="Platshållare för anteckningar 2"/>
          <p:cNvSpPr>
            <a:spLocks noGrp="1"/>
          </p:cNvSpPr>
          <p:nvPr>
            <p:ph type="body" idx="1"/>
          </p:nvPr>
        </p:nvSpPr>
        <p:spPr/>
        <p:txBody>
          <a:bodyPr/>
          <a:lstStyle/>
          <a:p>
            <a:r>
              <a:rPr lang="sv-SE" b="1" dirty="0"/>
              <a:t>Studentinflytande</a:t>
            </a:r>
            <a:endParaRPr lang="sv-SE" dirty="0"/>
          </a:p>
          <a:p>
            <a:endParaRPr lang="sv-SE" dirty="0"/>
          </a:p>
          <a:p>
            <a:r>
              <a:rPr lang="sv-SE" baseline="0" dirty="0"/>
              <a:t>Ta dig tid att fylla i kursvärderingen, den är viktig i vårt kvalitetsarbete.</a:t>
            </a:r>
          </a:p>
          <a:p>
            <a:endParaRPr lang="sv-SE" baseline="0" dirty="0"/>
          </a:p>
          <a:p>
            <a:r>
              <a:rPr lang="sv-SE" baseline="0" dirty="0"/>
              <a:t>Kontakta läraren direkt vid upplevda problem. Programansvarig och </a:t>
            </a:r>
            <a:r>
              <a:rPr lang="sv-SE" baseline="0" dirty="0">
                <a:solidFill>
                  <a:srgbClr val="FF0000"/>
                </a:solidFill>
              </a:rPr>
              <a:t>Linnékåren</a:t>
            </a:r>
            <a:r>
              <a:rPr lang="sv-SE" baseline="0" dirty="0"/>
              <a:t> kan också hjälpa till. </a:t>
            </a:r>
          </a:p>
          <a:p>
            <a:endParaRPr lang="sv-SE" baseline="0" dirty="0"/>
          </a:p>
          <a:p>
            <a:endParaRPr lang="sv-SE" baseline="0"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26</a:t>
            </a:fld>
            <a:endParaRPr lang="sv-SE"/>
          </a:p>
        </p:txBody>
      </p:sp>
    </p:spTree>
    <p:extLst>
      <p:ext uri="{BB962C8B-B14F-4D97-AF65-F5344CB8AC3E}">
        <p14:creationId xmlns:p14="http://schemas.microsoft.com/office/powerpoint/2010/main" val="1296042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introduktionsdag för nya kandidatstudenter där syftet är att skapa en </a:t>
            </a:r>
            <a:r>
              <a:rPr lang="sv-SE" dirty="0" err="1"/>
              <a:t>onboarding</a:t>
            </a:r>
            <a:r>
              <a:rPr lang="sv-SE" dirty="0"/>
              <a:t>-upplevelse som talar till studenternas akademiska kunskaper. Fokus blir på att introducera studenterna till </a:t>
            </a:r>
            <a:r>
              <a:rPr lang="sv-SE" dirty="0" err="1"/>
              <a:t>akademia</a:t>
            </a:r>
            <a:r>
              <a:rPr lang="sv-SE" dirty="0"/>
              <a:t> och vad det betyder att studera på ett universitet. Introduktionen hålls en heldag för alla nya kandidatstudenter. De får möjlighet att lyssna på och ställa frågor till både lärare och nuvarande studenter samt lära sig om vad det innebär att vara student på Linnéuniversitetet. Fika och lunch ingår samt chans att vinna pris! Måndagen den 9 september i Växjö och tisdagen den 10 september i Kalmar.</a:t>
            </a:r>
          </a:p>
          <a:p>
            <a:endParaRPr lang="sv-SE" dirty="0"/>
          </a:p>
          <a:p>
            <a:r>
              <a:rPr lang="sv-SE" u="sng" dirty="0"/>
              <a:t>Mer info tillkommer. Eventen går att hitta i programschemat. </a:t>
            </a:r>
          </a:p>
          <a:p>
            <a:endParaRPr lang="sv-SE" u="sng" dirty="0"/>
          </a:p>
          <a:p>
            <a:endParaRPr lang="sv-SE" b="1" u="none" dirty="0"/>
          </a:p>
          <a:p>
            <a:r>
              <a:rPr lang="sv-SE" b="1" u="none" dirty="0"/>
              <a:t>Vi ber dig som programansvarig att informera kursansvarig för den första kursen i programmet om att påminna studenterna att inte glömma eventet!</a:t>
            </a:r>
          </a:p>
        </p:txBody>
      </p:sp>
      <p:sp>
        <p:nvSpPr>
          <p:cNvPr id="4" name="Slide Number Placeholder 3"/>
          <p:cNvSpPr>
            <a:spLocks noGrp="1"/>
          </p:cNvSpPr>
          <p:nvPr>
            <p:ph type="sldNum" sz="quarter" idx="5"/>
          </p:nvPr>
        </p:nvSpPr>
        <p:spPr/>
        <p:txBody>
          <a:bodyPr/>
          <a:lstStyle/>
          <a:p>
            <a:fld id="{CF6546E2-4CE9-49F2-ACCF-BDE989138AC0}" type="slidenum">
              <a:rPr lang="sv-SE" smtClean="0"/>
              <a:t>27</a:t>
            </a:fld>
            <a:endParaRPr lang="sv-SE"/>
          </a:p>
        </p:txBody>
      </p:sp>
    </p:spTree>
    <p:extLst>
      <p:ext uri="{BB962C8B-B14F-4D97-AF65-F5344CB8AC3E}">
        <p14:creationId xmlns:p14="http://schemas.microsoft.com/office/powerpoint/2010/main" val="1165697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Glöm inte bort att uppmana studenterna att registrera</a:t>
            </a:r>
            <a:r>
              <a:rPr lang="sv-SE" baseline="0" dirty="0"/>
              <a:t> sig idag.</a:t>
            </a:r>
            <a:endParaRPr lang="sv-SE"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28</a:t>
            </a:fld>
            <a:endParaRPr lang="sv-SE"/>
          </a:p>
        </p:txBody>
      </p:sp>
    </p:spTree>
    <p:extLst>
      <p:ext uri="{BB962C8B-B14F-4D97-AF65-F5344CB8AC3E}">
        <p14:creationId xmlns:p14="http://schemas.microsoft.com/office/powerpoint/2010/main" val="151401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F6546E2-4CE9-49F2-ACCF-BDE989138AC0}" type="slidenum">
              <a:rPr lang="sv-SE" smtClean="0"/>
              <a:t>3</a:t>
            </a:fld>
            <a:endParaRPr lang="sv-SE"/>
          </a:p>
        </p:txBody>
      </p:sp>
    </p:spTree>
    <p:extLst>
      <p:ext uri="{BB962C8B-B14F-4D97-AF65-F5344CB8AC3E}">
        <p14:creationId xmlns:p14="http://schemas.microsoft.com/office/powerpoint/2010/main" val="4223019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Studentwebben</a:t>
            </a:r>
          </a:p>
          <a:p>
            <a:endParaRPr lang="sv-SE" b="1" dirty="0"/>
          </a:p>
          <a:p>
            <a:r>
              <a:rPr lang="sv-SE" b="0" dirty="0"/>
              <a:t>I inloggat läge på lnu.se/student</a:t>
            </a:r>
            <a:r>
              <a:rPr lang="sv-SE" b="0" baseline="0" dirty="0"/>
              <a:t> hittar studenterna följande:</a:t>
            </a:r>
          </a:p>
          <a:p>
            <a:pPr marL="171450" indent="-171450">
              <a:buFont typeface="Arial" panose="020B0604020202020204" pitchFamily="34" charset="0"/>
              <a:buChar char="•"/>
            </a:pPr>
            <a:r>
              <a:rPr lang="sv-SE" b="0" baseline="0" dirty="0"/>
              <a:t>Mitt schema</a:t>
            </a:r>
          </a:p>
          <a:p>
            <a:pPr marL="171450" indent="-171450">
              <a:buFont typeface="Arial" panose="020B0604020202020204" pitchFamily="34" charset="0"/>
              <a:buChar char="•"/>
            </a:pPr>
            <a:r>
              <a:rPr lang="sv-SE" b="0" baseline="0" dirty="0"/>
              <a:t>Mina kurser – finns länk direkt till kursrummet på </a:t>
            </a:r>
            <a:r>
              <a:rPr lang="sv-SE" b="0" baseline="0" dirty="0" err="1"/>
              <a:t>Moodle</a:t>
            </a:r>
            <a:r>
              <a:rPr lang="sv-SE" b="0" baseline="0" dirty="0"/>
              <a:t>. När studenten är registrerad på kursen kommer den att dyka upp under mina kurser här på studentwebben</a:t>
            </a:r>
          </a:p>
          <a:p>
            <a:endParaRPr lang="sv-SE" b="0" baseline="0" dirty="0"/>
          </a:p>
          <a:p>
            <a:r>
              <a:rPr lang="sv-SE" b="0" baseline="0" dirty="0"/>
              <a:t>Under rubriken </a:t>
            </a:r>
            <a:r>
              <a:rPr lang="sv-SE" b="1" baseline="0" dirty="0"/>
              <a:t>Gå direkt till </a:t>
            </a:r>
            <a:r>
              <a:rPr lang="sv-SE" b="0" baseline="0" dirty="0"/>
              <a:t>kommer studenten till Ladok och kan göra följande:</a:t>
            </a:r>
          </a:p>
          <a:p>
            <a:r>
              <a:rPr lang="sv-SE" b="1" u="sng" baseline="0" dirty="0"/>
              <a:t>Mitt Ladok:</a:t>
            </a:r>
          </a:p>
          <a:p>
            <a:pPr marL="171450" indent="-171450">
              <a:buFont typeface="Arial" panose="020B0604020202020204" pitchFamily="34" charset="0"/>
              <a:buChar char="•"/>
            </a:pPr>
            <a:r>
              <a:rPr lang="sv-SE" b="0" baseline="0" dirty="0"/>
              <a:t>Registrera sig på kurs – öppnar veckan före kursstart</a:t>
            </a:r>
          </a:p>
          <a:p>
            <a:pPr marL="171450" indent="-171450">
              <a:buFont typeface="Arial" panose="020B0604020202020204" pitchFamily="34" charset="0"/>
              <a:buChar char="•"/>
            </a:pPr>
            <a:r>
              <a:rPr lang="sv-SE" b="0" baseline="0" dirty="0"/>
              <a:t>Se sina resultat</a:t>
            </a:r>
          </a:p>
          <a:p>
            <a:pPr marL="171450" indent="-171450">
              <a:buFont typeface="Arial" panose="020B0604020202020204" pitchFamily="34" charset="0"/>
              <a:buChar char="•"/>
            </a:pPr>
            <a:r>
              <a:rPr lang="sv-SE" b="0" baseline="0" dirty="0"/>
              <a:t>Anmäla sig till tentamen</a:t>
            </a:r>
          </a:p>
          <a:p>
            <a:pPr marL="171450" indent="-171450">
              <a:buFont typeface="Arial" panose="020B0604020202020204" pitchFamily="34" charset="0"/>
              <a:buChar char="•"/>
            </a:pPr>
            <a:r>
              <a:rPr lang="sv-SE" b="0" baseline="0" dirty="0"/>
              <a:t>Hämta intyg </a:t>
            </a:r>
          </a:p>
          <a:p>
            <a:pPr marL="0" indent="0">
              <a:buFont typeface="Arial" panose="020B0604020202020204" pitchFamily="34" charset="0"/>
              <a:buNone/>
            </a:pPr>
            <a:endParaRPr lang="sv-SE" b="0" baseline="0" dirty="0"/>
          </a:p>
          <a:p>
            <a:pPr marL="0" indent="0">
              <a:buFont typeface="Arial" panose="020B0604020202020204" pitchFamily="34" charset="0"/>
              <a:buNone/>
            </a:pPr>
            <a:endParaRPr lang="sv-SE" b="0" baseline="0" dirty="0"/>
          </a:p>
          <a:p>
            <a:pPr marL="0" indent="0">
              <a:buFont typeface="Arial" panose="020B0604020202020204" pitchFamily="34" charset="0"/>
              <a:buNone/>
            </a:pPr>
            <a:r>
              <a:rPr lang="sv-SE" b="0" baseline="0" dirty="0"/>
              <a:t>I inloggat läge får de även upp studentnyheter och studentkalender – där publiceras information som rör dem. Det kan vara öppna föreläsningar, påminnelser etc.</a:t>
            </a:r>
          </a:p>
        </p:txBody>
      </p:sp>
      <p:sp>
        <p:nvSpPr>
          <p:cNvPr id="4" name="Platshållare för bildnummer 3"/>
          <p:cNvSpPr>
            <a:spLocks noGrp="1"/>
          </p:cNvSpPr>
          <p:nvPr>
            <p:ph type="sldNum" sz="quarter" idx="10"/>
          </p:nvPr>
        </p:nvSpPr>
        <p:spPr/>
        <p:txBody>
          <a:bodyPr/>
          <a:lstStyle/>
          <a:p>
            <a:fld id="{4970E7F1-1FC6-4112-B6DB-B43B092A1A34}" type="slidenum">
              <a:rPr lang="sv-SE" smtClean="0"/>
              <a:t>4</a:t>
            </a:fld>
            <a:endParaRPr lang="sv-SE"/>
          </a:p>
        </p:txBody>
      </p:sp>
    </p:spTree>
    <p:extLst>
      <p:ext uri="{BB962C8B-B14F-4D97-AF65-F5344CB8AC3E}">
        <p14:creationId xmlns:p14="http://schemas.microsoft.com/office/powerpoint/2010/main" val="2402078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Ladok</a:t>
            </a:r>
          </a:p>
          <a:p>
            <a:endParaRPr lang="sv-SE" b="1" dirty="0"/>
          </a:p>
          <a:p>
            <a:r>
              <a:rPr lang="sv-SE" b="0" dirty="0"/>
              <a:t>Hit kommer studenterna</a:t>
            </a:r>
            <a:r>
              <a:rPr lang="sv-SE" b="0" baseline="0" dirty="0"/>
              <a:t> via studentwebben (</a:t>
            </a:r>
            <a:r>
              <a:rPr lang="sv-SE" b="0" baseline="0" dirty="0" err="1"/>
              <a:t>slide</a:t>
            </a:r>
            <a:r>
              <a:rPr lang="sv-SE" b="0" baseline="0" dirty="0"/>
              <a:t> 3). Här kan studenterna göra följande:</a:t>
            </a:r>
          </a:p>
          <a:p>
            <a:pPr marL="171450" indent="-171450">
              <a:buFont typeface="Arial" panose="020B0604020202020204" pitchFamily="34" charset="0"/>
              <a:buChar char="•"/>
            </a:pPr>
            <a:r>
              <a:rPr lang="sv-SE" b="0" baseline="0" dirty="0"/>
              <a:t>Registrera sig på kommande kurs</a:t>
            </a:r>
          </a:p>
          <a:p>
            <a:pPr marL="171450" indent="-171450">
              <a:buFont typeface="Arial" panose="020B0604020202020204" pitchFamily="34" charset="0"/>
              <a:buChar char="•"/>
            </a:pPr>
            <a:r>
              <a:rPr lang="sv-SE" b="0" baseline="0" dirty="0"/>
              <a:t>Se sina resultat</a:t>
            </a:r>
          </a:p>
          <a:p>
            <a:pPr marL="171450" indent="-171450">
              <a:buFont typeface="Arial" panose="020B0604020202020204" pitchFamily="34" charset="0"/>
              <a:buChar char="•"/>
            </a:pPr>
            <a:r>
              <a:rPr lang="sv-SE" b="0" baseline="0" dirty="0"/>
              <a:t>Anmäla sig till tentamen, kursen syns under </a:t>
            </a:r>
            <a:r>
              <a:rPr lang="sv-SE" b="0" i="1" baseline="0" dirty="0"/>
              <a:t>oavslutade </a:t>
            </a:r>
          </a:p>
          <a:p>
            <a:pPr marL="171450" indent="-171450">
              <a:buFont typeface="Arial" panose="020B0604020202020204" pitchFamily="34" charset="0"/>
              <a:buChar char="•"/>
            </a:pPr>
            <a:r>
              <a:rPr lang="sv-SE" b="0" baseline="0" dirty="0"/>
              <a:t>Hämta intyg</a:t>
            </a:r>
          </a:p>
          <a:p>
            <a:pPr marL="0" indent="0">
              <a:buFont typeface="Arial" panose="020B0604020202020204" pitchFamily="34" charset="0"/>
              <a:buNone/>
            </a:pPr>
            <a:endParaRPr lang="sv-SE" b="0"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5</a:t>
            </a:fld>
            <a:endParaRPr lang="sv-SE"/>
          </a:p>
        </p:txBody>
      </p:sp>
    </p:spTree>
    <p:extLst>
      <p:ext uri="{BB962C8B-B14F-4D97-AF65-F5344CB8AC3E}">
        <p14:creationId xmlns:p14="http://schemas.microsoft.com/office/powerpoint/2010/main" val="2430552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CF6546E2-4CE9-49F2-ACCF-BDE989138AC0}" type="slidenum">
              <a:rPr lang="sv-SE" smtClean="0"/>
              <a:t>6</a:t>
            </a:fld>
            <a:endParaRPr lang="sv-SE"/>
          </a:p>
        </p:txBody>
      </p:sp>
    </p:spTree>
    <p:extLst>
      <p:ext uri="{BB962C8B-B14F-4D97-AF65-F5344CB8AC3E}">
        <p14:creationId xmlns:p14="http://schemas.microsoft.com/office/powerpoint/2010/main" val="281771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Schema</a:t>
            </a:r>
          </a:p>
          <a:p>
            <a:endParaRPr lang="sv-SE" dirty="0"/>
          </a:p>
          <a:p>
            <a:r>
              <a:rPr lang="sv-SE" dirty="0"/>
              <a:t>Här kan du alltid söka ut schema </a:t>
            </a:r>
            <a:r>
              <a:rPr lang="sv-SE" b="1" dirty="0"/>
              <a:t>innan</a:t>
            </a:r>
            <a:r>
              <a:rPr lang="sv-SE" dirty="0"/>
              <a:t> du är registrerad (när du är registrerad hittar du schemat via</a:t>
            </a:r>
            <a:r>
              <a:rPr lang="sv-SE" baseline="0" dirty="0"/>
              <a:t> studentwebben, se tidigare </a:t>
            </a:r>
            <a:r>
              <a:rPr lang="sv-SE" baseline="0" dirty="0" err="1"/>
              <a:t>slide</a:t>
            </a:r>
            <a:r>
              <a:rPr lang="sv-SE" baseline="0" dirty="0"/>
              <a:t>)</a:t>
            </a:r>
            <a:r>
              <a:rPr lang="sv-SE" dirty="0"/>
              <a:t>: </a:t>
            </a:r>
          </a:p>
          <a:p>
            <a:pPr marL="171450" indent="-171450">
              <a:buFont typeface="Arial" panose="020B0604020202020204" pitchFamily="34" charset="0"/>
              <a:buChar char="•"/>
            </a:pPr>
            <a:r>
              <a:rPr lang="sv-SE" baseline="0" dirty="0"/>
              <a:t>Skriv in </a:t>
            </a:r>
            <a:r>
              <a:rPr lang="sv-SE" baseline="0" dirty="0" err="1"/>
              <a:t>kurskod</a:t>
            </a:r>
            <a:r>
              <a:rPr lang="sv-SE" baseline="0" dirty="0"/>
              <a:t> eller (del av) kursnamn</a:t>
            </a:r>
          </a:p>
          <a:p>
            <a:pPr marL="171450" indent="-171450">
              <a:buFont typeface="Arial" panose="020B0604020202020204" pitchFamily="34" charset="0"/>
              <a:buChar char="•"/>
            </a:pPr>
            <a:r>
              <a:rPr lang="sv-SE" baseline="0" dirty="0"/>
              <a:t>Klicka på kurstillfället/tillfällena med rätt termin</a:t>
            </a:r>
          </a:p>
          <a:p>
            <a:pPr marL="171450" indent="-171450">
              <a:buFont typeface="Arial" panose="020B0604020202020204" pitchFamily="34" charset="0"/>
              <a:buChar char="•"/>
            </a:pPr>
            <a:r>
              <a:rPr lang="sv-SE" baseline="0" dirty="0"/>
              <a:t>Klicka på Visa schema</a:t>
            </a: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7</a:t>
            </a:fld>
            <a:endParaRPr lang="sv-SE"/>
          </a:p>
        </p:txBody>
      </p:sp>
    </p:spTree>
    <p:extLst>
      <p:ext uri="{BB962C8B-B14F-4D97-AF65-F5344CB8AC3E}">
        <p14:creationId xmlns:p14="http://schemas.microsoft.com/office/powerpoint/2010/main" val="2531916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Tentamens</a:t>
            </a:r>
            <a:r>
              <a:rPr lang="sv-SE" b="1" baseline="0" dirty="0"/>
              <a:t>schema (gäller endast vid campusundervisning)</a:t>
            </a:r>
          </a:p>
          <a:p>
            <a:endParaRPr lang="sv-SE" dirty="0"/>
          </a:p>
          <a:p>
            <a:r>
              <a:rPr lang="sv-SE" dirty="0"/>
              <a:t>Studenter</a:t>
            </a:r>
            <a:r>
              <a:rPr lang="sv-SE" baseline="0" dirty="0"/>
              <a:t> kan i förtid se när nästkommande tentamen är genom att gå in via salstenteman.lnu.se (länk finns i bilden).</a:t>
            </a:r>
          </a:p>
          <a:p>
            <a:endParaRPr lang="sv-SE" baseline="0" dirty="0"/>
          </a:p>
          <a:p>
            <a:r>
              <a:rPr lang="sv-SE" baseline="0" dirty="0"/>
              <a:t>Viktigt är att man fyller i följande:</a:t>
            </a:r>
          </a:p>
          <a:p>
            <a:pPr marL="171450" indent="-171450">
              <a:buFont typeface="Arial" panose="020B0604020202020204" pitchFamily="34" charset="0"/>
              <a:buChar char="•"/>
            </a:pPr>
            <a:r>
              <a:rPr lang="sv-SE" baseline="0" dirty="0"/>
              <a:t>Slut (sluttid för sökningen)</a:t>
            </a:r>
          </a:p>
          <a:p>
            <a:pPr marL="171450" indent="-171450">
              <a:buFont typeface="Arial" panose="020B0604020202020204" pitchFamily="34" charset="0"/>
              <a:buChar char="•"/>
            </a:pPr>
            <a:r>
              <a:rPr lang="sv-SE" dirty="0"/>
              <a:t>Kursnamn</a:t>
            </a:r>
            <a:r>
              <a:rPr lang="sv-SE" baseline="0" dirty="0"/>
              <a:t> / kod</a:t>
            </a:r>
          </a:p>
          <a:p>
            <a:endParaRPr lang="sv-SE" baseline="0" dirty="0"/>
          </a:p>
          <a:p>
            <a:r>
              <a:rPr lang="sv-SE" baseline="0" dirty="0"/>
              <a:t>Under </a:t>
            </a:r>
            <a:r>
              <a:rPr lang="sv-SE" b="1" baseline="0" dirty="0"/>
              <a:t>Datum</a:t>
            </a:r>
            <a:r>
              <a:rPr lang="sv-SE" baseline="0" dirty="0"/>
              <a:t> – är det datum som tentamen ges</a:t>
            </a:r>
          </a:p>
          <a:p>
            <a:r>
              <a:rPr lang="sv-SE" baseline="0" dirty="0"/>
              <a:t>Under </a:t>
            </a:r>
            <a:r>
              <a:rPr lang="sv-SE" b="1" baseline="0" dirty="0" err="1"/>
              <a:t>Anm.period</a:t>
            </a:r>
            <a:r>
              <a:rPr lang="sv-SE" baseline="0" dirty="0"/>
              <a:t> är det datum som det är öppet för anmälan till tentamen</a:t>
            </a:r>
          </a:p>
          <a:p>
            <a:endParaRPr lang="sv-SE" baseline="0" dirty="0"/>
          </a:p>
          <a:p>
            <a:r>
              <a:rPr lang="sv-SE" baseline="0" dirty="0"/>
              <a:t>Obs. anmälan görs inte via tentamenschemat utan via </a:t>
            </a:r>
            <a:r>
              <a:rPr lang="sv-SE" baseline="0" dirty="0" err="1"/>
              <a:t>ladok</a:t>
            </a:r>
            <a:r>
              <a:rPr lang="sv-SE" baseline="0" dirty="0"/>
              <a:t>, som du som studenten kommer åt via studentwebben.</a:t>
            </a:r>
            <a:endParaRPr lang="sv-SE" dirty="0"/>
          </a:p>
        </p:txBody>
      </p:sp>
      <p:sp>
        <p:nvSpPr>
          <p:cNvPr id="4" name="Platshållare för bildnummer 3"/>
          <p:cNvSpPr>
            <a:spLocks noGrp="1"/>
          </p:cNvSpPr>
          <p:nvPr>
            <p:ph type="sldNum" sz="quarter" idx="10"/>
          </p:nvPr>
        </p:nvSpPr>
        <p:spPr/>
        <p:txBody>
          <a:bodyPr/>
          <a:lstStyle/>
          <a:p>
            <a:fld id="{4970E7F1-1FC6-4112-B6DB-B43B092A1A34}" type="slidenum">
              <a:rPr lang="sv-SE" smtClean="0"/>
              <a:t>8</a:t>
            </a:fld>
            <a:endParaRPr lang="sv-SE"/>
          </a:p>
        </p:txBody>
      </p:sp>
    </p:spTree>
    <p:extLst>
      <p:ext uri="{BB962C8B-B14F-4D97-AF65-F5344CB8AC3E}">
        <p14:creationId xmlns:p14="http://schemas.microsoft.com/office/powerpoint/2010/main" val="763035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solidFill>
                  <a:srgbClr val="FF0000"/>
                </a:solidFill>
              </a:rPr>
              <a:t>Lägg in länk till ditt</a:t>
            </a:r>
            <a:r>
              <a:rPr lang="sv-SE" b="0" baseline="0" dirty="0">
                <a:solidFill>
                  <a:srgbClr val="FF0000"/>
                </a:solidFill>
              </a:rPr>
              <a:t> programrum i den röda texten ovan</a:t>
            </a:r>
          </a:p>
          <a:p>
            <a:r>
              <a:rPr lang="sv-SE" b="0" baseline="0" dirty="0">
                <a:solidFill>
                  <a:srgbClr val="FF0000"/>
                </a:solidFill>
              </a:rPr>
              <a:t>Lägg in länk till första kursrummet i den röda texten ovan</a:t>
            </a:r>
            <a:endParaRPr lang="sv-SE" b="0" dirty="0">
              <a:solidFill>
                <a:srgbClr val="FF0000"/>
              </a:solidFill>
            </a:endParaRPr>
          </a:p>
          <a:p>
            <a:endParaRPr lang="sv-SE" b="1" dirty="0"/>
          </a:p>
          <a:p>
            <a:r>
              <a:rPr lang="sv-SE" b="1" dirty="0" err="1"/>
              <a:t>Lärplattformen</a:t>
            </a:r>
            <a:r>
              <a:rPr lang="sv-SE" b="1" dirty="0"/>
              <a:t> </a:t>
            </a:r>
            <a:r>
              <a:rPr lang="sv-SE" b="1" dirty="0" err="1"/>
              <a:t>Moodle</a:t>
            </a:r>
            <a:endParaRPr lang="sv-SE" dirty="0"/>
          </a:p>
          <a:p>
            <a:r>
              <a:rPr lang="sv-SE" dirty="0"/>
              <a:t>Visa ditt programrum  och kursrum!</a:t>
            </a:r>
          </a:p>
          <a:p>
            <a:endParaRPr lang="sv-SE" dirty="0"/>
          </a:p>
          <a:p>
            <a:r>
              <a:rPr lang="sv-SE" dirty="0"/>
              <a:t>Visa </a:t>
            </a:r>
            <a:r>
              <a:rPr lang="sv-SE" dirty="0" err="1"/>
              <a:t>Moodle</a:t>
            </a:r>
            <a:r>
              <a:rPr lang="sv-SE" baseline="0" dirty="0"/>
              <a:t> sidan:</a:t>
            </a:r>
            <a:r>
              <a:rPr lang="sv-SE" dirty="0"/>
              <a:t> </a:t>
            </a:r>
            <a:r>
              <a:rPr lang="sv-SE" b="1" dirty="0"/>
              <a:t>Ekonomihögskolan informerar</a:t>
            </a:r>
            <a:r>
              <a:rPr lang="sv-SE" dirty="0"/>
              <a:t> (länk</a:t>
            </a:r>
            <a:r>
              <a:rPr lang="sv-SE" baseline="0" dirty="0"/>
              <a:t> finns i sliden).</a:t>
            </a:r>
            <a:r>
              <a:rPr lang="sv-SE" dirty="0"/>
              <a:t> Här hittar studenterna information om:</a:t>
            </a:r>
          </a:p>
          <a:p>
            <a:pPr marL="171450" indent="-171450">
              <a:buFont typeface="Arial" panose="020B0604020202020204" pitchFamily="34" charset="0"/>
              <a:buChar char="•"/>
            </a:pPr>
            <a:r>
              <a:rPr lang="sv-SE" dirty="0"/>
              <a:t>Kontaktinformation</a:t>
            </a:r>
            <a:r>
              <a:rPr lang="sv-SE" baseline="0" dirty="0"/>
              <a:t> till utbildningsadministrationen</a:t>
            </a:r>
          </a:p>
          <a:p>
            <a:pPr marL="171450" indent="-171450">
              <a:buFont typeface="Arial" panose="020B0604020202020204" pitchFamily="34" charset="0"/>
              <a:buChar char="•"/>
            </a:pPr>
            <a:r>
              <a:rPr lang="sv-SE" dirty="0"/>
              <a:t>Terminsperioder och kursperioder</a:t>
            </a:r>
          </a:p>
          <a:p>
            <a:pPr marL="171450" indent="-171450">
              <a:buFont typeface="Arial" panose="020B0604020202020204" pitchFamily="34" charset="0"/>
              <a:buChar char="•"/>
            </a:pPr>
            <a:r>
              <a:rPr lang="sv-SE" dirty="0"/>
              <a:t>Information om behörighet,</a:t>
            </a:r>
            <a:r>
              <a:rPr lang="sv-SE" baseline="0" dirty="0"/>
              <a:t> villkor och </a:t>
            </a:r>
            <a:r>
              <a:rPr lang="sv-SE" baseline="0" dirty="0" err="1"/>
              <a:t>kursval</a:t>
            </a:r>
            <a:r>
              <a:rPr lang="sv-SE" baseline="0" dirty="0"/>
              <a:t> inom program</a:t>
            </a:r>
            <a:endParaRPr lang="sv-SE" dirty="0"/>
          </a:p>
          <a:p>
            <a:pPr marL="171450" indent="-171450">
              <a:buFont typeface="Arial" panose="020B0604020202020204" pitchFamily="34" charset="0"/>
              <a:buChar char="•"/>
            </a:pPr>
            <a:r>
              <a:rPr lang="sv-SE" dirty="0"/>
              <a:t>Tentamens</a:t>
            </a:r>
            <a:r>
              <a:rPr lang="sv-SE" baseline="0" dirty="0"/>
              <a:t>anmälan, t</a:t>
            </a:r>
            <a:r>
              <a:rPr lang="sv-SE" dirty="0"/>
              <a:t>entamensschema</a:t>
            </a:r>
            <a:r>
              <a:rPr lang="sv-SE" baseline="0" dirty="0"/>
              <a:t> och </a:t>
            </a:r>
            <a:r>
              <a:rPr lang="sv-SE" dirty="0"/>
              <a:t>Tentamen på annan ort</a:t>
            </a:r>
          </a:p>
          <a:p>
            <a:pPr marL="171450" indent="-171450">
              <a:buFont typeface="Arial" panose="020B0604020202020204" pitchFamily="34" charset="0"/>
              <a:buChar char="•"/>
            </a:pPr>
            <a:r>
              <a:rPr lang="sv-SE" dirty="0"/>
              <a:t>Stöd och hjälp i akademiskt skrivande</a:t>
            </a:r>
          </a:p>
        </p:txBody>
      </p:sp>
      <p:sp>
        <p:nvSpPr>
          <p:cNvPr id="4" name="Platshållare för bildnummer 3"/>
          <p:cNvSpPr>
            <a:spLocks noGrp="1"/>
          </p:cNvSpPr>
          <p:nvPr>
            <p:ph type="sldNum" sz="quarter" idx="10"/>
          </p:nvPr>
        </p:nvSpPr>
        <p:spPr/>
        <p:txBody>
          <a:bodyPr/>
          <a:lstStyle/>
          <a:p>
            <a:fld id="{4970E7F1-1FC6-4112-B6DB-B43B092A1A34}" type="slidenum">
              <a:rPr lang="sv-SE" smtClean="0"/>
              <a:t>9</a:t>
            </a:fld>
            <a:endParaRPr lang="sv-SE"/>
          </a:p>
        </p:txBody>
      </p:sp>
    </p:spTree>
    <p:extLst>
      <p:ext uri="{BB962C8B-B14F-4D97-AF65-F5344CB8AC3E}">
        <p14:creationId xmlns:p14="http://schemas.microsoft.com/office/powerpoint/2010/main" val="3215408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450800"/>
            <a:ext cx="11113200" cy="2152800"/>
          </a:xfrm>
          <a:prstGeom prst="rect">
            <a:avLst/>
          </a:prstGeom>
        </p:spPr>
        <p:txBody>
          <a:bodyPr lIns="90000" tIns="46800" rIns="90000" bIns="46800"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828800" y="3888000"/>
            <a:ext cx="8535600" cy="1753200"/>
          </a:xfrm>
        </p:spPr>
        <p:txBody>
          <a:bodyPr lIns="9000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4" name="Rak koppling 6">
            <a:extLst>
              <a:ext uri="{FF2B5EF4-FFF2-40B4-BE49-F238E27FC236}">
                <a16:creationId xmlns:a16="http://schemas.microsoft.com/office/drawing/2014/main" id="{C0CC0EDB-9E23-4012-95DB-FAA5BA8E2C17}"/>
              </a:ext>
            </a:extLst>
          </p:cNvPr>
          <p:cNvCxnSpPr/>
          <p:nvPr userDrawn="1"/>
        </p:nvCxnSpPr>
        <p:spPr bwMode="auto">
          <a:xfrm>
            <a:off x="540000" y="6120000"/>
            <a:ext cx="11112000" cy="0"/>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4000" y="457200"/>
            <a:ext cx="6469200" cy="5184000"/>
          </a:xfrm>
        </p:spPr>
        <p:txBody>
          <a:bodyPr lIns="900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latshållare för datum 7">
            <a:extLst>
              <a:ext uri="{FF2B5EF4-FFF2-40B4-BE49-F238E27FC236}">
                <a16:creationId xmlns:a16="http://schemas.microsoft.com/office/drawing/2014/main" id="{8F20F4AD-0351-CD42-A823-3BFD15DA3289}"/>
              </a:ext>
            </a:extLst>
          </p:cNvPr>
          <p:cNvSpPr>
            <a:spLocks noGrp="1"/>
          </p:cNvSpPr>
          <p:nvPr>
            <p:ph type="dt" sz="half" idx="10"/>
          </p:nvPr>
        </p:nvSpPr>
        <p:spPr/>
        <p:txBody>
          <a:bodyPr/>
          <a:lstStyle/>
          <a:p>
            <a:endParaRPr lang="sv-SE" dirty="0"/>
          </a:p>
        </p:txBody>
      </p:sp>
      <p:sp>
        <p:nvSpPr>
          <p:cNvPr id="9" name="Platshållare för sidfot 8">
            <a:extLst>
              <a:ext uri="{FF2B5EF4-FFF2-40B4-BE49-F238E27FC236}">
                <a16:creationId xmlns:a16="http://schemas.microsoft.com/office/drawing/2014/main" id="{885E900A-46AA-4244-A00C-6A160437F049}"/>
              </a:ext>
            </a:extLst>
          </p:cNvPr>
          <p:cNvSpPr>
            <a:spLocks noGrp="1"/>
          </p:cNvSpPr>
          <p:nvPr>
            <p:ph type="ftr" sz="quarter" idx="11"/>
          </p:nvPr>
        </p:nvSpPr>
        <p:spPr/>
        <p:txBody>
          <a:bodyPr/>
          <a:lstStyle/>
          <a:p>
            <a:endParaRPr lang="en-US" dirty="0"/>
          </a:p>
        </p:txBody>
      </p:sp>
      <p:sp>
        <p:nvSpPr>
          <p:cNvPr id="10" name="Platshållare för bildnummer 9">
            <a:extLst>
              <a:ext uri="{FF2B5EF4-FFF2-40B4-BE49-F238E27FC236}">
                <a16:creationId xmlns:a16="http://schemas.microsoft.com/office/drawing/2014/main" id="{DC958E08-B1E5-CD4C-97AF-F53950C97D51}"/>
              </a:ext>
            </a:extLst>
          </p:cNvPr>
          <p:cNvSpPr>
            <a:spLocks noGrp="1"/>
          </p:cNvSpPr>
          <p:nvPr>
            <p:ph type="sldNum" sz="quarter" idx="12"/>
          </p:nvPr>
        </p:nvSpPr>
        <p:spPr/>
        <p:txBody>
          <a:bodyPr/>
          <a:lstStyle/>
          <a:p>
            <a:fld id="{21B2C041-6F92-A74C-B4CD-C2777B30035F}" type="slidenum">
              <a:rPr lang="sv-SE" smtClean="0"/>
              <a:t>‹#›</a:t>
            </a:fld>
            <a:endParaRPr lang="sv-SE" dirty="0"/>
          </a:p>
        </p:txBody>
      </p:sp>
      <p:sp>
        <p:nvSpPr>
          <p:cNvPr id="11" name="Title 1">
            <a:extLst>
              <a:ext uri="{FF2B5EF4-FFF2-40B4-BE49-F238E27FC236}">
                <a16:creationId xmlns:a16="http://schemas.microsoft.com/office/drawing/2014/main" id="{052705F7-233E-DF49-8122-C7A20A72055A}"/>
              </a:ext>
            </a:extLst>
          </p:cNvPr>
          <p:cNvSpPr>
            <a:spLocks noGrp="1"/>
          </p:cNvSpPr>
          <p:nvPr>
            <p:ph type="title"/>
          </p:nvPr>
        </p:nvSpPr>
        <p:spPr>
          <a:xfrm>
            <a:off x="540000" y="457200"/>
            <a:ext cx="4233600" cy="1600200"/>
          </a:xfrm>
          <a:prstGeom prst="rect">
            <a:avLst/>
          </a:prstGeom>
        </p:spPr>
        <p:txBody>
          <a:bodyPr anchor="b"/>
          <a:lstStyle>
            <a:lvl1pPr>
              <a:defRPr sz="3200"/>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B0788BAB-8AC1-CE4C-8777-5B86D0B35C24}"/>
              </a:ext>
            </a:extLst>
          </p:cNvPr>
          <p:cNvSpPr>
            <a:spLocks noGrp="1"/>
          </p:cNvSpPr>
          <p:nvPr>
            <p:ph type="body" sz="half" idx="2"/>
          </p:nvPr>
        </p:nvSpPr>
        <p:spPr>
          <a:xfrm>
            <a:off x="540000" y="2059200"/>
            <a:ext cx="4233600" cy="3582000"/>
          </a:xfrm>
        </p:spPr>
        <p:txBody>
          <a:bodyPr lIns="90000" rIns="9000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chemeClr val="accent1"/>
        </a:solidFill>
        <a:effectLst/>
      </p:bgPr>
    </p:bg>
    <p:spTree>
      <p:nvGrpSpPr>
        <p:cNvPr id="1" name=""/>
        <p:cNvGrpSpPr/>
        <p:nvPr/>
      </p:nvGrpSpPr>
      <p:grpSpPr>
        <a:xfrm>
          <a:off x="0" y="0"/>
          <a:ext cx="0" cy="0"/>
          <a:chOff x="0" y="0"/>
          <a:chExt cx="0" cy="0"/>
        </a:xfrm>
      </p:grpSpPr>
      <p:pic>
        <p:nvPicPr>
          <p:cNvPr id="6" name="Bild 5" descr="Linnéuniversitetets symbol.">
            <a:extLst>
              <a:ext uri="{FF2B5EF4-FFF2-40B4-BE49-F238E27FC236}">
                <a16:creationId xmlns:a16="http://schemas.microsoft.com/office/drawing/2014/main" id="{3D72221E-47D8-B54A-9DF8-E75AB9AC50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1882" y="1484785"/>
            <a:ext cx="2092544" cy="2775570"/>
          </a:xfrm>
          <a:prstGeom prst="rect">
            <a:avLst/>
          </a:prstGeom>
        </p:spPr>
      </p:pic>
      <p:pic>
        <p:nvPicPr>
          <p:cNvPr id="7" name="Bild 6" descr="Linnéuniversitetets webbplats Lnu.se.">
            <a:extLst>
              <a:ext uri="{FF2B5EF4-FFF2-40B4-BE49-F238E27FC236}">
                <a16:creationId xmlns:a16="http://schemas.microsoft.com/office/drawing/2014/main" id="{B50C8DD6-BD93-7146-8978-8E910BC57E9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47575" y="4725143"/>
            <a:ext cx="2096851" cy="570521"/>
          </a:xfrm>
          <a:prstGeom prst="rect">
            <a:avLst/>
          </a:prstGeom>
        </p:spPr>
      </p:pic>
    </p:spTree>
    <p:extLst>
      <p:ext uri="{BB962C8B-B14F-4D97-AF65-F5344CB8AC3E}">
        <p14:creationId xmlns:p14="http://schemas.microsoft.com/office/powerpoint/2010/main" val="1712718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86024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Rubrik, två innehållsdelar och text">
    <p:spTree>
      <p:nvGrpSpPr>
        <p:cNvPr id="1" name=""/>
        <p:cNvGrpSpPr/>
        <p:nvPr/>
      </p:nvGrpSpPr>
      <p:grpSpPr>
        <a:xfrm>
          <a:off x="0" y="0"/>
          <a:ext cx="0" cy="0"/>
          <a:chOff x="0" y="0"/>
          <a:chExt cx="0" cy="0"/>
        </a:xfrm>
      </p:grpSpPr>
      <p:sp>
        <p:nvSpPr>
          <p:cNvPr id="2" name="Rubrik 1"/>
          <p:cNvSpPr>
            <a:spLocks noGrp="1"/>
          </p:cNvSpPr>
          <p:nvPr>
            <p:ph type="title"/>
          </p:nvPr>
        </p:nvSpPr>
        <p:spPr>
          <a:xfrm>
            <a:off x="508000" y="1828800"/>
            <a:ext cx="11176000" cy="685800"/>
          </a:xfrm>
        </p:spPr>
        <p:txBody>
          <a:bodyPr/>
          <a:lstStyle/>
          <a:p>
            <a:r>
              <a:rPr lang="sv-SE"/>
              <a:t>Klicka här för att ändra format</a:t>
            </a:r>
          </a:p>
        </p:txBody>
      </p:sp>
      <p:sp>
        <p:nvSpPr>
          <p:cNvPr id="3" name="Platshållare för innehåll 2"/>
          <p:cNvSpPr>
            <a:spLocks noGrp="1"/>
          </p:cNvSpPr>
          <p:nvPr>
            <p:ph sz="quarter" idx="1"/>
          </p:nvPr>
        </p:nvSpPr>
        <p:spPr>
          <a:xfrm>
            <a:off x="609600" y="1600200"/>
            <a:ext cx="5384800" cy="21859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609600" y="3938589"/>
            <a:ext cx="5384800" cy="218757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half" idx="3"/>
          </p:nvPr>
        </p:nvSpPr>
        <p:spPr>
          <a:xfrm>
            <a:off x="6197600" y="1600201"/>
            <a:ext cx="53848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datum 5"/>
          <p:cNvSpPr>
            <a:spLocks noGrp="1"/>
          </p:cNvSpPr>
          <p:nvPr>
            <p:ph type="dt" sz="half" idx="10"/>
          </p:nvPr>
        </p:nvSpPr>
        <p:spPr>
          <a:xfrm>
            <a:off x="914400" y="6248400"/>
            <a:ext cx="2540000" cy="457200"/>
          </a:xfrm>
          <a:prstGeom prst="rect">
            <a:avLst/>
          </a:prstGeom>
        </p:spPr>
        <p:txBody>
          <a:bodyPr/>
          <a:lstStyle>
            <a:lvl1pPr eaLnBrk="0" hangingPunct="0">
              <a:defRPr>
                <a:latin typeface="Arial" charset="0"/>
                <a:cs typeface="Arial" charset="0"/>
              </a:defRPr>
            </a:lvl1pPr>
          </a:lstStyle>
          <a:p>
            <a:pPr>
              <a:defRPr/>
            </a:pPr>
            <a:endParaRPr lang="sv-SE"/>
          </a:p>
        </p:txBody>
      </p:sp>
      <p:sp>
        <p:nvSpPr>
          <p:cNvPr id="7" name="Platshållare för sidfot 6"/>
          <p:cNvSpPr>
            <a:spLocks noGrp="1"/>
          </p:cNvSpPr>
          <p:nvPr>
            <p:ph type="ftr" sz="quarter" idx="11"/>
          </p:nvPr>
        </p:nvSpPr>
        <p:spPr>
          <a:xfrm>
            <a:off x="4165600" y="6248400"/>
            <a:ext cx="3860800" cy="457200"/>
          </a:xfrm>
          <a:prstGeom prst="rect">
            <a:avLst/>
          </a:prstGeom>
        </p:spPr>
        <p:txBody>
          <a:bodyPr/>
          <a:lstStyle>
            <a:lvl1pPr eaLnBrk="0" hangingPunct="0">
              <a:defRPr>
                <a:latin typeface="Arial" charset="0"/>
                <a:cs typeface="Arial" charset="0"/>
              </a:defRPr>
            </a:lvl1pPr>
          </a:lstStyle>
          <a:p>
            <a:pPr>
              <a:defRPr/>
            </a:pPr>
            <a:endParaRPr lang="sv-SE"/>
          </a:p>
        </p:txBody>
      </p:sp>
      <p:sp>
        <p:nvSpPr>
          <p:cNvPr id="8" name="Platshållare för bildnummer 7"/>
          <p:cNvSpPr>
            <a:spLocks noGrp="1"/>
          </p:cNvSpPr>
          <p:nvPr>
            <p:ph type="sldNum" sz="quarter" idx="12"/>
          </p:nvPr>
        </p:nvSpPr>
        <p:spPr>
          <a:xfrm>
            <a:off x="8737600" y="6248400"/>
            <a:ext cx="2133600" cy="457200"/>
          </a:xfrm>
          <a:prstGeom prst="rect">
            <a:avLst/>
          </a:prstGeom>
        </p:spPr>
        <p:txBody>
          <a:bodyPr/>
          <a:lstStyle>
            <a:lvl1pPr eaLnBrk="0" hangingPunct="0">
              <a:defRPr>
                <a:latin typeface="Arial" charset="0"/>
                <a:cs typeface="Arial" charset="0"/>
              </a:defRPr>
            </a:lvl1pPr>
          </a:lstStyle>
          <a:p>
            <a:pPr>
              <a:defRPr/>
            </a:pPr>
            <a:fld id="{1A722D0C-2F69-4903-9A98-D350451437E2}" type="slidenum">
              <a:rPr lang="sv-SE"/>
              <a:pPr>
                <a:defRPr/>
              </a:pPr>
              <a:t>‹#›</a:t>
            </a:fld>
            <a:endParaRPr lang="sv-SE"/>
          </a:p>
        </p:txBody>
      </p:sp>
    </p:spTree>
    <p:extLst>
      <p:ext uri="{BB962C8B-B14F-4D97-AF65-F5344CB8AC3E}">
        <p14:creationId xmlns:p14="http://schemas.microsoft.com/office/powerpoint/2010/main" val="257937349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11113200" cy="1368000"/>
          </a:xfrm>
          <a:prstGeom prst="rect">
            <a:avLst/>
          </a:prstGeom>
        </p:spPr>
        <p:txBody>
          <a:bodyPr lIns="90000"/>
          <a:lstStyle/>
          <a:p>
            <a:r>
              <a:rPr lang="en-US"/>
              <a:t>Click to edit Master title style</a:t>
            </a:r>
            <a:endParaRPr lang="en-US" dirty="0"/>
          </a:p>
        </p:txBody>
      </p:sp>
      <p:sp>
        <p:nvSpPr>
          <p:cNvPr id="9" name="Platshållare för text 8">
            <a:extLst>
              <a:ext uri="{FF2B5EF4-FFF2-40B4-BE49-F238E27FC236}">
                <a16:creationId xmlns:a16="http://schemas.microsoft.com/office/drawing/2014/main" id="{3DFDDDB4-1774-6642-9807-587E83825512}"/>
              </a:ext>
            </a:extLst>
          </p:cNvPr>
          <p:cNvSpPr>
            <a:spLocks noGrp="1"/>
          </p:cNvSpPr>
          <p:nvPr>
            <p:ph type="body" sz="quarter" idx="13"/>
          </p:nvPr>
        </p:nvSpPr>
        <p:spPr>
          <a:xfrm>
            <a:off x="540000" y="1980000"/>
            <a:ext cx="5407200" cy="3780000"/>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0" name="Platshållare för datum 9">
            <a:extLst>
              <a:ext uri="{FF2B5EF4-FFF2-40B4-BE49-F238E27FC236}">
                <a16:creationId xmlns:a16="http://schemas.microsoft.com/office/drawing/2014/main" id="{C42F273B-8286-834C-9F25-86BBA9FCF8AC}"/>
              </a:ext>
            </a:extLst>
          </p:cNvPr>
          <p:cNvSpPr>
            <a:spLocks noGrp="1"/>
          </p:cNvSpPr>
          <p:nvPr>
            <p:ph type="dt" sz="half" idx="14"/>
          </p:nvPr>
        </p:nvSpPr>
        <p:spPr/>
        <p:txBody>
          <a:bodyPr/>
          <a:lstStyle/>
          <a:p>
            <a:endParaRPr lang="sv-SE" dirty="0"/>
          </a:p>
        </p:txBody>
      </p:sp>
      <p:sp>
        <p:nvSpPr>
          <p:cNvPr id="11" name="Platshållare för sidfot 10">
            <a:extLst>
              <a:ext uri="{FF2B5EF4-FFF2-40B4-BE49-F238E27FC236}">
                <a16:creationId xmlns:a16="http://schemas.microsoft.com/office/drawing/2014/main" id="{A25A223E-E8DC-484B-8D3E-D36E30594321}"/>
              </a:ext>
            </a:extLst>
          </p:cNvPr>
          <p:cNvSpPr>
            <a:spLocks noGrp="1"/>
          </p:cNvSpPr>
          <p:nvPr>
            <p:ph type="ftr" sz="quarter" idx="15"/>
          </p:nvPr>
        </p:nvSpPr>
        <p:spPr/>
        <p:txBody>
          <a:bodyPr/>
          <a:lstStyle/>
          <a:p>
            <a:endParaRPr lang="en-US" dirty="0"/>
          </a:p>
        </p:txBody>
      </p:sp>
      <p:sp>
        <p:nvSpPr>
          <p:cNvPr id="12" name="Platshållare för bildnummer 11">
            <a:extLst>
              <a:ext uri="{FF2B5EF4-FFF2-40B4-BE49-F238E27FC236}">
                <a16:creationId xmlns:a16="http://schemas.microsoft.com/office/drawing/2014/main" id="{B5D03A4D-8102-BF49-A793-930F4C4A2F1D}"/>
              </a:ext>
            </a:extLst>
          </p:cNvPr>
          <p:cNvSpPr>
            <a:spLocks noGrp="1"/>
          </p:cNvSpPr>
          <p:nvPr>
            <p:ph type="sldNum" sz="quarter" idx="16"/>
          </p:nvPr>
        </p:nvSpPr>
        <p:spPr/>
        <p:txBody>
          <a:bodyPr/>
          <a:lstStyle/>
          <a:p>
            <a:fld id="{21B2C041-6F92-A74C-B4CD-C2777B30035F}" type="slidenum">
              <a:rPr lang="sv-SE" smtClean="0"/>
              <a:t>‹#›</a:t>
            </a:fld>
            <a:endParaRPr lang="sv-SE" dirty="0"/>
          </a:p>
        </p:txBody>
      </p:sp>
      <p:sp>
        <p:nvSpPr>
          <p:cNvPr id="14" name="Platshållare för bild 13">
            <a:extLst>
              <a:ext uri="{FF2B5EF4-FFF2-40B4-BE49-F238E27FC236}">
                <a16:creationId xmlns:a16="http://schemas.microsoft.com/office/drawing/2014/main" id="{881C5599-E9D3-BC47-8203-9AC0581E40BE}"/>
              </a:ext>
            </a:extLst>
          </p:cNvPr>
          <p:cNvSpPr>
            <a:spLocks noGrp="1"/>
          </p:cNvSpPr>
          <p:nvPr>
            <p:ph type="pic" sz="quarter" idx="17"/>
          </p:nvPr>
        </p:nvSpPr>
        <p:spPr>
          <a:xfrm>
            <a:off x="6228000" y="1980000"/>
            <a:ext cx="5425200" cy="3779837"/>
          </a:xfrm>
        </p:spPr>
        <p:txBody>
          <a:bodyPr/>
          <a:lstStyle/>
          <a:p>
            <a:r>
              <a:rPr lang="en-US"/>
              <a:t>Click icon to add picture</a:t>
            </a:r>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11113200" cy="1368000"/>
          </a:xfrm>
          <a:prstGeom prst="rect">
            <a:avLst/>
          </a:prstGeom>
        </p:spPr>
        <p:txBody>
          <a:bodyPr lIns="90000"/>
          <a:lstStyle/>
          <a:p>
            <a:r>
              <a:rPr lang="en-US"/>
              <a:t>Click to edit Master title style</a:t>
            </a:r>
            <a:endParaRPr lang="en-US" dirty="0"/>
          </a:p>
        </p:txBody>
      </p:sp>
      <p:sp>
        <p:nvSpPr>
          <p:cNvPr id="7" name="Platshållare för datum 6">
            <a:extLst>
              <a:ext uri="{FF2B5EF4-FFF2-40B4-BE49-F238E27FC236}">
                <a16:creationId xmlns:a16="http://schemas.microsoft.com/office/drawing/2014/main" id="{2F83BBBB-AC7A-434B-A5F1-D1A605B3CE16}"/>
              </a:ext>
            </a:extLst>
          </p:cNvPr>
          <p:cNvSpPr>
            <a:spLocks noGrp="1"/>
          </p:cNvSpPr>
          <p:nvPr>
            <p:ph type="dt" sz="half" idx="10"/>
          </p:nvPr>
        </p:nvSpPr>
        <p:spPr/>
        <p:txBody>
          <a:bodyPr/>
          <a:lstStyle/>
          <a:p>
            <a:endParaRPr lang="sv-SE" dirty="0"/>
          </a:p>
        </p:txBody>
      </p:sp>
      <p:sp>
        <p:nvSpPr>
          <p:cNvPr id="8" name="Platshållare för sidfot 7">
            <a:extLst>
              <a:ext uri="{FF2B5EF4-FFF2-40B4-BE49-F238E27FC236}">
                <a16:creationId xmlns:a16="http://schemas.microsoft.com/office/drawing/2014/main" id="{767BC478-6DD7-904D-AD08-22699BE69FA5}"/>
              </a:ext>
            </a:extLst>
          </p:cNvPr>
          <p:cNvSpPr>
            <a:spLocks noGrp="1"/>
          </p:cNvSpPr>
          <p:nvPr>
            <p:ph type="ftr" sz="quarter" idx="11"/>
          </p:nvPr>
        </p:nvSpPr>
        <p:spPr/>
        <p:txBody>
          <a:bodyPr/>
          <a:lstStyle/>
          <a:p>
            <a:endParaRPr lang="en-US" dirty="0"/>
          </a:p>
        </p:txBody>
      </p:sp>
      <p:sp>
        <p:nvSpPr>
          <p:cNvPr id="9" name="Platshållare för bildnummer 8">
            <a:extLst>
              <a:ext uri="{FF2B5EF4-FFF2-40B4-BE49-F238E27FC236}">
                <a16:creationId xmlns:a16="http://schemas.microsoft.com/office/drawing/2014/main" id="{6BFC0D1A-792D-D846-964E-3EF2E3B8F0E2}"/>
              </a:ext>
            </a:extLst>
          </p:cNvPr>
          <p:cNvSpPr>
            <a:spLocks noGrp="1"/>
          </p:cNvSpPr>
          <p:nvPr>
            <p:ph type="sldNum" sz="quarter" idx="12"/>
          </p:nvPr>
        </p:nvSpPr>
        <p:spPr/>
        <p:txBody>
          <a:bodyPr/>
          <a:lstStyle/>
          <a:p>
            <a:fld id="{21B2C041-6F92-A74C-B4CD-C2777B30035F}" type="slidenum">
              <a:rPr lang="sv-SE" smtClean="0"/>
              <a:t>‹#›</a:t>
            </a:fld>
            <a:endParaRPr lang="sv-SE" dirty="0"/>
          </a:p>
        </p:txBody>
      </p:sp>
      <p:sp>
        <p:nvSpPr>
          <p:cNvPr id="11" name="Platshållare för bild 10">
            <a:extLst>
              <a:ext uri="{FF2B5EF4-FFF2-40B4-BE49-F238E27FC236}">
                <a16:creationId xmlns:a16="http://schemas.microsoft.com/office/drawing/2014/main" id="{FBC4B802-165C-A341-B586-BAE2C11F0545}"/>
              </a:ext>
            </a:extLst>
          </p:cNvPr>
          <p:cNvSpPr>
            <a:spLocks noGrp="1"/>
          </p:cNvSpPr>
          <p:nvPr>
            <p:ph type="pic" sz="quarter" idx="13"/>
          </p:nvPr>
        </p:nvSpPr>
        <p:spPr>
          <a:xfrm>
            <a:off x="540000" y="1980000"/>
            <a:ext cx="11113200" cy="3780000"/>
          </a:xfrm>
        </p:spPr>
        <p:txBody>
          <a:bodyPr lIns="90000"/>
          <a:lstStyle/>
          <a:p>
            <a:r>
              <a:rPr lang="en-US"/>
              <a:t>Click icon to add picture</a:t>
            </a:r>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B68A07B-C13B-4141-8A8C-22502F920DED}"/>
              </a:ext>
            </a:extLst>
          </p:cNvPr>
          <p:cNvSpPr>
            <a:spLocks noGrp="1"/>
          </p:cNvSpPr>
          <p:nvPr>
            <p:ph type="title"/>
          </p:nvPr>
        </p:nvSpPr>
        <p:spPr/>
        <p:txBody>
          <a:bodyPr/>
          <a:lstStyle/>
          <a:p>
            <a:r>
              <a:rPr lang="en-US"/>
              <a:t>Click to edit Master title style</a:t>
            </a:r>
            <a:endParaRPr lang="sv-SE"/>
          </a:p>
        </p:txBody>
      </p:sp>
      <p:sp>
        <p:nvSpPr>
          <p:cNvPr id="7" name="Platshållare för datum 6">
            <a:extLst>
              <a:ext uri="{FF2B5EF4-FFF2-40B4-BE49-F238E27FC236}">
                <a16:creationId xmlns:a16="http://schemas.microsoft.com/office/drawing/2014/main" id="{3BBBF91B-258F-1C44-AFFD-E1CF2170A5BD}"/>
              </a:ext>
            </a:extLst>
          </p:cNvPr>
          <p:cNvSpPr>
            <a:spLocks noGrp="1"/>
          </p:cNvSpPr>
          <p:nvPr>
            <p:ph type="dt" sz="half" idx="10"/>
          </p:nvPr>
        </p:nvSpPr>
        <p:spPr/>
        <p:txBody>
          <a:bodyPr/>
          <a:lstStyle/>
          <a:p>
            <a:endParaRPr lang="sv-SE" dirty="0"/>
          </a:p>
        </p:txBody>
      </p:sp>
      <p:sp>
        <p:nvSpPr>
          <p:cNvPr id="8" name="Platshållare för sidfot 7">
            <a:extLst>
              <a:ext uri="{FF2B5EF4-FFF2-40B4-BE49-F238E27FC236}">
                <a16:creationId xmlns:a16="http://schemas.microsoft.com/office/drawing/2014/main" id="{BD853139-D8D3-0946-926A-4447B0878C5C}"/>
              </a:ext>
            </a:extLst>
          </p:cNvPr>
          <p:cNvSpPr>
            <a:spLocks noGrp="1"/>
          </p:cNvSpPr>
          <p:nvPr>
            <p:ph type="ftr" sz="quarter" idx="11"/>
          </p:nvPr>
        </p:nvSpPr>
        <p:spPr/>
        <p:txBody>
          <a:bodyPr/>
          <a:lstStyle/>
          <a:p>
            <a:endParaRPr lang="en-US" dirty="0"/>
          </a:p>
        </p:txBody>
      </p:sp>
      <p:sp>
        <p:nvSpPr>
          <p:cNvPr id="9" name="Platshållare för bildnummer 8">
            <a:extLst>
              <a:ext uri="{FF2B5EF4-FFF2-40B4-BE49-F238E27FC236}">
                <a16:creationId xmlns:a16="http://schemas.microsoft.com/office/drawing/2014/main" id="{32E8AE22-1C9E-3F4D-BD48-63113C275657}"/>
              </a:ext>
            </a:extLst>
          </p:cNvPr>
          <p:cNvSpPr>
            <a:spLocks noGrp="1"/>
          </p:cNvSpPr>
          <p:nvPr>
            <p:ph type="sldNum" sz="quarter" idx="12"/>
          </p:nvPr>
        </p:nvSpPr>
        <p:spPr/>
        <p:txBody>
          <a:bodyPr/>
          <a:lstStyle/>
          <a:p>
            <a:fld id="{21B2C041-6F92-A74C-B4CD-C2777B30035F}" type="slidenum">
              <a:rPr lang="sv-SE" smtClean="0"/>
              <a:t>‹#›</a:t>
            </a:fld>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C34C5887-282B-AF40-975D-15494C514A26}"/>
              </a:ext>
            </a:extLst>
          </p:cNvPr>
          <p:cNvSpPr>
            <a:spLocks noGrp="1"/>
          </p:cNvSpPr>
          <p:nvPr>
            <p:ph type="dt" sz="half" idx="10"/>
          </p:nvPr>
        </p:nvSpPr>
        <p:spPr/>
        <p:txBody>
          <a:bodyPr/>
          <a:lstStyle/>
          <a:p>
            <a:endParaRPr lang="sv-SE" dirty="0"/>
          </a:p>
        </p:txBody>
      </p:sp>
      <p:sp>
        <p:nvSpPr>
          <p:cNvPr id="6" name="Platshållare för sidfot 5">
            <a:extLst>
              <a:ext uri="{FF2B5EF4-FFF2-40B4-BE49-F238E27FC236}">
                <a16:creationId xmlns:a16="http://schemas.microsoft.com/office/drawing/2014/main" id="{9FDBEC93-10C1-A64C-A4F9-7FF41FAB191E}"/>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5905BF45-696A-EA4F-ACD2-DD0C00A4016E}"/>
              </a:ext>
            </a:extLst>
          </p:cNvPr>
          <p:cNvSpPr>
            <a:spLocks noGrp="1"/>
          </p:cNvSpPr>
          <p:nvPr>
            <p:ph type="sldNum" sz="quarter" idx="12"/>
          </p:nvPr>
        </p:nvSpPr>
        <p:spPr/>
        <p:txBody>
          <a:bodyPr/>
          <a:lstStyle/>
          <a:p>
            <a:fld id="{21B2C041-6F92-A74C-B4CD-C2777B30035F}" type="slidenum">
              <a:rPr lang="sv-SE" smtClean="0"/>
              <a:t>‹#›</a:t>
            </a:fld>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lsides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649547A5-C90B-4144-A9E1-5AC6FE0DAAF0}"/>
              </a:ext>
            </a:extLst>
          </p:cNvPr>
          <p:cNvSpPr>
            <a:spLocks noGrp="1"/>
          </p:cNvSpPr>
          <p:nvPr>
            <p:ph type="pic" sz="quarter" idx="10"/>
          </p:nvPr>
        </p:nvSpPr>
        <p:spPr>
          <a:xfrm>
            <a:off x="0" y="0"/>
            <a:ext cx="12192000" cy="6858000"/>
          </a:xfrm>
        </p:spPr>
        <p:txBody>
          <a:bodyPr/>
          <a:lstStyle/>
          <a:p>
            <a:r>
              <a:rPr lang="en-US"/>
              <a:t>Click icon to add picture</a:t>
            </a:r>
            <a:endParaRPr lang="sv-SE"/>
          </a:p>
        </p:txBody>
      </p:sp>
    </p:spTree>
    <p:extLst>
      <p:ext uri="{BB962C8B-B14F-4D97-AF65-F5344CB8AC3E}">
        <p14:creationId xmlns:p14="http://schemas.microsoft.com/office/powerpoint/2010/main" val="222228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11113200" cy="1368000"/>
          </a:xfrm>
          <a:prstGeom prst="rect">
            <a:avLst/>
          </a:prstGeom>
        </p:spPr>
        <p:txBody>
          <a:bodyPr lIns="90000"/>
          <a:lstStyle/>
          <a:p>
            <a:r>
              <a:rPr lang="en-US"/>
              <a:t>Click to edit Master title style</a:t>
            </a:r>
            <a:endParaRPr lang="en-US" dirty="0"/>
          </a:p>
        </p:txBody>
      </p:sp>
      <p:sp>
        <p:nvSpPr>
          <p:cNvPr id="10" name="Platshållare för datum 9">
            <a:extLst>
              <a:ext uri="{FF2B5EF4-FFF2-40B4-BE49-F238E27FC236}">
                <a16:creationId xmlns:a16="http://schemas.microsoft.com/office/drawing/2014/main" id="{C42F273B-8286-834C-9F25-86BBA9FCF8AC}"/>
              </a:ext>
            </a:extLst>
          </p:cNvPr>
          <p:cNvSpPr>
            <a:spLocks noGrp="1"/>
          </p:cNvSpPr>
          <p:nvPr>
            <p:ph type="dt" sz="half" idx="14"/>
          </p:nvPr>
        </p:nvSpPr>
        <p:spPr/>
        <p:txBody>
          <a:bodyPr/>
          <a:lstStyle/>
          <a:p>
            <a:endParaRPr lang="sv-SE" dirty="0"/>
          </a:p>
        </p:txBody>
      </p:sp>
      <p:sp>
        <p:nvSpPr>
          <p:cNvPr id="11" name="Platshållare för sidfot 10">
            <a:extLst>
              <a:ext uri="{FF2B5EF4-FFF2-40B4-BE49-F238E27FC236}">
                <a16:creationId xmlns:a16="http://schemas.microsoft.com/office/drawing/2014/main" id="{A25A223E-E8DC-484B-8D3E-D36E30594321}"/>
              </a:ext>
            </a:extLst>
          </p:cNvPr>
          <p:cNvSpPr>
            <a:spLocks noGrp="1"/>
          </p:cNvSpPr>
          <p:nvPr>
            <p:ph type="ftr" sz="quarter" idx="15"/>
          </p:nvPr>
        </p:nvSpPr>
        <p:spPr/>
        <p:txBody>
          <a:bodyPr/>
          <a:lstStyle/>
          <a:p>
            <a:endParaRPr lang="en-US" dirty="0"/>
          </a:p>
        </p:txBody>
      </p:sp>
      <p:sp>
        <p:nvSpPr>
          <p:cNvPr id="12" name="Platshållare för bildnummer 11">
            <a:extLst>
              <a:ext uri="{FF2B5EF4-FFF2-40B4-BE49-F238E27FC236}">
                <a16:creationId xmlns:a16="http://schemas.microsoft.com/office/drawing/2014/main" id="{B5D03A4D-8102-BF49-A793-930F4C4A2F1D}"/>
              </a:ext>
            </a:extLst>
          </p:cNvPr>
          <p:cNvSpPr>
            <a:spLocks noGrp="1"/>
          </p:cNvSpPr>
          <p:nvPr>
            <p:ph type="sldNum" sz="quarter" idx="16"/>
          </p:nvPr>
        </p:nvSpPr>
        <p:spPr/>
        <p:txBody>
          <a:bodyPr/>
          <a:lstStyle/>
          <a:p>
            <a:fld id="{21B2C041-6F92-A74C-B4CD-C2777B30035F}" type="slidenum">
              <a:rPr lang="sv-SE" smtClean="0"/>
              <a:t>‹#›</a:t>
            </a:fld>
            <a:endParaRPr lang="sv-SE" dirty="0"/>
          </a:p>
        </p:txBody>
      </p:sp>
      <p:sp>
        <p:nvSpPr>
          <p:cNvPr id="6" name="Platshållare för innehåll 5">
            <a:extLst>
              <a:ext uri="{FF2B5EF4-FFF2-40B4-BE49-F238E27FC236}">
                <a16:creationId xmlns:a16="http://schemas.microsoft.com/office/drawing/2014/main" id="{CD898710-7640-EB4E-9411-C42214BDC235}"/>
              </a:ext>
            </a:extLst>
          </p:cNvPr>
          <p:cNvSpPr>
            <a:spLocks noGrp="1"/>
          </p:cNvSpPr>
          <p:nvPr>
            <p:ph sz="quarter" idx="18"/>
          </p:nvPr>
        </p:nvSpPr>
        <p:spPr>
          <a:xfrm>
            <a:off x="539750" y="1979613"/>
            <a:ext cx="5407200" cy="3779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innehåll 7">
            <a:extLst>
              <a:ext uri="{FF2B5EF4-FFF2-40B4-BE49-F238E27FC236}">
                <a16:creationId xmlns:a16="http://schemas.microsoft.com/office/drawing/2014/main" id="{9DD81C93-DFE2-A840-B33C-FDE354A95A91}"/>
              </a:ext>
            </a:extLst>
          </p:cNvPr>
          <p:cNvSpPr>
            <a:spLocks noGrp="1"/>
          </p:cNvSpPr>
          <p:nvPr>
            <p:ph sz="quarter" idx="19"/>
          </p:nvPr>
        </p:nvSpPr>
        <p:spPr>
          <a:xfrm>
            <a:off x="6228000" y="1980000"/>
            <a:ext cx="5425200" cy="3780000"/>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262226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540000" y="1710000"/>
            <a:ext cx="11113200" cy="2852737"/>
          </a:xfrm>
          <a:prstGeom prst="rect">
            <a:avLst/>
          </a:prstGeom>
        </p:spPr>
        <p:txBody>
          <a:bodyPr lIns="90000"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540000" y="4590000"/>
            <a:ext cx="11113200" cy="1209600"/>
          </a:xfrm>
        </p:spPr>
        <p:txBody>
          <a:bodyPr lIns="9000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Platshållare för datum 9">
            <a:extLst>
              <a:ext uri="{FF2B5EF4-FFF2-40B4-BE49-F238E27FC236}">
                <a16:creationId xmlns:a16="http://schemas.microsoft.com/office/drawing/2014/main" id="{D3F3545A-00F1-0048-930E-C215B3DE4884}"/>
              </a:ext>
            </a:extLst>
          </p:cNvPr>
          <p:cNvSpPr>
            <a:spLocks noGrp="1"/>
          </p:cNvSpPr>
          <p:nvPr>
            <p:ph type="dt" sz="half" idx="10"/>
          </p:nvPr>
        </p:nvSpPr>
        <p:spPr/>
        <p:txBody>
          <a:bodyPr/>
          <a:lstStyle/>
          <a:p>
            <a:endParaRPr lang="sv-SE" dirty="0"/>
          </a:p>
        </p:txBody>
      </p:sp>
      <p:sp>
        <p:nvSpPr>
          <p:cNvPr id="11" name="Platshållare för sidfot 10">
            <a:extLst>
              <a:ext uri="{FF2B5EF4-FFF2-40B4-BE49-F238E27FC236}">
                <a16:creationId xmlns:a16="http://schemas.microsoft.com/office/drawing/2014/main" id="{0E6477AE-9F94-9B49-9CE1-FE7D583D25EE}"/>
              </a:ext>
            </a:extLst>
          </p:cNvPr>
          <p:cNvSpPr>
            <a:spLocks noGrp="1"/>
          </p:cNvSpPr>
          <p:nvPr>
            <p:ph type="ftr" sz="quarter" idx="11"/>
          </p:nvPr>
        </p:nvSpPr>
        <p:spPr/>
        <p:txBody>
          <a:bodyPr/>
          <a:lstStyle/>
          <a:p>
            <a:endParaRPr lang="en-US" dirty="0"/>
          </a:p>
        </p:txBody>
      </p:sp>
      <p:sp>
        <p:nvSpPr>
          <p:cNvPr id="12" name="Platshållare för bildnummer 11">
            <a:extLst>
              <a:ext uri="{FF2B5EF4-FFF2-40B4-BE49-F238E27FC236}">
                <a16:creationId xmlns:a16="http://schemas.microsoft.com/office/drawing/2014/main" id="{D81B9B8A-2D4F-6649-B230-BA1E20A0D3FA}"/>
              </a:ext>
            </a:extLst>
          </p:cNvPr>
          <p:cNvSpPr>
            <a:spLocks noGrp="1"/>
          </p:cNvSpPr>
          <p:nvPr>
            <p:ph type="sldNum" sz="quarter" idx="12"/>
          </p:nvPr>
        </p:nvSpPr>
        <p:spPr/>
        <p:txBody>
          <a:bodyPr/>
          <a:lstStyle/>
          <a:p>
            <a:fld id="{21B2C041-6F92-A74C-B4CD-C2777B30035F}" type="slidenum">
              <a:rPr lang="sv-SE" smtClean="0"/>
              <a:t>‹#›</a:t>
            </a:fld>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40000" y="457200"/>
            <a:ext cx="4233600"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4000" y="457200"/>
            <a:ext cx="6469200" cy="5184000"/>
          </a:xfrm>
        </p:spPr>
        <p:txBody>
          <a:bodyPr lIns="9000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0000" y="2059200"/>
            <a:ext cx="4233600" cy="3582000"/>
          </a:xfrm>
        </p:spPr>
        <p:txBody>
          <a:bodyPr lIns="90000" rIns="9000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latshållare för datum 7">
            <a:extLst>
              <a:ext uri="{FF2B5EF4-FFF2-40B4-BE49-F238E27FC236}">
                <a16:creationId xmlns:a16="http://schemas.microsoft.com/office/drawing/2014/main" id="{FEDB8D8C-7CD7-2640-A44B-1F99634EC2B4}"/>
              </a:ext>
            </a:extLst>
          </p:cNvPr>
          <p:cNvSpPr>
            <a:spLocks noGrp="1"/>
          </p:cNvSpPr>
          <p:nvPr>
            <p:ph type="dt" sz="half" idx="10"/>
          </p:nvPr>
        </p:nvSpPr>
        <p:spPr/>
        <p:txBody>
          <a:bodyPr/>
          <a:lstStyle/>
          <a:p>
            <a:endParaRPr lang="sv-SE" dirty="0"/>
          </a:p>
        </p:txBody>
      </p:sp>
      <p:sp>
        <p:nvSpPr>
          <p:cNvPr id="9" name="Platshållare för sidfot 8">
            <a:extLst>
              <a:ext uri="{FF2B5EF4-FFF2-40B4-BE49-F238E27FC236}">
                <a16:creationId xmlns:a16="http://schemas.microsoft.com/office/drawing/2014/main" id="{5680F5B9-F216-4D4E-A6FA-ECA4A8435772}"/>
              </a:ext>
            </a:extLst>
          </p:cNvPr>
          <p:cNvSpPr>
            <a:spLocks noGrp="1"/>
          </p:cNvSpPr>
          <p:nvPr>
            <p:ph type="ftr" sz="quarter" idx="11"/>
          </p:nvPr>
        </p:nvSpPr>
        <p:spPr/>
        <p:txBody>
          <a:bodyPr/>
          <a:lstStyle/>
          <a:p>
            <a:endParaRPr lang="en-US" dirty="0"/>
          </a:p>
        </p:txBody>
      </p:sp>
      <p:sp>
        <p:nvSpPr>
          <p:cNvPr id="10" name="Platshållare för bildnummer 9">
            <a:extLst>
              <a:ext uri="{FF2B5EF4-FFF2-40B4-BE49-F238E27FC236}">
                <a16:creationId xmlns:a16="http://schemas.microsoft.com/office/drawing/2014/main" id="{4EC11366-C776-8C4D-BBC0-64BCBE1581AD}"/>
              </a:ext>
            </a:extLst>
          </p:cNvPr>
          <p:cNvSpPr>
            <a:spLocks noGrp="1"/>
          </p:cNvSpPr>
          <p:nvPr>
            <p:ph type="sldNum" sz="quarter" idx="12"/>
          </p:nvPr>
        </p:nvSpPr>
        <p:spPr/>
        <p:txBody>
          <a:bodyPr/>
          <a:lstStyle/>
          <a:p>
            <a:fld id="{21B2C041-6F92-A74C-B4CD-C2777B30035F}" type="slidenum">
              <a:rPr lang="sv-SE" smtClean="0"/>
              <a:t>‹#›</a:t>
            </a:fld>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0000" y="1979999"/>
            <a:ext cx="11113200" cy="37800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Footer Placeholder 4"/>
          <p:cNvSpPr>
            <a:spLocks noGrp="1"/>
          </p:cNvSpPr>
          <p:nvPr>
            <p:ph type="ftr" sz="quarter" idx="3"/>
          </p:nvPr>
        </p:nvSpPr>
        <p:spPr>
          <a:xfrm>
            <a:off x="4038600" y="5796000"/>
            <a:ext cx="4114800" cy="291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Platshållare för rubrik 7">
            <a:extLst>
              <a:ext uri="{FF2B5EF4-FFF2-40B4-BE49-F238E27FC236}">
                <a16:creationId xmlns:a16="http://schemas.microsoft.com/office/drawing/2014/main" id="{813AF82C-A3D8-2049-8982-E0E7D7AEC22C}"/>
              </a:ext>
            </a:extLst>
          </p:cNvPr>
          <p:cNvSpPr>
            <a:spLocks noGrp="1"/>
          </p:cNvSpPr>
          <p:nvPr>
            <p:ph type="title"/>
          </p:nvPr>
        </p:nvSpPr>
        <p:spPr>
          <a:xfrm>
            <a:off x="540000" y="360000"/>
            <a:ext cx="11112000" cy="1368000"/>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9" name="Platshållare för bildnummer 8">
            <a:extLst>
              <a:ext uri="{FF2B5EF4-FFF2-40B4-BE49-F238E27FC236}">
                <a16:creationId xmlns:a16="http://schemas.microsoft.com/office/drawing/2014/main" id="{CC7078C4-D37C-F243-968D-810ECC17E82E}"/>
              </a:ext>
            </a:extLst>
          </p:cNvPr>
          <p:cNvSpPr>
            <a:spLocks noGrp="1"/>
          </p:cNvSpPr>
          <p:nvPr>
            <p:ph type="sldNum" sz="quarter" idx="4"/>
          </p:nvPr>
        </p:nvSpPr>
        <p:spPr>
          <a:xfrm>
            <a:off x="8908800" y="5796000"/>
            <a:ext cx="2743200" cy="291600"/>
          </a:xfrm>
          <a:prstGeom prst="rect">
            <a:avLst/>
          </a:prstGeom>
        </p:spPr>
        <p:txBody>
          <a:bodyPr vert="horz" lIns="91440" tIns="45720" rIns="91440" bIns="45720" rtlCol="0" anchor="ctr"/>
          <a:lstStyle>
            <a:lvl1pPr algn="r">
              <a:defRPr sz="1200">
                <a:solidFill>
                  <a:schemeClr val="tx1">
                    <a:tint val="75000"/>
                  </a:schemeClr>
                </a:solidFill>
              </a:defRPr>
            </a:lvl1pPr>
          </a:lstStyle>
          <a:p>
            <a:fld id="{21B2C041-6F92-A74C-B4CD-C2777B30035F}" type="slidenum">
              <a:rPr lang="sv-SE" smtClean="0"/>
              <a:t>‹#›</a:t>
            </a:fld>
            <a:endParaRPr lang="sv-SE" dirty="0"/>
          </a:p>
        </p:txBody>
      </p:sp>
      <p:pic>
        <p:nvPicPr>
          <p:cNvPr id="10" name="Graphic 5" descr="Linnéuniversitetet Kalmar Växjö logotyp.">
            <a:extLst>
              <a:ext uri="{FF2B5EF4-FFF2-40B4-BE49-F238E27FC236}">
                <a16:creationId xmlns:a16="http://schemas.microsoft.com/office/drawing/2014/main" id="{F1A00656-01AD-834F-9429-CE703B6CB8E5}"/>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40000" y="6390000"/>
            <a:ext cx="2520000" cy="239024"/>
          </a:xfrm>
          <a:prstGeom prst="rect">
            <a:avLst/>
          </a:prstGeom>
        </p:spPr>
      </p:pic>
      <p:pic>
        <p:nvPicPr>
          <p:cNvPr id="11" name="Graphic 10" descr="Linnéuniversitetets symbol.">
            <a:extLst>
              <a:ext uri="{FF2B5EF4-FFF2-40B4-BE49-F238E27FC236}">
                <a16:creationId xmlns:a16="http://schemas.microsoft.com/office/drawing/2014/main" id="{98BEDE1D-A0E5-5547-ACA7-853BD3209192}"/>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36000" y="6311147"/>
            <a:ext cx="216000" cy="286503"/>
          </a:xfrm>
          <a:prstGeom prst="rect">
            <a:avLst/>
          </a:prstGeom>
        </p:spPr>
      </p:pic>
      <p:sp>
        <p:nvSpPr>
          <p:cNvPr id="13" name="Platshållare för datum 1">
            <a:extLst>
              <a:ext uri="{FF2B5EF4-FFF2-40B4-BE49-F238E27FC236}">
                <a16:creationId xmlns:a16="http://schemas.microsoft.com/office/drawing/2014/main" id="{2C57036E-FC3E-EC49-B006-88F6D4613BB6}"/>
              </a:ext>
            </a:extLst>
          </p:cNvPr>
          <p:cNvSpPr>
            <a:spLocks noGrp="1"/>
          </p:cNvSpPr>
          <p:nvPr>
            <p:ph type="dt" sz="half" idx="2"/>
          </p:nvPr>
        </p:nvSpPr>
        <p:spPr>
          <a:xfrm>
            <a:off x="540000" y="5797555"/>
            <a:ext cx="3138629" cy="28674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sv-SE"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4" r:id="rId4"/>
    <p:sldLayoutId id="2147483655" r:id="rId5"/>
    <p:sldLayoutId id="2147483660" r:id="rId6"/>
    <p:sldLayoutId id="2147483659" r:id="rId7"/>
    <p:sldLayoutId id="2147483651" r:id="rId8"/>
    <p:sldLayoutId id="2147483656" r:id="rId9"/>
    <p:sldLayoutId id="2147483657" r:id="rId10"/>
    <p:sldLayoutId id="2147483658"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lnu.se/student/under-studierna/kurs-och-utbildningsplan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salstentamen.lnu.se/sv/schedul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mymoodle.lnu.se/pluginfile.php/3278228/mod_resource/content/6/riktlinjer-och-regler-for-betygssattning-och-betygsrapportering-vid-ekonomihogskolan-sv.pdf"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hyperlink" Target="mailto:ekonomihogskolan@lnu.se" TargetMode="External"/><Relationship Id="rId3" Type="http://schemas.openxmlformats.org/officeDocument/2006/relationships/image" Target="../media/image22.jpg"/><Relationship Id="rId7" Type="http://schemas.openxmlformats.org/officeDocument/2006/relationships/hyperlink" Target="mailto:antagning@lnu.se"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s://mymoodle.lnu.se/course/view.php?id=4420" TargetMode="External"/><Relationship Id="rId5" Type="http://schemas.openxmlformats.org/officeDocument/2006/relationships/hyperlink" Target="http://www.antagning.se/" TargetMode="External"/><Relationship Id="rId4" Type="http://schemas.openxmlformats.org/officeDocument/2006/relationships/hyperlink" Target="https://lnu.se/student/internationella-mojligheter/Utlandsstudier/"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nu.se/mot-linneuniversitetet/Organisation/ekonomihogskolan/mot-ekonomihogskolan/" TargetMode="External"/><Relationship Id="rId2" Type="http://schemas.openxmlformats.org/officeDocument/2006/relationships/image" Target="../media/image23.jpg"/><Relationship Id="rId1" Type="http://schemas.openxmlformats.org/officeDocument/2006/relationships/slideLayout" Target="../slideLayouts/slideLayout12.xml"/><Relationship Id="rId4" Type="http://schemas.openxmlformats.org/officeDocument/2006/relationships/hyperlink" Target="https://mymoodle.lnu.se/course/view.php?id=442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lnu.se/nystude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hyperlink" Target="https://mymoodle.lnu.se/course/view.php?id=2852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hyperlink" Target="https://lnu.se/utbildning/jobb-och-karriar/karriarvagledninge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hyperlink" Target="https://lnu.se/student/stod-och-service/studera-med-funktionsnedsattni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hyperlink" Target="http://refero.lnu.se/"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hyperlink" Target="https://lnu.se/ub/kontakta-biblioteket/studieverkstaden/" TargetMode="External"/><Relationship Id="rId5" Type="http://schemas.openxmlformats.org/officeDocument/2006/relationships/hyperlink" Target="http://skrivguiden.se/resurser/lnu-resurser/" TargetMode="External"/><Relationship Id="rId4" Type="http://schemas.openxmlformats.org/officeDocument/2006/relationships/hyperlink" Target="https://lnu.se/ub/"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hyperlink" Target="https://lnu.se/utbildning/under-studierna/studenthalsan/" TargetMode="External"/><Relationship Id="rId4" Type="http://schemas.openxmlformats.org/officeDocument/2006/relationships/hyperlink" Target="https://lnu.se/student/internationella-mojligheter/Utlandsstudie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https://lnu.se/student/internationella-mojligheter/Utlandsstudie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lnu.se/student/ny-stud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cloud.timeedit.net/lnu/web/schema1"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salstentamen.lnu.se/sv/schedul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mymoodle.lnu.se/course/view.php?id=44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1AD5F5-D8CE-7248-AF38-E477BFBAFC0C}"/>
              </a:ext>
            </a:extLst>
          </p:cNvPr>
          <p:cNvSpPr>
            <a:spLocks noGrp="1"/>
          </p:cNvSpPr>
          <p:nvPr>
            <p:ph type="ctrTitle"/>
          </p:nvPr>
        </p:nvSpPr>
        <p:spPr/>
        <p:txBody>
          <a:bodyPr>
            <a:normAutofit fontScale="90000"/>
          </a:bodyPr>
          <a:lstStyle/>
          <a:p>
            <a:r>
              <a:rPr lang="sv-SE" altLang="sv-SE" sz="6000" dirty="0">
                <a:ea typeface="ＭＳ Ｐゴシック" panose="020B0600070205080204" pitchFamily="34" charset="-128"/>
              </a:rPr>
              <a:t>Välkommen </a:t>
            </a:r>
            <a:br>
              <a:rPr lang="sv-SE" altLang="sv-SE" sz="6000" dirty="0">
                <a:ea typeface="ＭＳ Ｐゴシック" panose="020B0600070205080204" pitchFamily="34" charset="-128"/>
              </a:rPr>
            </a:br>
            <a:r>
              <a:rPr lang="sv-SE" altLang="sv-SE" sz="6000" dirty="0">
                <a:ea typeface="ＭＳ Ｐゴシック" panose="020B0600070205080204" pitchFamily="34" charset="-128"/>
              </a:rPr>
              <a:t>som student på Ekonomihögskolan vid Linnéuniversitetet</a:t>
            </a:r>
            <a:endParaRPr lang="sv-SE" dirty="0"/>
          </a:p>
        </p:txBody>
      </p:sp>
      <p:sp>
        <p:nvSpPr>
          <p:cNvPr id="3" name="Underrubrik 2">
            <a:extLst>
              <a:ext uri="{FF2B5EF4-FFF2-40B4-BE49-F238E27FC236}">
                <a16:creationId xmlns:a16="http://schemas.microsoft.com/office/drawing/2014/main" id="{205A23E9-0B6F-8F4D-AC30-EBCBF6800498}"/>
              </a:ext>
            </a:extLst>
          </p:cNvPr>
          <p:cNvSpPr>
            <a:spLocks noGrp="1"/>
          </p:cNvSpPr>
          <p:nvPr>
            <p:ph type="subTitle" idx="1"/>
          </p:nvPr>
        </p:nvSpPr>
        <p:spPr/>
        <p:txBody>
          <a:bodyPr/>
          <a:lstStyle/>
          <a:p>
            <a:r>
              <a:rPr lang="sv-SE" altLang="sv-SE" sz="3000" b="1" dirty="0">
                <a:latin typeface="Arial" panose="020B0604020202020204" pitchFamily="34" charset="0"/>
              </a:rPr>
              <a:t>Civilekonomprogrammet</a:t>
            </a:r>
          </a:p>
          <a:p>
            <a:endParaRPr lang="sv-SE" altLang="sv-SE" sz="1200" b="1" dirty="0"/>
          </a:p>
          <a:p>
            <a:r>
              <a:rPr lang="sv-SE" altLang="sv-SE" sz="1600" b="1" dirty="0"/>
              <a:t>Martin Holgersson</a:t>
            </a:r>
          </a:p>
          <a:p>
            <a:r>
              <a:rPr lang="sv-SE" altLang="sv-SE" sz="1600" b="1" dirty="0"/>
              <a:t>martin.holgersson@lnu.se</a:t>
            </a:r>
          </a:p>
          <a:p>
            <a:endParaRPr lang="sv-SE" altLang="sv-SE" dirty="0">
              <a:latin typeface="Arial" panose="020B0604020202020204" pitchFamily="34" charset="0"/>
            </a:endParaRPr>
          </a:p>
          <a:p>
            <a:endParaRPr lang="sv-SE" dirty="0"/>
          </a:p>
        </p:txBody>
      </p:sp>
    </p:spTree>
    <p:extLst>
      <p:ext uri="{BB962C8B-B14F-4D97-AF65-F5344CB8AC3E}">
        <p14:creationId xmlns:p14="http://schemas.microsoft.com/office/powerpoint/2010/main" val="1283488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 women sitting on a bench&#10;&#10;Description automatically generated with medium confidence">
            <a:extLst>
              <a:ext uri="{FF2B5EF4-FFF2-40B4-BE49-F238E27FC236}">
                <a16:creationId xmlns:a16="http://schemas.microsoft.com/office/drawing/2014/main" id="{49CA266F-D7B7-4DF9-E8D8-4802AB20B4CC}"/>
              </a:ext>
            </a:extLst>
          </p:cNvPr>
          <p:cNvPicPr>
            <a:picLocks noChangeAspect="1"/>
          </p:cNvPicPr>
          <p:nvPr/>
        </p:nvPicPr>
        <p:blipFill rotWithShape="1">
          <a:blip r:embed="rId3"/>
          <a:srcRect t="18431" b="5965"/>
          <a:stretch/>
        </p:blipFill>
        <p:spPr>
          <a:xfrm flipH="1">
            <a:off x="0" y="0"/>
            <a:ext cx="12192000" cy="6309320"/>
          </a:xfrm>
          <a:prstGeom prst="rect">
            <a:avLst/>
          </a:prstGeom>
        </p:spPr>
      </p:pic>
      <p:sp>
        <p:nvSpPr>
          <p:cNvPr id="3" name="Rectangle 2"/>
          <p:cNvSpPr/>
          <p:nvPr/>
        </p:nvSpPr>
        <p:spPr bwMode="auto">
          <a:xfrm>
            <a:off x="5432702" y="548680"/>
            <a:ext cx="6048672" cy="3626713"/>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58722" name="Rectangle 2"/>
          <p:cNvSpPr>
            <a:spLocks noGrp="1" noChangeArrowheads="1"/>
          </p:cNvSpPr>
          <p:nvPr>
            <p:ph type="title"/>
          </p:nvPr>
        </p:nvSpPr>
        <p:spPr>
          <a:xfrm>
            <a:off x="5663952" y="548680"/>
            <a:ext cx="5184576" cy="869404"/>
          </a:xfrm>
        </p:spPr>
        <p:txBody>
          <a:bodyPr>
            <a:normAutofit/>
          </a:bodyPr>
          <a:lstStyle/>
          <a:p>
            <a:pPr eaLnBrk="1" hangingPunct="1">
              <a:defRPr/>
            </a:pPr>
            <a:r>
              <a:rPr lang="sv-SE" sz="2200" dirty="0">
                <a:latin typeface="+mn-lt"/>
                <a:hlinkClick r:id="rId4"/>
              </a:rPr>
              <a:t>Kurs- och utbildningsplan</a:t>
            </a:r>
            <a:endParaRPr lang="sv-SE" sz="2200" dirty="0">
              <a:latin typeface="+mn-lt"/>
            </a:endParaRPr>
          </a:p>
        </p:txBody>
      </p:sp>
      <p:sp>
        <p:nvSpPr>
          <p:cNvPr id="158723" name="Rectangle 3"/>
          <p:cNvSpPr>
            <a:spLocks noGrp="1" noChangeArrowheads="1"/>
          </p:cNvSpPr>
          <p:nvPr>
            <p:ph idx="1"/>
          </p:nvPr>
        </p:nvSpPr>
        <p:spPr>
          <a:xfrm>
            <a:off x="5663952" y="1403646"/>
            <a:ext cx="5760640" cy="2529410"/>
          </a:xfrm>
        </p:spPr>
        <p:txBody>
          <a:bodyPr/>
          <a:lstStyle/>
          <a:p>
            <a:pPr marL="0" indent="0" eaLnBrk="1" hangingPunct="1">
              <a:buNone/>
              <a:defRPr/>
            </a:pPr>
            <a:r>
              <a:rPr lang="sv-SE" sz="1800" dirty="0"/>
              <a:t>Utbildningsplanen reglerar programmets mål, struktur, innehåll och examen.</a:t>
            </a:r>
            <a:br>
              <a:rPr lang="sv-SE" sz="1800" dirty="0"/>
            </a:br>
            <a:br>
              <a:rPr lang="sv-SE" sz="1800" dirty="0"/>
            </a:br>
            <a:r>
              <a:rPr lang="sv-SE" sz="1800" dirty="0"/>
              <a:t>Kursplanen reglerar respektive kurs gällande mål, innehåll, examination, litteratur m.m. Där står vilka förkunskapskrav du måste uppfylla för att kunna registrera dig samt läsa kursen.</a:t>
            </a:r>
            <a:br>
              <a:rPr lang="sv-SE" sz="1800" dirty="0"/>
            </a:br>
            <a:br>
              <a:rPr lang="sv-SE" sz="1800" dirty="0"/>
            </a:br>
            <a:r>
              <a:rPr lang="sv-SE" sz="1800" dirty="0"/>
              <a:t>Läs igenom kursplanen inför varje ny kurs.</a:t>
            </a:r>
          </a:p>
          <a:p>
            <a:pPr marL="0" indent="0">
              <a:defRPr/>
            </a:pPr>
            <a:endParaRPr lang="sv-SE" sz="2200" dirty="0"/>
          </a:p>
        </p:txBody>
      </p:sp>
    </p:spTree>
    <p:extLst>
      <p:ext uri="{BB962C8B-B14F-4D97-AF65-F5344CB8AC3E}">
        <p14:creationId xmlns:p14="http://schemas.microsoft.com/office/powerpoint/2010/main" val="391713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round tables&#10;&#10;Description automatically generated with low confidence">
            <a:extLst>
              <a:ext uri="{FF2B5EF4-FFF2-40B4-BE49-F238E27FC236}">
                <a16:creationId xmlns:a16="http://schemas.microsoft.com/office/drawing/2014/main" id="{7EF8C02A-50A1-2E9E-A6F3-884098FA1CFB}"/>
              </a:ext>
            </a:extLst>
          </p:cNvPr>
          <p:cNvPicPr>
            <a:picLocks noChangeAspect="1"/>
          </p:cNvPicPr>
          <p:nvPr/>
        </p:nvPicPr>
        <p:blipFill rotWithShape="1">
          <a:blip r:embed="rId3"/>
          <a:srcRect b="25048"/>
          <a:stretch/>
        </p:blipFill>
        <p:spPr>
          <a:xfrm>
            <a:off x="0" y="-1"/>
            <a:ext cx="12192000" cy="6264137"/>
          </a:xfrm>
          <a:prstGeom prst="rect">
            <a:avLst/>
          </a:prstGeom>
        </p:spPr>
      </p:pic>
      <p:sp>
        <p:nvSpPr>
          <p:cNvPr id="6" name="Rectangle 5"/>
          <p:cNvSpPr/>
          <p:nvPr/>
        </p:nvSpPr>
        <p:spPr bwMode="auto">
          <a:xfrm>
            <a:off x="4852458" y="593864"/>
            <a:ext cx="6984776" cy="3354628"/>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3" name="Rubrik 2"/>
          <p:cNvSpPr>
            <a:spLocks noGrp="1"/>
          </p:cNvSpPr>
          <p:nvPr>
            <p:ph type="title"/>
          </p:nvPr>
        </p:nvSpPr>
        <p:spPr>
          <a:xfrm>
            <a:off x="4841136" y="764704"/>
            <a:ext cx="6984776" cy="476672"/>
          </a:xfrm>
        </p:spPr>
        <p:txBody>
          <a:bodyPr>
            <a:normAutofit/>
          </a:bodyPr>
          <a:lstStyle/>
          <a:p>
            <a:pPr algn="ctr"/>
            <a:r>
              <a:rPr lang="sv-SE" sz="2200" dirty="0"/>
              <a:t>Examination</a:t>
            </a:r>
          </a:p>
        </p:txBody>
      </p:sp>
      <p:sp>
        <p:nvSpPr>
          <p:cNvPr id="4" name="Platshållare för innehåll 3"/>
          <p:cNvSpPr>
            <a:spLocks noGrp="1"/>
          </p:cNvSpPr>
          <p:nvPr>
            <p:ph idx="1"/>
          </p:nvPr>
        </p:nvSpPr>
        <p:spPr>
          <a:xfrm>
            <a:off x="4841136" y="1441629"/>
            <a:ext cx="6984776" cy="2695228"/>
          </a:xfrm>
        </p:spPr>
        <p:txBody>
          <a:bodyPr/>
          <a:lstStyle/>
          <a:p>
            <a:pPr marL="0" indent="0">
              <a:buNone/>
            </a:pPr>
            <a:r>
              <a:rPr lang="sv-SE" sz="1800" dirty="0"/>
              <a:t>Det finns olika typer av examination, till exempel skriftlig salstentamen, digital tentamen, inlämningsuppgift och seminarium.</a:t>
            </a:r>
            <a:br>
              <a:rPr lang="sv-SE" sz="1800" dirty="0"/>
            </a:br>
            <a:br>
              <a:rPr lang="sv-SE" sz="1800" dirty="0"/>
            </a:br>
            <a:r>
              <a:rPr lang="sv-SE" sz="1800" dirty="0"/>
              <a:t>Kursansvarig meddelar vid kursstart hur examination sker. Detta anges även i kursplanen.</a:t>
            </a:r>
            <a:br>
              <a:rPr lang="sv-SE" sz="1800" dirty="0"/>
            </a:br>
            <a:br>
              <a:rPr lang="sv-SE" sz="1800" dirty="0"/>
            </a:br>
            <a:r>
              <a:rPr lang="sv-SE" sz="1800" dirty="0"/>
              <a:t>Om du fått ett godkänt betyg kan du inte göra samma examination igen för att få högre betyg.</a:t>
            </a:r>
          </a:p>
          <a:p>
            <a:pPr marL="0" indent="0"/>
            <a:endParaRPr lang="sv-SE" sz="2200" dirty="0"/>
          </a:p>
          <a:p>
            <a:pPr marL="0" indent="0"/>
            <a:endParaRPr lang="sv-SE" sz="2200" dirty="0"/>
          </a:p>
          <a:p>
            <a:pPr marL="0" indent="0">
              <a:buNone/>
            </a:pPr>
            <a:endParaRPr lang="sv-SE" sz="2200" dirty="0"/>
          </a:p>
          <a:p>
            <a:endParaRPr lang="sv-SE" sz="2200" dirty="0"/>
          </a:p>
          <a:p>
            <a:r>
              <a:rPr lang="sv-SE" sz="2200" dirty="0"/>
              <a:t> </a:t>
            </a:r>
          </a:p>
          <a:p>
            <a:endParaRPr lang="sv-SE" sz="2200" dirty="0"/>
          </a:p>
        </p:txBody>
      </p:sp>
    </p:spTree>
    <p:extLst>
      <p:ext uri="{BB962C8B-B14F-4D97-AF65-F5344CB8AC3E}">
        <p14:creationId xmlns:p14="http://schemas.microsoft.com/office/powerpoint/2010/main" val="4320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in a lecture hall&#10;&#10;Description automatically generated with low confidence">
            <a:extLst>
              <a:ext uri="{FF2B5EF4-FFF2-40B4-BE49-F238E27FC236}">
                <a16:creationId xmlns:a16="http://schemas.microsoft.com/office/drawing/2014/main" id="{D488F706-C3D3-88C4-5B73-7FFF0F0DAA13}"/>
              </a:ext>
            </a:extLst>
          </p:cNvPr>
          <p:cNvPicPr>
            <a:picLocks noChangeAspect="1"/>
          </p:cNvPicPr>
          <p:nvPr/>
        </p:nvPicPr>
        <p:blipFill rotWithShape="1">
          <a:blip r:embed="rId3"/>
          <a:srcRect t="13333" b="10392"/>
          <a:stretch/>
        </p:blipFill>
        <p:spPr>
          <a:xfrm>
            <a:off x="0" y="-4428"/>
            <a:ext cx="12192000" cy="6200888"/>
          </a:xfrm>
          <a:prstGeom prst="rect">
            <a:avLst/>
          </a:prstGeom>
        </p:spPr>
      </p:pic>
      <p:sp>
        <p:nvSpPr>
          <p:cNvPr id="9" name="Rectangle 5"/>
          <p:cNvSpPr/>
          <p:nvPr/>
        </p:nvSpPr>
        <p:spPr bwMode="auto">
          <a:xfrm>
            <a:off x="3503712" y="476672"/>
            <a:ext cx="8064896" cy="4680520"/>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0" name="Rubrik 2"/>
          <p:cNvSpPr>
            <a:spLocks noGrp="1"/>
          </p:cNvSpPr>
          <p:nvPr>
            <p:ph type="title"/>
          </p:nvPr>
        </p:nvSpPr>
        <p:spPr>
          <a:xfrm>
            <a:off x="4100166" y="661540"/>
            <a:ext cx="4820810" cy="504056"/>
          </a:xfrm>
        </p:spPr>
        <p:txBody>
          <a:bodyPr>
            <a:normAutofit/>
          </a:bodyPr>
          <a:lstStyle/>
          <a:p>
            <a:r>
              <a:rPr lang="sv-SE" sz="2200" dirty="0"/>
              <a:t>Skriftlig salstentamen </a:t>
            </a:r>
          </a:p>
        </p:txBody>
      </p:sp>
      <p:sp>
        <p:nvSpPr>
          <p:cNvPr id="11" name="Platshållare för innehåll 3"/>
          <p:cNvSpPr>
            <a:spLocks noGrp="1"/>
          </p:cNvSpPr>
          <p:nvPr>
            <p:ph idx="1"/>
          </p:nvPr>
        </p:nvSpPr>
        <p:spPr>
          <a:xfrm>
            <a:off x="3671709" y="1340768"/>
            <a:ext cx="7728902" cy="3816424"/>
          </a:xfrm>
        </p:spPr>
        <p:txBody>
          <a:bodyPr/>
          <a:lstStyle/>
          <a:p>
            <a:pPr marL="0" indent="0"/>
            <a:r>
              <a:rPr lang="sv-SE" sz="1800" dirty="0"/>
              <a:t>Anmälan till skriftlig salstentamen är obligatorisk.</a:t>
            </a:r>
          </a:p>
          <a:p>
            <a:pPr>
              <a:buFont typeface="Arial" panose="020B0604020202020204" pitchFamily="34" charset="0"/>
              <a:buChar char="•"/>
            </a:pPr>
            <a:endParaRPr lang="sv-SE" sz="1800" dirty="0"/>
          </a:p>
          <a:p>
            <a:pPr marL="0" indent="0"/>
            <a:r>
              <a:rPr lang="sv-SE" sz="1800" dirty="0"/>
              <a:t>Det går </a:t>
            </a:r>
            <a:r>
              <a:rPr lang="sv-SE" sz="1800" b="1" dirty="0"/>
              <a:t>inte</a:t>
            </a:r>
            <a:r>
              <a:rPr lang="sv-SE" sz="1800" dirty="0"/>
              <a:t> att efteranmäla sig! </a:t>
            </a:r>
            <a:br>
              <a:rPr lang="sv-SE" sz="1800" dirty="0"/>
            </a:br>
            <a:endParaRPr lang="sv-SE" sz="1800" dirty="0"/>
          </a:p>
          <a:p>
            <a:pPr marL="0" indent="0"/>
            <a:r>
              <a:rPr lang="sv-SE" sz="1800" dirty="0"/>
              <a:t>Giltig legitimation </a:t>
            </a:r>
            <a:r>
              <a:rPr lang="sv-SE" sz="1800" b="1" dirty="0"/>
              <a:t>måste </a:t>
            </a:r>
            <a:r>
              <a:rPr lang="sv-SE" sz="1800" dirty="0"/>
              <a:t>uppvisas vid salstentamen för att </a:t>
            </a:r>
            <a:r>
              <a:rPr lang="sv-SE" sz="1800" b="1" dirty="0"/>
              <a:t>ha rätt att genomföra tentamen.</a:t>
            </a:r>
            <a:br>
              <a:rPr lang="sv-SE" sz="1800" b="1" dirty="0"/>
            </a:br>
            <a:endParaRPr lang="sv-SE" sz="1800" b="1" dirty="0"/>
          </a:p>
          <a:p>
            <a:pPr marL="0" indent="0"/>
            <a:r>
              <a:rPr lang="sv-SE" sz="1800" dirty="0"/>
              <a:t>Ekonomihögskolan erbjuder vanligtvis tre examinationstillfällen under ett läsår. Därefter hänvisas omexamination till nästa gång kursen ges.</a:t>
            </a:r>
          </a:p>
          <a:p>
            <a:pPr marL="0" indent="0"/>
            <a:endParaRPr lang="sv-SE" sz="1800" dirty="0"/>
          </a:p>
          <a:p>
            <a:pPr marL="0" indent="0"/>
            <a:r>
              <a:rPr lang="sv-SE" sz="1800" dirty="0"/>
              <a:t>Planera dina studier – se </a:t>
            </a:r>
            <a:r>
              <a:rPr lang="sv-SE" sz="1800" dirty="0">
                <a:hlinkClick r:id="rId4"/>
              </a:rPr>
              <a:t>Tentamensschema</a:t>
            </a:r>
            <a:endParaRPr lang="sv-SE" sz="1800" dirty="0"/>
          </a:p>
        </p:txBody>
      </p:sp>
    </p:spTree>
    <p:extLst>
      <p:ext uri="{BB962C8B-B14F-4D97-AF65-F5344CB8AC3E}">
        <p14:creationId xmlns:p14="http://schemas.microsoft.com/office/powerpoint/2010/main" val="140330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with books on their head&#10;&#10;Description automatically generated with medium confidence">
            <a:extLst>
              <a:ext uri="{FF2B5EF4-FFF2-40B4-BE49-F238E27FC236}">
                <a16:creationId xmlns:a16="http://schemas.microsoft.com/office/drawing/2014/main" id="{7B2FE652-B1F5-D0FF-D04D-3082985076DC}"/>
              </a:ext>
            </a:extLst>
          </p:cNvPr>
          <p:cNvPicPr>
            <a:picLocks noChangeAspect="1"/>
          </p:cNvPicPr>
          <p:nvPr/>
        </p:nvPicPr>
        <p:blipFill rotWithShape="1">
          <a:blip r:embed="rId3"/>
          <a:srcRect t="12210" b="16698"/>
          <a:stretch/>
        </p:blipFill>
        <p:spPr>
          <a:xfrm>
            <a:off x="0" y="1"/>
            <a:ext cx="12191999" cy="6189044"/>
          </a:xfrm>
          <a:prstGeom prst="rect">
            <a:avLst/>
          </a:prstGeom>
        </p:spPr>
      </p:pic>
      <p:sp>
        <p:nvSpPr>
          <p:cNvPr id="5" name="Rectangle 5"/>
          <p:cNvSpPr/>
          <p:nvPr/>
        </p:nvSpPr>
        <p:spPr bwMode="auto">
          <a:xfrm>
            <a:off x="4007768" y="404664"/>
            <a:ext cx="7748488" cy="3144996"/>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6" name="Rubrik 1"/>
          <p:cNvSpPr>
            <a:spLocks noGrp="1"/>
          </p:cNvSpPr>
          <p:nvPr>
            <p:ph type="title"/>
          </p:nvPr>
        </p:nvSpPr>
        <p:spPr>
          <a:xfrm>
            <a:off x="4151784" y="598376"/>
            <a:ext cx="5444232" cy="504056"/>
          </a:xfrm>
        </p:spPr>
        <p:txBody>
          <a:bodyPr>
            <a:normAutofit/>
          </a:bodyPr>
          <a:lstStyle/>
          <a:p>
            <a:r>
              <a:rPr lang="sv-SE" sz="2200" dirty="0"/>
              <a:t>Underkända examinationer:</a:t>
            </a:r>
          </a:p>
        </p:txBody>
      </p:sp>
      <p:sp>
        <p:nvSpPr>
          <p:cNvPr id="7" name="Platshållare för innehåll 2"/>
          <p:cNvSpPr>
            <a:spLocks noGrp="1"/>
          </p:cNvSpPr>
          <p:nvPr>
            <p:ph idx="1"/>
          </p:nvPr>
        </p:nvSpPr>
        <p:spPr>
          <a:xfrm>
            <a:off x="4223792" y="1268760"/>
            <a:ext cx="7416824" cy="2280900"/>
          </a:xfrm>
        </p:spPr>
        <p:txBody>
          <a:bodyPr/>
          <a:lstStyle/>
          <a:p>
            <a:pPr>
              <a:buFont typeface="Arial" panose="020B0604020202020204" pitchFamily="34" charset="0"/>
              <a:buChar char="•"/>
            </a:pPr>
            <a:r>
              <a:rPr lang="sv-SE" sz="1800" dirty="0"/>
              <a:t>kan leda till att du inte uppfyller förkunskapskraven till nästa kurs och inte kan studera vidare</a:t>
            </a:r>
          </a:p>
          <a:p>
            <a:pPr>
              <a:buFont typeface="Arial" panose="020B0604020202020204" pitchFamily="34" charset="0"/>
              <a:buChar char="•"/>
            </a:pPr>
            <a:r>
              <a:rPr lang="sv-SE" sz="1800" dirty="0"/>
              <a:t>kan innebära problem med CSN eftersom de har krav på studieprestation. Alla frågor angående CSN hänvisas till dem</a:t>
            </a:r>
          </a:p>
          <a:p>
            <a:pPr>
              <a:buFont typeface="Arial" panose="020B0604020202020204" pitchFamily="34" charset="0"/>
              <a:buChar char="•"/>
            </a:pPr>
            <a:r>
              <a:rPr lang="sv-SE" sz="1800" dirty="0"/>
              <a:t>Dröj inte för länge med </a:t>
            </a:r>
            <a:r>
              <a:rPr lang="sv-SE" sz="1800" dirty="0" err="1"/>
              <a:t>omexamination</a:t>
            </a:r>
            <a:r>
              <a:rPr lang="sv-SE" sz="1800" dirty="0"/>
              <a:t> då kursens upplägg kan komma att förändras till nästkommande läsår.</a:t>
            </a:r>
          </a:p>
          <a:p>
            <a:pPr>
              <a:buFont typeface="Arial" panose="020B0604020202020204" pitchFamily="34" charset="0"/>
              <a:buChar char="•"/>
            </a:pPr>
            <a:endParaRPr lang="sv-SE" dirty="0"/>
          </a:p>
          <a:p>
            <a:pPr>
              <a:buFont typeface="Arial" panose="020B0604020202020204" pitchFamily="34" charset="0"/>
              <a:buChar char="•"/>
            </a:pPr>
            <a:endParaRPr lang="sv-SE" sz="2200" dirty="0"/>
          </a:p>
          <a:p>
            <a:pPr>
              <a:buFont typeface="Arial" panose="020B0604020202020204" pitchFamily="34" charset="0"/>
              <a:buChar char="•"/>
            </a:pPr>
            <a:endParaRPr lang="sv-SE" sz="2200" dirty="0"/>
          </a:p>
        </p:txBody>
      </p:sp>
    </p:spTree>
    <p:extLst>
      <p:ext uri="{BB962C8B-B14F-4D97-AF65-F5344CB8AC3E}">
        <p14:creationId xmlns:p14="http://schemas.microsoft.com/office/powerpoint/2010/main" val="109652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sitting on a bench outside a building&#10;&#10;Description automatically generated with medium confidence">
            <a:extLst>
              <a:ext uri="{FF2B5EF4-FFF2-40B4-BE49-F238E27FC236}">
                <a16:creationId xmlns:a16="http://schemas.microsoft.com/office/drawing/2014/main" id="{9374743B-588D-22B1-DBA7-95C74AEB62DB}"/>
              </a:ext>
            </a:extLst>
          </p:cNvPr>
          <p:cNvPicPr>
            <a:picLocks noChangeAspect="1"/>
          </p:cNvPicPr>
          <p:nvPr/>
        </p:nvPicPr>
        <p:blipFill rotWithShape="1">
          <a:blip r:embed="rId3"/>
          <a:srcRect t="9754" b="13403"/>
          <a:stretch/>
        </p:blipFill>
        <p:spPr>
          <a:xfrm>
            <a:off x="0" y="0"/>
            <a:ext cx="12192000" cy="6246959"/>
          </a:xfrm>
          <a:prstGeom prst="rect">
            <a:avLst/>
          </a:prstGeom>
        </p:spPr>
      </p:pic>
      <p:sp>
        <p:nvSpPr>
          <p:cNvPr id="5" name="Rectangle 5"/>
          <p:cNvSpPr/>
          <p:nvPr/>
        </p:nvSpPr>
        <p:spPr bwMode="auto">
          <a:xfrm>
            <a:off x="6096000" y="668945"/>
            <a:ext cx="5670014" cy="2820319"/>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6" name="Rubrik 2"/>
          <p:cNvSpPr>
            <a:spLocks noGrp="1"/>
          </p:cNvSpPr>
          <p:nvPr>
            <p:ph type="title"/>
          </p:nvPr>
        </p:nvSpPr>
        <p:spPr>
          <a:xfrm>
            <a:off x="6242077" y="822793"/>
            <a:ext cx="5256584" cy="476672"/>
          </a:xfrm>
        </p:spPr>
        <p:txBody>
          <a:bodyPr>
            <a:normAutofit/>
          </a:bodyPr>
          <a:lstStyle/>
          <a:p>
            <a:pPr algn="ctr"/>
            <a:r>
              <a:rPr lang="sv-SE" sz="2200" dirty="0"/>
              <a:t>Infocenter – Växjö</a:t>
            </a:r>
          </a:p>
        </p:txBody>
      </p:sp>
      <p:sp>
        <p:nvSpPr>
          <p:cNvPr id="7" name="Platshållare för innehåll 2"/>
          <p:cNvSpPr>
            <a:spLocks noGrp="1"/>
          </p:cNvSpPr>
          <p:nvPr>
            <p:ph idx="1"/>
          </p:nvPr>
        </p:nvSpPr>
        <p:spPr>
          <a:xfrm>
            <a:off x="6242077" y="1299465"/>
            <a:ext cx="5377860" cy="2579475"/>
          </a:xfrm>
        </p:spPr>
        <p:txBody>
          <a:bodyPr/>
          <a:lstStyle/>
          <a:p>
            <a:pPr marL="0" indent="0">
              <a:defRPr/>
            </a:pPr>
            <a:r>
              <a:rPr lang="sv-SE" sz="1800" dirty="0"/>
              <a:t>Hus H</a:t>
            </a:r>
          </a:p>
          <a:p>
            <a:pPr marL="0" indent="0">
              <a:defRPr/>
            </a:pPr>
            <a:endParaRPr lang="sv-SE" sz="1800" dirty="0"/>
          </a:p>
          <a:p>
            <a:pPr marL="0" indent="0">
              <a:defRPr/>
            </a:pPr>
            <a:r>
              <a:rPr lang="sv-SE" sz="1800" dirty="0"/>
              <a:t>Generella frågor, service och försäljning av profilvaror</a:t>
            </a:r>
          </a:p>
          <a:p>
            <a:pPr marL="0" indent="0">
              <a:defRPr/>
            </a:pPr>
            <a:endParaRPr lang="sv-SE" sz="1800" dirty="0"/>
          </a:p>
          <a:p>
            <a:pPr marL="0" indent="0">
              <a:defRPr/>
            </a:pPr>
            <a:r>
              <a:rPr lang="sv-SE" sz="1800" dirty="0"/>
              <a:t>Öppettider: Måndag – Fredag, 8.00 – 16.00</a:t>
            </a:r>
          </a:p>
          <a:p>
            <a:pPr marL="0" indent="0">
              <a:defRPr/>
            </a:pPr>
            <a:endParaRPr lang="sv-SE" dirty="0">
              <a:solidFill>
                <a:srgbClr val="FF0000"/>
              </a:solidFill>
            </a:endParaRPr>
          </a:p>
        </p:txBody>
      </p:sp>
    </p:spTree>
    <p:extLst>
      <p:ext uri="{BB962C8B-B14F-4D97-AF65-F5344CB8AC3E}">
        <p14:creationId xmlns:p14="http://schemas.microsoft.com/office/powerpoint/2010/main" val="154363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191344" y="279299"/>
            <a:ext cx="11809312" cy="467619"/>
          </a:xfrm>
        </p:spPr>
        <p:txBody>
          <a:bodyPr>
            <a:normAutofit/>
          </a:bodyPr>
          <a:lstStyle/>
          <a:p>
            <a:pPr algn="ctr" eaLnBrk="0" hangingPunct="0"/>
            <a:r>
              <a:rPr lang="sv-SE" sz="2200" dirty="0">
                <a:hlinkClick r:id="rId3"/>
              </a:rPr>
              <a:t>Generella betygskriterier för betygsskalan A-F vid Ekonomihögskolan </a:t>
            </a:r>
            <a:endParaRPr lang="sv-SE" sz="2200" dirty="0"/>
          </a:p>
        </p:txBody>
      </p:sp>
      <p:sp>
        <p:nvSpPr>
          <p:cNvPr id="13" name="Platshållare för innehåll 2"/>
          <p:cNvSpPr txBox="1">
            <a:spLocks/>
          </p:cNvSpPr>
          <p:nvPr/>
        </p:nvSpPr>
        <p:spPr bwMode="auto">
          <a:xfrm>
            <a:off x="2629063" y="935832"/>
            <a:ext cx="8640960" cy="46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defRPr>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a:solidFill>
                  <a:schemeClr val="tx1"/>
                </a:solidFill>
                <a:latin typeface="+mn-lt"/>
                <a:cs typeface="+mn-cs"/>
              </a:defRPr>
            </a:lvl2pPr>
            <a:lvl3pPr marL="1143000" indent="-228600" algn="l" rtl="0" eaLnBrk="1" fontAlgn="base" hangingPunct="1">
              <a:spcBef>
                <a:spcPct val="20000"/>
              </a:spcBef>
              <a:spcAft>
                <a:spcPct val="0"/>
              </a:spcAft>
              <a:buFont typeface="Arial" charset="0"/>
              <a:buChar char="•"/>
              <a:defRPr>
                <a:solidFill>
                  <a:schemeClr val="tx1"/>
                </a:solidFill>
                <a:latin typeface="+mn-lt"/>
                <a:cs typeface="+mn-cs"/>
              </a:defRPr>
            </a:lvl3pPr>
            <a:lvl4pPr marL="1600200" indent="-228600" algn="l" rtl="0" eaLnBrk="1" fontAlgn="base" hangingPunct="1">
              <a:spcBef>
                <a:spcPct val="20000"/>
              </a:spcBef>
              <a:spcAft>
                <a:spcPct val="0"/>
              </a:spcAft>
              <a:buFont typeface="Arial" charset="0"/>
              <a:buChar char="–"/>
              <a:defRPr>
                <a:solidFill>
                  <a:schemeClr val="tx1"/>
                </a:solidFill>
                <a:latin typeface="+mn-lt"/>
                <a:cs typeface="+mn-cs"/>
              </a:defRPr>
            </a:lvl4pPr>
            <a:lvl5pPr marL="2057400" indent="-228600" algn="l" rtl="0" eaLnBrk="1" fontAlgn="base" hangingPunct="1">
              <a:spcBef>
                <a:spcPct val="20000"/>
              </a:spcBef>
              <a:spcAft>
                <a:spcPct val="0"/>
              </a:spcAft>
              <a:buFont typeface="Arial" charset="0"/>
              <a:buChar char="»"/>
              <a:defRPr>
                <a:solidFill>
                  <a:schemeClr val="tx1"/>
                </a:solidFill>
                <a:latin typeface="+mn-lt"/>
                <a:cs typeface="+mn-cs"/>
              </a:defRPr>
            </a:lvl5pPr>
            <a:lvl6pPr marL="2514600" indent="-228600" algn="l" rtl="0" eaLnBrk="1" fontAlgn="base" hangingPunct="1">
              <a:spcBef>
                <a:spcPct val="20000"/>
              </a:spcBef>
              <a:spcAft>
                <a:spcPct val="0"/>
              </a:spcAft>
              <a:buFont typeface="Arial" charset="0"/>
              <a:buChar char="»"/>
              <a:defRPr>
                <a:solidFill>
                  <a:schemeClr val="tx1"/>
                </a:solidFill>
                <a:latin typeface="+mn-lt"/>
                <a:cs typeface="+mn-cs"/>
              </a:defRPr>
            </a:lvl6pPr>
            <a:lvl7pPr marL="2971800" indent="-228600" algn="l" rtl="0" eaLnBrk="1" fontAlgn="base" hangingPunct="1">
              <a:spcBef>
                <a:spcPct val="20000"/>
              </a:spcBef>
              <a:spcAft>
                <a:spcPct val="0"/>
              </a:spcAft>
              <a:buFont typeface="Arial" charset="0"/>
              <a:buChar char="»"/>
              <a:defRPr>
                <a:solidFill>
                  <a:schemeClr val="tx1"/>
                </a:solidFill>
                <a:latin typeface="+mn-lt"/>
                <a:cs typeface="+mn-cs"/>
              </a:defRPr>
            </a:lvl7pPr>
            <a:lvl8pPr marL="3429000" indent="-228600" algn="l" rtl="0" eaLnBrk="1" fontAlgn="base" hangingPunct="1">
              <a:spcBef>
                <a:spcPct val="20000"/>
              </a:spcBef>
              <a:spcAft>
                <a:spcPct val="0"/>
              </a:spcAft>
              <a:buFont typeface="Arial" charset="0"/>
              <a:buChar char="»"/>
              <a:defRPr>
                <a:solidFill>
                  <a:schemeClr val="tx1"/>
                </a:solidFill>
                <a:latin typeface="+mn-lt"/>
                <a:cs typeface="+mn-cs"/>
              </a:defRPr>
            </a:lvl8pPr>
            <a:lvl9pPr marL="3886200" indent="-228600" algn="l" rtl="0" eaLnBrk="1" fontAlgn="base" hangingPunct="1">
              <a:spcBef>
                <a:spcPct val="20000"/>
              </a:spcBef>
              <a:spcAft>
                <a:spcPct val="0"/>
              </a:spcAft>
              <a:buFont typeface="Arial" charset="0"/>
              <a:buChar char="»"/>
              <a:defRPr>
                <a:solidFill>
                  <a:schemeClr val="tx1"/>
                </a:solidFill>
                <a:latin typeface="+mn-lt"/>
                <a:cs typeface="+mn-cs"/>
              </a:defRPr>
            </a:lvl9pPr>
          </a:lstStyle>
          <a:p>
            <a:pPr marL="0" lvl="1" indent="0">
              <a:buNone/>
            </a:pPr>
            <a:r>
              <a:rPr lang="sv-SE" kern="0" dirty="0"/>
              <a:t>Prestationen bedöms i förhållande till hur väl du har uppnått kursens mål. </a:t>
            </a:r>
          </a:p>
        </p:txBody>
      </p:sp>
      <p:graphicFrame>
        <p:nvGraphicFramePr>
          <p:cNvPr id="14" name="Tabell 13"/>
          <p:cNvGraphicFramePr>
            <a:graphicFrameLocks noGrp="1"/>
          </p:cNvGraphicFramePr>
          <p:nvPr/>
        </p:nvGraphicFramePr>
        <p:xfrm>
          <a:off x="1775520" y="1592365"/>
          <a:ext cx="8568952" cy="4284911"/>
        </p:xfrm>
        <a:graphic>
          <a:graphicData uri="http://schemas.openxmlformats.org/drawingml/2006/table">
            <a:tbl>
              <a:tblPr firstRow="1" firstCol="1" bandRow="1">
                <a:tableStyleId>{3B4B98B0-60AC-42C2-AFA5-B58CD77FA1E5}</a:tableStyleId>
              </a:tblPr>
              <a:tblGrid>
                <a:gridCol w="555395">
                  <a:extLst>
                    <a:ext uri="{9D8B030D-6E8A-4147-A177-3AD203B41FA5}">
                      <a16:colId xmlns:a16="http://schemas.microsoft.com/office/drawing/2014/main" val="20000"/>
                    </a:ext>
                  </a:extLst>
                </a:gridCol>
                <a:gridCol w="1586843">
                  <a:extLst>
                    <a:ext uri="{9D8B030D-6E8A-4147-A177-3AD203B41FA5}">
                      <a16:colId xmlns:a16="http://schemas.microsoft.com/office/drawing/2014/main" val="20001"/>
                    </a:ext>
                  </a:extLst>
                </a:gridCol>
                <a:gridCol w="6426714">
                  <a:extLst>
                    <a:ext uri="{9D8B030D-6E8A-4147-A177-3AD203B41FA5}">
                      <a16:colId xmlns:a16="http://schemas.microsoft.com/office/drawing/2014/main" val="20002"/>
                    </a:ext>
                  </a:extLst>
                </a:gridCol>
              </a:tblGrid>
              <a:tr h="587060">
                <a:tc>
                  <a:txBody>
                    <a:bodyPr/>
                    <a:lstStyle/>
                    <a:p>
                      <a:pPr>
                        <a:lnSpc>
                          <a:spcPts val="1300"/>
                        </a:lnSpc>
                        <a:spcAft>
                          <a:spcPts val="0"/>
                        </a:spcAft>
                      </a:pPr>
                      <a:r>
                        <a:rPr lang="sv-SE" sz="1100" dirty="0">
                          <a:effectLst/>
                        </a:rPr>
                        <a:t>Betyg</a:t>
                      </a:r>
                      <a:endParaRPr lang="sv-SE" sz="1100" dirty="0">
                        <a:effectLst/>
                        <a:latin typeface="Times New Roman"/>
                        <a:ea typeface="Times New Roman"/>
                      </a:endParaRPr>
                    </a:p>
                  </a:txBody>
                  <a:tcPr marL="68580" marR="68580" marT="0" marB="0"/>
                </a:tc>
                <a:tc>
                  <a:txBody>
                    <a:bodyPr/>
                    <a:lstStyle/>
                    <a:p>
                      <a:pPr>
                        <a:lnSpc>
                          <a:spcPts val="1300"/>
                        </a:lnSpc>
                        <a:spcAft>
                          <a:spcPts val="0"/>
                        </a:spcAft>
                      </a:pPr>
                      <a:r>
                        <a:rPr lang="sv-SE" sz="1100" dirty="0">
                          <a:effectLst/>
                        </a:rPr>
                        <a:t>Bedömning</a:t>
                      </a:r>
                      <a:endParaRPr lang="sv-SE" sz="1100" dirty="0">
                        <a:effectLst/>
                        <a:latin typeface="Times New Roman"/>
                        <a:ea typeface="Times New Roman"/>
                      </a:endParaRPr>
                    </a:p>
                  </a:txBody>
                  <a:tcPr marL="68580" marR="68580" marT="0" marB="0"/>
                </a:tc>
                <a:tc>
                  <a:txBody>
                    <a:bodyPr/>
                    <a:lstStyle/>
                    <a:p>
                      <a:pPr>
                        <a:lnSpc>
                          <a:spcPts val="1300"/>
                        </a:lnSpc>
                        <a:spcAft>
                          <a:spcPts val="0"/>
                        </a:spcAft>
                      </a:pPr>
                      <a:r>
                        <a:rPr lang="sv-SE" sz="1100" dirty="0">
                          <a:effectLst/>
                        </a:rPr>
                        <a:t>Med avseende på varje mål för delkursen/kursen motsvarar ditt resultat något av följande kriterier</a:t>
                      </a:r>
                    </a:p>
                    <a:p>
                      <a:pPr>
                        <a:lnSpc>
                          <a:spcPts val="1300"/>
                        </a:lnSpc>
                        <a:spcAft>
                          <a:spcPts val="0"/>
                        </a:spcAft>
                      </a:pPr>
                      <a:r>
                        <a:rPr lang="sv-SE" sz="1100" dirty="0">
                          <a:effectLst/>
                        </a:rPr>
                        <a:t> </a:t>
                      </a:r>
                      <a:endParaRPr lang="sv-SE" sz="1100"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r h="389247">
                <a:tc>
                  <a:txBody>
                    <a:bodyPr/>
                    <a:lstStyle/>
                    <a:p>
                      <a:pPr>
                        <a:lnSpc>
                          <a:spcPct val="150000"/>
                        </a:lnSpc>
                        <a:spcAft>
                          <a:spcPts val="0"/>
                        </a:spcAft>
                      </a:pPr>
                      <a:r>
                        <a:rPr lang="sv-SE" sz="1400" dirty="0">
                          <a:effectLst/>
                        </a:rPr>
                        <a:t>A</a:t>
                      </a:r>
                      <a:endParaRPr lang="sv-SE"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Utmärkt</a:t>
                      </a:r>
                      <a:endParaRPr lang="sv-SE" sz="1400" dirty="0">
                        <a:effectLst/>
                        <a:latin typeface="Times New Roman"/>
                        <a:ea typeface="Times New Roman"/>
                      </a:endParaRPr>
                    </a:p>
                  </a:txBody>
                  <a:tcPr marL="68580" marR="68580" marT="0" marB="0"/>
                </a:tc>
                <a:tc>
                  <a:txBody>
                    <a:bodyPr/>
                    <a:lstStyle/>
                    <a:p>
                      <a:r>
                        <a:rPr lang="sv-SE" sz="1400" kern="1200" dirty="0">
                          <a:effectLst/>
                        </a:rPr>
                        <a:t>Utomordentligt resultat med endast ett fåtal mindre brister</a:t>
                      </a:r>
                      <a:endParaRPr lang="sv-SE"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1"/>
                  </a:ext>
                </a:extLst>
              </a:tr>
              <a:tr h="389247">
                <a:tc>
                  <a:txBody>
                    <a:bodyPr/>
                    <a:lstStyle/>
                    <a:p>
                      <a:pPr>
                        <a:lnSpc>
                          <a:spcPct val="150000"/>
                        </a:lnSpc>
                        <a:spcAft>
                          <a:spcPts val="0"/>
                        </a:spcAft>
                      </a:pPr>
                      <a:r>
                        <a:rPr lang="sv-SE" sz="1400" dirty="0">
                          <a:effectLst/>
                        </a:rPr>
                        <a:t>B</a:t>
                      </a:r>
                      <a:endParaRPr lang="sv-SE"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Mycket bra</a:t>
                      </a:r>
                      <a:endParaRPr lang="sv-SE" sz="1400" dirty="0">
                        <a:effectLst/>
                        <a:latin typeface="Times New Roman"/>
                        <a:ea typeface="Times New Roman"/>
                      </a:endParaRPr>
                    </a:p>
                  </a:txBody>
                  <a:tcPr marL="68580" marR="68580" marT="0" marB="0"/>
                </a:tc>
                <a:tc>
                  <a:txBody>
                    <a:bodyPr/>
                    <a:lstStyle/>
                    <a:p>
                      <a:r>
                        <a:rPr lang="sv-SE" sz="1400" kern="1200" dirty="0">
                          <a:effectLst/>
                        </a:rPr>
                        <a:t>Mycket bra resultat med endast ett fåtal brister</a:t>
                      </a:r>
                      <a:endParaRPr lang="sv-SE"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2"/>
                  </a:ext>
                </a:extLst>
              </a:tr>
              <a:tr h="389247">
                <a:tc>
                  <a:txBody>
                    <a:bodyPr/>
                    <a:lstStyle/>
                    <a:p>
                      <a:pPr>
                        <a:lnSpc>
                          <a:spcPct val="150000"/>
                        </a:lnSpc>
                        <a:spcAft>
                          <a:spcPts val="0"/>
                        </a:spcAft>
                      </a:pPr>
                      <a:r>
                        <a:rPr lang="sv-SE" sz="1400" dirty="0">
                          <a:effectLst/>
                        </a:rPr>
                        <a:t>C</a:t>
                      </a:r>
                      <a:endParaRPr lang="sv-SE"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Bra</a:t>
                      </a:r>
                      <a:endParaRPr lang="sv-SE"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Generellt bra men med några brister</a:t>
                      </a:r>
                      <a:endParaRPr lang="sv-SE" sz="14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r h="389247">
                <a:tc>
                  <a:txBody>
                    <a:bodyPr/>
                    <a:lstStyle/>
                    <a:p>
                      <a:pPr>
                        <a:lnSpc>
                          <a:spcPct val="150000"/>
                        </a:lnSpc>
                        <a:spcAft>
                          <a:spcPts val="0"/>
                        </a:spcAft>
                      </a:pPr>
                      <a:r>
                        <a:rPr lang="sv-SE" sz="1400" dirty="0">
                          <a:effectLst/>
                        </a:rPr>
                        <a:t>D</a:t>
                      </a:r>
                      <a:endParaRPr lang="sv-SE"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Tillfredsställande</a:t>
                      </a:r>
                      <a:endParaRPr lang="sv-SE"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Acceptabel nivå men flera brister finns</a:t>
                      </a:r>
                      <a:endParaRPr lang="sv-SE" sz="1400" dirty="0">
                        <a:effectLst/>
                        <a:latin typeface="Times New Roman"/>
                        <a:ea typeface="Times New Roman"/>
                      </a:endParaRPr>
                    </a:p>
                  </a:txBody>
                  <a:tcPr marL="68580" marR="68580" marT="0" marB="0"/>
                </a:tc>
                <a:extLst>
                  <a:ext uri="{0D108BD9-81ED-4DB2-BD59-A6C34878D82A}">
                    <a16:rowId xmlns:a16="http://schemas.microsoft.com/office/drawing/2014/main" val="10004"/>
                  </a:ext>
                </a:extLst>
              </a:tr>
              <a:tr h="389247">
                <a:tc>
                  <a:txBody>
                    <a:bodyPr/>
                    <a:lstStyle/>
                    <a:p>
                      <a:pPr>
                        <a:lnSpc>
                          <a:spcPct val="150000"/>
                        </a:lnSpc>
                        <a:spcAft>
                          <a:spcPts val="0"/>
                        </a:spcAft>
                      </a:pPr>
                      <a:r>
                        <a:rPr lang="sv-SE" sz="1400" dirty="0">
                          <a:effectLst/>
                        </a:rPr>
                        <a:t>E</a:t>
                      </a:r>
                      <a:endParaRPr lang="sv-SE" sz="1400" dirty="0">
                        <a:effectLst/>
                        <a:latin typeface="Times New Roman"/>
                        <a:ea typeface="Times New Roman"/>
                      </a:endParaRPr>
                    </a:p>
                  </a:txBody>
                  <a:tcPr marL="68580" marR="68580" marT="0" marB="0"/>
                </a:tc>
                <a:tc>
                  <a:txBody>
                    <a:bodyPr/>
                    <a:lstStyle/>
                    <a:p>
                      <a:pPr>
                        <a:lnSpc>
                          <a:spcPct val="100000"/>
                        </a:lnSpc>
                        <a:spcAft>
                          <a:spcPts val="0"/>
                        </a:spcAft>
                      </a:pPr>
                      <a:r>
                        <a:rPr lang="sv-SE" sz="1400">
                          <a:effectLst/>
                        </a:rPr>
                        <a:t>Tillräckligt</a:t>
                      </a:r>
                      <a:endParaRPr lang="sv-SE" sz="140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Resultatet uppfyller minimikriterierna</a:t>
                      </a:r>
                      <a:endParaRPr lang="sv-SE" sz="1400" dirty="0">
                        <a:effectLst/>
                        <a:latin typeface="Times New Roman"/>
                        <a:ea typeface="Times New Roman"/>
                      </a:endParaRPr>
                    </a:p>
                  </a:txBody>
                  <a:tcPr marL="68580" marR="68580" marT="0" marB="0"/>
                </a:tc>
                <a:extLst>
                  <a:ext uri="{0D108BD9-81ED-4DB2-BD59-A6C34878D82A}">
                    <a16:rowId xmlns:a16="http://schemas.microsoft.com/office/drawing/2014/main" val="10005"/>
                  </a:ext>
                </a:extLst>
              </a:tr>
              <a:tr h="1362369">
                <a:tc>
                  <a:txBody>
                    <a:bodyPr/>
                    <a:lstStyle/>
                    <a:p>
                      <a:pPr>
                        <a:lnSpc>
                          <a:spcPct val="150000"/>
                        </a:lnSpc>
                        <a:spcAft>
                          <a:spcPts val="0"/>
                        </a:spcAft>
                      </a:pPr>
                      <a:r>
                        <a:rPr lang="sv-SE" sz="1400" dirty="0" err="1">
                          <a:effectLst/>
                        </a:rPr>
                        <a:t>Fx</a:t>
                      </a:r>
                      <a:endParaRPr lang="sv-SE"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Otillräckligt</a:t>
                      </a:r>
                      <a:endParaRPr lang="sv-SE"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Examinator /kursansvarig kan undantagsvis bestämma att en student som ligger nära gränsen för E får utföra kompletterande uppgifter för att nå betyget E. Examinaror / kursansvarig meddelar skriftligen studenten vad som gäller för att inkomma med kompletteringen. I väntan på kompletteringen sätts betyget F, om kompletteringen godkänns ändras betyget till E.</a:t>
                      </a:r>
                      <a:endParaRPr lang="sv-SE" sz="1400" dirty="0">
                        <a:effectLst/>
                        <a:latin typeface="Times New Roman"/>
                        <a:ea typeface="Times New Roman"/>
                      </a:endParaRPr>
                    </a:p>
                  </a:txBody>
                  <a:tcPr marL="68580" marR="68580" marT="0" marB="0"/>
                </a:tc>
                <a:extLst>
                  <a:ext uri="{0D108BD9-81ED-4DB2-BD59-A6C34878D82A}">
                    <a16:rowId xmlns:a16="http://schemas.microsoft.com/office/drawing/2014/main" val="10006"/>
                  </a:ext>
                </a:extLst>
              </a:tr>
              <a:tr h="389247">
                <a:tc>
                  <a:txBody>
                    <a:bodyPr/>
                    <a:lstStyle/>
                    <a:p>
                      <a:pPr>
                        <a:lnSpc>
                          <a:spcPct val="150000"/>
                        </a:lnSpc>
                        <a:spcAft>
                          <a:spcPts val="0"/>
                        </a:spcAft>
                      </a:pPr>
                      <a:r>
                        <a:rPr lang="sv-SE" sz="1400" dirty="0">
                          <a:effectLst/>
                        </a:rPr>
                        <a:t>F</a:t>
                      </a:r>
                      <a:endParaRPr lang="sv-SE"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Otillräckligt</a:t>
                      </a:r>
                      <a:endParaRPr lang="sv-SE" sz="1400" dirty="0">
                        <a:effectLst/>
                        <a:latin typeface="Times New Roman"/>
                        <a:ea typeface="Times New Roman"/>
                      </a:endParaRPr>
                    </a:p>
                  </a:txBody>
                  <a:tcPr marL="68580" marR="68580" marT="0" marB="0"/>
                </a:tc>
                <a:tc>
                  <a:txBody>
                    <a:bodyPr/>
                    <a:lstStyle/>
                    <a:p>
                      <a:pPr>
                        <a:lnSpc>
                          <a:spcPct val="100000"/>
                        </a:lnSpc>
                        <a:spcAft>
                          <a:spcPts val="0"/>
                        </a:spcAft>
                      </a:pPr>
                      <a:r>
                        <a:rPr lang="sv-SE" sz="1400" dirty="0">
                          <a:effectLst/>
                        </a:rPr>
                        <a:t>Avsevärt mer arbete krävs </a:t>
                      </a:r>
                      <a:endParaRPr lang="sv-SE" sz="1400" dirty="0">
                        <a:effectLst/>
                        <a:latin typeface="Times New Roman"/>
                        <a:ea typeface="Times New Roman"/>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1823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508013"/>
            <a:ext cx="12192000" cy="455671"/>
          </a:xfrm>
        </p:spPr>
        <p:txBody>
          <a:bodyPr>
            <a:normAutofit/>
          </a:bodyPr>
          <a:lstStyle/>
          <a:p>
            <a:pPr algn="ctr"/>
            <a:r>
              <a:rPr lang="sv-SE" sz="2200" dirty="0"/>
              <a:t>Sammanvägning av betyg – betyg på kurs</a:t>
            </a:r>
          </a:p>
        </p:txBody>
      </p:sp>
      <p:graphicFrame>
        <p:nvGraphicFramePr>
          <p:cNvPr id="4" name="Platshållare för innehåll 3"/>
          <p:cNvGraphicFramePr>
            <a:graphicFrameLocks noGrp="1"/>
          </p:cNvGraphicFramePr>
          <p:nvPr>
            <p:ph idx="1"/>
          </p:nvPr>
        </p:nvGraphicFramePr>
        <p:xfrm>
          <a:off x="5591945" y="1514035"/>
          <a:ext cx="2376263" cy="2197766"/>
        </p:xfrm>
        <a:graphic>
          <a:graphicData uri="http://schemas.openxmlformats.org/drawingml/2006/table">
            <a:tbl>
              <a:tblPr>
                <a:tableStyleId>{5C22544A-7EE6-4342-B048-85BDC9FD1C3A}</a:tableStyleId>
              </a:tblPr>
              <a:tblGrid>
                <a:gridCol w="1073036">
                  <a:extLst>
                    <a:ext uri="{9D8B030D-6E8A-4147-A177-3AD203B41FA5}">
                      <a16:colId xmlns:a16="http://schemas.microsoft.com/office/drawing/2014/main" val="20000"/>
                    </a:ext>
                  </a:extLst>
                </a:gridCol>
                <a:gridCol w="1303227">
                  <a:extLst>
                    <a:ext uri="{9D8B030D-6E8A-4147-A177-3AD203B41FA5}">
                      <a16:colId xmlns:a16="http://schemas.microsoft.com/office/drawing/2014/main" val="20001"/>
                    </a:ext>
                  </a:extLst>
                </a:gridCol>
              </a:tblGrid>
              <a:tr h="647276">
                <a:tc>
                  <a:txBody>
                    <a:bodyPr/>
                    <a:lstStyle/>
                    <a:p>
                      <a:pPr algn="ctr">
                        <a:lnSpc>
                          <a:spcPct val="115000"/>
                        </a:lnSpc>
                        <a:spcBef>
                          <a:spcPts val="300"/>
                        </a:spcBef>
                        <a:spcAft>
                          <a:spcPts val="300"/>
                        </a:spcAft>
                      </a:pPr>
                      <a:r>
                        <a:rPr lang="sv-SE" sz="1200" dirty="0">
                          <a:effectLst/>
                        </a:rPr>
                        <a:t>Betygsskalan A-F</a:t>
                      </a:r>
                      <a:endParaRPr lang="sv-SE" sz="1200" dirty="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dirty="0">
                          <a:effectLst/>
                        </a:rPr>
                        <a:t>Sifferskala för viktning</a:t>
                      </a:r>
                      <a:endParaRPr lang="sv-SE"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10098">
                <a:tc>
                  <a:txBody>
                    <a:bodyPr/>
                    <a:lstStyle/>
                    <a:p>
                      <a:pPr algn="ctr">
                        <a:lnSpc>
                          <a:spcPct val="115000"/>
                        </a:lnSpc>
                        <a:spcBef>
                          <a:spcPts val="300"/>
                        </a:spcBef>
                        <a:spcAft>
                          <a:spcPts val="300"/>
                        </a:spcAft>
                      </a:pPr>
                      <a:r>
                        <a:rPr lang="sv-SE" sz="1200" dirty="0">
                          <a:effectLst/>
                        </a:rPr>
                        <a:t>A</a:t>
                      </a:r>
                      <a:endParaRPr lang="sv-SE" sz="1200" dirty="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a:effectLst/>
                        </a:rPr>
                        <a:t>9,0</a:t>
                      </a:r>
                      <a:endParaRPr lang="sv-SE" sz="120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10098">
                <a:tc>
                  <a:txBody>
                    <a:bodyPr/>
                    <a:lstStyle/>
                    <a:p>
                      <a:pPr algn="ctr">
                        <a:lnSpc>
                          <a:spcPct val="115000"/>
                        </a:lnSpc>
                        <a:spcBef>
                          <a:spcPts val="300"/>
                        </a:spcBef>
                        <a:spcAft>
                          <a:spcPts val="300"/>
                        </a:spcAft>
                      </a:pPr>
                      <a:r>
                        <a:rPr lang="sv-SE" sz="1200" dirty="0">
                          <a:effectLst/>
                        </a:rPr>
                        <a:t>B</a:t>
                      </a:r>
                      <a:endParaRPr lang="sv-SE" sz="1200" dirty="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dirty="0">
                          <a:effectLst/>
                        </a:rPr>
                        <a:t>8,0</a:t>
                      </a:r>
                      <a:endParaRPr lang="sv-SE" sz="12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310098">
                <a:tc>
                  <a:txBody>
                    <a:bodyPr/>
                    <a:lstStyle/>
                    <a:p>
                      <a:pPr algn="ctr">
                        <a:lnSpc>
                          <a:spcPct val="115000"/>
                        </a:lnSpc>
                        <a:spcBef>
                          <a:spcPts val="300"/>
                        </a:spcBef>
                        <a:spcAft>
                          <a:spcPts val="300"/>
                        </a:spcAft>
                      </a:pPr>
                      <a:r>
                        <a:rPr lang="sv-SE" sz="1200">
                          <a:effectLst/>
                        </a:rPr>
                        <a:t>C</a:t>
                      </a:r>
                      <a:endParaRPr lang="sv-SE"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a:effectLst/>
                        </a:rPr>
                        <a:t>7,0</a:t>
                      </a:r>
                      <a:endParaRPr lang="sv-SE" sz="120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310098">
                <a:tc>
                  <a:txBody>
                    <a:bodyPr/>
                    <a:lstStyle/>
                    <a:p>
                      <a:pPr algn="ctr">
                        <a:lnSpc>
                          <a:spcPct val="115000"/>
                        </a:lnSpc>
                        <a:spcBef>
                          <a:spcPts val="300"/>
                        </a:spcBef>
                        <a:spcAft>
                          <a:spcPts val="300"/>
                        </a:spcAft>
                      </a:pPr>
                      <a:r>
                        <a:rPr lang="sv-SE" sz="1200">
                          <a:effectLst/>
                        </a:rPr>
                        <a:t>D</a:t>
                      </a:r>
                      <a:endParaRPr lang="sv-SE"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a:effectLst/>
                        </a:rPr>
                        <a:t>6,5</a:t>
                      </a:r>
                      <a:endParaRPr lang="sv-SE" sz="120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310098">
                <a:tc>
                  <a:txBody>
                    <a:bodyPr/>
                    <a:lstStyle/>
                    <a:p>
                      <a:pPr algn="ctr">
                        <a:lnSpc>
                          <a:spcPct val="115000"/>
                        </a:lnSpc>
                        <a:spcBef>
                          <a:spcPts val="300"/>
                        </a:spcBef>
                        <a:spcAft>
                          <a:spcPts val="300"/>
                        </a:spcAft>
                      </a:pPr>
                      <a:r>
                        <a:rPr lang="sv-SE" sz="1200">
                          <a:effectLst/>
                        </a:rPr>
                        <a:t>E</a:t>
                      </a:r>
                      <a:endParaRPr lang="sv-SE"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dirty="0">
                          <a:effectLst/>
                        </a:rPr>
                        <a:t>6,0</a:t>
                      </a:r>
                      <a:endParaRPr lang="sv-SE" sz="1200" dirty="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bl>
          </a:graphicData>
        </a:graphic>
      </p:graphicFrame>
      <p:graphicFrame>
        <p:nvGraphicFramePr>
          <p:cNvPr id="5" name="Tabell 4"/>
          <p:cNvGraphicFramePr>
            <a:graphicFrameLocks noGrp="1"/>
          </p:cNvGraphicFramePr>
          <p:nvPr/>
        </p:nvGraphicFramePr>
        <p:xfrm>
          <a:off x="8040217" y="1520459"/>
          <a:ext cx="2270615" cy="2191345"/>
        </p:xfrm>
        <a:graphic>
          <a:graphicData uri="http://schemas.openxmlformats.org/drawingml/2006/table">
            <a:tbl>
              <a:tblPr>
                <a:tableStyleId>{5C22544A-7EE6-4342-B048-85BDC9FD1C3A}</a:tableStyleId>
              </a:tblPr>
              <a:tblGrid>
                <a:gridCol w="830455">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645385">
                <a:tc>
                  <a:txBody>
                    <a:bodyPr/>
                    <a:lstStyle/>
                    <a:p>
                      <a:pPr algn="ctr">
                        <a:lnSpc>
                          <a:spcPct val="115000"/>
                        </a:lnSpc>
                        <a:spcBef>
                          <a:spcPts val="300"/>
                        </a:spcBef>
                        <a:spcAft>
                          <a:spcPts val="300"/>
                        </a:spcAft>
                      </a:pPr>
                      <a:r>
                        <a:rPr lang="sv-SE" sz="1200" dirty="0">
                          <a:effectLst/>
                        </a:rPr>
                        <a:t>Betygsskalan A-F</a:t>
                      </a:r>
                      <a:endParaRPr lang="sv-SE" sz="1200" dirty="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dirty="0">
                          <a:effectLst/>
                        </a:rPr>
                        <a:t>Mattematiska betygsgränser</a:t>
                      </a:r>
                      <a:endParaRPr lang="sv-SE"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09192">
                <a:tc>
                  <a:txBody>
                    <a:bodyPr/>
                    <a:lstStyle/>
                    <a:p>
                      <a:pPr algn="ctr">
                        <a:lnSpc>
                          <a:spcPct val="115000"/>
                        </a:lnSpc>
                        <a:spcBef>
                          <a:spcPts val="300"/>
                        </a:spcBef>
                        <a:spcAft>
                          <a:spcPts val="300"/>
                        </a:spcAft>
                      </a:pPr>
                      <a:r>
                        <a:rPr lang="sv-SE" sz="1200">
                          <a:effectLst/>
                        </a:rPr>
                        <a:t>A</a:t>
                      </a:r>
                      <a:endParaRPr lang="sv-SE"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a:effectLst/>
                        </a:rPr>
                        <a:t>8,51 – 9,00</a:t>
                      </a:r>
                      <a:endParaRPr lang="sv-SE" sz="120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09192">
                <a:tc>
                  <a:txBody>
                    <a:bodyPr/>
                    <a:lstStyle/>
                    <a:p>
                      <a:pPr algn="ctr">
                        <a:lnSpc>
                          <a:spcPct val="115000"/>
                        </a:lnSpc>
                        <a:spcBef>
                          <a:spcPts val="300"/>
                        </a:spcBef>
                        <a:spcAft>
                          <a:spcPts val="300"/>
                        </a:spcAft>
                      </a:pPr>
                      <a:r>
                        <a:rPr lang="sv-SE" sz="1200" dirty="0">
                          <a:effectLst/>
                        </a:rPr>
                        <a:t>B</a:t>
                      </a:r>
                      <a:endParaRPr lang="sv-SE" sz="1200" dirty="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dirty="0">
                          <a:effectLst/>
                        </a:rPr>
                        <a:t>7,51 – 8,50</a:t>
                      </a:r>
                      <a:endParaRPr lang="sv-SE" sz="12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309192">
                <a:tc>
                  <a:txBody>
                    <a:bodyPr/>
                    <a:lstStyle/>
                    <a:p>
                      <a:pPr algn="ctr">
                        <a:lnSpc>
                          <a:spcPct val="115000"/>
                        </a:lnSpc>
                        <a:spcBef>
                          <a:spcPts val="300"/>
                        </a:spcBef>
                        <a:spcAft>
                          <a:spcPts val="300"/>
                        </a:spcAft>
                      </a:pPr>
                      <a:r>
                        <a:rPr lang="sv-SE" sz="1200">
                          <a:effectLst/>
                        </a:rPr>
                        <a:t>C</a:t>
                      </a:r>
                      <a:endParaRPr lang="sv-SE"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a:effectLst/>
                        </a:rPr>
                        <a:t>6,76 – 7,50</a:t>
                      </a:r>
                      <a:endParaRPr lang="sv-SE" sz="120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309192">
                <a:tc>
                  <a:txBody>
                    <a:bodyPr/>
                    <a:lstStyle/>
                    <a:p>
                      <a:pPr algn="ctr">
                        <a:lnSpc>
                          <a:spcPct val="115000"/>
                        </a:lnSpc>
                        <a:spcBef>
                          <a:spcPts val="300"/>
                        </a:spcBef>
                        <a:spcAft>
                          <a:spcPts val="300"/>
                        </a:spcAft>
                      </a:pPr>
                      <a:r>
                        <a:rPr lang="sv-SE" sz="1200">
                          <a:effectLst/>
                        </a:rPr>
                        <a:t>D</a:t>
                      </a:r>
                      <a:endParaRPr lang="sv-SE"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dirty="0">
                          <a:effectLst/>
                        </a:rPr>
                        <a:t>6,26 – 6,75</a:t>
                      </a:r>
                      <a:endParaRPr lang="sv-SE" sz="1200" dirty="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309192">
                <a:tc>
                  <a:txBody>
                    <a:bodyPr/>
                    <a:lstStyle/>
                    <a:p>
                      <a:pPr algn="ctr">
                        <a:lnSpc>
                          <a:spcPct val="115000"/>
                        </a:lnSpc>
                        <a:spcBef>
                          <a:spcPts val="300"/>
                        </a:spcBef>
                        <a:spcAft>
                          <a:spcPts val="300"/>
                        </a:spcAft>
                      </a:pPr>
                      <a:r>
                        <a:rPr lang="sv-SE" sz="1200">
                          <a:effectLst/>
                        </a:rPr>
                        <a:t>E</a:t>
                      </a:r>
                      <a:endParaRPr lang="sv-SE" sz="120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dirty="0">
                          <a:effectLst/>
                        </a:rPr>
                        <a:t>6,0 – 6,25</a:t>
                      </a:r>
                      <a:endParaRPr lang="sv-SE" sz="1200" dirty="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
        <p:nvSpPr>
          <p:cNvPr id="6" name="Rectangle 1"/>
          <p:cNvSpPr>
            <a:spLocks noChangeArrowheads="1"/>
          </p:cNvSpPr>
          <p:nvPr/>
        </p:nvSpPr>
        <p:spPr bwMode="auto">
          <a:xfrm>
            <a:off x="2279576" y="1484784"/>
            <a:ext cx="331236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69875" algn="l"/>
              </a:tabLst>
              <a:defRPr>
                <a:solidFill>
                  <a:schemeClr val="tx1"/>
                </a:solidFill>
                <a:latin typeface="Arial" pitchFamily="34" charset="0"/>
                <a:cs typeface="Arial" pitchFamily="34" charset="0"/>
              </a:defRPr>
            </a:lvl1pPr>
            <a:lvl2pPr>
              <a:tabLst>
                <a:tab pos="269875" algn="l"/>
              </a:tabLst>
              <a:defRPr>
                <a:solidFill>
                  <a:schemeClr val="tx1"/>
                </a:solidFill>
                <a:latin typeface="Arial" pitchFamily="34" charset="0"/>
                <a:cs typeface="Arial" pitchFamily="34" charset="0"/>
              </a:defRPr>
            </a:lvl2pPr>
            <a:lvl3pPr>
              <a:tabLst>
                <a:tab pos="269875" algn="l"/>
              </a:tabLst>
              <a:defRPr>
                <a:solidFill>
                  <a:schemeClr val="tx1"/>
                </a:solidFill>
                <a:latin typeface="Arial" pitchFamily="34" charset="0"/>
                <a:cs typeface="Arial" pitchFamily="34" charset="0"/>
              </a:defRPr>
            </a:lvl3pPr>
            <a:lvl4pPr>
              <a:tabLst>
                <a:tab pos="269875" algn="l"/>
              </a:tabLst>
              <a:defRPr>
                <a:solidFill>
                  <a:schemeClr val="tx1"/>
                </a:solidFill>
                <a:latin typeface="Arial" pitchFamily="34" charset="0"/>
                <a:cs typeface="Arial" pitchFamily="34" charset="0"/>
              </a:defRPr>
            </a:lvl4pPr>
            <a:lvl5pPr>
              <a:tabLst>
                <a:tab pos="269875" algn="l"/>
              </a:tabLst>
              <a:defRPr>
                <a:solidFill>
                  <a:schemeClr val="tx1"/>
                </a:solidFill>
                <a:latin typeface="Arial" pitchFamily="34" charset="0"/>
                <a:cs typeface="Arial" pitchFamily="34" charset="0"/>
              </a:defRPr>
            </a:lvl5pPr>
            <a:lvl6pPr fontAlgn="base">
              <a:spcBef>
                <a:spcPct val="0"/>
              </a:spcBef>
              <a:spcAft>
                <a:spcPct val="0"/>
              </a:spcAft>
              <a:tabLst>
                <a:tab pos="269875" algn="l"/>
              </a:tabLst>
              <a:defRPr>
                <a:solidFill>
                  <a:schemeClr val="tx1"/>
                </a:solidFill>
                <a:latin typeface="Arial" pitchFamily="34" charset="0"/>
                <a:cs typeface="Arial" pitchFamily="34" charset="0"/>
              </a:defRPr>
            </a:lvl6pPr>
            <a:lvl7pPr fontAlgn="base">
              <a:spcBef>
                <a:spcPct val="0"/>
              </a:spcBef>
              <a:spcAft>
                <a:spcPct val="0"/>
              </a:spcAft>
              <a:tabLst>
                <a:tab pos="269875" algn="l"/>
              </a:tabLst>
              <a:defRPr>
                <a:solidFill>
                  <a:schemeClr val="tx1"/>
                </a:solidFill>
                <a:latin typeface="Arial" pitchFamily="34" charset="0"/>
                <a:cs typeface="Arial" pitchFamily="34" charset="0"/>
              </a:defRPr>
            </a:lvl7pPr>
            <a:lvl8pPr fontAlgn="base">
              <a:spcBef>
                <a:spcPct val="0"/>
              </a:spcBef>
              <a:spcAft>
                <a:spcPct val="0"/>
              </a:spcAft>
              <a:tabLst>
                <a:tab pos="269875" algn="l"/>
              </a:tabLst>
              <a:defRPr>
                <a:solidFill>
                  <a:schemeClr val="tx1"/>
                </a:solidFill>
                <a:latin typeface="Arial" pitchFamily="34" charset="0"/>
                <a:cs typeface="Arial" pitchFamily="34" charset="0"/>
              </a:defRPr>
            </a:lvl8pPr>
            <a:lvl9pPr fontAlgn="base">
              <a:spcBef>
                <a:spcPct val="0"/>
              </a:spcBef>
              <a:spcAft>
                <a:spcPct val="0"/>
              </a:spcAft>
              <a:tabLst>
                <a:tab pos="269875" algn="l"/>
              </a:tabLst>
              <a:defRPr>
                <a:solidFill>
                  <a:schemeClr val="tx1"/>
                </a:solidFill>
                <a:latin typeface="Arial" pitchFamily="34" charset="0"/>
                <a:cs typeface="Arial" pitchFamily="34" charset="0"/>
              </a:defRPr>
            </a:lvl9pPr>
          </a:lstStyle>
          <a:p>
            <a:pPr eaLnBrk="1" hangingPunct="1"/>
            <a:r>
              <a:rPr lang="sv-SE" altLang="sv-SE" sz="1200" dirty="0">
                <a:solidFill>
                  <a:srgbClr val="000000"/>
                </a:solidFill>
                <a:latin typeface="+mj-lt"/>
                <a:ea typeface="Times New Roman" pitchFamily="18" charset="0"/>
              </a:rPr>
              <a:t>Kursens samtliga examinationsmoment ska vara godkända innan samlingsbetyg kan fastställas. </a:t>
            </a:r>
          </a:p>
          <a:p>
            <a:pPr eaLnBrk="1" hangingPunct="1"/>
            <a:endParaRPr lang="sv-SE" altLang="sv-SE" sz="1200" dirty="0">
              <a:solidFill>
                <a:srgbClr val="000000"/>
              </a:solidFill>
              <a:latin typeface="+mj-lt"/>
              <a:ea typeface="Times New Roman" pitchFamily="18" charset="0"/>
            </a:endParaRPr>
          </a:p>
          <a:p>
            <a:pPr eaLnBrk="1" hangingPunct="1"/>
            <a:r>
              <a:rPr lang="sv-SE" altLang="sv-SE" sz="1200" dirty="0">
                <a:latin typeface="+mj-lt"/>
                <a:ea typeface="Times New Roman" pitchFamily="18" charset="0"/>
              </a:rPr>
              <a:t>Utbildningsadministratör utför den matematiska beräkningen, enligt fastställda principer.</a:t>
            </a:r>
          </a:p>
          <a:p>
            <a:pPr eaLnBrk="1" hangingPunct="1"/>
            <a:endParaRPr lang="sv-SE" altLang="sv-SE" sz="600" dirty="0">
              <a:latin typeface="+mj-lt"/>
            </a:endParaRPr>
          </a:p>
          <a:p>
            <a:r>
              <a:rPr lang="sv-SE" altLang="sv-SE" sz="1200" dirty="0">
                <a:latin typeface="+mj-lt"/>
                <a:ea typeface="Times New Roman" pitchFamily="18" charset="0"/>
              </a:rPr>
              <a:t>Betygsunderlaget lämnas till examinator för beslut genom signering av resultatlistan.</a:t>
            </a:r>
          </a:p>
          <a:p>
            <a:endParaRPr lang="sv-SE" altLang="sv-SE" sz="600" dirty="0">
              <a:latin typeface="+mj-lt"/>
            </a:endParaRPr>
          </a:p>
          <a:p>
            <a:r>
              <a:rPr lang="sv-SE" altLang="sv-SE" sz="1200" dirty="0">
                <a:latin typeface="+mj-lt"/>
                <a:ea typeface="Times New Roman" pitchFamily="18" charset="0"/>
              </a:rPr>
              <a:t>Sammanvägning sker genom att samtliga examinationsmoment som betygsatts i en kurs översätts av utbildningsadministratör till siffror enligt tabell till höger.</a:t>
            </a:r>
            <a:endParaRPr lang="sv-SE" altLang="sv-SE" dirty="0">
              <a:latin typeface="+mj-lt"/>
            </a:endParaRPr>
          </a:p>
        </p:txBody>
      </p:sp>
      <p:graphicFrame>
        <p:nvGraphicFramePr>
          <p:cNvPr id="7" name="Tabell 6"/>
          <p:cNvGraphicFramePr>
            <a:graphicFrameLocks noGrp="1"/>
          </p:cNvGraphicFramePr>
          <p:nvPr/>
        </p:nvGraphicFramePr>
        <p:xfrm>
          <a:off x="2279576" y="4610745"/>
          <a:ext cx="6840760" cy="1360580"/>
        </p:xfrm>
        <a:graphic>
          <a:graphicData uri="http://schemas.openxmlformats.org/drawingml/2006/table">
            <a:tbl>
              <a:tblPr>
                <a:tableStyleId>{5C22544A-7EE6-4342-B048-85BDC9FD1C3A}</a:tableStyleId>
              </a:tblPr>
              <a:tblGrid>
                <a:gridCol w="295232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282320">
                <a:tc>
                  <a:txBody>
                    <a:bodyPr/>
                    <a:lstStyle/>
                    <a:p>
                      <a:pPr algn="ctr">
                        <a:spcBef>
                          <a:spcPts val="300"/>
                        </a:spcBef>
                        <a:spcAft>
                          <a:spcPts val="300"/>
                        </a:spcAft>
                      </a:pPr>
                      <a:r>
                        <a:rPr lang="en-US" sz="1200" dirty="0" err="1">
                          <a:effectLst/>
                        </a:rPr>
                        <a:t>Kurs</a:t>
                      </a:r>
                      <a:r>
                        <a:rPr lang="en-US" sz="1200" dirty="0">
                          <a:effectLst/>
                        </a:rPr>
                        <a:t> X, 15 </a:t>
                      </a:r>
                      <a:r>
                        <a:rPr lang="en-US" sz="1200" dirty="0" err="1">
                          <a:effectLst/>
                        </a:rPr>
                        <a:t>hp</a:t>
                      </a:r>
                      <a:endParaRPr lang="sv-SE" sz="1200" dirty="0">
                        <a:effectLst/>
                        <a:latin typeface="Times New Roman"/>
                        <a:ea typeface="Times New Roman"/>
                      </a:endParaRPr>
                    </a:p>
                  </a:txBody>
                  <a:tcPr marL="68580" marR="68580" marT="0" marB="0" anchor="ctr"/>
                </a:tc>
                <a:tc>
                  <a:txBody>
                    <a:bodyPr/>
                    <a:lstStyle/>
                    <a:p>
                      <a:pPr algn="ctr">
                        <a:lnSpc>
                          <a:spcPct val="115000"/>
                        </a:lnSpc>
                        <a:spcBef>
                          <a:spcPts val="300"/>
                        </a:spcBef>
                        <a:spcAft>
                          <a:spcPts val="300"/>
                        </a:spcAft>
                      </a:pPr>
                      <a:r>
                        <a:rPr lang="sv-SE" sz="1200" dirty="0">
                          <a:effectLst/>
                        </a:rPr>
                        <a:t>Betyg</a:t>
                      </a:r>
                      <a:endParaRPr lang="sv-SE" sz="1200" dirty="0">
                        <a:effectLst/>
                        <a:latin typeface="Times New Roman"/>
                        <a:ea typeface="Times New Roman"/>
                      </a:endParaRPr>
                    </a:p>
                  </a:txBody>
                  <a:tcPr marL="68580" marR="68580" marT="0" marB="0" anchor="ctr"/>
                </a:tc>
                <a:tc>
                  <a:txBody>
                    <a:bodyPr/>
                    <a:lstStyle/>
                    <a:p>
                      <a:pPr algn="ctr">
                        <a:spcBef>
                          <a:spcPts val="300"/>
                        </a:spcBef>
                        <a:spcAft>
                          <a:spcPts val="300"/>
                        </a:spcAft>
                      </a:pPr>
                      <a:r>
                        <a:rPr lang="sv-SE" sz="1200">
                          <a:effectLst/>
                        </a:rPr>
                        <a:t>Översättning</a:t>
                      </a:r>
                      <a:endParaRPr lang="sv-SE" sz="1200">
                        <a:effectLst/>
                        <a:latin typeface="Times New Roman"/>
                        <a:ea typeface="Times New Roman"/>
                      </a:endParaRPr>
                    </a:p>
                  </a:txBody>
                  <a:tcPr marL="68580" marR="68580" marT="0" marB="0" anchor="ctr"/>
                </a:tc>
                <a:tc>
                  <a:txBody>
                    <a:bodyPr/>
                    <a:lstStyle/>
                    <a:p>
                      <a:pPr algn="ctr">
                        <a:spcBef>
                          <a:spcPts val="300"/>
                        </a:spcBef>
                        <a:spcAft>
                          <a:spcPts val="300"/>
                        </a:spcAft>
                      </a:pPr>
                      <a:r>
                        <a:rPr lang="sv-SE" sz="1200">
                          <a:effectLst/>
                        </a:rPr>
                        <a:t>Viktning</a:t>
                      </a:r>
                      <a:endParaRPr lang="sv-SE" sz="120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298460">
                <a:tc>
                  <a:txBody>
                    <a:bodyPr/>
                    <a:lstStyle/>
                    <a:p>
                      <a:pPr>
                        <a:spcBef>
                          <a:spcPts val="300"/>
                        </a:spcBef>
                        <a:spcAft>
                          <a:spcPts val="300"/>
                        </a:spcAft>
                      </a:pPr>
                      <a:r>
                        <a:rPr lang="en-US" sz="1200" dirty="0" err="1">
                          <a:effectLst/>
                        </a:rPr>
                        <a:t>Examinationsmoment</a:t>
                      </a:r>
                      <a:r>
                        <a:rPr lang="en-US" sz="1200" dirty="0">
                          <a:effectLst/>
                        </a:rPr>
                        <a:t> 1; </a:t>
                      </a:r>
                      <a:r>
                        <a:rPr lang="en-US" sz="1200" dirty="0" err="1">
                          <a:effectLst/>
                        </a:rPr>
                        <a:t>tentamen</a:t>
                      </a:r>
                      <a:r>
                        <a:rPr lang="en-US" sz="1200" dirty="0">
                          <a:effectLst/>
                        </a:rPr>
                        <a:t> 7,5 </a:t>
                      </a:r>
                      <a:r>
                        <a:rPr lang="en-US" sz="1200" dirty="0" err="1">
                          <a:effectLst/>
                        </a:rPr>
                        <a:t>hp</a:t>
                      </a:r>
                      <a:endParaRPr lang="sv-SE" sz="1200" dirty="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a:effectLst/>
                        </a:rPr>
                        <a:t>B</a:t>
                      </a:r>
                      <a:endParaRPr lang="sv-SE" sz="120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dirty="0">
                          <a:effectLst/>
                        </a:rPr>
                        <a:t>8</a:t>
                      </a:r>
                      <a:endParaRPr lang="sv-SE" sz="1200" dirty="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a:effectLst/>
                        </a:rPr>
                        <a:t>8*(7,5/15) = 4,0</a:t>
                      </a:r>
                      <a:endParaRPr lang="sv-SE" sz="120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298460">
                <a:tc>
                  <a:txBody>
                    <a:bodyPr/>
                    <a:lstStyle/>
                    <a:p>
                      <a:pPr>
                        <a:spcBef>
                          <a:spcPts val="300"/>
                        </a:spcBef>
                        <a:spcAft>
                          <a:spcPts val="300"/>
                        </a:spcAft>
                      </a:pPr>
                      <a:r>
                        <a:rPr lang="en-US" sz="1200">
                          <a:effectLst/>
                        </a:rPr>
                        <a:t>Examinationsmoment 2; case 4,5 hp</a:t>
                      </a:r>
                      <a:endParaRPr lang="sv-SE" sz="120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a:effectLst/>
                        </a:rPr>
                        <a:t>C</a:t>
                      </a:r>
                      <a:endParaRPr lang="sv-SE" sz="120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a:effectLst/>
                        </a:rPr>
                        <a:t>7</a:t>
                      </a:r>
                      <a:endParaRPr lang="sv-SE" sz="120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dirty="0">
                          <a:effectLst/>
                        </a:rPr>
                        <a:t>7*(4,5/15) = 2,1</a:t>
                      </a:r>
                      <a:endParaRPr lang="sv-SE" sz="12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298460">
                <a:tc>
                  <a:txBody>
                    <a:bodyPr/>
                    <a:lstStyle/>
                    <a:p>
                      <a:pPr>
                        <a:spcBef>
                          <a:spcPts val="300"/>
                        </a:spcBef>
                        <a:spcAft>
                          <a:spcPts val="300"/>
                        </a:spcAft>
                      </a:pPr>
                      <a:r>
                        <a:rPr lang="en-US" sz="1200">
                          <a:effectLst/>
                        </a:rPr>
                        <a:t>Examinationsmoment 3; laboration 3 hp</a:t>
                      </a:r>
                      <a:endParaRPr lang="sv-SE" sz="120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a:effectLst/>
                        </a:rPr>
                        <a:t>D</a:t>
                      </a:r>
                      <a:endParaRPr lang="sv-SE" sz="120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a:effectLst/>
                        </a:rPr>
                        <a:t>6,5</a:t>
                      </a:r>
                      <a:endParaRPr lang="sv-SE" sz="1200">
                        <a:effectLst/>
                        <a:latin typeface="Times New Roman"/>
                        <a:ea typeface="Times New Roman"/>
                      </a:endParaRPr>
                    </a:p>
                  </a:txBody>
                  <a:tcPr marL="68580" marR="68580" marT="0" marB="0" anchor="ctr"/>
                </a:tc>
                <a:tc>
                  <a:txBody>
                    <a:bodyPr/>
                    <a:lstStyle/>
                    <a:p>
                      <a:pPr algn="ctr">
                        <a:spcBef>
                          <a:spcPts val="300"/>
                        </a:spcBef>
                        <a:spcAft>
                          <a:spcPts val="300"/>
                        </a:spcAft>
                      </a:pPr>
                      <a:r>
                        <a:rPr lang="en-US" sz="1200">
                          <a:effectLst/>
                        </a:rPr>
                        <a:t>6,5*(3/15) = 1,3</a:t>
                      </a:r>
                      <a:endParaRPr lang="sv-SE" sz="120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149230">
                <a:tc>
                  <a:txBody>
                    <a:bodyPr/>
                    <a:lstStyle/>
                    <a:p>
                      <a:pPr>
                        <a:spcBef>
                          <a:spcPts val="300"/>
                        </a:spcBef>
                        <a:spcAft>
                          <a:spcPts val="300"/>
                        </a:spcAft>
                      </a:pPr>
                      <a:r>
                        <a:rPr lang="de-DE" sz="1200" dirty="0">
                          <a:effectLst/>
                        </a:rPr>
                        <a:t>Summa</a:t>
                      </a:r>
                      <a:endParaRPr lang="sv-SE" sz="1200" dirty="0">
                        <a:effectLst/>
                        <a:latin typeface="Times New Roman"/>
                        <a:ea typeface="Times New Roman"/>
                      </a:endParaRPr>
                    </a:p>
                  </a:txBody>
                  <a:tcPr marL="68580" marR="68580" marT="0" marB="0" anchor="ctr"/>
                </a:tc>
                <a:tc>
                  <a:txBody>
                    <a:bodyPr/>
                    <a:lstStyle/>
                    <a:p>
                      <a:pPr algn="ctr">
                        <a:spcBef>
                          <a:spcPts val="300"/>
                        </a:spcBef>
                        <a:spcAft>
                          <a:spcPts val="300"/>
                        </a:spcAft>
                      </a:pPr>
                      <a:r>
                        <a:rPr lang="de-DE" sz="1200">
                          <a:effectLst/>
                        </a:rPr>
                        <a:t> </a:t>
                      </a:r>
                      <a:endParaRPr lang="sv-SE" sz="1200">
                        <a:effectLst/>
                        <a:latin typeface="Times New Roman"/>
                        <a:ea typeface="Times New Roman"/>
                      </a:endParaRPr>
                    </a:p>
                  </a:txBody>
                  <a:tcPr marL="68580" marR="68580" marT="0" marB="0" anchor="ctr"/>
                </a:tc>
                <a:tc>
                  <a:txBody>
                    <a:bodyPr/>
                    <a:lstStyle/>
                    <a:p>
                      <a:pPr algn="ctr">
                        <a:spcBef>
                          <a:spcPts val="300"/>
                        </a:spcBef>
                        <a:spcAft>
                          <a:spcPts val="300"/>
                        </a:spcAft>
                      </a:pPr>
                      <a:r>
                        <a:rPr lang="de-DE" sz="1200">
                          <a:effectLst/>
                        </a:rPr>
                        <a:t> </a:t>
                      </a:r>
                      <a:endParaRPr lang="sv-SE" sz="1200">
                        <a:effectLst/>
                        <a:latin typeface="Times New Roman"/>
                        <a:ea typeface="Times New Roman"/>
                      </a:endParaRPr>
                    </a:p>
                  </a:txBody>
                  <a:tcPr marL="68580" marR="68580" marT="0" marB="0" anchor="ctr"/>
                </a:tc>
                <a:tc>
                  <a:txBody>
                    <a:bodyPr/>
                    <a:lstStyle/>
                    <a:p>
                      <a:pPr algn="ctr">
                        <a:spcBef>
                          <a:spcPts val="300"/>
                        </a:spcBef>
                        <a:spcAft>
                          <a:spcPts val="300"/>
                        </a:spcAft>
                      </a:pPr>
                      <a:r>
                        <a:rPr lang="de-DE" sz="1200" dirty="0">
                          <a:effectLst/>
                        </a:rPr>
                        <a:t>7,4</a:t>
                      </a:r>
                      <a:endParaRPr lang="sv-SE" sz="1200" dirty="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8" name="Rectangle 2"/>
          <p:cNvSpPr>
            <a:spLocks noChangeArrowheads="1"/>
          </p:cNvSpPr>
          <p:nvPr/>
        </p:nvSpPr>
        <p:spPr bwMode="auto">
          <a:xfrm>
            <a:off x="2279576" y="4005065"/>
            <a:ext cx="68407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1" hangingPunct="1"/>
            <a:r>
              <a:rPr lang="sv-SE" altLang="sv-SE" sz="1200" dirty="0">
                <a:latin typeface="+mj-lt"/>
                <a:ea typeface="Times New Roman" pitchFamily="18" charset="0"/>
                <a:cs typeface="Arial" pitchFamily="34" charset="0"/>
              </a:rPr>
              <a:t>Varje examinationsmoment ges den procentuella vikt som motsvaras av dess omfatt­ning i högskolepoäng. Exempelkursen får således C, då snittet var 7,4.</a:t>
            </a:r>
            <a:endParaRPr lang="sv-SE" altLang="sv-SE" dirty="0">
              <a:latin typeface="+mj-lt"/>
              <a:cs typeface="Arial" pitchFamily="34" charset="0"/>
            </a:endParaRPr>
          </a:p>
        </p:txBody>
      </p:sp>
    </p:spTree>
    <p:extLst>
      <p:ext uri="{BB962C8B-B14F-4D97-AF65-F5344CB8AC3E}">
        <p14:creationId xmlns:p14="http://schemas.microsoft.com/office/powerpoint/2010/main" val="390335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round a table&#10;&#10;Description automatically generated">
            <a:extLst>
              <a:ext uri="{FF2B5EF4-FFF2-40B4-BE49-F238E27FC236}">
                <a16:creationId xmlns:a16="http://schemas.microsoft.com/office/drawing/2014/main" id="{143E3CA1-307E-FF83-880F-15860B30EBA0}"/>
              </a:ext>
            </a:extLst>
          </p:cNvPr>
          <p:cNvPicPr>
            <a:picLocks noChangeAspect="1"/>
          </p:cNvPicPr>
          <p:nvPr/>
        </p:nvPicPr>
        <p:blipFill rotWithShape="1">
          <a:blip r:embed="rId3"/>
          <a:srcRect t="11089" b="12071"/>
          <a:stretch/>
        </p:blipFill>
        <p:spPr>
          <a:xfrm>
            <a:off x="0" y="0"/>
            <a:ext cx="12192000" cy="6246796"/>
          </a:xfrm>
          <a:prstGeom prst="rect">
            <a:avLst/>
          </a:prstGeom>
        </p:spPr>
      </p:pic>
      <p:sp>
        <p:nvSpPr>
          <p:cNvPr id="6" name="Rectangle 5"/>
          <p:cNvSpPr/>
          <p:nvPr/>
        </p:nvSpPr>
        <p:spPr bwMode="auto">
          <a:xfrm>
            <a:off x="6948108" y="346816"/>
            <a:ext cx="4896192" cy="2341755"/>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2" name="Rubrik 1"/>
          <p:cNvSpPr>
            <a:spLocks noGrp="1"/>
          </p:cNvSpPr>
          <p:nvPr>
            <p:ph type="title"/>
          </p:nvPr>
        </p:nvSpPr>
        <p:spPr>
          <a:xfrm>
            <a:off x="8042240" y="358155"/>
            <a:ext cx="2707928" cy="534318"/>
          </a:xfrm>
        </p:spPr>
        <p:txBody>
          <a:bodyPr>
            <a:normAutofit/>
          </a:bodyPr>
          <a:lstStyle/>
          <a:p>
            <a:r>
              <a:rPr lang="sv-SE" sz="2200" dirty="0"/>
              <a:t>Kursvärdering</a:t>
            </a:r>
          </a:p>
        </p:txBody>
      </p:sp>
      <p:sp>
        <p:nvSpPr>
          <p:cNvPr id="3" name="Platshållare för innehåll 2"/>
          <p:cNvSpPr>
            <a:spLocks noGrp="1"/>
          </p:cNvSpPr>
          <p:nvPr>
            <p:ph idx="1"/>
          </p:nvPr>
        </p:nvSpPr>
        <p:spPr>
          <a:xfrm>
            <a:off x="7102172" y="1015512"/>
            <a:ext cx="5089828" cy="1799633"/>
          </a:xfrm>
        </p:spPr>
        <p:txBody>
          <a:bodyPr/>
          <a:lstStyle/>
          <a:p>
            <a:pPr marL="0" indent="0">
              <a:buNone/>
            </a:pPr>
            <a:r>
              <a:rPr lang="sv-SE" sz="1800" dirty="0"/>
              <a:t>Efter varje kurs – fyll i kursvärderingen!</a:t>
            </a:r>
            <a:br>
              <a:rPr lang="sv-SE" sz="1800" dirty="0"/>
            </a:br>
            <a:br>
              <a:rPr lang="sv-SE" sz="1800" dirty="0"/>
            </a:br>
            <a:r>
              <a:rPr lang="sv-SE" sz="1800" dirty="0"/>
              <a:t>Kursvärderingar är din möjlighet att påverka, framföra synpunkter och bidra till en god kurskvalitet.</a:t>
            </a:r>
            <a:br>
              <a:rPr lang="sv-SE" dirty="0"/>
            </a:br>
            <a:br>
              <a:rPr lang="sv-SE" dirty="0"/>
            </a:br>
            <a:endParaRPr lang="sv-SE" sz="2200" dirty="0"/>
          </a:p>
        </p:txBody>
      </p:sp>
    </p:spTree>
    <p:extLst>
      <p:ext uri="{BB962C8B-B14F-4D97-AF65-F5344CB8AC3E}">
        <p14:creationId xmlns:p14="http://schemas.microsoft.com/office/powerpoint/2010/main" val="412740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itting on steps&#10;&#10;Description automatically generated">
            <a:extLst>
              <a:ext uri="{FF2B5EF4-FFF2-40B4-BE49-F238E27FC236}">
                <a16:creationId xmlns:a16="http://schemas.microsoft.com/office/drawing/2014/main" id="{D54CA9C5-30A0-4100-55EF-64173F7B6489}"/>
              </a:ext>
            </a:extLst>
          </p:cNvPr>
          <p:cNvPicPr>
            <a:picLocks noChangeAspect="1"/>
          </p:cNvPicPr>
          <p:nvPr/>
        </p:nvPicPr>
        <p:blipFill rotWithShape="1">
          <a:blip r:embed="rId3"/>
          <a:srcRect t="15350" b="7928"/>
          <a:stretch/>
        </p:blipFill>
        <p:spPr>
          <a:xfrm flipH="1">
            <a:off x="0" y="0"/>
            <a:ext cx="12192000" cy="6237171"/>
          </a:xfrm>
          <a:prstGeom prst="rect">
            <a:avLst/>
          </a:prstGeom>
        </p:spPr>
      </p:pic>
      <p:sp>
        <p:nvSpPr>
          <p:cNvPr id="5" name="Rectangle 5">
            <a:hlinkClick r:id="rId4"/>
          </p:cNvPr>
          <p:cNvSpPr/>
          <p:nvPr/>
        </p:nvSpPr>
        <p:spPr bwMode="auto">
          <a:xfrm>
            <a:off x="194176" y="231354"/>
            <a:ext cx="8376947" cy="557391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6" name="Rectangle 2"/>
          <p:cNvSpPr txBox="1">
            <a:spLocks noChangeArrowheads="1"/>
          </p:cNvSpPr>
          <p:nvPr/>
        </p:nvSpPr>
        <p:spPr bwMode="auto">
          <a:xfrm>
            <a:off x="194177" y="463883"/>
            <a:ext cx="8376946" cy="54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pPr algn="ctr"/>
            <a:r>
              <a:rPr lang="sv-SE" sz="2200" dirty="0"/>
              <a:t>Sök kommande termins kurser inom ditt program</a:t>
            </a:r>
          </a:p>
        </p:txBody>
      </p:sp>
      <p:sp>
        <p:nvSpPr>
          <p:cNvPr id="7" name="Rectangle 2"/>
          <p:cNvSpPr txBox="1">
            <a:spLocks noChangeArrowheads="1"/>
          </p:cNvSpPr>
          <p:nvPr/>
        </p:nvSpPr>
        <p:spPr bwMode="auto">
          <a:xfrm>
            <a:off x="161125" y="1128108"/>
            <a:ext cx="8782143" cy="460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r>
              <a:rPr lang="sv-SE" sz="1800" dirty="0"/>
              <a:t>Ansökan till nästa termins programkurser görs via </a:t>
            </a:r>
            <a:r>
              <a:rPr lang="sv-SE" sz="1800" dirty="0">
                <a:hlinkClick r:id="rId5"/>
              </a:rPr>
              <a:t>www.antagning.se</a:t>
            </a:r>
            <a:r>
              <a:rPr lang="sv-SE" sz="1800" dirty="0"/>
              <a:t>  </a:t>
            </a:r>
          </a:p>
          <a:p>
            <a:r>
              <a:rPr lang="sv-SE" sz="1800" dirty="0"/>
              <a:t>I undantagsfall behöver du inte söka kurser inför kommande termin. </a:t>
            </a:r>
          </a:p>
          <a:p>
            <a:endParaRPr lang="sv-SE" sz="1800" dirty="0"/>
          </a:p>
          <a:p>
            <a:r>
              <a:rPr lang="sv-SE" sz="1800" dirty="0"/>
              <a:t>I anslutning till ansökningsperioderna kommer det att finnas information via </a:t>
            </a:r>
            <a:r>
              <a:rPr lang="sv-SE" sz="1800" dirty="0" err="1"/>
              <a:t>Moodle</a:t>
            </a:r>
            <a:r>
              <a:rPr lang="sv-SE" sz="1800" dirty="0"/>
              <a:t> sidan: </a:t>
            </a:r>
            <a:r>
              <a:rPr lang="sv-SE" sz="1800" dirty="0">
                <a:hlinkClick r:id="rId6"/>
              </a:rPr>
              <a:t>Ekonomihögskolan informerar</a:t>
            </a:r>
            <a:r>
              <a:rPr lang="sv-SE" sz="1800" dirty="0"/>
              <a:t> samt i ditt programrum på </a:t>
            </a:r>
            <a:r>
              <a:rPr lang="sv-SE" sz="1800" dirty="0" err="1"/>
              <a:t>Moodle</a:t>
            </a:r>
            <a:r>
              <a:rPr lang="sv-SE" sz="1800" dirty="0"/>
              <a:t>.</a:t>
            </a:r>
          </a:p>
          <a:p>
            <a:r>
              <a:rPr lang="sv-SE" sz="1800" dirty="0"/>
              <a:t>Som programstudent har du platsgaranti på dina programkurser, så länge du uppfyller behörighetskraven.</a:t>
            </a:r>
          </a:p>
          <a:p>
            <a:endParaRPr lang="sv-SE" sz="1800" dirty="0"/>
          </a:p>
          <a:p>
            <a:r>
              <a:rPr lang="sv-SE" sz="1800" dirty="0"/>
              <a:t>Ansökningsperioden för vårterminen 2025 sker i Oktober</a:t>
            </a:r>
            <a:br>
              <a:rPr lang="sv-SE" sz="1800" dirty="0"/>
            </a:br>
            <a:r>
              <a:rPr lang="sv-SE" sz="1800" dirty="0"/>
              <a:t>Ansökningsperioden för höstterminen 2025 sker i April</a:t>
            </a:r>
          </a:p>
          <a:p>
            <a:endParaRPr lang="sv-SE" sz="1800" dirty="0"/>
          </a:p>
          <a:p>
            <a:pPr algn="ctr"/>
            <a:r>
              <a:rPr lang="sv-SE" sz="1800" dirty="0"/>
              <a:t>Problem med ansöka? Kontakta </a:t>
            </a:r>
            <a:r>
              <a:rPr lang="sv-SE" sz="1800" dirty="0">
                <a:hlinkClick r:id="rId7"/>
              </a:rPr>
              <a:t>antagning@lnu.se</a:t>
            </a:r>
            <a:r>
              <a:rPr lang="sv-SE" sz="1800" dirty="0"/>
              <a:t> </a:t>
            </a:r>
          </a:p>
          <a:p>
            <a:pPr algn="ctr"/>
            <a:r>
              <a:rPr lang="sv-SE" sz="1800" dirty="0"/>
              <a:t>Övriga frågor hänvisas till </a:t>
            </a:r>
            <a:r>
              <a:rPr lang="sv-SE" sz="1800" dirty="0">
                <a:hlinkClick r:id="rId8"/>
              </a:rPr>
              <a:t>ekonomihogskolan@lnu.se</a:t>
            </a:r>
            <a:r>
              <a:rPr lang="sv-SE" sz="1800" dirty="0"/>
              <a:t> </a:t>
            </a:r>
          </a:p>
        </p:txBody>
      </p:sp>
    </p:spTree>
    <p:extLst>
      <p:ext uri="{BB962C8B-B14F-4D97-AF65-F5344CB8AC3E}">
        <p14:creationId xmlns:p14="http://schemas.microsoft.com/office/powerpoint/2010/main" val="224430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ol of water in front of a building&#10;&#10;Description automatically generated with low confidence">
            <a:extLst>
              <a:ext uri="{FF2B5EF4-FFF2-40B4-BE49-F238E27FC236}">
                <a16:creationId xmlns:a16="http://schemas.microsoft.com/office/drawing/2014/main" id="{BB269482-EDB6-93D0-B895-C04F6402A175}"/>
              </a:ext>
            </a:extLst>
          </p:cNvPr>
          <p:cNvPicPr>
            <a:picLocks noChangeAspect="1"/>
          </p:cNvPicPr>
          <p:nvPr/>
        </p:nvPicPr>
        <p:blipFill rotWithShape="1">
          <a:blip r:embed="rId2"/>
          <a:srcRect t="-1" b="18606"/>
          <a:stretch/>
        </p:blipFill>
        <p:spPr>
          <a:xfrm>
            <a:off x="0" y="-1"/>
            <a:ext cx="12192000" cy="6227546"/>
          </a:xfrm>
          <a:prstGeom prst="rect">
            <a:avLst/>
          </a:prstGeom>
        </p:spPr>
      </p:pic>
      <p:sp>
        <p:nvSpPr>
          <p:cNvPr id="5" name="Rectangle 5"/>
          <p:cNvSpPr/>
          <p:nvPr/>
        </p:nvSpPr>
        <p:spPr bwMode="auto">
          <a:xfrm>
            <a:off x="114072" y="75798"/>
            <a:ext cx="6077408" cy="4661456"/>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6" name="Rubrik 1"/>
          <p:cNvSpPr>
            <a:spLocks noGrp="1"/>
          </p:cNvSpPr>
          <p:nvPr>
            <p:ph type="title"/>
          </p:nvPr>
        </p:nvSpPr>
        <p:spPr>
          <a:xfrm>
            <a:off x="114072" y="246330"/>
            <a:ext cx="6225737" cy="683612"/>
          </a:xfrm>
        </p:spPr>
        <p:txBody>
          <a:bodyPr>
            <a:noAutofit/>
          </a:bodyPr>
          <a:lstStyle/>
          <a:p>
            <a:r>
              <a:rPr lang="sv-SE" sz="2400" dirty="0">
                <a:hlinkClick r:id="rId3"/>
              </a:rPr>
              <a:t>Utbildningsadministrationen Ekonomihögskolan</a:t>
            </a:r>
            <a:r>
              <a:rPr lang="sv-SE" sz="2400" dirty="0"/>
              <a:t> </a:t>
            </a:r>
          </a:p>
        </p:txBody>
      </p:sp>
      <p:sp>
        <p:nvSpPr>
          <p:cNvPr id="8" name="Platshållare för innehåll 2"/>
          <p:cNvSpPr>
            <a:spLocks noGrp="1"/>
          </p:cNvSpPr>
          <p:nvPr>
            <p:ph idx="1"/>
          </p:nvPr>
        </p:nvSpPr>
        <p:spPr>
          <a:xfrm>
            <a:off x="335360" y="961298"/>
            <a:ext cx="5225048" cy="3775955"/>
          </a:xfrm>
        </p:spPr>
        <p:txBody>
          <a:bodyPr/>
          <a:lstStyle/>
          <a:p>
            <a:pPr marL="0" indent="0">
              <a:buNone/>
            </a:pPr>
            <a:r>
              <a:rPr lang="sv-SE" sz="1800" dirty="0"/>
              <a:t>E-post: ekononomihogskolan@lnu.se</a:t>
            </a:r>
          </a:p>
          <a:p>
            <a:pPr marL="0" indent="0">
              <a:buNone/>
            </a:pPr>
            <a:r>
              <a:rPr lang="sv-SE" sz="1800" dirty="0"/>
              <a:t>Telefon växel: 0772 – 28 80 00</a:t>
            </a:r>
          </a:p>
          <a:p>
            <a:pPr marL="0" indent="0">
              <a:buNone/>
            </a:pPr>
            <a:br>
              <a:rPr lang="sv-SE" sz="1800" dirty="0"/>
            </a:br>
            <a:r>
              <a:rPr lang="sv-SE" sz="1800" u="sng" dirty="0"/>
              <a:t>Besök oss</a:t>
            </a:r>
            <a:br>
              <a:rPr lang="sv-SE" sz="1800" dirty="0"/>
            </a:br>
            <a:r>
              <a:rPr lang="sv-SE" sz="1800" b="1" dirty="0"/>
              <a:t>Kalmar</a:t>
            </a:r>
            <a:br>
              <a:rPr lang="sv-SE" sz="1800" dirty="0"/>
            </a:br>
            <a:r>
              <a:rPr lang="sv-SE" sz="1800" dirty="0"/>
              <a:t>Fakultetskorridoren, hus Forma, våning 2</a:t>
            </a:r>
          </a:p>
          <a:p>
            <a:pPr marL="0" indent="0">
              <a:buNone/>
            </a:pPr>
            <a:r>
              <a:rPr lang="sv-SE" sz="1800" b="1" dirty="0"/>
              <a:t>Växjö</a:t>
            </a:r>
            <a:br>
              <a:rPr lang="sv-SE" sz="1800" dirty="0"/>
            </a:br>
            <a:r>
              <a:rPr lang="sv-SE" sz="1800" dirty="0"/>
              <a:t>Fakultetskorridoren, hus K, våning 1</a:t>
            </a:r>
          </a:p>
          <a:p>
            <a:pPr marL="0" indent="0">
              <a:buNone/>
            </a:pPr>
            <a:endParaRPr lang="sv-SE" sz="1800" dirty="0">
              <a:hlinkClick r:id="rId4"/>
            </a:endParaRPr>
          </a:p>
          <a:p>
            <a:pPr marL="0" indent="0">
              <a:buNone/>
            </a:pPr>
            <a:r>
              <a:rPr lang="sv-SE" sz="1800" dirty="0">
                <a:hlinkClick r:id="rId4"/>
              </a:rPr>
              <a:t>Ekonomihögskolan informerar </a:t>
            </a:r>
            <a:br>
              <a:rPr lang="sv-SE" sz="1800" dirty="0"/>
            </a:br>
            <a:r>
              <a:rPr lang="sv-SE" sz="1800" dirty="0"/>
              <a:t>– en informationssida på </a:t>
            </a:r>
            <a:r>
              <a:rPr lang="sv-SE" sz="1800" dirty="0" err="1"/>
              <a:t>Moodle</a:t>
            </a:r>
            <a:endParaRPr lang="sv-SE" sz="1800" dirty="0"/>
          </a:p>
        </p:txBody>
      </p:sp>
      <p:sp>
        <p:nvSpPr>
          <p:cNvPr id="9" name="Rectangle 5"/>
          <p:cNvSpPr/>
          <p:nvPr/>
        </p:nvSpPr>
        <p:spPr bwMode="auto">
          <a:xfrm>
            <a:off x="5591946" y="4960569"/>
            <a:ext cx="6425945" cy="972572"/>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dirty="0">
              <a:ln>
                <a:noFill/>
              </a:ln>
              <a:solidFill>
                <a:schemeClr val="tx1"/>
              </a:solidFill>
              <a:effectLst/>
              <a:latin typeface="Arial" charset="0"/>
              <a:cs typeface="Arial" charset="0"/>
            </a:endParaRPr>
          </a:p>
        </p:txBody>
      </p:sp>
      <p:sp>
        <p:nvSpPr>
          <p:cNvPr id="10" name="Platshållare för innehåll 2"/>
          <p:cNvSpPr txBox="1">
            <a:spLocks/>
          </p:cNvSpPr>
          <p:nvPr/>
        </p:nvSpPr>
        <p:spPr bwMode="auto">
          <a:xfrm>
            <a:off x="5687617" y="4960569"/>
            <a:ext cx="6408712" cy="91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defRPr>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a:solidFill>
                  <a:schemeClr val="tx1"/>
                </a:solidFill>
                <a:latin typeface="+mn-lt"/>
                <a:cs typeface="+mn-cs"/>
              </a:defRPr>
            </a:lvl2pPr>
            <a:lvl3pPr marL="1143000" indent="-228600" algn="l" rtl="0" eaLnBrk="1" fontAlgn="base" hangingPunct="1">
              <a:spcBef>
                <a:spcPct val="20000"/>
              </a:spcBef>
              <a:spcAft>
                <a:spcPct val="0"/>
              </a:spcAft>
              <a:buFont typeface="Arial" charset="0"/>
              <a:buChar char="•"/>
              <a:defRPr>
                <a:solidFill>
                  <a:schemeClr val="tx1"/>
                </a:solidFill>
                <a:latin typeface="+mn-lt"/>
                <a:cs typeface="+mn-cs"/>
              </a:defRPr>
            </a:lvl3pPr>
            <a:lvl4pPr marL="1600200" indent="-228600" algn="l" rtl="0" eaLnBrk="1" fontAlgn="base" hangingPunct="1">
              <a:spcBef>
                <a:spcPct val="20000"/>
              </a:spcBef>
              <a:spcAft>
                <a:spcPct val="0"/>
              </a:spcAft>
              <a:buFont typeface="Arial" charset="0"/>
              <a:buChar char="–"/>
              <a:defRPr>
                <a:solidFill>
                  <a:schemeClr val="tx1"/>
                </a:solidFill>
                <a:latin typeface="+mn-lt"/>
                <a:cs typeface="+mn-cs"/>
              </a:defRPr>
            </a:lvl4pPr>
            <a:lvl5pPr marL="2057400" indent="-228600" algn="l" rtl="0" eaLnBrk="1" fontAlgn="base" hangingPunct="1">
              <a:spcBef>
                <a:spcPct val="20000"/>
              </a:spcBef>
              <a:spcAft>
                <a:spcPct val="0"/>
              </a:spcAft>
              <a:buFont typeface="Arial" charset="0"/>
              <a:buChar char="»"/>
              <a:defRPr>
                <a:solidFill>
                  <a:schemeClr val="tx1"/>
                </a:solidFill>
                <a:latin typeface="+mn-lt"/>
                <a:cs typeface="+mn-cs"/>
              </a:defRPr>
            </a:lvl5pPr>
            <a:lvl6pPr marL="2514600" indent="-228600" algn="l" rtl="0" eaLnBrk="1" fontAlgn="base" hangingPunct="1">
              <a:spcBef>
                <a:spcPct val="20000"/>
              </a:spcBef>
              <a:spcAft>
                <a:spcPct val="0"/>
              </a:spcAft>
              <a:buFont typeface="Arial" charset="0"/>
              <a:buChar char="»"/>
              <a:defRPr>
                <a:solidFill>
                  <a:schemeClr val="tx1"/>
                </a:solidFill>
                <a:latin typeface="+mn-lt"/>
                <a:cs typeface="+mn-cs"/>
              </a:defRPr>
            </a:lvl6pPr>
            <a:lvl7pPr marL="2971800" indent="-228600" algn="l" rtl="0" eaLnBrk="1" fontAlgn="base" hangingPunct="1">
              <a:spcBef>
                <a:spcPct val="20000"/>
              </a:spcBef>
              <a:spcAft>
                <a:spcPct val="0"/>
              </a:spcAft>
              <a:buFont typeface="Arial" charset="0"/>
              <a:buChar char="»"/>
              <a:defRPr>
                <a:solidFill>
                  <a:schemeClr val="tx1"/>
                </a:solidFill>
                <a:latin typeface="+mn-lt"/>
                <a:cs typeface="+mn-cs"/>
              </a:defRPr>
            </a:lvl7pPr>
            <a:lvl8pPr marL="3429000" indent="-228600" algn="l" rtl="0" eaLnBrk="1" fontAlgn="base" hangingPunct="1">
              <a:spcBef>
                <a:spcPct val="20000"/>
              </a:spcBef>
              <a:spcAft>
                <a:spcPct val="0"/>
              </a:spcAft>
              <a:buFont typeface="Arial" charset="0"/>
              <a:buChar char="»"/>
              <a:defRPr>
                <a:solidFill>
                  <a:schemeClr val="tx1"/>
                </a:solidFill>
                <a:latin typeface="+mn-lt"/>
                <a:cs typeface="+mn-cs"/>
              </a:defRPr>
            </a:lvl8pPr>
            <a:lvl9pPr marL="3886200" indent="-228600" algn="l" rtl="0" eaLnBrk="1" fontAlgn="base" hangingPunct="1">
              <a:spcBef>
                <a:spcPct val="20000"/>
              </a:spcBef>
              <a:spcAft>
                <a:spcPct val="0"/>
              </a:spcAft>
              <a:buFont typeface="Arial" charset="0"/>
              <a:buChar char="»"/>
              <a:defRPr>
                <a:solidFill>
                  <a:schemeClr val="tx1"/>
                </a:solidFill>
                <a:latin typeface="+mn-lt"/>
                <a:cs typeface="+mn-cs"/>
              </a:defRPr>
            </a:lvl9pPr>
          </a:lstStyle>
          <a:p>
            <a:pPr marL="0" indent="0"/>
            <a:r>
              <a:rPr lang="sv-SE" kern="0" dirty="0"/>
              <a:t>Gilla oss på Facebook:</a:t>
            </a:r>
          </a:p>
          <a:p>
            <a:pPr marL="0" indent="0"/>
            <a:r>
              <a:rPr lang="en-US" kern="0" dirty="0"/>
              <a:t>Ekonomihögskolan vid Linnéuniversitetet /School of Business and Economics</a:t>
            </a:r>
          </a:p>
          <a:p>
            <a:pPr marL="0" indent="0"/>
            <a:endParaRPr lang="sv-SE" kern="0" dirty="0"/>
          </a:p>
        </p:txBody>
      </p:sp>
    </p:spTree>
    <p:extLst>
      <p:ext uri="{BB962C8B-B14F-4D97-AF65-F5344CB8AC3E}">
        <p14:creationId xmlns:p14="http://schemas.microsoft.com/office/powerpoint/2010/main" val="192133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E54B8B-EFF9-C6B1-86F2-A05927F3CC85}"/>
              </a:ext>
            </a:extLst>
          </p:cNvPr>
          <p:cNvPicPr>
            <a:picLocks noChangeAspect="1"/>
          </p:cNvPicPr>
          <p:nvPr/>
        </p:nvPicPr>
        <p:blipFill rotWithShape="1">
          <a:blip r:embed="rId3"/>
          <a:srcRect t="7718" b="6526"/>
          <a:stretch/>
        </p:blipFill>
        <p:spPr>
          <a:xfrm>
            <a:off x="-77001" y="0"/>
            <a:ext cx="12269002" cy="6852909"/>
          </a:xfrm>
          <a:prstGeom prst="rect">
            <a:avLst/>
          </a:prstGeom>
        </p:spPr>
      </p:pic>
      <p:sp>
        <p:nvSpPr>
          <p:cNvPr id="8" name="Rectangle 7">
            <a:extLst>
              <a:ext uri="{FF2B5EF4-FFF2-40B4-BE49-F238E27FC236}">
                <a16:creationId xmlns:a16="http://schemas.microsoft.com/office/drawing/2014/main" id="{AA28D010-0568-4D7C-A993-0B7B384F1F70}"/>
              </a:ext>
            </a:extLst>
          </p:cNvPr>
          <p:cNvSpPr/>
          <p:nvPr/>
        </p:nvSpPr>
        <p:spPr>
          <a:xfrm>
            <a:off x="106497" y="1649102"/>
            <a:ext cx="5288097" cy="3062689"/>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Box 6">
            <a:extLst>
              <a:ext uri="{FF2B5EF4-FFF2-40B4-BE49-F238E27FC236}">
                <a16:creationId xmlns:a16="http://schemas.microsoft.com/office/drawing/2014/main" id="{8900E4CB-0A71-4903-919C-897F1B866320}"/>
              </a:ext>
            </a:extLst>
          </p:cNvPr>
          <p:cNvSpPr txBox="1"/>
          <p:nvPr/>
        </p:nvSpPr>
        <p:spPr>
          <a:xfrm>
            <a:off x="0" y="2253483"/>
            <a:ext cx="4395730" cy="2446824"/>
          </a:xfrm>
          <a:prstGeom prst="rect">
            <a:avLst/>
          </a:prstGeom>
          <a:noFill/>
        </p:spPr>
        <p:txBody>
          <a:bodyPr wrap="square" rtlCol="0">
            <a:spAutoFit/>
          </a:bodyPr>
          <a:lstStyle/>
          <a:p>
            <a:pPr marL="457200" lvl="1" indent="0">
              <a:lnSpc>
                <a:spcPct val="250000"/>
              </a:lnSpc>
              <a:spcBef>
                <a:spcPts val="0"/>
              </a:spcBef>
              <a:buNone/>
            </a:pPr>
            <a:r>
              <a:rPr lang="sv-SE" sz="1800" dirty="0">
                <a:effectLst>
                  <a:glow rad="127000">
                    <a:schemeClr val="accent1">
                      <a:alpha val="0"/>
                    </a:schemeClr>
                  </a:glow>
                </a:effectLst>
                <a:hlinkClick r:id="rId4">
                  <a:extLst>
                    <a:ext uri="{A12FA001-AC4F-418D-AE19-62706E023703}">
                      <ahyp:hlinkClr xmlns:ahyp="http://schemas.microsoft.com/office/drawing/2018/hyperlinkcolor" val="tx"/>
                    </a:ext>
                  </a:extLst>
                </a:hlinkClick>
              </a:rPr>
              <a:t>Checklista ny student</a:t>
            </a:r>
            <a:endParaRPr lang="sv-SE" sz="1800" dirty="0">
              <a:effectLst>
                <a:glow rad="127000">
                  <a:schemeClr val="accent1">
                    <a:alpha val="0"/>
                  </a:schemeClr>
                </a:glow>
              </a:effectLst>
            </a:endParaRPr>
          </a:p>
          <a:p>
            <a:pPr marL="457200" lvl="1" indent="0">
              <a:lnSpc>
                <a:spcPct val="250000"/>
              </a:lnSpc>
              <a:spcBef>
                <a:spcPts val="0"/>
              </a:spcBef>
              <a:buNone/>
            </a:pPr>
            <a:r>
              <a:rPr lang="sv-SE" sz="1800" dirty="0">
                <a:effectLst>
                  <a:glow rad="127000">
                    <a:schemeClr val="accent1">
                      <a:alpha val="0"/>
                    </a:schemeClr>
                  </a:glow>
                </a:effectLst>
              </a:rPr>
              <a:t>Studentkonto</a:t>
            </a:r>
          </a:p>
          <a:p>
            <a:pPr marL="457200" lvl="1" indent="0">
              <a:lnSpc>
                <a:spcPct val="250000"/>
              </a:lnSpc>
              <a:spcBef>
                <a:spcPts val="0"/>
              </a:spcBef>
              <a:buNone/>
            </a:pPr>
            <a:r>
              <a:rPr lang="sv-SE" sz="1800" dirty="0">
                <a:effectLst>
                  <a:glow rad="127000">
                    <a:schemeClr val="accent1">
                      <a:alpha val="0"/>
                    </a:schemeClr>
                  </a:glow>
                </a:effectLst>
              </a:rPr>
              <a:t>Kursregistrering</a:t>
            </a:r>
          </a:p>
          <a:p>
            <a:endParaRPr lang="sv-SE" dirty="0"/>
          </a:p>
        </p:txBody>
      </p:sp>
      <p:sp>
        <p:nvSpPr>
          <p:cNvPr id="9" name="TextBox 8">
            <a:extLst>
              <a:ext uri="{FF2B5EF4-FFF2-40B4-BE49-F238E27FC236}">
                <a16:creationId xmlns:a16="http://schemas.microsoft.com/office/drawing/2014/main" id="{3F82154E-7CCC-4EB5-BD9D-89B0C8573F9F}"/>
              </a:ext>
            </a:extLst>
          </p:cNvPr>
          <p:cNvSpPr txBox="1"/>
          <p:nvPr/>
        </p:nvSpPr>
        <p:spPr>
          <a:xfrm>
            <a:off x="451692" y="1888056"/>
            <a:ext cx="4120308" cy="707886"/>
          </a:xfrm>
          <a:prstGeom prst="rect">
            <a:avLst/>
          </a:prstGeom>
          <a:noFill/>
        </p:spPr>
        <p:txBody>
          <a:bodyPr wrap="square" rtlCol="0">
            <a:spAutoFit/>
          </a:bodyPr>
          <a:lstStyle/>
          <a:p>
            <a:r>
              <a:rPr lang="sv-SE" sz="2200" dirty="0">
                <a:effectLst>
                  <a:glow rad="127000">
                    <a:schemeClr val="accent1">
                      <a:alpha val="0"/>
                    </a:schemeClr>
                  </a:glow>
                </a:effectLst>
                <a:latin typeface="+mj-lt"/>
              </a:rPr>
              <a:t>Student på Ekonomihögskolan</a:t>
            </a:r>
          </a:p>
          <a:p>
            <a:endParaRPr lang="sv-SE" dirty="0"/>
          </a:p>
        </p:txBody>
      </p:sp>
    </p:spTree>
    <p:extLst>
      <p:ext uri="{BB962C8B-B14F-4D97-AF65-F5344CB8AC3E}">
        <p14:creationId xmlns:p14="http://schemas.microsoft.com/office/powerpoint/2010/main" val="2557265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outdoor, sky, building, people&#10;&#10;Description automatically generated">
            <a:extLst>
              <a:ext uri="{FF2B5EF4-FFF2-40B4-BE49-F238E27FC236}">
                <a16:creationId xmlns:a16="http://schemas.microsoft.com/office/drawing/2014/main" id="{BF8D79D6-F075-ADD2-0C27-9643F3D74F13}"/>
              </a:ext>
            </a:extLst>
          </p:cNvPr>
          <p:cNvPicPr>
            <a:picLocks noChangeAspect="1"/>
          </p:cNvPicPr>
          <p:nvPr/>
        </p:nvPicPr>
        <p:blipFill rotWithShape="1">
          <a:blip r:embed="rId3"/>
          <a:srcRect t="10947" b="7931"/>
          <a:stretch/>
        </p:blipFill>
        <p:spPr>
          <a:xfrm>
            <a:off x="0" y="0"/>
            <a:ext cx="12191999" cy="6162240"/>
          </a:xfrm>
          <a:prstGeom prst="rect">
            <a:avLst/>
          </a:prstGeom>
        </p:spPr>
      </p:pic>
      <p:sp>
        <p:nvSpPr>
          <p:cNvPr id="7" name="Rectangle 5"/>
          <p:cNvSpPr/>
          <p:nvPr/>
        </p:nvSpPr>
        <p:spPr bwMode="auto">
          <a:xfrm>
            <a:off x="470606" y="848195"/>
            <a:ext cx="11517130" cy="3738761"/>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dirty="0">
              <a:ln>
                <a:noFill/>
              </a:ln>
              <a:solidFill>
                <a:schemeClr val="tx1"/>
              </a:solidFill>
              <a:effectLst/>
              <a:latin typeface="Arial" charset="0"/>
              <a:cs typeface="Arial" charset="0"/>
            </a:endParaRPr>
          </a:p>
        </p:txBody>
      </p:sp>
      <p:sp>
        <p:nvSpPr>
          <p:cNvPr id="8" name="Rectangle 2"/>
          <p:cNvSpPr>
            <a:spLocks noGrp="1" noChangeArrowheads="1"/>
          </p:cNvSpPr>
          <p:nvPr>
            <p:ph type="title"/>
          </p:nvPr>
        </p:nvSpPr>
        <p:spPr>
          <a:xfrm>
            <a:off x="470606" y="1143090"/>
            <a:ext cx="11046524" cy="685800"/>
          </a:xfrm>
        </p:spPr>
        <p:txBody>
          <a:bodyPr/>
          <a:lstStyle/>
          <a:p>
            <a:pPr algn="ctr" eaLnBrk="1" hangingPunct="1">
              <a:lnSpc>
                <a:spcPct val="100000"/>
              </a:lnSpc>
            </a:pPr>
            <a:r>
              <a:rPr lang="sv-SE" altLang="sv-SE" sz="2200" dirty="0">
                <a:cs typeface="Tahoma" pitchFamily="34" charset="0"/>
                <a:hlinkClick r:id="rId4"/>
              </a:rPr>
              <a:t>Internationalisering</a:t>
            </a:r>
            <a:r>
              <a:rPr lang="sv-SE" altLang="sv-SE" sz="3200" dirty="0">
                <a:cs typeface="Tahoma" pitchFamily="34" charset="0"/>
              </a:rPr>
              <a:t> </a:t>
            </a:r>
          </a:p>
        </p:txBody>
      </p:sp>
      <p:sp>
        <p:nvSpPr>
          <p:cNvPr id="9" name="Rectangle 3"/>
          <p:cNvSpPr>
            <a:spLocks noGrp="1" noChangeArrowheads="1"/>
          </p:cNvSpPr>
          <p:nvPr>
            <p:ph type="body" sz="half" idx="3"/>
          </p:nvPr>
        </p:nvSpPr>
        <p:spPr>
          <a:xfrm>
            <a:off x="2306610" y="1840283"/>
            <a:ext cx="8040107" cy="917240"/>
          </a:xfrm>
        </p:spPr>
        <p:txBody>
          <a:bodyPr/>
          <a:lstStyle/>
          <a:p>
            <a:pPr marL="0" indent="0">
              <a:buNone/>
            </a:pPr>
            <a:r>
              <a:rPr lang="sv-SE" sz="1800" dirty="0"/>
              <a:t>Som student har du flera möjligheter till internationalisering: utbytesstudier, möjlighet till praktik och skriva examensarbete utomlands</a:t>
            </a:r>
            <a:r>
              <a:rPr lang="sv-SE" dirty="0"/>
              <a:t>.</a:t>
            </a:r>
          </a:p>
        </p:txBody>
      </p:sp>
      <p:pic>
        <p:nvPicPr>
          <p:cNvPr id="1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137" t="21170" r="30096" b="31910"/>
          <a:stretch/>
        </p:blipFill>
        <p:spPr bwMode="auto">
          <a:xfrm>
            <a:off x="4360500" y="3216849"/>
            <a:ext cx="1004036" cy="129867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bwMode="auto">
          <a:xfrm>
            <a:off x="5510108" y="3467475"/>
            <a:ext cx="2592288" cy="1048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pPr>
              <a:lnSpc>
                <a:spcPct val="100000"/>
              </a:lnSpc>
            </a:pPr>
            <a:r>
              <a:rPr lang="sv-SE" sz="1500" b="1" dirty="0"/>
              <a:t>Teresa Pauditz</a:t>
            </a:r>
            <a:br>
              <a:rPr lang="sv-SE" sz="1500" dirty="0"/>
            </a:br>
            <a:r>
              <a:rPr lang="sv-SE" sz="1500" dirty="0"/>
              <a:t>Internationell koordinator Kalmar</a:t>
            </a:r>
            <a:br>
              <a:rPr lang="sv-SE" sz="1500" dirty="0"/>
            </a:br>
            <a:br>
              <a:rPr lang="sv-SE" sz="1500" dirty="0"/>
            </a:br>
            <a:endParaRPr lang="sv-SE" sz="1500" dirty="0"/>
          </a:p>
        </p:txBody>
      </p:sp>
      <p:pic>
        <p:nvPicPr>
          <p:cNvPr id="3" name="Bildobjekt 2">
            <a:extLst>
              <a:ext uri="{FF2B5EF4-FFF2-40B4-BE49-F238E27FC236}">
                <a16:creationId xmlns:a16="http://schemas.microsoft.com/office/drawing/2014/main" id="{7A58A0BD-3FEC-4E74-AFF2-0C89E1F0E370}"/>
              </a:ext>
            </a:extLst>
          </p:cNvPr>
          <p:cNvPicPr>
            <a:picLocks noChangeAspect="1"/>
          </p:cNvPicPr>
          <p:nvPr/>
        </p:nvPicPr>
        <p:blipFill>
          <a:blip r:embed="rId6"/>
          <a:stretch>
            <a:fillRect/>
          </a:stretch>
        </p:blipFill>
        <p:spPr>
          <a:xfrm>
            <a:off x="8211259" y="3216849"/>
            <a:ext cx="1292565" cy="1292565"/>
          </a:xfrm>
          <a:prstGeom prst="rect">
            <a:avLst/>
          </a:prstGeom>
        </p:spPr>
      </p:pic>
      <p:sp>
        <p:nvSpPr>
          <p:cNvPr id="4" name="textruta 3">
            <a:extLst>
              <a:ext uri="{FF2B5EF4-FFF2-40B4-BE49-F238E27FC236}">
                <a16:creationId xmlns:a16="http://schemas.microsoft.com/office/drawing/2014/main" id="{CD659C98-6626-410B-89F2-8BB082EA3C5D}"/>
              </a:ext>
            </a:extLst>
          </p:cNvPr>
          <p:cNvSpPr txBox="1"/>
          <p:nvPr/>
        </p:nvSpPr>
        <p:spPr>
          <a:xfrm>
            <a:off x="9581900" y="3467223"/>
            <a:ext cx="2313857" cy="815608"/>
          </a:xfrm>
          <a:prstGeom prst="rect">
            <a:avLst/>
          </a:prstGeom>
          <a:noFill/>
        </p:spPr>
        <p:txBody>
          <a:bodyPr wrap="square" rtlCol="0">
            <a:spAutoFit/>
          </a:bodyPr>
          <a:lstStyle/>
          <a:p>
            <a:r>
              <a:rPr lang="sv-SE" sz="1500" b="1" dirty="0">
                <a:latin typeface="+mj-lt"/>
              </a:rPr>
              <a:t>Victor Bohman</a:t>
            </a:r>
          </a:p>
          <a:p>
            <a:r>
              <a:rPr lang="sv-SE" sz="1600" dirty="0">
                <a:latin typeface="+mj-lt"/>
              </a:rPr>
              <a:t>Internationell koordinator </a:t>
            </a:r>
          </a:p>
          <a:p>
            <a:r>
              <a:rPr lang="sv-SE" sz="1600" dirty="0">
                <a:latin typeface="+mj-lt"/>
              </a:rPr>
              <a:t>Kalmar</a:t>
            </a:r>
          </a:p>
        </p:txBody>
      </p:sp>
      <p:sp>
        <p:nvSpPr>
          <p:cNvPr id="5" name="textruta 4">
            <a:extLst>
              <a:ext uri="{FF2B5EF4-FFF2-40B4-BE49-F238E27FC236}">
                <a16:creationId xmlns:a16="http://schemas.microsoft.com/office/drawing/2014/main" id="{51E13402-2985-442A-BBFA-58D2C9231A75}"/>
              </a:ext>
            </a:extLst>
          </p:cNvPr>
          <p:cNvSpPr txBox="1"/>
          <p:nvPr/>
        </p:nvSpPr>
        <p:spPr>
          <a:xfrm>
            <a:off x="7432075" y="883136"/>
            <a:ext cx="2977375" cy="369332"/>
          </a:xfrm>
          <a:prstGeom prst="rect">
            <a:avLst/>
          </a:prstGeom>
          <a:noFill/>
        </p:spPr>
        <p:txBody>
          <a:bodyPr wrap="square" rtlCol="0">
            <a:spAutoFit/>
          </a:bodyPr>
          <a:lstStyle/>
          <a:p>
            <a:r>
              <a:rPr lang="sv-SE" dirty="0">
                <a:latin typeface="+mj-lt"/>
              </a:rPr>
              <a:t>Kontakt: mobility.feh@lnu.se</a:t>
            </a:r>
          </a:p>
        </p:txBody>
      </p:sp>
      <p:sp>
        <p:nvSpPr>
          <p:cNvPr id="13" name="Rectangle 2">
            <a:extLst>
              <a:ext uri="{FF2B5EF4-FFF2-40B4-BE49-F238E27FC236}">
                <a16:creationId xmlns:a16="http://schemas.microsoft.com/office/drawing/2014/main" id="{E9589BFA-FAC7-095B-4BA3-DB31BEA43A6C}"/>
              </a:ext>
            </a:extLst>
          </p:cNvPr>
          <p:cNvSpPr txBox="1">
            <a:spLocks noChangeArrowheads="1"/>
          </p:cNvSpPr>
          <p:nvPr/>
        </p:nvSpPr>
        <p:spPr bwMode="auto">
          <a:xfrm>
            <a:off x="1732045" y="3467475"/>
            <a:ext cx="2592288" cy="91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pPr>
              <a:lnSpc>
                <a:spcPct val="100000"/>
              </a:lnSpc>
            </a:pPr>
            <a:r>
              <a:rPr lang="sv-SE" sz="1500" b="1" dirty="0"/>
              <a:t>Maria </a:t>
            </a:r>
            <a:r>
              <a:rPr lang="sv-SE" sz="1500" b="1" dirty="0" err="1"/>
              <a:t>Barath</a:t>
            </a:r>
            <a:br>
              <a:rPr lang="sv-SE" sz="1500" dirty="0"/>
            </a:br>
            <a:r>
              <a:rPr lang="sv-SE" sz="1500" dirty="0"/>
              <a:t>Internationell koordinator Växjö</a:t>
            </a:r>
            <a:br>
              <a:rPr lang="sv-SE" sz="1500" dirty="0"/>
            </a:br>
            <a:br>
              <a:rPr lang="sv-SE" sz="1500" dirty="0"/>
            </a:br>
            <a:endParaRPr lang="sv-SE" sz="1500" dirty="0"/>
          </a:p>
        </p:txBody>
      </p:sp>
      <p:pic>
        <p:nvPicPr>
          <p:cNvPr id="15" name="Picture 14">
            <a:extLst>
              <a:ext uri="{FF2B5EF4-FFF2-40B4-BE49-F238E27FC236}">
                <a16:creationId xmlns:a16="http://schemas.microsoft.com/office/drawing/2014/main" id="{A869F6CA-98AD-B017-4507-48DFD7C5D64E}"/>
              </a:ext>
            </a:extLst>
          </p:cNvPr>
          <p:cNvPicPr>
            <a:picLocks noChangeAspect="1"/>
          </p:cNvPicPr>
          <p:nvPr/>
        </p:nvPicPr>
        <p:blipFill rotWithShape="1">
          <a:blip r:embed="rId7"/>
          <a:srcRect l="11542" t="5095" r="11117"/>
          <a:stretch/>
        </p:blipFill>
        <p:spPr>
          <a:xfrm>
            <a:off x="728009" y="3166459"/>
            <a:ext cx="1004036" cy="1342955"/>
          </a:xfrm>
          <a:prstGeom prst="rect">
            <a:avLst/>
          </a:prstGeom>
        </p:spPr>
      </p:pic>
    </p:spTree>
    <p:extLst>
      <p:ext uri="{BB962C8B-B14F-4D97-AF65-F5344CB8AC3E}">
        <p14:creationId xmlns:p14="http://schemas.microsoft.com/office/powerpoint/2010/main" val="295934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shaking hands with another person&#10;&#10;Description automatically generated with low confidence">
            <a:extLst>
              <a:ext uri="{FF2B5EF4-FFF2-40B4-BE49-F238E27FC236}">
                <a16:creationId xmlns:a16="http://schemas.microsoft.com/office/drawing/2014/main" id="{D4044790-0CA2-A3A6-479B-6910766AD175}"/>
              </a:ext>
            </a:extLst>
          </p:cNvPr>
          <p:cNvPicPr>
            <a:picLocks noChangeAspect="1"/>
          </p:cNvPicPr>
          <p:nvPr/>
        </p:nvPicPr>
        <p:blipFill rotWithShape="1">
          <a:blip r:embed="rId3"/>
          <a:srcRect t="3737" b="14807"/>
          <a:stretch/>
        </p:blipFill>
        <p:spPr>
          <a:xfrm>
            <a:off x="1" y="0"/>
            <a:ext cx="12209564" cy="6227544"/>
          </a:xfrm>
          <a:prstGeom prst="rect">
            <a:avLst/>
          </a:prstGeom>
        </p:spPr>
      </p:pic>
      <p:sp>
        <p:nvSpPr>
          <p:cNvPr id="5" name="Rectangle 5"/>
          <p:cNvSpPr/>
          <p:nvPr/>
        </p:nvSpPr>
        <p:spPr bwMode="auto">
          <a:xfrm>
            <a:off x="199728" y="317634"/>
            <a:ext cx="6152946" cy="5551788"/>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6" name="Rectangle 2"/>
          <p:cNvSpPr>
            <a:spLocks noGrp="1" noChangeArrowheads="1"/>
          </p:cNvSpPr>
          <p:nvPr>
            <p:ph type="title"/>
          </p:nvPr>
        </p:nvSpPr>
        <p:spPr>
          <a:xfrm>
            <a:off x="219502" y="339568"/>
            <a:ext cx="6048672" cy="504056"/>
          </a:xfrm>
        </p:spPr>
        <p:txBody>
          <a:bodyPr>
            <a:normAutofit/>
          </a:bodyPr>
          <a:lstStyle/>
          <a:p>
            <a:r>
              <a:rPr lang="sv-SE" sz="2200" dirty="0"/>
              <a:t>Studievägledning på Ekonomihögskolan</a:t>
            </a:r>
          </a:p>
        </p:txBody>
      </p:sp>
      <p:sp>
        <p:nvSpPr>
          <p:cNvPr id="7" name="Rectangle 2"/>
          <p:cNvSpPr txBox="1">
            <a:spLocks noChangeArrowheads="1"/>
          </p:cNvSpPr>
          <p:nvPr/>
        </p:nvSpPr>
        <p:spPr bwMode="auto">
          <a:xfrm>
            <a:off x="1796381" y="2665532"/>
            <a:ext cx="3456385" cy="141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r>
              <a:rPr lang="sv-SE" sz="1800" b="1" dirty="0"/>
              <a:t>Mirja Sjögren</a:t>
            </a:r>
            <a:br>
              <a:rPr lang="sv-SE" sz="1800" dirty="0"/>
            </a:br>
            <a:r>
              <a:rPr lang="sv-SE" sz="1800" dirty="0"/>
              <a:t>Studie- och yrkesvägledare i Växjö</a:t>
            </a:r>
            <a:br>
              <a:rPr lang="sv-SE" sz="1800" dirty="0"/>
            </a:br>
            <a:r>
              <a:rPr lang="sv-SE" sz="1800" dirty="0"/>
              <a:t>E-post: mirja.sjogren@lnu.se</a:t>
            </a:r>
            <a:br>
              <a:rPr lang="sv-SE" sz="1800" dirty="0"/>
            </a:br>
            <a:r>
              <a:rPr lang="sv-SE" sz="1800" dirty="0"/>
              <a:t>Besöksadress: K-huset, våning 1</a:t>
            </a:r>
          </a:p>
        </p:txBody>
      </p:sp>
      <p:sp>
        <p:nvSpPr>
          <p:cNvPr id="9" name="Rectangle 2"/>
          <p:cNvSpPr txBox="1">
            <a:spLocks noChangeArrowheads="1"/>
          </p:cNvSpPr>
          <p:nvPr/>
        </p:nvSpPr>
        <p:spPr bwMode="auto">
          <a:xfrm>
            <a:off x="1818722" y="988578"/>
            <a:ext cx="3581638" cy="141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r>
              <a:rPr lang="sv-SE" sz="1800" b="1" dirty="0"/>
              <a:t>Ivana </a:t>
            </a:r>
            <a:r>
              <a:rPr lang="sv-SE" sz="1800" b="1" dirty="0" err="1"/>
              <a:t>Stanic</a:t>
            </a:r>
            <a:br>
              <a:rPr lang="sv-SE" sz="1800" dirty="0"/>
            </a:br>
            <a:r>
              <a:rPr lang="sv-SE" sz="1800" dirty="0"/>
              <a:t>Studie- och yrkesvägledare i Kalmar</a:t>
            </a:r>
            <a:br>
              <a:rPr lang="sv-SE" sz="1800" dirty="0"/>
            </a:br>
            <a:r>
              <a:rPr lang="sv-SE" sz="1800" dirty="0"/>
              <a:t>E-post: ivana.stanic@lnu.se</a:t>
            </a:r>
            <a:br>
              <a:rPr lang="sv-SE" sz="1800" dirty="0"/>
            </a:br>
            <a:r>
              <a:rPr lang="sv-SE" sz="1800" dirty="0"/>
              <a:t>Besöksadress: Hus Forma, våning 2</a:t>
            </a:r>
          </a:p>
        </p:txBody>
      </p:sp>
      <p:pic>
        <p:nvPicPr>
          <p:cNvPr id="1026" name="Picture 2" descr="Mirja Sjögren">
            <a:extLst>
              <a:ext uri="{FF2B5EF4-FFF2-40B4-BE49-F238E27FC236}">
                <a16:creationId xmlns:a16="http://schemas.microsoft.com/office/drawing/2014/main" id="{E68EB504-F672-47E7-BEC3-B5B3EEC03C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520" y="2732367"/>
            <a:ext cx="1275200" cy="12752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Susan Grahl">
            <a:extLst>
              <a:ext uri="{FF2B5EF4-FFF2-40B4-BE49-F238E27FC236}">
                <a16:creationId xmlns:a16="http://schemas.microsoft.com/office/drawing/2014/main" id="{664E40F1-8274-4471-8BC3-D2BB7AE48A7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3" name="Picture 12" descr="A person in a black turtleneck&#10;&#10;Description automatically generated with medium confidence">
            <a:extLst>
              <a:ext uri="{FF2B5EF4-FFF2-40B4-BE49-F238E27FC236}">
                <a16:creationId xmlns:a16="http://schemas.microsoft.com/office/drawing/2014/main" id="{DF227004-A6B0-AD74-AE24-DDA6AD753CFE}"/>
              </a:ext>
            </a:extLst>
          </p:cNvPr>
          <p:cNvPicPr>
            <a:picLocks noChangeAspect="1"/>
          </p:cNvPicPr>
          <p:nvPr/>
        </p:nvPicPr>
        <p:blipFill rotWithShape="1">
          <a:blip r:embed="rId5"/>
          <a:srcRect l="7411" t="14416" r="16225" b="35081"/>
          <a:stretch/>
        </p:blipFill>
        <p:spPr>
          <a:xfrm>
            <a:off x="404230" y="4401286"/>
            <a:ext cx="1272617" cy="1262264"/>
          </a:xfrm>
          <a:prstGeom prst="rect">
            <a:avLst/>
          </a:prstGeom>
        </p:spPr>
      </p:pic>
      <p:sp>
        <p:nvSpPr>
          <p:cNvPr id="14" name="Rectangle 2">
            <a:extLst>
              <a:ext uri="{FF2B5EF4-FFF2-40B4-BE49-F238E27FC236}">
                <a16:creationId xmlns:a16="http://schemas.microsoft.com/office/drawing/2014/main" id="{25624E85-16A2-7B35-EC3B-D550B4C3A5B9}"/>
              </a:ext>
            </a:extLst>
          </p:cNvPr>
          <p:cNvSpPr txBox="1">
            <a:spLocks noChangeArrowheads="1"/>
          </p:cNvSpPr>
          <p:nvPr/>
        </p:nvSpPr>
        <p:spPr bwMode="auto">
          <a:xfrm>
            <a:off x="1876574" y="4323783"/>
            <a:ext cx="3456385" cy="141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r>
              <a:rPr lang="sv-SE" sz="1800" b="1" dirty="0"/>
              <a:t>Angelica </a:t>
            </a:r>
            <a:r>
              <a:rPr lang="sv-SE" sz="1800" b="1" dirty="0" err="1"/>
              <a:t>Önder</a:t>
            </a:r>
            <a:br>
              <a:rPr lang="sv-SE" sz="1800" dirty="0"/>
            </a:br>
            <a:r>
              <a:rPr lang="sv-SE" sz="1800" dirty="0"/>
              <a:t>Studie- och yrkesvägledare i Växjö</a:t>
            </a:r>
            <a:br>
              <a:rPr lang="sv-SE" sz="1800" dirty="0"/>
            </a:br>
            <a:r>
              <a:rPr lang="sv-SE" sz="1800" dirty="0"/>
              <a:t>E-post: angelica.onder@lnu.se</a:t>
            </a:r>
            <a:br>
              <a:rPr lang="sv-SE" sz="1800" dirty="0"/>
            </a:br>
            <a:r>
              <a:rPr lang="sv-SE" sz="1800" dirty="0"/>
              <a:t>Besöksadress: K-huset, våning 1</a:t>
            </a:r>
          </a:p>
        </p:txBody>
      </p:sp>
      <p:pic>
        <p:nvPicPr>
          <p:cNvPr id="8" name="Picture 7">
            <a:extLst>
              <a:ext uri="{FF2B5EF4-FFF2-40B4-BE49-F238E27FC236}">
                <a16:creationId xmlns:a16="http://schemas.microsoft.com/office/drawing/2014/main" id="{68EE1091-D2F1-86B3-2E3E-E903A9374D81}"/>
              </a:ext>
            </a:extLst>
          </p:cNvPr>
          <p:cNvPicPr>
            <a:picLocks noChangeAspect="1"/>
          </p:cNvPicPr>
          <p:nvPr/>
        </p:nvPicPr>
        <p:blipFill rotWithShape="1">
          <a:blip r:embed="rId6"/>
          <a:srcRect t="3343" b="11806"/>
          <a:stretch/>
        </p:blipFill>
        <p:spPr>
          <a:xfrm>
            <a:off x="496281" y="1024175"/>
            <a:ext cx="1194526" cy="1350070"/>
          </a:xfrm>
          <a:prstGeom prst="rect">
            <a:avLst/>
          </a:prstGeom>
        </p:spPr>
      </p:pic>
    </p:spTree>
    <p:extLst>
      <p:ext uri="{BB962C8B-B14F-4D97-AF65-F5344CB8AC3E}">
        <p14:creationId xmlns:p14="http://schemas.microsoft.com/office/powerpoint/2010/main" val="265716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interior design, indoor, building, lobby&#10;&#10;Description automatically generated">
            <a:extLst>
              <a:ext uri="{FF2B5EF4-FFF2-40B4-BE49-F238E27FC236}">
                <a16:creationId xmlns:a16="http://schemas.microsoft.com/office/drawing/2014/main" id="{5100722E-B771-E018-6096-90E9BF723575}"/>
              </a:ext>
            </a:extLst>
          </p:cNvPr>
          <p:cNvPicPr>
            <a:picLocks noChangeAspect="1"/>
          </p:cNvPicPr>
          <p:nvPr/>
        </p:nvPicPr>
        <p:blipFill rotWithShape="1">
          <a:blip r:embed="rId3"/>
          <a:srcRect l="100" t="62234" r="9051" b="6564"/>
          <a:stretch/>
        </p:blipFill>
        <p:spPr>
          <a:xfrm>
            <a:off x="0" y="0"/>
            <a:ext cx="12192000" cy="6177304"/>
          </a:xfrm>
          <a:prstGeom prst="rect">
            <a:avLst/>
          </a:prstGeom>
        </p:spPr>
      </p:pic>
      <p:sp>
        <p:nvSpPr>
          <p:cNvPr id="5" name="Rectangle 5"/>
          <p:cNvSpPr/>
          <p:nvPr/>
        </p:nvSpPr>
        <p:spPr bwMode="auto">
          <a:xfrm>
            <a:off x="1882048" y="985141"/>
            <a:ext cx="8427904" cy="4297064"/>
          </a:xfrm>
          <a:prstGeom prst="rect">
            <a:avLst/>
          </a:prstGeom>
          <a:solidFill>
            <a:schemeClr val="bg1">
              <a:alpha val="9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dirty="0">
              <a:ln>
                <a:noFill/>
              </a:ln>
              <a:solidFill>
                <a:schemeClr val="tx1"/>
              </a:solidFill>
              <a:effectLst/>
              <a:latin typeface="Arial" charset="0"/>
              <a:cs typeface="Arial" charset="0"/>
            </a:endParaRPr>
          </a:p>
        </p:txBody>
      </p:sp>
      <p:sp>
        <p:nvSpPr>
          <p:cNvPr id="6" name="Rectangle 3"/>
          <p:cNvSpPr txBox="1">
            <a:spLocks noChangeArrowheads="1"/>
          </p:cNvSpPr>
          <p:nvPr/>
        </p:nvSpPr>
        <p:spPr>
          <a:xfrm>
            <a:off x="2234666" y="1844180"/>
            <a:ext cx="7776864" cy="1230580"/>
          </a:xfrm>
          <a:prstGeom prst="rect">
            <a:avLst/>
          </a:prstGeom>
        </p:spPr>
        <p:txBody>
          <a:bodyPr/>
          <a:lstStyle>
            <a:lvl1pPr marL="342900" indent="-342900" algn="l" rtl="0" eaLnBrk="1" fontAlgn="base" hangingPunct="1">
              <a:spcBef>
                <a:spcPct val="20000"/>
              </a:spcBef>
              <a:spcAft>
                <a:spcPct val="0"/>
              </a:spcAft>
              <a:buFont typeface="Arial" charset="0"/>
              <a:defRPr>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a:solidFill>
                  <a:schemeClr val="tx1"/>
                </a:solidFill>
                <a:latin typeface="+mn-lt"/>
                <a:cs typeface="+mn-cs"/>
              </a:defRPr>
            </a:lvl2pPr>
            <a:lvl3pPr marL="1143000" indent="-228600" algn="l" rtl="0" eaLnBrk="1" fontAlgn="base" hangingPunct="1">
              <a:spcBef>
                <a:spcPct val="20000"/>
              </a:spcBef>
              <a:spcAft>
                <a:spcPct val="0"/>
              </a:spcAft>
              <a:buFont typeface="Arial" charset="0"/>
              <a:buChar char="•"/>
              <a:defRPr>
                <a:solidFill>
                  <a:schemeClr val="tx1"/>
                </a:solidFill>
                <a:latin typeface="+mn-lt"/>
                <a:cs typeface="+mn-cs"/>
              </a:defRPr>
            </a:lvl3pPr>
            <a:lvl4pPr marL="1600200" indent="-228600" algn="l" rtl="0" eaLnBrk="1" fontAlgn="base" hangingPunct="1">
              <a:spcBef>
                <a:spcPct val="20000"/>
              </a:spcBef>
              <a:spcAft>
                <a:spcPct val="0"/>
              </a:spcAft>
              <a:buFont typeface="Arial" charset="0"/>
              <a:buChar char="–"/>
              <a:defRPr>
                <a:solidFill>
                  <a:schemeClr val="tx1"/>
                </a:solidFill>
                <a:latin typeface="+mn-lt"/>
                <a:cs typeface="+mn-cs"/>
              </a:defRPr>
            </a:lvl4pPr>
            <a:lvl5pPr marL="2057400" indent="-228600" algn="l" rtl="0" eaLnBrk="1" fontAlgn="base" hangingPunct="1">
              <a:spcBef>
                <a:spcPct val="20000"/>
              </a:spcBef>
              <a:spcAft>
                <a:spcPct val="0"/>
              </a:spcAft>
              <a:buFont typeface="Arial" charset="0"/>
              <a:buChar char="»"/>
              <a:defRPr>
                <a:solidFill>
                  <a:schemeClr val="tx1"/>
                </a:solidFill>
                <a:latin typeface="+mn-lt"/>
                <a:cs typeface="+mn-cs"/>
              </a:defRPr>
            </a:lvl5pPr>
            <a:lvl6pPr marL="2514600" indent="-228600" algn="l" rtl="0" eaLnBrk="1" fontAlgn="base" hangingPunct="1">
              <a:spcBef>
                <a:spcPct val="20000"/>
              </a:spcBef>
              <a:spcAft>
                <a:spcPct val="0"/>
              </a:spcAft>
              <a:buFont typeface="Arial" charset="0"/>
              <a:buChar char="»"/>
              <a:defRPr>
                <a:solidFill>
                  <a:schemeClr val="tx1"/>
                </a:solidFill>
                <a:latin typeface="+mn-lt"/>
                <a:cs typeface="+mn-cs"/>
              </a:defRPr>
            </a:lvl6pPr>
            <a:lvl7pPr marL="2971800" indent="-228600" algn="l" rtl="0" eaLnBrk="1" fontAlgn="base" hangingPunct="1">
              <a:spcBef>
                <a:spcPct val="20000"/>
              </a:spcBef>
              <a:spcAft>
                <a:spcPct val="0"/>
              </a:spcAft>
              <a:buFont typeface="Arial" charset="0"/>
              <a:buChar char="»"/>
              <a:defRPr>
                <a:solidFill>
                  <a:schemeClr val="tx1"/>
                </a:solidFill>
                <a:latin typeface="+mn-lt"/>
                <a:cs typeface="+mn-cs"/>
              </a:defRPr>
            </a:lvl7pPr>
            <a:lvl8pPr marL="3429000" indent="-228600" algn="l" rtl="0" eaLnBrk="1" fontAlgn="base" hangingPunct="1">
              <a:spcBef>
                <a:spcPct val="20000"/>
              </a:spcBef>
              <a:spcAft>
                <a:spcPct val="0"/>
              </a:spcAft>
              <a:buFont typeface="Arial" charset="0"/>
              <a:buChar char="»"/>
              <a:defRPr>
                <a:solidFill>
                  <a:schemeClr val="tx1"/>
                </a:solidFill>
                <a:latin typeface="+mn-lt"/>
                <a:cs typeface="+mn-cs"/>
              </a:defRPr>
            </a:lvl8pPr>
            <a:lvl9pPr marL="3886200" indent="-228600" algn="l" rtl="0" eaLnBrk="1" fontAlgn="base" hangingPunct="1">
              <a:spcBef>
                <a:spcPct val="20000"/>
              </a:spcBef>
              <a:spcAft>
                <a:spcPct val="0"/>
              </a:spcAft>
              <a:buFont typeface="Arial" charset="0"/>
              <a:buChar char="»"/>
              <a:defRPr>
                <a:solidFill>
                  <a:schemeClr val="tx1"/>
                </a:solidFill>
                <a:latin typeface="+mn-lt"/>
                <a:cs typeface="+mn-cs"/>
              </a:defRPr>
            </a:lvl9pPr>
          </a:lstStyle>
          <a:p>
            <a:pPr marL="0" indent="0"/>
            <a:r>
              <a:rPr lang="sv-SE" dirty="0"/>
              <a:t>Behöver du hjälp med att starta upp din jobbsökarprocess? Lnu Karriär, Karriärvägledningen vid Linnéuniversitetet stödjer dig när du funderar på hur din utbildning, dina erfarenheter och personliga meriter ska sammanfattas och bli en slagkraftig jobbansökan. </a:t>
            </a:r>
            <a:endParaRPr lang="sv-SE" altLang="sv-SE" sz="2200" kern="0" dirty="0">
              <a:latin typeface="+mj-lt"/>
              <a:cs typeface="Tahoma" pitchFamily="34" charset="0"/>
            </a:endParaRPr>
          </a:p>
        </p:txBody>
      </p:sp>
      <p:sp>
        <p:nvSpPr>
          <p:cNvPr id="8" name="Rubrik 1"/>
          <p:cNvSpPr>
            <a:spLocks noGrp="1"/>
          </p:cNvSpPr>
          <p:nvPr>
            <p:ph type="title"/>
          </p:nvPr>
        </p:nvSpPr>
        <p:spPr>
          <a:xfrm>
            <a:off x="2090650" y="1152186"/>
            <a:ext cx="7920880" cy="504056"/>
          </a:xfrm>
        </p:spPr>
        <p:txBody>
          <a:bodyPr>
            <a:normAutofit/>
          </a:bodyPr>
          <a:lstStyle/>
          <a:p>
            <a:pPr algn="ctr"/>
            <a:r>
              <a:rPr lang="sv-SE" sz="2200" dirty="0">
                <a:hlinkClick r:id="rId4"/>
              </a:rPr>
              <a:t>Karriärvägledning – Lnu Karriär</a:t>
            </a:r>
            <a:endParaRPr lang="sv-SE" sz="2200" dirty="0"/>
          </a:p>
        </p:txBody>
      </p:sp>
      <p:sp>
        <p:nvSpPr>
          <p:cNvPr id="9" name="textruta 8"/>
          <p:cNvSpPr txBox="1"/>
          <p:nvPr/>
        </p:nvSpPr>
        <p:spPr>
          <a:xfrm>
            <a:off x="3676818" y="3450637"/>
            <a:ext cx="2376264" cy="1477328"/>
          </a:xfrm>
          <a:prstGeom prst="rect">
            <a:avLst/>
          </a:prstGeom>
          <a:noFill/>
        </p:spPr>
        <p:txBody>
          <a:bodyPr wrap="square" rtlCol="0">
            <a:spAutoFit/>
          </a:bodyPr>
          <a:lstStyle/>
          <a:p>
            <a:r>
              <a:rPr lang="sv-SE" b="1" dirty="0">
                <a:latin typeface="+mj-lt"/>
              </a:rPr>
              <a:t>Sofie Edström</a:t>
            </a:r>
          </a:p>
          <a:p>
            <a:r>
              <a:rPr lang="sv-SE" dirty="0">
                <a:latin typeface="+mj-lt"/>
              </a:rPr>
              <a:t>Karriärvägledare, Kalmar</a:t>
            </a:r>
          </a:p>
          <a:p>
            <a:r>
              <a:rPr lang="sv-SE" dirty="0">
                <a:latin typeface="+mj-lt"/>
              </a:rPr>
              <a:t>0480-44 62 38</a:t>
            </a:r>
          </a:p>
          <a:p>
            <a:r>
              <a:rPr lang="sv-SE" dirty="0">
                <a:latin typeface="+mj-lt"/>
              </a:rPr>
              <a:t>sofie.edstrom@lnu.se</a:t>
            </a:r>
          </a:p>
        </p:txBody>
      </p:sp>
      <p:sp>
        <p:nvSpPr>
          <p:cNvPr id="12" name="textruta 11"/>
          <p:cNvSpPr txBox="1"/>
          <p:nvPr/>
        </p:nvSpPr>
        <p:spPr>
          <a:xfrm>
            <a:off x="7902604" y="3429000"/>
            <a:ext cx="2232248" cy="1477328"/>
          </a:xfrm>
          <a:prstGeom prst="rect">
            <a:avLst/>
          </a:prstGeom>
          <a:noFill/>
        </p:spPr>
        <p:txBody>
          <a:bodyPr wrap="square" rtlCol="0">
            <a:spAutoFit/>
          </a:bodyPr>
          <a:lstStyle/>
          <a:p>
            <a:r>
              <a:rPr lang="sv-SE" b="1" dirty="0">
                <a:latin typeface="+mj-lt"/>
              </a:rPr>
              <a:t>Fanny </a:t>
            </a:r>
            <a:r>
              <a:rPr lang="sv-SE" b="1" dirty="0" err="1">
                <a:latin typeface="+mj-lt"/>
              </a:rPr>
              <a:t>Elheim</a:t>
            </a:r>
            <a:endParaRPr lang="sv-SE" b="1" dirty="0">
              <a:latin typeface="+mj-lt"/>
            </a:endParaRPr>
          </a:p>
          <a:p>
            <a:r>
              <a:rPr lang="sv-SE" dirty="0">
                <a:latin typeface="+mj-lt"/>
              </a:rPr>
              <a:t>Karriärvägledare, Växjö</a:t>
            </a:r>
          </a:p>
          <a:p>
            <a:r>
              <a:rPr lang="sv-SE" dirty="0">
                <a:latin typeface="+mj-lt"/>
              </a:rPr>
              <a:t>0470-70 84 05</a:t>
            </a:r>
          </a:p>
          <a:p>
            <a:r>
              <a:rPr lang="sv-SE" dirty="0">
                <a:latin typeface="+mj-lt"/>
              </a:rPr>
              <a:t>fanny.elheim@lnu.se</a:t>
            </a:r>
          </a:p>
        </p:txBody>
      </p:sp>
      <p:pic>
        <p:nvPicPr>
          <p:cNvPr id="10" name="Picture 9" descr="A person with blonde hair wearing glasses&#10;&#10;Description automatically generated with low confidence">
            <a:extLst>
              <a:ext uri="{FF2B5EF4-FFF2-40B4-BE49-F238E27FC236}">
                <a16:creationId xmlns:a16="http://schemas.microsoft.com/office/drawing/2014/main" id="{9EBF2E87-16A1-D8FB-E5BA-CE4CCE722CB3}"/>
              </a:ext>
            </a:extLst>
          </p:cNvPr>
          <p:cNvPicPr>
            <a:picLocks noChangeAspect="1"/>
          </p:cNvPicPr>
          <p:nvPr/>
        </p:nvPicPr>
        <p:blipFill rotWithShape="1">
          <a:blip r:embed="rId5"/>
          <a:srcRect l="5906" t="5894" r="10059" b="28142"/>
          <a:stretch/>
        </p:blipFill>
        <p:spPr>
          <a:xfrm>
            <a:off x="2180727" y="3450637"/>
            <a:ext cx="1496091" cy="1467915"/>
          </a:xfrm>
          <a:prstGeom prst="rect">
            <a:avLst/>
          </a:prstGeom>
        </p:spPr>
      </p:pic>
      <p:pic>
        <p:nvPicPr>
          <p:cNvPr id="13" name="Picture 12" descr="A picture containing human face, person, smile, clothing&#10;&#10;Description automatically generated">
            <a:extLst>
              <a:ext uri="{FF2B5EF4-FFF2-40B4-BE49-F238E27FC236}">
                <a16:creationId xmlns:a16="http://schemas.microsoft.com/office/drawing/2014/main" id="{73FAA14C-710B-22CD-7F6F-DD14A38C7D99}"/>
              </a:ext>
            </a:extLst>
          </p:cNvPr>
          <p:cNvPicPr>
            <a:picLocks noChangeAspect="1"/>
          </p:cNvPicPr>
          <p:nvPr/>
        </p:nvPicPr>
        <p:blipFill rotWithShape="1">
          <a:blip r:embed="rId6"/>
          <a:srcRect r="8262" b="6105"/>
          <a:stretch/>
        </p:blipFill>
        <p:spPr>
          <a:xfrm>
            <a:off x="6315772" y="3429000"/>
            <a:ext cx="1532080" cy="1455691"/>
          </a:xfrm>
          <a:prstGeom prst="rect">
            <a:avLst/>
          </a:prstGeom>
        </p:spPr>
      </p:pic>
    </p:spTree>
    <p:extLst>
      <p:ext uri="{BB962C8B-B14F-4D97-AF65-F5344CB8AC3E}">
        <p14:creationId xmlns:p14="http://schemas.microsoft.com/office/powerpoint/2010/main" val="250243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a classroom&#10;&#10;Description automatically generated with low confidence">
            <a:extLst>
              <a:ext uri="{FF2B5EF4-FFF2-40B4-BE49-F238E27FC236}">
                <a16:creationId xmlns:a16="http://schemas.microsoft.com/office/drawing/2014/main" id="{8ACFE67D-714C-5E4C-D484-57C2D7CB12AE}"/>
              </a:ext>
            </a:extLst>
          </p:cNvPr>
          <p:cNvPicPr>
            <a:picLocks noChangeAspect="1"/>
          </p:cNvPicPr>
          <p:nvPr/>
        </p:nvPicPr>
        <p:blipFill rotWithShape="1">
          <a:blip r:embed="rId3"/>
          <a:srcRect t="21332" b="4010"/>
          <a:stretch/>
        </p:blipFill>
        <p:spPr>
          <a:xfrm>
            <a:off x="0" y="13150"/>
            <a:ext cx="12192000" cy="6154716"/>
          </a:xfrm>
          <a:prstGeom prst="rect">
            <a:avLst/>
          </a:prstGeom>
        </p:spPr>
      </p:pic>
      <p:sp>
        <p:nvSpPr>
          <p:cNvPr id="5" name="Rectangle 5"/>
          <p:cNvSpPr/>
          <p:nvPr/>
        </p:nvSpPr>
        <p:spPr bwMode="auto">
          <a:xfrm>
            <a:off x="5159895" y="640587"/>
            <a:ext cx="6696744" cy="1982884"/>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6" name="Rubrik 1"/>
          <p:cNvSpPr>
            <a:spLocks noGrp="1"/>
          </p:cNvSpPr>
          <p:nvPr>
            <p:ph type="title"/>
          </p:nvPr>
        </p:nvSpPr>
        <p:spPr>
          <a:xfrm>
            <a:off x="5159895" y="690134"/>
            <a:ext cx="6696744" cy="444861"/>
          </a:xfrm>
        </p:spPr>
        <p:txBody>
          <a:bodyPr>
            <a:normAutofit/>
          </a:bodyPr>
          <a:lstStyle/>
          <a:p>
            <a:pPr algn="ctr"/>
            <a:r>
              <a:rPr lang="sv-SE" sz="2200" dirty="0">
                <a:hlinkClick r:id="rId4"/>
              </a:rPr>
              <a:t>Studera med funktionsnedsättning</a:t>
            </a:r>
            <a:endParaRPr lang="en-US" sz="2200" dirty="0"/>
          </a:p>
        </p:txBody>
      </p:sp>
      <p:sp>
        <p:nvSpPr>
          <p:cNvPr id="7" name="Platshållare för innehåll 2"/>
          <p:cNvSpPr>
            <a:spLocks noGrp="1"/>
          </p:cNvSpPr>
          <p:nvPr>
            <p:ph idx="1"/>
          </p:nvPr>
        </p:nvSpPr>
        <p:spPr>
          <a:xfrm>
            <a:off x="5159895" y="1196621"/>
            <a:ext cx="6696744" cy="1223003"/>
          </a:xfrm>
        </p:spPr>
        <p:txBody>
          <a:bodyPr/>
          <a:lstStyle/>
          <a:p>
            <a:pPr marL="0" indent="0">
              <a:buNone/>
            </a:pPr>
            <a:r>
              <a:rPr lang="sv-SE" sz="1800" dirty="0"/>
              <a:t>Om du är student och har en funktionsnedsättning finns det möjlighet att använda pedagogiskt stöd under studietiden. Exempel på detta är anteckningshjälp, teckenspråkstolk eller förlängd tid vid examinationer. </a:t>
            </a:r>
          </a:p>
        </p:txBody>
      </p:sp>
    </p:spTree>
    <p:extLst>
      <p:ext uri="{BB962C8B-B14F-4D97-AF65-F5344CB8AC3E}">
        <p14:creationId xmlns:p14="http://schemas.microsoft.com/office/powerpoint/2010/main" val="37218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sitting at tables in a library&#10;&#10;Description automatically generated with medium confidence">
            <a:extLst>
              <a:ext uri="{FF2B5EF4-FFF2-40B4-BE49-F238E27FC236}">
                <a16:creationId xmlns:a16="http://schemas.microsoft.com/office/drawing/2014/main" id="{8BD03BD0-E742-C5AE-B21A-9E7441818F04}"/>
              </a:ext>
            </a:extLst>
          </p:cNvPr>
          <p:cNvPicPr>
            <a:picLocks noChangeAspect="1"/>
          </p:cNvPicPr>
          <p:nvPr/>
        </p:nvPicPr>
        <p:blipFill rotWithShape="1">
          <a:blip r:embed="rId3"/>
          <a:srcRect t="10898" b="12313"/>
          <a:stretch/>
        </p:blipFill>
        <p:spPr>
          <a:xfrm>
            <a:off x="0" y="-1"/>
            <a:ext cx="12191999" cy="6198669"/>
          </a:xfrm>
          <a:prstGeom prst="rect">
            <a:avLst/>
          </a:prstGeom>
        </p:spPr>
      </p:pic>
      <p:sp>
        <p:nvSpPr>
          <p:cNvPr id="5" name="Rectangle 4"/>
          <p:cNvSpPr/>
          <p:nvPr/>
        </p:nvSpPr>
        <p:spPr bwMode="auto">
          <a:xfrm>
            <a:off x="3935760" y="747464"/>
            <a:ext cx="8208912" cy="2954203"/>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2" name="Rubrik 1"/>
          <p:cNvSpPr>
            <a:spLocks noGrp="1"/>
          </p:cNvSpPr>
          <p:nvPr>
            <p:ph type="title"/>
          </p:nvPr>
        </p:nvSpPr>
        <p:spPr>
          <a:xfrm>
            <a:off x="3935760" y="936104"/>
            <a:ext cx="8208912" cy="576064"/>
          </a:xfrm>
        </p:spPr>
        <p:txBody>
          <a:bodyPr>
            <a:normAutofit/>
          </a:bodyPr>
          <a:lstStyle/>
          <a:p>
            <a:pPr algn="ctr"/>
            <a:r>
              <a:rPr lang="sv-SE" sz="2200" dirty="0"/>
              <a:t>Universitetsbiblioteket (UB) och Studieverkstaden</a:t>
            </a:r>
          </a:p>
        </p:txBody>
      </p:sp>
      <p:sp>
        <p:nvSpPr>
          <p:cNvPr id="6" name="Platshållare för innehåll 5"/>
          <p:cNvSpPr>
            <a:spLocks noGrp="1"/>
          </p:cNvSpPr>
          <p:nvPr>
            <p:ph idx="1"/>
          </p:nvPr>
        </p:nvSpPr>
        <p:spPr>
          <a:xfrm>
            <a:off x="3935760" y="1628800"/>
            <a:ext cx="8256240" cy="2376264"/>
          </a:xfrm>
          <a:ln w="57150">
            <a:noFill/>
          </a:ln>
        </p:spPr>
        <p:txBody>
          <a:bodyPr/>
          <a:lstStyle/>
          <a:p>
            <a:pPr marL="0" indent="0">
              <a:buNone/>
            </a:pPr>
            <a:r>
              <a:rPr lang="sv-SE" sz="1800" dirty="0"/>
              <a:t>Sök- och skrivhjälp finns på </a:t>
            </a:r>
            <a:r>
              <a:rPr lang="sv-SE" sz="1800" dirty="0">
                <a:hlinkClick r:id="rId4"/>
              </a:rPr>
              <a:t>Universitetsbiblioteket</a:t>
            </a:r>
            <a:r>
              <a:rPr lang="sv-SE" sz="1800" dirty="0"/>
              <a:t> och på </a:t>
            </a:r>
            <a:r>
              <a:rPr lang="sv-SE" sz="1800" dirty="0">
                <a:hlinkClick r:id="rId5"/>
              </a:rPr>
              <a:t>skrivguiden</a:t>
            </a:r>
            <a:r>
              <a:rPr lang="sv-SE" sz="1800" dirty="0"/>
              <a:t>.</a:t>
            </a:r>
            <a:br>
              <a:rPr lang="sv-SE" sz="1800" dirty="0"/>
            </a:br>
            <a:br>
              <a:rPr lang="sv-SE" sz="1800" dirty="0"/>
            </a:br>
            <a:r>
              <a:rPr lang="sv-SE" sz="1800" dirty="0"/>
              <a:t>Hos </a:t>
            </a:r>
            <a:r>
              <a:rPr lang="sv-SE" sz="1800" dirty="0">
                <a:hlinkClick r:id="rId6"/>
              </a:rPr>
              <a:t>Studieverkstaden</a:t>
            </a:r>
            <a:r>
              <a:rPr lang="sv-SE" sz="1800" dirty="0"/>
              <a:t> kan du som student få handledning som rör akademisk skrivande och studieteknik.</a:t>
            </a:r>
            <a:br>
              <a:rPr lang="sv-SE" sz="1800" dirty="0"/>
            </a:br>
            <a:br>
              <a:rPr lang="sv-SE" sz="1800" dirty="0"/>
            </a:br>
            <a:r>
              <a:rPr lang="sv-SE" sz="1800" dirty="0"/>
              <a:t>Läs </a:t>
            </a:r>
            <a:r>
              <a:rPr lang="sv-SE" sz="1800" i="1" dirty="0">
                <a:hlinkClick r:id="rId7"/>
              </a:rPr>
              <a:t>Refero – antiplagieringsguiden </a:t>
            </a:r>
            <a:r>
              <a:rPr lang="sv-SE" sz="1800" dirty="0"/>
              <a:t> ett webbaserat läromedel som visar hur du får använda andras texter i ditt akademiska skrivande.</a:t>
            </a:r>
          </a:p>
        </p:txBody>
      </p:sp>
    </p:spTree>
    <p:extLst>
      <p:ext uri="{BB962C8B-B14F-4D97-AF65-F5344CB8AC3E}">
        <p14:creationId xmlns:p14="http://schemas.microsoft.com/office/powerpoint/2010/main" val="11572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yellow chairs and tables in a room&#10;&#10;Description automatically generated with medium confidence">
            <a:extLst>
              <a:ext uri="{FF2B5EF4-FFF2-40B4-BE49-F238E27FC236}">
                <a16:creationId xmlns:a16="http://schemas.microsoft.com/office/drawing/2014/main" id="{78A4ADB2-F670-3557-D6F4-B6BF93E4D221}"/>
              </a:ext>
            </a:extLst>
          </p:cNvPr>
          <p:cNvPicPr>
            <a:picLocks noChangeAspect="1"/>
          </p:cNvPicPr>
          <p:nvPr/>
        </p:nvPicPr>
        <p:blipFill rotWithShape="1">
          <a:blip r:embed="rId3"/>
          <a:srcRect t="7247" b="15144"/>
          <a:stretch/>
        </p:blipFill>
        <p:spPr>
          <a:xfrm>
            <a:off x="0" y="0"/>
            <a:ext cx="12192000" cy="6309320"/>
          </a:xfrm>
          <a:prstGeom prst="rect">
            <a:avLst/>
          </a:prstGeom>
        </p:spPr>
      </p:pic>
      <p:sp>
        <p:nvSpPr>
          <p:cNvPr id="7" name="Rectangle 5">
            <a:hlinkClick r:id="rId4"/>
          </p:cNvPr>
          <p:cNvSpPr/>
          <p:nvPr/>
        </p:nvSpPr>
        <p:spPr bwMode="auto">
          <a:xfrm>
            <a:off x="247226" y="548679"/>
            <a:ext cx="6048672" cy="4273691"/>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2" name="Rubrik 1"/>
          <p:cNvSpPr>
            <a:spLocks noGrp="1"/>
          </p:cNvSpPr>
          <p:nvPr>
            <p:ph type="title"/>
          </p:nvPr>
        </p:nvSpPr>
        <p:spPr>
          <a:xfrm>
            <a:off x="259566" y="821631"/>
            <a:ext cx="6048672" cy="395610"/>
          </a:xfrm>
        </p:spPr>
        <p:txBody>
          <a:bodyPr>
            <a:normAutofit/>
          </a:bodyPr>
          <a:lstStyle/>
          <a:p>
            <a:pPr algn="ctr"/>
            <a:r>
              <a:rPr lang="sv-SE" sz="2200" dirty="0">
                <a:hlinkClick r:id="rId5"/>
              </a:rPr>
              <a:t>Studenthälsan</a:t>
            </a:r>
            <a:endParaRPr lang="sv-SE" sz="2200" dirty="0"/>
          </a:p>
        </p:txBody>
      </p:sp>
      <p:sp>
        <p:nvSpPr>
          <p:cNvPr id="3" name="Platshållare för innehåll 2"/>
          <p:cNvSpPr>
            <a:spLocks noGrp="1"/>
          </p:cNvSpPr>
          <p:nvPr>
            <p:ph idx="1"/>
          </p:nvPr>
        </p:nvSpPr>
        <p:spPr>
          <a:xfrm>
            <a:off x="335360" y="1324236"/>
            <a:ext cx="5564845" cy="2866764"/>
          </a:xfrm>
        </p:spPr>
        <p:txBody>
          <a:bodyPr/>
          <a:lstStyle/>
          <a:p>
            <a:pPr marL="0" indent="0">
              <a:spcBef>
                <a:spcPts val="0"/>
              </a:spcBef>
              <a:buNone/>
            </a:pPr>
            <a:r>
              <a:rPr lang="sv-SE" sz="1800" dirty="0"/>
              <a:t>Studenthälsan finns både i Kalmar och i Växjö för dig som är student vid Linnéuniversitetet. De erbjuder samtalsstöd och coachning samt arbetar med livsstilsfrågor. </a:t>
            </a:r>
          </a:p>
          <a:p>
            <a:pPr marL="0" indent="0">
              <a:spcBef>
                <a:spcPts val="0"/>
              </a:spcBef>
              <a:buNone/>
            </a:pPr>
            <a:endParaRPr lang="sv-SE" sz="1800" dirty="0"/>
          </a:p>
          <a:p>
            <a:pPr marL="0" indent="0">
              <a:spcBef>
                <a:spcPts val="0"/>
              </a:spcBef>
              <a:buNone/>
            </a:pPr>
            <a:endParaRPr lang="sv-SE" sz="1800" dirty="0"/>
          </a:p>
          <a:p>
            <a:pPr marL="0" indent="0">
              <a:spcBef>
                <a:spcPts val="0"/>
              </a:spcBef>
              <a:buNone/>
            </a:pPr>
            <a:r>
              <a:rPr lang="sv-SE" sz="1800" dirty="0"/>
              <a:t>Ibland kan övergången till högre studier vara tuff och därför finns både föreläsningsserien </a:t>
            </a:r>
            <a:r>
              <a:rPr lang="sv-SE" sz="1800" b="1" i="1" dirty="0"/>
              <a:t>Så lyckas du med dina studier </a:t>
            </a:r>
            <a:r>
              <a:rPr lang="sv-SE" sz="1800" dirty="0"/>
              <a:t>och</a:t>
            </a:r>
            <a:r>
              <a:rPr lang="sv-SE" sz="1800" b="1" i="1" dirty="0"/>
              <a:t> arbetssättet SI. </a:t>
            </a:r>
          </a:p>
        </p:txBody>
      </p:sp>
      <p:sp>
        <p:nvSpPr>
          <p:cNvPr id="13" name="AutoShape 12" descr="resource://skype_ff_extension-at-jetpack/skype_ff_extension/data/call_skype_logo.png"/>
          <p:cNvSpPr>
            <a:spLocks noChangeAspect="1" noChangeArrowheads="1"/>
          </p:cNvSpPr>
          <p:nvPr/>
        </p:nvSpPr>
        <p:spPr bwMode="auto">
          <a:xfrm>
            <a:off x="4075113" y="2782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353355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on steps&#10;&#10;Description automatically generated with medium confidence">
            <a:extLst>
              <a:ext uri="{FF2B5EF4-FFF2-40B4-BE49-F238E27FC236}">
                <a16:creationId xmlns:a16="http://schemas.microsoft.com/office/drawing/2014/main" id="{DB092028-624A-BC11-44D2-DE6D54801B2B}"/>
              </a:ext>
            </a:extLst>
          </p:cNvPr>
          <p:cNvPicPr>
            <a:picLocks noChangeAspect="1"/>
          </p:cNvPicPr>
          <p:nvPr/>
        </p:nvPicPr>
        <p:blipFill rotWithShape="1">
          <a:blip r:embed="rId3"/>
          <a:srcRect b="23514"/>
          <a:stretch/>
        </p:blipFill>
        <p:spPr>
          <a:xfrm>
            <a:off x="0" y="-2"/>
            <a:ext cx="12192000" cy="6217921"/>
          </a:xfrm>
          <a:prstGeom prst="rect">
            <a:avLst/>
          </a:prstGeom>
        </p:spPr>
      </p:pic>
      <p:sp>
        <p:nvSpPr>
          <p:cNvPr id="5" name="Rectangle 5">
            <a:hlinkClick r:id="rId4"/>
          </p:cNvPr>
          <p:cNvSpPr/>
          <p:nvPr/>
        </p:nvSpPr>
        <p:spPr bwMode="auto">
          <a:xfrm>
            <a:off x="7536160" y="523981"/>
            <a:ext cx="3557826" cy="2952328"/>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61794" name="Rectangle 2"/>
          <p:cNvSpPr>
            <a:spLocks noGrp="1" noChangeArrowheads="1"/>
          </p:cNvSpPr>
          <p:nvPr>
            <p:ph type="title"/>
          </p:nvPr>
        </p:nvSpPr>
        <p:spPr>
          <a:xfrm>
            <a:off x="7658000" y="571616"/>
            <a:ext cx="3190527" cy="467618"/>
          </a:xfrm>
        </p:spPr>
        <p:txBody>
          <a:bodyPr>
            <a:normAutofit/>
          </a:bodyPr>
          <a:lstStyle/>
          <a:p>
            <a:pPr eaLnBrk="1" hangingPunct="1">
              <a:defRPr/>
            </a:pPr>
            <a:r>
              <a:rPr lang="sv-SE" sz="2200" dirty="0"/>
              <a:t>Studentinflytande</a:t>
            </a:r>
          </a:p>
        </p:txBody>
      </p:sp>
      <p:sp>
        <p:nvSpPr>
          <p:cNvPr id="161795" name="Rectangle 3"/>
          <p:cNvSpPr>
            <a:spLocks noGrp="1" noChangeArrowheads="1"/>
          </p:cNvSpPr>
          <p:nvPr>
            <p:ph idx="1"/>
          </p:nvPr>
        </p:nvSpPr>
        <p:spPr>
          <a:xfrm>
            <a:off x="7655838" y="1124744"/>
            <a:ext cx="3312368" cy="2664296"/>
          </a:xfrm>
        </p:spPr>
        <p:txBody>
          <a:bodyPr/>
          <a:lstStyle/>
          <a:p>
            <a:pPr marL="360000" indent="-361950">
              <a:lnSpc>
                <a:spcPct val="80000"/>
              </a:lnSpc>
              <a:spcBef>
                <a:spcPts val="0"/>
              </a:spcBef>
              <a:buFont typeface="Arial" panose="020B0604020202020204" pitchFamily="34" charset="0"/>
              <a:buChar char="•"/>
              <a:defRPr/>
            </a:pPr>
            <a:r>
              <a:rPr lang="sv-SE" sz="1800" dirty="0"/>
              <a:t>Programråd </a:t>
            </a:r>
          </a:p>
          <a:p>
            <a:pPr marL="360000" indent="-361950">
              <a:lnSpc>
                <a:spcPct val="80000"/>
              </a:lnSpc>
              <a:spcBef>
                <a:spcPts val="0"/>
              </a:spcBef>
              <a:defRPr/>
            </a:pPr>
            <a:endParaRPr lang="sv-SE" sz="1800" dirty="0"/>
          </a:p>
          <a:p>
            <a:pPr marL="360000" indent="-361950">
              <a:lnSpc>
                <a:spcPct val="80000"/>
              </a:lnSpc>
              <a:spcBef>
                <a:spcPts val="0"/>
              </a:spcBef>
              <a:buFont typeface="Arial" panose="020B0604020202020204" pitchFamily="34" charset="0"/>
              <a:buChar char="•"/>
              <a:defRPr/>
            </a:pPr>
            <a:r>
              <a:rPr lang="sv-SE" sz="1800" dirty="0"/>
              <a:t>Linnékåren</a:t>
            </a:r>
          </a:p>
          <a:p>
            <a:pPr marL="360000" indent="-361950">
              <a:lnSpc>
                <a:spcPct val="80000"/>
              </a:lnSpc>
              <a:spcBef>
                <a:spcPts val="0"/>
              </a:spcBef>
              <a:buFont typeface="Arial" panose="020B0604020202020204" pitchFamily="34" charset="0"/>
              <a:buChar char="•"/>
              <a:defRPr/>
            </a:pPr>
            <a:endParaRPr lang="sv-SE" sz="1800" dirty="0"/>
          </a:p>
          <a:p>
            <a:pPr marL="360000" indent="-361950">
              <a:lnSpc>
                <a:spcPct val="80000"/>
              </a:lnSpc>
              <a:spcBef>
                <a:spcPts val="0"/>
              </a:spcBef>
              <a:buFont typeface="Arial" panose="020B0604020202020204" pitchFamily="34" charset="0"/>
              <a:buChar char="•"/>
              <a:defRPr/>
            </a:pPr>
            <a:r>
              <a:rPr lang="sv-SE" sz="1800" dirty="0"/>
              <a:t>Studentförening</a:t>
            </a:r>
          </a:p>
          <a:p>
            <a:pPr marL="360000" indent="-361950">
              <a:lnSpc>
                <a:spcPct val="80000"/>
              </a:lnSpc>
              <a:spcBef>
                <a:spcPts val="0"/>
              </a:spcBef>
              <a:buFont typeface="Arial" panose="020B0604020202020204" pitchFamily="34" charset="0"/>
              <a:buChar char="•"/>
              <a:defRPr/>
            </a:pPr>
            <a:endParaRPr lang="sv-SE" sz="1800" dirty="0"/>
          </a:p>
          <a:p>
            <a:pPr marL="360000" indent="-361950">
              <a:lnSpc>
                <a:spcPct val="80000"/>
              </a:lnSpc>
              <a:spcBef>
                <a:spcPts val="0"/>
              </a:spcBef>
              <a:buFont typeface="Arial" panose="020B0604020202020204" pitchFamily="34" charset="0"/>
              <a:buChar char="•"/>
              <a:defRPr/>
            </a:pPr>
            <a:r>
              <a:rPr lang="sv-SE" sz="1800" dirty="0"/>
              <a:t>Kursvärdering</a:t>
            </a:r>
          </a:p>
          <a:p>
            <a:pPr marL="360000" indent="-361950">
              <a:lnSpc>
                <a:spcPct val="80000"/>
              </a:lnSpc>
              <a:spcBef>
                <a:spcPts val="0"/>
              </a:spcBef>
              <a:buFont typeface="Arial" panose="020B0604020202020204" pitchFamily="34" charset="0"/>
              <a:buChar char="•"/>
              <a:defRPr/>
            </a:pPr>
            <a:endParaRPr lang="sv-SE" sz="1800" dirty="0"/>
          </a:p>
          <a:p>
            <a:pPr marL="360000" indent="-361950">
              <a:lnSpc>
                <a:spcPct val="80000"/>
              </a:lnSpc>
              <a:spcBef>
                <a:spcPts val="0"/>
              </a:spcBef>
              <a:buFont typeface="Arial" panose="020B0604020202020204" pitchFamily="34" charset="0"/>
              <a:buChar char="•"/>
              <a:defRPr/>
            </a:pPr>
            <a:r>
              <a:rPr lang="sv-SE" sz="1800" dirty="0"/>
              <a:t>Linnébarometern</a:t>
            </a:r>
          </a:p>
          <a:p>
            <a:pPr marL="361950" indent="-361950">
              <a:lnSpc>
                <a:spcPct val="80000"/>
              </a:lnSpc>
              <a:buFont typeface="Arial" panose="020B0604020202020204" pitchFamily="34" charset="0"/>
              <a:buChar char="•"/>
              <a:defRPr/>
            </a:pPr>
            <a:endParaRPr lang="sv-SE" sz="2200" dirty="0"/>
          </a:p>
          <a:p>
            <a:pPr marL="361950" indent="-361950">
              <a:lnSpc>
                <a:spcPct val="80000"/>
              </a:lnSpc>
              <a:buFont typeface="Arial" panose="020B0604020202020204" pitchFamily="34" charset="0"/>
              <a:buChar char="•"/>
              <a:defRPr/>
            </a:pPr>
            <a:endParaRPr lang="sv-SE" sz="2200" dirty="0"/>
          </a:p>
        </p:txBody>
      </p:sp>
    </p:spTree>
    <p:extLst>
      <p:ext uri="{BB962C8B-B14F-4D97-AF65-F5344CB8AC3E}">
        <p14:creationId xmlns:p14="http://schemas.microsoft.com/office/powerpoint/2010/main" val="321552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hand drawing a line on a block with a person walking on it">
            <a:extLst>
              <a:ext uri="{FF2B5EF4-FFF2-40B4-BE49-F238E27FC236}">
                <a16:creationId xmlns:a16="http://schemas.microsoft.com/office/drawing/2014/main" id="{F016CC0F-6A9F-4C41-6516-230637ED6161}"/>
              </a:ext>
            </a:extLst>
          </p:cNvPr>
          <p:cNvPicPr>
            <a:picLocks noGrp="1" noChangeAspect="1"/>
          </p:cNvPicPr>
          <p:nvPr>
            <p:ph idx="1"/>
          </p:nvPr>
        </p:nvPicPr>
        <p:blipFill>
          <a:blip r:embed="rId3"/>
          <a:stretch>
            <a:fillRect/>
          </a:stretch>
        </p:blipFill>
        <p:spPr>
          <a:xfrm>
            <a:off x="0" y="0"/>
            <a:ext cx="12192000" cy="6867437"/>
          </a:xfrm>
        </p:spPr>
      </p:pic>
      <p:sp>
        <p:nvSpPr>
          <p:cNvPr id="2" name="Title 1">
            <a:extLst>
              <a:ext uri="{FF2B5EF4-FFF2-40B4-BE49-F238E27FC236}">
                <a16:creationId xmlns:a16="http://schemas.microsoft.com/office/drawing/2014/main" id="{FB8B631A-F2F7-55A1-1B25-D20B1F09D678}"/>
              </a:ext>
            </a:extLst>
          </p:cNvPr>
          <p:cNvSpPr>
            <a:spLocks noGrp="1"/>
          </p:cNvSpPr>
          <p:nvPr>
            <p:ph type="title"/>
          </p:nvPr>
        </p:nvSpPr>
        <p:spPr>
          <a:solidFill>
            <a:schemeClr val="bg1">
              <a:alpha val="52000"/>
            </a:schemeClr>
          </a:solidFill>
        </p:spPr>
        <p:txBody>
          <a:bodyPr/>
          <a:lstStyle/>
          <a:p>
            <a:pPr algn="ctr"/>
            <a:r>
              <a:rPr lang="sv-SE" dirty="0" err="1"/>
              <a:t>Onboarding</a:t>
            </a:r>
            <a:r>
              <a:rPr lang="sv-SE" dirty="0"/>
              <a:t> to </a:t>
            </a:r>
            <a:r>
              <a:rPr lang="sv-SE" dirty="0" err="1"/>
              <a:t>your</a:t>
            </a:r>
            <a:r>
              <a:rPr lang="sv-SE" dirty="0"/>
              <a:t> </a:t>
            </a:r>
            <a:r>
              <a:rPr lang="sv-SE" dirty="0" err="1"/>
              <a:t>Academic</a:t>
            </a:r>
            <a:r>
              <a:rPr lang="sv-SE" dirty="0"/>
              <a:t> </a:t>
            </a:r>
            <a:r>
              <a:rPr lang="sv-SE" dirty="0" err="1"/>
              <a:t>Journey</a:t>
            </a:r>
            <a:endParaRPr lang="sv-SE" dirty="0"/>
          </a:p>
        </p:txBody>
      </p:sp>
      <p:sp>
        <p:nvSpPr>
          <p:cNvPr id="6" name="Title 1">
            <a:extLst>
              <a:ext uri="{FF2B5EF4-FFF2-40B4-BE49-F238E27FC236}">
                <a16:creationId xmlns:a16="http://schemas.microsoft.com/office/drawing/2014/main" id="{00F8BDBE-A38F-7601-3E23-95EF9FE5ABE9}"/>
              </a:ext>
            </a:extLst>
          </p:cNvPr>
          <p:cNvSpPr txBox="1">
            <a:spLocks/>
          </p:cNvSpPr>
          <p:nvPr/>
        </p:nvSpPr>
        <p:spPr>
          <a:xfrm>
            <a:off x="235200" y="4474028"/>
            <a:ext cx="5860800" cy="2253341"/>
          </a:xfrm>
          <a:prstGeom prst="rect">
            <a:avLst/>
          </a:prstGeom>
          <a:solidFill>
            <a:schemeClr val="bg1">
              <a:alpha val="52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000" u="sng" dirty="0"/>
              <a:t>Heldag för nya programstudenter på kandidatnivå </a:t>
            </a:r>
          </a:p>
          <a:p>
            <a:endParaRPr lang="sv-SE" sz="1800" dirty="0"/>
          </a:p>
          <a:p>
            <a:r>
              <a:rPr lang="sv-SE" sz="1800" dirty="0"/>
              <a:t>Växjö: 9 september</a:t>
            </a:r>
          </a:p>
          <a:p>
            <a:endParaRPr lang="sv-SE" sz="1800" dirty="0"/>
          </a:p>
          <a:p>
            <a:r>
              <a:rPr lang="sv-SE" sz="1800" dirty="0"/>
              <a:t>Kalmar: 10 september</a:t>
            </a:r>
          </a:p>
          <a:p>
            <a:endParaRPr lang="sv-SE" sz="1800" dirty="0"/>
          </a:p>
        </p:txBody>
      </p:sp>
    </p:spTree>
    <p:extLst>
      <p:ext uri="{BB962C8B-B14F-4D97-AF65-F5344CB8AC3E}">
        <p14:creationId xmlns:p14="http://schemas.microsoft.com/office/powerpoint/2010/main" val="1018086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yellow flag with a logo on it&#10;&#10;Description automatically generated with low confidence">
            <a:extLst>
              <a:ext uri="{FF2B5EF4-FFF2-40B4-BE49-F238E27FC236}">
                <a16:creationId xmlns:a16="http://schemas.microsoft.com/office/drawing/2014/main" id="{4833CF7F-DE62-A017-68AC-90E0523B65BB}"/>
              </a:ext>
            </a:extLst>
          </p:cNvPr>
          <p:cNvPicPr>
            <a:picLocks noChangeAspect="1"/>
          </p:cNvPicPr>
          <p:nvPr/>
        </p:nvPicPr>
        <p:blipFill rotWithShape="1">
          <a:blip r:embed="rId3"/>
          <a:srcRect t="8213" b="8213"/>
          <a:stretch/>
        </p:blipFill>
        <p:spPr>
          <a:xfrm>
            <a:off x="0" y="0"/>
            <a:ext cx="12192000" cy="6858000"/>
          </a:xfrm>
          <a:prstGeom prst="rect">
            <a:avLst/>
          </a:prstGeom>
        </p:spPr>
      </p:pic>
      <p:sp>
        <p:nvSpPr>
          <p:cNvPr id="5" name="Rectangle 4"/>
          <p:cNvSpPr/>
          <p:nvPr/>
        </p:nvSpPr>
        <p:spPr bwMode="auto">
          <a:xfrm>
            <a:off x="947428" y="908720"/>
            <a:ext cx="10081120" cy="3816423"/>
          </a:xfrm>
          <a:prstGeom prst="rect">
            <a:avLst/>
          </a:prstGeom>
          <a:solidFill>
            <a:schemeClr val="bg1">
              <a:alpha val="6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6" name="Platshållare för innehåll 2"/>
          <p:cNvSpPr>
            <a:spLocks noGrp="1"/>
          </p:cNvSpPr>
          <p:nvPr>
            <p:ph idx="1"/>
          </p:nvPr>
        </p:nvSpPr>
        <p:spPr>
          <a:xfrm>
            <a:off x="947428" y="3861048"/>
            <a:ext cx="10081120" cy="576064"/>
          </a:xfrm>
        </p:spPr>
        <p:txBody>
          <a:bodyPr/>
          <a:lstStyle/>
          <a:p>
            <a:pPr marL="0" indent="0" algn="ctr">
              <a:lnSpc>
                <a:spcPct val="150000"/>
              </a:lnSpc>
              <a:buNone/>
            </a:pPr>
            <a:r>
              <a:rPr lang="sv-SE" sz="2500" i="1" dirty="0"/>
              <a:t>Glöm inte att registrera dig på första kursen redan idag!</a:t>
            </a:r>
          </a:p>
        </p:txBody>
      </p:sp>
      <p:sp>
        <p:nvSpPr>
          <p:cNvPr id="9" name="Platshållare för innehåll 2"/>
          <p:cNvSpPr txBox="1">
            <a:spLocks/>
          </p:cNvSpPr>
          <p:nvPr/>
        </p:nvSpPr>
        <p:spPr bwMode="auto">
          <a:xfrm>
            <a:off x="947428" y="1178794"/>
            <a:ext cx="9721080" cy="225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defRPr>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a:solidFill>
                  <a:schemeClr val="tx1"/>
                </a:solidFill>
                <a:latin typeface="+mn-lt"/>
                <a:cs typeface="+mn-cs"/>
              </a:defRPr>
            </a:lvl2pPr>
            <a:lvl3pPr marL="1143000" indent="-228600" algn="l" rtl="0" eaLnBrk="1" fontAlgn="base" hangingPunct="1">
              <a:spcBef>
                <a:spcPct val="20000"/>
              </a:spcBef>
              <a:spcAft>
                <a:spcPct val="0"/>
              </a:spcAft>
              <a:buFont typeface="Arial" charset="0"/>
              <a:buChar char="•"/>
              <a:defRPr>
                <a:solidFill>
                  <a:schemeClr val="tx1"/>
                </a:solidFill>
                <a:latin typeface="+mn-lt"/>
                <a:cs typeface="+mn-cs"/>
              </a:defRPr>
            </a:lvl3pPr>
            <a:lvl4pPr marL="1600200" indent="-228600" algn="l" rtl="0" eaLnBrk="1" fontAlgn="base" hangingPunct="1">
              <a:spcBef>
                <a:spcPct val="20000"/>
              </a:spcBef>
              <a:spcAft>
                <a:spcPct val="0"/>
              </a:spcAft>
              <a:buFont typeface="Arial" charset="0"/>
              <a:buChar char="–"/>
              <a:defRPr>
                <a:solidFill>
                  <a:schemeClr val="tx1"/>
                </a:solidFill>
                <a:latin typeface="+mn-lt"/>
                <a:cs typeface="+mn-cs"/>
              </a:defRPr>
            </a:lvl4pPr>
            <a:lvl5pPr marL="2057400" indent="-228600" algn="l" rtl="0" eaLnBrk="1" fontAlgn="base" hangingPunct="1">
              <a:spcBef>
                <a:spcPct val="20000"/>
              </a:spcBef>
              <a:spcAft>
                <a:spcPct val="0"/>
              </a:spcAft>
              <a:buFont typeface="Arial" charset="0"/>
              <a:buChar char="»"/>
              <a:defRPr>
                <a:solidFill>
                  <a:schemeClr val="tx1"/>
                </a:solidFill>
                <a:latin typeface="+mn-lt"/>
                <a:cs typeface="+mn-cs"/>
              </a:defRPr>
            </a:lvl5pPr>
            <a:lvl6pPr marL="2514600" indent="-228600" algn="l" rtl="0" eaLnBrk="1" fontAlgn="base" hangingPunct="1">
              <a:spcBef>
                <a:spcPct val="20000"/>
              </a:spcBef>
              <a:spcAft>
                <a:spcPct val="0"/>
              </a:spcAft>
              <a:buFont typeface="Arial" charset="0"/>
              <a:buChar char="»"/>
              <a:defRPr>
                <a:solidFill>
                  <a:schemeClr val="tx1"/>
                </a:solidFill>
                <a:latin typeface="+mn-lt"/>
                <a:cs typeface="+mn-cs"/>
              </a:defRPr>
            </a:lvl6pPr>
            <a:lvl7pPr marL="2971800" indent="-228600" algn="l" rtl="0" eaLnBrk="1" fontAlgn="base" hangingPunct="1">
              <a:spcBef>
                <a:spcPct val="20000"/>
              </a:spcBef>
              <a:spcAft>
                <a:spcPct val="0"/>
              </a:spcAft>
              <a:buFont typeface="Arial" charset="0"/>
              <a:buChar char="»"/>
              <a:defRPr>
                <a:solidFill>
                  <a:schemeClr val="tx1"/>
                </a:solidFill>
                <a:latin typeface="+mn-lt"/>
                <a:cs typeface="+mn-cs"/>
              </a:defRPr>
            </a:lvl7pPr>
            <a:lvl8pPr marL="3429000" indent="-228600" algn="l" rtl="0" eaLnBrk="1" fontAlgn="base" hangingPunct="1">
              <a:spcBef>
                <a:spcPct val="20000"/>
              </a:spcBef>
              <a:spcAft>
                <a:spcPct val="0"/>
              </a:spcAft>
              <a:buFont typeface="Arial" charset="0"/>
              <a:buChar char="»"/>
              <a:defRPr>
                <a:solidFill>
                  <a:schemeClr val="tx1"/>
                </a:solidFill>
                <a:latin typeface="+mn-lt"/>
                <a:cs typeface="+mn-cs"/>
              </a:defRPr>
            </a:lvl8pPr>
            <a:lvl9pPr marL="3886200" indent="-228600" algn="l" rtl="0" eaLnBrk="1" fontAlgn="base" hangingPunct="1">
              <a:spcBef>
                <a:spcPct val="20000"/>
              </a:spcBef>
              <a:spcAft>
                <a:spcPct val="0"/>
              </a:spcAft>
              <a:buFont typeface="Arial" charset="0"/>
              <a:buChar char="»"/>
              <a:defRPr>
                <a:solidFill>
                  <a:schemeClr val="tx1"/>
                </a:solidFill>
                <a:latin typeface="+mn-lt"/>
                <a:cs typeface="+mn-cs"/>
              </a:defRPr>
            </a:lvl9pPr>
          </a:lstStyle>
          <a:p>
            <a:pPr marL="0" indent="0" algn="ctr">
              <a:spcBef>
                <a:spcPts val="0"/>
              </a:spcBef>
            </a:pPr>
            <a:r>
              <a:rPr lang="sv-SE" sz="6500" kern="0" dirty="0"/>
              <a:t>Välkommen till</a:t>
            </a:r>
            <a:br>
              <a:rPr lang="sv-SE" sz="6500" kern="0" dirty="0"/>
            </a:br>
            <a:r>
              <a:rPr lang="sv-SE" sz="6500" u="sng" kern="0" dirty="0"/>
              <a:t>Ekonomihögskolan</a:t>
            </a:r>
            <a:r>
              <a:rPr lang="sv-SE" sz="6500" kern="0" dirty="0"/>
              <a:t>!</a:t>
            </a:r>
          </a:p>
        </p:txBody>
      </p:sp>
    </p:spTree>
    <p:extLst>
      <p:ext uri="{BB962C8B-B14F-4D97-AF65-F5344CB8AC3E}">
        <p14:creationId xmlns:p14="http://schemas.microsoft.com/office/powerpoint/2010/main" val="139660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079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B21148-FCAE-3D26-8F79-6BE66FD825D5}"/>
              </a:ext>
            </a:extLst>
          </p:cNvPr>
          <p:cNvSpPr>
            <a:spLocks noGrp="1"/>
          </p:cNvSpPr>
          <p:nvPr>
            <p:ph type="title"/>
          </p:nvPr>
        </p:nvSpPr>
        <p:spPr/>
        <p:txBody>
          <a:bodyPr/>
          <a:lstStyle/>
          <a:p>
            <a:pPr algn="ctr"/>
            <a:r>
              <a:rPr lang="sv-SE" dirty="0"/>
              <a:t>Ny digital medarbetare</a:t>
            </a:r>
          </a:p>
        </p:txBody>
      </p:sp>
      <p:sp>
        <p:nvSpPr>
          <p:cNvPr id="6" name="textruta 5">
            <a:extLst>
              <a:ext uri="{FF2B5EF4-FFF2-40B4-BE49-F238E27FC236}">
                <a16:creationId xmlns:a16="http://schemas.microsoft.com/office/drawing/2014/main" id="{69EC0AD2-A13C-3BF7-DF2C-0E9B32ED06AE}"/>
              </a:ext>
            </a:extLst>
          </p:cNvPr>
          <p:cNvSpPr txBox="1"/>
          <p:nvPr/>
        </p:nvSpPr>
        <p:spPr>
          <a:xfrm>
            <a:off x="2254355" y="3557634"/>
            <a:ext cx="4733925" cy="2308324"/>
          </a:xfrm>
          <a:prstGeom prst="rect">
            <a:avLst/>
          </a:prstGeom>
          <a:noFill/>
        </p:spPr>
        <p:txBody>
          <a:bodyPr wrap="square" rtlCol="0">
            <a:spAutoFit/>
          </a:bodyPr>
          <a:lstStyle/>
          <a:p>
            <a:pPr lvl="1"/>
            <a:endParaRPr lang="sv-SE" dirty="0"/>
          </a:p>
          <a:p>
            <a:pPr marL="285750" indent="-285750">
              <a:buFont typeface="Arial" panose="020B0604020202020204" pitchFamily="34" charset="0"/>
              <a:buChar char="•"/>
            </a:pPr>
            <a:r>
              <a:rPr lang="sv-SE" dirty="0"/>
              <a:t>Under sommaren 2023 lanserades vår nya digitala medarbetare Calle </a:t>
            </a:r>
          </a:p>
          <a:p>
            <a:pPr marL="285750" indent="-285750">
              <a:buFont typeface="Arial" panose="020B0604020202020204" pitchFamily="34" charset="0"/>
              <a:buChar char="•"/>
            </a:pPr>
            <a:r>
              <a:rPr lang="sv-SE" dirty="0"/>
              <a:t>Calle kan hjälpa dig att besvara frågor som du kan ha som ny student.  </a:t>
            </a:r>
          </a:p>
          <a:p>
            <a:pPr marL="285750" indent="-285750">
              <a:buFont typeface="Arial" panose="020B0604020202020204" pitchFamily="34" charset="0"/>
              <a:buChar char="•"/>
            </a:pPr>
            <a:r>
              <a:rPr lang="sv-SE" dirty="0"/>
              <a:t>Du hittar Calle på Lnu.se, bland annat här: </a:t>
            </a:r>
            <a:r>
              <a:rPr lang="sv-SE" dirty="0">
                <a:hlinkClick r:id="rId3"/>
              </a:rPr>
              <a:t>https://lnu.se/student/ny-student/</a:t>
            </a:r>
            <a:endParaRPr lang="sv-SE" dirty="0"/>
          </a:p>
          <a:p>
            <a:endParaRPr lang="sv-SE" dirty="0"/>
          </a:p>
        </p:txBody>
      </p:sp>
      <p:sp>
        <p:nvSpPr>
          <p:cNvPr id="7" name="textruta 6">
            <a:extLst>
              <a:ext uri="{FF2B5EF4-FFF2-40B4-BE49-F238E27FC236}">
                <a16:creationId xmlns:a16="http://schemas.microsoft.com/office/drawing/2014/main" id="{F571EDF4-F83F-D50D-88F5-06AD47DF973C}"/>
              </a:ext>
            </a:extLst>
          </p:cNvPr>
          <p:cNvSpPr txBox="1"/>
          <p:nvPr/>
        </p:nvSpPr>
        <p:spPr>
          <a:xfrm>
            <a:off x="2956911" y="2134880"/>
            <a:ext cx="2728505" cy="1323439"/>
          </a:xfrm>
          <a:prstGeom prst="rect">
            <a:avLst/>
          </a:prstGeom>
          <a:noFill/>
        </p:spPr>
        <p:txBody>
          <a:bodyPr wrap="square" rtlCol="0">
            <a:spAutoFit/>
          </a:bodyPr>
          <a:lstStyle/>
          <a:p>
            <a:r>
              <a:rPr lang="sv-SE" sz="4000" dirty="0">
                <a:solidFill>
                  <a:srgbClr val="FFE000"/>
                </a:solidFill>
              </a:rPr>
              <a:t>Chatboten</a:t>
            </a:r>
          </a:p>
          <a:p>
            <a:r>
              <a:rPr lang="sv-SE" sz="4000" dirty="0">
                <a:solidFill>
                  <a:srgbClr val="FFE000"/>
                </a:solidFill>
              </a:rPr>
              <a:t> Calle</a:t>
            </a:r>
          </a:p>
        </p:txBody>
      </p:sp>
      <p:pic>
        <p:nvPicPr>
          <p:cNvPr id="11" name="Bildobjekt 10" descr="En bild som visar gul, smiley, clipart, tecknad serie&#10;&#10;Automatiskt genererad beskrivning">
            <a:extLst>
              <a:ext uri="{FF2B5EF4-FFF2-40B4-BE49-F238E27FC236}">
                <a16:creationId xmlns:a16="http://schemas.microsoft.com/office/drawing/2014/main" id="{637BE2EF-E28A-D35D-5F10-546F69C106EB}"/>
              </a:ext>
            </a:extLst>
          </p:cNvPr>
          <p:cNvPicPr>
            <a:picLocks noChangeAspect="1"/>
          </p:cNvPicPr>
          <p:nvPr/>
        </p:nvPicPr>
        <p:blipFill>
          <a:blip r:embed="rId4"/>
          <a:stretch>
            <a:fillRect/>
          </a:stretch>
        </p:blipFill>
        <p:spPr>
          <a:xfrm>
            <a:off x="5288938" y="2234195"/>
            <a:ext cx="1354359" cy="1110574"/>
          </a:xfrm>
          <a:prstGeom prst="rect">
            <a:avLst/>
          </a:prstGeom>
        </p:spPr>
      </p:pic>
      <p:pic>
        <p:nvPicPr>
          <p:cNvPr id="4" name="Bildobjekt 3">
            <a:extLst>
              <a:ext uri="{FF2B5EF4-FFF2-40B4-BE49-F238E27FC236}">
                <a16:creationId xmlns:a16="http://schemas.microsoft.com/office/drawing/2014/main" id="{B75DD8EE-A2BF-25BB-835A-E1A413FE620F}"/>
              </a:ext>
            </a:extLst>
          </p:cNvPr>
          <p:cNvPicPr>
            <a:picLocks noChangeAspect="1"/>
          </p:cNvPicPr>
          <p:nvPr/>
        </p:nvPicPr>
        <p:blipFill>
          <a:blip r:embed="rId5"/>
          <a:stretch>
            <a:fillRect/>
          </a:stretch>
        </p:blipFill>
        <p:spPr>
          <a:xfrm>
            <a:off x="7821053" y="1613626"/>
            <a:ext cx="2999374" cy="4549050"/>
          </a:xfrm>
          <a:prstGeom prst="rect">
            <a:avLst/>
          </a:prstGeom>
        </p:spPr>
      </p:pic>
    </p:spTree>
    <p:extLst>
      <p:ext uri="{BB962C8B-B14F-4D97-AF65-F5344CB8AC3E}">
        <p14:creationId xmlns:p14="http://schemas.microsoft.com/office/powerpoint/2010/main" val="217706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4E4EE8F5-F321-4EF5-B7F3-75CB4706C0D6}"/>
              </a:ext>
            </a:extLst>
          </p:cNvPr>
          <p:cNvPicPr>
            <a:picLocks noChangeAspect="1"/>
          </p:cNvPicPr>
          <p:nvPr/>
        </p:nvPicPr>
        <p:blipFill rotWithShape="1">
          <a:blip r:embed="rId3">
            <a:extLst>
              <a:ext uri="{28A0092B-C50C-407E-A947-70E740481C1C}">
                <a14:useLocalDpi xmlns:a14="http://schemas.microsoft.com/office/drawing/2010/main" val="0"/>
              </a:ext>
            </a:extLst>
          </a:blip>
          <a:srcRect r="-283"/>
          <a:stretch/>
        </p:blipFill>
        <p:spPr>
          <a:xfrm>
            <a:off x="2505932" y="63055"/>
            <a:ext cx="7111877" cy="5958233"/>
          </a:xfrm>
          <a:prstGeom prst="rect">
            <a:avLst/>
          </a:prstGeom>
        </p:spPr>
      </p:pic>
      <p:sp>
        <p:nvSpPr>
          <p:cNvPr id="4" name="Rectangle 2"/>
          <p:cNvSpPr>
            <a:spLocks noChangeArrowheads="1"/>
          </p:cNvSpPr>
          <p:nvPr/>
        </p:nvSpPr>
        <p:spPr bwMode="auto">
          <a:xfrm flipV="1">
            <a:off x="2351583" y="-3816427"/>
            <a:ext cx="45798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9" name="textruta 8"/>
          <p:cNvSpPr txBox="1"/>
          <p:nvPr/>
        </p:nvSpPr>
        <p:spPr>
          <a:xfrm>
            <a:off x="-25672" y="2140803"/>
            <a:ext cx="2470853" cy="2951064"/>
          </a:xfrm>
          <a:prstGeom prst="rect">
            <a:avLst/>
          </a:prstGeom>
          <a:noFill/>
        </p:spPr>
        <p:txBody>
          <a:bodyPr wrap="square" rtlCol="0">
            <a:spAutoFit/>
          </a:bodyPr>
          <a:lstStyle/>
          <a:p>
            <a:pPr>
              <a:lnSpc>
                <a:spcPct val="150000"/>
              </a:lnSpc>
            </a:pPr>
            <a:r>
              <a:rPr lang="sv-SE" u="sng" dirty="0">
                <a:latin typeface="+mj-lt"/>
              </a:rPr>
              <a:t>Klicka på kursen:</a:t>
            </a:r>
          </a:p>
          <a:p>
            <a:pPr marL="285750" indent="-285750">
              <a:lnSpc>
                <a:spcPct val="150000"/>
              </a:lnSpc>
              <a:buFont typeface="Arial" panose="020B0604020202020204" pitchFamily="34" charset="0"/>
              <a:buChar char="•"/>
            </a:pPr>
            <a:r>
              <a:rPr lang="sv-SE" dirty="0">
                <a:latin typeface="+mj-lt"/>
              </a:rPr>
              <a:t>Länk till kursrummet på </a:t>
            </a:r>
            <a:r>
              <a:rPr lang="sv-SE" dirty="0" err="1">
                <a:latin typeface="+mj-lt"/>
              </a:rPr>
              <a:t>Moodle</a:t>
            </a:r>
            <a:endParaRPr lang="sv-SE" dirty="0">
              <a:latin typeface="+mj-lt"/>
            </a:endParaRPr>
          </a:p>
          <a:p>
            <a:pPr marL="285750" indent="-285750">
              <a:lnSpc>
                <a:spcPct val="150000"/>
              </a:lnSpc>
              <a:buFont typeface="Arial" panose="020B0604020202020204" pitchFamily="34" charset="0"/>
              <a:buChar char="•"/>
            </a:pPr>
            <a:r>
              <a:rPr lang="sv-SE" dirty="0">
                <a:latin typeface="+mj-lt"/>
              </a:rPr>
              <a:t>Länk till kursplan</a:t>
            </a:r>
          </a:p>
          <a:p>
            <a:pPr marL="285750" indent="-285750">
              <a:lnSpc>
                <a:spcPct val="150000"/>
              </a:lnSpc>
              <a:buFont typeface="Arial" panose="020B0604020202020204" pitchFamily="34" charset="0"/>
              <a:buChar char="•"/>
            </a:pPr>
            <a:r>
              <a:rPr lang="sv-SE" dirty="0">
                <a:latin typeface="+mj-lt"/>
              </a:rPr>
              <a:t>Information om anmälningstider för tentamen</a:t>
            </a:r>
          </a:p>
        </p:txBody>
      </p:sp>
      <p:sp>
        <p:nvSpPr>
          <p:cNvPr id="11" name="textruta 10"/>
          <p:cNvSpPr txBox="1"/>
          <p:nvPr/>
        </p:nvSpPr>
        <p:spPr>
          <a:xfrm>
            <a:off x="9719211" y="363295"/>
            <a:ext cx="2687504" cy="646331"/>
          </a:xfrm>
          <a:prstGeom prst="rect">
            <a:avLst/>
          </a:prstGeom>
          <a:noFill/>
        </p:spPr>
        <p:txBody>
          <a:bodyPr wrap="square" rtlCol="0">
            <a:spAutoFit/>
          </a:bodyPr>
          <a:lstStyle/>
          <a:p>
            <a:r>
              <a:rPr lang="sv-SE" dirty="0">
                <a:latin typeface="+mj-lt"/>
              </a:rPr>
              <a:t>Viktig information under dina studier</a:t>
            </a:r>
          </a:p>
        </p:txBody>
      </p:sp>
      <p:sp>
        <p:nvSpPr>
          <p:cNvPr id="12" name="textruta 11"/>
          <p:cNvSpPr txBox="1"/>
          <p:nvPr/>
        </p:nvSpPr>
        <p:spPr>
          <a:xfrm>
            <a:off x="9910835" y="2114245"/>
            <a:ext cx="2304256" cy="2120068"/>
          </a:xfrm>
          <a:prstGeom prst="rect">
            <a:avLst/>
          </a:prstGeom>
          <a:noFill/>
        </p:spPr>
        <p:txBody>
          <a:bodyPr wrap="square" rtlCol="0">
            <a:spAutoFit/>
          </a:bodyPr>
          <a:lstStyle/>
          <a:p>
            <a:pPr>
              <a:lnSpc>
                <a:spcPct val="150000"/>
              </a:lnSpc>
            </a:pPr>
            <a:r>
              <a:rPr lang="sv-SE" u="sng" dirty="0">
                <a:latin typeface="+mj-lt"/>
              </a:rPr>
              <a:t>Ladok:</a:t>
            </a:r>
          </a:p>
          <a:p>
            <a:pPr marL="285750" indent="-285750">
              <a:lnSpc>
                <a:spcPct val="150000"/>
              </a:lnSpc>
              <a:buFont typeface="Arial" panose="020B0604020202020204" pitchFamily="34" charset="0"/>
              <a:buChar char="•"/>
            </a:pPr>
            <a:r>
              <a:rPr lang="sv-SE" dirty="0">
                <a:latin typeface="+mj-lt"/>
              </a:rPr>
              <a:t>Registrering</a:t>
            </a:r>
          </a:p>
          <a:p>
            <a:pPr marL="285750" indent="-285750">
              <a:lnSpc>
                <a:spcPct val="150000"/>
              </a:lnSpc>
              <a:buFont typeface="Arial" panose="020B0604020202020204" pitchFamily="34" charset="0"/>
              <a:buChar char="•"/>
            </a:pPr>
            <a:r>
              <a:rPr lang="sv-SE" dirty="0">
                <a:latin typeface="+mj-lt"/>
              </a:rPr>
              <a:t>Resultat</a:t>
            </a:r>
          </a:p>
          <a:p>
            <a:pPr marL="285750" indent="-285750">
              <a:lnSpc>
                <a:spcPct val="150000"/>
              </a:lnSpc>
              <a:buFont typeface="Arial" panose="020B0604020202020204" pitchFamily="34" charset="0"/>
              <a:buChar char="•"/>
            </a:pPr>
            <a:r>
              <a:rPr lang="sv-SE" dirty="0">
                <a:latin typeface="+mj-lt"/>
              </a:rPr>
              <a:t>Tentamensanmälan</a:t>
            </a:r>
          </a:p>
          <a:p>
            <a:pPr marL="285750" indent="-285750">
              <a:lnSpc>
                <a:spcPct val="150000"/>
              </a:lnSpc>
              <a:buFont typeface="Arial" panose="020B0604020202020204" pitchFamily="34" charset="0"/>
              <a:buChar char="•"/>
            </a:pPr>
            <a:r>
              <a:rPr lang="sv-SE" dirty="0">
                <a:latin typeface="+mj-lt"/>
              </a:rPr>
              <a:t>Intyg</a:t>
            </a:r>
          </a:p>
        </p:txBody>
      </p:sp>
      <p:sp>
        <p:nvSpPr>
          <p:cNvPr id="10" name="Rektangel 9"/>
          <p:cNvSpPr/>
          <p:nvPr/>
        </p:nvSpPr>
        <p:spPr bwMode="auto">
          <a:xfrm>
            <a:off x="6138406" y="2083332"/>
            <a:ext cx="1541769" cy="265548"/>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5" name="Rektangel 14"/>
          <p:cNvSpPr/>
          <p:nvPr/>
        </p:nvSpPr>
        <p:spPr bwMode="auto">
          <a:xfrm>
            <a:off x="2495600" y="908720"/>
            <a:ext cx="1341430" cy="288020"/>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6" name="Rektangel 15"/>
          <p:cNvSpPr/>
          <p:nvPr/>
        </p:nvSpPr>
        <p:spPr bwMode="auto">
          <a:xfrm>
            <a:off x="7928809" y="875704"/>
            <a:ext cx="1541769" cy="1617192"/>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7" name="Rektangel 16"/>
          <p:cNvSpPr/>
          <p:nvPr/>
        </p:nvSpPr>
        <p:spPr bwMode="auto">
          <a:xfrm>
            <a:off x="6168008" y="2420888"/>
            <a:ext cx="1512168" cy="576064"/>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8" name="Rektangel 17"/>
          <p:cNvSpPr/>
          <p:nvPr/>
        </p:nvSpPr>
        <p:spPr bwMode="auto">
          <a:xfrm>
            <a:off x="6112137" y="3112179"/>
            <a:ext cx="1568037" cy="504155"/>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9" name="Rektangel 18"/>
          <p:cNvSpPr/>
          <p:nvPr/>
        </p:nvSpPr>
        <p:spPr bwMode="auto">
          <a:xfrm>
            <a:off x="2553943" y="1772816"/>
            <a:ext cx="3482856" cy="4320480"/>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20" name="textruta 19"/>
          <p:cNvSpPr txBox="1"/>
          <p:nvPr/>
        </p:nvSpPr>
        <p:spPr>
          <a:xfrm>
            <a:off x="9411686" y="4553258"/>
            <a:ext cx="2304256" cy="1169551"/>
          </a:xfrm>
          <a:prstGeom prst="rect">
            <a:avLst/>
          </a:prstGeom>
          <a:noFill/>
        </p:spPr>
        <p:txBody>
          <a:bodyPr wrap="square" rtlCol="0">
            <a:spAutoFit/>
          </a:bodyPr>
          <a:lstStyle/>
          <a:p>
            <a:r>
              <a:rPr lang="sv-SE" u="sng" dirty="0">
                <a:latin typeface="+mj-lt"/>
              </a:rPr>
              <a:t>Mina studentnyheter</a:t>
            </a:r>
          </a:p>
          <a:p>
            <a:endParaRPr lang="sv-SE" dirty="0">
              <a:latin typeface="+mj-lt"/>
            </a:endParaRPr>
          </a:p>
          <a:p>
            <a:r>
              <a:rPr lang="sv-SE" u="sng" dirty="0">
                <a:latin typeface="+mj-lt"/>
              </a:rPr>
              <a:t>Min studentkalender</a:t>
            </a:r>
          </a:p>
          <a:p>
            <a:endParaRPr lang="sv-SE" sz="1600" dirty="0">
              <a:latin typeface="+mj-lt"/>
            </a:endParaRPr>
          </a:p>
        </p:txBody>
      </p:sp>
      <p:cxnSp>
        <p:nvCxnSpPr>
          <p:cNvPr id="21" name="Rak pilkoppling 20"/>
          <p:cNvCxnSpPr/>
          <p:nvPr/>
        </p:nvCxnSpPr>
        <p:spPr bwMode="auto">
          <a:xfrm>
            <a:off x="1775520" y="2420888"/>
            <a:ext cx="669661" cy="0"/>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Rak pilkoppling 29"/>
          <p:cNvCxnSpPr/>
          <p:nvPr/>
        </p:nvCxnSpPr>
        <p:spPr bwMode="auto">
          <a:xfrm flipH="1">
            <a:off x="7388126" y="4696356"/>
            <a:ext cx="1834652" cy="1108908"/>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Rak pilkoppling 35"/>
          <p:cNvCxnSpPr/>
          <p:nvPr/>
        </p:nvCxnSpPr>
        <p:spPr bwMode="auto">
          <a:xfrm flipH="1">
            <a:off x="7608169" y="5327920"/>
            <a:ext cx="1614609" cy="693368"/>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Rak pilkoppling 38"/>
          <p:cNvCxnSpPr/>
          <p:nvPr/>
        </p:nvCxnSpPr>
        <p:spPr bwMode="auto">
          <a:xfrm flipH="1">
            <a:off x="7680175" y="2675988"/>
            <a:ext cx="2207569" cy="0"/>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Rak pilkoppling 43"/>
          <p:cNvCxnSpPr>
            <a:cxnSpLocks/>
            <a:stCxn id="11" idx="1"/>
          </p:cNvCxnSpPr>
          <p:nvPr/>
        </p:nvCxnSpPr>
        <p:spPr bwMode="auto">
          <a:xfrm flipH="1">
            <a:off x="9505139" y="686461"/>
            <a:ext cx="214072" cy="396626"/>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ruta 46"/>
          <p:cNvSpPr txBox="1"/>
          <p:nvPr/>
        </p:nvSpPr>
        <p:spPr>
          <a:xfrm>
            <a:off x="-37812" y="836712"/>
            <a:ext cx="2713074" cy="892552"/>
          </a:xfrm>
          <a:prstGeom prst="rect">
            <a:avLst/>
          </a:prstGeom>
          <a:noFill/>
        </p:spPr>
        <p:txBody>
          <a:bodyPr wrap="square" rtlCol="0">
            <a:spAutoFit/>
          </a:bodyPr>
          <a:lstStyle/>
          <a:p>
            <a:endParaRPr lang="sv-SE" sz="1600" u="sng" dirty="0">
              <a:latin typeface="+mj-lt"/>
            </a:endParaRPr>
          </a:p>
          <a:p>
            <a:r>
              <a:rPr lang="sv-SE" dirty="0">
                <a:latin typeface="+mj-lt"/>
              </a:rPr>
              <a:t>När du är registrerad på en kurs ser du schemat här</a:t>
            </a:r>
          </a:p>
        </p:txBody>
      </p:sp>
      <p:cxnSp>
        <p:nvCxnSpPr>
          <p:cNvPr id="48" name="Rak pilkoppling 47"/>
          <p:cNvCxnSpPr/>
          <p:nvPr/>
        </p:nvCxnSpPr>
        <p:spPr bwMode="auto">
          <a:xfrm>
            <a:off x="1343472" y="980728"/>
            <a:ext cx="1001217" cy="0"/>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ruta 1"/>
          <p:cNvSpPr txBox="1"/>
          <p:nvPr/>
        </p:nvSpPr>
        <p:spPr>
          <a:xfrm>
            <a:off x="214071" y="174807"/>
            <a:ext cx="2122686" cy="430887"/>
          </a:xfrm>
          <a:prstGeom prst="rect">
            <a:avLst/>
          </a:prstGeom>
          <a:noFill/>
        </p:spPr>
        <p:txBody>
          <a:bodyPr wrap="square" rtlCol="0">
            <a:spAutoFit/>
          </a:bodyPr>
          <a:lstStyle/>
          <a:p>
            <a:r>
              <a:rPr lang="sv-SE" sz="2200" dirty="0">
                <a:latin typeface="+mj-lt"/>
              </a:rPr>
              <a:t>Studentwebben</a:t>
            </a:r>
          </a:p>
        </p:txBody>
      </p:sp>
    </p:spTree>
    <p:extLst>
      <p:ext uri="{BB962C8B-B14F-4D97-AF65-F5344CB8AC3E}">
        <p14:creationId xmlns:p14="http://schemas.microsoft.com/office/powerpoint/2010/main" val="338480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3DB7B04-302E-4BF5-B696-AB4482A67781}"/>
              </a:ext>
            </a:extLst>
          </p:cNvPr>
          <p:cNvPicPr>
            <a:picLocks noChangeAspect="1"/>
          </p:cNvPicPr>
          <p:nvPr/>
        </p:nvPicPr>
        <p:blipFill rotWithShape="1">
          <a:blip r:embed="rId3">
            <a:extLst>
              <a:ext uri="{28A0092B-C50C-407E-A947-70E740481C1C}">
                <a14:useLocalDpi xmlns:a14="http://schemas.microsoft.com/office/drawing/2010/main" val="0"/>
              </a:ext>
            </a:extLst>
          </a:blip>
          <a:srcRect l="1569" b="13772"/>
          <a:stretch/>
        </p:blipFill>
        <p:spPr>
          <a:xfrm>
            <a:off x="124665" y="1196752"/>
            <a:ext cx="12000656" cy="4320480"/>
          </a:xfrm>
          <a:prstGeom prst="rect">
            <a:avLst/>
          </a:prstGeom>
        </p:spPr>
      </p:pic>
      <p:sp>
        <p:nvSpPr>
          <p:cNvPr id="6" name="textruta 5"/>
          <p:cNvSpPr txBox="1"/>
          <p:nvPr/>
        </p:nvSpPr>
        <p:spPr>
          <a:xfrm>
            <a:off x="3096768" y="79069"/>
            <a:ext cx="5112568" cy="965905"/>
          </a:xfrm>
          <a:prstGeom prst="rect">
            <a:avLst/>
          </a:prstGeom>
          <a:noFill/>
        </p:spPr>
        <p:txBody>
          <a:bodyPr wrap="square" rtlCol="0">
            <a:spAutoFit/>
          </a:bodyPr>
          <a:lstStyle/>
          <a:p>
            <a:pPr algn="ctr">
              <a:lnSpc>
                <a:spcPct val="150000"/>
              </a:lnSpc>
            </a:pPr>
            <a:r>
              <a:rPr lang="sv-SE" sz="2200" dirty="0">
                <a:latin typeface="+mj-lt"/>
              </a:rPr>
              <a:t>Mitt LADOK</a:t>
            </a:r>
          </a:p>
          <a:p>
            <a:pPr algn="ctr">
              <a:lnSpc>
                <a:spcPct val="150000"/>
              </a:lnSpc>
            </a:pPr>
            <a:r>
              <a:rPr lang="sv-SE" i="1" dirty="0">
                <a:latin typeface="+mj-lt"/>
              </a:rPr>
              <a:t>Betyg, intyg och tentamensanmälan</a:t>
            </a:r>
          </a:p>
        </p:txBody>
      </p:sp>
      <p:sp>
        <p:nvSpPr>
          <p:cNvPr id="7" name="Rektangel 6"/>
          <p:cNvSpPr/>
          <p:nvPr/>
        </p:nvSpPr>
        <p:spPr bwMode="auto">
          <a:xfrm>
            <a:off x="10272464" y="2132856"/>
            <a:ext cx="936104" cy="288032"/>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9" name="Rektangel 8"/>
          <p:cNvSpPr/>
          <p:nvPr/>
        </p:nvSpPr>
        <p:spPr bwMode="auto">
          <a:xfrm>
            <a:off x="10272464" y="4066078"/>
            <a:ext cx="1152128" cy="288032"/>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0" name="Rektangel 9"/>
          <p:cNvSpPr/>
          <p:nvPr/>
        </p:nvSpPr>
        <p:spPr bwMode="auto">
          <a:xfrm flipV="1">
            <a:off x="10272464" y="2551837"/>
            <a:ext cx="1296144" cy="288032"/>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4" name="textruta 3">
            <a:extLst>
              <a:ext uri="{FF2B5EF4-FFF2-40B4-BE49-F238E27FC236}">
                <a16:creationId xmlns:a16="http://schemas.microsoft.com/office/drawing/2014/main" id="{97F7BCDA-1187-4751-9C42-3D29C1F0A349}"/>
              </a:ext>
            </a:extLst>
          </p:cNvPr>
          <p:cNvSpPr txBox="1"/>
          <p:nvPr/>
        </p:nvSpPr>
        <p:spPr>
          <a:xfrm>
            <a:off x="5653052" y="1638017"/>
            <a:ext cx="3323268" cy="1077218"/>
          </a:xfrm>
          <a:prstGeom prst="rect">
            <a:avLst/>
          </a:prstGeom>
          <a:noFill/>
        </p:spPr>
        <p:txBody>
          <a:bodyPr wrap="square" rtlCol="0">
            <a:spAutoFit/>
          </a:bodyPr>
          <a:lstStyle/>
          <a:p>
            <a:r>
              <a:rPr lang="sv-SE" sz="1600" u="sng" dirty="0">
                <a:latin typeface="+mj-lt"/>
              </a:rPr>
              <a:t>Min utbildning</a:t>
            </a:r>
            <a:r>
              <a:rPr lang="sv-SE" sz="1600" dirty="0">
                <a:latin typeface="+mj-lt"/>
              </a:rPr>
              <a:t> hittar du:</a:t>
            </a:r>
          </a:p>
          <a:p>
            <a:r>
              <a:rPr lang="sv-SE" sz="1600" dirty="0">
                <a:latin typeface="+mj-lt"/>
              </a:rPr>
              <a:t>betyg för kurser och program som är: avklarade, inte avklarade och tillgodoräknande</a:t>
            </a:r>
          </a:p>
        </p:txBody>
      </p:sp>
      <p:cxnSp>
        <p:nvCxnSpPr>
          <p:cNvPr id="11" name="Rak pilkoppling 10">
            <a:extLst>
              <a:ext uri="{FF2B5EF4-FFF2-40B4-BE49-F238E27FC236}">
                <a16:creationId xmlns:a16="http://schemas.microsoft.com/office/drawing/2014/main" id="{6BACEC5A-36E1-43B9-9EB7-6B11623573F6}"/>
              </a:ext>
            </a:extLst>
          </p:cNvPr>
          <p:cNvCxnSpPr/>
          <p:nvPr/>
        </p:nvCxnSpPr>
        <p:spPr bwMode="auto">
          <a:xfrm>
            <a:off x="8976320" y="2060848"/>
            <a:ext cx="1296144" cy="216024"/>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ruta 14">
            <a:extLst>
              <a:ext uri="{FF2B5EF4-FFF2-40B4-BE49-F238E27FC236}">
                <a16:creationId xmlns:a16="http://schemas.microsoft.com/office/drawing/2014/main" id="{142D61F1-C918-447A-895C-AEBE5C7BDA20}"/>
              </a:ext>
            </a:extLst>
          </p:cNvPr>
          <p:cNvSpPr txBox="1"/>
          <p:nvPr/>
        </p:nvSpPr>
        <p:spPr>
          <a:xfrm>
            <a:off x="5653052" y="3116724"/>
            <a:ext cx="3323268" cy="1077218"/>
          </a:xfrm>
          <a:prstGeom prst="rect">
            <a:avLst/>
          </a:prstGeom>
          <a:noFill/>
        </p:spPr>
        <p:txBody>
          <a:bodyPr wrap="square" rtlCol="0">
            <a:spAutoFit/>
          </a:bodyPr>
          <a:lstStyle/>
          <a:p>
            <a:r>
              <a:rPr lang="sv-SE" sz="1600" u="sng" dirty="0">
                <a:latin typeface="+mj-lt"/>
              </a:rPr>
              <a:t>Examinationstillfällen</a:t>
            </a:r>
            <a:r>
              <a:rPr lang="sv-SE" sz="1600" dirty="0">
                <a:latin typeface="+mj-lt"/>
              </a:rPr>
              <a:t>:</a:t>
            </a:r>
          </a:p>
          <a:p>
            <a:r>
              <a:rPr lang="sv-SE" sz="1600" dirty="0">
                <a:latin typeface="+mj-lt"/>
              </a:rPr>
              <a:t>Här anmäler du dig till tentamen. Du ser även inte anmäld, anmäld och passerade</a:t>
            </a:r>
          </a:p>
        </p:txBody>
      </p:sp>
      <p:cxnSp>
        <p:nvCxnSpPr>
          <p:cNvPr id="17" name="Rak pilkoppling 16">
            <a:extLst>
              <a:ext uri="{FF2B5EF4-FFF2-40B4-BE49-F238E27FC236}">
                <a16:creationId xmlns:a16="http://schemas.microsoft.com/office/drawing/2014/main" id="{BF0E0675-D7A2-4F20-A7A1-62FDC2736E76}"/>
              </a:ext>
            </a:extLst>
          </p:cNvPr>
          <p:cNvCxnSpPr/>
          <p:nvPr/>
        </p:nvCxnSpPr>
        <p:spPr bwMode="auto">
          <a:xfrm flipV="1">
            <a:off x="7824192" y="2695853"/>
            <a:ext cx="2448272" cy="610115"/>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ruta 22">
            <a:extLst>
              <a:ext uri="{FF2B5EF4-FFF2-40B4-BE49-F238E27FC236}">
                <a16:creationId xmlns:a16="http://schemas.microsoft.com/office/drawing/2014/main" id="{70312617-E108-445A-AF56-F553D8D5024A}"/>
              </a:ext>
            </a:extLst>
          </p:cNvPr>
          <p:cNvSpPr txBox="1"/>
          <p:nvPr/>
        </p:nvSpPr>
        <p:spPr>
          <a:xfrm>
            <a:off x="5725060" y="4363425"/>
            <a:ext cx="3323268" cy="1077218"/>
          </a:xfrm>
          <a:prstGeom prst="rect">
            <a:avLst/>
          </a:prstGeom>
          <a:noFill/>
        </p:spPr>
        <p:txBody>
          <a:bodyPr wrap="square" rtlCol="0">
            <a:spAutoFit/>
          </a:bodyPr>
          <a:lstStyle/>
          <a:p>
            <a:r>
              <a:rPr lang="sv-SE" sz="1600" u="sng" dirty="0">
                <a:latin typeface="+mj-lt"/>
              </a:rPr>
              <a:t>Byt lärosäte</a:t>
            </a:r>
            <a:r>
              <a:rPr lang="sv-SE" sz="1600" dirty="0">
                <a:latin typeface="+mj-lt"/>
              </a:rPr>
              <a:t>:</a:t>
            </a:r>
          </a:p>
          <a:p>
            <a:r>
              <a:rPr lang="sv-SE" sz="1600" dirty="0">
                <a:latin typeface="+mj-lt"/>
              </a:rPr>
              <a:t>För att kunna se kurser och resultat på kurser som du läser vid LNU, så måste du välja Linnéuniversitetet.</a:t>
            </a:r>
          </a:p>
        </p:txBody>
      </p:sp>
      <p:cxnSp>
        <p:nvCxnSpPr>
          <p:cNvPr id="24" name="Rak pilkoppling 23">
            <a:extLst>
              <a:ext uri="{FF2B5EF4-FFF2-40B4-BE49-F238E27FC236}">
                <a16:creationId xmlns:a16="http://schemas.microsoft.com/office/drawing/2014/main" id="{BA3F062A-10D2-419E-96EA-68C32C3AC3E2}"/>
              </a:ext>
            </a:extLst>
          </p:cNvPr>
          <p:cNvCxnSpPr>
            <a:endCxn id="9" idx="1"/>
          </p:cNvCxnSpPr>
          <p:nvPr/>
        </p:nvCxnSpPr>
        <p:spPr bwMode="auto">
          <a:xfrm flipV="1">
            <a:off x="7022429" y="4210094"/>
            <a:ext cx="3250035" cy="295365"/>
          </a:xfrm>
          <a:prstGeom prst="straightConnector1">
            <a:avLst/>
          </a:prstGeom>
          <a:solidFill>
            <a:schemeClr val="accent1"/>
          </a:solidFill>
          <a:ln w="38100" cap="flat" cmpd="sng" algn="ctr">
            <a:solidFill>
              <a:srgbClr val="FFE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1425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at a table using a computer&#10;&#10;Description automatically generated with medium confidence">
            <a:extLst>
              <a:ext uri="{FF2B5EF4-FFF2-40B4-BE49-F238E27FC236}">
                <a16:creationId xmlns:a16="http://schemas.microsoft.com/office/drawing/2014/main" id="{CDBE954E-CA84-0FEC-B746-22CC97B72A88}"/>
              </a:ext>
            </a:extLst>
          </p:cNvPr>
          <p:cNvPicPr>
            <a:picLocks noChangeAspect="1"/>
          </p:cNvPicPr>
          <p:nvPr/>
        </p:nvPicPr>
        <p:blipFill rotWithShape="1">
          <a:blip r:embed="rId3"/>
          <a:srcRect t="7298" b="7088"/>
          <a:stretch/>
        </p:blipFill>
        <p:spPr>
          <a:xfrm>
            <a:off x="0" y="144"/>
            <a:ext cx="12192000" cy="6873982"/>
          </a:xfrm>
          <a:prstGeom prst="rect">
            <a:avLst/>
          </a:prstGeom>
        </p:spPr>
      </p:pic>
      <p:sp>
        <p:nvSpPr>
          <p:cNvPr id="8" name="Rectangle 7">
            <a:extLst>
              <a:ext uri="{FF2B5EF4-FFF2-40B4-BE49-F238E27FC236}">
                <a16:creationId xmlns:a16="http://schemas.microsoft.com/office/drawing/2014/main" id="{DC68EF82-C678-479A-868D-A8B9B2AF2AB3}"/>
              </a:ext>
            </a:extLst>
          </p:cNvPr>
          <p:cNvSpPr/>
          <p:nvPr/>
        </p:nvSpPr>
        <p:spPr>
          <a:xfrm>
            <a:off x="4304412" y="1612228"/>
            <a:ext cx="7113183" cy="3633543"/>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Box 5">
            <a:extLst>
              <a:ext uri="{FF2B5EF4-FFF2-40B4-BE49-F238E27FC236}">
                <a16:creationId xmlns:a16="http://schemas.microsoft.com/office/drawing/2014/main" id="{0448DC35-390B-43E9-B647-EC1711F50E8B}"/>
              </a:ext>
            </a:extLst>
          </p:cNvPr>
          <p:cNvSpPr txBox="1"/>
          <p:nvPr/>
        </p:nvSpPr>
        <p:spPr>
          <a:xfrm>
            <a:off x="4426687" y="1884391"/>
            <a:ext cx="7612912" cy="430887"/>
          </a:xfrm>
          <a:prstGeom prst="rect">
            <a:avLst/>
          </a:prstGeom>
          <a:noFill/>
        </p:spPr>
        <p:txBody>
          <a:bodyPr wrap="square" rtlCol="0">
            <a:spAutoFit/>
          </a:bodyPr>
          <a:lstStyle/>
          <a:p>
            <a:r>
              <a:rPr lang="sv-SE" sz="2200" dirty="0"/>
              <a:t>Koppla e-postadressen du använder och håll dig uppdaterad</a:t>
            </a:r>
          </a:p>
        </p:txBody>
      </p:sp>
      <p:sp>
        <p:nvSpPr>
          <p:cNvPr id="7" name="TextBox 6">
            <a:extLst>
              <a:ext uri="{FF2B5EF4-FFF2-40B4-BE49-F238E27FC236}">
                <a16:creationId xmlns:a16="http://schemas.microsoft.com/office/drawing/2014/main" id="{7690286C-B1A0-4C68-872A-3DB6577372A9}"/>
              </a:ext>
            </a:extLst>
          </p:cNvPr>
          <p:cNvSpPr txBox="1"/>
          <p:nvPr/>
        </p:nvSpPr>
        <p:spPr>
          <a:xfrm>
            <a:off x="4501999" y="2587440"/>
            <a:ext cx="6718007" cy="2308324"/>
          </a:xfrm>
          <a:prstGeom prst="rect">
            <a:avLst/>
          </a:prstGeom>
          <a:noFill/>
        </p:spPr>
        <p:txBody>
          <a:bodyPr wrap="square" rtlCol="0">
            <a:spAutoFit/>
          </a:bodyPr>
          <a:lstStyle/>
          <a:p>
            <a:r>
              <a:rPr lang="sv-SE" dirty="0"/>
              <a:t>För att inte gå miste om viktig utbildningsinformation rörande dina studier så koppla den e-postadress som du använder till ditt studentkonto. </a:t>
            </a:r>
          </a:p>
          <a:p>
            <a:endParaRPr lang="sv-SE" dirty="0"/>
          </a:p>
          <a:p>
            <a:r>
              <a:rPr lang="sv-SE" dirty="0"/>
              <a:t>Du uppdaterar till aktuell e-postadress via ditt studentkonto på Lnu.se/student/min-sida i ’Mitt Ladok’ under ’Mina uppgifter’. </a:t>
            </a:r>
          </a:p>
          <a:p>
            <a:endParaRPr lang="sv-SE" dirty="0"/>
          </a:p>
          <a:p>
            <a:r>
              <a:rPr lang="sv-SE" dirty="0"/>
              <a:t>Läs mer på </a:t>
            </a:r>
            <a:r>
              <a:rPr lang="sv-SE" dirty="0" err="1"/>
              <a:t>IT-support</a:t>
            </a:r>
            <a:r>
              <a:rPr lang="sv-SE" dirty="0"/>
              <a:t> för studenter.</a:t>
            </a:r>
          </a:p>
        </p:txBody>
      </p:sp>
    </p:spTree>
    <p:extLst>
      <p:ext uri="{BB962C8B-B14F-4D97-AF65-F5344CB8AC3E}">
        <p14:creationId xmlns:p14="http://schemas.microsoft.com/office/powerpoint/2010/main" val="1674155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2"/>
          <p:cNvSpPr>
            <a:spLocks noGrp="1"/>
          </p:cNvSpPr>
          <p:nvPr>
            <p:ph type="title"/>
          </p:nvPr>
        </p:nvSpPr>
        <p:spPr>
          <a:xfrm>
            <a:off x="983432" y="238336"/>
            <a:ext cx="10009112" cy="476672"/>
          </a:xfrm>
        </p:spPr>
        <p:txBody>
          <a:bodyPr>
            <a:normAutofit/>
          </a:bodyPr>
          <a:lstStyle/>
          <a:p>
            <a:pPr algn="ctr"/>
            <a:r>
              <a:rPr lang="sv-SE" sz="2200" dirty="0"/>
              <a:t>Schema</a:t>
            </a:r>
          </a:p>
        </p:txBody>
      </p:sp>
      <p:sp>
        <p:nvSpPr>
          <p:cNvPr id="7" name="Rectangle 5"/>
          <p:cNvSpPr/>
          <p:nvPr/>
        </p:nvSpPr>
        <p:spPr bwMode="auto">
          <a:xfrm>
            <a:off x="2063552" y="836713"/>
            <a:ext cx="8496944" cy="936104"/>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6" name="Rubrik 2"/>
          <p:cNvSpPr txBox="1">
            <a:spLocks/>
          </p:cNvSpPr>
          <p:nvPr/>
        </p:nvSpPr>
        <p:spPr bwMode="auto">
          <a:xfrm>
            <a:off x="2051602" y="659920"/>
            <a:ext cx="8413644" cy="47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a:lstStyle>
          <a:p>
            <a:pPr algn="ctr"/>
            <a:r>
              <a:rPr lang="sv-SE" sz="1800" kern="0" dirty="0"/>
              <a:t>När schemat är publicerat kan det sökas fram </a:t>
            </a:r>
            <a:r>
              <a:rPr lang="sv-SE" sz="1800" kern="0" dirty="0">
                <a:hlinkClick r:id="rId3"/>
              </a:rPr>
              <a:t>via TimeEdit</a:t>
            </a:r>
            <a:endParaRPr lang="sv-SE" sz="1800" kern="0" dirty="0"/>
          </a:p>
          <a:p>
            <a:endParaRPr lang="sv-SE" sz="1800" kern="0" dirty="0"/>
          </a:p>
        </p:txBody>
      </p:sp>
      <p:pic>
        <p:nvPicPr>
          <p:cNvPr id="3" name="Bildobjekt 2">
            <a:extLst>
              <a:ext uri="{FF2B5EF4-FFF2-40B4-BE49-F238E27FC236}">
                <a16:creationId xmlns:a16="http://schemas.microsoft.com/office/drawing/2014/main" id="{0775ACF9-9826-4FC9-B9A0-3CA7E7573AAF}"/>
              </a:ext>
            </a:extLst>
          </p:cNvPr>
          <p:cNvPicPr>
            <a:picLocks noChangeAspect="1"/>
          </p:cNvPicPr>
          <p:nvPr/>
        </p:nvPicPr>
        <p:blipFill>
          <a:blip r:embed="rId4"/>
          <a:stretch>
            <a:fillRect/>
          </a:stretch>
        </p:blipFill>
        <p:spPr>
          <a:xfrm>
            <a:off x="263352" y="1197444"/>
            <a:ext cx="11568608" cy="4823843"/>
          </a:xfrm>
          <a:prstGeom prst="rect">
            <a:avLst/>
          </a:prstGeom>
        </p:spPr>
      </p:pic>
    </p:spTree>
    <p:extLst>
      <p:ext uri="{BB962C8B-B14F-4D97-AF65-F5344CB8AC3E}">
        <p14:creationId xmlns:p14="http://schemas.microsoft.com/office/powerpoint/2010/main" val="169886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AFCC8C2-FBA7-4619-8DBF-00A37D6CAA18}"/>
              </a:ext>
            </a:extLst>
          </p:cNvPr>
          <p:cNvPicPr>
            <a:picLocks noChangeAspect="1"/>
          </p:cNvPicPr>
          <p:nvPr/>
        </p:nvPicPr>
        <p:blipFill>
          <a:blip r:embed="rId3"/>
          <a:stretch>
            <a:fillRect/>
          </a:stretch>
        </p:blipFill>
        <p:spPr>
          <a:xfrm>
            <a:off x="352425" y="167268"/>
            <a:ext cx="11487150" cy="6076950"/>
          </a:xfrm>
          <a:prstGeom prst="rect">
            <a:avLst/>
          </a:prstGeom>
        </p:spPr>
      </p:pic>
      <p:sp>
        <p:nvSpPr>
          <p:cNvPr id="10" name="Rektangel 9"/>
          <p:cNvSpPr/>
          <p:nvPr/>
        </p:nvSpPr>
        <p:spPr bwMode="auto">
          <a:xfrm>
            <a:off x="4655840" y="1628800"/>
            <a:ext cx="1683035" cy="648072"/>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1" name="Rektangel 10"/>
          <p:cNvSpPr/>
          <p:nvPr/>
        </p:nvSpPr>
        <p:spPr bwMode="auto">
          <a:xfrm>
            <a:off x="911424" y="1628800"/>
            <a:ext cx="3600400" cy="648072"/>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2" name="Rektangel 11"/>
          <p:cNvSpPr/>
          <p:nvPr/>
        </p:nvSpPr>
        <p:spPr bwMode="auto">
          <a:xfrm>
            <a:off x="6482891" y="1620446"/>
            <a:ext cx="1773349" cy="648072"/>
          </a:xfrm>
          <a:prstGeom prst="rect">
            <a:avLst/>
          </a:prstGeom>
          <a:noFill/>
          <a:ln w="19050" cap="flat" cmpd="sng" algn="ctr">
            <a:solidFill>
              <a:srgbClr val="FFE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cs typeface="Arial" charset="0"/>
            </a:endParaRPr>
          </a:p>
        </p:txBody>
      </p:sp>
      <p:sp>
        <p:nvSpPr>
          <p:cNvPr id="13" name="textruta 12"/>
          <p:cNvSpPr txBox="1"/>
          <p:nvPr/>
        </p:nvSpPr>
        <p:spPr>
          <a:xfrm>
            <a:off x="9795258" y="332656"/>
            <a:ext cx="1872208" cy="338554"/>
          </a:xfrm>
          <a:prstGeom prst="rect">
            <a:avLst/>
          </a:prstGeom>
          <a:noFill/>
        </p:spPr>
        <p:txBody>
          <a:bodyPr wrap="square" rtlCol="0">
            <a:spAutoFit/>
          </a:bodyPr>
          <a:lstStyle/>
          <a:p>
            <a:r>
              <a:rPr lang="sv-SE" sz="1600" u="sng" dirty="0">
                <a:latin typeface="+mj-lt"/>
                <a:hlinkClick r:id="rId4"/>
              </a:rPr>
              <a:t>salstentamen.lnu.se</a:t>
            </a:r>
            <a:endParaRPr lang="sv-SE" sz="1600" dirty="0">
              <a:latin typeface="+mj-lt"/>
            </a:endParaRPr>
          </a:p>
        </p:txBody>
      </p:sp>
    </p:spTree>
    <p:extLst>
      <p:ext uri="{BB962C8B-B14F-4D97-AF65-F5344CB8AC3E}">
        <p14:creationId xmlns:p14="http://schemas.microsoft.com/office/powerpoint/2010/main" val="380245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47513F-BB74-A8C1-4C92-DD9C2D45044D}"/>
              </a:ext>
            </a:extLst>
          </p:cNvPr>
          <p:cNvPicPr>
            <a:picLocks noChangeAspect="1"/>
          </p:cNvPicPr>
          <p:nvPr/>
        </p:nvPicPr>
        <p:blipFill>
          <a:blip r:embed="rId3"/>
          <a:stretch>
            <a:fillRect/>
          </a:stretch>
        </p:blipFill>
        <p:spPr>
          <a:xfrm>
            <a:off x="0" y="-1"/>
            <a:ext cx="12192000" cy="6018835"/>
          </a:xfrm>
          <a:prstGeom prst="rect">
            <a:avLst/>
          </a:prstGeom>
        </p:spPr>
      </p:pic>
      <p:sp>
        <p:nvSpPr>
          <p:cNvPr id="9" name="Rectangle 2">
            <a:extLst>
              <a:ext uri="{FF2B5EF4-FFF2-40B4-BE49-F238E27FC236}">
                <a16:creationId xmlns:a16="http://schemas.microsoft.com/office/drawing/2014/main" id="{DABC3DB8-7117-429F-A0B4-BC379A199EE3}"/>
              </a:ext>
            </a:extLst>
          </p:cNvPr>
          <p:cNvSpPr/>
          <p:nvPr/>
        </p:nvSpPr>
        <p:spPr bwMode="auto">
          <a:xfrm>
            <a:off x="3252486" y="2068058"/>
            <a:ext cx="3958542" cy="1531669"/>
          </a:xfrm>
          <a:prstGeom prst="rect">
            <a:avLst/>
          </a:prstGeom>
          <a:solidFill>
            <a:schemeClr val="bg1">
              <a:alpha val="9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sv-SE" sz="2000" dirty="0" err="1">
                <a:latin typeface="+mj-lt"/>
              </a:rPr>
              <a:t>Lärplattformen</a:t>
            </a:r>
            <a:r>
              <a:rPr lang="sv-SE" sz="2000" dirty="0">
                <a:latin typeface="+mj-lt"/>
              </a:rPr>
              <a:t> </a:t>
            </a:r>
            <a:r>
              <a:rPr lang="sv-SE" sz="2000" dirty="0" err="1">
                <a:latin typeface="+mj-lt"/>
              </a:rPr>
              <a:t>Moodle</a:t>
            </a:r>
            <a:endParaRPr lang="sv-SE" sz="2000" dirty="0">
              <a:latin typeface="+mj-lt"/>
            </a:endParaRPr>
          </a:p>
          <a:p>
            <a:pPr algn="ctr"/>
            <a:endParaRPr lang="sv-SE" dirty="0">
              <a:latin typeface="+mj-lt"/>
            </a:endParaRPr>
          </a:p>
          <a:p>
            <a:pPr algn="ctr"/>
            <a:r>
              <a:rPr lang="sv-SE" sz="1600" dirty="0">
                <a:latin typeface="+mj-lt"/>
              </a:rPr>
              <a:t>Programrum </a:t>
            </a:r>
          </a:p>
          <a:p>
            <a:pPr algn="ctr"/>
            <a:r>
              <a:rPr lang="sv-SE" sz="1600" dirty="0">
                <a:latin typeface="+mj-lt"/>
              </a:rPr>
              <a:t>Kursrum </a:t>
            </a:r>
          </a:p>
          <a:p>
            <a:pPr algn="ctr"/>
            <a:r>
              <a:rPr lang="sv-SE" sz="1600" dirty="0">
                <a:latin typeface="+mj-lt"/>
                <a:hlinkClick r:id="rId4"/>
              </a:rPr>
              <a:t>Ekonomihögskolan informerar</a:t>
            </a:r>
            <a:endParaRPr lang="sv-SE" sz="1600" dirty="0">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sv-SE" sz="1800" b="0" i="0" u="none" strike="noStrike" cap="none" normalizeH="0" baseline="0" dirty="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8498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Linnéuniversitetet">
      <a:dk1>
        <a:sysClr val="windowText" lastClr="000000"/>
      </a:dk1>
      <a:lt1>
        <a:sysClr val="window" lastClr="FFFFFF"/>
      </a:lt1>
      <a:dk2>
        <a:srgbClr val="333333"/>
      </a:dk2>
      <a:lt2>
        <a:srgbClr val="E0DED8"/>
      </a:lt2>
      <a:accent1>
        <a:srgbClr val="FFE000"/>
      </a:accent1>
      <a:accent2>
        <a:srgbClr val="F142BF"/>
      </a:accent2>
      <a:accent3>
        <a:srgbClr val="4CC010"/>
      </a:accent3>
      <a:accent4>
        <a:srgbClr val="B281FE"/>
      </a:accent4>
      <a:accent5>
        <a:srgbClr val="56C5FF"/>
      </a:accent5>
      <a:accent6>
        <a:srgbClr val="FF963E"/>
      </a:accent6>
      <a:hlink>
        <a:srgbClr val="0563C1"/>
      </a:hlink>
      <a:folHlink>
        <a:srgbClr val="954F72"/>
      </a:folHlink>
    </a:clrScheme>
    <a:fontScheme name="Linnéuniversitetet">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nu_swe_16-9_v2.1.potx" id="{9AB3C9D1-B147-4D76-B820-BC67EF62B3B7}" vid="{AF874EDB-6A4C-4228-9701-B3226F4841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sv-lnu-v211130</Template>
  <TotalTime>948</TotalTime>
  <Words>3167</Words>
  <Application>Microsoft Office PowerPoint</Application>
  <PresentationFormat>Bredbild</PresentationFormat>
  <Paragraphs>452</Paragraphs>
  <Slides>29</Slides>
  <Notes>27</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29</vt:i4>
      </vt:variant>
    </vt:vector>
  </HeadingPairs>
  <TitlesOfParts>
    <vt:vector size="36" baseType="lpstr">
      <vt:lpstr>ＭＳ Ｐゴシック</vt:lpstr>
      <vt:lpstr>Arial</vt:lpstr>
      <vt:lpstr>Calibri</vt:lpstr>
      <vt:lpstr>Tahoma</vt:lpstr>
      <vt:lpstr>Times New Roman</vt:lpstr>
      <vt:lpstr>Wingdings</vt:lpstr>
      <vt:lpstr>Office-tema</vt:lpstr>
      <vt:lpstr>Välkommen  som student på Ekonomihögskolan vid Linnéuniversitetet</vt:lpstr>
      <vt:lpstr>PowerPoint-presentation</vt:lpstr>
      <vt:lpstr>Ny digital medarbetare</vt:lpstr>
      <vt:lpstr>PowerPoint-presentation</vt:lpstr>
      <vt:lpstr>PowerPoint-presentation</vt:lpstr>
      <vt:lpstr>PowerPoint-presentation</vt:lpstr>
      <vt:lpstr>Schema</vt:lpstr>
      <vt:lpstr>PowerPoint-presentation</vt:lpstr>
      <vt:lpstr>PowerPoint-presentation</vt:lpstr>
      <vt:lpstr>Kurs- och utbildningsplan</vt:lpstr>
      <vt:lpstr>Examination</vt:lpstr>
      <vt:lpstr>Skriftlig salstentamen </vt:lpstr>
      <vt:lpstr>Underkända examinationer:</vt:lpstr>
      <vt:lpstr>Infocenter – Växjö</vt:lpstr>
      <vt:lpstr>Generella betygskriterier för betygsskalan A-F vid Ekonomihögskolan </vt:lpstr>
      <vt:lpstr>Sammanvägning av betyg – betyg på kurs</vt:lpstr>
      <vt:lpstr>Kursvärdering</vt:lpstr>
      <vt:lpstr>PowerPoint-presentation</vt:lpstr>
      <vt:lpstr>Utbildningsadministrationen Ekonomihögskolan </vt:lpstr>
      <vt:lpstr>Internationalisering </vt:lpstr>
      <vt:lpstr>Studievägledning på Ekonomihögskolan</vt:lpstr>
      <vt:lpstr>Karriärvägledning – Lnu Karriär</vt:lpstr>
      <vt:lpstr>Studera med funktionsnedsättning</vt:lpstr>
      <vt:lpstr>Universitetsbiblioteket (UB) och Studieverkstaden</vt:lpstr>
      <vt:lpstr>Studenthälsan</vt:lpstr>
      <vt:lpstr>Studentinflytande</vt:lpstr>
      <vt:lpstr>Onboarding to your Academic Journey</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som student på Ekonomihögskolan vid Linnéuniversitetet</dc:title>
  <dc:creator>Sanna Halvadzic</dc:creator>
  <cp:lastModifiedBy>Martin Holgersson</cp:lastModifiedBy>
  <cp:revision>67</cp:revision>
  <dcterms:created xsi:type="dcterms:W3CDTF">2022-07-05T15:20:21Z</dcterms:created>
  <dcterms:modified xsi:type="dcterms:W3CDTF">2024-08-23T07:19:57Z</dcterms:modified>
</cp:coreProperties>
</file>