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58" r:id="rId5"/>
  </p:sldMasterIdLst>
  <p:notesMasterIdLst>
    <p:notesMasterId r:id="rId56"/>
  </p:notesMasterIdLst>
  <p:sldIdLst>
    <p:sldId id="282" r:id="rId6"/>
    <p:sldId id="258" r:id="rId7"/>
    <p:sldId id="259" r:id="rId8"/>
    <p:sldId id="260" r:id="rId9"/>
    <p:sldId id="275" r:id="rId10"/>
    <p:sldId id="311" r:id="rId11"/>
    <p:sldId id="283" r:id="rId12"/>
    <p:sldId id="270" r:id="rId13"/>
    <p:sldId id="261" r:id="rId14"/>
    <p:sldId id="273" r:id="rId15"/>
    <p:sldId id="274" r:id="rId16"/>
    <p:sldId id="262" r:id="rId17"/>
    <p:sldId id="296" r:id="rId18"/>
    <p:sldId id="264" r:id="rId19"/>
    <p:sldId id="280" r:id="rId20"/>
    <p:sldId id="309" r:id="rId21"/>
    <p:sldId id="310" r:id="rId22"/>
    <p:sldId id="263" r:id="rId23"/>
    <p:sldId id="306" r:id="rId24"/>
    <p:sldId id="307" r:id="rId25"/>
    <p:sldId id="279" r:id="rId26"/>
    <p:sldId id="313" r:id="rId27"/>
    <p:sldId id="277" r:id="rId28"/>
    <p:sldId id="276" r:id="rId29"/>
    <p:sldId id="286" r:id="rId30"/>
    <p:sldId id="288" r:id="rId31"/>
    <p:sldId id="290" r:id="rId32"/>
    <p:sldId id="297" r:id="rId33"/>
    <p:sldId id="317" r:id="rId34"/>
    <p:sldId id="293" r:id="rId35"/>
    <p:sldId id="320" r:id="rId36"/>
    <p:sldId id="321" r:id="rId37"/>
    <p:sldId id="289" r:id="rId38"/>
    <p:sldId id="303" r:id="rId39"/>
    <p:sldId id="302" r:id="rId40"/>
    <p:sldId id="298" r:id="rId41"/>
    <p:sldId id="292" r:id="rId42"/>
    <p:sldId id="300" r:id="rId43"/>
    <p:sldId id="295" r:id="rId44"/>
    <p:sldId id="294" r:id="rId45"/>
    <p:sldId id="301" r:id="rId46"/>
    <p:sldId id="308" r:id="rId47"/>
    <p:sldId id="312" r:id="rId48"/>
    <p:sldId id="315" r:id="rId49"/>
    <p:sldId id="314" r:id="rId50"/>
    <p:sldId id="291" r:id="rId51"/>
    <p:sldId id="304" r:id="rId52"/>
    <p:sldId id="318" r:id="rId53"/>
    <p:sldId id="322" r:id="rId54"/>
    <p:sldId id="305" r:id="rId55"/>
  </p:sldIdLst>
  <p:sldSz cx="12192000" cy="6858000"/>
  <p:notesSz cx="7315200" cy="96012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venska" id="{C62FB8AF-30B2-4C80-8866-4B67532C3C7D}">
          <p14:sldIdLst>
            <p14:sldId id="282"/>
            <p14:sldId id="258"/>
            <p14:sldId id="259"/>
            <p14:sldId id="260"/>
            <p14:sldId id="275"/>
            <p14:sldId id="311"/>
            <p14:sldId id="283"/>
            <p14:sldId id="270"/>
            <p14:sldId id="261"/>
            <p14:sldId id="273"/>
            <p14:sldId id="274"/>
            <p14:sldId id="262"/>
            <p14:sldId id="296"/>
            <p14:sldId id="264"/>
            <p14:sldId id="280"/>
            <p14:sldId id="309"/>
            <p14:sldId id="310"/>
            <p14:sldId id="263"/>
            <p14:sldId id="306"/>
            <p14:sldId id="307"/>
            <p14:sldId id="279"/>
            <p14:sldId id="313"/>
            <p14:sldId id="277"/>
            <p14:sldId id="276"/>
          </p14:sldIdLst>
        </p14:section>
        <p14:section name="English" id="{8C06E000-A981-4896-BE5F-F7B756C53D8A}">
          <p14:sldIdLst>
            <p14:sldId id="286"/>
            <p14:sldId id="288"/>
            <p14:sldId id="290"/>
            <p14:sldId id="297"/>
            <p14:sldId id="317"/>
            <p14:sldId id="293"/>
            <p14:sldId id="320"/>
            <p14:sldId id="321"/>
            <p14:sldId id="289"/>
            <p14:sldId id="303"/>
            <p14:sldId id="302"/>
            <p14:sldId id="298"/>
            <p14:sldId id="292"/>
            <p14:sldId id="300"/>
            <p14:sldId id="295"/>
            <p14:sldId id="294"/>
            <p14:sldId id="301"/>
            <p14:sldId id="308"/>
            <p14:sldId id="312"/>
            <p14:sldId id="315"/>
            <p14:sldId id="314"/>
            <p14:sldId id="291"/>
            <p14:sldId id="304"/>
            <p14:sldId id="318"/>
            <p14:sldId id="322"/>
            <p14:sldId id="30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6466"/>
    <a:srgbClr val="D1E8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241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viewProps" Target="viewProp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https://linnestudenterna-my.sharepoint.com/personal/nick_linnek_se/Documents/Jobbrelaterat/Disciplinstatisti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linnestudenterna-my.sharepoint.com/personal/nick_linnek_se/Documents/Jobbrelaterat/Disciplinstatistik.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Disciplinary cases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9.3136482939632545E-2"/>
          <c:y val="0.19486111111111112"/>
          <c:w val="0.89019685039370078"/>
          <c:h val="0.68729986876640425"/>
        </c:manualLayout>
      </c:layout>
      <c:areaChart>
        <c:grouping val="stacked"/>
        <c:varyColors val="0"/>
        <c:ser>
          <c:idx val="0"/>
          <c:order val="0"/>
          <c:spPr>
            <a:solidFill>
              <a:srgbClr val="C00000"/>
            </a:solidFill>
            <a:ln>
              <a:noFill/>
            </a:ln>
            <a:effectLst/>
          </c:spPr>
          <c:cat>
            <c:numRef>
              <c:f>Blad1!$A$2:$A$26</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Blad1!$B$2:$B$26</c:f>
              <c:numCache>
                <c:formatCode>General</c:formatCode>
                <c:ptCount val="25"/>
                <c:pt idx="0">
                  <c:v>5</c:v>
                </c:pt>
                <c:pt idx="1">
                  <c:v>1</c:v>
                </c:pt>
                <c:pt idx="2">
                  <c:v>15</c:v>
                </c:pt>
                <c:pt idx="3">
                  <c:v>28</c:v>
                </c:pt>
                <c:pt idx="4">
                  <c:v>18</c:v>
                </c:pt>
                <c:pt idx="5">
                  <c:v>25</c:v>
                </c:pt>
                <c:pt idx="6">
                  <c:v>13</c:v>
                </c:pt>
                <c:pt idx="7">
                  <c:v>17</c:v>
                </c:pt>
                <c:pt idx="8">
                  <c:v>27</c:v>
                </c:pt>
                <c:pt idx="9">
                  <c:v>55</c:v>
                </c:pt>
                <c:pt idx="10">
                  <c:v>90</c:v>
                </c:pt>
                <c:pt idx="11">
                  <c:v>40</c:v>
                </c:pt>
                <c:pt idx="12">
                  <c:v>48</c:v>
                </c:pt>
                <c:pt idx="13">
                  <c:v>43</c:v>
                </c:pt>
                <c:pt idx="14">
                  <c:v>53</c:v>
                </c:pt>
                <c:pt idx="15">
                  <c:v>54</c:v>
                </c:pt>
                <c:pt idx="16">
                  <c:v>48</c:v>
                </c:pt>
                <c:pt idx="17">
                  <c:v>65</c:v>
                </c:pt>
                <c:pt idx="18">
                  <c:v>105</c:v>
                </c:pt>
                <c:pt idx="19">
                  <c:v>114</c:v>
                </c:pt>
                <c:pt idx="20">
                  <c:v>173</c:v>
                </c:pt>
                <c:pt idx="21">
                  <c:v>104</c:v>
                </c:pt>
                <c:pt idx="22">
                  <c:v>144</c:v>
                </c:pt>
                <c:pt idx="23">
                  <c:v>186</c:v>
                </c:pt>
                <c:pt idx="24">
                  <c:v>99</c:v>
                </c:pt>
              </c:numCache>
            </c:numRef>
          </c:val>
          <c:extLst>
            <c:ext xmlns:c16="http://schemas.microsoft.com/office/drawing/2014/chart" uri="{C3380CC4-5D6E-409C-BE32-E72D297353CC}">
              <c16:uniqueId val="{00000000-877F-4941-B041-2198B257195C}"/>
            </c:ext>
          </c:extLst>
        </c:ser>
        <c:dLbls>
          <c:showLegendKey val="0"/>
          <c:showVal val="0"/>
          <c:showCatName val="0"/>
          <c:showSerName val="0"/>
          <c:showPercent val="0"/>
          <c:showBubbleSize val="0"/>
        </c:dLbls>
        <c:axId val="1220599104"/>
        <c:axId val="1220600064"/>
      </c:areaChart>
      <c:catAx>
        <c:axId val="12205991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20600064"/>
        <c:crosses val="autoZero"/>
        <c:auto val="1"/>
        <c:lblAlgn val="ctr"/>
        <c:lblOffset val="100"/>
        <c:noMultiLvlLbl val="0"/>
      </c:catAx>
      <c:valAx>
        <c:axId val="122060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2059910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sv-SE"/>
              <a:t>Disciplinary cases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v-SE"/>
        </a:p>
      </c:txPr>
    </c:title>
    <c:autoTitleDeleted val="0"/>
    <c:plotArea>
      <c:layout>
        <c:manualLayout>
          <c:layoutTarget val="inner"/>
          <c:xMode val="edge"/>
          <c:yMode val="edge"/>
          <c:x val="9.3136482939632545E-2"/>
          <c:y val="0.19486111111111112"/>
          <c:w val="0.89019685039370078"/>
          <c:h val="0.68729986876640425"/>
        </c:manualLayout>
      </c:layout>
      <c:areaChart>
        <c:grouping val="stacked"/>
        <c:varyColors val="0"/>
        <c:ser>
          <c:idx val="0"/>
          <c:order val="0"/>
          <c:spPr>
            <a:solidFill>
              <a:srgbClr val="C00000"/>
            </a:solidFill>
            <a:ln>
              <a:noFill/>
            </a:ln>
            <a:effectLst/>
          </c:spPr>
          <c:cat>
            <c:numRef>
              <c:f>Blad1!$A$2:$A$26</c:f>
              <c:numCache>
                <c:formatCode>General</c:formatCode>
                <c:ptCount val="25"/>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pt idx="20">
                  <c:v>2021</c:v>
                </c:pt>
                <c:pt idx="21">
                  <c:v>2022</c:v>
                </c:pt>
                <c:pt idx="22">
                  <c:v>2023</c:v>
                </c:pt>
                <c:pt idx="23">
                  <c:v>2024</c:v>
                </c:pt>
                <c:pt idx="24">
                  <c:v>2025</c:v>
                </c:pt>
              </c:numCache>
            </c:numRef>
          </c:cat>
          <c:val>
            <c:numRef>
              <c:f>Blad1!$B$2:$B$26</c:f>
              <c:numCache>
                <c:formatCode>General</c:formatCode>
                <c:ptCount val="25"/>
                <c:pt idx="0">
                  <c:v>5</c:v>
                </c:pt>
                <c:pt idx="1">
                  <c:v>1</c:v>
                </c:pt>
                <c:pt idx="2">
                  <c:v>15</c:v>
                </c:pt>
                <c:pt idx="3">
                  <c:v>28</c:v>
                </c:pt>
                <c:pt idx="4">
                  <c:v>18</c:v>
                </c:pt>
                <c:pt idx="5">
                  <c:v>25</c:v>
                </c:pt>
                <c:pt idx="6">
                  <c:v>13</c:v>
                </c:pt>
                <c:pt idx="7">
                  <c:v>17</c:v>
                </c:pt>
                <c:pt idx="8">
                  <c:v>27</c:v>
                </c:pt>
                <c:pt idx="9">
                  <c:v>55</c:v>
                </c:pt>
                <c:pt idx="10">
                  <c:v>90</c:v>
                </c:pt>
                <c:pt idx="11">
                  <c:v>40</c:v>
                </c:pt>
                <c:pt idx="12">
                  <c:v>48</c:v>
                </c:pt>
                <c:pt idx="13">
                  <c:v>43</c:v>
                </c:pt>
                <c:pt idx="14">
                  <c:v>53</c:v>
                </c:pt>
                <c:pt idx="15">
                  <c:v>54</c:v>
                </c:pt>
                <c:pt idx="16">
                  <c:v>48</c:v>
                </c:pt>
                <c:pt idx="17">
                  <c:v>65</c:v>
                </c:pt>
                <c:pt idx="18">
                  <c:v>105</c:v>
                </c:pt>
                <c:pt idx="19">
                  <c:v>114</c:v>
                </c:pt>
                <c:pt idx="20">
                  <c:v>173</c:v>
                </c:pt>
                <c:pt idx="21">
                  <c:v>104</c:v>
                </c:pt>
                <c:pt idx="22">
                  <c:v>144</c:v>
                </c:pt>
                <c:pt idx="23">
                  <c:v>186</c:v>
                </c:pt>
                <c:pt idx="24">
                  <c:v>99</c:v>
                </c:pt>
              </c:numCache>
            </c:numRef>
          </c:val>
          <c:extLst>
            <c:ext xmlns:c16="http://schemas.microsoft.com/office/drawing/2014/chart" uri="{C3380CC4-5D6E-409C-BE32-E72D297353CC}">
              <c16:uniqueId val="{00000000-2291-4EB5-B27D-1506A687E98A}"/>
            </c:ext>
          </c:extLst>
        </c:ser>
        <c:dLbls>
          <c:showLegendKey val="0"/>
          <c:showVal val="0"/>
          <c:showCatName val="0"/>
          <c:showSerName val="0"/>
          <c:showPercent val="0"/>
          <c:showBubbleSize val="0"/>
        </c:dLbls>
        <c:axId val="1220599104"/>
        <c:axId val="1220600064"/>
      </c:areaChart>
      <c:catAx>
        <c:axId val="122059910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20600064"/>
        <c:crosses val="autoZero"/>
        <c:auto val="1"/>
        <c:lblAlgn val="ctr"/>
        <c:lblOffset val="100"/>
        <c:noMultiLvlLbl val="0"/>
      </c:catAx>
      <c:valAx>
        <c:axId val="122060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20599104"/>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sv-SE"/>
          </a:p>
        </p:txBody>
      </p:sp>
      <p:sp>
        <p:nvSpPr>
          <p:cNvPr id="3" name="Platshållare för datum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64EB03E-5C95-4CF1-8746-B9FD24C2712C}" type="datetimeFigureOut">
              <a:rPr lang="sv-SE" smtClean="0"/>
              <a:t>2025-08-30</a:t>
            </a:fld>
            <a:endParaRPr lang="sv-SE"/>
          </a:p>
        </p:txBody>
      </p:sp>
      <p:sp>
        <p:nvSpPr>
          <p:cNvPr id="4" name="Platshållare för bildobjekt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sv-SE"/>
          </a:p>
        </p:txBody>
      </p:sp>
      <p:sp>
        <p:nvSpPr>
          <p:cNvPr id="5" name="Platshållare för anteckninga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sv-SE"/>
          </a:p>
        </p:txBody>
      </p:sp>
      <p:sp>
        <p:nvSpPr>
          <p:cNvPr id="7" name="Platshållare för bildnumm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C48D039-7438-4649-B4BC-709BAF7D57B2}" type="slidenum">
              <a:rPr lang="sv-SE" smtClean="0"/>
              <a:t>‹#›</a:t>
            </a:fld>
            <a:endParaRPr lang="sv-SE"/>
          </a:p>
        </p:txBody>
      </p:sp>
    </p:spTree>
    <p:extLst>
      <p:ext uri="{BB962C8B-B14F-4D97-AF65-F5344CB8AC3E}">
        <p14:creationId xmlns:p14="http://schemas.microsoft.com/office/powerpoint/2010/main" val="798547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su.se/medarbetare/r%C3%A5d-st%C3%B6d/undervisning/v%C3%A4gledning-om-anv%C3%A4ndning-av-ai-drivna-chattbotar-vid-utbildning-och-forskning-1.648977" TargetMode="External"/><Relationship Id="rId3" Type="http://schemas.openxmlformats.org/officeDocument/2006/relationships/hyperlink" Target="https://openai.com/" TargetMode="External"/><Relationship Id="rId7" Type="http://schemas.openxmlformats.org/officeDocument/2006/relationships/hyperlink" Target="https://www.lu.se/artikel/chatgpt-fusk-hjalp-eller-digital-killgissning"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kursdesign.lnu.se/fordjupningar/ai-i-hogre-utbildning/" TargetMode="External"/><Relationship Id="rId5" Type="http://schemas.openxmlformats.org/officeDocument/2006/relationships/hyperlink" Target="https://kursdesign.lnu.se/wp-content/uploads/2023/05/Information-till-studenter-om-ChatGPT.pdf" TargetMode="External"/><Relationship Id="rId10" Type="http://schemas.openxmlformats.org/officeDocument/2006/relationships/hyperlink" Target="https://www.education.lu.se/undervisnings-tips/ai-i-undervisningen" TargetMode="External"/><Relationship Id="rId4" Type="http://schemas.openxmlformats.org/officeDocument/2006/relationships/hyperlink" Target="https://akademiliv.se/2023/05/91719/" TargetMode="External"/><Relationship Id="rId9" Type="http://schemas.openxmlformats.org/officeDocument/2006/relationships/hyperlink" Target="https://www.hb.se/anstalld/for-mitt-arbete/stod-for-utbildning/examinationer/ai-och-examinationer/"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su.se/medarbetare/r%C3%A5d-st%C3%B6d/undervisning/v%C3%A4gledning-om-anv%C3%A4ndning-av-ai-drivna-chattbotar-vid-utbildning-och-forskning-1.648977" TargetMode="External"/><Relationship Id="rId3" Type="http://schemas.openxmlformats.org/officeDocument/2006/relationships/hyperlink" Target="https://openai.com/" TargetMode="External"/><Relationship Id="rId7" Type="http://schemas.openxmlformats.org/officeDocument/2006/relationships/hyperlink" Target="https://www.lu.se/artikel/chatgpt-fusk-hjalp-eller-digital-killgissning"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kursdesign.lnu.se/fordjupningar/ai-i-hogre-utbildning/" TargetMode="External"/><Relationship Id="rId5" Type="http://schemas.openxmlformats.org/officeDocument/2006/relationships/hyperlink" Target="https://kursdesign.lnu.se/wp-content/uploads/2023/05/Information-till-studenter-om-ChatGPT.pdf" TargetMode="External"/><Relationship Id="rId10" Type="http://schemas.openxmlformats.org/officeDocument/2006/relationships/hyperlink" Target="https://www.education.lu.se/undervisnings-tips/ai-i-undervisningen" TargetMode="External"/><Relationship Id="rId4" Type="http://schemas.openxmlformats.org/officeDocument/2006/relationships/hyperlink" Target="https://akademiliv.se/2023/05/91719/" TargetMode="External"/><Relationship Id="rId9" Type="http://schemas.openxmlformats.org/officeDocument/2006/relationships/hyperlink" Target="https://www.hb.se/anstalld/for-mitt-arbete/stod-for-utbildning/examinationer/ai-och-examinationer/"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Presentationsmaterial ht2023</a:t>
            </a:r>
          </a:p>
        </p:txBody>
      </p:sp>
      <p:sp>
        <p:nvSpPr>
          <p:cNvPr id="4" name="Platshållare för bildnummer 3"/>
          <p:cNvSpPr>
            <a:spLocks noGrp="1"/>
          </p:cNvSpPr>
          <p:nvPr>
            <p:ph type="sldNum" sz="quarter" idx="5"/>
          </p:nvPr>
        </p:nvSpPr>
        <p:spPr/>
        <p:txBody>
          <a:bodyPr/>
          <a:lstStyle/>
          <a:p>
            <a:fld id="{2C48D039-7438-4649-B4BC-709BAF7D57B2}" type="slidenum">
              <a:rPr lang="sv-SE" smtClean="0"/>
              <a:t>1</a:t>
            </a:fld>
            <a:endParaRPr lang="sv-SE"/>
          </a:p>
        </p:txBody>
      </p:sp>
    </p:spTree>
    <p:extLst>
      <p:ext uri="{BB962C8B-B14F-4D97-AF65-F5344CB8AC3E}">
        <p14:creationId xmlns:p14="http://schemas.microsoft.com/office/powerpoint/2010/main" val="1092640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Universitetsstudier är inte en förlängning av gymnasiet – saker funkar annorlunda här.</a:t>
            </a:r>
          </a:p>
          <a:p>
            <a:r>
              <a:rPr lang="sv-SE"/>
              <a:t>Ditt val att börja plugga = ditt ansvar att skapa rätt förutsättningar och göra rätt prioriteringar för att faktiskt lyckas med det och nå ställda kursmål.</a:t>
            </a:r>
          </a:p>
          <a:p>
            <a:r>
              <a:rPr lang="sv-SE"/>
              <a:t>Alla VILL att ni ska lyckas och gör sitt bästa för att ge er förutsättningarna för att ni ska kunna lyckas, men det är era egna val och prioriteringar som avgör hur det sen faktiskt går. Samma mål och ställs samma krav på er som på alla andra. Ingen kommer att GE er en examen, det är något ni stegvis kämpar för och erövrar tenta för tenta, i kurs efter kurs.  </a:t>
            </a:r>
          </a:p>
          <a:p>
            <a:r>
              <a:rPr lang="sv-SE"/>
              <a:t>Var observant på att synen på pedagogik skiljer sig mellan ett universitet (statlig myndighet) och en förskola; räkna inte med att era lärare HÄR ska använda samma sorts pedagogik som ni förväntas använda i förskolan. Det handlar inte om att ”leva som man lär”… såvida man inte anser att studier på universitetsnivå ska bedrivas med samma pedagogik som i en förskoleklass. </a:t>
            </a:r>
          </a:p>
          <a:p>
            <a:endParaRPr lang="sv-SE"/>
          </a:p>
          <a:p>
            <a:endParaRPr lang="sv-SE"/>
          </a:p>
          <a:p>
            <a:r>
              <a:rPr lang="sv-SE"/>
              <a:t>Skilja på vad som är studentens ansvar och vad som är lärarens ansvar</a:t>
            </a:r>
          </a:p>
          <a:p>
            <a:r>
              <a:rPr lang="sv-SE"/>
              <a:t>Kursansvarigs uppgift = ge studenter möjlighet att lära sig och visa att de kan, men inte att bära dem över målsnöret</a:t>
            </a:r>
          </a:p>
          <a:p>
            <a:r>
              <a:rPr lang="sv-SE"/>
              <a:t>Inte en mänsklig rättighet att klara av sina kurser  </a:t>
            </a:r>
          </a:p>
          <a:p>
            <a:endParaRPr lang="sv-SE"/>
          </a:p>
          <a:p>
            <a:r>
              <a:rPr lang="sv-SE"/>
              <a:t>Eget val att studera</a:t>
            </a:r>
          </a:p>
          <a:p>
            <a:r>
              <a:rPr lang="sv-SE"/>
              <a:t>Skapa rätt förutsättningar och göra rätt prioriteringar</a:t>
            </a:r>
          </a:p>
          <a:p>
            <a:pPr lvl="1"/>
            <a:r>
              <a:rPr lang="sv-SE"/>
              <a:t>Boende, pendling</a:t>
            </a:r>
          </a:p>
          <a:p>
            <a:pPr lvl="1"/>
            <a:r>
              <a:rPr lang="sv-SE"/>
              <a:t>Familj, barn, djur</a:t>
            </a:r>
          </a:p>
          <a:p>
            <a:pPr lvl="1"/>
            <a:r>
              <a:rPr lang="sv-SE"/>
              <a:t>Jobb, ekonomi</a:t>
            </a:r>
          </a:p>
          <a:p>
            <a:pPr lvl="1"/>
            <a:r>
              <a:rPr lang="sv-SE"/>
              <a:t>Nedlagd tid</a:t>
            </a:r>
          </a:p>
          <a:p>
            <a:pPr lvl="1"/>
            <a:r>
              <a:rPr lang="sv-SE"/>
              <a:t>Ha koll på regler, deadlines, förkunskapskrav</a:t>
            </a:r>
          </a:p>
          <a:p>
            <a:pPr lvl="1"/>
            <a:r>
              <a:rPr lang="sv-SE"/>
              <a:t>Utnyttja befintligt stöd</a:t>
            </a:r>
          </a:p>
          <a:p>
            <a:r>
              <a:rPr lang="sv-SE"/>
              <a:t>Skillnad mellan pedagogik här och där </a:t>
            </a:r>
          </a:p>
          <a:p>
            <a:endParaRPr lang="sv-SE"/>
          </a:p>
        </p:txBody>
      </p:sp>
      <p:sp>
        <p:nvSpPr>
          <p:cNvPr id="4" name="Platshållare för bildnummer 3"/>
          <p:cNvSpPr>
            <a:spLocks noGrp="1"/>
          </p:cNvSpPr>
          <p:nvPr>
            <p:ph type="sldNum" sz="quarter" idx="5"/>
          </p:nvPr>
        </p:nvSpPr>
        <p:spPr/>
        <p:txBody>
          <a:bodyPr/>
          <a:lstStyle/>
          <a:p>
            <a:fld id="{2C48D039-7438-4649-B4BC-709BAF7D57B2}" type="slidenum">
              <a:rPr lang="sv-SE" smtClean="0"/>
              <a:t>16</a:t>
            </a:fld>
            <a:endParaRPr lang="sv-SE"/>
          </a:p>
        </p:txBody>
      </p:sp>
    </p:spTree>
    <p:extLst>
      <p:ext uri="{BB962C8B-B14F-4D97-AF65-F5344CB8AC3E}">
        <p14:creationId xmlns:p14="http://schemas.microsoft.com/office/powerpoint/2010/main" val="205468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66612">
              <a:defRPr/>
            </a:pPr>
            <a:r>
              <a:rPr lang="sv-SE"/>
              <a:t>Tydlighet – i kursupplägg, schema, uppgiftsformuleringar, mål/krav, återkoppling</a:t>
            </a:r>
          </a:p>
          <a:p>
            <a:pPr defTabSz="966612">
              <a:defRPr/>
            </a:pPr>
            <a:r>
              <a:rPr lang="sv-SE"/>
              <a:t>Följa regler = följa lagar, regler, beslutade processer, t ex att besvara frågor i tid, rätta och kommunicera resultat inom 15 arbetsdagar</a:t>
            </a:r>
          </a:p>
          <a:p>
            <a:pPr defTabSz="966612">
              <a:defRPr/>
            </a:pPr>
            <a:r>
              <a:rPr lang="sv-SE"/>
              <a:t>Rättvisa = lika för alla, inte personliga anpassningar</a:t>
            </a:r>
          </a:p>
          <a:p>
            <a:r>
              <a:rPr lang="sv-SE"/>
              <a:t>Objektivitet = de agerar i rollen som lärare, inte privatpersoner – bedömningar och betyg handlar om hur väl dina inlämningar eller examinationer når kursmålen – inte ett betyg av dig som person </a:t>
            </a:r>
          </a:p>
          <a:p>
            <a:r>
              <a:rPr lang="sv-SE"/>
              <a:t>Professionellt bemötande = vänligt och sakligt, göra det som ingår i uppdraget men inte göra det som inte ingår i uppdraget (speciallösningar, individuellt undervisning, agera coacher eller vara era kompisar etc.)</a:t>
            </a:r>
          </a:p>
          <a:p>
            <a:endParaRPr lang="sv-SE"/>
          </a:p>
          <a:p>
            <a:r>
              <a:rPr lang="sv-SE"/>
              <a:t>Som ombud kan jag hjälpa er när lärarna eller LNU gör fel; ingen kan hjälpa dig om du inte tar ditt ansvar, gör dåliga prioriteringar eller inte skapar egna vettiga förutsättningar för att kunna lyckas.</a:t>
            </a:r>
          </a:p>
          <a:p>
            <a:endParaRPr lang="sv-SE"/>
          </a:p>
          <a:p>
            <a:r>
              <a:rPr lang="sv-SE"/>
              <a:t>Regelboksmetaforen</a:t>
            </a:r>
          </a:p>
          <a:p>
            <a:endParaRPr lang="sv-SE"/>
          </a:p>
        </p:txBody>
      </p:sp>
      <p:sp>
        <p:nvSpPr>
          <p:cNvPr id="4" name="Platshållare för bildnummer 3"/>
          <p:cNvSpPr>
            <a:spLocks noGrp="1"/>
          </p:cNvSpPr>
          <p:nvPr>
            <p:ph type="sldNum" sz="quarter" idx="5"/>
          </p:nvPr>
        </p:nvSpPr>
        <p:spPr/>
        <p:txBody>
          <a:bodyPr/>
          <a:lstStyle/>
          <a:p>
            <a:fld id="{2C48D039-7438-4649-B4BC-709BAF7D57B2}" type="slidenum">
              <a:rPr lang="sv-SE" smtClean="0"/>
              <a:t>17</a:t>
            </a:fld>
            <a:endParaRPr lang="sv-SE"/>
          </a:p>
        </p:txBody>
      </p:sp>
    </p:spTree>
    <p:extLst>
      <p:ext uri="{BB962C8B-B14F-4D97-AF65-F5344CB8AC3E}">
        <p14:creationId xmlns:p14="http://schemas.microsoft.com/office/powerpoint/2010/main" val="238401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99 per 250808</a:t>
            </a:r>
          </a:p>
        </p:txBody>
      </p:sp>
      <p:sp>
        <p:nvSpPr>
          <p:cNvPr id="4" name="Platshållare för bildnummer 3"/>
          <p:cNvSpPr>
            <a:spLocks noGrp="1"/>
          </p:cNvSpPr>
          <p:nvPr>
            <p:ph type="sldNum" sz="quarter" idx="5"/>
          </p:nvPr>
        </p:nvSpPr>
        <p:spPr/>
        <p:txBody>
          <a:bodyPr/>
          <a:lstStyle/>
          <a:p>
            <a:fld id="{2C48D039-7438-4649-B4BC-709BAF7D57B2}" type="slidenum">
              <a:rPr lang="sv-SE" smtClean="0"/>
              <a:t>19</a:t>
            </a:fld>
            <a:endParaRPr lang="sv-SE"/>
          </a:p>
        </p:txBody>
      </p:sp>
    </p:spTree>
    <p:extLst>
      <p:ext uri="{BB962C8B-B14F-4D97-AF65-F5344CB8AC3E}">
        <p14:creationId xmlns:p14="http://schemas.microsoft.com/office/powerpoint/2010/main" val="861906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är mest användbart och skapar minst problem när det används som komplement till din egen inlärning, kurslitteraturen och föreläsningsmaterialet. Använd det för att öka din förståelse för ämnet, exempelvis för att göra sammanfattningar, skapa övningsfrågor eller ge feedback på kvaliteten i dina egna texter. Se det som ett bollplank för utveckla, utmana, variera och nyansera dina egna kunskaper och texter snarare än som ett verktyg som gör arbetet åt dig.  </a:t>
            </a:r>
          </a:p>
          <a:p>
            <a:pPr algn="l"/>
            <a:r>
              <a:rPr lang="sv-SE" b="0" i="0">
                <a:solidFill>
                  <a:srgbClr val="000000"/>
                </a:solidFill>
                <a:effectLst/>
                <a:latin typeface="Poppins" panose="00000500000000000000" pitchFamily="2" charset="0"/>
              </a:rPr>
              <a:t>Det är sällan lämpligt att använda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under pågående examination och är inte en ersättning för kurslitteraturen, din egna analysförmåga eller kritiskt tänkande.</a:t>
            </a:r>
          </a:p>
          <a:p>
            <a:pPr algn="l"/>
            <a:r>
              <a:rPr lang="sv-SE" b="0" i="0">
                <a:solidFill>
                  <a:srgbClr val="000000"/>
                </a:solidFill>
                <a:effectLst/>
                <a:latin typeface="Poppins" panose="00000500000000000000" pitchFamily="2" charset="0"/>
              </a:rPr>
              <a:t>Sätt dig in i vilka regler som gäller för den aktuella uppgiften och följ alltid uppgiftsinstruktionerna. Be ansvarig lärare om förtydliganden om något är oklart! Om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eller liknande AI-verktyg får användas som hjälpmedel i arbetet/examinationen bör du så tydligt som möjligt anger hur du har använt tjänsten, dvs. på vilket sätt, till vad och i vilka delar av arbetet.  </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Det är du själv som ansvarar för arbetets tillförlitlighet. Det innebär bland annat att du behöver faktagranska genererad text och data genom att kontrollera dem mot andra, mer pålitliga och vetenskapliga källor. Observera att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på samma sätt som t. ex. Wikipedia, inte anses vara en originalkälla!</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Använd aldrig material (oavsett källa) som du inte själv förstår, kan förklara eller stå för.</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Parafrasera, dvs. omformulera genererad text med egna ord så det verkligen blir ditt språk, dina ordval och dina tankar. Att byta ut ett ord här och där är inte tillräckligt! Alternativt, om du av någon anledning vill använda texten precis som den är så kan du ordagrant citera den genererade texten. Citat ska utmärkas med citattecken och en referens till källan.</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Referera till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när du har använt det, oavsett om det handlar om citat eller parafrasering. Inkludera det i källförteckningen på samma sätt som andra källor. Om du använder Harvardsystemet så skulle det kunna se ut så här:</a:t>
            </a:r>
            <a:br>
              <a:rPr lang="sv-SE" b="0" i="0">
                <a:solidFill>
                  <a:srgbClr val="000000"/>
                </a:solidFill>
                <a:effectLst/>
                <a:latin typeface="Poppins" panose="00000500000000000000" pitchFamily="2" charset="0"/>
              </a:rPr>
            </a:br>
            <a:endParaRPr lang="sv-SE" b="0" i="0">
              <a:solidFill>
                <a:srgbClr val="000000"/>
              </a:solidFill>
              <a:effectLst/>
              <a:latin typeface="Poppins" panose="00000500000000000000" pitchFamily="2" charset="0"/>
            </a:endParaRPr>
          </a:p>
          <a:p>
            <a:pPr marL="785372" lvl="1" indent="-302066" fontAlgn="base">
              <a:buFont typeface="Arial" panose="020B0604020202020204" pitchFamily="34" charset="0"/>
              <a:buChar char="•"/>
            </a:pPr>
            <a:r>
              <a:rPr lang="sv-SE" b="0" i="0">
                <a:solidFill>
                  <a:srgbClr val="000000"/>
                </a:solidFill>
                <a:effectLst/>
                <a:latin typeface="Poppins" panose="00000500000000000000" pitchFamily="2" charset="0"/>
              </a:rPr>
              <a:t>I löpande text: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2023)</a:t>
            </a:r>
          </a:p>
          <a:p>
            <a:pPr marL="785372" lvl="1" indent="-302066" fontAlgn="base">
              <a:buFont typeface="Arial" panose="020B0604020202020204" pitchFamily="34" charset="0"/>
              <a:buChar char="•"/>
            </a:pPr>
            <a:r>
              <a:rPr lang="sv-SE" b="0" i="0">
                <a:solidFill>
                  <a:srgbClr val="000000"/>
                </a:solidFill>
                <a:effectLst/>
                <a:latin typeface="Poppins" panose="00000500000000000000" pitchFamily="2" charset="0"/>
              </a:rPr>
              <a:t>I källförteckningen: (2023). GPT-3.5 [Språkmodell]. </a:t>
            </a:r>
            <a:r>
              <a:rPr lang="sv-SE" b="0" i="0" err="1">
                <a:solidFill>
                  <a:srgbClr val="000000"/>
                </a:solidFill>
                <a:effectLst/>
                <a:latin typeface="Poppins" panose="00000500000000000000" pitchFamily="2" charset="0"/>
              </a:rPr>
              <a:t>OpenAI</a:t>
            </a:r>
            <a:r>
              <a:rPr lang="sv-SE" b="0" i="0">
                <a:solidFill>
                  <a:srgbClr val="000000"/>
                </a:solidFill>
                <a:effectLst/>
                <a:latin typeface="Poppins" panose="00000500000000000000" pitchFamily="2" charset="0"/>
              </a:rPr>
              <a:t>. Hämtad från </a:t>
            </a:r>
            <a:r>
              <a:rPr lang="sv-SE" b="0" i="0" u="sng">
                <a:solidFill>
                  <a:srgbClr val="000000"/>
                </a:solidFill>
                <a:effectLst/>
                <a:latin typeface="Poppins" panose="00000500000000000000" pitchFamily="2" charset="0"/>
                <a:hlinkClick r:id="rId3"/>
              </a:rPr>
              <a:t>https://openai.com/</a:t>
            </a:r>
            <a:r>
              <a:rPr lang="sv-SE" b="0" i="0">
                <a:solidFill>
                  <a:srgbClr val="000000"/>
                </a:solidFill>
                <a:effectLst/>
                <a:latin typeface="Poppins" panose="00000500000000000000" pitchFamily="2" charset="0"/>
              </a:rPr>
              <a:t>  </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Om du använt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till annat än text kan du lägga till ett stycke i stil med ”Texten är min egen men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har använts för att skapa lämplig struktur och för korrekturläsning.”</a:t>
            </a:r>
          </a:p>
          <a:p>
            <a:pPr algn="l"/>
            <a:r>
              <a:rPr lang="sv-SE" b="0" i="0">
                <a:solidFill>
                  <a:srgbClr val="000000"/>
                </a:solidFill>
                <a:effectLst/>
                <a:latin typeface="var( --e-global-typography-text-font-family )"/>
              </a:rPr>
              <a:t> </a:t>
            </a:r>
            <a:endParaRPr lang="sv-SE" b="0" i="0">
              <a:solidFill>
                <a:srgbClr val="000000"/>
              </a:solidFill>
              <a:effectLst/>
              <a:latin typeface="Poppins" panose="00000500000000000000" pitchFamily="2" charset="0"/>
            </a:endParaRPr>
          </a:p>
          <a:p>
            <a:pPr algn="l"/>
            <a:r>
              <a:rPr lang="sv-SE" b="0" i="0">
                <a:solidFill>
                  <a:srgbClr val="000000"/>
                </a:solidFill>
                <a:effectLst/>
                <a:latin typeface="var( --e-global-typography-text-font-family )"/>
              </a:rPr>
              <a:t>Du vet inte på förhand hur andra studenter väljer att använda ditt arbete, och det kan i värsta fall få stora konsekvenser för er båda. </a:t>
            </a:r>
            <a:r>
              <a:rPr lang="sv-SE" b="0" i="0">
                <a:solidFill>
                  <a:srgbClr val="000000"/>
                </a:solidFill>
                <a:effectLst/>
                <a:latin typeface="Poppins" panose="00000500000000000000" pitchFamily="2" charset="0"/>
              </a:rPr>
              <a:t>Vid individuell examination eller hemtentamen ska du därför: </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Aldrig diskutera uppgifter eller lösningsförslag med andra studenter</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Aldrig dela med dig eller sprida dina svar eller lösningsförslag till andra studenter</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Aldrig be om eller ta del av andra studenters svar eller lösningsförslag</a:t>
            </a:r>
          </a:p>
          <a:p>
            <a:pPr algn="l"/>
            <a:br>
              <a:rPr lang="sv-SE" b="0" i="0">
                <a:solidFill>
                  <a:srgbClr val="000000"/>
                </a:solidFill>
                <a:effectLst/>
                <a:latin typeface="Poppins" panose="00000500000000000000" pitchFamily="2" charset="0"/>
              </a:rPr>
            </a:b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Ta ansvar för det du lämnar in genom att agera etiskt, vara tydlig och transparent för att inte riskera att bli avstängd för fusk eller plagiat!  </a:t>
            </a:r>
          </a:p>
          <a:p>
            <a:pPr algn="l"/>
            <a:r>
              <a:rPr lang="sv-SE" b="0" i="0">
                <a:solidFill>
                  <a:srgbClr val="000000"/>
                </a:solidFill>
                <a:effectLst/>
                <a:latin typeface="Poppins" panose="00000500000000000000" pitchFamily="2" charset="0"/>
              </a:rPr>
              <a:t>Läs mer</a:t>
            </a:r>
          </a:p>
          <a:p>
            <a:pPr algn="l"/>
            <a:r>
              <a:rPr lang="sv-SE" b="0" i="0">
                <a:solidFill>
                  <a:srgbClr val="000000"/>
                </a:solidFill>
                <a:effectLst/>
                <a:latin typeface="Poppins" panose="00000500000000000000" pitchFamily="2" charset="0"/>
              </a:rPr>
              <a:t>Lindström, E. 2023. </a:t>
            </a:r>
            <a:r>
              <a:rPr lang="sv-SE" b="0" i="1">
                <a:solidFill>
                  <a:srgbClr val="000000"/>
                </a:solidFill>
                <a:effectLst/>
                <a:latin typeface="Poppins" panose="00000500000000000000" pitchFamily="2" charset="0"/>
              </a:rPr>
              <a:t>Studenter positiva till AI, men är osäkra på vad som räknas som fusk.</a:t>
            </a:r>
            <a:r>
              <a:rPr lang="sv-SE" b="0" i="0">
                <a:solidFill>
                  <a:srgbClr val="000000"/>
                </a:solidFill>
                <a:effectLst/>
                <a:latin typeface="Poppins" panose="00000500000000000000" pitchFamily="2" charset="0"/>
              </a:rPr>
              <a:t> Akademiliv. </a:t>
            </a:r>
            <a:r>
              <a:rPr lang="sv-SE" b="0" i="0" u="sng">
                <a:solidFill>
                  <a:srgbClr val="000000"/>
                </a:solidFill>
                <a:effectLst/>
                <a:latin typeface="Poppins" panose="00000500000000000000" pitchFamily="2" charset="0"/>
                <a:hlinkClick r:id="rId4"/>
              </a:rPr>
              <a:t>https://akademiliv.se/2023/05/91719/</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Linnéuniversitetet. 2023. </a:t>
            </a:r>
            <a:r>
              <a:rPr lang="sv-SE" b="0" i="1">
                <a:solidFill>
                  <a:srgbClr val="000000"/>
                </a:solidFill>
                <a:effectLst/>
                <a:latin typeface="Poppins" panose="00000500000000000000" pitchFamily="2" charset="0"/>
              </a:rPr>
              <a:t>Information till studenter om </a:t>
            </a:r>
            <a:r>
              <a:rPr lang="sv-SE" b="0" i="1" err="1">
                <a:solidFill>
                  <a:srgbClr val="000000"/>
                </a:solidFill>
                <a:effectLst/>
                <a:latin typeface="Poppins" panose="00000500000000000000" pitchFamily="2" charset="0"/>
              </a:rPr>
              <a:t>ChatGPT</a:t>
            </a:r>
            <a:r>
              <a:rPr lang="sv-SE" b="0" i="1">
                <a:solidFill>
                  <a:srgbClr val="000000"/>
                </a:solidFill>
                <a:effectLst/>
                <a:latin typeface="Poppins" panose="00000500000000000000" pitchFamily="2" charset="0"/>
              </a:rPr>
              <a:t>. </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5"/>
              </a:rPr>
              <a:t>https://kursdesign.lnu.se/wp-content/uploads/2023/05/Information-till-studenter-om-ChatGPT.pdf</a:t>
            </a:r>
            <a:endParaRPr lang="sv-SE" b="0" i="0">
              <a:solidFill>
                <a:srgbClr val="000000"/>
              </a:solidFill>
              <a:effectLst/>
              <a:latin typeface="Poppins" panose="00000500000000000000" pitchFamily="2" charset="0"/>
            </a:endParaRPr>
          </a:p>
          <a:p>
            <a:pPr algn="l"/>
            <a:r>
              <a:rPr lang="sv-SE" b="0" i="1">
                <a:solidFill>
                  <a:srgbClr val="000000"/>
                </a:solidFill>
                <a:effectLst/>
                <a:latin typeface="Poppins" panose="00000500000000000000" pitchFamily="2" charset="0"/>
              </a:rPr>
              <a:t>Främst för lärare</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Linnéuniversitetet. 2023. </a:t>
            </a:r>
            <a:r>
              <a:rPr lang="sv-SE" b="0" i="1">
                <a:solidFill>
                  <a:srgbClr val="000000"/>
                </a:solidFill>
                <a:effectLst/>
                <a:latin typeface="Poppins" panose="00000500000000000000" pitchFamily="2" charset="0"/>
              </a:rPr>
              <a:t>Högskolepedagogiska funderingar om öppen AI – några förslag och rekommendationer.</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6"/>
              </a:rPr>
              <a:t>https://kursdesign.lnu.se/fordjupningar/ai-i-hogre-utbildning/</a:t>
            </a:r>
            <a:endParaRPr lang="sv-SE" b="0" i="0">
              <a:solidFill>
                <a:srgbClr val="000000"/>
              </a:solidFill>
              <a:effectLst/>
              <a:latin typeface="Poppins" panose="00000500000000000000" pitchFamily="2" charset="0"/>
            </a:endParaRPr>
          </a:p>
          <a:p>
            <a:pPr algn="l"/>
            <a:r>
              <a:rPr lang="sv-SE" b="0" i="0" err="1">
                <a:solidFill>
                  <a:srgbClr val="000000"/>
                </a:solidFill>
                <a:effectLst/>
                <a:latin typeface="Poppins" panose="00000500000000000000" pitchFamily="2" charset="0"/>
              </a:rPr>
              <a:t>Kjällkvist</a:t>
            </a:r>
            <a:r>
              <a:rPr lang="sv-SE" b="0" i="0">
                <a:solidFill>
                  <a:srgbClr val="000000"/>
                </a:solidFill>
                <a:effectLst/>
                <a:latin typeface="Poppins" panose="00000500000000000000" pitchFamily="2" charset="0"/>
              </a:rPr>
              <a:t>, P. 2023. </a:t>
            </a:r>
            <a:r>
              <a:rPr lang="sv-SE" b="0" i="1" err="1">
                <a:solidFill>
                  <a:srgbClr val="000000"/>
                </a:solidFill>
                <a:effectLst/>
                <a:latin typeface="Poppins" panose="00000500000000000000" pitchFamily="2" charset="0"/>
              </a:rPr>
              <a:t>ChatGPT</a:t>
            </a:r>
            <a:r>
              <a:rPr lang="sv-SE" b="0" i="1">
                <a:solidFill>
                  <a:srgbClr val="000000"/>
                </a:solidFill>
                <a:effectLst/>
                <a:latin typeface="Poppins" panose="00000500000000000000" pitchFamily="2" charset="0"/>
              </a:rPr>
              <a:t> – fusk, hjälp eller digital killgissning? </a:t>
            </a:r>
            <a:r>
              <a:rPr lang="sv-SE" b="0" i="0">
                <a:solidFill>
                  <a:srgbClr val="000000"/>
                </a:solidFill>
                <a:effectLst/>
                <a:latin typeface="Poppins" panose="00000500000000000000" pitchFamily="2" charset="0"/>
              </a:rPr>
              <a:t>Lunds universitet. </a:t>
            </a:r>
            <a:r>
              <a:rPr lang="sv-SE" b="0" i="0" u="sng">
                <a:solidFill>
                  <a:srgbClr val="000000"/>
                </a:solidFill>
                <a:effectLst/>
                <a:latin typeface="Poppins" panose="00000500000000000000" pitchFamily="2" charset="0"/>
                <a:hlinkClick r:id="rId7"/>
              </a:rPr>
              <a:t>https://www.lu.se/artikel/chatgpt-fusk-hjalp-eller-digital-killgissning</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Stockholms universitet. 2023. </a:t>
            </a:r>
            <a:r>
              <a:rPr lang="sv-SE" b="0" i="1">
                <a:solidFill>
                  <a:srgbClr val="000000"/>
                </a:solidFill>
                <a:effectLst/>
                <a:latin typeface="Poppins" panose="00000500000000000000" pitchFamily="2" charset="0"/>
              </a:rPr>
              <a:t>Vägledning om användning av AI-drivna </a:t>
            </a:r>
            <a:r>
              <a:rPr lang="sv-SE" b="0" i="1" err="1">
                <a:solidFill>
                  <a:srgbClr val="000000"/>
                </a:solidFill>
                <a:effectLst/>
                <a:latin typeface="Poppins" panose="00000500000000000000" pitchFamily="2" charset="0"/>
              </a:rPr>
              <a:t>chattbotar</a:t>
            </a:r>
            <a:r>
              <a:rPr lang="sv-SE" b="0" i="1">
                <a:solidFill>
                  <a:srgbClr val="000000"/>
                </a:solidFill>
                <a:effectLst/>
                <a:latin typeface="Poppins" panose="00000500000000000000" pitchFamily="2" charset="0"/>
              </a:rPr>
              <a:t> vid utbildning och forskning.</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8"/>
              </a:rPr>
              <a:t>https://www.su.se/medarbetare/r%C3%A5d-st%C3%B6d/undervisning/v%C3%A4gledning-om-anv%C3%A4ndning-av-ai-drivna-chattbotar-vid-utbildning-och-forskning-1.648977</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Högskolan Borås. 2023. </a:t>
            </a:r>
            <a:r>
              <a:rPr lang="sv-SE" b="0" i="1">
                <a:solidFill>
                  <a:srgbClr val="000000"/>
                </a:solidFill>
                <a:effectLst/>
                <a:latin typeface="Poppins" panose="00000500000000000000" pitchFamily="2" charset="0"/>
              </a:rPr>
              <a:t>AI och examinationer.</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9"/>
              </a:rPr>
              <a:t>https://www.hb.se/anstalld/for-mitt-arbete/stod-for-utbildning/examinationer/ai-och-examinationer/</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Lunds universitet. </a:t>
            </a:r>
            <a:r>
              <a:rPr lang="sv-SE" b="0" i="1">
                <a:solidFill>
                  <a:srgbClr val="000000"/>
                </a:solidFill>
                <a:effectLst/>
                <a:latin typeface="Poppins" panose="00000500000000000000" pitchFamily="2" charset="0"/>
              </a:rPr>
              <a:t>AI i undervisningen</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10"/>
              </a:rPr>
              <a:t>https://www.education.lu.se/undervisnings-tips/ai-i-undervisningen</a:t>
            </a:r>
            <a:endParaRPr lang="sv-SE" b="0" i="0">
              <a:solidFill>
                <a:srgbClr val="000000"/>
              </a:solidFill>
              <a:effectLst/>
              <a:latin typeface="Poppins" panose="00000500000000000000" pitchFamily="2" charset="0"/>
            </a:endParaRPr>
          </a:p>
          <a:p>
            <a:endParaRPr lang="sv-SE" b="0"/>
          </a:p>
        </p:txBody>
      </p:sp>
      <p:sp>
        <p:nvSpPr>
          <p:cNvPr id="4" name="Platshållare för bildnummer 3"/>
          <p:cNvSpPr>
            <a:spLocks noGrp="1"/>
          </p:cNvSpPr>
          <p:nvPr>
            <p:ph type="sldNum" sz="quarter" idx="5"/>
          </p:nvPr>
        </p:nvSpPr>
        <p:spPr/>
        <p:txBody>
          <a:bodyPr/>
          <a:lstStyle/>
          <a:p>
            <a:fld id="{2C48D039-7438-4649-B4BC-709BAF7D57B2}" type="slidenum">
              <a:rPr lang="sv-SE" smtClean="0"/>
              <a:t>20</a:t>
            </a:fld>
            <a:endParaRPr lang="sv-SE"/>
          </a:p>
        </p:txBody>
      </p:sp>
    </p:spTree>
    <p:extLst>
      <p:ext uri="{BB962C8B-B14F-4D97-AF65-F5344CB8AC3E}">
        <p14:creationId xmlns:p14="http://schemas.microsoft.com/office/powerpoint/2010/main" val="249212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Presentationsmaterial ht2023</a:t>
            </a:r>
          </a:p>
        </p:txBody>
      </p:sp>
      <p:sp>
        <p:nvSpPr>
          <p:cNvPr id="4" name="Platshållare för bildnummer 3"/>
          <p:cNvSpPr>
            <a:spLocks noGrp="1"/>
          </p:cNvSpPr>
          <p:nvPr>
            <p:ph type="sldNum" sz="quarter" idx="5"/>
          </p:nvPr>
        </p:nvSpPr>
        <p:spPr/>
        <p:txBody>
          <a:bodyPr/>
          <a:lstStyle/>
          <a:p>
            <a:fld id="{2C48D039-7438-4649-B4BC-709BAF7D57B2}" type="slidenum">
              <a:rPr lang="sv-SE" smtClean="0"/>
              <a:t>25</a:t>
            </a:fld>
            <a:endParaRPr lang="sv-SE"/>
          </a:p>
        </p:txBody>
      </p:sp>
    </p:spTree>
    <p:extLst>
      <p:ext uri="{BB962C8B-B14F-4D97-AF65-F5344CB8AC3E}">
        <p14:creationId xmlns:p14="http://schemas.microsoft.com/office/powerpoint/2010/main" val="78201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är mest användbart och skapar minst problem när det används som komplement till din egen inlärning, kurslitteraturen och föreläsningsmaterialet. Använd det för att öka din förståelse för ämnet, exempelvis för att göra sammanfattningar, skapa övningsfrågor eller ge feedback på kvaliteten i dina egna texter. Se det som ett bollplank för utveckla, utmana, variera och nyansera dina egna kunskaper och texter snarare än som ett verktyg som gör arbetet åt dig.  </a:t>
            </a:r>
          </a:p>
          <a:p>
            <a:pPr algn="l"/>
            <a:r>
              <a:rPr lang="sv-SE" b="0" i="0">
                <a:solidFill>
                  <a:srgbClr val="000000"/>
                </a:solidFill>
                <a:effectLst/>
                <a:latin typeface="Poppins" panose="00000500000000000000" pitchFamily="2" charset="0"/>
              </a:rPr>
              <a:t>Det är sällan lämpligt att använda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under pågående examination och är inte en ersättning för kurslitteraturen, din egna analysförmåga eller kritiskt tänkande.</a:t>
            </a:r>
          </a:p>
          <a:p>
            <a:pPr algn="l"/>
            <a:r>
              <a:rPr lang="sv-SE" b="0" i="0">
                <a:solidFill>
                  <a:srgbClr val="000000"/>
                </a:solidFill>
                <a:effectLst/>
                <a:latin typeface="Poppins" panose="00000500000000000000" pitchFamily="2" charset="0"/>
              </a:rPr>
              <a:t>Sätt dig in i vilka regler som gäller för den aktuella uppgiften och följ alltid uppgiftsinstruktionerna. Be ansvarig lärare om förtydliganden om något är oklart! Om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eller liknande AI-verktyg får användas som hjälpmedel i arbetet/examinationen bör du så tydligt som möjligt anger hur du har använt tjänsten, dvs. på vilket sätt, till vad och i vilka delar av arbetet.  </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Det är du själv som ansvarar för arbetets tillförlitlighet. Det innebär bland annat att du behöver faktagranska genererad text och data genom att kontrollera dem mot andra, mer pålitliga och vetenskapliga källor. Observera att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på samma sätt som t. ex. Wikipedia, inte anses vara en originalkälla!</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Använd aldrig material (oavsett källa) som du inte själv förstår, kan förklara eller stå för.</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Parafrasera, dvs. omformulera genererad text med egna ord så det verkligen blir ditt språk, dina ordval och dina tankar. Att byta ut ett ord här och där är inte tillräckligt! Alternativt, om du av någon anledning vill använda texten precis som den är så kan du ordagrant citera den genererade texten. Citat ska utmärkas med citattecken och en referens till källan.</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Referera till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när du har använt det, oavsett om det handlar om citat eller parafrasering. Inkludera det i källförteckningen på samma sätt som andra källor. Om du använder Harvardsystemet så skulle det kunna se ut så här:</a:t>
            </a:r>
            <a:br>
              <a:rPr lang="sv-SE" b="0" i="0">
                <a:solidFill>
                  <a:srgbClr val="000000"/>
                </a:solidFill>
                <a:effectLst/>
                <a:latin typeface="Poppins" panose="00000500000000000000" pitchFamily="2" charset="0"/>
              </a:rPr>
            </a:br>
            <a:endParaRPr lang="sv-SE" b="0" i="0">
              <a:solidFill>
                <a:srgbClr val="000000"/>
              </a:solidFill>
              <a:effectLst/>
              <a:latin typeface="Poppins" panose="00000500000000000000" pitchFamily="2" charset="0"/>
            </a:endParaRPr>
          </a:p>
          <a:p>
            <a:pPr marL="785372" lvl="1" indent="-302066" fontAlgn="base">
              <a:buFont typeface="Arial" panose="020B0604020202020204" pitchFamily="34" charset="0"/>
              <a:buChar char="•"/>
            </a:pPr>
            <a:r>
              <a:rPr lang="sv-SE" b="0" i="0">
                <a:solidFill>
                  <a:srgbClr val="000000"/>
                </a:solidFill>
                <a:effectLst/>
                <a:latin typeface="Poppins" panose="00000500000000000000" pitchFamily="2" charset="0"/>
              </a:rPr>
              <a:t>I löpande text: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2023)</a:t>
            </a:r>
          </a:p>
          <a:p>
            <a:pPr marL="785372" lvl="1" indent="-302066" fontAlgn="base">
              <a:buFont typeface="Arial" panose="020B0604020202020204" pitchFamily="34" charset="0"/>
              <a:buChar char="•"/>
            </a:pPr>
            <a:r>
              <a:rPr lang="sv-SE" b="0" i="0">
                <a:solidFill>
                  <a:srgbClr val="000000"/>
                </a:solidFill>
                <a:effectLst/>
                <a:latin typeface="Poppins" panose="00000500000000000000" pitchFamily="2" charset="0"/>
              </a:rPr>
              <a:t>I källförteckningen: (2023). GPT-3.5 [Språkmodell]. </a:t>
            </a:r>
            <a:r>
              <a:rPr lang="sv-SE" b="0" i="0" err="1">
                <a:solidFill>
                  <a:srgbClr val="000000"/>
                </a:solidFill>
                <a:effectLst/>
                <a:latin typeface="Poppins" panose="00000500000000000000" pitchFamily="2" charset="0"/>
              </a:rPr>
              <a:t>OpenAI</a:t>
            </a:r>
            <a:r>
              <a:rPr lang="sv-SE" b="0" i="0">
                <a:solidFill>
                  <a:srgbClr val="000000"/>
                </a:solidFill>
                <a:effectLst/>
                <a:latin typeface="Poppins" panose="00000500000000000000" pitchFamily="2" charset="0"/>
              </a:rPr>
              <a:t>. Hämtad från </a:t>
            </a:r>
            <a:r>
              <a:rPr lang="sv-SE" b="0" i="0" u="sng">
                <a:solidFill>
                  <a:srgbClr val="000000"/>
                </a:solidFill>
                <a:effectLst/>
                <a:latin typeface="Poppins" panose="00000500000000000000" pitchFamily="2" charset="0"/>
                <a:hlinkClick r:id="rId3"/>
              </a:rPr>
              <a:t>https://openai.com/</a:t>
            </a:r>
            <a:r>
              <a:rPr lang="sv-SE" b="0" i="0">
                <a:solidFill>
                  <a:srgbClr val="000000"/>
                </a:solidFill>
                <a:effectLst/>
                <a:latin typeface="Poppins" panose="00000500000000000000" pitchFamily="2" charset="0"/>
              </a:rPr>
              <a:t>  </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Om du använt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till annat än text kan du lägga till ett stycke i stil med ”Texten är min egen men </a:t>
            </a:r>
            <a:r>
              <a:rPr lang="sv-SE" b="0" i="0" err="1">
                <a:solidFill>
                  <a:srgbClr val="000000"/>
                </a:solidFill>
                <a:effectLst/>
                <a:latin typeface="Poppins" panose="00000500000000000000" pitchFamily="2" charset="0"/>
              </a:rPr>
              <a:t>ChatGPT</a:t>
            </a:r>
            <a:r>
              <a:rPr lang="sv-SE" b="0" i="0">
                <a:solidFill>
                  <a:srgbClr val="000000"/>
                </a:solidFill>
                <a:effectLst/>
                <a:latin typeface="Poppins" panose="00000500000000000000" pitchFamily="2" charset="0"/>
              </a:rPr>
              <a:t> har använts för att skapa lämplig struktur och för korrekturläsning.”</a:t>
            </a:r>
          </a:p>
          <a:p>
            <a:pPr algn="l"/>
            <a:r>
              <a:rPr lang="sv-SE" b="0" i="0">
                <a:solidFill>
                  <a:srgbClr val="000000"/>
                </a:solidFill>
                <a:effectLst/>
                <a:latin typeface="var( --e-global-typography-text-font-family )"/>
              </a:rPr>
              <a:t> </a:t>
            </a:r>
            <a:endParaRPr lang="sv-SE" b="0" i="0">
              <a:solidFill>
                <a:srgbClr val="000000"/>
              </a:solidFill>
              <a:effectLst/>
              <a:latin typeface="Poppins" panose="00000500000000000000" pitchFamily="2" charset="0"/>
            </a:endParaRPr>
          </a:p>
          <a:p>
            <a:pPr algn="l"/>
            <a:r>
              <a:rPr lang="sv-SE" b="0" i="0">
                <a:solidFill>
                  <a:srgbClr val="000000"/>
                </a:solidFill>
                <a:effectLst/>
                <a:latin typeface="var( --e-global-typography-text-font-family )"/>
              </a:rPr>
              <a:t>Du vet inte på förhand hur andra studenter väljer att använda ditt arbete, och det kan i värsta fall få stora konsekvenser för er båda. </a:t>
            </a:r>
            <a:r>
              <a:rPr lang="sv-SE" b="0" i="0">
                <a:solidFill>
                  <a:srgbClr val="000000"/>
                </a:solidFill>
                <a:effectLst/>
                <a:latin typeface="Poppins" panose="00000500000000000000" pitchFamily="2" charset="0"/>
              </a:rPr>
              <a:t>Vid individuell examination eller hemtentamen ska du därför: </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Aldrig diskutera uppgifter eller lösningsförslag med andra studenter</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Aldrig dela med dig eller sprida dina svar eller lösningsförslag till andra studenter</a:t>
            </a:r>
          </a:p>
          <a:p>
            <a:pPr algn="l" fontAlgn="base">
              <a:buFont typeface="Arial" panose="020B0604020202020204" pitchFamily="34" charset="0"/>
              <a:buChar char="•"/>
            </a:pPr>
            <a:r>
              <a:rPr lang="sv-SE" b="0" i="0">
                <a:solidFill>
                  <a:srgbClr val="000000"/>
                </a:solidFill>
                <a:effectLst/>
                <a:latin typeface="Poppins" panose="00000500000000000000" pitchFamily="2" charset="0"/>
              </a:rPr>
              <a:t>Aldrig be om eller ta del av andra studenters svar eller lösningsförslag</a:t>
            </a:r>
          </a:p>
          <a:p>
            <a:pPr algn="l"/>
            <a:br>
              <a:rPr lang="sv-SE" b="0" i="0">
                <a:solidFill>
                  <a:srgbClr val="000000"/>
                </a:solidFill>
                <a:effectLst/>
                <a:latin typeface="Poppins" panose="00000500000000000000" pitchFamily="2" charset="0"/>
              </a:rPr>
            </a:b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Ta ansvar för det du lämnar in genom att agera etiskt, vara tydlig och transparent för att inte riskera att bli avstängd för fusk eller plagiat!  </a:t>
            </a:r>
          </a:p>
          <a:p>
            <a:pPr algn="l"/>
            <a:r>
              <a:rPr lang="sv-SE" b="0" i="0">
                <a:solidFill>
                  <a:srgbClr val="000000"/>
                </a:solidFill>
                <a:effectLst/>
                <a:latin typeface="Poppins" panose="00000500000000000000" pitchFamily="2" charset="0"/>
              </a:rPr>
              <a:t>Läs mer</a:t>
            </a:r>
          </a:p>
          <a:p>
            <a:pPr algn="l"/>
            <a:r>
              <a:rPr lang="sv-SE" b="0" i="0">
                <a:solidFill>
                  <a:srgbClr val="000000"/>
                </a:solidFill>
                <a:effectLst/>
                <a:latin typeface="Poppins" panose="00000500000000000000" pitchFamily="2" charset="0"/>
              </a:rPr>
              <a:t>Lindström, E. 2023. </a:t>
            </a:r>
            <a:r>
              <a:rPr lang="sv-SE" b="0" i="1">
                <a:solidFill>
                  <a:srgbClr val="000000"/>
                </a:solidFill>
                <a:effectLst/>
                <a:latin typeface="Poppins" panose="00000500000000000000" pitchFamily="2" charset="0"/>
              </a:rPr>
              <a:t>Studenter positiva till AI, men är osäkra på vad som räknas som fusk.</a:t>
            </a:r>
            <a:r>
              <a:rPr lang="sv-SE" b="0" i="0">
                <a:solidFill>
                  <a:srgbClr val="000000"/>
                </a:solidFill>
                <a:effectLst/>
                <a:latin typeface="Poppins" panose="00000500000000000000" pitchFamily="2" charset="0"/>
              </a:rPr>
              <a:t> Akademiliv. </a:t>
            </a:r>
            <a:r>
              <a:rPr lang="sv-SE" b="0" i="0" u="sng">
                <a:solidFill>
                  <a:srgbClr val="000000"/>
                </a:solidFill>
                <a:effectLst/>
                <a:latin typeface="Poppins" panose="00000500000000000000" pitchFamily="2" charset="0"/>
                <a:hlinkClick r:id="rId4"/>
              </a:rPr>
              <a:t>https://akademiliv.se/2023/05/91719/</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Linnéuniversitetet. 2023. </a:t>
            </a:r>
            <a:r>
              <a:rPr lang="sv-SE" b="0" i="1">
                <a:solidFill>
                  <a:srgbClr val="000000"/>
                </a:solidFill>
                <a:effectLst/>
                <a:latin typeface="Poppins" panose="00000500000000000000" pitchFamily="2" charset="0"/>
              </a:rPr>
              <a:t>Information till studenter om </a:t>
            </a:r>
            <a:r>
              <a:rPr lang="sv-SE" b="0" i="1" err="1">
                <a:solidFill>
                  <a:srgbClr val="000000"/>
                </a:solidFill>
                <a:effectLst/>
                <a:latin typeface="Poppins" panose="00000500000000000000" pitchFamily="2" charset="0"/>
              </a:rPr>
              <a:t>ChatGPT</a:t>
            </a:r>
            <a:r>
              <a:rPr lang="sv-SE" b="0" i="1">
                <a:solidFill>
                  <a:srgbClr val="000000"/>
                </a:solidFill>
                <a:effectLst/>
                <a:latin typeface="Poppins" panose="00000500000000000000" pitchFamily="2" charset="0"/>
              </a:rPr>
              <a:t>. </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5"/>
              </a:rPr>
              <a:t>https://kursdesign.lnu.se/wp-content/uploads/2023/05/Information-till-studenter-om-ChatGPT.pdf</a:t>
            </a:r>
            <a:endParaRPr lang="sv-SE" b="0" i="0">
              <a:solidFill>
                <a:srgbClr val="000000"/>
              </a:solidFill>
              <a:effectLst/>
              <a:latin typeface="Poppins" panose="00000500000000000000" pitchFamily="2" charset="0"/>
            </a:endParaRPr>
          </a:p>
          <a:p>
            <a:pPr algn="l"/>
            <a:r>
              <a:rPr lang="sv-SE" b="0" i="1">
                <a:solidFill>
                  <a:srgbClr val="000000"/>
                </a:solidFill>
                <a:effectLst/>
                <a:latin typeface="Poppins" panose="00000500000000000000" pitchFamily="2" charset="0"/>
              </a:rPr>
              <a:t>Främst för lärare</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Linnéuniversitetet. 2023. </a:t>
            </a:r>
            <a:r>
              <a:rPr lang="sv-SE" b="0" i="1">
                <a:solidFill>
                  <a:srgbClr val="000000"/>
                </a:solidFill>
                <a:effectLst/>
                <a:latin typeface="Poppins" panose="00000500000000000000" pitchFamily="2" charset="0"/>
              </a:rPr>
              <a:t>Högskolepedagogiska funderingar om öppen AI – några förslag och rekommendationer.</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6"/>
              </a:rPr>
              <a:t>https://kursdesign.lnu.se/fordjupningar/ai-i-hogre-utbildning/</a:t>
            </a:r>
            <a:endParaRPr lang="sv-SE" b="0" i="0">
              <a:solidFill>
                <a:srgbClr val="000000"/>
              </a:solidFill>
              <a:effectLst/>
              <a:latin typeface="Poppins" panose="00000500000000000000" pitchFamily="2" charset="0"/>
            </a:endParaRPr>
          </a:p>
          <a:p>
            <a:pPr algn="l"/>
            <a:r>
              <a:rPr lang="sv-SE" b="0" i="0" err="1">
                <a:solidFill>
                  <a:srgbClr val="000000"/>
                </a:solidFill>
                <a:effectLst/>
                <a:latin typeface="Poppins" panose="00000500000000000000" pitchFamily="2" charset="0"/>
              </a:rPr>
              <a:t>Kjällkvist</a:t>
            </a:r>
            <a:r>
              <a:rPr lang="sv-SE" b="0" i="0">
                <a:solidFill>
                  <a:srgbClr val="000000"/>
                </a:solidFill>
                <a:effectLst/>
                <a:latin typeface="Poppins" panose="00000500000000000000" pitchFamily="2" charset="0"/>
              </a:rPr>
              <a:t>, P. 2023. </a:t>
            </a:r>
            <a:r>
              <a:rPr lang="sv-SE" b="0" i="1" err="1">
                <a:solidFill>
                  <a:srgbClr val="000000"/>
                </a:solidFill>
                <a:effectLst/>
                <a:latin typeface="Poppins" panose="00000500000000000000" pitchFamily="2" charset="0"/>
              </a:rPr>
              <a:t>ChatGPT</a:t>
            </a:r>
            <a:r>
              <a:rPr lang="sv-SE" b="0" i="1">
                <a:solidFill>
                  <a:srgbClr val="000000"/>
                </a:solidFill>
                <a:effectLst/>
                <a:latin typeface="Poppins" panose="00000500000000000000" pitchFamily="2" charset="0"/>
              </a:rPr>
              <a:t> – fusk, hjälp eller digital killgissning? </a:t>
            </a:r>
            <a:r>
              <a:rPr lang="sv-SE" b="0" i="0">
                <a:solidFill>
                  <a:srgbClr val="000000"/>
                </a:solidFill>
                <a:effectLst/>
                <a:latin typeface="Poppins" panose="00000500000000000000" pitchFamily="2" charset="0"/>
              </a:rPr>
              <a:t>Lunds universitet. </a:t>
            </a:r>
            <a:r>
              <a:rPr lang="sv-SE" b="0" i="0" u="sng">
                <a:solidFill>
                  <a:srgbClr val="000000"/>
                </a:solidFill>
                <a:effectLst/>
                <a:latin typeface="Poppins" panose="00000500000000000000" pitchFamily="2" charset="0"/>
                <a:hlinkClick r:id="rId7"/>
              </a:rPr>
              <a:t>https://www.lu.se/artikel/chatgpt-fusk-hjalp-eller-digital-killgissning</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Stockholms universitet. 2023. </a:t>
            </a:r>
            <a:r>
              <a:rPr lang="sv-SE" b="0" i="1">
                <a:solidFill>
                  <a:srgbClr val="000000"/>
                </a:solidFill>
                <a:effectLst/>
                <a:latin typeface="Poppins" panose="00000500000000000000" pitchFamily="2" charset="0"/>
              </a:rPr>
              <a:t>Vägledning om användning av AI-drivna </a:t>
            </a:r>
            <a:r>
              <a:rPr lang="sv-SE" b="0" i="1" err="1">
                <a:solidFill>
                  <a:srgbClr val="000000"/>
                </a:solidFill>
                <a:effectLst/>
                <a:latin typeface="Poppins" panose="00000500000000000000" pitchFamily="2" charset="0"/>
              </a:rPr>
              <a:t>chattbotar</a:t>
            </a:r>
            <a:r>
              <a:rPr lang="sv-SE" b="0" i="1">
                <a:solidFill>
                  <a:srgbClr val="000000"/>
                </a:solidFill>
                <a:effectLst/>
                <a:latin typeface="Poppins" panose="00000500000000000000" pitchFamily="2" charset="0"/>
              </a:rPr>
              <a:t> vid utbildning och forskning.</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8"/>
              </a:rPr>
              <a:t>https://www.su.se/medarbetare/r%C3%A5d-st%C3%B6d/undervisning/v%C3%A4gledning-om-anv%C3%A4ndning-av-ai-drivna-chattbotar-vid-utbildning-och-forskning-1.648977</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Högskolan Borås. 2023. </a:t>
            </a:r>
            <a:r>
              <a:rPr lang="sv-SE" b="0" i="1">
                <a:solidFill>
                  <a:srgbClr val="000000"/>
                </a:solidFill>
                <a:effectLst/>
                <a:latin typeface="Poppins" panose="00000500000000000000" pitchFamily="2" charset="0"/>
              </a:rPr>
              <a:t>AI och examinationer.</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9"/>
              </a:rPr>
              <a:t>https://www.hb.se/anstalld/for-mitt-arbete/stod-for-utbildning/examinationer/ai-och-examinationer/</a:t>
            </a:r>
            <a:endParaRPr lang="sv-SE" b="0" i="0">
              <a:solidFill>
                <a:srgbClr val="000000"/>
              </a:solidFill>
              <a:effectLst/>
              <a:latin typeface="Poppins" panose="00000500000000000000" pitchFamily="2" charset="0"/>
            </a:endParaRPr>
          </a:p>
          <a:p>
            <a:pPr algn="l"/>
            <a:r>
              <a:rPr lang="sv-SE" b="0" i="0">
                <a:solidFill>
                  <a:srgbClr val="000000"/>
                </a:solidFill>
                <a:effectLst/>
                <a:latin typeface="Poppins" panose="00000500000000000000" pitchFamily="2" charset="0"/>
              </a:rPr>
              <a:t>Lunds universitet. </a:t>
            </a:r>
            <a:r>
              <a:rPr lang="sv-SE" b="0" i="1">
                <a:solidFill>
                  <a:srgbClr val="000000"/>
                </a:solidFill>
                <a:effectLst/>
                <a:latin typeface="Poppins" panose="00000500000000000000" pitchFamily="2" charset="0"/>
              </a:rPr>
              <a:t>AI i undervisningen</a:t>
            </a:r>
            <a:r>
              <a:rPr lang="sv-SE" b="0" i="0">
                <a:solidFill>
                  <a:srgbClr val="000000"/>
                </a:solidFill>
                <a:effectLst/>
                <a:latin typeface="Poppins" panose="00000500000000000000" pitchFamily="2" charset="0"/>
              </a:rPr>
              <a:t>. </a:t>
            </a:r>
            <a:r>
              <a:rPr lang="sv-SE" b="0" i="0" u="sng">
                <a:solidFill>
                  <a:srgbClr val="000000"/>
                </a:solidFill>
                <a:effectLst/>
                <a:latin typeface="Poppins" panose="00000500000000000000" pitchFamily="2" charset="0"/>
                <a:hlinkClick r:id="rId10"/>
              </a:rPr>
              <a:t>https://www.education.lu.se/undervisnings-tips/ai-i-undervisningen</a:t>
            </a:r>
            <a:endParaRPr lang="sv-SE" b="0" i="0">
              <a:solidFill>
                <a:srgbClr val="000000"/>
              </a:solidFill>
              <a:effectLst/>
              <a:latin typeface="Poppins" panose="00000500000000000000" pitchFamily="2" charset="0"/>
            </a:endParaRPr>
          </a:p>
          <a:p>
            <a:endParaRPr lang="sv-SE" b="0"/>
          </a:p>
          <a:p>
            <a:endParaRPr lang="sv-SE"/>
          </a:p>
        </p:txBody>
      </p:sp>
      <p:sp>
        <p:nvSpPr>
          <p:cNvPr id="4" name="Platshållare för bildnummer 3"/>
          <p:cNvSpPr>
            <a:spLocks noGrp="1"/>
          </p:cNvSpPr>
          <p:nvPr>
            <p:ph type="sldNum" sz="quarter" idx="5"/>
          </p:nvPr>
        </p:nvSpPr>
        <p:spPr/>
        <p:txBody>
          <a:bodyPr/>
          <a:lstStyle/>
          <a:p>
            <a:fld id="{2C48D039-7438-4649-B4BC-709BAF7D57B2}" type="slidenum">
              <a:rPr lang="sv-SE" smtClean="0"/>
              <a:t>42</a:t>
            </a:fld>
            <a:endParaRPr lang="sv-SE"/>
          </a:p>
        </p:txBody>
      </p:sp>
    </p:spTree>
    <p:extLst>
      <p:ext uri="{BB962C8B-B14F-4D97-AF65-F5344CB8AC3E}">
        <p14:creationId xmlns:p14="http://schemas.microsoft.com/office/powerpoint/2010/main" val="33484403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slide" Target="../slides/slide2.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164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806E32-213A-AD84-AD0D-B7D1702A52B2}"/>
              </a:ext>
            </a:extLst>
          </p:cNvPr>
          <p:cNvSpPr>
            <a:spLocks noGrp="1"/>
          </p:cNvSpPr>
          <p:nvPr>
            <p:ph type="ctrTitle"/>
          </p:nvPr>
        </p:nvSpPr>
        <p:spPr>
          <a:xfrm>
            <a:off x="1524000" y="1122363"/>
            <a:ext cx="9144000" cy="2387600"/>
          </a:xfrm>
          <a:noFill/>
        </p:spPr>
        <p:txBody>
          <a:bodyPr anchor="b"/>
          <a:lstStyle>
            <a:lvl1pPr algn="ctr">
              <a:defRPr sz="6000">
                <a:solidFill>
                  <a:schemeClr val="bg1"/>
                </a:solidFill>
                <a:latin typeface="Aileron Light" panose="00000400000000000000" pitchFamily="50"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0E87553-FAAB-04E7-0E73-88272B1AD909}"/>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Advent Pro" panose="02000506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1028" name="Picture 4">
            <a:extLst>
              <a:ext uri="{FF2B5EF4-FFF2-40B4-BE49-F238E27FC236}">
                <a16:creationId xmlns:a16="http://schemas.microsoft.com/office/drawing/2014/main" id="{0BCEFBA4-C1AB-E26B-73A0-B3FA39CC6B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3334" y="4995032"/>
            <a:ext cx="3889126" cy="148121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50858683-4B84-8B22-3AB7-00C47C218C9D}"/>
              </a:ext>
            </a:extLst>
          </p:cNvPr>
          <p:cNvPicPr>
            <a:picLocks noChangeAspect="1"/>
          </p:cNvPicPr>
          <p:nvPr userDrawn="1"/>
        </p:nvPicPr>
        <p:blipFill>
          <a:blip r:embed="rId3"/>
          <a:stretch>
            <a:fillRect/>
          </a:stretch>
        </p:blipFill>
        <p:spPr>
          <a:xfrm>
            <a:off x="10750390" y="5009263"/>
            <a:ext cx="1340379" cy="1655762"/>
          </a:xfrm>
          <a:prstGeom prst="rect">
            <a:avLst/>
          </a:prstGeom>
        </p:spPr>
      </p:pic>
      <p:sp>
        <p:nvSpPr>
          <p:cNvPr id="4" name="Rektangel 3">
            <a:hlinkClick r:id="rId4" action="ppaction://hlinksldjump"/>
            <a:extLst>
              <a:ext uri="{FF2B5EF4-FFF2-40B4-BE49-F238E27FC236}">
                <a16:creationId xmlns:a16="http://schemas.microsoft.com/office/drawing/2014/main" id="{4517089C-8B48-FAFD-58E4-78670DA52615}"/>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24001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rgbClr val="116466"/>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D806E32-213A-AD84-AD0D-B7D1702A52B2}"/>
              </a:ext>
            </a:extLst>
          </p:cNvPr>
          <p:cNvSpPr>
            <a:spLocks noGrp="1"/>
          </p:cNvSpPr>
          <p:nvPr>
            <p:ph type="ctrTitle"/>
          </p:nvPr>
        </p:nvSpPr>
        <p:spPr>
          <a:xfrm>
            <a:off x="1524000" y="1122363"/>
            <a:ext cx="9144000" cy="2387600"/>
          </a:xfrm>
          <a:noFill/>
        </p:spPr>
        <p:txBody>
          <a:bodyPr anchor="b"/>
          <a:lstStyle>
            <a:lvl1pPr algn="ctr">
              <a:defRPr sz="6000">
                <a:solidFill>
                  <a:schemeClr val="bg1"/>
                </a:solidFill>
                <a:latin typeface="Aileron Light" panose="00000400000000000000" pitchFamily="50"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70E87553-FAAB-04E7-0E73-88272B1AD909}"/>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Advent Pro" panose="0200050604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pic>
        <p:nvPicPr>
          <p:cNvPr id="1028" name="Picture 4">
            <a:extLst>
              <a:ext uri="{FF2B5EF4-FFF2-40B4-BE49-F238E27FC236}">
                <a16:creationId xmlns:a16="http://schemas.microsoft.com/office/drawing/2014/main" id="{0BCEFBA4-C1AB-E26B-73A0-B3FA39CC6B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933334" y="4995032"/>
            <a:ext cx="3889126" cy="148121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a:extLst>
              <a:ext uri="{FF2B5EF4-FFF2-40B4-BE49-F238E27FC236}">
                <a16:creationId xmlns:a16="http://schemas.microsoft.com/office/drawing/2014/main" id="{50858683-4B84-8B22-3AB7-00C47C218C9D}"/>
              </a:ext>
            </a:extLst>
          </p:cNvPr>
          <p:cNvPicPr>
            <a:picLocks noChangeAspect="1"/>
          </p:cNvPicPr>
          <p:nvPr userDrawn="1"/>
        </p:nvPicPr>
        <p:blipFill>
          <a:blip r:embed="rId3"/>
          <a:stretch>
            <a:fillRect/>
          </a:stretch>
        </p:blipFill>
        <p:spPr>
          <a:xfrm>
            <a:off x="10750390" y="5009263"/>
            <a:ext cx="1340379" cy="1655762"/>
          </a:xfrm>
          <a:prstGeom prst="rect">
            <a:avLst/>
          </a:prstGeom>
        </p:spPr>
      </p:pic>
      <p:sp>
        <p:nvSpPr>
          <p:cNvPr id="4" name="Rektangel 3">
            <a:hlinkClick r:id="" action="ppaction://noaction"/>
            <a:extLst>
              <a:ext uri="{FF2B5EF4-FFF2-40B4-BE49-F238E27FC236}">
                <a16:creationId xmlns:a16="http://schemas.microsoft.com/office/drawing/2014/main" id="{4517089C-8B48-FAFD-58E4-78670DA52615}"/>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24001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DDE312-6A54-C62C-2EC9-024702D5E060}"/>
              </a:ext>
            </a:extLst>
          </p:cNvPr>
          <p:cNvSpPr>
            <a:spLocks noGrp="1"/>
          </p:cNvSpPr>
          <p:nvPr>
            <p:ph type="title"/>
          </p:nvPr>
        </p:nvSpPr>
        <p:spPr/>
        <p:txBody>
          <a:bodyPr/>
          <a:lstStyle>
            <a:lvl1pPr>
              <a:defRPr>
                <a:latin typeface="Aileron Light" panose="00000400000000000000" pitchFamily="50"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279F724-B519-CA3D-91A9-0EE30F4BB58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hlinkClick r:id="" action="ppaction://noaction"/>
            <a:extLst>
              <a:ext uri="{FF2B5EF4-FFF2-40B4-BE49-F238E27FC236}">
                <a16:creationId xmlns:a16="http://schemas.microsoft.com/office/drawing/2014/main" id="{40C13A34-8D2B-A986-F4EB-D828BE80E5DF}"/>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3888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97E0D8-B972-B345-922D-6523AF614796}"/>
              </a:ext>
            </a:extLst>
          </p:cNvPr>
          <p:cNvSpPr>
            <a:spLocks noGrp="1"/>
          </p:cNvSpPr>
          <p:nvPr>
            <p:ph type="title"/>
          </p:nvPr>
        </p:nvSpPr>
        <p:spPr>
          <a:xfrm>
            <a:off x="831850" y="1709738"/>
            <a:ext cx="10515600" cy="2852737"/>
          </a:xfrm>
        </p:spPr>
        <p:txBody>
          <a:bodyPr anchor="b"/>
          <a:lstStyle>
            <a:lvl1pPr>
              <a:defRPr sz="6000">
                <a:latin typeface="Aileron Light" panose="00000400000000000000" pitchFamily="50"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B1C9456-EB3A-27E3-9AFC-FFAF239627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a:hlinkClick r:id="" action="ppaction://noaction"/>
            <a:extLst>
              <a:ext uri="{FF2B5EF4-FFF2-40B4-BE49-F238E27FC236}">
                <a16:creationId xmlns:a16="http://schemas.microsoft.com/office/drawing/2014/main" id="{9C512D75-83AE-0D8C-3708-3C0282226950}"/>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400444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339EC1-B045-377E-68F8-3DCD333C5F6A}"/>
              </a:ext>
            </a:extLst>
          </p:cNvPr>
          <p:cNvSpPr>
            <a:spLocks noGrp="1"/>
          </p:cNvSpPr>
          <p:nvPr>
            <p:ph type="title"/>
          </p:nvPr>
        </p:nvSpPr>
        <p:spPr/>
        <p:txBody>
          <a:bodyPr/>
          <a:lstStyle>
            <a:lvl1pPr>
              <a:defRPr>
                <a:latin typeface="Aileron Light" panose="00000400000000000000" pitchFamily="50"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20EDAB4-F113-0911-E2F1-29011454702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6B37BAA-D5F6-001E-C485-8DEC4F8C962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a:hlinkClick r:id="" action="ppaction://noaction"/>
            <a:extLst>
              <a:ext uri="{FF2B5EF4-FFF2-40B4-BE49-F238E27FC236}">
                <a16:creationId xmlns:a16="http://schemas.microsoft.com/office/drawing/2014/main" id="{0B2F8E3E-0CC5-22A4-6AB6-B42DA102A252}"/>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0305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47993C-B684-0002-05C3-7E606B6B168F}"/>
              </a:ext>
            </a:extLst>
          </p:cNvPr>
          <p:cNvSpPr>
            <a:spLocks noGrp="1"/>
          </p:cNvSpPr>
          <p:nvPr>
            <p:ph type="title"/>
          </p:nvPr>
        </p:nvSpPr>
        <p:spPr>
          <a:xfrm>
            <a:off x="839788" y="365125"/>
            <a:ext cx="10515600" cy="1325563"/>
          </a:xfrm>
        </p:spPr>
        <p:txBody>
          <a:bodyPr/>
          <a:lstStyle>
            <a:lvl1pPr>
              <a:defRPr>
                <a:latin typeface="Aileron Light" panose="00000400000000000000" pitchFamily="50"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644631B-7757-4ED7-A0BE-8E7C6C803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0487117-7383-A819-FE2A-29CBEB594CB6}"/>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9691BFD-D0E7-3341-B452-4D09BBB73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59E83D2-5AAF-4109-ADD9-5F5C5460B19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hlinkClick r:id="" action="ppaction://noaction"/>
            <a:extLst>
              <a:ext uri="{FF2B5EF4-FFF2-40B4-BE49-F238E27FC236}">
                <a16:creationId xmlns:a16="http://schemas.microsoft.com/office/drawing/2014/main" id="{72F07162-179D-5C2F-74C6-DA6B3D79801C}"/>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8411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EEF3E8-BFD8-7110-0777-B5E560A2A9AB}"/>
              </a:ext>
            </a:extLst>
          </p:cNvPr>
          <p:cNvSpPr>
            <a:spLocks noGrp="1"/>
          </p:cNvSpPr>
          <p:nvPr>
            <p:ph type="title"/>
          </p:nvPr>
        </p:nvSpPr>
        <p:spPr/>
        <p:txBody>
          <a:bodyPr/>
          <a:lstStyle>
            <a:lvl1pPr>
              <a:defRPr>
                <a:latin typeface="Aileron Light" panose="00000400000000000000" pitchFamily="50" charset="0"/>
              </a:defRPr>
            </a:lvl1pPr>
          </a:lstStyle>
          <a:p>
            <a:r>
              <a:rPr lang="sv-SE"/>
              <a:t>Klicka här för att ändra mall för rubrikformat</a:t>
            </a:r>
          </a:p>
        </p:txBody>
      </p:sp>
      <p:sp>
        <p:nvSpPr>
          <p:cNvPr id="3" name="Rektangel 2">
            <a:hlinkClick r:id="" action="ppaction://noaction"/>
            <a:extLst>
              <a:ext uri="{FF2B5EF4-FFF2-40B4-BE49-F238E27FC236}">
                <a16:creationId xmlns:a16="http://schemas.microsoft.com/office/drawing/2014/main" id="{1B364BE3-A99F-38D3-A0A2-D328DA7A824C}"/>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7408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a:hlinkClick r:id="" action="ppaction://noaction"/>
            <a:extLst>
              <a:ext uri="{FF2B5EF4-FFF2-40B4-BE49-F238E27FC236}">
                <a16:creationId xmlns:a16="http://schemas.microsoft.com/office/drawing/2014/main" id="{D4A443DF-8B99-E093-0877-130D0BC97C15}"/>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507412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5B15EB-BAE6-2388-6004-BC87BDC5A132}"/>
              </a:ext>
            </a:extLst>
          </p:cNvPr>
          <p:cNvSpPr>
            <a:spLocks noGrp="1"/>
          </p:cNvSpPr>
          <p:nvPr>
            <p:ph type="title"/>
          </p:nvPr>
        </p:nvSpPr>
        <p:spPr>
          <a:xfrm>
            <a:off x="839788" y="457200"/>
            <a:ext cx="3932237" cy="1600200"/>
          </a:xfrm>
        </p:spPr>
        <p:txBody>
          <a:bodyPr anchor="b"/>
          <a:lstStyle>
            <a:lvl1pPr>
              <a:defRPr sz="3200">
                <a:latin typeface="Aileron Light" panose="00000400000000000000" pitchFamily="50"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5C0889-8AC3-7EE4-9D70-866CE179F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4BD7E0A-E78F-DA73-55D9-4E098410E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Rektangel 4">
            <a:hlinkClick r:id="" action="ppaction://noaction"/>
            <a:extLst>
              <a:ext uri="{FF2B5EF4-FFF2-40B4-BE49-F238E27FC236}">
                <a16:creationId xmlns:a16="http://schemas.microsoft.com/office/drawing/2014/main" id="{519A36C7-804B-EF4F-F350-EBD801EFF15F}"/>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802509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0C3D17-B4A3-DFB8-5522-9A048BB2327B}"/>
              </a:ext>
            </a:extLst>
          </p:cNvPr>
          <p:cNvSpPr>
            <a:spLocks noGrp="1"/>
          </p:cNvSpPr>
          <p:nvPr>
            <p:ph type="title"/>
          </p:nvPr>
        </p:nvSpPr>
        <p:spPr>
          <a:xfrm>
            <a:off x="839788" y="457200"/>
            <a:ext cx="3932237" cy="1600200"/>
          </a:xfrm>
        </p:spPr>
        <p:txBody>
          <a:bodyPr anchor="b"/>
          <a:lstStyle>
            <a:lvl1pPr>
              <a:defRPr sz="3200">
                <a:latin typeface="Aileron Light" panose="00000400000000000000" pitchFamily="50" charset="0"/>
              </a:defRPr>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03A1A5-1560-6C27-C67B-D291DC661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7CBC6636-C6F9-1DC6-FF87-986B45771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Rektangel 4">
            <a:hlinkClick r:id="" action="ppaction://noaction"/>
            <a:extLst>
              <a:ext uri="{FF2B5EF4-FFF2-40B4-BE49-F238E27FC236}">
                <a16:creationId xmlns:a16="http://schemas.microsoft.com/office/drawing/2014/main" id="{1E00A27B-E314-D2B3-546F-5DFCE71987FC}"/>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08141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9DDE312-6A54-C62C-2EC9-024702D5E060}"/>
              </a:ext>
            </a:extLst>
          </p:cNvPr>
          <p:cNvSpPr>
            <a:spLocks noGrp="1"/>
          </p:cNvSpPr>
          <p:nvPr>
            <p:ph type="title"/>
          </p:nvPr>
        </p:nvSpPr>
        <p:spPr/>
        <p:txBody>
          <a:bodyPr/>
          <a:lstStyle>
            <a:lvl1pPr>
              <a:defRPr>
                <a:latin typeface="Aileron Light" panose="00000400000000000000" pitchFamily="50"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0279F724-B519-CA3D-91A9-0EE30F4BB581}"/>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hlinkClick r:id="rId2" action="ppaction://hlinksldjump"/>
            <a:extLst>
              <a:ext uri="{FF2B5EF4-FFF2-40B4-BE49-F238E27FC236}">
                <a16:creationId xmlns:a16="http://schemas.microsoft.com/office/drawing/2014/main" id="{40C13A34-8D2B-A986-F4EB-D828BE80E5DF}"/>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38885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97E0D8-B972-B345-922D-6523AF614796}"/>
              </a:ext>
            </a:extLst>
          </p:cNvPr>
          <p:cNvSpPr>
            <a:spLocks noGrp="1"/>
          </p:cNvSpPr>
          <p:nvPr>
            <p:ph type="title"/>
          </p:nvPr>
        </p:nvSpPr>
        <p:spPr>
          <a:xfrm>
            <a:off x="831850" y="1709738"/>
            <a:ext cx="10515600" cy="2852737"/>
          </a:xfrm>
        </p:spPr>
        <p:txBody>
          <a:bodyPr anchor="b"/>
          <a:lstStyle>
            <a:lvl1pPr>
              <a:defRPr sz="6000">
                <a:latin typeface="Aileron Light" panose="00000400000000000000" pitchFamily="50"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BB1C9456-EB3A-27E3-9AFC-FFAF239627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a:hlinkClick r:id="rId2" action="ppaction://hlinksldjump"/>
            <a:extLst>
              <a:ext uri="{FF2B5EF4-FFF2-40B4-BE49-F238E27FC236}">
                <a16:creationId xmlns:a16="http://schemas.microsoft.com/office/drawing/2014/main" id="{9C512D75-83AE-0D8C-3708-3C0282226950}"/>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40044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1339EC1-B045-377E-68F8-3DCD333C5F6A}"/>
              </a:ext>
            </a:extLst>
          </p:cNvPr>
          <p:cNvSpPr>
            <a:spLocks noGrp="1"/>
          </p:cNvSpPr>
          <p:nvPr>
            <p:ph type="title"/>
          </p:nvPr>
        </p:nvSpPr>
        <p:spPr/>
        <p:txBody>
          <a:bodyPr/>
          <a:lstStyle>
            <a:lvl1pPr>
              <a:defRPr>
                <a:latin typeface="Aileron Light" panose="00000400000000000000" pitchFamily="50"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20EDAB4-F113-0911-E2F1-290114547021}"/>
              </a:ext>
            </a:extLst>
          </p:cNvPr>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66B37BAA-D5F6-001E-C485-8DEC4F8C962C}"/>
              </a:ext>
            </a:extLst>
          </p:cNvPr>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a:hlinkClick r:id="rId2" action="ppaction://hlinksldjump"/>
            <a:extLst>
              <a:ext uri="{FF2B5EF4-FFF2-40B4-BE49-F238E27FC236}">
                <a16:creationId xmlns:a16="http://schemas.microsoft.com/office/drawing/2014/main" id="{0B2F8E3E-0CC5-22A4-6AB6-B42DA102A252}"/>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80305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47993C-B684-0002-05C3-7E606B6B168F}"/>
              </a:ext>
            </a:extLst>
          </p:cNvPr>
          <p:cNvSpPr>
            <a:spLocks noGrp="1"/>
          </p:cNvSpPr>
          <p:nvPr>
            <p:ph type="title"/>
          </p:nvPr>
        </p:nvSpPr>
        <p:spPr>
          <a:xfrm>
            <a:off x="839788" y="365125"/>
            <a:ext cx="10515600" cy="1325563"/>
          </a:xfrm>
        </p:spPr>
        <p:txBody>
          <a:bodyPr/>
          <a:lstStyle>
            <a:lvl1pPr>
              <a:defRPr>
                <a:latin typeface="Aileron Light" panose="00000400000000000000" pitchFamily="50" charset="0"/>
              </a:defRPr>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A644631B-7757-4ED7-A0BE-8E7C6C8039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50487117-7383-A819-FE2A-29CBEB594CB6}"/>
              </a:ext>
            </a:extLst>
          </p:cNvPr>
          <p:cNvSpPr>
            <a:spLocks noGrp="1"/>
          </p:cNvSpPr>
          <p:nvPr>
            <p:ph sz="half" idx="2"/>
          </p:nvPr>
        </p:nvSpPr>
        <p:spPr>
          <a:xfrm>
            <a:off x="839788" y="2505075"/>
            <a:ext cx="515778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C9691BFD-D0E7-3341-B452-4D09BBB73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59E83D2-5AAF-4109-ADD9-5F5C5460B195}"/>
              </a:ext>
            </a:extLst>
          </p:cNvPr>
          <p:cNvSpPr>
            <a:spLocks noGrp="1"/>
          </p:cNvSpPr>
          <p:nvPr>
            <p:ph sz="quarter" idx="4"/>
          </p:nvPr>
        </p:nvSpPr>
        <p:spPr>
          <a:xfrm>
            <a:off x="6172200" y="2505075"/>
            <a:ext cx="51831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hlinkClick r:id="rId2" action="ppaction://hlinksldjump"/>
            <a:extLst>
              <a:ext uri="{FF2B5EF4-FFF2-40B4-BE49-F238E27FC236}">
                <a16:creationId xmlns:a16="http://schemas.microsoft.com/office/drawing/2014/main" id="{72F07162-179D-5C2F-74C6-DA6B3D79801C}"/>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184118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9EEF3E8-BFD8-7110-0777-B5E560A2A9AB}"/>
              </a:ext>
            </a:extLst>
          </p:cNvPr>
          <p:cNvSpPr>
            <a:spLocks noGrp="1"/>
          </p:cNvSpPr>
          <p:nvPr>
            <p:ph type="title"/>
          </p:nvPr>
        </p:nvSpPr>
        <p:spPr/>
        <p:txBody>
          <a:bodyPr/>
          <a:lstStyle>
            <a:lvl1pPr>
              <a:defRPr>
                <a:latin typeface="Aileron Light" panose="00000400000000000000" pitchFamily="50" charset="0"/>
              </a:defRPr>
            </a:lvl1pPr>
          </a:lstStyle>
          <a:p>
            <a:r>
              <a:rPr lang="sv-SE"/>
              <a:t>Klicka här för att ändra mall för rubrikformat</a:t>
            </a:r>
          </a:p>
        </p:txBody>
      </p:sp>
      <p:sp>
        <p:nvSpPr>
          <p:cNvPr id="3" name="Rektangel 2">
            <a:hlinkClick r:id="rId2" action="ppaction://hlinksldjump"/>
            <a:extLst>
              <a:ext uri="{FF2B5EF4-FFF2-40B4-BE49-F238E27FC236}">
                <a16:creationId xmlns:a16="http://schemas.microsoft.com/office/drawing/2014/main" id="{1B364BE3-A99F-38D3-A0A2-D328DA7A824C}"/>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17408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a:hlinkClick r:id="rId2" action="ppaction://hlinksldjump"/>
            <a:extLst>
              <a:ext uri="{FF2B5EF4-FFF2-40B4-BE49-F238E27FC236}">
                <a16:creationId xmlns:a16="http://schemas.microsoft.com/office/drawing/2014/main" id="{D4A443DF-8B99-E093-0877-130D0BC97C15}"/>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250741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5B15EB-BAE6-2388-6004-BC87BDC5A132}"/>
              </a:ext>
            </a:extLst>
          </p:cNvPr>
          <p:cNvSpPr>
            <a:spLocks noGrp="1"/>
          </p:cNvSpPr>
          <p:nvPr>
            <p:ph type="title"/>
          </p:nvPr>
        </p:nvSpPr>
        <p:spPr>
          <a:xfrm>
            <a:off x="839788" y="457200"/>
            <a:ext cx="3932237" cy="1600200"/>
          </a:xfrm>
        </p:spPr>
        <p:txBody>
          <a:bodyPr anchor="b"/>
          <a:lstStyle>
            <a:lvl1pPr>
              <a:defRPr sz="3200">
                <a:latin typeface="Aileron Light" panose="00000400000000000000" pitchFamily="50"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A25C0889-8AC3-7EE4-9D70-866CE179FF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24BD7E0A-E78F-DA73-55D9-4E098410E8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Rektangel 4">
            <a:hlinkClick r:id="rId2" action="ppaction://hlinksldjump"/>
            <a:extLst>
              <a:ext uri="{FF2B5EF4-FFF2-40B4-BE49-F238E27FC236}">
                <a16:creationId xmlns:a16="http://schemas.microsoft.com/office/drawing/2014/main" id="{519A36C7-804B-EF4F-F350-EBD801EFF15F}"/>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880250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C0C3D17-B4A3-DFB8-5522-9A048BB2327B}"/>
              </a:ext>
            </a:extLst>
          </p:cNvPr>
          <p:cNvSpPr>
            <a:spLocks noGrp="1"/>
          </p:cNvSpPr>
          <p:nvPr>
            <p:ph type="title"/>
          </p:nvPr>
        </p:nvSpPr>
        <p:spPr>
          <a:xfrm>
            <a:off x="839788" y="457200"/>
            <a:ext cx="3932237" cy="1600200"/>
          </a:xfrm>
        </p:spPr>
        <p:txBody>
          <a:bodyPr anchor="b"/>
          <a:lstStyle>
            <a:lvl1pPr>
              <a:defRPr sz="3200">
                <a:latin typeface="Aileron Light" panose="00000400000000000000" pitchFamily="50" charset="0"/>
              </a:defRPr>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B03A1A5-1560-6C27-C67B-D291DC6610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a:extLst>
              <a:ext uri="{FF2B5EF4-FFF2-40B4-BE49-F238E27FC236}">
                <a16:creationId xmlns:a16="http://schemas.microsoft.com/office/drawing/2014/main" id="{7CBC6636-C6F9-1DC6-FF87-986B45771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Rektangel 4">
            <a:hlinkClick r:id="rId2" action="ppaction://hlinksldjump"/>
            <a:extLst>
              <a:ext uri="{FF2B5EF4-FFF2-40B4-BE49-F238E27FC236}">
                <a16:creationId xmlns:a16="http://schemas.microsoft.com/office/drawing/2014/main" id="{1E00A27B-E314-D2B3-546F-5DFCE71987FC}"/>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7081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 Target="../slides/slid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4D3ABB9-28F4-D925-3E45-08B27876E8D1}"/>
              </a:ext>
            </a:extLst>
          </p:cNvPr>
          <p:cNvSpPr>
            <a:spLocks noGrp="1"/>
          </p:cNvSpPr>
          <p:nvPr>
            <p:ph type="title"/>
          </p:nvPr>
        </p:nvSpPr>
        <p:spPr>
          <a:xfrm>
            <a:off x="838200" y="365125"/>
            <a:ext cx="10515600" cy="1325563"/>
          </a:xfrm>
          <a:prstGeom prst="rect">
            <a:avLst/>
          </a:prstGeom>
          <a:solidFill>
            <a:srgbClr val="D1E8E2"/>
          </a:solidFill>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06002C2-E98A-33B1-A517-856C21E9E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Picture 2">
            <a:extLst>
              <a:ext uri="{FF2B5EF4-FFF2-40B4-BE49-F238E27FC236}">
                <a16:creationId xmlns:a16="http://schemas.microsoft.com/office/drawing/2014/main" id="{A67BE3D9-A64B-5693-9ECF-21F0EC0EDFF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523666" y="5133407"/>
            <a:ext cx="1901940" cy="1550495"/>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hlinkClick r:id="rId12" action="ppaction://hlinksldjump"/>
            <a:extLst>
              <a:ext uri="{FF2B5EF4-FFF2-40B4-BE49-F238E27FC236}">
                <a16:creationId xmlns:a16="http://schemas.microsoft.com/office/drawing/2014/main" id="{1C280367-FBCF-4CB1-8A2E-30590C2E586D}"/>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09511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rgbClr val="116466"/>
          </a:solidFill>
          <a:latin typeface="Aileron Light" panose="000004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D4D3ABB9-28F4-D925-3E45-08B27876E8D1}"/>
              </a:ext>
            </a:extLst>
          </p:cNvPr>
          <p:cNvSpPr>
            <a:spLocks noGrp="1"/>
          </p:cNvSpPr>
          <p:nvPr>
            <p:ph type="title"/>
          </p:nvPr>
        </p:nvSpPr>
        <p:spPr>
          <a:xfrm>
            <a:off x="838200" y="365125"/>
            <a:ext cx="10515600" cy="1325563"/>
          </a:xfrm>
          <a:prstGeom prst="rect">
            <a:avLst/>
          </a:prstGeom>
          <a:solidFill>
            <a:srgbClr val="D1E8E2"/>
          </a:solidFill>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06002C2-E98A-33B1-A517-856C21E9E6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4" name="Picture 2">
            <a:extLst>
              <a:ext uri="{FF2B5EF4-FFF2-40B4-BE49-F238E27FC236}">
                <a16:creationId xmlns:a16="http://schemas.microsoft.com/office/drawing/2014/main" id="{A67BE3D9-A64B-5693-9ECF-21F0EC0EDFF2}"/>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523666" y="5133407"/>
            <a:ext cx="1901940" cy="1550495"/>
          </a:xfrm>
          <a:prstGeom prst="rect">
            <a:avLst/>
          </a:prstGeom>
          <a:noFill/>
          <a:extLst>
            <a:ext uri="{909E8E84-426E-40DD-AFC4-6F175D3DCCD1}">
              <a14:hiddenFill xmlns:a14="http://schemas.microsoft.com/office/drawing/2010/main">
                <a:solidFill>
                  <a:srgbClr val="FFFFFF"/>
                </a:solidFill>
              </a14:hiddenFill>
            </a:ext>
          </a:extLst>
        </p:spPr>
      </p:pic>
      <p:sp>
        <p:nvSpPr>
          <p:cNvPr id="5" name="Rektangel 4">
            <a:hlinkClick r:id="" action="ppaction://noaction"/>
            <a:extLst>
              <a:ext uri="{FF2B5EF4-FFF2-40B4-BE49-F238E27FC236}">
                <a16:creationId xmlns:a16="http://schemas.microsoft.com/office/drawing/2014/main" id="{1C280367-FBCF-4CB1-8A2E-30590C2E586D}"/>
              </a:ext>
            </a:extLst>
          </p:cNvPr>
          <p:cNvSpPr>
            <a:spLocks/>
          </p:cNvSpPr>
          <p:nvPr userDrawn="1"/>
        </p:nvSpPr>
        <p:spPr>
          <a:xfrm>
            <a:off x="1" y="5964518"/>
            <a:ext cx="1087794" cy="8934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80951120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txStyles>
    <p:titleStyle>
      <a:lvl1pPr algn="l" defTabSz="914400" rtl="0" eaLnBrk="1" latinLnBrk="0" hangingPunct="1">
        <a:lnSpc>
          <a:spcPct val="90000"/>
        </a:lnSpc>
        <a:spcBef>
          <a:spcPct val="0"/>
        </a:spcBef>
        <a:buNone/>
        <a:defRPr sz="4400" kern="1200">
          <a:solidFill>
            <a:srgbClr val="116466"/>
          </a:solidFill>
          <a:latin typeface="Aileron Light" panose="000004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hyperlink" Target="https://www.youtube.com/shorts/JrmKBti3fgs" TargetMode="External"/><Relationship Id="rId7" Type="http://schemas.openxmlformats.org/officeDocument/2006/relationships/image" Target="../media/image47.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doavyD9iuAw" TargetMode="External"/><Relationship Id="rId2" Type="http://schemas.openxmlformats.org/officeDocument/2006/relationships/hyperlink" Target="https://linnek.se/studentrepresentant"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linnek.se/eng/buddyprogrammet/"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mailto:studcoord@linnek.s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linnek.se/euniwell/" TargetMode="Externa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hyperlink" Target="https://youtu.be/ZicFyF8WsQA" TargetMode="Externa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hyperlink" Target="http://www.hitract.se/"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hyperlink" Target="https://www.facebook.com/Linnekaren.kalmar/" TargetMode="External"/><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hyperlink" Target="https://www.facebook.com/Linnekaren.vaxjo/" TargetMode="External"/><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hyperlink" Target="https://www.instagram.com/linnek.se/" TargetMode="External"/><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hyperlink" Target="mailto:info@linnek.se" TargetMode="External"/><Relationship Id="rId9" Type="http://schemas.openxmlformats.org/officeDocument/2006/relationships/image" Target="../media/image74.pn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hyperlink" Target="https://youtu.be/ZicFyF8WsQA"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image" Target="../media/image91.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hyperlink" Target="https://www.youtube.com/shorts/JrmKBti3fgs"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linnek.se/eng/buddyprogrammet/" TargetMode="Externa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hyperlink" Target="mailto:studcoord@linnek.s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hyperlink" Target="http://www.hitract.se/" TargetMode="Externa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mailto:boardrep1@linnek.se" TargetMode="Externa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youtu.be/doavyD9iuAw" TargetMode="External"/><Relationship Id="rId2" Type="http://schemas.openxmlformats.org/officeDocument/2006/relationships/hyperlink" Target="https://linnek.se/eng/studentrepresentant" TargetMode="Externa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hyperlink" Target="https://www.facebook.com/Linnekaren.vaxjo" TargetMode="External"/><Relationship Id="rId1" Type="http://schemas.openxmlformats.org/officeDocument/2006/relationships/slideLayout" Target="../slideLayouts/slideLayout2.xml"/><Relationship Id="rId6" Type="http://schemas.openxmlformats.org/officeDocument/2006/relationships/hyperlink" Target="https://www.instagram.com/linnek.se/" TargetMode="External"/><Relationship Id="rId5" Type="http://schemas.openxmlformats.org/officeDocument/2006/relationships/image" Target="../media/image36.png"/><Relationship Id="rId4" Type="http://schemas.openxmlformats.org/officeDocument/2006/relationships/hyperlink" Target="https://www.facebook.com/Linnekaren.kalmar"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hyperlink" Target="https://www.facebook.com/Linnekaren.kalmar/" TargetMode="External"/><Relationship Id="rId7" Type="http://schemas.openxmlformats.org/officeDocument/2006/relationships/image" Target="../media/image72.png"/><Relationship Id="rId12" Type="http://schemas.openxmlformats.org/officeDocument/2006/relationships/image" Target="../media/image77.png"/><Relationship Id="rId17" Type="http://schemas.openxmlformats.org/officeDocument/2006/relationships/image" Target="../media/image82.png"/><Relationship Id="rId2" Type="http://schemas.openxmlformats.org/officeDocument/2006/relationships/hyperlink" Target="https://www.facebook.com/Linnekaren.vaxjo/" TargetMode="External"/><Relationship Id="rId16"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hyperlink" Target="https://www.instagram.com/linnek.se/" TargetMode="External"/><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hyperlink" Target="mailto:info@linnek.se" TargetMode="External"/><Relationship Id="rId9" Type="http://schemas.openxmlformats.org/officeDocument/2006/relationships/image" Target="../media/image74.png"/><Relationship Id="rId14" Type="http://schemas.openxmlformats.org/officeDocument/2006/relationships/image" Target="../media/image79.png"/></Relationships>
</file>

<file path=ppt/slides/_rels/slide4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hyperlink" Target="https://youtu.be/ZicFyF8WsQA" TargetMode="External"/><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5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hyperlink" Target="https://www.facebook.com/Linnekaren.vaxjo" TargetMode="External"/><Relationship Id="rId1" Type="http://schemas.openxmlformats.org/officeDocument/2006/relationships/slideLayout" Target="../slideLayouts/slideLayout2.xml"/><Relationship Id="rId6" Type="http://schemas.openxmlformats.org/officeDocument/2006/relationships/hyperlink" Target="https://www.instagram.com/linnek.se/" TargetMode="External"/><Relationship Id="rId5" Type="http://schemas.openxmlformats.org/officeDocument/2006/relationships/image" Target="../media/image36.png"/><Relationship Id="rId4" Type="http://schemas.openxmlformats.org/officeDocument/2006/relationships/hyperlink" Target="https://www.facebook.com/Linnekaren.kalmar"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049E4606-7BDD-071B-B588-325FEC315D60}"/>
              </a:ext>
            </a:extLst>
          </p:cNvPr>
          <p:cNvSpPr>
            <a:spLocks noGrp="1"/>
          </p:cNvSpPr>
          <p:nvPr>
            <p:ph type="ctrTitle"/>
          </p:nvPr>
        </p:nvSpPr>
        <p:spPr/>
        <p:txBody>
          <a:bodyPr/>
          <a:lstStyle/>
          <a:p>
            <a:r>
              <a:rPr lang="sv-SE">
                <a:solidFill>
                  <a:srgbClr val="116466"/>
                </a:solidFill>
              </a:rPr>
              <a:t>Avslutande bild</a:t>
            </a:r>
          </a:p>
        </p:txBody>
      </p:sp>
      <p:pic>
        <p:nvPicPr>
          <p:cNvPr id="7" name="Bildobjekt 6">
            <a:extLst>
              <a:ext uri="{FF2B5EF4-FFF2-40B4-BE49-F238E27FC236}">
                <a16:creationId xmlns:a16="http://schemas.microsoft.com/office/drawing/2014/main" id="{2FBF8EF9-8687-DB5F-7D45-23736F805B67}"/>
              </a:ext>
            </a:extLst>
          </p:cNvPr>
          <p:cNvPicPr>
            <a:picLocks noChangeAspect="1"/>
          </p:cNvPicPr>
          <p:nvPr/>
        </p:nvPicPr>
        <p:blipFill>
          <a:blip r:embed="rId3"/>
          <a:stretch>
            <a:fillRect/>
          </a:stretch>
        </p:blipFill>
        <p:spPr>
          <a:xfrm>
            <a:off x="3353378" y="4612639"/>
            <a:ext cx="4808489" cy="1996891"/>
          </a:xfrm>
          <a:prstGeom prst="rect">
            <a:avLst/>
          </a:prstGeom>
        </p:spPr>
      </p:pic>
      <p:pic>
        <p:nvPicPr>
          <p:cNvPr id="8" name="Picture 4">
            <a:extLst>
              <a:ext uri="{FF2B5EF4-FFF2-40B4-BE49-F238E27FC236}">
                <a16:creationId xmlns:a16="http://schemas.microsoft.com/office/drawing/2014/main" id="{A5BFFC70-24BB-B0BC-F955-D7D17B058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354" y="2349879"/>
            <a:ext cx="6091926" cy="2320167"/>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AC823EB4-4DB9-4B75-73FF-B1F568B7F5D8}"/>
              </a:ext>
            </a:extLst>
          </p:cNvPr>
          <p:cNvPicPr>
            <a:picLocks noChangeAspect="1"/>
          </p:cNvPicPr>
          <p:nvPr/>
        </p:nvPicPr>
        <p:blipFill>
          <a:blip r:embed="rId5"/>
          <a:stretch>
            <a:fillRect/>
          </a:stretch>
        </p:blipFill>
        <p:spPr>
          <a:xfrm rot="20849590">
            <a:off x="93282" y="22830"/>
            <a:ext cx="3046440" cy="2964210"/>
          </a:xfrm>
          <a:prstGeom prst="rect">
            <a:avLst/>
          </a:prstGeom>
        </p:spPr>
      </p:pic>
      <p:pic>
        <p:nvPicPr>
          <p:cNvPr id="6" name="Bildobjekt 5">
            <a:extLst>
              <a:ext uri="{FF2B5EF4-FFF2-40B4-BE49-F238E27FC236}">
                <a16:creationId xmlns:a16="http://schemas.microsoft.com/office/drawing/2014/main" id="{1B2E478F-1775-E8A0-F976-523063FE3587}"/>
              </a:ext>
            </a:extLst>
          </p:cNvPr>
          <p:cNvPicPr>
            <a:picLocks noChangeAspect="1"/>
          </p:cNvPicPr>
          <p:nvPr/>
        </p:nvPicPr>
        <p:blipFill>
          <a:blip r:embed="rId6"/>
          <a:stretch>
            <a:fillRect/>
          </a:stretch>
        </p:blipFill>
        <p:spPr>
          <a:xfrm rot="1013345">
            <a:off x="8700968" y="3182707"/>
            <a:ext cx="3426055" cy="3382338"/>
          </a:xfrm>
          <a:prstGeom prst="rect">
            <a:avLst/>
          </a:prstGeom>
          <a:effectLst/>
        </p:spPr>
      </p:pic>
    </p:spTree>
    <p:extLst>
      <p:ext uri="{BB962C8B-B14F-4D97-AF65-F5344CB8AC3E}">
        <p14:creationId xmlns:p14="http://schemas.microsoft.com/office/powerpoint/2010/main" val="2237248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BC3B23-79D4-7EFF-138C-96B375A48B71}"/>
              </a:ext>
            </a:extLst>
          </p:cNvPr>
          <p:cNvSpPr>
            <a:spLocks noGrp="1"/>
          </p:cNvSpPr>
          <p:nvPr>
            <p:ph type="title"/>
          </p:nvPr>
        </p:nvSpPr>
        <p:spPr/>
        <p:txBody>
          <a:bodyPr/>
          <a:lstStyle/>
          <a:p>
            <a:r>
              <a:rPr lang="sv-SE"/>
              <a:t>Engagera dig!</a:t>
            </a:r>
          </a:p>
        </p:txBody>
      </p:sp>
      <p:sp>
        <p:nvSpPr>
          <p:cNvPr id="3" name="Platshållare för innehåll 2">
            <a:extLst>
              <a:ext uri="{FF2B5EF4-FFF2-40B4-BE49-F238E27FC236}">
                <a16:creationId xmlns:a16="http://schemas.microsoft.com/office/drawing/2014/main" id="{67A61062-EB61-8F67-FD6B-BE176E3FDCA6}"/>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CEA992F4-AF65-6416-974A-C25B8683B1AF}"/>
              </a:ext>
            </a:extLst>
          </p:cNvPr>
          <p:cNvPicPr>
            <a:picLocks noChangeAspect="1"/>
          </p:cNvPicPr>
          <p:nvPr/>
        </p:nvPicPr>
        <p:blipFill>
          <a:blip r:embed="rId2"/>
          <a:stretch>
            <a:fillRect/>
          </a:stretch>
        </p:blipFill>
        <p:spPr>
          <a:xfrm>
            <a:off x="3133833" y="1732680"/>
            <a:ext cx="6049025" cy="306462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6" name="Rektangel 5">
            <a:extLst>
              <a:ext uri="{FF2B5EF4-FFF2-40B4-BE49-F238E27FC236}">
                <a16:creationId xmlns:a16="http://schemas.microsoft.com/office/drawing/2014/main" id="{5C8A5011-59DF-AE05-98CA-6EC2D9F7FC27}"/>
              </a:ext>
            </a:extLst>
          </p:cNvPr>
          <p:cNvSpPr/>
          <p:nvPr/>
        </p:nvSpPr>
        <p:spPr>
          <a:xfrm>
            <a:off x="2264805" y="24040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6AAC29B3-BDA6-09D4-E177-793F5E1DAB76}"/>
              </a:ext>
            </a:extLst>
          </p:cNvPr>
          <p:cNvSpPr/>
          <p:nvPr/>
        </p:nvSpPr>
        <p:spPr>
          <a:xfrm>
            <a:off x="2417205" y="25564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0BE018EB-943A-0FEF-D2D1-85EF2B7BF93D}"/>
              </a:ext>
            </a:extLst>
          </p:cNvPr>
          <p:cNvSpPr/>
          <p:nvPr/>
        </p:nvSpPr>
        <p:spPr>
          <a:xfrm>
            <a:off x="2264805" y="24040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F73ABBC-A3C9-1D58-ADEB-A39C63AA2CD3}"/>
              </a:ext>
            </a:extLst>
          </p:cNvPr>
          <p:cNvSpPr/>
          <p:nvPr/>
        </p:nvSpPr>
        <p:spPr>
          <a:xfrm>
            <a:off x="2569605" y="27088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AF476D3-ED6B-C626-371A-5E99D00D7A8A}"/>
              </a:ext>
            </a:extLst>
          </p:cNvPr>
          <p:cNvSpPr/>
          <p:nvPr/>
        </p:nvSpPr>
        <p:spPr>
          <a:xfrm>
            <a:off x="2722005" y="28612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DCBA9066-AE1F-522B-790A-4E273E5B8F79}"/>
              </a:ext>
            </a:extLst>
          </p:cNvPr>
          <p:cNvSpPr/>
          <p:nvPr/>
        </p:nvSpPr>
        <p:spPr>
          <a:xfrm>
            <a:off x="2874405" y="30136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C9178274-D3B9-AB54-4D0D-82971F6D7CF0}"/>
              </a:ext>
            </a:extLst>
          </p:cNvPr>
          <p:cNvSpPr/>
          <p:nvPr/>
        </p:nvSpPr>
        <p:spPr>
          <a:xfrm>
            <a:off x="3026805" y="31660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2A0E1E74-3F5A-F5DE-E612-DCB23512B2BF}"/>
              </a:ext>
            </a:extLst>
          </p:cNvPr>
          <p:cNvSpPr/>
          <p:nvPr/>
        </p:nvSpPr>
        <p:spPr>
          <a:xfrm>
            <a:off x="3179205" y="33184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hlinkClick r:id="rId3"/>
            <a:extLst>
              <a:ext uri="{FF2B5EF4-FFF2-40B4-BE49-F238E27FC236}">
                <a16:creationId xmlns:a16="http://schemas.microsoft.com/office/drawing/2014/main" id="{4ACA21C2-8D41-0DA7-186B-411E8B56E50D}"/>
              </a:ext>
            </a:extLst>
          </p:cNvPr>
          <p:cNvPicPr>
            <a:picLocks noChangeAspect="1"/>
          </p:cNvPicPr>
          <p:nvPr/>
        </p:nvPicPr>
        <p:blipFill>
          <a:blip r:embed="rId4"/>
          <a:stretch>
            <a:fillRect/>
          </a:stretch>
        </p:blipFill>
        <p:spPr>
          <a:xfrm rot="1058481">
            <a:off x="9499236" y="1591348"/>
            <a:ext cx="3126136" cy="5373912"/>
          </a:xfrm>
          <a:prstGeom prst="rect">
            <a:avLst/>
          </a:prstGeom>
        </p:spPr>
      </p:pic>
      <p:pic>
        <p:nvPicPr>
          <p:cNvPr id="18" name="Bildobjekt 17">
            <a:extLst>
              <a:ext uri="{FF2B5EF4-FFF2-40B4-BE49-F238E27FC236}">
                <a16:creationId xmlns:a16="http://schemas.microsoft.com/office/drawing/2014/main" id="{03D40F85-10BF-B2BD-FCE3-39F2B8D8B47E}"/>
              </a:ext>
            </a:extLst>
          </p:cNvPr>
          <p:cNvPicPr>
            <a:picLocks noChangeAspect="1"/>
          </p:cNvPicPr>
          <p:nvPr/>
        </p:nvPicPr>
        <p:blipFill>
          <a:blip r:embed="rId5"/>
          <a:stretch>
            <a:fillRect/>
          </a:stretch>
        </p:blipFill>
        <p:spPr>
          <a:xfrm rot="20680766">
            <a:off x="43334" y="2697150"/>
            <a:ext cx="3725108" cy="3771905"/>
          </a:xfrm>
          <a:prstGeom prst="rect">
            <a:avLst/>
          </a:prstGeom>
        </p:spPr>
      </p:pic>
      <p:pic>
        <p:nvPicPr>
          <p:cNvPr id="20" name="Bildobjekt 19">
            <a:extLst>
              <a:ext uri="{FF2B5EF4-FFF2-40B4-BE49-F238E27FC236}">
                <a16:creationId xmlns:a16="http://schemas.microsoft.com/office/drawing/2014/main" id="{26781488-0709-EBAF-1BCB-A628C3EEF27D}"/>
              </a:ext>
            </a:extLst>
          </p:cNvPr>
          <p:cNvPicPr>
            <a:picLocks noChangeAspect="1"/>
          </p:cNvPicPr>
          <p:nvPr/>
        </p:nvPicPr>
        <p:blipFill>
          <a:blip r:embed="rId6"/>
          <a:stretch>
            <a:fillRect/>
          </a:stretch>
        </p:blipFill>
        <p:spPr>
          <a:xfrm rot="20999701">
            <a:off x="4805563" y="4502563"/>
            <a:ext cx="3647656" cy="2660806"/>
          </a:xfrm>
          <a:prstGeom prst="rect">
            <a:avLst/>
          </a:prstGeom>
        </p:spPr>
      </p:pic>
      <p:pic>
        <p:nvPicPr>
          <p:cNvPr id="22" name="Bildobjekt 21">
            <a:extLst>
              <a:ext uri="{FF2B5EF4-FFF2-40B4-BE49-F238E27FC236}">
                <a16:creationId xmlns:a16="http://schemas.microsoft.com/office/drawing/2014/main" id="{1CDC76F8-88C8-EF44-2149-92C77589EE84}"/>
              </a:ext>
            </a:extLst>
          </p:cNvPr>
          <p:cNvPicPr>
            <a:picLocks noChangeAspect="1"/>
          </p:cNvPicPr>
          <p:nvPr/>
        </p:nvPicPr>
        <p:blipFill>
          <a:blip r:embed="rId7"/>
          <a:stretch>
            <a:fillRect/>
          </a:stretch>
        </p:blipFill>
        <p:spPr>
          <a:xfrm rot="513867">
            <a:off x="-85695" y="4589402"/>
            <a:ext cx="2631894" cy="2309422"/>
          </a:xfrm>
          <a:prstGeom prst="rect">
            <a:avLst/>
          </a:prstGeom>
        </p:spPr>
      </p:pic>
      <p:pic>
        <p:nvPicPr>
          <p:cNvPr id="24" name="Bildobjekt 23">
            <a:extLst>
              <a:ext uri="{FF2B5EF4-FFF2-40B4-BE49-F238E27FC236}">
                <a16:creationId xmlns:a16="http://schemas.microsoft.com/office/drawing/2014/main" id="{FED30637-87BB-99DB-4296-785F90979114}"/>
              </a:ext>
            </a:extLst>
          </p:cNvPr>
          <p:cNvPicPr>
            <a:picLocks noChangeAspect="1"/>
          </p:cNvPicPr>
          <p:nvPr/>
        </p:nvPicPr>
        <p:blipFill>
          <a:blip r:embed="rId8"/>
          <a:stretch>
            <a:fillRect/>
          </a:stretch>
        </p:blipFill>
        <p:spPr>
          <a:xfrm rot="20746175">
            <a:off x="8817655" y="318083"/>
            <a:ext cx="1831525" cy="1950311"/>
          </a:xfrm>
          <a:prstGeom prst="rect">
            <a:avLst/>
          </a:prstGeom>
        </p:spPr>
      </p:pic>
    </p:spTree>
    <p:extLst>
      <p:ext uri="{BB962C8B-B14F-4D97-AF65-F5344CB8AC3E}">
        <p14:creationId xmlns:p14="http://schemas.microsoft.com/office/powerpoint/2010/main" val="2161687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5230DC-99AE-8B3E-6DC3-777CD1A662C1}"/>
              </a:ext>
            </a:extLst>
          </p:cNvPr>
          <p:cNvSpPr>
            <a:spLocks noGrp="1"/>
          </p:cNvSpPr>
          <p:nvPr>
            <p:ph type="title"/>
          </p:nvPr>
        </p:nvSpPr>
        <p:spPr/>
        <p:txBody>
          <a:bodyPr/>
          <a:lstStyle/>
          <a:p>
            <a:r>
              <a:rPr lang="sv-SE"/>
              <a:t>Studerandeskyddsombud</a:t>
            </a:r>
          </a:p>
        </p:txBody>
      </p:sp>
      <p:sp>
        <p:nvSpPr>
          <p:cNvPr id="3" name="Platshållare för innehåll 2">
            <a:extLst>
              <a:ext uri="{FF2B5EF4-FFF2-40B4-BE49-F238E27FC236}">
                <a16:creationId xmlns:a16="http://schemas.microsoft.com/office/drawing/2014/main" id="{6618818F-0BC1-9D00-C24E-DACB2ED4301D}"/>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88BD86DE-4FDC-1D7C-6D16-4BE8711BE8D1}"/>
              </a:ext>
            </a:extLst>
          </p:cNvPr>
          <p:cNvPicPr>
            <a:picLocks noChangeAspect="1"/>
          </p:cNvPicPr>
          <p:nvPr/>
        </p:nvPicPr>
        <p:blipFill>
          <a:blip r:embed="rId2"/>
          <a:stretch>
            <a:fillRect/>
          </a:stretch>
        </p:blipFill>
        <p:spPr>
          <a:xfrm rot="796988">
            <a:off x="2936107" y="4088444"/>
            <a:ext cx="4392119" cy="2485548"/>
          </a:xfrm>
          <a:prstGeom prst="rect">
            <a:avLst/>
          </a:prstGeom>
        </p:spPr>
      </p:pic>
      <p:pic>
        <p:nvPicPr>
          <p:cNvPr id="6" name="Picture 2">
            <a:extLst>
              <a:ext uri="{FF2B5EF4-FFF2-40B4-BE49-F238E27FC236}">
                <a16:creationId xmlns:a16="http://schemas.microsoft.com/office/drawing/2014/main" id="{D3012A6C-0C7B-BD48-24F1-359C9E3FE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2703">
            <a:off x="7255495" y="1357736"/>
            <a:ext cx="2508877" cy="5575282"/>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15C3BE3E-5F0F-EBFD-E07A-7CCF5F8FB1FE}"/>
              </a:ext>
            </a:extLst>
          </p:cNvPr>
          <p:cNvPicPr>
            <a:picLocks noChangeAspect="1"/>
          </p:cNvPicPr>
          <p:nvPr/>
        </p:nvPicPr>
        <p:blipFill>
          <a:blip r:embed="rId4"/>
          <a:stretch>
            <a:fillRect/>
          </a:stretch>
        </p:blipFill>
        <p:spPr>
          <a:xfrm rot="21018212">
            <a:off x="71996" y="1907523"/>
            <a:ext cx="5274639" cy="2688250"/>
          </a:xfrm>
          <a:prstGeom prst="rect">
            <a:avLst/>
          </a:prstGeom>
        </p:spPr>
      </p:pic>
    </p:spTree>
    <p:extLst>
      <p:ext uri="{BB962C8B-B14F-4D97-AF65-F5344CB8AC3E}">
        <p14:creationId xmlns:p14="http://schemas.microsoft.com/office/powerpoint/2010/main" val="3494114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518182-FFFC-E323-2FF3-0A694B4788EB}"/>
              </a:ext>
            </a:extLst>
          </p:cNvPr>
          <p:cNvSpPr>
            <a:spLocks noGrp="1"/>
          </p:cNvSpPr>
          <p:nvPr>
            <p:ph type="title"/>
          </p:nvPr>
        </p:nvSpPr>
        <p:spPr/>
        <p:txBody>
          <a:bodyPr/>
          <a:lstStyle/>
          <a:p>
            <a:r>
              <a:rPr lang="sv-SE"/>
              <a:t>Studeranderepresentant</a:t>
            </a:r>
          </a:p>
        </p:txBody>
      </p:sp>
      <p:sp>
        <p:nvSpPr>
          <p:cNvPr id="3" name="Platshållare för innehåll 2">
            <a:extLst>
              <a:ext uri="{FF2B5EF4-FFF2-40B4-BE49-F238E27FC236}">
                <a16:creationId xmlns:a16="http://schemas.microsoft.com/office/drawing/2014/main" id="{93B8CE92-6FDF-07EA-FB46-111F77B1F2A0}"/>
              </a:ext>
            </a:extLst>
          </p:cNvPr>
          <p:cNvSpPr>
            <a:spLocks noGrp="1"/>
          </p:cNvSpPr>
          <p:nvPr>
            <p:ph idx="1"/>
          </p:nvPr>
        </p:nvSpPr>
        <p:spPr/>
        <p:txBody>
          <a:bodyPr/>
          <a:lstStyle/>
          <a:p>
            <a:r>
              <a:rPr lang="sv-SE">
                <a:hlinkClick r:id="rId2"/>
              </a:rPr>
              <a:t>https://linnek.se/studentrepresentant</a:t>
            </a:r>
            <a:endParaRPr lang="sv-SE"/>
          </a:p>
          <a:p>
            <a:r>
              <a:rPr lang="sv-SE"/>
              <a:t>Eget nyhetsbrev </a:t>
            </a:r>
          </a:p>
        </p:txBody>
      </p:sp>
      <p:pic>
        <p:nvPicPr>
          <p:cNvPr id="5" name="Bildobjekt 4">
            <a:hlinkClick r:id="rId3"/>
            <a:extLst>
              <a:ext uri="{FF2B5EF4-FFF2-40B4-BE49-F238E27FC236}">
                <a16:creationId xmlns:a16="http://schemas.microsoft.com/office/drawing/2014/main" id="{1F0AEEAF-59DC-AC20-55A2-67E12FD77DE2}"/>
              </a:ext>
            </a:extLst>
          </p:cNvPr>
          <p:cNvPicPr>
            <a:picLocks noChangeAspect="1"/>
          </p:cNvPicPr>
          <p:nvPr/>
        </p:nvPicPr>
        <p:blipFill>
          <a:blip r:embed="rId4"/>
          <a:stretch>
            <a:fillRect/>
          </a:stretch>
        </p:blipFill>
        <p:spPr>
          <a:xfrm>
            <a:off x="838200" y="2920938"/>
            <a:ext cx="5661111" cy="3256025"/>
          </a:xfrm>
          <a:prstGeom prst="rect">
            <a:avLst/>
          </a:prstGeom>
        </p:spPr>
      </p:pic>
      <p:pic>
        <p:nvPicPr>
          <p:cNvPr id="7" name="Bildobjekt 6">
            <a:extLst>
              <a:ext uri="{FF2B5EF4-FFF2-40B4-BE49-F238E27FC236}">
                <a16:creationId xmlns:a16="http://schemas.microsoft.com/office/drawing/2014/main" id="{2B5730B9-5441-00E0-54DA-B15438F2E8E5}"/>
              </a:ext>
            </a:extLst>
          </p:cNvPr>
          <p:cNvPicPr>
            <a:picLocks noChangeAspect="1"/>
          </p:cNvPicPr>
          <p:nvPr/>
        </p:nvPicPr>
        <p:blipFill>
          <a:blip r:embed="rId5"/>
          <a:stretch>
            <a:fillRect/>
          </a:stretch>
        </p:blipFill>
        <p:spPr>
          <a:xfrm rot="1151227">
            <a:off x="6311815" y="3219825"/>
            <a:ext cx="4355001" cy="2049412"/>
          </a:xfrm>
          <a:prstGeom prst="rect">
            <a:avLst/>
          </a:prstGeom>
        </p:spPr>
      </p:pic>
    </p:spTree>
    <p:extLst>
      <p:ext uri="{BB962C8B-B14F-4D97-AF65-F5344CB8AC3E}">
        <p14:creationId xmlns:p14="http://schemas.microsoft.com/office/powerpoint/2010/main" val="3432762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907C734-9444-88C3-7E0E-9E5D21ACF3F7}"/>
              </a:ext>
            </a:extLst>
          </p:cNvPr>
          <p:cNvSpPr>
            <a:spLocks noGrp="1"/>
          </p:cNvSpPr>
          <p:nvPr>
            <p:ph type="title"/>
          </p:nvPr>
        </p:nvSpPr>
        <p:spPr/>
        <p:txBody>
          <a:bodyPr/>
          <a:lstStyle/>
          <a:p>
            <a:r>
              <a:rPr lang="sv-SE" dirty="0" err="1">
                <a:latin typeface="Aileron Light"/>
              </a:rPr>
              <a:t>Buddy</a:t>
            </a:r>
            <a:r>
              <a:rPr lang="sv-SE" dirty="0">
                <a:latin typeface="Aileron Light"/>
              </a:rPr>
              <a:t>-programmet</a:t>
            </a:r>
            <a:endParaRPr lang="sv-SE" dirty="0"/>
          </a:p>
        </p:txBody>
      </p:sp>
      <p:sp>
        <p:nvSpPr>
          <p:cNvPr id="3" name="Platshållare för innehåll 2">
            <a:extLst>
              <a:ext uri="{FF2B5EF4-FFF2-40B4-BE49-F238E27FC236}">
                <a16:creationId xmlns:a16="http://schemas.microsoft.com/office/drawing/2014/main" id="{755384B7-C8E3-F5C6-8588-1528FBC653BF}"/>
              </a:ext>
            </a:extLst>
          </p:cNvPr>
          <p:cNvSpPr>
            <a:spLocks noGrp="1"/>
          </p:cNvSpPr>
          <p:nvPr>
            <p:ph idx="1"/>
          </p:nvPr>
        </p:nvSpPr>
        <p:spPr/>
        <p:txBody>
          <a:bodyPr/>
          <a:lstStyle/>
          <a:p>
            <a:r>
              <a:rPr lang="sv-SE">
                <a:hlinkClick r:id="rId2"/>
              </a:rPr>
              <a:t>https://linnek.se/eng/buddyprogrammet/</a:t>
            </a:r>
            <a:r>
              <a:rPr lang="sv-SE"/>
              <a:t> </a:t>
            </a:r>
          </a:p>
        </p:txBody>
      </p:sp>
      <p:pic>
        <p:nvPicPr>
          <p:cNvPr id="10" name="Bildobjekt 9">
            <a:extLst>
              <a:ext uri="{FF2B5EF4-FFF2-40B4-BE49-F238E27FC236}">
                <a16:creationId xmlns:a16="http://schemas.microsoft.com/office/drawing/2014/main" id="{9EDF166B-B153-78C3-B1A7-6AB9FC67C9F9}"/>
              </a:ext>
            </a:extLst>
          </p:cNvPr>
          <p:cNvPicPr>
            <a:picLocks noChangeAspect="1"/>
          </p:cNvPicPr>
          <p:nvPr/>
        </p:nvPicPr>
        <p:blipFill>
          <a:blip r:embed="rId3"/>
          <a:stretch>
            <a:fillRect/>
          </a:stretch>
        </p:blipFill>
        <p:spPr>
          <a:xfrm rot="536143">
            <a:off x="1626895" y="2732732"/>
            <a:ext cx="3518865" cy="3314880"/>
          </a:xfrm>
          <a:prstGeom prst="rect">
            <a:avLst/>
          </a:prstGeom>
        </p:spPr>
      </p:pic>
      <p:sp>
        <p:nvSpPr>
          <p:cNvPr id="5" name="textruta 4">
            <a:extLst>
              <a:ext uri="{FF2B5EF4-FFF2-40B4-BE49-F238E27FC236}">
                <a16:creationId xmlns:a16="http://schemas.microsoft.com/office/drawing/2014/main" id="{353CD59A-355C-2E52-7AA3-92F9FA18BB05}"/>
              </a:ext>
            </a:extLst>
          </p:cNvPr>
          <p:cNvSpPr txBox="1"/>
          <p:nvPr/>
        </p:nvSpPr>
        <p:spPr>
          <a:xfrm>
            <a:off x="221848" y="6047772"/>
            <a:ext cx="3665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b="1" dirty="0" err="1">
                <a:latin typeface="Segoe UI"/>
                <a:cs typeface="Segoe UI"/>
              </a:rPr>
              <a:t>Buddy</a:t>
            </a:r>
            <a:r>
              <a:rPr lang="sv-SE" b="1" dirty="0">
                <a:latin typeface="Segoe UI"/>
                <a:cs typeface="Segoe UI"/>
              </a:rPr>
              <a:t> Program administrator</a:t>
            </a:r>
            <a:endParaRPr lang="en-US" dirty="0">
              <a:latin typeface="Segoe UI"/>
              <a:cs typeface="Segoe UI"/>
            </a:endParaRPr>
          </a:p>
          <a:p>
            <a:r>
              <a:rPr lang="sv-SE" dirty="0">
                <a:latin typeface="Segoe UI"/>
                <a:cs typeface="Segoe UI"/>
              </a:rPr>
              <a:t>Karin </a:t>
            </a:r>
            <a:r>
              <a:rPr lang="sv-SE" dirty="0" err="1">
                <a:latin typeface="Segoe UI"/>
                <a:cs typeface="Segoe UI"/>
              </a:rPr>
              <a:t>Siöö</a:t>
            </a:r>
            <a:r>
              <a:rPr lang="sv-SE" dirty="0">
                <a:latin typeface="Segoe UI"/>
                <a:cs typeface="Segoe UI"/>
              </a:rPr>
              <a:t>, </a:t>
            </a:r>
            <a:r>
              <a:rPr lang="sv-SE" dirty="0">
                <a:latin typeface="Segoe UI"/>
                <a:cs typeface="Segoe UI"/>
                <a:hlinkClick r:id="rId4"/>
              </a:rPr>
              <a:t>studcoord@linnek.se</a:t>
            </a:r>
            <a:endParaRPr lang="sv-SE" dirty="0"/>
          </a:p>
        </p:txBody>
      </p:sp>
      <p:pic>
        <p:nvPicPr>
          <p:cNvPr id="7" name="Bildobjekt 6" descr="En bild som visar Grafik, grafisk design, konst, skärmbild&#10;&#10;AI-genererat innehåll kan vara felaktigt.">
            <a:extLst>
              <a:ext uri="{FF2B5EF4-FFF2-40B4-BE49-F238E27FC236}">
                <a16:creationId xmlns:a16="http://schemas.microsoft.com/office/drawing/2014/main" id="{B590A050-1F58-9E2B-5065-0D26371B59A1}"/>
              </a:ext>
            </a:extLst>
          </p:cNvPr>
          <p:cNvPicPr>
            <a:picLocks noChangeAspect="1"/>
          </p:cNvPicPr>
          <p:nvPr/>
        </p:nvPicPr>
        <p:blipFill>
          <a:blip r:embed="rId5"/>
          <a:stretch>
            <a:fillRect/>
          </a:stretch>
        </p:blipFill>
        <p:spPr>
          <a:xfrm>
            <a:off x="5385486" y="3053449"/>
            <a:ext cx="6250460" cy="1914700"/>
          </a:xfrm>
          <a:prstGeom prst="rect">
            <a:avLst/>
          </a:prstGeom>
        </p:spPr>
      </p:pic>
    </p:spTree>
    <p:extLst>
      <p:ext uri="{BB962C8B-B14F-4D97-AF65-F5344CB8AC3E}">
        <p14:creationId xmlns:p14="http://schemas.microsoft.com/office/powerpoint/2010/main" val="3508815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571A5B-0299-4A49-60B0-48293196952A}"/>
              </a:ext>
            </a:extLst>
          </p:cNvPr>
          <p:cNvSpPr>
            <a:spLocks noGrp="1"/>
          </p:cNvSpPr>
          <p:nvPr>
            <p:ph type="title"/>
          </p:nvPr>
        </p:nvSpPr>
        <p:spPr/>
        <p:txBody>
          <a:bodyPr/>
          <a:lstStyle/>
          <a:p>
            <a:r>
              <a:rPr lang="sv-SE" err="1">
                <a:latin typeface="Aileron Light"/>
              </a:rPr>
              <a:t>EUniWell</a:t>
            </a:r>
            <a:endParaRPr lang="sv-SE" err="1"/>
          </a:p>
        </p:txBody>
      </p:sp>
      <p:sp>
        <p:nvSpPr>
          <p:cNvPr id="6" name="Platshållare för innehåll 5">
            <a:extLst>
              <a:ext uri="{FF2B5EF4-FFF2-40B4-BE49-F238E27FC236}">
                <a16:creationId xmlns:a16="http://schemas.microsoft.com/office/drawing/2014/main" id="{B7A4A22D-CFF9-A5B8-5E23-396265B2020B}"/>
              </a:ext>
            </a:extLst>
          </p:cNvPr>
          <p:cNvSpPr>
            <a:spLocks noGrp="1"/>
          </p:cNvSpPr>
          <p:nvPr>
            <p:ph sz="half" idx="2"/>
          </p:nvPr>
        </p:nvSpPr>
        <p:spPr>
          <a:xfrm>
            <a:off x="838200" y="2023181"/>
            <a:ext cx="5181600" cy="4351338"/>
          </a:xfrm>
        </p:spPr>
        <p:txBody>
          <a:bodyPr vert="horz" lIns="91440" tIns="45720" rIns="91440" bIns="45720" rtlCol="0" anchor="t">
            <a:normAutofit fontScale="85000" lnSpcReduction="20000"/>
          </a:bodyPr>
          <a:lstStyle/>
          <a:p>
            <a:pPr marL="0" indent="0">
              <a:buNone/>
            </a:pPr>
            <a:r>
              <a:rPr lang="sv-SE" dirty="0">
                <a:latin typeface="Garamond"/>
                <a:cs typeface="Segoe UI"/>
              </a:rPr>
              <a:t>Ett samarbete mellan Linnéuniversitetet och 10 andra universitet i Europa. </a:t>
            </a:r>
            <a:endParaRPr lang="sv-SE" dirty="0">
              <a:latin typeface="Garamond"/>
              <a:cs typeface="Arial"/>
            </a:endParaRPr>
          </a:p>
          <a:p>
            <a:pPr marL="457200" indent="-457200"/>
            <a:r>
              <a:rPr lang="sv-SE" dirty="0">
                <a:latin typeface="Garamond"/>
                <a:cs typeface="Segoe UI"/>
              </a:rPr>
              <a:t>Fler möjligheter till studier och praktik utomlands!</a:t>
            </a:r>
            <a:endParaRPr lang="sv-SE" dirty="0">
              <a:latin typeface="Garamond"/>
              <a:cs typeface="Arial"/>
            </a:endParaRPr>
          </a:p>
          <a:p>
            <a:pPr marL="457200" indent="-457200"/>
            <a:r>
              <a:rPr lang="sv-SE" dirty="0">
                <a:latin typeface="Garamond"/>
                <a:cs typeface="Segoe UI"/>
              </a:rPr>
              <a:t>Digitala event tillsammans med studenter från de andra universiteten</a:t>
            </a:r>
          </a:p>
          <a:p>
            <a:pPr marL="457200" indent="-457200"/>
            <a:r>
              <a:rPr lang="sv-SE" dirty="0">
                <a:latin typeface="Garamond"/>
                <a:cs typeface="Segoe UI"/>
              </a:rPr>
              <a:t>Lokala aktiviteter med internationell prägel</a:t>
            </a:r>
          </a:p>
          <a:p>
            <a:pPr marL="0" indent="0">
              <a:buNone/>
            </a:pPr>
            <a:endParaRPr lang="sv-SE" dirty="0">
              <a:latin typeface="Garamond"/>
              <a:cs typeface="Arial"/>
            </a:endParaRPr>
          </a:p>
          <a:p>
            <a:pPr marL="0" indent="0">
              <a:buNone/>
            </a:pPr>
            <a:r>
              <a:rPr lang="sv-SE" dirty="0">
                <a:latin typeface="Garamond"/>
                <a:cs typeface="Arial"/>
              </a:rPr>
              <a:t>Välkommen att engagera dig i vårt </a:t>
            </a:r>
            <a:r>
              <a:rPr lang="sv-SE" dirty="0" err="1">
                <a:latin typeface="Garamond"/>
                <a:cs typeface="Segoe UI"/>
              </a:rPr>
              <a:t>EUniWell</a:t>
            </a:r>
            <a:r>
              <a:rPr lang="sv-SE" dirty="0">
                <a:latin typeface="Garamond"/>
                <a:cs typeface="Segoe UI"/>
              </a:rPr>
              <a:t>-utskott!</a:t>
            </a:r>
            <a:endParaRPr lang="sv-SE" dirty="0"/>
          </a:p>
          <a:p>
            <a:pPr marL="0" indent="0">
              <a:buNone/>
            </a:pPr>
            <a:r>
              <a:rPr lang="sv-SE" dirty="0">
                <a:latin typeface="Garamond"/>
                <a:cs typeface="Segoe UI"/>
                <a:hlinkClick r:id="rId2"/>
              </a:rPr>
              <a:t>https://linnek.se/euniwell/</a:t>
            </a:r>
            <a:r>
              <a:rPr lang="sv-SE" dirty="0">
                <a:latin typeface="Garamond"/>
                <a:cs typeface="Segoe UI"/>
              </a:rPr>
              <a:t> </a:t>
            </a:r>
            <a:endParaRPr lang="sv-SE" dirty="0">
              <a:latin typeface="Segoe UI"/>
              <a:cs typeface="Segoe UI"/>
            </a:endParaRPr>
          </a:p>
          <a:p>
            <a:endParaRPr lang="sv-SE" dirty="0"/>
          </a:p>
        </p:txBody>
      </p:sp>
      <p:pic>
        <p:nvPicPr>
          <p:cNvPr id="3" name="Bildobjekt 2" descr="En bild som visar Teckensnitt, Grafik, text, logotyp&#10;&#10;Automatiskt genererad beskrivning">
            <a:extLst>
              <a:ext uri="{FF2B5EF4-FFF2-40B4-BE49-F238E27FC236}">
                <a16:creationId xmlns:a16="http://schemas.microsoft.com/office/drawing/2014/main" id="{FEE08518-A864-66A3-0DDA-7882BCBE8FDE}"/>
              </a:ext>
            </a:extLst>
          </p:cNvPr>
          <p:cNvPicPr>
            <a:picLocks noChangeAspect="1"/>
          </p:cNvPicPr>
          <p:nvPr/>
        </p:nvPicPr>
        <p:blipFill>
          <a:blip r:embed="rId3"/>
          <a:stretch>
            <a:fillRect/>
          </a:stretch>
        </p:blipFill>
        <p:spPr>
          <a:xfrm>
            <a:off x="8797808" y="1197865"/>
            <a:ext cx="2743200" cy="2279749"/>
          </a:xfrm>
          <a:prstGeom prst="rect">
            <a:avLst/>
          </a:prstGeom>
        </p:spPr>
      </p:pic>
      <p:pic>
        <p:nvPicPr>
          <p:cNvPr id="4" name="Platshållare för innehåll 3" descr="En bild som visar Människoansikte, text, klädsel, glasögon&#10;&#10;Automatiskt genererad beskrivning">
            <a:extLst>
              <a:ext uri="{FF2B5EF4-FFF2-40B4-BE49-F238E27FC236}">
                <a16:creationId xmlns:a16="http://schemas.microsoft.com/office/drawing/2014/main" id="{2E2CF8FC-36E5-45B9-6033-0ACB5FD52259}"/>
              </a:ext>
            </a:extLst>
          </p:cNvPr>
          <p:cNvPicPr>
            <a:picLocks noGrp="1" noChangeAspect="1"/>
          </p:cNvPicPr>
          <p:nvPr>
            <p:ph sz="half" idx="1"/>
          </p:nvPr>
        </p:nvPicPr>
        <p:blipFill>
          <a:blip r:embed="rId4"/>
          <a:stretch>
            <a:fillRect/>
          </a:stretch>
        </p:blipFill>
        <p:spPr>
          <a:xfrm>
            <a:off x="6200422" y="3349817"/>
            <a:ext cx="4363156" cy="2836362"/>
          </a:xfrm>
        </p:spPr>
      </p:pic>
    </p:spTree>
    <p:extLst>
      <p:ext uri="{BB962C8B-B14F-4D97-AF65-F5344CB8AC3E}">
        <p14:creationId xmlns:p14="http://schemas.microsoft.com/office/powerpoint/2010/main" val="10662018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24C5B5-821D-DA8F-42D5-79AC43BC35E3}"/>
              </a:ext>
            </a:extLst>
          </p:cNvPr>
          <p:cNvSpPr>
            <a:spLocks noGrp="1"/>
          </p:cNvSpPr>
          <p:nvPr>
            <p:ph type="title"/>
          </p:nvPr>
        </p:nvSpPr>
        <p:spPr/>
        <p:txBody>
          <a:bodyPr/>
          <a:lstStyle/>
          <a:p>
            <a:r>
              <a:rPr lang="sv-SE"/>
              <a:t>Pubar och utbildningsföreningar - Kalmar</a:t>
            </a:r>
          </a:p>
        </p:txBody>
      </p:sp>
      <p:sp>
        <p:nvSpPr>
          <p:cNvPr id="3" name="Platshållare för innehåll 2">
            <a:extLst>
              <a:ext uri="{FF2B5EF4-FFF2-40B4-BE49-F238E27FC236}">
                <a16:creationId xmlns:a16="http://schemas.microsoft.com/office/drawing/2014/main" id="{3FA3EB07-C2D1-DDC4-9913-95E8B8AD5788}"/>
              </a:ext>
            </a:extLst>
          </p:cNvPr>
          <p:cNvSpPr>
            <a:spLocks noGrp="1"/>
          </p:cNvSpPr>
          <p:nvPr>
            <p:ph idx="1"/>
          </p:nvPr>
        </p:nvSpPr>
        <p:spPr/>
        <p:txBody>
          <a:bodyPr/>
          <a:lstStyle/>
          <a:p>
            <a:endParaRPr lang="sv-SE"/>
          </a:p>
        </p:txBody>
      </p:sp>
      <p:pic>
        <p:nvPicPr>
          <p:cNvPr id="5122" name="Picture 2">
            <a:extLst>
              <a:ext uri="{FF2B5EF4-FFF2-40B4-BE49-F238E27FC236}">
                <a16:creationId xmlns:a16="http://schemas.microsoft.com/office/drawing/2014/main" id="{5C7FCB14-75F7-637D-E302-8305549A9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132" y="2103833"/>
            <a:ext cx="1219200" cy="129702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A8B4E767-464B-2B47-4AF5-11CEBDBE0777}"/>
              </a:ext>
            </a:extLst>
          </p:cNvPr>
          <p:cNvPicPr>
            <a:picLocks noChangeAspect="1"/>
          </p:cNvPicPr>
          <p:nvPr/>
        </p:nvPicPr>
        <p:blipFill>
          <a:blip r:embed="rId3"/>
          <a:stretch>
            <a:fillRect/>
          </a:stretch>
        </p:blipFill>
        <p:spPr>
          <a:xfrm>
            <a:off x="3377286" y="1811850"/>
            <a:ext cx="6562610" cy="1062739"/>
          </a:xfrm>
          <a:prstGeom prst="rect">
            <a:avLst/>
          </a:prstGeom>
        </p:spPr>
      </p:pic>
      <p:pic>
        <p:nvPicPr>
          <p:cNvPr id="7" name="Bildobjekt 6">
            <a:extLst>
              <a:ext uri="{FF2B5EF4-FFF2-40B4-BE49-F238E27FC236}">
                <a16:creationId xmlns:a16="http://schemas.microsoft.com/office/drawing/2014/main" id="{CA8DFEA3-5FDF-884B-9B38-6C56B2B64BDD}"/>
              </a:ext>
            </a:extLst>
          </p:cNvPr>
          <p:cNvPicPr>
            <a:picLocks noChangeAspect="1"/>
          </p:cNvPicPr>
          <p:nvPr/>
        </p:nvPicPr>
        <p:blipFill>
          <a:blip r:embed="rId4"/>
          <a:stretch>
            <a:fillRect/>
          </a:stretch>
        </p:blipFill>
        <p:spPr>
          <a:xfrm>
            <a:off x="2860218" y="2791129"/>
            <a:ext cx="6471564" cy="1099089"/>
          </a:xfrm>
          <a:prstGeom prst="rect">
            <a:avLst/>
          </a:prstGeom>
        </p:spPr>
      </p:pic>
      <p:pic>
        <p:nvPicPr>
          <p:cNvPr id="8" name="Bildobjekt 7">
            <a:hlinkClick r:id="rId5"/>
            <a:extLst>
              <a:ext uri="{FF2B5EF4-FFF2-40B4-BE49-F238E27FC236}">
                <a16:creationId xmlns:a16="http://schemas.microsoft.com/office/drawing/2014/main" id="{F616BA73-2875-3B87-2393-88BCDB529CC2}"/>
              </a:ext>
            </a:extLst>
          </p:cNvPr>
          <p:cNvPicPr>
            <a:picLocks noChangeAspect="1"/>
          </p:cNvPicPr>
          <p:nvPr/>
        </p:nvPicPr>
        <p:blipFill>
          <a:blip r:embed="rId6"/>
          <a:stretch>
            <a:fillRect/>
          </a:stretch>
        </p:blipFill>
        <p:spPr>
          <a:xfrm rot="20978934">
            <a:off x="-145029" y="4232397"/>
            <a:ext cx="4471430" cy="2549762"/>
          </a:xfrm>
          <a:prstGeom prst="rect">
            <a:avLst/>
          </a:prstGeom>
        </p:spPr>
      </p:pic>
      <p:pic>
        <p:nvPicPr>
          <p:cNvPr id="10" name="Bildobjekt 9">
            <a:extLst>
              <a:ext uri="{FF2B5EF4-FFF2-40B4-BE49-F238E27FC236}">
                <a16:creationId xmlns:a16="http://schemas.microsoft.com/office/drawing/2014/main" id="{00AAD6E5-0AFD-48CF-F372-A9089D00090D}"/>
              </a:ext>
            </a:extLst>
          </p:cNvPr>
          <p:cNvPicPr>
            <a:picLocks noChangeAspect="1"/>
          </p:cNvPicPr>
          <p:nvPr/>
        </p:nvPicPr>
        <p:blipFill>
          <a:blip r:embed="rId7"/>
          <a:stretch>
            <a:fillRect/>
          </a:stretch>
        </p:blipFill>
        <p:spPr>
          <a:xfrm rot="1057975">
            <a:off x="8822071" y="3764796"/>
            <a:ext cx="3851515" cy="2861548"/>
          </a:xfrm>
          <a:prstGeom prst="rect">
            <a:avLst/>
          </a:prstGeom>
        </p:spPr>
      </p:pic>
      <p:pic>
        <p:nvPicPr>
          <p:cNvPr id="12" name="Bildobjekt 11">
            <a:extLst>
              <a:ext uri="{FF2B5EF4-FFF2-40B4-BE49-F238E27FC236}">
                <a16:creationId xmlns:a16="http://schemas.microsoft.com/office/drawing/2014/main" id="{BFE50647-05FF-824B-B8F4-3E9ECDA5C00E}"/>
              </a:ext>
            </a:extLst>
          </p:cNvPr>
          <p:cNvPicPr>
            <a:picLocks noChangeAspect="1"/>
          </p:cNvPicPr>
          <p:nvPr/>
        </p:nvPicPr>
        <p:blipFill>
          <a:blip r:embed="rId8"/>
          <a:stretch>
            <a:fillRect/>
          </a:stretch>
        </p:blipFill>
        <p:spPr>
          <a:xfrm rot="20593655">
            <a:off x="5010330" y="4126337"/>
            <a:ext cx="2343595" cy="2556326"/>
          </a:xfrm>
          <a:prstGeom prst="rect">
            <a:avLst/>
          </a:prstGeom>
        </p:spPr>
      </p:pic>
    </p:spTree>
    <p:extLst>
      <p:ext uri="{BB962C8B-B14F-4D97-AF65-F5344CB8AC3E}">
        <p14:creationId xmlns:p14="http://schemas.microsoft.com/office/powerpoint/2010/main" val="495094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EC5D55-6E78-670F-7537-1A8A69FBBC31}"/>
              </a:ext>
            </a:extLst>
          </p:cNvPr>
          <p:cNvSpPr>
            <a:spLocks noGrp="1"/>
          </p:cNvSpPr>
          <p:nvPr>
            <p:ph type="title"/>
          </p:nvPr>
        </p:nvSpPr>
        <p:spPr/>
        <p:txBody>
          <a:bodyPr/>
          <a:lstStyle/>
          <a:p>
            <a:r>
              <a:rPr lang="sv-SE"/>
              <a:t>Eget ansvar för studierna</a:t>
            </a:r>
          </a:p>
        </p:txBody>
      </p:sp>
      <p:sp>
        <p:nvSpPr>
          <p:cNvPr id="3" name="Platshållare för innehåll 2">
            <a:extLst>
              <a:ext uri="{FF2B5EF4-FFF2-40B4-BE49-F238E27FC236}">
                <a16:creationId xmlns:a16="http://schemas.microsoft.com/office/drawing/2014/main" id="{0DCAA4BB-F579-B27C-11E0-BF2D0653B4D8}"/>
              </a:ext>
            </a:extLst>
          </p:cNvPr>
          <p:cNvSpPr>
            <a:spLocks noGrp="1"/>
          </p:cNvSpPr>
          <p:nvPr>
            <p:ph idx="1"/>
          </p:nvPr>
        </p:nvSpPr>
        <p:spPr/>
        <p:txBody>
          <a:bodyPr>
            <a:normAutofit fontScale="85000" lnSpcReduction="20000"/>
          </a:bodyPr>
          <a:lstStyle/>
          <a:p>
            <a:r>
              <a:rPr lang="sv-SE" dirty="0"/>
              <a:t>Registrera sig på kurser</a:t>
            </a:r>
          </a:p>
          <a:p>
            <a:r>
              <a:rPr lang="sv-SE" dirty="0"/>
              <a:t>Planera sina studier, sitt boende, ekonomi och transporter</a:t>
            </a:r>
          </a:p>
          <a:p>
            <a:r>
              <a:rPr lang="sv-SE" dirty="0"/>
              <a:t>Ha koll på, och uppfylla förkunskapskrav </a:t>
            </a:r>
            <a:r>
              <a:rPr lang="sv-SE"/>
              <a:t>till kommande kurser</a:t>
            </a:r>
            <a:endParaRPr lang="sv-SE" dirty="0"/>
          </a:p>
          <a:p>
            <a:r>
              <a:rPr lang="sv-SE" dirty="0"/>
              <a:t>Ta del av litteratur, undervisning, studiebesök, gästföreläsningar</a:t>
            </a:r>
          </a:p>
          <a:p>
            <a:r>
              <a:rPr lang="sv-SE" dirty="0"/>
              <a:t>Utnyttja det stöd som erbjuds (UB, Studieverkstaden, Studenthälsan, studievägledare, SI-verksamhet</a:t>
            </a:r>
          </a:p>
          <a:p>
            <a:r>
              <a:rPr lang="sv-SE" dirty="0"/>
              <a:t>Anmäla sig till examination i tid</a:t>
            </a:r>
          </a:p>
          <a:p>
            <a:r>
              <a:rPr lang="sv-SE" dirty="0"/>
              <a:t>Delta på ev. obligatoriska moment</a:t>
            </a:r>
          </a:p>
          <a:p>
            <a:r>
              <a:rPr lang="sv-SE" dirty="0"/>
              <a:t>Ansvara för det man lämnar in</a:t>
            </a:r>
          </a:p>
          <a:p>
            <a:pPr lvl="1"/>
            <a:r>
              <a:rPr lang="sv-SE" dirty="0"/>
              <a:t>Känna till och följa regler och instruktioner</a:t>
            </a:r>
          </a:p>
          <a:p>
            <a:pPr lvl="1"/>
            <a:r>
              <a:rPr lang="sv-SE" dirty="0"/>
              <a:t>Referenshantering och akademisk hederlighet</a:t>
            </a:r>
          </a:p>
          <a:p>
            <a:r>
              <a:rPr lang="sv-SE" dirty="0"/>
              <a:t>Lägga tiden (40 h/v), göra jobbet, hålla takten, nå målen</a:t>
            </a:r>
          </a:p>
        </p:txBody>
      </p:sp>
      <p:pic>
        <p:nvPicPr>
          <p:cNvPr id="1026" name="Picture 2">
            <a:extLst>
              <a:ext uri="{FF2B5EF4-FFF2-40B4-BE49-F238E27FC236}">
                <a16:creationId xmlns:a16="http://schemas.microsoft.com/office/drawing/2014/main" id="{119239E0-AA1F-CC10-E449-5119838BF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2207" y="4411471"/>
            <a:ext cx="3669793" cy="2446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53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0582D69-0CCE-BA20-E3FE-6A95D4C6F325}"/>
              </a:ext>
            </a:extLst>
          </p:cNvPr>
          <p:cNvSpPr>
            <a:spLocks noGrp="1"/>
          </p:cNvSpPr>
          <p:nvPr>
            <p:ph type="title"/>
          </p:nvPr>
        </p:nvSpPr>
        <p:spPr/>
        <p:txBody>
          <a:bodyPr/>
          <a:lstStyle/>
          <a:p>
            <a:r>
              <a:rPr lang="sv-SE"/>
              <a:t>Lärarens/kursansvarigs ansvar</a:t>
            </a:r>
          </a:p>
        </p:txBody>
      </p:sp>
      <p:sp>
        <p:nvSpPr>
          <p:cNvPr id="3" name="Platshållare för innehåll 2">
            <a:extLst>
              <a:ext uri="{FF2B5EF4-FFF2-40B4-BE49-F238E27FC236}">
                <a16:creationId xmlns:a16="http://schemas.microsoft.com/office/drawing/2014/main" id="{B36E636A-3EA3-8FE4-8689-1320C1862A52}"/>
              </a:ext>
            </a:extLst>
          </p:cNvPr>
          <p:cNvSpPr>
            <a:spLocks noGrp="1"/>
          </p:cNvSpPr>
          <p:nvPr>
            <p:ph idx="1"/>
          </p:nvPr>
        </p:nvSpPr>
        <p:spPr/>
        <p:txBody>
          <a:bodyPr>
            <a:normAutofit/>
          </a:bodyPr>
          <a:lstStyle/>
          <a:p>
            <a:r>
              <a:rPr lang="sv-SE"/>
              <a:t>Tydlighet – kursens innehåll och upplägg, schema, litteraturlistor</a:t>
            </a:r>
          </a:p>
          <a:p>
            <a:r>
              <a:rPr lang="sv-SE"/>
              <a:t>Följa lagar, regler, beslutade processer etc.</a:t>
            </a:r>
          </a:p>
          <a:p>
            <a:r>
              <a:rPr lang="sv-SE"/>
              <a:t>Planera och genomföra undervisning</a:t>
            </a:r>
          </a:p>
          <a:p>
            <a:r>
              <a:rPr lang="sv-SE"/>
              <a:t>Rättvis examination – lika för alla, inga personliga anpassningar</a:t>
            </a:r>
          </a:p>
          <a:p>
            <a:r>
              <a:rPr lang="sv-SE"/>
              <a:t>Objektivitet och saklighet – bedömningar av examinationens måluppfyllnad (inte av dig som person)</a:t>
            </a:r>
          </a:p>
          <a:p>
            <a:r>
              <a:rPr lang="sv-SE"/>
              <a:t>Professionalism – bemötande, återkoppling, resultatrapportering, göra rätt saker, inte göra andra saker </a:t>
            </a:r>
          </a:p>
        </p:txBody>
      </p:sp>
    </p:spTree>
    <p:extLst>
      <p:ext uri="{BB962C8B-B14F-4D97-AF65-F5344CB8AC3E}">
        <p14:creationId xmlns:p14="http://schemas.microsoft.com/office/powerpoint/2010/main" val="129366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66B004-F8F9-8C77-2C67-8587F37CC11A}"/>
              </a:ext>
            </a:extLst>
          </p:cNvPr>
          <p:cNvSpPr>
            <a:spLocks noGrp="1"/>
          </p:cNvSpPr>
          <p:nvPr>
            <p:ph type="title"/>
          </p:nvPr>
        </p:nvSpPr>
        <p:spPr/>
        <p:txBody>
          <a:bodyPr/>
          <a:lstStyle/>
          <a:p>
            <a:r>
              <a:rPr lang="sv-SE"/>
              <a:t>Ombudsverksamhet</a:t>
            </a:r>
          </a:p>
        </p:txBody>
      </p:sp>
      <p:sp>
        <p:nvSpPr>
          <p:cNvPr id="3" name="Platshållare för innehåll 2">
            <a:extLst>
              <a:ext uri="{FF2B5EF4-FFF2-40B4-BE49-F238E27FC236}">
                <a16:creationId xmlns:a16="http://schemas.microsoft.com/office/drawing/2014/main" id="{97BD3885-048E-1D6D-FA19-F25D90528C29}"/>
              </a:ext>
            </a:extLst>
          </p:cNvPr>
          <p:cNvSpPr>
            <a:spLocks noGrp="1"/>
          </p:cNvSpPr>
          <p:nvPr>
            <p:ph idx="1"/>
          </p:nvPr>
        </p:nvSpPr>
        <p:spPr/>
        <p:txBody>
          <a:bodyPr>
            <a:normAutofit fontScale="92500" lnSpcReduction="20000"/>
          </a:bodyPr>
          <a:lstStyle/>
          <a:p>
            <a:r>
              <a:rPr lang="sv-SE"/>
              <a:t>Lagar, regler och riktlinjer</a:t>
            </a:r>
          </a:p>
          <a:p>
            <a:r>
              <a:rPr lang="sv-SE"/>
              <a:t>Processer och rutiner</a:t>
            </a:r>
          </a:p>
          <a:p>
            <a:r>
              <a:rPr lang="sv-SE"/>
              <a:t>Ansvarsförhållanden, rättigheter och skyldigheter</a:t>
            </a:r>
          </a:p>
          <a:p>
            <a:r>
              <a:rPr lang="sv-SE"/>
              <a:t>Frågor rörande examination </a:t>
            </a:r>
          </a:p>
          <a:p>
            <a:r>
              <a:rPr lang="sv-SE"/>
              <a:t>Fusk och plagiat (t ex referenser, </a:t>
            </a:r>
            <a:r>
              <a:rPr lang="sv-SE" err="1"/>
              <a:t>ChatGPT</a:t>
            </a:r>
            <a:r>
              <a:rPr lang="sv-SE"/>
              <a:t>, råd och stöd)</a:t>
            </a:r>
          </a:p>
          <a:p>
            <a:r>
              <a:rPr lang="sv-SE"/>
              <a:t>Bemötande och trakasserier  </a:t>
            </a:r>
          </a:p>
          <a:p>
            <a:r>
              <a:rPr lang="sv-SE"/>
              <a:t>VFU-problem</a:t>
            </a:r>
          </a:p>
          <a:p>
            <a:r>
              <a:rPr lang="sv-SE"/>
              <a:t>Kostnader i utbildningen</a:t>
            </a:r>
          </a:p>
          <a:p>
            <a:r>
              <a:rPr lang="sv-SE"/>
              <a:t>Problem i grupparbeten</a:t>
            </a:r>
          </a:p>
          <a:p>
            <a:r>
              <a:rPr lang="sv-SE"/>
              <a:t>Arbetsmiljöfrågor</a:t>
            </a:r>
          </a:p>
        </p:txBody>
      </p:sp>
    </p:spTree>
    <p:extLst>
      <p:ext uri="{BB962C8B-B14F-4D97-AF65-F5344CB8AC3E}">
        <p14:creationId xmlns:p14="http://schemas.microsoft.com/office/powerpoint/2010/main" val="303690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B3F536-F8DF-CD2D-4664-05EFCCED1F00}"/>
              </a:ext>
            </a:extLst>
          </p:cNvPr>
          <p:cNvSpPr>
            <a:spLocks noGrp="1"/>
          </p:cNvSpPr>
          <p:nvPr>
            <p:ph type="title"/>
          </p:nvPr>
        </p:nvSpPr>
        <p:spPr/>
        <p:txBody>
          <a:bodyPr/>
          <a:lstStyle/>
          <a:p>
            <a:r>
              <a:rPr lang="sv-SE"/>
              <a:t>Fusk och plagiat</a:t>
            </a:r>
          </a:p>
        </p:txBody>
      </p:sp>
      <p:sp>
        <p:nvSpPr>
          <p:cNvPr id="3" name="Platshållare för innehåll 2">
            <a:extLst>
              <a:ext uri="{FF2B5EF4-FFF2-40B4-BE49-F238E27FC236}">
                <a16:creationId xmlns:a16="http://schemas.microsoft.com/office/drawing/2014/main" id="{D7AA2DD4-C6EB-CD72-D8A8-39119BD194A9}"/>
              </a:ext>
            </a:extLst>
          </p:cNvPr>
          <p:cNvSpPr>
            <a:spLocks noGrp="1"/>
          </p:cNvSpPr>
          <p:nvPr>
            <p:ph idx="1"/>
          </p:nvPr>
        </p:nvSpPr>
        <p:spPr/>
        <p:txBody>
          <a:bodyPr>
            <a:normAutofit/>
          </a:bodyPr>
          <a:lstStyle/>
          <a:p>
            <a:r>
              <a:rPr lang="sv-SE" sz="2400" dirty="0"/>
              <a:t>Försök att vilseleda = fusk</a:t>
            </a:r>
          </a:p>
          <a:p>
            <a:pPr lvl="1"/>
            <a:r>
              <a:rPr lang="sv-SE" sz="2000" dirty="0"/>
              <a:t>Otillåtna hjälpmedel</a:t>
            </a:r>
          </a:p>
          <a:p>
            <a:pPr lvl="1"/>
            <a:r>
              <a:rPr lang="sv-SE" sz="2000" dirty="0"/>
              <a:t>Fusklappar/anteckningar</a:t>
            </a:r>
          </a:p>
          <a:p>
            <a:pPr lvl="1"/>
            <a:r>
              <a:rPr lang="sv-SE" sz="2000" dirty="0"/>
              <a:t>Otillåtet samarbete</a:t>
            </a:r>
          </a:p>
          <a:p>
            <a:pPr lvl="1"/>
            <a:r>
              <a:rPr lang="sv-SE" sz="2000" dirty="0"/>
              <a:t>Plagiat</a:t>
            </a:r>
          </a:p>
          <a:p>
            <a:pPr lvl="1"/>
            <a:r>
              <a:rPr lang="sv-SE" sz="2000" dirty="0"/>
              <a:t>Självplagiat</a:t>
            </a:r>
          </a:p>
          <a:p>
            <a:r>
              <a:rPr lang="sv-SE" sz="2400" err="1"/>
              <a:t>Ouriginal</a:t>
            </a:r>
            <a:endParaRPr lang="sv-SE" sz="2400"/>
          </a:p>
          <a:p>
            <a:r>
              <a:rPr lang="sv-SE" sz="2400" dirty="0"/>
              <a:t>Refero</a:t>
            </a:r>
          </a:p>
          <a:p>
            <a:r>
              <a:rPr lang="sv-SE" sz="2400" dirty="0"/>
              <a:t>Akademisk hederlighet = ditt ansvar</a:t>
            </a:r>
          </a:p>
          <a:p>
            <a:r>
              <a:rPr lang="sv-SE" sz="2400" dirty="0"/>
              <a:t>Disciplinärende </a:t>
            </a:r>
          </a:p>
          <a:p>
            <a:endParaRPr lang="sv-SE" dirty="0"/>
          </a:p>
        </p:txBody>
      </p:sp>
      <p:graphicFrame>
        <p:nvGraphicFramePr>
          <p:cNvPr id="5" name="Diagram 4">
            <a:extLst>
              <a:ext uri="{FF2B5EF4-FFF2-40B4-BE49-F238E27FC236}">
                <a16:creationId xmlns:a16="http://schemas.microsoft.com/office/drawing/2014/main" id="{B97B2EB9-FBD9-4303-A7AB-6DEF4D12BED0}"/>
              </a:ext>
            </a:extLst>
          </p:cNvPr>
          <p:cNvGraphicFramePr>
            <a:graphicFrameLocks/>
          </p:cNvGraphicFramePr>
          <p:nvPr>
            <p:extLst>
              <p:ext uri="{D42A27DB-BD31-4B8C-83A1-F6EECF244321}">
                <p14:modId xmlns:p14="http://schemas.microsoft.com/office/powerpoint/2010/main" val="1683436316"/>
              </p:ext>
            </p:extLst>
          </p:nvPr>
        </p:nvGraphicFramePr>
        <p:xfrm>
          <a:off x="5605272" y="1690689"/>
          <a:ext cx="4919472" cy="40552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99940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F2E25-F067-77D3-80C4-DB6727D7A0BD}"/>
              </a:ext>
            </a:extLst>
          </p:cNvPr>
          <p:cNvSpPr>
            <a:spLocks noGrp="1"/>
          </p:cNvSpPr>
          <p:nvPr>
            <p:ph type="title"/>
          </p:nvPr>
        </p:nvSpPr>
        <p:spPr/>
        <p:txBody>
          <a:bodyPr/>
          <a:lstStyle/>
          <a:p>
            <a:r>
              <a:rPr lang="sv-SE"/>
              <a:t>Linnékåren</a:t>
            </a:r>
          </a:p>
        </p:txBody>
      </p:sp>
      <p:sp>
        <p:nvSpPr>
          <p:cNvPr id="3" name="Platshållare för innehåll 2">
            <a:extLst>
              <a:ext uri="{FF2B5EF4-FFF2-40B4-BE49-F238E27FC236}">
                <a16:creationId xmlns:a16="http://schemas.microsoft.com/office/drawing/2014/main" id="{7E1C3F29-4D9D-18DD-B143-F4105C769128}"/>
              </a:ext>
            </a:extLst>
          </p:cNvPr>
          <p:cNvSpPr>
            <a:spLocks noGrp="1"/>
          </p:cNvSpPr>
          <p:nvPr>
            <p:ph idx="1"/>
          </p:nvPr>
        </p:nvSpPr>
        <p:spPr>
          <a:xfrm>
            <a:off x="4065999" y="1740545"/>
            <a:ext cx="4201293" cy="4351338"/>
          </a:xfrm>
        </p:spPr>
        <p:txBody>
          <a:bodyPr vert="horz" lIns="91440" tIns="45720" rIns="91440" bIns="45720" rtlCol="0" anchor="t">
            <a:normAutofit/>
          </a:bodyPr>
          <a:lstStyle/>
          <a:p>
            <a:r>
              <a:rPr lang="sv-SE" sz="2000" dirty="0"/>
              <a:t>Ideell demokratisk förening </a:t>
            </a:r>
          </a:p>
          <a:p>
            <a:r>
              <a:rPr lang="sv-SE" sz="2000" dirty="0"/>
              <a:t>Religiöst och partipolitiskt oberoende</a:t>
            </a:r>
          </a:p>
          <a:p>
            <a:r>
              <a:rPr lang="sv-SE" sz="2000" b="1" dirty="0">
                <a:latin typeface="Garamond"/>
              </a:rPr>
              <a:t>Utbildningskvalitet</a:t>
            </a:r>
            <a:r>
              <a:rPr lang="sv-SE" sz="2000" dirty="0">
                <a:latin typeface="Garamond"/>
              </a:rPr>
              <a:t> och </a:t>
            </a:r>
            <a:r>
              <a:rPr lang="sv-SE" sz="2000" b="1" dirty="0">
                <a:latin typeface="Garamond"/>
              </a:rPr>
              <a:t>studentliv</a:t>
            </a:r>
            <a:r>
              <a:rPr lang="sv-SE" sz="2000" dirty="0">
                <a:latin typeface="Garamond"/>
              </a:rPr>
              <a:t> </a:t>
            </a:r>
          </a:p>
          <a:p>
            <a:r>
              <a:rPr lang="sv-SE" sz="2000" dirty="0"/>
              <a:t>Representerar samtliga LNU-studenter och doktorander oavsett ort</a:t>
            </a:r>
          </a:p>
          <a:p>
            <a:r>
              <a:rPr lang="sv-SE" sz="2000" dirty="0"/>
              <a:t>4500 medlemmar</a:t>
            </a:r>
          </a:p>
          <a:p>
            <a:r>
              <a:rPr lang="sv-SE" sz="2000" dirty="0"/>
              <a:t>5 </a:t>
            </a:r>
            <a:r>
              <a:rPr lang="sv-SE" sz="2000" dirty="0" err="1"/>
              <a:t>heltidspresidialer</a:t>
            </a:r>
            <a:r>
              <a:rPr lang="sv-SE" sz="2000" dirty="0"/>
              <a:t>, </a:t>
            </a:r>
            <a:br>
              <a:rPr lang="sv-SE" sz="2000" dirty="0"/>
            </a:br>
            <a:r>
              <a:rPr lang="sv-SE" sz="2000" dirty="0"/>
              <a:t>6 deltidsledamöter</a:t>
            </a:r>
            <a:br>
              <a:rPr lang="sv-SE" sz="2000" dirty="0"/>
            </a:br>
            <a:r>
              <a:rPr lang="sv-SE" sz="2000" dirty="0"/>
              <a:t>8 anställda</a:t>
            </a:r>
          </a:p>
        </p:txBody>
      </p:sp>
      <p:pic>
        <p:nvPicPr>
          <p:cNvPr id="7" name="Bildobjekt 6">
            <a:extLst>
              <a:ext uri="{FF2B5EF4-FFF2-40B4-BE49-F238E27FC236}">
                <a16:creationId xmlns:a16="http://schemas.microsoft.com/office/drawing/2014/main" id="{61F36366-7998-1632-6340-ACF490486746}"/>
              </a:ext>
            </a:extLst>
          </p:cNvPr>
          <p:cNvPicPr>
            <a:picLocks noChangeAspect="1"/>
          </p:cNvPicPr>
          <p:nvPr/>
        </p:nvPicPr>
        <p:blipFill>
          <a:blip r:embed="rId2"/>
          <a:stretch>
            <a:fillRect/>
          </a:stretch>
        </p:blipFill>
        <p:spPr>
          <a:xfrm rot="20933220">
            <a:off x="71350" y="1569784"/>
            <a:ext cx="3388002" cy="4042016"/>
          </a:xfrm>
          <a:prstGeom prst="rect">
            <a:avLst/>
          </a:prstGeom>
        </p:spPr>
      </p:pic>
      <p:pic>
        <p:nvPicPr>
          <p:cNvPr id="9" name="Bildobjekt 8">
            <a:extLst>
              <a:ext uri="{FF2B5EF4-FFF2-40B4-BE49-F238E27FC236}">
                <a16:creationId xmlns:a16="http://schemas.microsoft.com/office/drawing/2014/main" id="{8C3BB9EA-856D-5C76-67A2-02417A9C57CE}"/>
              </a:ext>
            </a:extLst>
          </p:cNvPr>
          <p:cNvPicPr>
            <a:picLocks noChangeAspect="1"/>
          </p:cNvPicPr>
          <p:nvPr/>
        </p:nvPicPr>
        <p:blipFill>
          <a:blip r:embed="rId3"/>
          <a:stretch>
            <a:fillRect/>
          </a:stretch>
        </p:blipFill>
        <p:spPr>
          <a:xfrm rot="549516">
            <a:off x="9142691" y="2371769"/>
            <a:ext cx="1468593" cy="1400602"/>
          </a:xfrm>
          <a:prstGeom prst="rect">
            <a:avLst/>
          </a:prstGeom>
        </p:spPr>
      </p:pic>
      <p:pic>
        <p:nvPicPr>
          <p:cNvPr id="11" name="Bildobjekt 10">
            <a:extLst>
              <a:ext uri="{FF2B5EF4-FFF2-40B4-BE49-F238E27FC236}">
                <a16:creationId xmlns:a16="http://schemas.microsoft.com/office/drawing/2014/main" id="{96561850-C8A6-3A95-E06F-33CC6560E01B}"/>
              </a:ext>
            </a:extLst>
          </p:cNvPr>
          <p:cNvPicPr>
            <a:picLocks noChangeAspect="1"/>
          </p:cNvPicPr>
          <p:nvPr/>
        </p:nvPicPr>
        <p:blipFill>
          <a:blip r:embed="rId4"/>
          <a:stretch>
            <a:fillRect/>
          </a:stretch>
        </p:blipFill>
        <p:spPr>
          <a:xfrm rot="20871405">
            <a:off x="8673565" y="3916110"/>
            <a:ext cx="1865187" cy="1858778"/>
          </a:xfrm>
          <a:prstGeom prst="rect">
            <a:avLst/>
          </a:prstGeom>
        </p:spPr>
      </p:pic>
      <p:pic>
        <p:nvPicPr>
          <p:cNvPr id="13" name="Bildobjekt 12">
            <a:extLst>
              <a:ext uri="{FF2B5EF4-FFF2-40B4-BE49-F238E27FC236}">
                <a16:creationId xmlns:a16="http://schemas.microsoft.com/office/drawing/2014/main" id="{D555C9D1-A79E-5A3D-D503-FE8116B6CF95}"/>
              </a:ext>
            </a:extLst>
          </p:cNvPr>
          <p:cNvPicPr>
            <a:picLocks noChangeAspect="1"/>
          </p:cNvPicPr>
          <p:nvPr/>
        </p:nvPicPr>
        <p:blipFill>
          <a:blip r:embed="rId5"/>
          <a:stretch>
            <a:fillRect/>
          </a:stretch>
        </p:blipFill>
        <p:spPr>
          <a:xfrm rot="1105343">
            <a:off x="7232555" y="5477677"/>
            <a:ext cx="1928279" cy="1450329"/>
          </a:xfrm>
          <a:prstGeom prst="rect">
            <a:avLst/>
          </a:prstGeom>
        </p:spPr>
      </p:pic>
      <p:pic>
        <p:nvPicPr>
          <p:cNvPr id="15" name="Bildobjekt 14">
            <a:extLst>
              <a:ext uri="{FF2B5EF4-FFF2-40B4-BE49-F238E27FC236}">
                <a16:creationId xmlns:a16="http://schemas.microsoft.com/office/drawing/2014/main" id="{D50C6849-BED1-2BAB-21A8-AF907E6303D4}"/>
              </a:ext>
            </a:extLst>
          </p:cNvPr>
          <p:cNvPicPr>
            <a:picLocks noChangeAspect="1"/>
          </p:cNvPicPr>
          <p:nvPr/>
        </p:nvPicPr>
        <p:blipFill>
          <a:blip r:embed="rId6"/>
          <a:stretch>
            <a:fillRect/>
          </a:stretch>
        </p:blipFill>
        <p:spPr>
          <a:xfrm rot="402845">
            <a:off x="724944" y="5712706"/>
            <a:ext cx="1407361" cy="980272"/>
          </a:xfrm>
          <a:prstGeom prst="rect">
            <a:avLst/>
          </a:prstGeom>
        </p:spPr>
      </p:pic>
      <p:pic>
        <p:nvPicPr>
          <p:cNvPr id="19" name="Bildobjekt 18">
            <a:extLst>
              <a:ext uri="{FF2B5EF4-FFF2-40B4-BE49-F238E27FC236}">
                <a16:creationId xmlns:a16="http://schemas.microsoft.com/office/drawing/2014/main" id="{5648A218-6832-F2BE-91FD-09B3A8DADBEA}"/>
              </a:ext>
            </a:extLst>
          </p:cNvPr>
          <p:cNvPicPr>
            <a:picLocks noChangeAspect="1"/>
          </p:cNvPicPr>
          <p:nvPr/>
        </p:nvPicPr>
        <p:blipFill>
          <a:blip r:embed="rId7"/>
          <a:stretch>
            <a:fillRect/>
          </a:stretch>
        </p:blipFill>
        <p:spPr>
          <a:xfrm rot="324340">
            <a:off x="8289811" y="662247"/>
            <a:ext cx="1795960" cy="1553517"/>
          </a:xfrm>
          <a:prstGeom prst="rect">
            <a:avLst/>
          </a:prstGeom>
        </p:spPr>
      </p:pic>
      <p:pic>
        <p:nvPicPr>
          <p:cNvPr id="21" name="Bildobjekt 20">
            <a:extLst>
              <a:ext uri="{FF2B5EF4-FFF2-40B4-BE49-F238E27FC236}">
                <a16:creationId xmlns:a16="http://schemas.microsoft.com/office/drawing/2014/main" id="{DFCD4328-1E9E-8BAA-851B-B86E33699CF2}"/>
              </a:ext>
            </a:extLst>
          </p:cNvPr>
          <p:cNvPicPr>
            <a:picLocks noChangeAspect="1"/>
          </p:cNvPicPr>
          <p:nvPr/>
        </p:nvPicPr>
        <p:blipFill>
          <a:blip r:embed="rId8"/>
          <a:stretch>
            <a:fillRect/>
          </a:stretch>
        </p:blipFill>
        <p:spPr>
          <a:xfrm rot="1190871">
            <a:off x="2634883" y="4784246"/>
            <a:ext cx="2364486" cy="2332046"/>
          </a:xfrm>
          <a:prstGeom prst="rect">
            <a:avLst/>
          </a:prstGeom>
        </p:spPr>
      </p:pic>
      <p:pic>
        <p:nvPicPr>
          <p:cNvPr id="23" name="Bildobjekt 22">
            <a:extLst>
              <a:ext uri="{FF2B5EF4-FFF2-40B4-BE49-F238E27FC236}">
                <a16:creationId xmlns:a16="http://schemas.microsoft.com/office/drawing/2014/main" id="{F50814B7-E141-AC68-966D-F7C8048E4AD0}"/>
              </a:ext>
            </a:extLst>
          </p:cNvPr>
          <p:cNvPicPr>
            <a:picLocks noChangeAspect="1"/>
          </p:cNvPicPr>
          <p:nvPr/>
        </p:nvPicPr>
        <p:blipFill>
          <a:blip r:embed="rId9"/>
          <a:stretch>
            <a:fillRect/>
          </a:stretch>
        </p:blipFill>
        <p:spPr>
          <a:xfrm rot="20744572">
            <a:off x="5136249" y="5543495"/>
            <a:ext cx="1826360" cy="1196490"/>
          </a:xfrm>
          <a:prstGeom prst="rect">
            <a:avLst/>
          </a:prstGeom>
        </p:spPr>
      </p:pic>
      <p:pic>
        <p:nvPicPr>
          <p:cNvPr id="25" name="Bildobjekt 24">
            <a:extLst>
              <a:ext uri="{FF2B5EF4-FFF2-40B4-BE49-F238E27FC236}">
                <a16:creationId xmlns:a16="http://schemas.microsoft.com/office/drawing/2014/main" id="{DAB18D2A-D854-03B2-B3D9-D97C485DE9CA}"/>
              </a:ext>
            </a:extLst>
          </p:cNvPr>
          <p:cNvPicPr>
            <a:picLocks noChangeAspect="1"/>
          </p:cNvPicPr>
          <p:nvPr/>
        </p:nvPicPr>
        <p:blipFill>
          <a:blip r:embed="rId10"/>
          <a:stretch>
            <a:fillRect/>
          </a:stretch>
        </p:blipFill>
        <p:spPr>
          <a:xfrm rot="20995342">
            <a:off x="9994571" y="823753"/>
            <a:ext cx="2366271" cy="1552585"/>
          </a:xfrm>
          <a:prstGeom prst="rect">
            <a:avLst/>
          </a:prstGeom>
        </p:spPr>
      </p:pic>
    </p:spTree>
    <p:extLst>
      <p:ext uri="{BB962C8B-B14F-4D97-AF65-F5344CB8AC3E}">
        <p14:creationId xmlns:p14="http://schemas.microsoft.com/office/powerpoint/2010/main" val="9703778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FE5F54-CECB-8306-3ECF-3536FC465139}"/>
              </a:ext>
            </a:extLst>
          </p:cNvPr>
          <p:cNvSpPr>
            <a:spLocks noGrp="1"/>
          </p:cNvSpPr>
          <p:nvPr>
            <p:ph type="title"/>
          </p:nvPr>
        </p:nvSpPr>
        <p:spPr/>
        <p:txBody>
          <a:bodyPr/>
          <a:lstStyle/>
          <a:p>
            <a:r>
              <a:rPr lang="sv-SE"/>
              <a:t>Chat GPT</a:t>
            </a:r>
          </a:p>
        </p:txBody>
      </p:sp>
      <p:sp>
        <p:nvSpPr>
          <p:cNvPr id="3" name="Platshållare för innehåll 2">
            <a:extLst>
              <a:ext uri="{FF2B5EF4-FFF2-40B4-BE49-F238E27FC236}">
                <a16:creationId xmlns:a16="http://schemas.microsoft.com/office/drawing/2014/main" id="{6A71C587-F3DB-6025-04DA-64A9C812DD32}"/>
              </a:ext>
            </a:extLst>
          </p:cNvPr>
          <p:cNvSpPr>
            <a:spLocks noGrp="1"/>
          </p:cNvSpPr>
          <p:nvPr>
            <p:ph idx="1"/>
          </p:nvPr>
        </p:nvSpPr>
        <p:spPr>
          <a:xfrm>
            <a:off x="838200" y="1825624"/>
            <a:ext cx="10515600" cy="4948801"/>
          </a:xfrm>
        </p:spPr>
        <p:txBody>
          <a:bodyPr>
            <a:normAutofit lnSpcReduction="10000"/>
          </a:bodyPr>
          <a:lstStyle/>
          <a:p>
            <a:pPr algn="l"/>
            <a:r>
              <a:rPr lang="sv-SE" i="0">
                <a:solidFill>
                  <a:srgbClr val="000000"/>
                </a:solidFill>
                <a:effectLst/>
              </a:rPr>
              <a:t>För egen inlärning: komplement till kurslitteratur och föreläsningsmaterial</a:t>
            </a:r>
          </a:p>
          <a:p>
            <a:r>
              <a:rPr lang="sv-SE">
                <a:solidFill>
                  <a:srgbClr val="000000"/>
                </a:solidFill>
              </a:rPr>
              <a:t>Olämpligt att använda </a:t>
            </a:r>
            <a:r>
              <a:rPr lang="sv-SE" err="1">
                <a:solidFill>
                  <a:srgbClr val="000000"/>
                </a:solidFill>
              </a:rPr>
              <a:t>ChatGPT</a:t>
            </a:r>
            <a:r>
              <a:rPr lang="sv-SE">
                <a:solidFill>
                  <a:srgbClr val="000000"/>
                </a:solidFill>
              </a:rPr>
              <a:t> vid examination. Följ uppgiftsinstruktionerna. Fråga vid osäkerhet!  </a:t>
            </a:r>
          </a:p>
          <a:p>
            <a:pPr fontAlgn="base"/>
            <a:r>
              <a:rPr lang="sv-SE" i="0">
                <a:solidFill>
                  <a:srgbClr val="000000"/>
                </a:solidFill>
                <a:effectLst/>
              </a:rPr>
              <a:t>Du </a:t>
            </a:r>
            <a:r>
              <a:rPr lang="sv-SE">
                <a:solidFill>
                  <a:srgbClr val="000000"/>
                </a:solidFill>
              </a:rPr>
              <a:t>ansvarar för </a:t>
            </a:r>
            <a:r>
              <a:rPr lang="sv-SE" i="0">
                <a:solidFill>
                  <a:srgbClr val="000000"/>
                </a:solidFill>
                <a:effectLst/>
              </a:rPr>
              <a:t>innehållet </a:t>
            </a:r>
          </a:p>
          <a:p>
            <a:pPr algn="l" fontAlgn="base">
              <a:buFont typeface="Arial" panose="020B0604020202020204" pitchFamily="34" charset="0"/>
              <a:buChar char="•"/>
            </a:pPr>
            <a:r>
              <a:rPr lang="sv-SE" i="0">
                <a:solidFill>
                  <a:srgbClr val="000000"/>
                </a:solidFill>
                <a:effectLst/>
              </a:rPr>
              <a:t>Parafrasera, citera och referera korrekt, även till Chat GPT </a:t>
            </a:r>
          </a:p>
          <a:p>
            <a:pPr algn="l"/>
            <a:r>
              <a:rPr lang="sv-SE" i="0">
                <a:solidFill>
                  <a:srgbClr val="000000"/>
                </a:solidFill>
                <a:effectLst/>
              </a:rPr>
              <a:t>Vid individuell examination eller hemtentamen ska du aldrig: </a:t>
            </a:r>
          </a:p>
          <a:p>
            <a:pPr lvl="1" fontAlgn="base"/>
            <a:r>
              <a:rPr lang="sv-SE" i="0">
                <a:solidFill>
                  <a:srgbClr val="000000"/>
                </a:solidFill>
                <a:effectLst/>
              </a:rPr>
              <a:t>diskutera uppgifter eller lösningsförslag med andra studenter</a:t>
            </a:r>
          </a:p>
          <a:p>
            <a:pPr lvl="1" fontAlgn="base"/>
            <a:r>
              <a:rPr lang="sv-SE" i="0">
                <a:solidFill>
                  <a:srgbClr val="000000"/>
                </a:solidFill>
                <a:effectLst/>
              </a:rPr>
              <a:t>dela med dig eller sprida dina svar eller lösningsförslag till andra studenter</a:t>
            </a:r>
          </a:p>
          <a:p>
            <a:pPr lvl="1" fontAlgn="base"/>
            <a:r>
              <a:rPr lang="sv-SE" i="0">
                <a:solidFill>
                  <a:srgbClr val="000000"/>
                </a:solidFill>
                <a:effectLst/>
              </a:rPr>
              <a:t>be om eller ta del av andra studenters svar eller lösningsförslag</a:t>
            </a:r>
            <a:br>
              <a:rPr lang="sv-SE" i="0">
                <a:solidFill>
                  <a:srgbClr val="000000"/>
                </a:solidFill>
                <a:effectLst/>
              </a:rPr>
            </a:br>
            <a:endParaRPr lang="sv-SE" i="0">
              <a:solidFill>
                <a:srgbClr val="000000"/>
              </a:solidFill>
              <a:effectLst/>
            </a:endParaRPr>
          </a:p>
          <a:p>
            <a:pPr algn="l"/>
            <a:r>
              <a:rPr lang="sv-SE" i="0">
                <a:solidFill>
                  <a:srgbClr val="000000"/>
                </a:solidFill>
                <a:effectLst/>
              </a:rPr>
              <a:t>Agera etiskt, tydligt och transparent!  </a:t>
            </a:r>
          </a:p>
        </p:txBody>
      </p:sp>
    </p:spTree>
    <p:extLst>
      <p:ext uri="{BB962C8B-B14F-4D97-AF65-F5344CB8AC3E}">
        <p14:creationId xmlns:p14="http://schemas.microsoft.com/office/powerpoint/2010/main" val="2148146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FDA37F-67FB-F40A-D998-EB75FAF5305A}"/>
              </a:ext>
            </a:extLst>
          </p:cNvPr>
          <p:cNvSpPr>
            <a:spLocks noGrp="1"/>
          </p:cNvSpPr>
          <p:nvPr>
            <p:ph type="title"/>
          </p:nvPr>
        </p:nvSpPr>
        <p:spPr/>
        <p:txBody>
          <a:bodyPr/>
          <a:lstStyle/>
          <a:p>
            <a:r>
              <a:rPr lang="sv-SE"/>
              <a:t>Hur blir jag medlem? </a:t>
            </a:r>
          </a:p>
        </p:txBody>
      </p:sp>
      <p:sp>
        <p:nvSpPr>
          <p:cNvPr id="3" name="Platshållare för innehåll 2">
            <a:extLst>
              <a:ext uri="{FF2B5EF4-FFF2-40B4-BE49-F238E27FC236}">
                <a16:creationId xmlns:a16="http://schemas.microsoft.com/office/drawing/2014/main" id="{FB7769AD-6B12-1A16-4062-9E953225CF4B}"/>
              </a:ext>
            </a:extLst>
          </p:cNvPr>
          <p:cNvSpPr>
            <a:spLocks noGrp="1"/>
          </p:cNvSpPr>
          <p:nvPr>
            <p:ph idx="1"/>
          </p:nvPr>
        </p:nvSpPr>
        <p:spPr>
          <a:xfrm>
            <a:off x="2569963" y="2275375"/>
            <a:ext cx="10515600" cy="4351338"/>
          </a:xfrm>
        </p:spPr>
        <p:txBody>
          <a:bodyPr/>
          <a:lstStyle/>
          <a:p>
            <a:pPr algn="l" fontAlgn="base">
              <a:buFont typeface="+mj-lt"/>
              <a:buAutoNum type="arabicPeriod"/>
            </a:pPr>
            <a:endParaRPr lang="sv-SE" i="0">
              <a:solidFill>
                <a:srgbClr val="000000"/>
              </a:solidFill>
              <a:effectLst/>
              <a:latin typeface="var( --e-global-typography-text-font-family )"/>
            </a:endParaRPr>
          </a:p>
          <a:p>
            <a:pPr algn="l" fontAlgn="base">
              <a:buFont typeface="+mj-lt"/>
              <a:buAutoNum type="arabicPeriod"/>
            </a:pPr>
            <a:endParaRPr lang="sv-SE">
              <a:solidFill>
                <a:srgbClr val="000000"/>
              </a:solidFill>
              <a:latin typeface="var( --e-global-typography-text-font-family )"/>
            </a:endParaRPr>
          </a:p>
          <a:p>
            <a:pPr algn="l" fontAlgn="base">
              <a:buFont typeface="+mj-lt"/>
              <a:buAutoNum type="arabicPeriod"/>
            </a:pPr>
            <a:endParaRPr lang="sv-SE">
              <a:solidFill>
                <a:srgbClr val="000000"/>
              </a:solidFill>
              <a:latin typeface="var( --e-global-typography-text-font-family )"/>
            </a:endParaRPr>
          </a:p>
          <a:p>
            <a:pPr algn="l" fontAlgn="base">
              <a:buFont typeface="+mj-lt"/>
              <a:buAutoNum type="arabicPeriod"/>
            </a:pPr>
            <a:endParaRPr lang="sv-SE">
              <a:solidFill>
                <a:srgbClr val="000000"/>
              </a:solidFill>
              <a:latin typeface="var( --e-global-typography-text-font-family )"/>
            </a:endParaRPr>
          </a:p>
          <a:p>
            <a:pPr algn="l" fontAlgn="base">
              <a:buFont typeface="+mj-lt"/>
              <a:buAutoNum type="arabicPeriod"/>
            </a:pPr>
            <a:r>
              <a:rPr lang="sv-SE" i="0">
                <a:solidFill>
                  <a:srgbClr val="000000"/>
                </a:solidFill>
                <a:effectLst/>
                <a:latin typeface="var( --e-global-typography-text-font-family )"/>
              </a:rPr>
              <a:t>Ladda ner </a:t>
            </a:r>
            <a:r>
              <a:rPr lang="sv-SE" i="0" err="1">
                <a:solidFill>
                  <a:srgbClr val="000000"/>
                </a:solidFill>
                <a:effectLst/>
                <a:latin typeface="var( --e-global-typography-text-font-family )"/>
              </a:rPr>
              <a:t>Hitract</a:t>
            </a:r>
            <a:r>
              <a:rPr lang="sv-SE" i="0">
                <a:solidFill>
                  <a:srgbClr val="000000"/>
                </a:solidFill>
                <a:effectLst/>
                <a:latin typeface="var( --e-global-typography-text-font-family )"/>
              </a:rPr>
              <a:t> </a:t>
            </a:r>
            <a:r>
              <a:rPr lang="sv-SE" i="0" err="1">
                <a:solidFill>
                  <a:srgbClr val="000000"/>
                </a:solidFill>
                <a:effectLst/>
                <a:latin typeface="var( --e-global-typography-text-font-family )"/>
              </a:rPr>
              <a:t>appen</a:t>
            </a:r>
            <a:r>
              <a:rPr lang="sv-SE" i="0">
                <a:solidFill>
                  <a:srgbClr val="000000"/>
                </a:solidFill>
                <a:effectLst/>
                <a:latin typeface="var( --e-global-typography-text-font-family )"/>
              </a:rPr>
              <a:t> och skapa ett konto</a:t>
            </a:r>
          </a:p>
          <a:p>
            <a:pPr algn="l" fontAlgn="base">
              <a:buFont typeface="+mj-lt"/>
              <a:buAutoNum type="arabicPeriod"/>
            </a:pPr>
            <a:r>
              <a:rPr lang="sv-SE" i="0">
                <a:solidFill>
                  <a:srgbClr val="000000"/>
                </a:solidFill>
                <a:effectLst/>
                <a:latin typeface="var( --e-global-typography-text-font-family )"/>
              </a:rPr>
              <a:t>Hitta vår </a:t>
            </a:r>
            <a:r>
              <a:rPr lang="sv-SE" i="0" err="1">
                <a:solidFill>
                  <a:srgbClr val="000000"/>
                </a:solidFill>
                <a:effectLst/>
                <a:latin typeface="var( --e-global-typography-text-font-family )"/>
              </a:rPr>
              <a:t>hitClub</a:t>
            </a:r>
            <a:r>
              <a:rPr lang="sv-SE" i="0">
                <a:solidFill>
                  <a:srgbClr val="000000"/>
                </a:solidFill>
                <a:effectLst/>
                <a:latin typeface="var( --e-global-typography-text-font-family )"/>
              </a:rPr>
              <a:t> genom att söka på “Linnékåren”</a:t>
            </a:r>
          </a:p>
          <a:p>
            <a:pPr algn="l" fontAlgn="base">
              <a:buFont typeface="+mj-lt"/>
              <a:buAutoNum type="arabicPeriod"/>
            </a:pPr>
            <a:r>
              <a:rPr lang="sv-SE" i="0">
                <a:solidFill>
                  <a:srgbClr val="000000"/>
                </a:solidFill>
                <a:effectLst/>
                <a:latin typeface="var( --e-global-typography-text-font-family )"/>
              </a:rPr>
              <a:t>Tryck på “Bli medlem” och följ instruktionerna</a:t>
            </a:r>
          </a:p>
          <a:p>
            <a:pPr algn="l" fontAlgn="base">
              <a:buFont typeface="+mj-lt"/>
              <a:buAutoNum type="arabicPeriod"/>
            </a:pPr>
            <a:r>
              <a:rPr lang="sv-SE" i="0">
                <a:solidFill>
                  <a:srgbClr val="000000"/>
                </a:solidFill>
                <a:effectLst/>
                <a:latin typeface="var( --e-global-typography-text-font-family )"/>
              </a:rPr>
              <a:t>Klart! Du är nu medlem!</a:t>
            </a:r>
          </a:p>
          <a:p>
            <a:endParaRPr lang="sv-SE"/>
          </a:p>
        </p:txBody>
      </p:sp>
      <p:pic>
        <p:nvPicPr>
          <p:cNvPr id="1026" name="Picture 2">
            <a:hlinkClick r:id="rId2"/>
            <a:extLst>
              <a:ext uri="{FF2B5EF4-FFF2-40B4-BE49-F238E27FC236}">
                <a16:creationId xmlns:a16="http://schemas.microsoft.com/office/drawing/2014/main" id="{60E16FFD-2144-CA82-77B4-2AC89834C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240" y="1961352"/>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99A67813-3140-DBC4-6EE1-0ACFFE6A1024}"/>
              </a:ext>
            </a:extLst>
          </p:cNvPr>
          <p:cNvPicPr>
            <a:picLocks noChangeAspect="1"/>
          </p:cNvPicPr>
          <p:nvPr/>
        </p:nvPicPr>
        <p:blipFill>
          <a:blip r:embed="rId4"/>
          <a:stretch>
            <a:fillRect/>
          </a:stretch>
        </p:blipFill>
        <p:spPr>
          <a:xfrm>
            <a:off x="5762325" y="1804831"/>
            <a:ext cx="2065438" cy="2027541"/>
          </a:xfrm>
          <a:prstGeom prst="rect">
            <a:avLst/>
          </a:prstGeom>
        </p:spPr>
      </p:pic>
      <p:pic>
        <p:nvPicPr>
          <p:cNvPr id="7" name="Bildobjekt 6">
            <a:extLst>
              <a:ext uri="{FF2B5EF4-FFF2-40B4-BE49-F238E27FC236}">
                <a16:creationId xmlns:a16="http://schemas.microsoft.com/office/drawing/2014/main" id="{AE837434-D210-4B2D-A7E3-6B9BA633CF3E}"/>
              </a:ext>
            </a:extLst>
          </p:cNvPr>
          <p:cNvPicPr>
            <a:picLocks noChangeAspect="1"/>
          </p:cNvPicPr>
          <p:nvPr/>
        </p:nvPicPr>
        <p:blipFill>
          <a:blip r:embed="rId5"/>
          <a:stretch>
            <a:fillRect/>
          </a:stretch>
        </p:blipFill>
        <p:spPr>
          <a:xfrm rot="978193">
            <a:off x="10247856" y="1567138"/>
            <a:ext cx="1817448" cy="3104465"/>
          </a:xfrm>
          <a:prstGeom prst="rect">
            <a:avLst/>
          </a:prstGeom>
        </p:spPr>
      </p:pic>
      <p:pic>
        <p:nvPicPr>
          <p:cNvPr id="11" name="Bildobjekt 10">
            <a:extLst>
              <a:ext uri="{FF2B5EF4-FFF2-40B4-BE49-F238E27FC236}">
                <a16:creationId xmlns:a16="http://schemas.microsoft.com/office/drawing/2014/main" id="{93A35B0B-B1A1-5154-F738-5CE4A47C863A}"/>
              </a:ext>
            </a:extLst>
          </p:cNvPr>
          <p:cNvPicPr>
            <a:picLocks noChangeAspect="1"/>
          </p:cNvPicPr>
          <p:nvPr/>
        </p:nvPicPr>
        <p:blipFill>
          <a:blip r:embed="rId6"/>
          <a:stretch>
            <a:fillRect/>
          </a:stretch>
        </p:blipFill>
        <p:spPr>
          <a:xfrm rot="498004">
            <a:off x="-62762" y="1703088"/>
            <a:ext cx="2425469" cy="1559008"/>
          </a:xfrm>
          <a:prstGeom prst="rect">
            <a:avLst/>
          </a:prstGeom>
        </p:spPr>
      </p:pic>
      <p:pic>
        <p:nvPicPr>
          <p:cNvPr id="13" name="Bildobjekt 12">
            <a:extLst>
              <a:ext uri="{FF2B5EF4-FFF2-40B4-BE49-F238E27FC236}">
                <a16:creationId xmlns:a16="http://schemas.microsoft.com/office/drawing/2014/main" id="{B92C1A84-26F9-E177-47A7-36362E985309}"/>
              </a:ext>
            </a:extLst>
          </p:cNvPr>
          <p:cNvPicPr>
            <a:picLocks noChangeAspect="1"/>
          </p:cNvPicPr>
          <p:nvPr/>
        </p:nvPicPr>
        <p:blipFill>
          <a:blip r:embed="rId7"/>
          <a:stretch>
            <a:fillRect/>
          </a:stretch>
        </p:blipFill>
        <p:spPr>
          <a:xfrm rot="577778">
            <a:off x="10027391" y="4636619"/>
            <a:ext cx="2415897" cy="2340502"/>
          </a:xfrm>
          <a:prstGeom prst="rect">
            <a:avLst/>
          </a:prstGeom>
        </p:spPr>
      </p:pic>
      <p:pic>
        <p:nvPicPr>
          <p:cNvPr id="9" name="Bildobjekt 8">
            <a:extLst>
              <a:ext uri="{FF2B5EF4-FFF2-40B4-BE49-F238E27FC236}">
                <a16:creationId xmlns:a16="http://schemas.microsoft.com/office/drawing/2014/main" id="{E70F4810-C96B-B841-7C0A-085B05EE4AC5}"/>
              </a:ext>
            </a:extLst>
          </p:cNvPr>
          <p:cNvPicPr>
            <a:picLocks noChangeAspect="1"/>
          </p:cNvPicPr>
          <p:nvPr/>
        </p:nvPicPr>
        <p:blipFill>
          <a:blip r:embed="rId8"/>
          <a:stretch>
            <a:fillRect/>
          </a:stretch>
        </p:blipFill>
        <p:spPr>
          <a:xfrm rot="20906495">
            <a:off x="175584" y="3402523"/>
            <a:ext cx="1984309" cy="3484748"/>
          </a:xfrm>
          <a:prstGeom prst="rect">
            <a:avLst/>
          </a:prstGeom>
        </p:spPr>
      </p:pic>
    </p:spTree>
    <p:extLst>
      <p:ext uri="{BB962C8B-B14F-4D97-AF65-F5344CB8AC3E}">
        <p14:creationId xmlns:p14="http://schemas.microsoft.com/office/powerpoint/2010/main" val="17475174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61289-8503-3472-8482-1DEDE2341804}"/>
              </a:ext>
            </a:extLst>
          </p:cNvPr>
          <p:cNvSpPr>
            <a:spLocks noGrp="1"/>
          </p:cNvSpPr>
          <p:nvPr>
            <p:ph type="title"/>
          </p:nvPr>
        </p:nvSpPr>
        <p:spPr/>
        <p:txBody>
          <a:bodyPr/>
          <a:lstStyle/>
          <a:p>
            <a:r>
              <a:rPr lang="sv-SE">
                <a:latin typeface="Aileron Light"/>
              </a:rPr>
              <a:t>Nationella studentkort</a:t>
            </a:r>
            <a:endParaRPr lang="sv-SE"/>
          </a:p>
        </p:txBody>
      </p:sp>
      <p:sp>
        <p:nvSpPr>
          <p:cNvPr id="3" name="Platshållare för innehåll 2">
            <a:extLst>
              <a:ext uri="{FF2B5EF4-FFF2-40B4-BE49-F238E27FC236}">
                <a16:creationId xmlns:a16="http://schemas.microsoft.com/office/drawing/2014/main" id="{F8E319E2-76A9-0B7E-6B72-6FCE5497C22F}"/>
              </a:ext>
            </a:extLst>
          </p:cNvPr>
          <p:cNvSpPr>
            <a:spLocks noGrp="1"/>
          </p:cNvSpPr>
          <p:nvPr>
            <p:ph idx="1"/>
          </p:nvPr>
        </p:nvSpPr>
        <p:spPr>
          <a:xfrm>
            <a:off x="838200" y="1825625"/>
            <a:ext cx="6018860" cy="4351338"/>
          </a:xfrm>
        </p:spPr>
        <p:txBody>
          <a:bodyPr vert="horz" lIns="91440" tIns="45720" rIns="91440" bIns="45720" rtlCol="0" anchor="t">
            <a:normAutofit fontScale="77500" lnSpcReduction="20000"/>
          </a:bodyPr>
          <a:lstStyle/>
          <a:p>
            <a:r>
              <a:rPr lang="sv-SE">
                <a:latin typeface="Garamond"/>
              </a:rPr>
              <a:t>Utöver vårt medlemskap så är det också </a:t>
            </a:r>
            <a:r>
              <a:rPr lang="sv-SE" err="1">
                <a:latin typeface="Garamond"/>
              </a:rPr>
              <a:t>nice</a:t>
            </a:r>
            <a:r>
              <a:rPr lang="sv-SE">
                <a:latin typeface="Garamond"/>
              </a:rPr>
              <a:t> att ha ett nationellt studentkort. Dessa finns att välja på:</a:t>
            </a:r>
            <a:endParaRPr lang="sv-SE"/>
          </a:p>
          <a:p>
            <a:r>
              <a:rPr lang="sv-SE">
                <a:latin typeface="Garamond"/>
              </a:rPr>
              <a:t>STUK (Studentkortet)</a:t>
            </a:r>
          </a:p>
          <a:p>
            <a:r>
              <a:rPr lang="sv-SE">
                <a:latin typeface="Garamond"/>
              </a:rPr>
              <a:t>Mecenat</a:t>
            </a:r>
          </a:p>
          <a:p>
            <a:r>
              <a:rPr lang="sv-SE" err="1">
                <a:latin typeface="Garamond"/>
              </a:rPr>
              <a:t>WeStudents</a:t>
            </a:r>
            <a:endParaRPr lang="sv-SE">
              <a:latin typeface="Garamond"/>
            </a:endParaRPr>
          </a:p>
          <a:p>
            <a:pPr marL="0" indent="0">
              <a:buNone/>
            </a:pPr>
            <a:endParaRPr lang="sv-SE">
              <a:latin typeface="Garamond"/>
            </a:endParaRPr>
          </a:p>
          <a:p>
            <a:pPr>
              <a:buNone/>
            </a:pPr>
            <a:r>
              <a:rPr lang="sv-SE">
                <a:latin typeface="Garamond"/>
              </a:rPr>
              <a:t>Med ditt nationella studentkort får du rabatter på resor, hotell, teknikprylar, kläder m.m.</a:t>
            </a:r>
          </a:p>
          <a:p>
            <a:pPr marL="0" indent="0">
              <a:buNone/>
            </a:pPr>
            <a:r>
              <a:rPr lang="sv-SE">
                <a:latin typeface="Garamond"/>
              </a:rPr>
              <a:t>De nationella studentkorten har ung. samma erbjudanden och rabatter.</a:t>
            </a:r>
          </a:p>
          <a:p>
            <a:pPr marL="0" indent="0">
              <a:buNone/>
            </a:pPr>
            <a:r>
              <a:rPr lang="sv-SE">
                <a:latin typeface="Garamond"/>
              </a:rPr>
              <a:t>Om du köper en tågbiljett med studentrabatt och sen inte kan verifiera att du verkligen är student får du betala böter..</a:t>
            </a:r>
            <a:endParaRPr lang="sv-SE"/>
          </a:p>
        </p:txBody>
      </p:sp>
      <p:pic>
        <p:nvPicPr>
          <p:cNvPr id="4" name="Bildobjekt 3" descr="En bild som visar logotyp, design&#10;&#10;Automatiskt genererad beskrivning">
            <a:extLst>
              <a:ext uri="{FF2B5EF4-FFF2-40B4-BE49-F238E27FC236}">
                <a16:creationId xmlns:a16="http://schemas.microsoft.com/office/drawing/2014/main" id="{1013045B-7530-C3A5-0A49-56F7A5579656}"/>
              </a:ext>
            </a:extLst>
          </p:cNvPr>
          <p:cNvPicPr>
            <a:picLocks noChangeAspect="1"/>
          </p:cNvPicPr>
          <p:nvPr/>
        </p:nvPicPr>
        <p:blipFill>
          <a:blip r:embed="rId2"/>
          <a:stretch>
            <a:fillRect/>
          </a:stretch>
        </p:blipFill>
        <p:spPr>
          <a:xfrm>
            <a:off x="7922919" y="2243375"/>
            <a:ext cx="3373496" cy="1947915"/>
          </a:xfrm>
          <a:prstGeom prst="rect">
            <a:avLst/>
          </a:prstGeom>
        </p:spPr>
      </p:pic>
    </p:spTree>
    <p:extLst>
      <p:ext uri="{BB962C8B-B14F-4D97-AF65-F5344CB8AC3E}">
        <p14:creationId xmlns:p14="http://schemas.microsoft.com/office/powerpoint/2010/main" val="2054266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5CAE6E-3B1E-4E4A-B01E-C2E890E5DDF4}"/>
              </a:ext>
            </a:extLst>
          </p:cNvPr>
          <p:cNvSpPr>
            <a:spLocks noGrp="1"/>
          </p:cNvSpPr>
          <p:nvPr>
            <p:ph type="title"/>
          </p:nvPr>
        </p:nvSpPr>
        <p:spPr/>
        <p:txBody>
          <a:bodyPr/>
          <a:lstStyle/>
          <a:p>
            <a:r>
              <a:rPr lang="sv-SE"/>
              <a:t>Kontaktinformation</a:t>
            </a:r>
          </a:p>
        </p:txBody>
      </p:sp>
      <p:sp>
        <p:nvSpPr>
          <p:cNvPr id="3" name="Platshållare för innehåll 2">
            <a:extLst>
              <a:ext uri="{FF2B5EF4-FFF2-40B4-BE49-F238E27FC236}">
                <a16:creationId xmlns:a16="http://schemas.microsoft.com/office/drawing/2014/main" id="{C4B0F18D-6B42-FFCF-F505-ADD203C92F9B}"/>
              </a:ext>
            </a:extLst>
          </p:cNvPr>
          <p:cNvSpPr>
            <a:spLocks noGrp="1"/>
          </p:cNvSpPr>
          <p:nvPr>
            <p:ph idx="1"/>
          </p:nvPr>
        </p:nvSpPr>
        <p:spPr>
          <a:xfrm>
            <a:off x="838200" y="1825625"/>
            <a:ext cx="9191625" cy="4351338"/>
          </a:xfrm>
        </p:spPr>
        <p:txBody>
          <a:bodyPr vert="horz" lIns="91440" tIns="45720" rIns="91440" bIns="45720" rtlCol="0" anchor="t">
            <a:normAutofit/>
          </a:bodyPr>
          <a:lstStyle/>
          <a:p>
            <a:pPr marL="0" indent="0" algn="ctr">
              <a:buNone/>
            </a:pPr>
            <a:r>
              <a:rPr lang="sv-SE" sz="2400">
                <a:latin typeface="Garamond"/>
              </a:rPr>
              <a:t>Växjö: Pelarplatsen 8, öppettider </a:t>
            </a:r>
            <a:r>
              <a:rPr lang="sv-SE" sz="2400" err="1">
                <a:latin typeface="Garamond"/>
              </a:rPr>
              <a:t>ons</a:t>
            </a:r>
            <a:r>
              <a:rPr lang="sv-SE" sz="2400">
                <a:latin typeface="Garamond"/>
              </a:rPr>
              <a:t> 12-14, </a:t>
            </a:r>
            <a:r>
              <a:rPr lang="sv-SE" sz="2400" err="1">
                <a:latin typeface="Garamond"/>
              </a:rPr>
              <a:t>tor</a:t>
            </a:r>
            <a:r>
              <a:rPr lang="sv-SE" sz="2400">
                <a:latin typeface="Garamond"/>
              </a:rPr>
              <a:t> 10-12</a:t>
            </a:r>
            <a:endParaRPr lang="sv-SE" sz="2400"/>
          </a:p>
          <a:p>
            <a:pPr marL="457200" lvl="1" indent="0" algn="ctr">
              <a:buNone/>
            </a:pPr>
            <a:r>
              <a:rPr lang="sv-SE" sz="2000">
                <a:hlinkClick r:id="rId2"/>
              </a:rPr>
              <a:t>Facebook Växjö</a:t>
            </a:r>
            <a:r>
              <a:rPr lang="sv-SE" sz="2000"/>
              <a:t> </a:t>
            </a:r>
          </a:p>
          <a:p>
            <a:pPr marL="0" indent="0" algn="ctr">
              <a:buNone/>
            </a:pPr>
            <a:r>
              <a:rPr lang="sv-SE" sz="2400">
                <a:latin typeface="Garamond"/>
              </a:rPr>
              <a:t>Kalmar: Hus Stella, öppettider </a:t>
            </a:r>
            <a:r>
              <a:rPr lang="sv-SE" sz="2400" err="1">
                <a:latin typeface="Garamond"/>
              </a:rPr>
              <a:t>ons</a:t>
            </a:r>
            <a:r>
              <a:rPr lang="sv-SE" sz="2400">
                <a:latin typeface="Garamond"/>
              </a:rPr>
              <a:t> 12-14, </a:t>
            </a:r>
            <a:r>
              <a:rPr lang="sv-SE" sz="2400" err="1">
                <a:latin typeface="Garamond"/>
              </a:rPr>
              <a:t>tor</a:t>
            </a:r>
            <a:r>
              <a:rPr lang="sv-SE" sz="2400">
                <a:latin typeface="Garamond"/>
              </a:rPr>
              <a:t> 10-12  </a:t>
            </a:r>
            <a:endParaRPr lang="sv-SE" sz="2400"/>
          </a:p>
          <a:p>
            <a:pPr marL="457200" lvl="1" indent="0" algn="ctr">
              <a:buNone/>
            </a:pPr>
            <a:r>
              <a:rPr lang="sv-SE" sz="2000">
                <a:hlinkClick r:id="rId3"/>
              </a:rPr>
              <a:t>Facebook Kalmar</a:t>
            </a:r>
            <a:r>
              <a:rPr lang="sv-SE" sz="2000"/>
              <a:t> </a:t>
            </a:r>
          </a:p>
          <a:p>
            <a:pPr marL="457200" lvl="1" indent="0" algn="ctr">
              <a:buNone/>
            </a:pPr>
            <a:endParaRPr lang="sv-SE" sz="2000"/>
          </a:p>
          <a:p>
            <a:pPr marL="457200" lvl="1" indent="0" algn="ctr">
              <a:buNone/>
            </a:pPr>
            <a:r>
              <a:rPr lang="sv-SE" sz="2000"/>
              <a:t>010-330 30 09 (09:00-11:30)</a:t>
            </a:r>
          </a:p>
          <a:p>
            <a:pPr marL="457200" lvl="1" indent="0" algn="ctr">
              <a:buNone/>
            </a:pPr>
            <a:r>
              <a:rPr lang="sv-SE" sz="2000">
                <a:hlinkClick r:id="rId4"/>
              </a:rPr>
              <a:t>info@linnek.se</a:t>
            </a:r>
            <a:endParaRPr lang="sv-SE" sz="2000"/>
          </a:p>
          <a:p>
            <a:pPr marL="457200" lvl="1" indent="0" algn="ctr">
              <a:buNone/>
            </a:pPr>
            <a:r>
              <a:rPr lang="sv-SE" sz="2000">
                <a:hlinkClick r:id="rId5"/>
              </a:rPr>
              <a:t>https://www.instagram.com/linnek.se/</a:t>
            </a:r>
            <a:r>
              <a:rPr lang="sv-SE" sz="2000"/>
              <a:t> </a:t>
            </a:r>
          </a:p>
          <a:p>
            <a:pPr lvl="1"/>
            <a:endParaRPr lang="sv-SE" sz="2000"/>
          </a:p>
        </p:txBody>
      </p:sp>
      <p:pic>
        <p:nvPicPr>
          <p:cNvPr id="7" name="Bildobjekt 6">
            <a:extLst>
              <a:ext uri="{FF2B5EF4-FFF2-40B4-BE49-F238E27FC236}">
                <a16:creationId xmlns:a16="http://schemas.microsoft.com/office/drawing/2014/main" id="{57F669CF-88D8-94B4-4459-3E0DFD79834C}"/>
              </a:ext>
            </a:extLst>
          </p:cNvPr>
          <p:cNvPicPr>
            <a:picLocks noChangeAspect="1"/>
          </p:cNvPicPr>
          <p:nvPr/>
        </p:nvPicPr>
        <p:blipFill>
          <a:blip r:embed="rId6"/>
          <a:stretch>
            <a:fillRect/>
          </a:stretch>
        </p:blipFill>
        <p:spPr>
          <a:xfrm rot="20820729">
            <a:off x="1172383" y="3181579"/>
            <a:ext cx="2423995" cy="4181250"/>
          </a:xfrm>
          <a:prstGeom prst="rect">
            <a:avLst/>
          </a:prstGeom>
        </p:spPr>
      </p:pic>
      <p:pic>
        <p:nvPicPr>
          <p:cNvPr id="9" name="Bildobjekt 8">
            <a:extLst>
              <a:ext uri="{FF2B5EF4-FFF2-40B4-BE49-F238E27FC236}">
                <a16:creationId xmlns:a16="http://schemas.microsoft.com/office/drawing/2014/main" id="{4DEDA99D-AF59-76FC-1EB8-1BAD6BA6644B}"/>
              </a:ext>
            </a:extLst>
          </p:cNvPr>
          <p:cNvPicPr>
            <a:picLocks noChangeAspect="1"/>
          </p:cNvPicPr>
          <p:nvPr/>
        </p:nvPicPr>
        <p:blipFill>
          <a:blip r:embed="rId7"/>
          <a:stretch>
            <a:fillRect/>
          </a:stretch>
        </p:blipFill>
        <p:spPr>
          <a:xfrm rot="767611">
            <a:off x="9236795" y="383990"/>
            <a:ext cx="2617672" cy="2613395"/>
          </a:xfrm>
          <a:prstGeom prst="rect">
            <a:avLst/>
          </a:prstGeom>
        </p:spPr>
      </p:pic>
      <p:pic>
        <p:nvPicPr>
          <p:cNvPr id="11" name="Bildobjekt 10">
            <a:extLst>
              <a:ext uri="{FF2B5EF4-FFF2-40B4-BE49-F238E27FC236}">
                <a16:creationId xmlns:a16="http://schemas.microsoft.com/office/drawing/2014/main" id="{1B0EAFDC-5E38-8AC4-4A07-1829644F5056}"/>
              </a:ext>
            </a:extLst>
          </p:cNvPr>
          <p:cNvPicPr>
            <a:picLocks noChangeAspect="1"/>
          </p:cNvPicPr>
          <p:nvPr/>
        </p:nvPicPr>
        <p:blipFill>
          <a:blip r:embed="rId8"/>
          <a:stretch>
            <a:fillRect/>
          </a:stretch>
        </p:blipFill>
        <p:spPr>
          <a:xfrm rot="1107272">
            <a:off x="7657283" y="4354788"/>
            <a:ext cx="2645300" cy="2535508"/>
          </a:xfrm>
          <a:prstGeom prst="rect">
            <a:avLst/>
          </a:prstGeom>
        </p:spPr>
      </p:pic>
      <p:pic>
        <p:nvPicPr>
          <p:cNvPr id="13" name="Bildobjekt 12">
            <a:extLst>
              <a:ext uri="{FF2B5EF4-FFF2-40B4-BE49-F238E27FC236}">
                <a16:creationId xmlns:a16="http://schemas.microsoft.com/office/drawing/2014/main" id="{591F1366-203E-F42B-F278-0F9B31EC1397}"/>
              </a:ext>
            </a:extLst>
          </p:cNvPr>
          <p:cNvPicPr>
            <a:picLocks noChangeAspect="1"/>
          </p:cNvPicPr>
          <p:nvPr/>
        </p:nvPicPr>
        <p:blipFill>
          <a:blip r:embed="rId9"/>
          <a:stretch>
            <a:fillRect/>
          </a:stretch>
        </p:blipFill>
        <p:spPr>
          <a:xfrm rot="643629">
            <a:off x="-362013" y="4831449"/>
            <a:ext cx="2511043" cy="2316640"/>
          </a:xfrm>
          <a:prstGeom prst="rect">
            <a:avLst/>
          </a:prstGeom>
        </p:spPr>
      </p:pic>
      <p:pic>
        <p:nvPicPr>
          <p:cNvPr id="15" name="Bildobjekt 14">
            <a:extLst>
              <a:ext uri="{FF2B5EF4-FFF2-40B4-BE49-F238E27FC236}">
                <a16:creationId xmlns:a16="http://schemas.microsoft.com/office/drawing/2014/main" id="{A3DBC2A5-1413-D44B-82C5-F13D310C2C7A}"/>
              </a:ext>
            </a:extLst>
          </p:cNvPr>
          <p:cNvPicPr>
            <a:picLocks noChangeAspect="1"/>
          </p:cNvPicPr>
          <p:nvPr/>
        </p:nvPicPr>
        <p:blipFill>
          <a:blip r:embed="rId10"/>
          <a:stretch>
            <a:fillRect/>
          </a:stretch>
        </p:blipFill>
        <p:spPr>
          <a:xfrm rot="21291136">
            <a:off x="8947526" y="2701132"/>
            <a:ext cx="1606811" cy="2385170"/>
          </a:xfrm>
          <a:prstGeom prst="rect">
            <a:avLst/>
          </a:prstGeom>
        </p:spPr>
      </p:pic>
      <p:pic>
        <p:nvPicPr>
          <p:cNvPr id="17" name="Bildobjekt 16">
            <a:extLst>
              <a:ext uri="{FF2B5EF4-FFF2-40B4-BE49-F238E27FC236}">
                <a16:creationId xmlns:a16="http://schemas.microsoft.com/office/drawing/2014/main" id="{636EA7BB-EFBE-E359-9250-DBD945AEA7D0}"/>
              </a:ext>
            </a:extLst>
          </p:cNvPr>
          <p:cNvPicPr>
            <a:picLocks noChangeAspect="1"/>
          </p:cNvPicPr>
          <p:nvPr/>
        </p:nvPicPr>
        <p:blipFill>
          <a:blip r:embed="rId11"/>
          <a:stretch>
            <a:fillRect/>
          </a:stretch>
        </p:blipFill>
        <p:spPr>
          <a:xfrm rot="20792753">
            <a:off x="3654271" y="5052187"/>
            <a:ext cx="2233003" cy="2057601"/>
          </a:xfrm>
          <a:prstGeom prst="rect">
            <a:avLst/>
          </a:prstGeom>
        </p:spPr>
      </p:pic>
      <p:pic>
        <p:nvPicPr>
          <p:cNvPr id="19" name="Bildobjekt 18">
            <a:extLst>
              <a:ext uri="{FF2B5EF4-FFF2-40B4-BE49-F238E27FC236}">
                <a16:creationId xmlns:a16="http://schemas.microsoft.com/office/drawing/2014/main" id="{92BDC632-9F85-3854-0A4A-CDE2D7E89AF7}"/>
              </a:ext>
            </a:extLst>
          </p:cNvPr>
          <p:cNvPicPr>
            <a:picLocks noChangeAspect="1"/>
          </p:cNvPicPr>
          <p:nvPr/>
        </p:nvPicPr>
        <p:blipFill>
          <a:blip r:embed="rId12"/>
          <a:stretch>
            <a:fillRect/>
          </a:stretch>
        </p:blipFill>
        <p:spPr>
          <a:xfrm rot="556771">
            <a:off x="10413903" y="2904341"/>
            <a:ext cx="1660552" cy="1943923"/>
          </a:xfrm>
          <a:prstGeom prst="rect">
            <a:avLst/>
          </a:prstGeom>
        </p:spPr>
      </p:pic>
      <p:pic>
        <p:nvPicPr>
          <p:cNvPr id="21" name="Bildobjekt 20">
            <a:extLst>
              <a:ext uri="{FF2B5EF4-FFF2-40B4-BE49-F238E27FC236}">
                <a16:creationId xmlns:a16="http://schemas.microsoft.com/office/drawing/2014/main" id="{67BFC277-975C-3578-1691-58897FE1AAD7}"/>
              </a:ext>
            </a:extLst>
          </p:cNvPr>
          <p:cNvPicPr>
            <a:picLocks noChangeAspect="1"/>
          </p:cNvPicPr>
          <p:nvPr/>
        </p:nvPicPr>
        <p:blipFill>
          <a:blip r:embed="rId13"/>
          <a:stretch>
            <a:fillRect/>
          </a:stretch>
        </p:blipFill>
        <p:spPr>
          <a:xfrm rot="21090143">
            <a:off x="-454467" y="1743458"/>
            <a:ext cx="2585333" cy="2233403"/>
          </a:xfrm>
          <a:prstGeom prst="rect">
            <a:avLst/>
          </a:prstGeom>
        </p:spPr>
      </p:pic>
      <p:pic>
        <p:nvPicPr>
          <p:cNvPr id="25" name="Bildobjekt 24">
            <a:extLst>
              <a:ext uri="{FF2B5EF4-FFF2-40B4-BE49-F238E27FC236}">
                <a16:creationId xmlns:a16="http://schemas.microsoft.com/office/drawing/2014/main" id="{7F444FFB-D922-0329-B1A7-ACFDC14AF031}"/>
              </a:ext>
            </a:extLst>
          </p:cNvPr>
          <p:cNvPicPr>
            <a:picLocks noChangeAspect="1"/>
          </p:cNvPicPr>
          <p:nvPr/>
        </p:nvPicPr>
        <p:blipFill>
          <a:blip r:embed="rId14"/>
          <a:stretch>
            <a:fillRect/>
          </a:stretch>
        </p:blipFill>
        <p:spPr>
          <a:xfrm rot="21129210">
            <a:off x="10581393" y="4519656"/>
            <a:ext cx="1930637" cy="2089739"/>
          </a:xfrm>
          <a:prstGeom prst="rect">
            <a:avLst/>
          </a:prstGeom>
        </p:spPr>
      </p:pic>
      <p:pic>
        <p:nvPicPr>
          <p:cNvPr id="27" name="Bildobjekt 26">
            <a:extLst>
              <a:ext uri="{FF2B5EF4-FFF2-40B4-BE49-F238E27FC236}">
                <a16:creationId xmlns:a16="http://schemas.microsoft.com/office/drawing/2014/main" id="{C60B19AF-92E1-F87E-4345-2492D0FEFB47}"/>
              </a:ext>
            </a:extLst>
          </p:cNvPr>
          <p:cNvPicPr>
            <a:picLocks noChangeAspect="1"/>
          </p:cNvPicPr>
          <p:nvPr/>
        </p:nvPicPr>
        <p:blipFill>
          <a:blip r:embed="rId15"/>
          <a:stretch>
            <a:fillRect/>
          </a:stretch>
        </p:blipFill>
        <p:spPr>
          <a:xfrm rot="606232">
            <a:off x="10029159" y="5923379"/>
            <a:ext cx="1675573" cy="1497515"/>
          </a:xfrm>
          <a:prstGeom prst="rect">
            <a:avLst/>
          </a:prstGeom>
        </p:spPr>
      </p:pic>
      <p:pic>
        <p:nvPicPr>
          <p:cNvPr id="29" name="Bildobjekt 28">
            <a:extLst>
              <a:ext uri="{FF2B5EF4-FFF2-40B4-BE49-F238E27FC236}">
                <a16:creationId xmlns:a16="http://schemas.microsoft.com/office/drawing/2014/main" id="{999E69FC-71DD-8477-78F9-AC6C1395EC1E}"/>
              </a:ext>
            </a:extLst>
          </p:cNvPr>
          <p:cNvPicPr>
            <a:picLocks noChangeAspect="1"/>
          </p:cNvPicPr>
          <p:nvPr/>
        </p:nvPicPr>
        <p:blipFill>
          <a:blip r:embed="rId16"/>
          <a:stretch>
            <a:fillRect/>
          </a:stretch>
        </p:blipFill>
        <p:spPr>
          <a:xfrm rot="859829">
            <a:off x="2335532" y="5662909"/>
            <a:ext cx="1780269" cy="1424705"/>
          </a:xfrm>
          <a:prstGeom prst="rect">
            <a:avLst/>
          </a:prstGeom>
        </p:spPr>
      </p:pic>
      <p:pic>
        <p:nvPicPr>
          <p:cNvPr id="31" name="Bildobjekt 30">
            <a:extLst>
              <a:ext uri="{FF2B5EF4-FFF2-40B4-BE49-F238E27FC236}">
                <a16:creationId xmlns:a16="http://schemas.microsoft.com/office/drawing/2014/main" id="{80CBEA73-0D86-6BCC-DD3D-40CD960D0EA2}"/>
              </a:ext>
            </a:extLst>
          </p:cNvPr>
          <p:cNvPicPr>
            <a:picLocks noChangeAspect="1"/>
          </p:cNvPicPr>
          <p:nvPr/>
        </p:nvPicPr>
        <p:blipFill>
          <a:blip r:embed="rId17"/>
          <a:stretch>
            <a:fillRect/>
          </a:stretch>
        </p:blipFill>
        <p:spPr>
          <a:xfrm rot="20926383">
            <a:off x="-250172" y="3384902"/>
            <a:ext cx="1526612" cy="1449786"/>
          </a:xfrm>
          <a:prstGeom prst="rect">
            <a:avLst/>
          </a:prstGeom>
        </p:spPr>
      </p:pic>
    </p:spTree>
    <p:extLst>
      <p:ext uri="{BB962C8B-B14F-4D97-AF65-F5344CB8AC3E}">
        <p14:creationId xmlns:p14="http://schemas.microsoft.com/office/powerpoint/2010/main" val="2570639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1C22A8E-17D7-43AF-EAD2-D03DBD21E933}"/>
              </a:ext>
            </a:extLst>
          </p:cNvPr>
          <p:cNvSpPr>
            <a:spLocks noGrp="1"/>
          </p:cNvSpPr>
          <p:nvPr>
            <p:ph type="ctrTitle"/>
          </p:nvPr>
        </p:nvSpPr>
        <p:spPr>
          <a:xfrm rot="21157253">
            <a:off x="-163226" y="831966"/>
            <a:ext cx="9144000" cy="2387600"/>
          </a:xfrm>
        </p:spPr>
        <p:txBody>
          <a:bodyPr>
            <a:noAutofit/>
          </a:bodyPr>
          <a:lstStyle/>
          <a:p>
            <a:r>
              <a:rPr lang="sv-SE" sz="4800" b="0" i="0">
                <a:solidFill>
                  <a:srgbClr val="FFFFFF"/>
                </a:solidFill>
                <a:effectLst/>
                <a:latin typeface="Poppins" panose="00000500000000000000" pitchFamily="2" charset="0"/>
              </a:rPr>
              <a:t>Tillsammans med dig </a:t>
            </a:r>
            <a:br>
              <a:rPr lang="sv-SE" sz="4800" b="0" i="0">
                <a:solidFill>
                  <a:srgbClr val="FFFFFF"/>
                </a:solidFill>
                <a:effectLst/>
                <a:latin typeface="Poppins" panose="00000500000000000000" pitchFamily="2" charset="0"/>
              </a:rPr>
            </a:br>
            <a:r>
              <a:rPr lang="sv-SE" sz="4800" b="0" i="0">
                <a:solidFill>
                  <a:srgbClr val="FFFFFF"/>
                </a:solidFill>
                <a:effectLst/>
                <a:latin typeface="Poppins" panose="00000500000000000000" pitchFamily="2" charset="0"/>
              </a:rPr>
              <a:t>skapar vi</a:t>
            </a:r>
            <a:br>
              <a:rPr lang="sv-SE" sz="4800" b="0" i="0">
                <a:solidFill>
                  <a:srgbClr val="FFFFFF"/>
                </a:solidFill>
                <a:effectLst/>
                <a:latin typeface="Poppins" panose="00000500000000000000" pitchFamily="2" charset="0"/>
              </a:rPr>
            </a:br>
            <a:r>
              <a:rPr lang="sv-SE" sz="4800" b="1" i="0">
                <a:solidFill>
                  <a:srgbClr val="FFFFFF"/>
                </a:solidFill>
                <a:effectLst/>
                <a:latin typeface="Poppins" panose="00000500000000000000" pitchFamily="2" charset="0"/>
              </a:rPr>
              <a:t>förändring</a:t>
            </a:r>
            <a:r>
              <a:rPr lang="sv-SE" sz="4800" b="0" i="0">
                <a:solidFill>
                  <a:srgbClr val="FFFFFF"/>
                </a:solidFill>
                <a:effectLst/>
                <a:latin typeface="Poppins" panose="00000500000000000000" pitchFamily="2" charset="0"/>
              </a:rPr>
              <a:t> och </a:t>
            </a:r>
            <a:r>
              <a:rPr lang="sv-SE" sz="4800" b="1" i="0">
                <a:solidFill>
                  <a:srgbClr val="FFFFFF"/>
                </a:solidFill>
                <a:effectLst/>
                <a:latin typeface="Poppins" panose="00000500000000000000" pitchFamily="2" charset="0"/>
              </a:rPr>
              <a:t>möjligheter</a:t>
            </a:r>
            <a:r>
              <a:rPr lang="sv-SE" sz="4800" b="0" i="0">
                <a:solidFill>
                  <a:srgbClr val="FFFFFF"/>
                </a:solidFill>
                <a:effectLst/>
                <a:latin typeface="Poppins" panose="00000500000000000000" pitchFamily="2" charset="0"/>
              </a:rPr>
              <a:t> </a:t>
            </a:r>
            <a:endParaRPr lang="sv-SE" sz="4800"/>
          </a:p>
        </p:txBody>
      </p:sp>
      <p:pic>
        <p:nvPicPr>
          <p:cNvPr id="8" name="Bildobjekt 7">
            <a:extLst>
              <a:ext uri="{FF2B5EF4-FFF2-40B4-BE49-F238E27FC236}">
                <a16:creationId xmlns:a16="http://schemas.microsoft.com/office/drawing/2014/main" id="{2117B996-FDC9-A096-FA78-7276D336B151}"/>
              </a:ext>
            </a:extLst>
          </p:cNvPr>
          <p:cNvPicPr>
            <a:picLocks noChangeAspect="1"/>
          </p:cNvPicPr>
          <p:nvPr/>
        </p:nvPicPr>
        <p:blipFill>
          <a:blip r:embed="rId2"/>
          <a:stretch>
            <a:fillRect/>
          </a:stretch>
        </p:blipFill>
        <p:spPr>
          <a:xfrm>
            <a:off x="3492332" y="4493889"/>
            <a:ext cx="5365153" cy="2109459"/>
          </a:xfrm>
          <a:prstGeom prst="rect">
            <a:avLst/>
          </a:prstGeom>
          <a:effectLst>
            <a:glow rad="1460500">
              <a:schemeClr val="accent1">
                <a:alpha val="33000"/>
              </a:schemeClr>
            </a:glow>
            <a:softEdge rad="76200"/>
          </a:effectLst>
        </p:spPr>
      </p:pic>
    </p:spTree>
    <p:extLst>
      <p:ext uri="{BB962C8B-B14F-4D97-AF65-F5344CB8AC3E}">
        <p14:creationId xmlns:p14="http://schemas.microsoft.com/office/powerpoint/2010/main" val="2952000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8">
            <a:extLst>
              <a:ext uri="{FF2B5EF4-FFF2-40B4-BE49-F238E27FC236}">
                <a16:creationId xmlns:a16="http://schemas.microsoft.com/office/drawing/2014/main" id="{049E4606-7BDD-071B-B588-325FEC315D60}"/>
              </a:ext>
            </a:extLst>
          </p:cNvPr>
          <p:cNvSpPr>
            <a:spLocks noGrp="1"/>
          </p:cNvSpPr>
          <p:nvPr>
            <p:ph type="ctrTitle"/>
          </p:nvPr>
        </p:nvSpPr>
        <p:spPr/>
        <p:txBody>
          <a:bodyPr/>
          <a:lstStyle/>
          <a:p>
            <a:r>
              <a:rPr lang="sv-SE">
                <a:solidFill>
                  <a:srgbClr val="116466"/>
                </a:solidFill>
              </a:rPr>
              <a:t>Avslutande bild</a:t>
            </a:r>
          </a:p>
        </p:txBody>
      </p:sp>
      <p:pic>
        <p:nvPicPr>
          <p:cNvPr id="7" name="Bildobjekt 6">
            <a:extLst>
              <a:ext uri="{FF2B5EF4-FFF2-40B4-BE49-F238E27FC236}">
                <a16:creationId xmlns:a16="http://schemas.microsoft.com/office/drawing/2014/main" id="{2FBF8EF9-8687-DB5F-7D45-23736F805B67}"/>
              </a:ext>
            </a:extLst>
          </p:cNvPr>
          <p:cNvPicPr>
            <a:picLocks noChangeAspect="1"/>
          </p:cNvPicPr>
          <p:nvPr/>
        </p:nvPicPr>
        <p:blipFill>
          <a:blip r:embed="rId3"/>
          <a:stretch>
            <a:fillRect/>
          </a:stretch>
        </p:blipFill>
        <p:spPr>
          <a:xfrm>
            <a:off x="3353378" y="4612639"/>
            <a:ext cx="4808489" cy="1996891"/>
          </a:xfrm>
          <a:prstGeom prst="rect">
            <a:avLst/>
          </a:prstGeom>
        </p:spPr>
      </p:pic>
      <p:pic>
        <p:nvPicPr>
          <p:cNvPr id="8" name="Picture 4">
            <a:extLst>
              <a:ext uri="{FF2B5EF4-FFF2-40B4-BE49-F238E27FC236}">
                <a16:creationId xmlns:a16="http://schemas.microsoft.com/office/drawing/2014/main" id="{A5BFFC70-24BB-B0BC-F955-D7D17B058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6354" y="2349879"/>
            <a:ext cx="6091926" cy="2320167"/>
          </a:xfrm>
          <a:prstGeom prst="rect">
            <a:avLst/>
          </a:prstGeom>
          <a:noFill/>
          <a:extLst>
            <a:ext uri="{909E8E84-426E-40DD-AFC4-6F175D3DCCD1}">
              <a14:hiddenFill xmlns:a14="http://schemas.microsoft.com/office/drawing/2010/main">
                <a:solidFill>
                  <a:srgbClr val="FFFFFF"/>
                </a:solidFill>
              </a14:hiddenFill>
            </a:ext>
          </a:extLst>
        </p:spPr>
      </p:pic>
      <p:pic>
        <p:nvPicPr>
          <p:cNvPr id="3" name="Bildobjekt 2">
            <a:extLst>
              <a:ext uri="{FF2B5EF4-FFF2-40B4-BE49-F238E27FC236}">
                <a16:creationId xmlns:a16="http://schemas.microsoft.com/office/drawing/2014/main" id="{AC823EB4-4DB9-4B75-73FF-B1F568B7F5D8}"/>
              </a:ext>
            </a:extLst>
          </p:cNvPr>
          <p:cNvPicPr>
            <a:picLocks noChangeAspect="1"/>
          </p:cNvPicPr>
          <p:nvPr/>
        </p:nvPicPr>
        <p:blipFill>
          <a:blip r:embed="rId5"/>
          <a:stretch>
            <a:fillRect/>
          </a:stretch>
        </p:blipFill>
        <p:spPr>
          <a:xfrm rot="20849590">
            <a:off x="93282" y="22830"/>
            <a:ext cx="3046440" cy="2964210"/>
          </a:xfrm>
          <a:prstGeom prst="rect">
            <a:avLst/>
          </a:prstGeom>
        </p:spPr>
      </p:pic>
      <p:pic>
        <p:nvPicPr>
          <p:cNvPr id="6" name="Bildobjekt 5">
            <a:extLst>
              <a:ext uri="{FF2B5EF4-FFF2-40B4-BE49-F238E27FC236}">
                <a16:creationId xmlns:a16="http://schemas.microsoft.com/office/drawing/2014/main" id="{1B2E478F-1775-E8A0-F976-523063FE3587}"/>
              </a:ext>
            </a:extLst>
          </p:cNvPr>
          <p:cNvPicPr>
            <a:picLocks noChangeAspect="1"/>
          </p:cNvPicPr>
          <p:nvPr/>
        </p:nvPicPr>
        <p:blipFill>
          <a:blip r:embed="rId6"/>
          <a:stretch>
            <a:fillRect/>
          </a:stretch>
        </p:blipFill>
        <p:spPr>
          <a:xfrm rot="1013345">
            <a:off x="9078680" y="3692124"/>
            <a:ext cx="2972714" cy="2928997"/>
          </a:xfrm>
          <a:prstGeom prst="rect">
            <a:avLst/>
          </a:prstGeom>
          <a:effectLst/>
        </p:spPr>
      </p:pic>
    </p:spTree>
    <p:extLst>
      <p:ext uri="{BB962C8B-B14F-4D97-AF65-F5344CB8AC3E}">
        <p14:creationId xmlns:p14="http://schemas.microsoft.com/office/powerpoint/2010/main" val="3208338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DBF2E25-F067-77D3-80C4-DB6727D7A0BD}"/>
              </a:ext>
            </a:extLst>
          </p:cNvPr>
          <p:cNvSpPr>
            <a:spLocks noGrp="1"/>
          </p:cNvSpPr>
          <p:nvPr>
            <p:ph type="title"/>
          </p:nvPr>
        </p:nvSpPr>
        <p:spPr/>
        <p:txBody>
          <a:bodyPr/>
          <a:lstStyle/>
          <a:p>
            <a:r>
              <a:rPr lang="sv-SE"/>
              <a:t>Linnaeus Union </a:t>
            </a:r>
          </a:p>
        </p:txBody>
      </p:sp>
      <p:sp>
        <p:nvSpPr>
          <p:cNvPr id="3" name="Platshållare för innehåll 2">
            <a:extLst>
              <a:ext uri="{FF2B5EF4-FFF2-40B4-BE49-F238E27FC236}">
                <a16:creationId xmlns:a16="http://schemas.microsoft.com/office/drawing/2014/main" id="{7E1C3F29-4D9D-18DD-B143-F4105C769128}"/>
              </a:ext>
            </a:extLst>
          </p:cNvPr>
          <p:cNvSpPr>
            <a:spLocks noGrp="1"/>
          </p:cNvSpPr>
          <p:nvPr>
            <p:ph idx="1"/>
          </p:nvPr>
        </p:nvSpPr>
        <p:spPr>
          <a:xfrm>
            <a:off x="4065999" y="1740545"/>
            <a:ext cx="4201293" cy="4351338"/>
          </a:xfrm>
        </p:spPr>
        <p:txBody>
          <a:bodyPr vert="horz" lIns="91440" tIns="45720" rIns="91440" bIns="45720" rtlCol="0" anchor="t">
            <a:normAutofit/>
          </a:bodyPr>
          <a:lstStyle/>
          <a:p>
            <a:r>
              <a:rPr lang="sv-SE" sz="2000" err="1">
                <a:latin typeface="Garamond"/>
              </a:rPr>
              <a:t>Democratic</a:t>
            </a:r>
            <a:r>
              <a:rPr lang="sv-SE" sz="2000">
                <a:latin typeface="Garamond"/>
              </a:rPr>
              <a:t> </a:t>
            </a:r>
            <a:r>
              <a:rPr lang="en-US" sz="2000">
                <a:latin typeface="Garamond"/>
              </a:rPr>
              <a:t>non-governmental organization</a:t>
            </a:r>
            <a:r>
              <a:rPr lang="sv-SE" sz="2000">
                <a:latin typeface="Garamond"/>
              </a:rPr>
              <a:t>, </a:t>
            </a:r>
            <a:r>
              <a:rPr lang="en-US" sz="2000">
                <a:latin typeface="Garamond"/>
              </a:rPr>
              <a:t>politically and religiously independent</a:t>
            </a:r>
            <a:endParaRPr lang="sv-SE" sz="2000">
              <a:latin typeface="Garamond"/>
            </a:endParaRPr>
          </a:p>
          <a:p>
            <a:r>
              <a:rPr lang="sv-SE" sz="2000" err="1"/>
              <a:t>Educational</a:t>
            </a:r>
            <a:r>
              <a:rPr lang="sv-SE" sz="2000"/>
              <a:t> </a:t>
            </a:r>
            <a:r>
              <a:rPr lang="sv-SE" sz="2000" err="1"/>
              <a:t>quality</a:t>
            </a:r>
            <a:r>
              <a:rPr lang="sv-SE" sz="2000"/>
              <a:t> and </a:t>
            </a:r>
            <a:br>
              <a:rPr lang="sv-SE" sz="2000"/>
            </a:br>
            <a:r>
              <a:rPr lang="sv-SE" sz="2000"/>
              <a:t>student social </a:t>
            </a:r>
            <a:r>
              <a:rPr lang="sv-SE" sz="2000" err="1"/>
              <a:t>matters</a:t>
            </a:r>
            <a:r>
              <a:rPr lang="sv-SE" sz="2000"/>
              <a:t> </a:t>
            </a:r>
          </a:p>
          <a:p>
            <a:r>
              <a:rPr lang="sv-SE" sz="2000" err="1"/>
              <a:t>Represents</a:t>
            </a:r>
            <a:r>
              <a:rPr lang="sv-SE" sz="2000"/>
              <a:t> all students at LNU</a:t>
            </a:r>
          </a:p>
          <a:p>
            <a:r>
              <a:rPr lang="sv-SE" sz="2000"/>
              <a:t>4400 </a:t>
            </a:r>
            <a:r>
              <a:rPr lang="sv-SE" sz="2000" err="1"/>
              <a:t>members</a:t>
            </a:r>
            <a:endParaRPr lang="sv-SE" sz="2000"/>
          </a:p>
          <a:p>
            <a:r>
              <a:rPr lang="sv-SE" sz="2000"/>
              <a:t>5 full-</a:t>
            </a:r>
            <a:r>
              <a:rPr lang="sv-SE" sz="2000" err="1"/>
              <a:t>time</a:t>
            </a:r>
            <a:r>
              <a:rPr lang="sv-SE" sz="2000"/>
              <a:t> and 6 part-</a:t>
            </a:r>
            <a:r>
              <a:rPr lang="sv-SE" sz="2000" err="1"/>
              <a:t>time</a:t>
            </a:r>
            <a:r>
              <a:rPr lang="sv-SE" sz="2000"/>
              <a:t> board </a:t>
            </a:r>
            <a:r>
              <a:rPr lang="sv-SE" sz="2000" err="1"/>
              <a:t>members</a:t>
            </a:r>
            <a:r>
              <a:rPr lang="sv-SE" sz="2000"/>
              <a:t>, 8 </a:t>
            </a:r>
            <a:r>
              <a:rPr lang="sv-SE" sz="2000" err="1"/>
              <a:t>employees</a:t>
            </a:r>
            <a:endParaRPr lang="sv-SE" sz="2000"/>
          </a:p>
        </p:txBody>
      </p:sp>
      <p:pic>
        <p:nvPicPr>
          <p:cNvPr id="7" name="Bildobjekt 6">
            <a:extLst>
              <a:ext uri="{FF2B5EF4-FFF2-40B4-BE49-F238E27FC236}">
                <a16:creationId xmlns:a16="http://schemas.microsoft.com/office/drawing/2014/main" id="{61F36366-7998-1632-6340-ACF490486746}"/>
              </a:ext>
            </a:extLst>
          </p:cNvPr>
          <p:cNvPicPr>
            <a:picLocks noChangeAspect="1"/>
          </p:cNvPicPr>
          <p:nvPr/>
        </p:nvPicPr>
        <p:blipFill>
          <a:blip r:embed="rId2"/>
          <a:stretch>
            <a:fillRect/>
          </a:stretch>
        </p:blipFill>
        <p:spPr>
          <a:xfrm rot="20933220">
            <a:off x="71350" y="1569784"/>
            <a:ext cx="3388002" cy="4042016"/>
          </a:xfrm>
          <a:prstGeom prst="rect">
            <a:avLst/>
          </a:prstGeom>
        </p:spPr>
      </p:pic>
      <p:pic>
        <p:nvPicPr>
          <p:cNvPr id="9" name="Bildobjekt 8">
            <a:extLst>
              <a:ext uri="{FF2B5EF4-FFF2-40B4-BE49-F238E27FC236}">
                <a16:creationId xmlns:a16="http://schemas.microsoft.com/office/drawing/2014/main" id="{8C3BB9EA-856D-5C76-67A2-02417A9C57CE}"/>
              </a:ext>
            </a:extLst>
          </p:cNvPr>
          <p:cNvPicPr>
            <a:picLocks noChangeAspect="1"/>
          </p:cNvPicPr>
          <p:nvPr/>
        </p:nvPicPr>
        <p:blipFill>
          <a:blip r:embed="rId3"/>
          <a:stretch>
            <a:fillRect/>
          </a:stretch>
        </p:blipFill>
        <p:spPr>
          <a:xfrm rot="549516">
            <a:off x="3919949" y="4963814"/>
            <a:ext cx="1468593" cy="1400602"/>
          </a:xfrm>
          <a:prstGeom prst="rect">
            <a:avLst/>
          </a:prstGeom>
        </p:spPr>
      </p:pic>
      <p:pic>
        <p:nvPicPr>
          <p:cNvPr id="13" name="Bildobjekt 12">
            <a:extLst>
              <a:ext uri="{FF2B5EF4-FFF2-40B4-BE49-F238E27FC236}">
                <a16:creationId xmlns:a16="http://schemas.microsoft.com/office/drawing/2014/main" id="{D555C9D1-A79E-5A3D-D503-FE8116B6CF95}"/>
              </a:ext>
            </a:extLst>
          </p:cNvPr>
          <p:cNvPicPr>
            <a:picLocks noChangeAspect="1"/>
          </p:cNvPicPr>
          <p:nvPr/>
        </p:nvPicPr>
        <p:blipFill>
          <a:blip r:embed="rId4"/>
          <a:stretch>
            <a:fillRect/>
          </a:stretch>
        </p:blipFill>
        <p:spPr>
          <a:xfrm rot="1105343">
            <a:off x="7495719" y="4745550"/>
            <a:ext cx="2196009" cy="1687166"/>
          </a:xfrm>
          <a:prstGeom prst="rect">
            <a:avLst/>
          </a:prstGeom>
        </p:spPr>
      </p:pic>
      <p:pic>
        <p:nvPicPr>
          <p:cNvPr id="15" name="Bildobjekt 14">
            <a:extLst>
              <a:ext uri="{FF2B5EF4-FFF2-40B4-BE49-F238E27FC236}">
                <a16:creationId xmlns:a16="http://schemas.microsoft.com/office/drawing/2014/main" id="{D50C6849-BED1-2BAB-21A8-AF907E6303D4}"/>
              </a:ext>
            </a:extLst>
          </p:cNvPr>
          <p:cNvPicPr>
            <a:picLocks noChangeAspect="1"/>
          </p:cNvPicPr>
          <p:nvPr/>
        </p:nvPicPr>
        <p:blipFill>
          <a:blip r:embed="rId5"/>
          <a:stretch>
            <a:fillRect/>
          </a:stretch>
        </p:blipFill>
        <p:spPr>
          <a:xfrm rot="402845">
            <a:off x="2333033" y="5410277"/>
            <a:ext cx="1407361" cy="980272"/>
          </a:xfrm>
          <a:prstGeom prst="rect">
            <a:avLst/>
          </a:prstGeom>
        </p:spPr>
      </p:pic>
      <p:pic>
        <p:nvPicPr>
          <p:cNvPr id="19" name="Bildobjekt 18">
            <a:extLst>
              <a:ext uri="{FF2B5EF4-FFF2-40B4-BE49-F238E27FC236}">
                <a16:creationId xmlns:a16="http://schemas.microsoft.com/office/drawing/2014/main" id="{5648A218-6832-F2BE-91FD-09B3A8DADBEA}"/>
              </a:ext>
            </a:extLst>
          </p:cNvPr>
          <p:cNvPicPr>
            <a:picLocks noChangeAspect="1"/>
          </p:cNvPicPr>
          <p:nvPr/>
        </p:nvPicPr>
        <p:blipFill>
          <a:blip r:embed="rId6"/>
          <a:stretch>
            <a:fillRect/>
          </a:stretch>
        </p:blipFill>
        <p:spPr>
          <a:xfrm rot="324340">
            <a:off x="8289811" y="662247"/>
            <a:ext cx="1795960" cy="1553517"/>
          </a:xfrm>
          <a:prstGeom prst="rect">
            <a:avLst/>
          </a:prstGeom>
        </p:spPr>
      </p:pic>
      <p:pic>
        <p:nvPicPr>
          <p:cNvPr id="23" name="Bildobjekt 22">
            <a:extLst>
              <a:ext uri="{FF2B5EF4-FFF2-40B4-BE49-F238E27FC236}">
                <a16:creationId xmlns:a16="http://schemas.microsoft.com/office/drawing/2014/main" id="{F50814B7-E141-AC68-966D-F7C8048E4AD0}"/>
              </a:ext>
            </a:extLst>
          </p:cNvPr>
          <p:cNvPicPr>
            <a:picLocks noChangeAspect="1"/>
          </p:cNvPicPr>
          <p:nvPr/>
        </p:nvPicPr>
        <p:blipFill>
          <a:blip r:embed="rId7"/>
          <a:stretch>
            <a:fillRect/>
          </a:stretch>
        </p:blipFill>
        <p:spPr>
          <a:xfrm rot="20744572">
            <a:off x="5418213" y="5286474"/>
            <a:ext cx="2042603" cy="1340652"/>
          </a:xfrm>
          <a:prstGeom prst="rect">
            <a:avLst/>
          </a:prstGeom>
        </p:spPr>
      </p:pic>
      <p:pic>
        <p:nvPicPr>
          <p:cNvPr id="25" name="Bildobjekt 24">
            <a:extLst>
              <a:ext uri="{FF2B5EF4-FFF2-40B4-BE49-F238E27FC236}">
                <a16:creationId xmlns:a16="http://schemas.microsoft.com/office/drawing/2014/main" id="{DAB18D2A-D854-03B2-B3D9-D97C485DE9CA}"/>
              </a:ext>
            </a:extLst>
          </p:cNvPr>
          <p:cNvPicPr>
            <a:picLocks noChangeAspect="1"/>
          </p:cNvPicPr>
          <p:nvPr/>
        </p:nvPicPr>
        <p:blipFill>
          <a:blip r:embed="rId8"/>
          <a:stretch>
            <a:fillRect/>
          </a:stretch>
        </p:blipFill>
        <p:spPr>
          <a:xfrm rot="20995342">
            <a:off x="8868136" y="2656970"/>
            <a:ext cx="2366271" cy="1552585"/>
          </a:xfrm>
          <a:prstGeom prst="rect">
            <a:avLst/>
          </a:prstGeom>
        </p:spPr>
      </p:pic>
    </p:spTree>
    <p:extLst>
      <p:ext uri="{BB962C8B-B14F-4D97-AF65-F5344CB8AC3E}">
        <p14:creationId xmlns:p14="http://schemas.microsoft.com/office/powerpoint/2010/main" val="758539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4A871A3-99E0-EABF-A25F-B84357C6A7A1}"/>
              </a:ext>
            </a:extLst>
          </p:cNvPr>
          <p:cNvPicPr>
            <a:picLocks noChangeAspect="1"/>
          </p:cNvPicPr>
          <p:nvPr/>
        </p:nvPicPr>
        <p:blipFill>
          <a:blip r:embed="rId2"/>
          <a:stretch>
            <a:fillRect/>
          </a:stretch>
        </p:blipFill>
        <p:spPr>
          <a:xfrm rot="740881">
            <a:off x="776941" y="3832718"/>
            <a:ext cx="3318141" cy="3298322"/>
          </a:xfrm>
          <a:prstGeom prst="rect">
            <a:avLst/>
          </a:prstGeom>
        </p:spPr>
      </p:pic>
      <p:pic>
        <p:nvPicPr>
          <p:cNvPr id="6" name="Bildobjekt 5">
            <a:extLst>
              <a:ext uri="{FF2B5EF4-FFF2-40B4-BE49-F238E27FC236}">
                <a16:creationId xmlns:a16="http://schemas.microsoft.com/office/drawing/2014/main" id="{2F181D9C-3015-0069-5A2F-48840D05BDED}"/>
              </a:ext>
            </a:extLst>
          </p:cNvPr>
          <p:cNvPicPr>
            <a:picLocks noChangeAspect="1"/>
          </p:cNvPicPr>
          <p:nvPr/>
        </p:nvPicPr>
        <p:blipFill>
          <a:blip r:embed="rId3"/>
          <a:stretch>
            <a:fillRect/>
          </a:stretch>
        </p:blipFill>
        <p:spPr>
          <a:xfrm rot="20978336">
            <a:off x="46222" y="1971191"/>
            <a:ext cx="2333213" cy="2915618"/>
          </a:xfrm>
          <a:prstGeom prst="rect">
            <a:avLst/>
          </a:prstGeom>
        </p:spPr>
      </p:pic>
      <p:sp>
        <p:nvSpPr>
          <p:cNvPr id="8" name="Rubrik 7">
            <a:extLst>
              <a:ext uri="{FF2B5EF4-FFF2-40B4-BE49-F238E27FC236}">
                <a16:creationId xmlns:a16="http://schemas.microsoft.com/office/drawing/2014/main" id="{ECEC92DB-B0AF-5B57-54BE-310ACE4A8ACB}"/>
              </a:ext>
            </a:extLst>
          </p:cNvPr>
          <p:cNvSpPr>
            <a:spLocks noGrp="1"/>
          </p:cNvSpPr>
          <p:nvPr>
            <p:ph type="title"/>
          </p:nvPr>
        </p:nvSpPr>
        <p:spPr/>
        <p:txBody>
          <a:bodyPr/>
          <a:lstStyle/>
          <a:p>
            <a:r>
              <a:rPr lang="sv-SE"/>
              <a:t>Social </a:t>
            </a:r>
            <a:r>
              <a:rPr lang="sv-SE" err="1"/>
              <a:t>matters</a:t>
            </a:r>
            <a:endParaRPr lang="sv-SE"/>
          </a:p>
        </p:txBody>
      </p:sp>
      <p:sp>
        <p:nvSpPr>
          <p:cNvPr id="3" name="Platshållare för innehåll 2">
            <a:extLst>
              <a:ext uri="{FF2B5EF4-FFF2-40B4-BE49-F238E27FC236}">
                <a16:creationId xmlns:a16="http://schemas.microsoft.com/office/drawing/2014/main" id="{0817EE61-B964-5F55-1570-0985FD2FFA3B}"/>
              </a:ext>
            </a:extLst>
          </p:cNvPr>
          <p:cNvSpPr>
            <a:spLocks noGrp="1"/>
          </p:cNvSpPr>
          <p:nvPr>
            <p:ph idx="1"/>
          </p:nvPr>
        </p:nvSpPr>
        <p:spPr>
          <a:xfrm>
            <a:off x="3497817" y="2062925"/>
            <a:ext cx="5265694" cy="4351338"/>
          </a:xfrm>
          <a:solidFill>
            <a:schemeClr val="bg1">
              <a:lumMod val="85000"/>
              <a:alpha val="87000"/>
            </a:schemeClr>
          </a:solidFill>
        </p:spPr>
        <p:txBody>
          <a:bodyPr vert="horz" lIns="91440" tIns="45720" rIns="91440" bIns="45720" rtlCol="0" anchor="t">
            <a:normAutofit/>
          </a:bodyPr>
          <a:lstStyle/>
          <a:p>
            <a:r>
              <a:rPr lang="sv-SE" sz="2000">
                <a:latin typeface="Garamond"/>
              </a:rPr>
              <a:t>Associations and pubs</a:t>
            </a:r>
          </a:p>
          <a:p>
            <a:r>
              <a:rPr lang="sv-SE" sz="2000" err="1">
                <a:latin typeface="Garamond"/>
              </a:rPr>
              <a:t>Competitions</a:t>
            </a:r>
            <a:r>
              <a:rPr lang="sv-SE" sz="2000">
                <a:latin typeface="Garamond"/>
              </a:rPr>
              <a:t> and events </a:t>
            </a:r>
            <a:endParaRPr lang="sv-SE" sz="2000"/>
          </a:p>
          <a:p>
            <a:r>
              <a:rPr lang="sv-SE" sz="2000" err="1">
                <a:latin typeface="Garamond"/>
              </a:rPr>
              <a:t>Introduction</a:t>
            </a:r>
            <a:r>
              <a:rPr lang="sv-SE" sz="2000">
                <a:latin typeface="Garamond"/>
              </a:rPr>
              <a:t> </a:t>
            </a:r>
            <a:r>
              <a:rPr lang="sv-SE" sz="2000" err="1">
                <a:latin typeface="Garamond"/>
              </a:rPr>
              <a:t>Week</a:t>
            </a:r>
            <a:r>
              <a:rPr lang="sv-SE" sz="2000">
                <a:latin typeface="Garamond"/>
              </a:rPr>
              <a:t> and </a:t>
            </a:r>
            <a:r>
              <a:rPr lang="sv-SE" sz="2000" err="1">
                <a:latin typeface="Garamond"/>
              </a:rPr>
              <a:t>Welcome</a:t>
            </a:r>
            <a:r>
              <a:rPr lang="sv-SE" sz="2000">
                <a:latin typeface="Garamond"/>
              </a:rPr>
              <a:t> </a:t>
            </a:r>
            <a:r>
              <a:rPr lang="sv-SE" sz="2000" err="1">
                <a:latin typeface="Garamond"/>
              </a:rPr>
              <a:t>Fairs</a:t>
            </a:r>
            <a:endParaRPr lang="sv-SE" sz="2000">
              <a:latin typeface="Garamond"/>
            </a:endParaRPr>
          </a:p>
          <a:p>
            <a:r>
              <a:rPr lang="sv-SE" sz="2000" err="1">
                <a:latin typeface="Garamond"/>
              </a:rPr>
              <a:t>CoastFest</a:t>
            </a:r>
            <a:r>
              <a:rPr lang="sv-SE" sz="2000">
                <a:latin typeface="Garamond"/>
              </a:rPr>
              <a:t> and Valborg (</a:t>
            </a:r>
            <a:r>
              <a:rPr lang="sv-SE" sz="2000" err="1">
                <a:latin typeface="Garamond"/>
              </a:rPr>
              <a:t>Walpurgis</a:t>
            </a:r>
            <a:r>
              <a:rPr lang="sv-SE" sz="2000">
                <a:latin typeface="Garamond"/>
              </a:rPr>
              <a:t>)</a:t>
            </a:r>
          </a:p>
          <a:p>
            <a:r>
              <a:rPr lang="sv-SE" sz="2000" err="1">
                <a:latin typeface="Garamond"/>
              </a:rPr>
              <a:t>Housing</a:t>
            </a:r>
            <a:r>
              <a:rPr lang="sv-SE" sz="2000">
                <a:latin typeface="Garamond"/>
              </a:rPr>
              <a:t> </a:t>
            </a:r>
            <a:r>
              <a:rPr lang="sv-SE" sz="2000" err="1">
                <a:latin typeface="Garamond"/>
              </a:rPr>
              <a:t>agency</a:t>
            </a:r>
            <a:r>
              <a:rPr lang="sv-SE" sz="2000">
                <a:latin typeface="Garamond"/>
              </a:rPr>
              <a:t> and Job portal</a:t>
            </a:r>
          </a:p>
          <a:p>
            <a:r>
              <a:rPr lang="sv-SE" sz="2000">
                <a:latin typeface="Garamond"/>
              </a:rPr>
              <a:t>International </a:t>
            </a:r>
            <a:r>
              <a:rPr lang="sv-SE" sz="2000" err="1">
                <a:latin typeface="Garamond"/>
              </a:rPr>
              <a:t>matters</a:t>
            </a:r>
            <a:r>
              <a:rPr lang="sv-SE" sz="2000">
                <a:latin typeface="Garamond"/>
              </a:rPr>
              <a:t> and the </a:t>
            </a:r>
            <a:r>
              <a:rPr lang="sv-SE" sz="2000" err="1">
                <a:latin typeface="Garamond"/>
              </a:rPr>
              <a:t>Buddy</a:t>
            </a:r>
            <a:r>
              <a:rPr lang="sv-SE" sz="2000">
                <a:latin typeface="Garamond"/>
              </a:rPr>
              <a:t> program </a:t>
            </a:r>
            <a:endParaRPr lang="sv-SE" sz="2000"/>
          </a:p>
          <a:p>
            <a:r>
              <a:rPr lang="sv-SE" sz="2000">
                <a:latin typeface="Garamond"/>
              </a:rPr>
              <a:t>Campus </a:t>
            </a:r>
            <a:r>
              <a:rPr lang="sv-SE" sz="2000" err="1">
                <a:latin typeface="Garamond"/>
              </a:rPr>
              <a:t>safety</a:t>
            </a:r>
            <a:r>
              <a:rPr lang="sv-SE" sz="2000">
                <a:latin typeface="Garamond"/>
              </a:rPr>
              <a:t>, </a:t>
            </a:r>
            <a:r>
              <a:rPr lang="sv-SE" sz="2000" err="1">
                <a:latin typeface="Garamond"/>
              </a:rPr>
              <a:t>alcohol</a:t>
            </a:r>
            <a:r>
              <a:rPr lang="sv-SE" sz="2000">
                <a:latin typeface="Garamond"/>
              </a:rPr>
              <a:t>, </a:t>
            </a:r>
            <a:r>
              <a:rPr lang="sv-SE" sz="2000" err="1">
                <a:latin typeface="Garamond"/>
              </a:rPr>
              <a:t>drugs</a:t>
            </a:r>
            <a:r>
              <a:rPr lang="sv-SE" sz="2000">
                <a:latin typeface="Garamond"/>
              </a:rPr>
              <a:t>, LGBTQI+ </a:t>
            </a:r>
            <a:r>
              <a:rPr lang="sv-SE" sz="2000" err="1">
                <a:latin typeface="Garamond"/>
              </a:rPr>
              <a:t>matters</a:t>
            </a:r>
          </a:p>
          <a:p>
            <a:r>
              <a:rPr lang="sv-SE" sz="2000" err="1">
                <a:latin typeface="Garamond"/>
              </a:rPr>
              <a:t>Reasonable</a:t>
            </a:r>
            <a:r>
              <a:rPr lang="sv-SE" sz="2000">
                <a:latin typeface="Garamond"/>
              </a:rPr>
              <a:t> rents and public transport </a:t>
            </a:r>
            <a:endParaRPr lang="sv-SE" sz="2000"/>
          </a:p>
          <a:p>
            <a:r>
              <a:rPr lang="sv-SE" sz="2000">
                <a:latin typeface="Garamond"/>
              </a:rPr>
              <a:t>…etc.</a:t>
            </a:r>
          </a:p>
          <a:p>
            <a:endParaRPr lang="sv-SE"/>
          </a:p>
          <a:p>
            <a:pPr marL="0" indent="0">
              <a:buNone/>
            </a:pPr>
            <a:endParaRPr lang="sv-SE"/>
          </a:p>
        </p:txBody>
      </p:sp>
      <p:pic>
        <p:nvPicPr>
          <p:cNvPr id="10" name="Bildobjekt 9">
            <a:extLst>
              <a:ext uri="{FF2B5EF4-FFF2-40B4-BE49-F238E27FC236}">
                <a16:creationId xmlns:a16="http://schemas.microsoft.com/office/drawing/2014/main" id="{444DD8BA-6FF1-46E4-0FBA-78F8CC85AA97}"/>
              </a:ext>
            </a:extLst>
          </p:cNvPr>
          <p:cNvPicPr>
            <a:picLocks noChangeAspect="1"/>
          </p:cNvPicPr>
          <p:nvPr/>
        </p:nvPicPr>
        <p:blipFill>
          <a:blip r:embed="rId4"/>
          <a:stretch>
            <a:fillRect/>
          </a:stretch>
        </p:blipFill>
        <p:spPr>
          <a:xfrm rot="339108">
            <a:off x="8257141" y="161291"/>
            <a:ext cx="3793818" cy="3803267"/>
          </a:xfrm>
          <a:prstGeom prst="rect">
            <a:avLst/>
          </a:prstGeom>
        </p:spPr>
      </p:pic>
      <p:pic>
        <p:nvPicPr>
          <p:cNvPr id="12" name="Bildobjekt 11">
            <a:extLst>
              <a:ext uri="{FF2B5EF4-FFF2-40B4-BE49-F238E27FC236}">
                <a16:creationId xmlns:a16="http://schemas.microsoft.com/office/drawing/2014/main" id="{127E8C2C-C909-4426-5D84-A9B424920134}"/>
              </a:ext>
            </a:extLst>
          </p:cNvPr>
          <p:cNvPicPr>
            <a:picLocks noChangeAspect="1"/>
          </p:cNvPicPr>
          <p:nvPr/>
        </p:nvPicPr>
        <p:blipFill>
          <a:blip r:embed="rId5"/>
          <a:stretch>
            <a:fillRect/>
          </a:stretch>
        </p:blipFill>
        <p:spPr>
          <a:xfrm rot="20951263">
            <a:off x="8951351" y="3583874"/>
            <a:ext cx="3583542" cy="3388640"/>
          </a:xfrm>
          <a:prstGeom prst="rect">
            <a:avLst/>
          </a:prstGeom>
        </p:spPr>
      </p:pic>
    </p:spTree>
    <p:extLst>
      <p:ext uri="{BB962C8B-B14F-4D97-AF65-F5344CB8AC3E}">
        <p14:creationId xmlns:p14="http://schemas.microsoft.com/office/powerpoint/2010/main" val="156119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F587BA-0A4A-5B79-05CD-D71AF8393722}"/>
              </a:ext>
            </a:extLst>
          </p:cNvPr>
          <p:cNvSpPr>
            <a:spLocks noGrp="1"/>
          </p:cNvSpPr>
          <p:nvPr>
            <p:ph type="title"/>
          </p:nvPr>
        </p:nvSpPr>
        <p:spPr/>
        <p:txBody>
          <a:bodyPr/>
          <a:lstStyle/>
          <a:p>
            <a:r>
              <a:rPr lang="sv-SE"/>
              <a:t>Pubs and </a:t>
            </a:r>
            <a:r>
              <a:rPr lang="sv-SE" err="1"/>
              <a:t>educational</a:t>
            </a:r>
            <a:r>
              <a:rPr lang="sv-SE"/>
              <a:t> associations - Växjö</a:t>
            </a:r>
          </a:p>
        </p:txBody>
      </p:sp>
      <p:pic>
        <p:nvPicPr>
          <p:cNvPr id="7" name="Platshållare för innehåll 6">
            <a:extLst>
              <a:ext uri="{FF2B5EF4-FFF2-40B4-BE49-F238E27FC236}">
                <a16:creationId xmlns:a16="http://schemas.microsoft.com/office/drawing/2014/main" id="{48612BA9-28F2-F3C7-FAC6-57EA3CF8C503}"/>
              </a:ext>
            </a:extLst>
          </p:cNvPr>
          <p:cNvPicPr>
            <a:picLocks noGrp="1" noChangeAspect="1"/>
          </p:cNvPicPr>
          <p:nvPr>
            <p:ph idx="1"/>
          </p:nvPr>
        </p:nvPicPr>
        <p:blipFill>
          <a:blip r:embed="rId2"/>
          <a:stretch>
            <a:fillRect/>
          </a:stretch>
        </p:blipFill>
        <p:spPr>
          <a:xfrm>
            <a:off x="724907" y="4670302"/>
            <a:ext cx="6690940" cy="1112616"/>
          </a:xfrm>
        </p:spPr>
      </p:pic>
      <p:pic>
        <p:nvPicPr>
          <p:cNvPr id="3076" name="Picture 4">
            <a:extLst>
              <a:ext uri="{FF2B5EF4-FFF2-40B4-BE49-F238E27FC236}">
                <a16:creationId xmlns:a16="http://schemas.microsoft.com/office/drawing/2014/main" id="{544968D1-4514-7D8D-5767-AC8B1D8EB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4089"/>
            <a:ext cx="2037495" cy="13749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C24FEF5-0AD5-C63A-AAC1-2078CE3A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527" y="2069292"/>
            <a:ext cx="1724605" cy="1218002"/>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2F4E0BBE-A599-6E3C-0AA2-53C7EA7C0607}"/>
              </a:ext>
            </a:extLst>
          </p:cNvPr>
          <p:cNvPicPr>
            <a:picLocks noChangeAspect="1"/>
          </p:cNvPicPr>
          <p:nvPr/>
        </p:nvPicPr>
        <p:blipFill>
          <a:blip r:embed="rId5"/>
          <a:stretch>
            <a:fillRect/>
          </a:stretch>
        </p:blipFill>
        <p:spPr>
          <a:xfrm>
            <a:off x="717287" y="3630004"/>
            <a:ext cx="6698560" cy="1120237"/>
          </a:xfrm>
          <a:prstGeom prst="rect">
            <a:avLst/>
          </a:prstGeom>
        </p:spPr>
      </p:pic>
      <p:pic>
        <p:nvPicPr>
          <p:cNvPr id="9" name="Bildobjekt 8">
            <a:extLst>
              <a:ext uri="{FF2B5EF4-FFF2-40B4-BE49-F238E27FC236}">
                <a16:creationId xmlns:a16="http://schemas.microsoft.com/office/drawing/2014/main" id="{9DC751F7-3CCA-D3DC-8B14-0F41B28ECB61}"/>
              </a:ext>
            </a:extLst>
          </p:cNvPr>
          <p:cNvPicPr>
            <a:picLocks noChangeAspect="1"/>
          </p:cNvPicPr>
          <p:nvPr/>
        </p:nvPicPr>
        <p:blipFill>
          <a:blip r:embed="rId6"/>
          <a:stretch>
            <a:fillRect/>
          </a:stretch>
        </p:blipFill>
        <p:spPr>
          <a:xfrm>
            <a:off x="1584468" y="5700675"/>
            <a:ext cx="4701947" cy="1104996"/>
          </a:xfrm>
          <a:prstGeom prst="rect">
            <a:avLst/>
          </a:prstGeom>
        </p:spPr>
      </p:pic>
      <p:pic>
        <p:nvPicPr>
          <p:cNvPr id="11" name="Bildobjekt 10">
            <a:hlinkClick r:id="rId7"/>
            <a:extLst>
              <a:ext uri="{FF2B5EF4-FFF2-40B4-BE49-F238E27FC236}">
                <a16:creationId xmlns:a16="http://schemas.microsoft.com/office/drawing/2014/main" id="{8E3011DF-F6DE-5456-5A84-A244F5F5FDDB}"/>
              </a:ext>
            </a:extLst>
          </p:cNvPr>
          <p:cNvPicPr>
            <a:picLocks noChangeAspect="1"/>
          </p:cNvPicPr>
          <p:nvPr/>
        </p:nvPicPr>
        <p:blipFill>
          <a:blip r:embed="rId8"/>
          <a:stretch>
            <a:fillRect/>
          </a:stretch>
        </p:blipFill>
        <p:spPr>
          <a:xfrm rot="676079">
            <a:off x="7615795" y="1789114"/>
            <a:ext cx="4471430" cy="2549762"/>
          </a:xfrm>
          <a:prstGeom prst="rect">
            <a:avLst/>
          </a:prstGeom>
        </p:spPr>
      </p:pic>
    </p:spTree>
    <p:extLst>
      <p:ext uri="{BB962C8B-B14F-4D97-AF65-F5344CB8AC3E}">
        <p14:creationId xmlns:p14="http://schemas.microsoft.com/office/powerpoint/2010/main" val="20306421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4ED570-8999-7286-117C-E4DC484AD22F}"/>
              </a:ext>
            </a:extLst>
          </p:cNvPr>
          <p:cNvSpPr>
            <a:spLocks noGrp="1"/>
          </p:cNvSpPr>
          <p:nvPr>
            <p:ph type="title"/>
          </p:nvPr>
        </p:nvSpPr>
        <p:spPr/>
        <p:txBody>
          <a:bodyPr/>
          <a:lstStyle/>
          <a:p>
            <a:r>
              <a:rPr lang="sv-SE">
                <a:latin typeface="Aileron Light"/>
              </a:rPr>
              <a:t>Associations </a:t>
            </a:r>
            <a:r>
              <a:rPr lang="sv-SE" err="1">
                <a:latin typeface="Aileron Light"/>
              </a:rPr>
              <a:t>of</a:t>
            </a:r>
            <a:r>
              <a:rPr lang="sv-SE">
                <a:latin typeface="Aileron Light"/>
              </a:rPr>
              <a:t> </a:t>
            </a:r>
            <a:r>
              <a:rPr lang="sv-SE" err="1">
                <a:latin typeface="Aileron Light"/>
              </a:rPr>
              <a:t>interest</a:t>
            </a:r>
            <a:r>
              <a:rPr lang="sv-SE">
                <a:latin typeface="Aileron Light"/>
              </a:rPr>
              <a:t> - Växjö</a:t>
            </a:r>
          </a:p>
        </p:txBody>
      </p:sp>
      <p:pic>
        <p:nvPicPr>
          <p:cNvPr id="6" name="Bildobjekt 5" descr="En bild som visar text, Teckensnitt, cirkel, logotyp&#10;&#10;Automatiskt genererad beskrivning">
            <a:extLst>
              <a:ext uri="{FF2B5EF4-FFF2-40B4-BE49-F238E27FC236}">
                <a16:creationId xmlns:a16="http://schemas.microsoft.com/office/drawing/2014/main" id="{27717149-735F-5EE9-16F2-FB07299C3A3F}"/>
              </a:ext>
            </a:extLst>
          </p:cNvPr>
          <p:cNvPicPr>
            <a:picLocks noChangeAspect="1"/>
          </p:cNvPicPr>
          <p:nvPr/>
        </p:nvPicPr>
        <p:blipFill>
          <a:blip r:embed="rId2"/>
          <a:stretch>
            <a:fillRect/>
          </a:stretch>
        </p:blipFill>
        <p:spPr>
          <a:xfrm>
            <a:off x="7339659" y="2358437"/>
            <a:ext cx="1623719" cy="1623719"/>
          </a:xfrm>
          <a:prstGeom prst="rect">
            <a:avLst/>
          </a:prstGeom>
        </p:spPr>
      </p:pic>
      <p:pic>
        <p:nvPicPr>
          <p:cNvPr id="7" name="Bildobjekt 6" descr="En bild som visar karta, text&#10;&#10;Automatiskt genererad beskrivning">
            <a:extLst>
              <a:ext uri="{FF2B5EF4-FFF2-40B4-BE49-F238E27FC236}">
                <a16:creationId xmlns:a16="http://schemas.microsoft.com/office/drawing/2014/main" id="{EB36A7FB-F31D-8AF4-F573-70025DFD9BCF}"/>
              </a:ext>
            </a:extLst>
          </p:cNvPr>
          <p:cNvPicPr>
            <a:picLocks noChangeAspect="1"/>
          </p:cNvPicPr>
          <p:nvPr/>
        </p:nvPicPr>
        <p:blipFill>
          <a:blip r:embed="rId3"/>
          <a:stretch>
            <a:fillRect/>
          </a:stretch>
        </p:blipFill>
        <p:spPr>
          <a:xfrm>
            <a:off x="5336898" y="2357039"/>
            <a:ext cx="1576682" cy="1576682"/>
          </a:xfrm>
          <a:prstGeom prst="rect">
            <a:avLst/>
          </a:prstGeom>
        </p:spPr>
      </p:pic>
      <p:pic>
        <p:nvPicPr>
          <p:cNvPr id="8" name="Bildobjekt 7" descr="En bild som visar text, Teckensnitt, illustration, siluett&#10;&#10;Automatiskt genererad beskrivning">
            <a:extLst>
              <a:ext uri="{FF2B5EF4-FFF2-40B4-BE49-F238E27FC236}">
                <a16:creationId xmlns:a16="http://schemas.microsoft.com/office/drawing/2014/main" id="{D33E6039-7746-BF4E-1246-E627973C3548}"/>
              </a:ext>
            </a:extLst>
          </p:cNvPr>
          <p:cNvPicPr>
            <a:picLocks noChangeAspect="1"/>
          </p:cNvPicPr>
          <p:nvPr/>
        </p:nvPicPr>
        <p:blipFill>
          <a:blip r:embed="rId4"/>
          <a:stretch>
            <a:fillRect/>
          </a:stretch>
        </p:blipFill>
        <p:spPr>
          <a:xfrm>
            <a:off x="3899218" y="4447389"/>
            <a:ext cx="1746015" cy="1746015"/>
          </a:xfrm>
          <a:prstGeom prst="rect">
            <a:avLst/>
          </a:prstGeom>
        </p:spPr>
      </p:pic>
      <p:pic>
        <p:nvPicPr>
          <p:cNvPr id="9" name="Bildobjekt 8" descr="En bild som visar clipart, Grafik, illustration, tecknad serie&#10;&#10;Automatiskt genererad beskrivning">
            <a:extLst>
              <a:ext uri="{FF2B5EF4-FFF2-40B4-BE49-F238E27FC236}">
                <a16:creationId xmlns:a16="http://schemas.microsoft.com/office/drawing/2014/main" id="{2C2C63A7-9C09-96AD-5B46-260CD44C2C19}"/>
              </a:ext>
            </a:extLst>
          </p:cNvPr>
          <p:cNvPicPr>
            <a:picLocks noChangeAspect="1"/>
          </p:cNvPicPr>
          <p:nvPr/>
        </p:nvPicPr>
        <p:blipFill>
          <a:blip r:embed="rId5"/>
          <a:stretch>
            <a:fillRect/>
          </a:stretch>
        </p:blipFill>
        <p:spPr>
          <a:xfrm>
            <a:off x="3388547" y="2265666"/>
            <a:ext cx="1576683" cy="1574076"/>
          </a:xfrm>
          <a:prstGeom prst="rect">
            <a:avLst/>
          </a:prstGeom>
        </p:spPr>
      </p:pic>
      <p:pic>
        <p:nvPicPr>
          <p:cNvPr id="10" name="Bildobjekt 9" descr="En bild som visar Grafik, logotyp, grafisk design, Teckensnitt&#10;&#10;Automatiskt genererad beskrivning">
            <a:extLst>
              <a:ext uri="{FF2B5EF4-FFF2-40B4-BE49-F238E27FC236}">
                <a16:creationId xmlns:a16="http://schemas.microsoft.com/office/drawing/2014/main" id="{EFC78173-AC78-8BB9-9162-AD287A955CE2}"/>
              </a:ext>
            </a:extLst>
          </p:cNvPr>
          <p:cNvPicPr>
            <a:picLocks noChangeAspect="1"/>
          </p:cNvPicPr>
          <p:nvPr/>
        </p:nvPicPr>
        <p:blipFill>
          <a:blip r:embed="rId6"/>
          <a:stretch>
            <a:fillRect/>
          </a:stretch>
        </p:blipFill>
        <p:spPr>
          <a:xfrm>
            <a:off x="6101060" y="4568541"/>
            <a:ext cx="1623720" cy="1623720"/>
          </a:xfrm>
          <a:prstGeom prst="rect">
            <a:avLst/>
          </a:prstGeom>
        </p:spPr>
      </p:pic>
      <p:pic>
        <p:nvPicPr>
          <p:cNvPr id="3" name="Bildobjekt 2" descr="En bild som visar text, logotyp, clipart, Grafik&#10;&#10;Automatiskt genererad beskrivning">
            <a:extLst>
              <a:ext uri="{FF2B5EF4-FFF2-40B4-BE49-F238E27FC236}">
                <a16:creationId xmlns:a16="http://schemas.microsoft.com/office/drawing/2014/main" id="{A579BB45-4245-7A01-7446-E9C5F56D790B}"/>
              </a:ext>
            </a:extLst>
          </p:cNvPr>
          <p:cNvPicPr>
            <a:picLocks noChangeAspect="1"/>
          </p:cNvPicPr>
          <p:nvPr/>
        </p:nvPicPr>
        <p:blipFill>
          <a:blip r:embed="rId7"/>
          <a:stretch>
            <a:fillRect/>
          </a:stretch>
        </p:blipFill>
        <p:spPr>
          <a:xfrm>
            <a:off x="9004771" y="1982931"/>
            <a:ext cx="2743200" cy="2798064"/>
          </a:xfrm>
          <a:prstGeom prst="rect">
            <a:avLst/>
          </a:prstGeom>
        </p:spPr>
      </p:pic>
      <p:pic>
        <p:nvPicPr>
          <p:cNvPr id="13" name="Bildobjekt 12" descr="En bild som visar text, logotyp, Teckensnitt, design&#10;&#10;Automatiskt genererad beskrivning">
            <a:extLst>
              <a:ext uri="{FF2B5EF4-FFF2-40B4-BE49-F238E27FC236}">
                <a16:creationId xmlns:a16="http://schemas.microsoft.com/office/drawing/2014/main" id="{5368FD7B-F9D9-CF51-D8B9-55D8FF5ED66F}"/>
              </a:ext>
            </a:extLst>
          </p:cNvPr>
          <p:cNvPicPr>
            <a:picLocks noChangeAspect="1"/>
          </p:cNvPicPr>
          <p:nvPr/>
        </p:nvPicPr>
        <p:blipFill>
          <a:blip r:embed="rId8"/>
          <a:stretch>
            <a:fillRect/>
          </a:stretch>
        </p:blipFill>
        <p:spPr>
          <a:xfrm>
            <a:off x="1964610" y="1879600"/>
            <a:ext cx="1207224" cy="3004726"/>
          </a:xfrm>
          <a:prstGeom prst="rect">
            <a:avLst/>
          </a:prstGeom>
        </p:spPr>
      </p:pic>
      <p:pic>
        <p:nvPicPr>
          <p:cNvPr id="5" name="Bildobjekt 4" descr="En bild som visar klädsel, gräs, utomhus, person&#10;&#10;Automatiskt genererad beskrivning">
            <a:extLst>
              <a:ext uri="{FF2B5EF4-FFF2-40B4-BE49-F238E27FC236}">
                <a16:creationId xmlns:a16="http://schemas.microsoft.com/office/drawing/2014/main" id="{49F8DB09-088A-6EAD-DEEE-1297770A48EB}"/>
              </a:ext>
            </a:extLst>
          </p:cNvPr>
          <p:cNvPicPr>
            <a:picLocks noChangeAspect="1"/>
          </p:cNvPicPr>
          <p:nvPr/>
        </p:nvPicPr>
        <p:blipFill>
          <a:blip r:embed="rId9"/>
          <a:stretch>
            <a:fillRect/>
          </a:stretch>
        </p:blipFill>
        <p:spPr>
          <a:xfrm>
            <a:off x="387585" y="4452525"/>
            <a:ext cx="3034830" cy="2035763"/>
          </a:xfrm>
          <a:prstGeom prst="rect">
            <a:avLst/>
          </a:prstGeom>
        </p:spPr>
      </p:pic>
    </p:spTree>
    <p:extLst>
      <p:ext uri="{BB962C8B-B14F-4D97-AF65-F5344CB8AC3E}">
        <p14:creationId xmlns:p14="http://schemas.microsoft.com/office/powerpoint/2010/main" val="2695482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28519-5CC4-187B-F44C-7DE857838930}"/>
              </a:ext>
            </a:extLst>
          </p:cNvPr>
          <p:cNvSpPr>
            <a:spLocks noGrp="1"/>
          </p:cNvSpPr>
          <p:nvPr>
            <p:ph type="title"/>
          </p:nvPr>
        </p:nvSpPr>
        <p:spPr/>
        <p:txBody>
          <a:bodyPr/>
          <a:lstStyle/>
          <a:p>
            <a:r>
              <a:rPr lang="sv-SE"/>
              <a:t>Medlemsförmåner</a:t>
            </a:r>
          </a:p>
        </p:txBody>
      </p:sp>
      <p:sp>
        <p:nvSpPr>
          <p:cNvPr id="3" name="Platshållare för innehåll 2">
            <a:extLst>
              <a:ext uri="{FF2B5EF4-FFF2-40B4-BE49-F238E27FC236}">
                <a16:creationId xmlns:a16="http://schemas.microsoft.com/office/drawing/2014/main" id="{6E320866-54CB-4642-8EC3-F41D2D0E29A0}"/>
              </a:ext>
            </a:extLst>
          </p:cNvPr>
          <p:cNvSpPr>
            <a:spLocks noGrp="1"/>
          </p:cNvSpPr>
          <p:nvPr>
            <p:ph idx="1"/>
          </p:nvPr>
        </p:nvSpPr>
        <p:spPr>
          <a:xfrm>
            <a:off x="838200" y="1825625"/>
            <a:ext cx="4714875" cy="4351338"/>
          </a:xfrm>
        </p:spPr>
        <p:txBody>
          <a:bodyPr vert="horz" lIns="91440" tIns="45720" rIns="91440" bIns="45720" rtlCol="0" anchor="t">
            <a:normAutofit/>
          </a:bodyPr>
          <a:lstStyle/>
          <a:p>
            <a:r>
              <a:rPr lang="sv-SE" sz="2400">
                <a:latin typeface="Garamond"/>
              </a:rPr>
              <a:t>Medlemsexklusiva events, t.ex. CSN-frukost, </a:t>
            </a:r>
            <a:r>
              <a:rPr lang="sv-SE" sz="2400" err="1">
                <a:latin typeface="Garamond"/>
              </a:rPr>
              <a:t>Linnékåven</a:t>
            </a:r>
            <a:r>
              <a:rPr lang="sv-SE" sz="2400">
                <a:latin typeface="Garamond"/>
              </a:rPr>
              <a:t>, stipendier, rabatter, erbjudanden och resor</a:t>
            </a:r>
          </a:p>
          <a:p>
            <a:r>
              <a:rPr lang="sv-SE" sz="2400">
                <a:latin typeface="Garamond"/>
              </a:rPr>
              <a:t>Medlemskaffe varje helgfri torsdag</a:t>
            </a:r>
          </a:p>
          <a:p>
            <a:r>
              <a:rPr lang="sv-SE" sz="2400">
                <a:latin typeface="Garamond"/>
              </a:rPr>
              <a:t>Tillgång till studentpubar</a:t>
            </a:r>
          </a:p>
          <a:p>
            <a:r>
              <a:rPr lang="sv-SE" sz="2400">
                <a:latin typeface="Garamond"/>
              </a:rPr>
              <a:t>Nyhetsbrev</a:t>
            </a:r>
          </a:p>
          <a:p>
            <a:endParaRPr lang="sv-SE"/>
          </a:p>
          <a:p>
            <a:endParaRPr lang="sv-SE"/>
          </a:p>
        </p:txBody>
      </p:sp>
      <p:pic>
        <p:nvPicPr>
          <p:cNvPr id="2050" name="Picture 2">
            <a:extLst>
              <a:ext uri="{FF2B5EF4-FFF2-40B4-BE49-F238E27FC236}">
                <a16:creationId xmlns:a16="http://schemas.microsoft.com/office/drawing/2014/main" id="{826D4F11-6389-48D5-3392-B3DECAC65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77772">
            <a:off x="3604233" y="4761408"/>
            <a:ext cx="3021823" cy="2472869"/>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37A195B8-5420-944B-3B3D-B437D2A414EC}"/>
              </a:ext>
            </a:extLst>
          </p:cNvPr>
          <p:cNvPicPr>
            <a:picLocks noChangeAspect="1"/>
          </p:cNvPicPr>
          <p:nvPr/>
        </p:nvPicPr>
        <p:blipFill>
          <a:blip r:embed="rId3"/>
          <a:stretch>
            <a:fillRect/>
          </a:stretch>
        </p:blipFill>
        <p:spPr>
          <a:xfrm rot="21238453">
            <a:off x="8233484" y="1401651"/>
            <a:ext cx="3142833" cy="2996843"/>
          </a:xfrm>
          <a:prstGeom prst="rect">
            <a:avLst/>
          </a:prstGeom>
        </p:spPr>
      </p:pic>
      <p:pic>
        <p:nvPicPr>
          <p:cNvPr id="7" name="Bildobjekt 6">
            <a:extLst>
              <a:ext uri="{FF2B5EF4-FFF2-40B4-BE49-F238E27FC236}">
                <a16:creationId xmlns:a16="http://schemas.microsoft.com/office/drawing/2014/main" id="{94EE94EC-3301-D547-FB5A-5A3704435E37}"/>
              </a:ext>
            </a:extLst>
          </p:cNvPr>
          <p:cNvPicPr>
            <a:picLocks noChangeAspect="1"/>
          </p:cNvPicPr>
          <p:nvPr/>
        </p:nvPicPr>
        <p:blipFill>
          <a:blip r:embed="rId4"/>
          <a:stretch>
            <a:fillRect/>
          </a:stretch>
        </p:blipFill>
        <p:spPr>
          <a:xfrm rot="657983">
            <a:off x="5454373" y="1276827"/>
            <a:ext cx="2369109" cy="3731734"/>
          </a:xfrm>
          <a:prstGeom prst="rect">
            <a:avLst/>
          </a:prstGeom>
        </p:spPr>
      </p:pic>
      <p:pic>
        <p:nvPicPr>
          <p:cNvPr id="9" name="Bildobjekt 8">
            <a:extLst>
              <a:ext uri="{FF2B5EF4-FFF2-40B4-BE49-F238E27FC236}">
                <a16:creationId xmlns:a16="http://schemas.microsoft.com/office/drawing/2014/main" id="{7D568F28-F053-76EA-F046-58A78A45BEC4}"/>
              </a:ext>
            </a:extLst>
          </p:cNvPr>
          <p:cNvPicPr>
            <a:picLocks noChangeAspect="1"/>
          </p:cNvPicPr>
          <p:nvPr/>
        </p:nvPicPr>
        <p:blipFill>
          <a:blip r:embed="rId5"/>
          <a:stretch>
            <a:fillRect/>
          </a:stretch>
        </p:blipFill>
        <p:spPr>
          <a:xfrm rot="403152">
            <a:off x="8776669" y="4363374"/>
            <a:ext cx="3594313" cy="2497290"/>
          </a:xfrm>
          <a:prstGeom prst="rect">
            <a:avLst/>
          </a:prstGeom>
        </p:spPr>
      </p:pic>
      <p:pic>
        <p:nvPicPr>
          <p:cNvPr id="10" name="Bildobjekt 9">
            <a:extLst>
              <a:ext uri="{FF2B5EF4-FFF2-40B4-BE49-F238E27FC236}">
                <a16:creationId xmlns:a16="http://schemas.microsoft.com/office/drawing/2014/main" id="{193320A4-71DE-B53E-092B-70D73CF2A2D5}"/>
              </a:ext>
            </a:extLst>
          </p:cNvPr>
          <p:cNvPicPr>
            <a:picLocks noChangeAspect="1"/>
          </p:cNvPicPr>
          <p:nvPr/>
        </p:nvPicPr>
        <p:blipFill>
          <a:blip r:embed="rId6"/>
          <a:stretch>
            <a:fillRect/>
          </a:stretch>
        </p:blipFill>
        <p:spPr>
          <a:xfrm rot="20936232">
            <a:off x="6920437" y="4576717"/>
            <a:ext cx="1814340" cy="2238048"/>
          </a:xfrm>
          <a:prstGeom prst="rect">
            <a:avLst/>
          </a:prstGeom>
        </p:spPr>
      </p:pic>
    </p:spTree>
    <p:extLst>
      <p:ext uri="{BB962C8B-B14F-4D97-AF65-F5344CB8AC3E}">
        <p14:creationId xmlns:p14="http://schemas.microsoft.com/office/powerpoint/2010/main" val="3951923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EBC3B23-79D4-7EFF-138C-96B375A48B71}"/>
              </a:ext>
            </a:extLst>
          </p:cNvPr>
          <p:cNvSpPr>
            <a:spLocks noGrp="1"/>
          </p:cNvSpPr>
          <p:nvPr>
            <p:ph type="title"/>
          </p:nvPr>
        </p:nvSpPr>
        <p:spPr/>
        <p:txBody>
          <a:bodyPr/>
          <a:lstStyle/>
          <a:p>
            <a:r>
              <a:rPr lang="sv-SE"/>
              <a:t>Get </a:t>
            </a:r>
            <a:r>
              <a:rPr lang="sv-SE" err="1"/>
              <a:t>involved</a:t>
            </a:r>
            <a:r>
              <a:rPr lang="sv-SE"/>
              <a:t>! </a:t>
            </a:r>
          </a:p>
        </p:txBody>
      </p:sp>
      <p:sp>
        <p:nvSpPr>
          <p:cNvPr id="3" name="Platshållare för innehåll 2">
            <a:extLst>
              <a:ext uri="{FF2B5EF4-FFF2-40B4-BE49-F238E27FC236}">
                <a16:creationId xmlns:a16="http://schemas.microsoft.com/office/drawing/2014/main" id="{67A61062-EB61-8F67-FD6B-BE176E3FDCA6}"/>
              </a:ext>
            </a:extLst>
          </p:cNvPr>
          <p:cNvSpPr>
            <a:spLocks noGrp="1"/>
          </p:cNvSpPr>
          <p:nvPr>
            <p:ph idx="1"/>
          </p:nvPr>
        </p:nvSpPr>
        <p:spPr/>
        <p:txBody>
          <a:bodyPr/>
          <a:lstStyle/>
          <a:p>
            <a:endParaRPr lang="sv-SE"/>
          </a:p>
        </p:txBody>
      </p:sp>
      <p:sp>
        <p:nvSpPr>
          <p:cNvPr id="6" name="Rektangel 5">
            <a:extLst>
              <a:ext uri="{FF2B5EF4-FFF2-40B4-BE49-F238E27FC236}">
                <a16:creationId xmlns:a16="http://schemas.microsoft.com/office/drawing/2014/main" id="{5C8A5011-59DF-AE05-98CA-6EC2D9F7FC27}"/>
              </a:ext>
            </a:extLst>
          </p:cNvPr>
          <p:cNvSpPr/>
          <p:nvPr/>
        </p:nvSpPr>
        <p:spPr>
          <a:xfrm>
            <a:off x="2264805" y="24040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6AAC29B3-BDA6-09D4-E177-793F5E1DAB76}"/>
              </a:ext>
            </a:extLst>
          </p:cNvPr>
          <p:cNvSpPr/>
          <p:nvPr/>
        </p:nvSpPr>
        <p:spPr>
          <a:xfrm>
            <a:off x="2417205" y="25564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0BE018EB-943A-0FEF-D2D1-85EF2B7BF93D}"/>
              </a:ext>
            </a:extLst>
          </p:cNvPr>
          <p:cNvSpPr/>
          <p:nvPr/>
        </p:nvSpPr>
        <p:spPr>
          <a:xfrm>
            <a:off x="2264805" y="24040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FF73ABBC-A3C9-1D58-ADEB-A39C63AA2CD3}"/>
              </a:ext>
            </a:extLst>
          </p:cNvPr>
          <p:cNvSpPr/>
          <p:nvPr/>
        </p:nvSpPr>
        <p:spPr>
          <a:xfrm>
            <a:off x="2569605" y="27088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AF476D3-ED6B-C626-371A-5E99D00D7A8A}"/>
              </a:ext>
            </a:extLst>
          </p:cNvPr>
          <p:cNvSpPr/>
          <p:nvPr/>
        </p:nvSpPr>
        <p:spPr>
          <a:xfrm>
            <a:off x="2722005" y="28612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DCBA9066-AE1F-522B-790A-4E273E5B8F79}"/>
              </a:ext>
            </a:extLst>
          </p:cNvPr>
          <p:cNvSpPr/>
          <p:nvPr/>
        </p:nvSpPr>
        <p:spPr>
          <a:xfrm>
            <a:off x="2874405" y="30136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C9178274-D3B9-AB54-4D0D-82971F6D7CF0}"/>
              </a:ext>
            </a:extLst>
          </p:cNvPr>
          <p:cNvSpPr/>
          <p:nvPr/>
        </p:nvSpPr>
        <p:spPr>
          <a:xfrm>
            <a:off x="3026805" y="31660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2A0E1E74-3F5A-F5DE-E612-DCB23512B2BF}"/>
              </a:ext>
            </a:extLst>
          </p:cNvPr>
          <p:cNvSpPr/>
          <p:nvPr/>
        </p:nvSpPr>
        <p:spPr>
          <a:xfrm>
            <a:off x="3179205" y="3318485"/>
            <a:ext cx="2083137" cy="141701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6" name="Bildobjekt 15">
            <a:hlinkClick r:id="rId2"/>
            <a:extLst>
              <a:ext uri="{FF2B5EF4-FFF2-40B4-BE49-F238E27FC236}">
                <a16:creationId xmlns:a16="http://schemas.microsoft.com/office/drawing/2014/main" id="{4ACA21C2-8D41-0DA7-186B-411E8B56E50D}"/>
              </a:ext>
            </a:extLst>
          </p:cNvPr>
          <p:cNvPicPr>
            <a:picLocks noChangeAspect="1"/>
          </p:cNvPicPr>
          <p:nvPr/>
        </p:nvPicPr>
        <p:blipFill>
          <a:blip r:embed="rId3"/>
          <a:stretch>
            <a:fillRect/>
          </a:stretch>
        </p:blipFill>
        <p:spPr>
          <a:xfrm rot="1058481">
            <a:off x="9499236" y="1591348"/>
            <a:ext cx="3126136" cy="5373912"/>
          </a:xfrm>
          <a:prstGeom prst="rect">
            <a:avLst/>
          </a:prstGeom>
        </p:spPr>
      </p:pic>
      <p:pic>
        <p:nvPicPr>
          <p:cNvPr id="18" name="Bildobjekt 17">
            <a:extLst>
              <a:ext uri="{FF2B5EF4-FFF2-40B4-BE49-F238E27FC236}">
                <a16:creationId xmlns:a16="http://schemas.microsoft.com/office/drawing/2014/main" id="{03D40F85-10BF-B2BD-FCE3-39F2B8D8B47E}"/>
              </a:ext>
            </a:extLst>
          </p:cNvPr>
          <p:cNvPicPr>
            <a:picLocks noChangeAspect="1"/>
          </p:cNvPicPr>
          <p:nvPr/>
        </p:nvPicPr>
        <p:blipFill>
          <a:blip r:embed="rId4"/>
          <a:stretch>
            <a:fillRect/>
          </a:stretch>
        </p:blipFill>
        <p:spPr>
          <a:xfrm rot="20680766">
            <a:off x="43334" y="2697150"/>
            <a:ext cx="3725108" cy="3771905"/>
          </a:xfrm>
          <a:prstGeom prst="rect">
            <a:avLst/>
          </a:prstGeom>
        </p:spPr>
      </p:pic>
      <p:pic>
        <p:nvPicPr>
          <p:cNvPr id="20" name="Bildobjekt 19">
            <a:extLst>
              <a:ext uri="{FF2B5EF4-FFF2-40B4-BE49-F238E27FC236}">
                <a16:creationId xmlns:a16="http://schemas.microsoft.com/office/drawing/2014/main" id="{26781488-0709-EBAF-1BCB-A628C3EEF27D}"/>
              </a:ext>
            </a:extLst>
          </p:cNvPr>
          <p:cNvPicPr>
            <a:picLocks noChangeAspect="1"/>
          </p:cNvPicPr>
          <p:nvPr/>
        </p:nvPicPr>
        <p:blipFill>
          <a:blip r:embed="rId5"/>
          <a:stretch>
            <a:fillRect/>
          </a:stretch>
        </p:blipFill>
        <p:spPr>
          <a:xfrm rot="20999701">
            <a:off x="4805563" y="4502563"/>
            <a:ext cx="3647656" cy="2660806"/>
          </a:xfrm>
          <a:prstGeom prst="rect">
            <a:avLst/>
          </a:prstGeom>
        </p:spPr>
      </p:pic>
      <p:pic>
        <p:nvPicPr>
          <p:cNvPr id="22" name="Bildobjekt 21">
            <a:extLst>
              <a:ext uri="{FF2B5EF4-FFF2-40B4-BE49-F238E27FC236}">
                <a16:creationId xmlns:a16="http://schemas.microsoft.com/office/drawing/2014/main" id="{1CDC76F8-88C8-EF44-2149-92C77589EE84}"/>
              </a:ext>
            </a:extLst>
          </p:cNvPr>
          <p:cNvPicPr>
            <a:picLocks noChangeAspect="1"/>
          </p:cNvPicPr>
          <p:nvPr/>
        </p:nvPicPr>
        <p:blipFill>
          <a:blip r:embed="rId6"/>
          <a:stretch>
            <a:fillRect/>
          </a:stretch>
        </p:blipFill>
        <p:spPr>
          <a:xfrm rot="513867">
            <a:off x="-85695" y="4589402"/>
            <a:ext cx="2631894" cy="2309422"/>
          </a:xfrm>
          <a:prstGeom prst="rect">
            <a:avLst/>
          </a:prstGeom>
        </p:spPr>
      </p:pic>
      <p:pic>
        <p:nvPicPr>
          <p:cNvPr id="24" name="Bildobjekt 23">
            <a:extLst>
              <a:ext uri="{FF2B5EF4-FFF2-40B4-BE49-F238E27FC236}">
                <a16:creationId xmlns:a16="http://schemas.microsoft.com/office/drawing/2014/main" id="{FED30637-87BB-99DB-4296-785F90979114}"/>
              </a:ext>
            </a:extLst>
          </p:cNvPr>
          <p:cNvPicPr>
            <a:picLocks noChangeAspect="1"/>
          </p:cNvPicPr>
          <p:nvPr/>
        </p:nvPicPr>
        <p:blipFill>
          <a:blip r:embed="rId7"/>
          <a:stretch>
            <a:fillRect/>
          </a:stretch>
        </p:blipFill>
        <p:spPr>
          <a:xfrm rot="20746175">
            <a:off x="8817655" y="318083"/>
            <a:ext cx="1831525" cy="1950311"/>
          </a:xfrm>
          <a:prstGeom prst="rect">
            <a:avLst/>
          </a:prstGeom>
        </p:spPr>
      </p:pic>
      <p:pic>
        <p:nvPicPr>
          <p:cNvPr id="14" name="Bildobjekt 13">
            <a:extLst>
              <a:ext uri="{FF2B5EF4-FFF2-40B4-BE49-F238E27FC236}">
                <a16:creationId xmlns:a16="http://schemas.microsoft.com/office/drawing/2014/main" id="{E8466827-C019-D06A-1865-8DACB4EF6C22}"/>
              </a:ext>
            </a:extLst>
          </p:cNvPr>
          <p:cNvPicPr>
            <a:picLocks noChangeAspect="1"/>
          </p:cNvPicPr>
          <p:nvPr/>
        </p:nvPicPr>
        <p:blipFill>
          <a:blip r:embed="rId8"/>
          <a:stretch>
            <a:fillRect/>
          </a:stretch>
        </p:blipFill>
        <p:spPr>
          <a:xfrm>
            <a:off x="3611173" y="1964494"/>
            <a:ext cx="5508279" cy="2984256"/>
          </a:xfrm>
          <a:prstGeom prst="rect">
            <a:avLst/>
          </a:prstGeom>
        </p:spPr>
      </p:pic>
    </p:spTree>
    <p:extLst>
      <p:ext uri="{BB962C8B-B14F-4D97-AF65-F5344CB8AC3E}">
        <p14:creationId xmlns:p14="http://schemas.microsoft.com/office/powerpoint/2010/main" val="15949061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4ED570-8999-7286-117C-E4DC484AD22F}"/>
              </a:ext>
            </a:extLst>
          </p:cNvPr>
          <p:cNvSpPr>
            <a:spLocks noGrp="1"/>
          </p:cNvSpPr>
          <p:nvPr>
            <p:ph type="title"/>
          </p:nvPr>
        </p:nvSpPr>
        <p:spPr/>
        <p:txBody>
          <a:bodyPr/>
          <a:lstStyle/>
          <a:p>
            <a:r>
              <a:rPr lang="sv-SE">
                <a:latin typeface="Aileron Light"/>
              </a:rPr>
              <a:t>Associations </a:t>
            </a:r>
            <a:r>
              <a:rPr lang="sv-SE" err="1">
                <a:latin typeface="Aileron Light"/>
              </a:rPr>
              <a:t>of</a:t>
            </a:r>
            <a:r>
              <a:rPr lang="sv-SE">
                <a:latin typeface="Aileron Light"/>
              </a:rPr>
              <a:t> </a:t>
            </a:r>
            <a:r>
              <a:rPr lang="sv-SE" err="1">
                <a:latin typeface="Aileron Light"/>
              </a:rPr>
              <a:t>interest</a:t>
            </a:r>
            <a:r>
              <a:rPr lang="sv-SE">
                <a:latin typeface="Aileron Light"/>
              </a:rPr>
              <a:t> - Kalmar</a:t>
            </a:r>
          </a:p>
        </p:txBody>
      </p:sp>
      <p:pic>
        <p:nvPicPr>
          <p:cNvPr id="7" name="Bildobjekt 6" descr="En bild som visar karta, text&#10;&#10;Automatiskt genererad beskrivning">
            <a:extLst>
              <a:ext uri="{FF2B5EF4-FFF2-40B4-BE49-F238E27FC236}">
                <a16:creationId xmlns:a16="http://schemas.microsoft.com/office/drawing/2014/main" id="{EB36A7FB-F31D-8AF4-F573-70025DFD9BCF}"/>
              </a:ext>
            </a:extLst>
          </p:cNvPr>
          <p:cNvPicPr>
            <a:picLocks noChangeAspect="1"/>
          </p:cNvPicPr>
          <p:nvPr/>
        </p:nvPicPr>
        <p:blipFill>
          <a:blip r:embed="rId2"/>
          <a:stretch>
            <a:fillRect/>
          </a:stretch>
        </p:blipFill>
        <p:spPr>
          <a:xfrm>
            <a:off x="9277586" y="2236141"/>
            <a:ext cx="2206978" cy="2235200"/>
          </a:xfrm>
          <a:prstGeom prst="rect">
            <a:avLst/>
          </a:prstGeom>
        </p:spPr>
      </p:pic>
      <p:pic>
        <p:nvPicPr>
          <p:cNvPr id="15" name="Platshållare för innehåll 14" descr="En bild som visar rita, Barnkonst, skiss, clipart&#10;&#10;Automatiskt genererad beskrivning">
            <a:extLst>
              <a:ext uri="{FF2B5EF4-FFF2-40B4-BE49-F238E27FC236}">
                <a16:creationId xmlns:a16="http://schemas.microsoft.com/office/drawing/2014/main" id="{BCB20806-B4C8-A3EE-CB2E-A53DC2656855}"/>
              </a:ext>
            </a:extLst>
          </p:cNvPr>
          <p:cNvPicPr>
            <a:picLocks noGrp="1" noChangeAspect="1"/>
          </p:cNvPicPr>
          <p:nvPr>
            <p:ph idx="1"/>
          </p:nvPr>
        </p:nvPicPr>
        <p:blipFill>
          <a:blip r:embed="rId3"/>
          <a:stretch>
            <a:fillRect/>
          </a:stretch>
        </p:blipFill>
        <p:spPr>
          <a:xfrm>
            <a:off x="838201" y="4618419"/>
            <a:ext cx="2180638" cy="2133600"/>
          </a:xfrm>
        </p:spPr>
      </p:pic>
      <p:pic>
        <p:nvPicPr>
          <p:cNvPr id="16" name="Bildobjekt 15" descr="En bild som visar text, skärmbild, Teckensnitt, Grafik&#10;&#10;Automatiskt genererad beskrivning">
            <a:extLst>
              <a:ext uri="{FF2B5EF4-FFF2-40B4-BE49-F238E27FC236}">
                <a16:creationId xmlns:a16="http://schemas.microsoft.com/office/drawing/2014/main" id="{F7263414-8A50-9ADD-D261-C31FCB6EE1CA}"/>
              </a:ext>
            </a:extLst>
          </p:cNvPr>
          <p:cNvPicPr>
            <a:picLocks noChangeAspect="1"/>
          </p:cNvPicPr>
          <p:nvPr/>
        </p:nvPicPr>
        <p:blipFill>
          <a:blip r:embed="rId4"/>
          <a:stretch>
            <a:fillRect/>
          </a:stretch>
        </p:blipFill>
        <p:spPr>
          <a:xfrm>
            <a:off x="839142" y="2236140"/>
            <a:ext cx="2178755" cy="2178756"/>
          </a:xfrm>
          <a:prstGeom prst="rect">
            <a:avLst/>
          </a:prstGeom>
        </p:spPr>
      </p:pic>
      <p:pic>
        <p:nvPicPr>
          <p:cNvPr id="17" name="Bildobjekt 16" descr="En bild som visar person, leende, Människoansikte, klädsel&#10;&#10;Automatiskt genererad beskrivning">
            <a:extLst>
              <a:ext uri="{FF2B5EF4-FFF2-40B4-BE49-F238E27FC236}">
                <a16:creationId xmlns:a16="http://schemas.microsoft.com/office/drawing/2014/main" id="{41D83683-A8DD-FFB4-B09A-FCC05934917E}"/>
              </a:ext>
            </a:extLst>
          </p:cNvPr>
          <p:cNvPicPr>
            <a:picLocks noChangeAspect="1"/>
          </p:cNvPicPr>
          <p:nvPr/>
        </p:nvPicPr>
        <p:blipFill>
          <a:blip r:embed="rId5"/>
          <a:stretch>
            <a:fillRect/>
          </a:stretch>
        </p:blipFill>
        <p:spPr>
          <a:xfrm>
            <a:off x="3473215" y="2236140"/>
            <a:ext cx="2178757" cy="2178757"/>
          </a:xfrm>
          <a:prstGeom prst="rect">
            <a:avLst/>
          </a:prstGeom>
        </p:spPr>
      </p:pic>
      <p:pic>
        <p:nvPicPr>
          <p:cNvPr id="18" name="Bildobjekt 17" descr="En bild som visar text, Teckensnitt, Grafik, grafisk design&#10;&#10;Automatiskt genererad beskrivning">
            <a:extLst>
              <a:ext uri="{FF2B5EF4-FFF2-40B4-BE49-F238E27FC236}">
                <a16:creationId xmlns:a16="http://schemas.microsoft.com/office/drawing/2014/main" id="{A5F08922-2F3B-FC1A-0A76-4055F4F1A493}"/>
              </a:ext>
            </a:extLst>
          </p:cNvPr>
          <p:cNvPicPr>
            <a:picLocks noChangeAspect="1"/>
          </p:cNvPicPr>
          <p:nvPr/>
        </p:nvPicPr>
        <p:blipFill>
          <a:blip r:embed="rId6"/>
          <a:stretch>
            <a:fillRect/>
          </a:stretch>
        </p:blipFill>
        <p:spPr>
          <a:xfrm>
            <a:off x="3444991" y="4578584"/>
            <a:ext cx="2178757" cy="2178757"/>
          </a:xfrm>
          <a:prstGeom prst="rect">
            <a:avLst/>
          </a:prstGeom>
        </p:spPr>
      </p:pic>
      <p:pic>
        <p:nvPicPr>
          <p:cNvPr id="19" name="Bildobjekt 18" descr="En bild som visar rita, skiss, text, clipart&#10;&#10;Automatiskt genererad beskrivning">
            <a:extLst>
              <a:ext uri="{FF2B5EF4-FFF2-40B4-BE49-F238E27FC236}">
                <a16:creationId xmlns:a16="http://schemas.microsoft.com/office/drawing/2014/main" id="{21202AE5-5439-C3FE-DE6C-ED8587D46B40}"/>
              </a:ext>
            </a:extLst>
          </p:cNvPr>
          <p:cNvPicPr>
            <a:picLocks noChangeAspect="1"/>
          </p:cNvPicPr>
          <p:nvPr/>
        </p:nvPicPr>
        <p:blipFill>
          <a:blip r:embed="rId7"/>
          <a:stretch>
            <a:fillRect/>
          </a:stretch>
        </p:blipFill>
        <p:spPr>
          <a:xfrm>
            <a:off x="6398919" y="2297077"/>
            <a:ext cx="2206978" cy="2169772"/>
          </a:xfrm>
          <a:prstGeom prst="rect">
            <a:avLst/>
          </a:prstGeom>
        </p:spPr>
      </p:pic>
    </p:spTree>
    <p:extLst>
      <p:ext uri="{BB962C8B-B14F-4D97-AF65-F5344CB8AC3E}">
        <p14:creationId xmlns:p14="http://schemas.microsoft.com/office/powerpoint/2010/main" val="15356314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FD690-4E8C-1529-967E-C90A1F1B3459}"/>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6D909B7B-5F13-2609-855F-F454B3B02136}"/>
              </a:ext>
            </a:extLst>
          </p:cNvPr>
          <p:cNvSpPr>
            <a:spLocks noGrp="1"/>
          </p:cNvSpPr>
          <p:nvPr>
            <p:ph type="title"/>
          </p:nvPr>
        </p:nvSpPr>
        <p:spPr/>
        <p:txBody>
          <a:bodyPr/>
          <a:lstStyle/>
          <a:p>
            <a:r>
              <a:rPr lang="sv-SE" dirty="0">
                <a:latin typeface="Aileron Light"/>
              </a:rPr>
              <a:t>The </a:t>
            </a:r>
            <a:r>
              <a:rPr lang="sv-SE" dirty="0" err="1">
                <a:latin typeface="Aileron Light"/>
              </a:rPr>
              <a:t>Buddy</a:t>
            </a:r>
            <a:r>
              <a:rPr lang="sv-SE" dirty="0">
                <a:latin typeface="Aileron Light"/>
              </a:rPr>
              <a:t> Program</a:t>
            </a:r>
            <a:endParaRPr lang="sv-SE" dirty="0"/>
          </a:p>
        </p:txBody>
      </p:sp>
      <p:sp>
        <p:nvSpPr>
          <p:cNvPr id="3" name="Platshållare för innehåll 2">
            <a:extLst>
              <a:ext uri="{FF2B5EF4-FFF2-40B4-BE49-F238E27FC236}">
                <a16:creationId xmlns:a16="http://schemas.microsoft.com/office/drawing/2014/main" id="{A91F1DC3-72CB-0C35-272A-BA9C1097BE4B}"/>
              </a:ext>
            </a:extLst>
          </p:cNvPr>
          <p:cNvSpPr>
            <a:spLocks noGrp="1"/>
          </p:cNvSpPr>
          <p:nvPr>
            <p:ph idx="1"/>
          </p:nvPr>
        </p:nvSpPr>
        <p:spPr/>
        <p:txBody>
          <a:bodyPr/>
          <a:lstStyle/>
          <a:p>
            <a:r>
              <a:rPr lang="sv-SE">
                <a:hlinkClick r:id="rId2"/>
              </a:rPr>
              <a:t>https://linnek.se/eng/buddyprogrammet/</a:t>
            </a:r>
            <a:r>
              <a:rPr lang="sv-SE"/>
              <a:t> </a:t>
            </a:r>
          </a:p>
        </p:txBody>
      </p:sp>
      <p:pic>
        <p:nvPicPr>
          <p:cNvPr id="10" name="Bildobjekt 9">
            <a:extLst>
              <a:ext uri="{FF2B5EF4-FFF2-40B4-BE49-F238E27FC236}">
                <a16:creationId xmlns:a16="http://schemas.microsoft.com/office/drawing/2014/main" id="{65668155-F8D0-9186-E4C4-89E4104167F3}"/>
              </a:ext>
            </a:extLst>
          </p:cNvPr>
          <p:cNvPicPr>
            <a:picLocks noChangeAspect="1"/>
          </p:cNvPicPr>
          <p:nvPr/>
        </p:nvPicPr>
        <p:blipFill>
          <a:blip r:embed="rId3"/>
          <a:stretch>
            <a:fillRect/>
          </a:stretch>
        </p:blipFill>
        <p:spPr>
          <a:xfrm rot="536143">
            <a:off x="1626895" y="2732732"/>
            <a:ext cx="3518865" cy="3314880"/>
          </a:xfrm>
          <a:prstGeom prst="rect">
            <a:avLst/>
          </a:prstGeom>
        </p:spPr>
      </p:pic>
      <p:sp>
        <p:nvSpPr>
          <p:cNvPr id="5" name="textruta 4">
            <a:extLst>
              <a:ext uri="{FF2B5EF4-FFF2-40B4-BE49-F238E27FC236}">
                <a16:creationId xmlns:a16="http://schemas.microsoft.com/office/drawing/2014/main" id="{194FE887-ED62-8282-6336-A6D75BA8B43E}"/>
              </a:ext>
            </a:extLst>
          </p:cNvPr>
          <p:cNvSpPr txBox="1"/>
          <p:nvPr/>
        </p:nvSpPr>
        <p:spPr>
          <a:xfrm>
            <a:off x="221848" y="6047772"/>
            <a:ext cx="366531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b="1" dirty="0" err="1">
                <a:latin typeface="Segoe UI"/>
                <a:cs typeface="Segoe UI"/>
              </a:rPr>
              <a:t>Buddy</a:t>
            </a:r>
            <a:r>
              <a:rPr lang="sv-SE" b="1" dirty="0">
                <a:latin typeface="Segoe UI"/>
                <a:cs typeface="Segoe UI"/>
              </a:rPr>
              <a:t> Program administrator</a:t>
            </a:r>
            <a:endParaRPr lang="en-US" dirty="0">
              <a:latin typeface="Segoe UI"/>
              <a:cs typeface="Segoe UI"/>
            </a:endParaRPr>
          </a:p>
          <a:p>
            <a:r>
              <a:rPr lang="sv-SE" dirty="0">
                <a:latin typeface="Segoe UI"/>
                <a:cs typeface="Segoe UI"/>
              </a:rPr>
              <a:t>Karin </a:t>
            </a:r>
            <a:r>
              <a:rPr lang="sv-SE" dirty="0" err="1">
                <a:latin typeface="Segoe UI"/>
                <a:cs typeface="Segoe UI"/>
              </a:rPr>
              <a:t>Siöö</a:t>
            </a:r>
            <a:r>
              <a:rPr lang="sv-SE" dirty="0">
                <a:latin typeface="Segoe UI"/>
                <a:cs typeface="Segoe UI"/>
              </a:rPr>
              <a:t>, </a:t>
            </a:r>
            <a:r>
              <a:rPr lang="sv-SE" dirty="0">
                <a:latin typeface="Segoe UI"/>
                <a:cs typeface="Segoe UI"/>
                <a:hlinkClick r:id="rId4"/>
              </a:rPr>
              <a:t>studcoord@linnek.se</a:t>
            </a:r>
            <a:endParaRPr lang="sv-SE" dirty="0"/>
          </a:p>
        </p:txBody>
      </p:sp>
      <p:pic>
        <p:nvPicPr>
          <p:cNvPr id="7" name="Bildobjekt 6" descr="En bild som visar Grafik, grafisk design, konst, skärmbild&#10;&#10;AI-genererat innehåll kan vara felaktigt.">
            <a:extLst>
              <a:ext uri="{FF2B5EF4-FFF2-40B4-BE49-F238E27FC236}">
                <a16:creationId xmlns:a16="http://schemas.microsoft.com/office/drawing/2014/main" id="{6B0D9E0F-EA12-53C0-B073-87AD290EFE12}"/>
              </a:ext>
            </a:extLst>
          </p:cNvPr>
          <p:cNvPicPr>
            <a:picLocks noChangeAspect="1"/>
          </p:cNvPicPr>
          <p:nvPr/>
        </p:nvPicPr>
        <p:blipFill>
          <a:blip r:embed="rId5"/>
          <a:stretch>
            <a:fillRect/>
          </a:stretch>
        </p:blipFill>
        <p:spPr>
          <a:xfrm>
            <a:off x="5612026" y="3125529"/>
            <a:ext cx="6065109" cy="1770538"/>
          </a:xfrm>
          <a:prstGeom prst="rect">
            <a:avLst/>
          </a:prstGeom>
        </p:spPr>
      </p:pic>
      <p:sp>
        <p:nvSpPr>
          <p:cNvPr id="4" name="textruta 3">
            <a:extLst>
              <a:ext uri="{FF2B5EF4-FFF2-40B4-BE49-F238E27FC236}">
                <a16:creationId xmlns:a16="http://schemas.microsoft.com/office/drawing/2014/main" id="{69E24750-C9E2-8BE7-42A1-9737531CD1D5}"/>
              </a:ext>
            </a:extLst>
          </p:cNvPr>
          <p:cNvSpPr txBox="1"/>
          <p:nvPr/>
        </p:nvSpPr>
        <p:spPr>
          <a:xfrm>
            <a:off x="8640281" y="1874320"/>
            <a:ext cx="244281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sv-SE" b="1" err="1">
                <a:ea typeface="Calibri"/>
                <a:cs typeface="Calibri"/>
              </a:rPr>
              <a:t>Registration</a:t>
            </a:r>
            <a:r>
              <a:rPr lang="sv-SE" b="1" dirty="0">
                <a:ea typeface="Calibri"/>
                <a:cs typeface="Calibri"/>
              </a:rPr>
              <a:t> </a:t>
            </a:r>
            <a:r>
              <a:rPr lang="sv-SE" b="1" err="1">
                <a:ea typeface="Calibri"/>
                <a:cs typeface="Calibri"/>
              </a:rPr>
              <a:t>link</a:t>
            </a:r>
            <a:endParaRPr lang="sv-SE" b="1" err="1"/>
          </a:p>
        </p:txBody>
      </p:sp>
      <p:sp>
        <p:nvSpPr>
          <p:cNvPr id="6" name="Pil: vänster 5">
            <a:extLst>
              <a:ext uri="{FF2B5EF4-FFF2-40B4-BE49-F238E27FC236}">
                <a16:creationId xmlns:a16="http://schemas.microsoft.com/office/drawing/2014/main" id="{204B41DB-8820-D01C-3367-2105AACF4425}"/>
              </a:ext>
            </a:extLst>
          </p:cNvPr>
          <p:cNvSpPr/>
          <p:nvPr/>
        </p:nvSpPr>
        <p:spPr>
          <a:xfrm>
            <a:off x="7663182" y="1960416"/>
            <a:ext cx="496843" cy="207018"/>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2713472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528519-5CC4-187B-F44C-7DE857838930}"/>
              </a:ext>
            </a:extLst>
          </p:cNvPr>
          <p:cNvSpPr>
            <a:spLocks noGrp="1"/>
          </p:cNvSpPr>
          <p:nvPr>
            <p:ph type="title"/>
          </p:nvPr>
        </p:nvSpPr>
        <p:spPr/>
        <p:txBody>
          <a:bodyPr/>
          <a:lstStyle/>
          <a:p>
            <a:r>
              <a:rPr lang="sv-SE" err="1"/>
              <a:t>Member</a:t>
            </a:r>
            <a:r>
              <a:rPr lang="sv-SE"/>
              <a:t> </a:t>
            </a:r>
            <a:r>
              <a:rPr lang="sv-SE" err="1"/>
              <a:t>benefits</a:t>
            </a:r>
            <a:r>
              <a:rPr lang="sv-SE"/>
              <a:t> </a:t>
            </a:r>
          </a:p>
        </p:txBody>
      </p:sp>
      <p:sp>
        <p:nvSpPr>
          <p:cNvPr id="3" name="Platshållare för innehåll 2">
            <a:extLst>
              <a:ext uri="{FF2B5EF4-FFF2-40B4-BE49-F238E27FC236}">
                <a16:creationId xmlns:a16="http://schemas.microsoft.com/office/drawing/2014/main" id="{6E320866-54CB-4642-8EC3-F41D2D0E29A0}"/>
              </a:ext>
            </a:extLst>
          </p:cNvPr>
          <p:cNvSpPr>
            <a:spLocks noGrp="1"/>
          </p:cNvSpPr>
          <p:nvPr>
            <p:ph idx="1"/>
          </p:nvPr>
        </p:nvSpPr>
        <p:spPr>
          <a:xfrm>
            <a:off x="838200" y="1825625"/>
            <a:ext cx="4714875" cy="4351338"/>
          </a:xfrm>
        </p:spPr>
        <p:txBody>
          <a:bodyPr vert="horz" lIns="91440" tIns="45720" rIns="91440" bIns="45720" rtlCol="0" anchor="t">
            <a:normAutofit/>
          </a:bodyPr>
          <a:lstStyle/>
          <a:p>
            <a:r>
              <a:rPr lang="sv-SE" sz="2400" err="1"/>
              <a:t>Member-exclusive</a:t>
            </a:r>
            <a:r>
              <a:rPr lang="sv-SE" sz="2400"/>
              <a:t> events </a:t>
            </a:r>
            <a:r>
              <a:rPr lang="sv-SE" sz="2400" err="1"/>
              <a:t>such</a:t>
            </a:r>
            <a:r>
              <a:rPr lang="sv-SE" sz="2400"/>
              <a:t> as CSN-breakfast,  </a:t>
            </a:r>
            <a:r>
              <a:rPr lang="sv-SE" sz="2400" err="1"/>
              <a:t>Linnékåven</a:t>
            </a:r>
            <a:r>
              <a:rPr lang="sv-SE" sz="2400"/>
              <a:t>, </a:t>
            </a:r>
            <a:r>
              <a:rPr lang="sv-SE" sz="2400" err="1"/>
              <a:t>stipends</a:t>
            </a:r>
            <a:r>
              <a:rPr lang="sv-SE" sz="2400"/>
              <a:t>, </a:t>
            </a:r>
            <a:r>
              <a:rPr lang="sv-SE" sz="2400" err="1"/>
              <a:t>discounts</a:t>
            </a:r>
            <a:r>
              <a:rPr lang="sv-SE" sz="2400"/>
              <a:t>, offers, trips </a:t>
            </a:r>
          </a:p>
          <a:p>
            <a:r>
              <a:rPr lang="sv-SE" sz="2400" err="1">
                <a:latin typeface="Garamond"/>
              </a:rPr>
              <a:t>Member</a:t>
            </a:r>
            <a:r>
              <a:rPr lang="sv-SE" sz="2400">
                <a:latin typeface="Garamond"/>
              </a:rPr>
              <a:t> </a:t>
            </a:r>
            <a:r>
              <a:rPr lang="sv-SE" sz="2400" err="1">
                <a:latin typeface="Garamond"/>
              </a:rPr>
              <a:t>coffee</a:t>
            </a:r>
            <a:r>
              <a:rPr lang="sv-SE" sz="2400">
                <a:latin typeface="Garamond"/>
              </a:rPr>
              <a:t> </a:t>
            </a:r>
            <a:r>
              <a:rPr lang="sv-SE" sz="2400" err="1">
                <a:latin typeface="Garamond"/>
              </a:rPr>
              <a:t>every</a:t>
            </a:r>
            <a:r>
              <a:rPr lang="sv-SE" sz="2400">
                <a:latin typeface="Garamond"/>
              </a:rPr>
              <a:t> </a:t>
            </a:r>
            <a:r>
              <a:rPr lang="sv-SE" sz="2400" err="1">
                <a:latin typeface="Garamond"/>
              </a:rPr>
              <a:t>Thursday</a:t>
            </a:r>
            <a:r>
              <a:rPr lang="sv-SE" sz="2400">
                <a:latin typeface="Garamond"/>
              </a:rPr>
              <a:t> </a:t>
            </a:r>
            <a:endParaRPr lang="sv-SE" sz="2400"/>
          </a:p>
          <a:p>
            <a:r>
              <a:rPr lang="sv-SE" sz="2400" err="1">
                <a:latin typeface="Garamond"/>
              </a:rPr>
              <a:t>Monthly</a:t>
            </a:r>
            <a:r>
              <a:rPr lang="sv-SE" sz="2400">
                <a:latin typeface="Garamond"/>
              </a:rPr>
              <a:t> newsletter</a:t>
            </a:r>
          </a:p>
          <a:p>
            <a:r>
              <a:rPr lang="sv-SE" sz="2400">
                <a:latin typeface="Garamond"/>
              </a:rPr>
              <a:t>Access to student pubs</a:t>
            </a:r>
            <a:endParaRPr lang="sv-SE" sz="2400"/>
          </a:p>
          <a:p>
            <a:endParaRPr lang="sv-SE"/>
          </a:p>
          <a:p>
            <a:endParaRPr lang="sv-SE"/>
          </a:p>
        </p:txBody>
      </p:sp>
      <p:pic>
        <p:nvPicPr>
          <p:cNvPr id="2050" name="Picture 2">
            <a:extLst>
              <a:ext uri="{FF2B5EF4-FFF2-40B4-BE49-F238E27FC236}">
                <a16:creationId xmlns:a16="http://schemas.microsoft.com/office/drawing/2014/main" id="{826D4F11-6389-48D5-3392-B3DECAC65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977772">
            <a:off x="3226950" y="4597853"/>
            <a:ext cx="3021823" cy="2472869"/>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37A195B8-5420-944B-3B3D-B437D2A414EC}"/>
              </a:ext>
            </a:extLst>
          </p:cNvPr>
          <p:cNvPicPr>
            <a:picLocks noChangeAspect="1"/>
          </p:cNvPicPr>
          <p:nvPr/>
        </p:nvPicPr>
        <p:blipFill>
          <a:blip r:embed="rId3"/>
          <a:stretch>
            <a:fillRect/>
          </a:stretch>
        </p:blipFill>
        <p:spPr>
          <a:xfrm rot="21238453">
            <a:off x="8233484" y="1401651"/>
            <a:ext cx="3142833" cy="2996843"/>
          </a:xfrm>
          <a:prstGeom prst="rect">
            <a:avLst/>
          </a:prstGeom>
        </p:spPr>
      </p:pic>
      <p:pic>
        <p:nvPicPr>
          <p:cNvPr id="7" name="Bildobjekt 6">
            <a:extLst>
              <a:ext uri="{FF2B5EF4-FFF2-40B4-BE49-F238E27FC236}">
                <a16:creationId xmlns:a16="http://schemas.microsoft.com/office/drawing/2014/main" id="{94EE94EC-3301-D547-FB5A-5A3704435E37}"/>
              </a:ext>
            </a:extLst>
          </p:cNvPr>
          <p:cNvPicPr>
            <a:picLocks noChangeAspect="1"/>
          </p:cNvPicPr>
          <p:nvPr/>
        </p:nvPicPr>
        <p:blipFill>
          <a:blip r:embed="rId4"/>
          <a:stretch>
            <a:fillRect/>
          </a:stretch>
        </p:blipFill>
        <p:spPr>
          <a:xfrm rot="657983">
            <a:off x="5140705" y="1335240"/>
            <a:ext cx="2369109" cy="3731734"/>
          </a:xfrm>
          <a:prstGeom prst="rect">
            <a:avLst/>
          </a:prstGeom>
        </p:spPr>
      </p:pic>
      <p:pic>
        <p:nvPicPr>
          <p:cNvPr id="9" name="Bildobjekt 8">
            <a:extLst>
              <a:ext uri="{FF2B5EF4-FFF2-40B4-BE49-F238E27FC236}">
                <a16:creationId xmlns:a16="http://schemas.microsoft.com/office/drawing/2014/main" id="{7D568F28-F053-76EA-F046-58A78A45BEC4}"/>
              </a:ext>
            </a:extLst>
          </p:cNvPr>
          <p:cNvPicPr>
            <a:picLocks noChangeAspect="1"/>
          </p:cNvPicPr>
          <p:nvPr/>
        </p:nvPicPr>
        <p:blipFill>
          <a:blip r:embed="rId5"/>
          <a:stretch>
            <a:fillRect/>
          </a:stretch>
        </p:blipFill>
        <p:spPr>
          <a:xfrm rot="403152">
            <a:off x="8776669" y="4363374"/>
            <a:ext cx="3594313" cy="2497290"/>
          </a:xfrm>
          <a:prstGeom prst="rect">
            <a:avLst/>
          </a:prstGeom>
        </p:spPr>
      </p:pic>
      <p:pic>
        <p:nvPicPr>
          <p:cNvPr id="10" name="Bildobjekt 9">
            <a:extLst>
              <a:ext uri="{FF2B5EF4-FFF2-40B4-BE49-F238E27FC236}">
                <a16:creationId xmlns:a16="http://schemas.microsoft.com/office/drawing/2014/main" id="{193320A4-71DE-B53E-092B-70D73CF2A2D5}"/>
              </a:ext>
            </a:extLst>
          </p:cNvPr>
          <p:cNvPicPr>
            <a:picLocks noChangeAspect="1"/>
          </p:cNvPicPr>
          <p:nvPr/>
        </p:nvPicPr>
        <p:blipFill>
          <a:blip r:embed="rId6"/>
          <a:stretch>
            <a:fillRect/>
          </a:stretch>
        </p:blipFill>
        <p:spPr>
          <a:xfrm rot="20936232">
            <a:off x="6920437" y="4576717"/>
            <a:ext cx="1814340" cy="2238048"/>
          </a:xfrm>
          <a:prstGeom prst="rect">
            <a:avLst/>
          </a:prstGeom>
        </p:spPr>
      </p:pic>
    </p:spTree>
    <p:extLst>
      <p:ext uri="{BB962C8B-B14F-4D97-AF65-F5344CB8AC3E}">
        <p14:creationId xmlns:p14="http://schemas.microsoft.com/office/powerpoint/2010/main" val="2508656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6FDA37F-67FB-F40A-D998-EB75FAF5305A}"/>
              </a:ext>
            </a:extLst>
          </p:cNvPr>
          <p:cNvSpPr>
            <a:spLocks noGrp="1"/>
          </p:cNvSpPr>
          <p:nvPr>
            <p:ph type="title"/>
          </p:nvPr>
        </p:nvSpPr>
        <p:spPr/>
        <p:txBody>
          <a:bodyPr/>
          <a:lstStyle/>
          <a:p>
            <a:r>
              <a:rPr lang="sv-SE" err="1"/>
              <a:t>How</a:t>
            </a:r>
            <a:r>
              <a:rPr lang="sv-SE"/>
              <a:t> do I </a:t>
            </a:r>
            <a:r>
              <a:rPr lang="sv-SE" err="1"/>
              <a:t>join</a:t>
            </a:r>
            <a:r>
              <a:rPr lang="sv-SE"/>
              <a:t>? </a:t>
            </a:r>
          </a:p>
        </p:txBody>
      </p:sp>
      <p:sp>
        <p:nvSpPr>
          <p:cNvPr id="3" name="Platshållare för innehåll 2">
            <a:extLst>
              <a:ext uri="{FF2B5EF4-FFF2-40B4-BE49-F238E27FC236}">
                <a16:creationId xmlns:a16="http://schemas.microsoft.com/office/drawing/2014/main" id="{FB7769AD-6B12-1A16-4062-9E953225CF4B}"/>
              </a:ext>
            </a:extLst>
          </p:cNvPr>
          <p:cNvSpPr>
            <a:spLocks noGrp="1"/>
          </p:cNvSpPr>
          <p:nvPr>
            <p:ph idx="1"/>
          </p:nvPr>
        </p:nvSpPr>
        <p:spPr>
          <a:xfrm>
            <a:off x="2569963" y="2275375"/>
            <a:ext cx="10515600" cy="4351338"/>
          </a:xfrm>
        </p:spPr>
        <p:txBody>
          <a:bodyPr vert="horz" lIns="91440" tIns="45720" rIns="91440" bIns="45720" rtlCol="0" anchor="t">
            <a:normAutofit lnSpcReduction="10000"/>
          </a:bodyPr>
          <a:lstStyle/>
          <a:p>
            <a:pPr algn="l" fontAlgn="base">
              <a:buFont typeface="+mj-lt"/>
              <a:buAutoNum type="arabicPeriod"/>
            </a:pPr>
            <a:endParaRPr lang="sv-SE" i="0">
              <a:solidFill>
                <a:srgbClr val="000000"/>
              </a:solidFill>
              <a:effectLst/>
              <a:latin typeface="var( --e-global-typography-text-font-family )"/>
            </a:endParaRPr>
          </a:p>
          <a:p>
            <a:pPr algn="l" fontAlgn="base">
              <a:buFont typeface="+mj-lt"/>
              <a:buAutoNum type="arabicPeriod"/>
            </a:pPr>
            <a:endParaRPr lang="sv-SE">
              <a:solidFill>
                <a:srgbClr val="000000"/>
              </a:solidFill>
              <a:latin typeface="var( --e-global-typography-text-font-family )"/>
            </a:endParaRPr>
          </a:p>
          <a:p>
            <a:pPr algn="l" fontAlgn="base">
              <a:buFont typeface="+mj-lt"/>
              <a:buAutoNum type="arabicPeriod"/>
            </a:pPr>
            <a:endParaRPr lang="sv-SE">
              <a:solidFill>
                <a:srgbClr val="000000"/>
              </a:solidFill>
              <a:latin typeface="var( --e-global-typography-text-font-family )"/>
            </a:endParaRPr>
          </a:p>
          <a:p>
            <a:pPr algn="l" fontAlgn="base">
              <a:buFont typeface="+mj-lt"/>
              <a:buAutoNum type="arabicPeriod"/>
            </a:pPr>
            <a:endParaRPr lang="sv-SE">
              <a:solidFill>
                <a:srgbClr val="000000"/>
              </a:solidFill>
              <a:latin typeface="var( --e-global-typography-text-font-family )"/>
            </a:endParaRPr>
          </a:p>
          <a:p>
            <a:pPr fontAlgn="base">
              <a:buFont typeface="+mj-lt"/>
              <a:buAutoNum type="arabicPeriod"/>
            </a:pPr>
            <a:r>
              <a:rPr lang="sv-SE" i="0" err="1">
                <a:effectLst/>
                <a:latin typeface="Garamond"/>
              </a:rPr>
              <a:t>Download</a:t>
            </a:r>
            <a:r>
              <a:rPr lang="sv-SE" i="0">
                <a:effectLst/>
                <a:latin typeface="Garamond"/>
              </a:rPr>
              <a:t> the </a:t>
            </a:r>
            <a:r>
              <a:rPr lang="sv-SE" i="0" err="1">
                <a:effectLst/>
                <a:latin typeface="Garamond"/>
              </a:rPr>
              <a:t>Hitract</a:t>
            </a:r>
            <a:r>
              <a:rPr lang="sv-SE" i="0">
                <a:effectLst/>
                <a:latin typeface="Garamond"/>
              </a:rPr>
              <a:t> </a:t>
            </a:r>
            <a:r>
              <a:rPr lang="sv-SE" i="0" err="1">
                <a:effectLst/>
                <a:latin typeface="Garamond"/>
              </a:rPr>
              <a:t>app</a:t>
            </a:r>
            <a:r>
              <a:rPr lang="sv-SE" i="0">
                <a:effectLst/>
                <a:latin typeface="Garamond"/>
              </a:rPr>
              <a:t> and </a:t>
            </a:r>
            <a:r>
              <a:rPr lang="sv-SE" i="0" err="1">
                <a:effectLst/>
                <a:latin typeface="Garamond"/>
              </a:rPr>
              <a:t>create</a:t>
            </a:r>
            <a:r>
              <a:rPr lang="sv-SE" i="0">
                <a:effectLst/>
                <a:latin typeface="Garamond"/>
              </a:rPr>
              <a:t> an </a:t>
            </a:r>
            <a:r>
              <a:rPr lang="sv-SE" i="0" err="1">
                <a:effectLst/>
                <a:latin typeface="Garamond"/>
              </a:rPr>
              <a:t>account</a:t>
            </a:r>
            <a:r>
              <a:rPr lang="sv-SE">
                <a:latin typeface="Garamond"/>
              </a:rPr>
              <a:t> </a:t>
            </a:r>
          </a:p>
          <a:p>
            <a:pPr algn="l" fontAlgn="base">
              <a:buFont typeface="+mj-lt"/>
              <a:buAutoNum type="arabicPeriod"/>
            </a:pPr>
            <a:r>
              <a:rPr lang="sv-SE" i="0" err="1">
                <a:effectLst/>
                <a:latin typeface="Garamond"/>
              </a:rPr>
              <a:t>Find</a:t>
            </a:r>
            <a:r>
              <a:rPr lang="sv-SE" i="0">
                <a:effectLst/>
                <a:latin typeface="Garamond"/>
              </a:rPr>
              <a:t> </a:t>
            </a:r>
            <a:r>
              <a:rPr lang="sv-SE" i="0" err="1">
                <a:effectLst/>
                <a:latin typeface="Garamond"/>
              </a:rPr>
              <a:t>our</a:t>
            </a:r>
            <a:r>
              <a:rPr lang="sv-SE" i="0">
                <a:effectLst/>
                <a:latin typeface="Garamond"/>
              </a:rPr>
              <a:t> </a:t>
            </a:r>
            <a:r>
              <a:rPr lang="sv-SE" i="0" err="1">
                <a:effectLst/>
                <a:latin typeface="Garamond"/>
              </a:rPr>
              <a:t>hitClub</a:t>
            </a:r>
            <a:r>
              <a:rPr lang="sv-SE" i="0">
                <a:effectLst/>
                <a:latin typeface="Garamond"/>
              </a:rPr>
              <a:t> by </a:t>
            </a:r>
            <a:r>
              <a:rPr lang="sv-SE" i="0" err="1">
                <a:effectLst/>
                <a:latin typeface="Garamond"/>
              </a:rPr>
              <a:t>searching</a:t>
            </a:r>
            <a:r>
              <a:rPr lang="sv-SE" i="0">
                <a:effectLst/>
                <a:latin typeface="Garamond"/>
              </a:rPr>
              <a:t> for “Linnékåren”</a:t>
            </a:r>
          </a:p>
          <a:p>
            <a:pPr fontAlgn="base">
              <a:buFont typeface="+mj-lt"/>
              <a:buAutoNum type="arabicPeriod"/>
            </a:pPr>
            <a:r>
              <a:rPr lang="sv-SE" i="0">
                <a:effectLst/>
                <a:latin typeface="Garamond"/>
              </a:rPr>
              <a:t>Press “Bli medlem” and </a:t>
            </a:r>
            <a:r>
              <a:rPr lang="sv-SE" i="0" err="1">
                <a:effectLst/>
                <a:latin typeface="Garamond"/>
              </a:rPr>
              <a:t>follow</a:t>
            </a:r>
            <a:r>
              <a:rPr lang="sv-SE" i="0">
                <a:effectLst/>
                <a:latin typeface="Garamond"/>
              </a:rPr>
              <a:t> </a:t>
            </a:r>
            <a:r>
              <a:rPr lang="sv-SE" i="0" err="1">
                <a:effectLst/>
                <a:latin typeface="Garamond"/>
              </a:rPr>
              <a:t>instructions</a:t>
            </a:r>
            <a:r>
              <a:rPr lang="sv-SE">
                <a:latin typeface="Garamond"/>
              </a:rPr>
              <a:t> </a:t>
            </a:r>
            <a:endParaRPr lang="sv-SE" i="0">
              <a:effectLst/>
              <a:latin typeface="Garamond"/>
            </a:endParaRPr>
          </a:p>
          <a:p>
            <a:pPr marL="0" indent="0" algn="l" fontAlgn="base">
              <a:buNone/>
            </a:pPr>
            <a:endParaRPr lang="sv-SE" i="0">
              <a:effectLst/>
              <a:latin typeface="Garamond"/>
            </a:endParaRPr>
          </a:p>
          <a:p>
            <a:pPr marL="0" indent="0" algn="l" fontAlgn="base">
              <a:buNone/>
            </a:pPr>
            <a:r>
              <a:rPr lang="sv-SE" i="0" err="1">
                <a:effectLst/>
                <a:latin typeface="Garamond"/>
              </a:rPr>
              <a:t>Done</a:t>
            </a:r>
            <a:r>
              <a:rPr lang="sv-SE" i="0">
                <a:effectLst/>
                <a:latin typeface="Garamond"/>
              </a:rPr>
              <a:t>!</a:t>
            </a:r>
          </a:p>
          <a:p>
            <a:endParaRPr lang="sv-SE"/>
          </a:p>
        </p:txBody>
      </p:sp>
      <p:pic>
        <p:nvPicPr>
          <p:cNvPr id="1026" name="Picture 2">
            <a:hlinkClick r:id="rId2"/>
            <a:extLst>
              <a:ext uri="{FF2B5EF4-FFF2-40B4-BE49-F238E27FC236}">
                <a16:creationId xmlns:a16="http://schemas.microsoft.com/office/drawing/2014/main" id="{60E16FFD-2144-CA82-77B4-2AC89834C2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3240" y="1961352"/>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99A67813-3140-DBC4-6EE1-0ACFFE6A1024}"/>
              </a:ext>
            </a:extLst>
          </p:cNvPr>
          <p:cNvPicPr>
            <a:picLocks noChangeAspect="1"/>
          </p:cNvPicPr>
          <p:nvPr/>
        </p:nvPicPr>
        <p:blipFill>
          <a:blip r:embed="rId4"/>
          <a:stretch>
            <a:fillRect/>
          </a:stretch>
        </p:blipFill>
        <p:spPr>
          <a:xfrm>
            <a:off x="5762325" y="1804831"/>
            <a:ext cx="2065438" cy="2027541"/>
          </a:xfrm>
          <a:prstGeom prst="rect">
            <a:avLst/>
          </a:prstGeom>
        </p:spPr>
      </p:pic>
      <p:pic>
        <p:nvPicPr>
          <p:cNvPr id="7" name="Bildobjekt 6">
            <a:extLst>
              <a:ext uri="{FF2B5EF4-FFF2-40B4-BE49-F238E27FC236}">
                <a16:creationId xmlns:a16="http://schemas.microsoft.com/office/drawing/2014/main" id="{AE837434-D210-4B2D-A7E3-6B9BA633CF3E}"/>
              </a:ext>
            </a:extLst>
          </p:cNvPr>
          <p:cNvPicPr>
            <a:picLocks noChangeAspect="1"/>
          </p:cNvPicPr>
          <p:nvPr/>
        </p:nvPicPr>
        <p:blipFill>
          <a:blip r:embed="rId5"/>
          <a:stretch>
            <a:fillRect/>
          </a:stretch>
        </p:blipFill>
        <p:spPr>
          <a:xfrm rot="978193">
            <a:off x="10166782" y="1220588"/>
            <a:ext cx="1817448" cy="3104465"/>
          </a:xfrm>
          <a:prstGeom prst="rect">
            <a:avLst/>
          </a:prstGeom>
        </p:spPr>
      </p:pic>
      <p:pic>
        <p:nvPicPr>
          <p:cNvPr id="11" name="Bildobjekt 10">
            <a:extLst>
              <a:ext uri="{FF2B5EF4-FFF2-40B4-BE49-F238E27FC236}">
                <a16:creationId xmlns:a16="http://schemas.microsoft.com/office/drawing/2014/main" id="{93A35B0B-B1A1-5154-F738-5CE4A47C863A}"/>
              </a:ext>
            </a:extLst>
          </p:cNvPr>
          <p:cNvPicPr>
            <a:picLocks noChangeAspect="1"/>
          </p:cNvPicPr>
          <p:nvPr/>
        </p:nvPicPr>
        <p:blipFill>
          <a:blip r:embed="rId6"/>
          <a:stretch>
            <a:fillRect/>
          </a:stretch>
        </p:blipFill>
        <p:spPr>
          <a:xfrm rot="498004">
            <a:off x="420690" y="1752184"/>
            <a:ext cx="2425469" cy="1559008"/>
          </a:xfrm>
          <a:prstGeom prst="rect">
            <a:avLst/>
          </a:prstGeom>
        </p:spPr>
      </p:pic>
      <p:pic>
        <p:nvPicPr>
          <p:cNvPr id="13" name="Bildobjekt 12">
            <a:extLst>
              <a:ext uri="{FF2B5EF4-FFF2-40B4-BE49-F238E27FC236}">
                <a16:creationId xmlns:a16="http://schemas.microsoft.com/office/drawing/2014/main" id="{B92C1A84-26F9-E177-47A7-36362E985309}"/>
              </a:ext>
            </a:extLst>
          </p:cNvPr>
          <p:cNvPicPr>
            <a:picLocks noChangeAspect="1"/>
          </p:cNvPicPr>
          <p:nvPr/>
        </p:nvPicPr>
        <p:blipFill>
          <a:blip r:embed="rId7"/>
          <a:stretch>
            <a:fillRect/>
          </a:stretch>
        </p:blipFill>
        <p:spPr>
          <a:xfrm rot="577778">
            <a:off x="10027391" y="4636619"/>
            <a:ext cx="2415897" cy="2340502"/>
          </a:xfrm>
          <a:prstGeom prst="rect">
            <a:avLst/>
          </a:prstGeom>
        </p:spPr>
      </p:pic>
      <p:pic>
        <p:nvPicPr>
          <p:cNvPr id="9" name="Bildobjekt 8">
            <a:extLst>
              <a:ext uri="{FF2B5EF4-FFF2-40B4-BE49-F238E27FC236}">
                <a16:creationId xmlns:a16="http://schemas.microsoft.com/office/drawing/2014/main" id="{E70F4810-C96B-B841-7C0A-085B05EE4AC5}"/>
              </a:ext>
            </a:extLst>
          </p:cNvPr>
          <p:cNvPicPr>
            <a:picLocks noChangeAspect="1"/>
          </p:cNvPicPr>
          <p:nvPr/>
        </p:nvPicPr>
        <p:blipFill>
          <a:blip r:embed="rId8"/>
          <a:stretch>
            <a:fillRect/>
          </a:stretch>
        </p:blipFill>
        <p:spPr>
          <a:xfrm rot="20906495">
            <a:off x="175584" y="3402523"/>
            <a:ext cx="1984309" cy="3484748"/>
          </a:xfrm>
          <a:prstGeom prst="rect">
            <a:avLst/>
          </a:prstGeom>
        </p:spPr>
      </p:pic>
    </p:spTree>
    <p:extLst>
      <p:ext uri="{BB962C8B-B14F-4D97-AF65-F5344CB8AC3E}">
        <p14:creationId xmlns:p14="http://schemas.microsoft.com/office/powerpoint/2010/main" val="3878045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C571A5B-0299-4A49-60B0-48293196952A}"/>
              </a:ext>
            </a:extLst>
          </p:cNvPr>
          <p:cNvSpPr>
            <a:spLocks noGrp="1"/>
          </p:cNvSpPr>
          <p:nvPr>
            <p:ph type="title"/>
          </p:nvPr>
        </p:nvSpPr>
        <p:spPr/>
        <p:txBody>
          <a:bodyPr/>
          <a:lstStyle/>
          <a:p>
            <a:r>
              <a:rPr lang="sv-SE" err="1">
                <a:latin typeface="Aileron Light"/>
              </a:rPr>
              <a:t>EUniWell</a:t>
            </a:r>
            <a:endParaRPr lang="sv-SE" err="1"/>
          </a:p>
        </p:txBody>
      </p:sp>
      <p:sp>
        <p:nvSpPr>
          <p:cNvPr id="3" name="Platshållare för innehåll 2">
            <a:extLst>
              <a:ext uri="{FF2B5EF4-FFF2-40B4-BE49-F238E27FC236}">
                <a16:creationId xmlns:a16="http://schemas.microsoft.com/office/drawing/2014/main" id="{F4750471-72A4-E2BE-3F7C-8D7C24046660}"/>
              </a:ext>
            </a:extLst>
          </p:cNvPr>
          <p:cNvSpPr>
            <a:spLocks noGrp="1"/>
          </p:cNvSpPr>
          <p:nvPr>
            <p:ph idx="1"/>
          </p:nvPr>
        </p:nvSpPr>
        <p:spPr>
          <a:xfrm>
            <a:off x="838200" y="1825625"/>
            <a:ext cx="4398524" cy="4351338"/>
          </a:xfrm>
        </p:spPr>
        <p:txBody>
          <a:bodyPr vert="horz" lIns="91440" tIns="45720" rIns="91440" bIns="45720" rtlCol="0" anchor="t">
            <a:normAutofit fontScale="77500" lnSpcReduction="20000"/>
          </a:bodyPr>
          <a:lstStyle/>
          <a:p>
            <a:pPr marL="0" indent="0">
              <a:buNone/>
            </a:pPr>
            <a:r>
              <a:rPr lang="sv-SE">
                <a:latin typeface="Garamond"/>
              </a:rPr>
              <a:t>A </a:t>
            </a:r>
            <a:r>
              <a:rPr lang="sv-SE" err="1">
                <a:latin typeface="Garamond"/>
              </a:rPr>
              <a:t>European</a:t>
            </a:r>
            <a:r>
              <a:rPr lang="sv-SE">
                <a:latin typeface="Garamond"/>
              </a:rPr>
              <a:t> University-</a:t>
            </a:r>
            <a:r>
              <a:rPr lang="sv-SE" err="1">
                <a:latin typeface="Garamond"/>
              </a:rPr>
              <a:t>initiative</a:t>
            </a:r>
            <a:r>
              <a:rPr lang="sv-SE">
                <a:latin typeface="Garamond"/>
              </a:rPr>
              <a:t> for </a:t>
            </a:r>
            <a:r>
              <a:rPr lang="sv-SE" err="1">
                <a:latin typeface="Garamond"/>
              </a:rPr>
              <a:t>wellbeing</a:t>
            </a:r>
            <a:r>
              <a:rPr lang="sv-SE">
                <a:latin typeface="Garamond"/>
              </a:rPr>
              <a:t> </a:t>
            </a:r>
            <a:r>
              <a:rPr lang="sv-SE" err="1">
                <a:latin typeface="Garamond"/>
              </a:rPr>
              <a:t>together</a:t>
            </a:r>
            <a:r>
              <a:rPr lang="sv-SE">
                <a:latin typeface="Garamond"/>
              </a:rPr>
              <a:t> </a:t>
            </a:r>
            <a:r>
              <a:rPr lang="sv-SE" err="1">
                <a:latin typeface="Garamond"/>
              </a:rPr>
              <a:t>with</a:t>
            </a:r>
            <a:r>
              <a:rPr lang="sv-SE">
                <a:latin typeface="Garamond"/>
              </a:rPr>
              <a:t> 10 </a:t>
            </a:r>
            <a:r>
              <a:rPr lang="sv-SE" err="1">
                <a:latin typeface="Garamond"/>
              </a:rPr>
              <a:t>other</a:t>
            </a:r>
            <a:r>
              <a:rPr lang="sv-SE">
                <a:latin typeface="Garamond"/>
              </a:rPr>
              <a:t> </a:t>
            </a:r>
            <a:r>
              <a:rPr lang="sv-SE" err="1">
                <a:latin typeface="Garamond"/>
              </a:rPr>
              <a:t>universities</a:t>
            </a:r>
            <a:r>
              <a:rPr lang="sv-SE">
                <a:latin typeface="Garamond"/>
              </a:rPr>
              <a:t>.</a:t>
            </a:r>
          </a:p>
          <a:p>
            <a:pPr marL="457200" indent="-457200"/>
            <a:r>
              <a:rPr lang="sv-SE" err="1">
                <a:latin typeface="Garamond"/>
              </a:rPr>
              <a:t>Increased</a:t>
            </a:r>
            <a:r>
              <a:rPr lang="sv-SE">
                <a:latin typeface="Garamond"/>
              </a:rPr>
              <a:t> </a:t>
            </a:r>
            <a:r>
              <a:rPr lang="sv-SE" err="1">
                <a:latin typeface="Garamond"/>
              </a:rPr>
              <a:t>mobility</a:t>
            </a:r>
            <a:r>
              <a:rPr lang="sv-SE">
                <a:latin typeface="Garamond"/>
              </a:rPr>
              <a:t> </a:t>
            </a:r>
            <a:r>
              <a:rPr lang="sv-SE" err="1">
                <a:latin typeface="Garamond"/>
              </a:rPr>
              <a:t>opportunities</a:t>
            </a:r>
          </a:p>
          <a:p>
            <a:pPr marL="457200" indent="-457200"/>
            <a:r>
              <a:rPr lang="sv-SE">
                <a:latin typeface="Garamond"/>
              </a:rPr>
              <a:t>Digital events</a:t>
            </a:r>
          </a:p>
          <a:p>
            <a:pPr marL="457200" indent="-457200"/>
            <a:r>
              <a:rPr lang="sv-SE" err="1">
                <a:latin typeface="Garamond"/>
              </a:rPr>
              <a:t>Local</a:t>
            </a:r>
            <a:r>
              <a:rPr lang="sv-SE">
                <a:latin typeface="Garamond"/>
              </a:rPr>
              <a:t> events</a:t>
            </a:r>
          </a:p>
          <a:p>
            <a:pPr marL="457200" indent="-457200"/>
            <a:r>
              <a:rPr lang="sv-SE">
                <a:latin typeface="Garamond"/>
              </a:rPr>
              <a:t>Get </a:t>
            </a:r>
            <a:r>
              <a:rPr lang="sv-SE" err="1">
                <a:latin typeface="Garamond"/>
              </a:rPr>
              <a:t>involved</a:t>
            </a:r>
            <a:r>
              <a:rPr lang="sv-SE">
                <a:latin typeface="Garamond"/>
              </a:rPr>
              <a:t> in the</a:t>
            </a:r>
            <a:endParaRPr lang="sv-SE"/>
          </a:p>
          <a:p>
            <a:pPr marL="0" indent="0">
              <a:buNone/>
            </a:pPr>
            <a:r>
              <a:rPr lang="sv-SE">
                <a:latin typeface="Garamond"/>
              </a:rPr>
              <a:t>new </a:t>
            </a:r>
            <a:r>
              <a:rPr lang="sv-SE" err="1">
                <a:latin typeface="Garamond"/>
              </a:rPr>
              <a:t>EUniWell</a:t>
            </a:r>
            <a:r>
              <a:rPr lang="sv-SE">
                <a:latin typeface="Garamond"/>
              </a:rPr>
              <a:t> </a:t>
            </a:r>
            <a:r>
              <a:rPr lang="sv-SE" err="1">
                <a:latin typeface="Garamond"/>
              </a:rPr>
              <a:t>committee</a:t>
            </a:r>
            <a:r>
              <a:rPr lang="sv-SE">
                <a:latin typeface="Garamond"/>
              </a:rPr>
              <a:t>!</a:t>
            </a:r>
            <a:endParaRPr lang="sv-SE"/>
          </a:p>
          <a:p>
            <a:pPr marL="0" indent="0">
              <a:buNone/>
            </a:pPr>
            <a:r>
              <a:rPr lang="sv-SE">
                <a:latin typeface="Garamond"/>
              </a:rPr>
              <a:t>Contact: </a:t>
            </a:r>
            <a:r>
              <a:rPr lang="sv-SE" sz="2600">
                <a:latin typeface="Garamond"/>
                <a:hlinkClick r:id="rId2"/>
              </a:rPr>
              <a:t>boardrep1@linnek.se</a:t>
            </a:r>
            <a:r>
              <a:rPr lang="sv-SE" sz="2600">
                <a:latin typeface="Garamond"/>
              </a:rPr>
              <a:t> </a:t>
            </a:r>
            <a:endParaRPr lang="sv-SE">
              <a:latin typeface="Garamond"/>
            </a:endParaRPr>
          </a:p>
          <a:p>
            <a:pPr marL="0" indent="0">
              <a:buNone/>
            </a:pPr>
            <a:endParaRPr lang="sv-SE" sz="2600">
              <a:latin typeface="Garamond"/>
            </a:endParaRPr>
          </a:p>
          <a:p>
            <a:pPr marL="0" indent="0">
              <a:buNone/>
            </a:pPr>
            <a:r>
              <a:rPr lang="sv-SE">
                <a:latin typeface="Garamond"/>
              </a:rPr>
              <a:t>Later </a:t>
            </a:r>
            <a:r>
              <a:rPr lang="sv-SE" err="1">
                <a:latin typeface="Garamond"/>
              </a:rPr>
              <a:t>this</a:t>
            </a:r>
            <a:r>
              <a:rPr lang="sv-SE">
                <a:latin typeface="Garamond"/>
              </a:rPr>
              <a:t> fall: Mental </a:t>
            </a:r>
            <a:r>
              <a:rPr lang="sv-SE" err="1">
                <a:latin typeface="Garamond"/>
              </a:rPr>
              <a:t>health</a:t>
            </a:r>
            <a:r>
              <a:rPr lang="sv-SE">
                <a:latin typeface="Garamond"/>
              </a:rPr>
              <a:t> event for international students (a student </a:t>
            </a:r>
            <a:r>
              <a:rPr lang="sv-SE" err="1">
                <a:latin typeface="Garamond"/>
              </a:rPr>
              <a:t>initiative</a:t>
            </a:r>
            <a:r>
              <a:rPr lang="sv-SE">
                <a:latin typeface="Garamond"/>
              </a:rPr>
              <a:t> </a:t>
            </a:r>
            <a:r>
              <a:rPr lang="sv-SE" err="1">
                <a:latin typeface="Garamond"/>
              </a:rPr>
              <a:t>that</a:t>
            </a:r>
            <a:r>
              <a:rPr lang="sv-SE">
                <a:latin typeface="Garamond"/>
              </a:rPr>
              <a:t> </a:t>
            </a:r>
            <a:r>
              <a:rPr lang="sv-SE" err="1">
                <a:latin typeface="Garamond"/>
              </a:rPr>
              <a:t>we</a:t>
            </a:r>
            <a:r>
              <a:rPr lang="sv-SE">
                <a:latin typeface="Garamond"/>
              </a:rPr>
              <a:t> support)</a:t>
            </a:r>
            <a:endParaRPr lang="sv-SE"/>
          </a:p>
          <a:p>
            <a:pPr marL="0" indent="0">
              <a:buNone/>
            </a:pPr>
            <a:endParaRPr lang="sv-SE"/>
          </a:p>
          <a:p>
            <a:pPr marL="0" indent="0">
              <a:buNone/>
            </a:pPr>
            <a:endParaRPr lang="sv-SE"/>
          </a:p>
        </p:txBody>
      </p:sp>
      <p:pic>
        <p:nvPicPr>
          <p:cNvPr id="6" name="Bildobjekt 5" descr="En bild som visar Människoansikte, text, klädsel, glasögon&#10;&#10;Automatiskt genererad beskrivning">
            <a:extLst>
              <a:ext uri="{FF2B5EF4-FFF2-40B4-BE49-F238E27FC236}">
                <a16:creationId xmlns:a16="http://schemas.microsoft.com/office/drawing/2014/main" id="{45A8CDF6-EEE0-5D26-693D-8E7FB321B3A6}"/>
              </a:ext>
            </a:extLst>
          </p:cNvPr>
          <p:cNvPicPr>
            <a:picLocks noChangeAspect="1"/>
          </p:cNvPicPr>
          <p:nvPr/>
        </p:nvPicPr>
        <p:blipFill>
          <a:blip r:embed="rId3"/>
          <a:stretch>
            <a:fillRect/>
          </a:stretch>
        </p:blipFill>
        <p:spPr>
          <a:xfrm>
            <a:off x="5364103" y="3429962"/>
            <a:ext cx="5151496" cy="3347115"/>
          </a:xfrm>
          <a:prstGeom prst="rect">
            <a:avLst/>
          </a:prstGeom>
        </p:spPr>
      </p:pic>
      <p:pic>
        <p:nvPicPr>
          <p:cNvPr id="4" name="Bildobjekt 3" descr="En bild som visar Teckensnitt, Grafik, text, logotyp&#10;&#10;Automatiskt genererad beskrivning">
            <a:extLst>
              <a:ext uri="{FF2B5EF4-FFF2-40B4-BE49-F238E27FC236}">
                <a16:creationId xmlns:a16="http://schemas.microsoft.com/office/drawing/2014/main" id="{AE5175F4-2161-99FF-53B2-F0F285CCECF4}"/>
              </a:ext>
            </a:extLst>
          </p:cNvPr>
          <p:cNvPicPr>
            <a:picLocks noChangeAspect="1"/>
          </p:cNvPicPr>
          <p:nvPr/>
        </p:nvPicPr>
        <p:blipFill>
          <a:blip r:embed="rId4"/>
          <a:stretch>
            <a:fillRect/>
          </a:stretch>
        </p:blipFill>
        <p:spPr>
          <a:xfrm>
            <a:off x="6681141" y="1715273"/>
            <a:ext cx="2743200" cy="2279749"/>
          </a:xfrm>
          <a:prstGeom prst="rect">
            <a:avLst/>
          </a:prstGeom>
        </p:spPr>
      </p:pic>
    </p:spTree>
    <p:extLst>
      <p:ext uri="{BB962C8B-B14F-4D97-AF65-F5344CB8AC3E}">
        <p14:creationId xmlns:p14="http://schemas.microsoft.com/office/powerpoint/2010/main" val="7710411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AD565F-9110-BD91-2A5F-090BC830D420}"/>
              </a:ext>
            </a:extLst>
          </p:cNvPr>
          <p:cNvSpPr>
            <a:spLocks noGrp="1"/>
          </p:cNvSpPr>
          <p:nvPr>
            <p:ph type="title"/>
          </p:nvPr>
        </p:nvSpPr>
        <p:spPr/>
        <p:txBody>
          <a:bodyPr/>
          <a:lstStyle/>
          <a:p>
            <a:r>
              <a:rPr lang="sv-SE" dirty="0">
                <a:latin typeface="Aileron Light"/>
              </a:rPr>
              <a:t>New in Växjö or Kalmar?</a:t>
            </a:r>
          </a:p>
        </p:txBody>
      </p:sp>
      <p:sp>
        <p:nvSpPr>
          <p:cNvPr id="3" name="Platshållare för innehåll 2">
            <a:extLst>
              <a:ext uri="{FF2B5EF4-FFF2-40B4-BE49-F238E27FC236}">
                <a16:creationId xmlns:a16="http://schemas.microsoft.com/office/drawing/2014/main" id="{090C68A5-09DC-62E6-496B-8E33D72F9C7E}"/>
              </a:ext>
            </a:extLst>
          </p:cNvPr>
          <p:cNvSpPr>
            <a:spLocks noGrp="1"/>
          </p:cNvSpPr>
          <p:nvPr>
            <p:ph idx="1"/>
          </p:nvPr>
        </p:nvSpPr>
        <p:spPr/>
        <p:txBody>
          <a:bodyPr vert="horz" lIns="91440" tIns="45720" rIns="91440" bIns="45720" rtlCol="0" anchor="t">
            <a:normAutofit/>
          </a:bodyPr>
          <a:lstStyle/>
          <a:p>
            <a:r>
              <a:rPr lang="sv-SE" dirty="0" err="1">
                <a:latin typeface="Garamond"/>
              </a:rPr>
              <a:t>Welcome</a:t>
            </a:r>
            <a:r>
              <a:rPr lang="sv-SE" dirty="0">
                <a:latin typeface="Garamond"/>
              </a:rPr>
              <a:t> </a:t>
            </a:r>
            <a:r>
              <a:rPr lang="sv-SE" dirty="0" err="1">
                <a:latin typeface="Garamond"/>
              </a:rPr>
              <a:t>package</a:t>
            </a:r>
            <a:r>
              <a:rPr lang="sv-SE" dirty="0">
                <a:latin typeface="Garamond"/>
              </a:rPr>
              <a:t> from the </a:t>
            </a:r>
            <a:r>
              <a:rPr lang="sv-SE" dirty="0" err="1">
                <a:latin typeface="Garamond"/>
              </a:rPr>
              <a:t>municipality</a:t>
            </a:r>
            <a:r>
              <a:rPr lang="sv-SE" dirty="0">
                <a:latin typeface="Garamond"/>
              </a:rPr>
              <a:t> </a:t>
            </a:r>
            <a:r>
              <a:rPr lang="sv-SE" dirty="0" err="1">
                <a:latin typeface="Garamond"/>
              </a:rPr>
              <a:t>when</a:t>
            </a:r>
            <a:r>
              <a:rPr lang="sv-SE" dirty="0">
                <a:latin typeface="Garamond"/>
              </a:rPr>
              <a:t> </a:t>
            </a:r>
            <a:r>
              <a:rPr lang="sv-SE" dirty="0" err="1">
                <a:latin typeface="Garamond"/>
              </a:rPr>
              <a:t>you</a:t>
            </a:r>
            <a:r>
              <a:rPr lang="sv-SE" dirty="0">
                <a:latin typeface="Garamond"/>
              </a:rPr>
              <a:t> register in the population register. To </a:t>
            </a:r>
            <a:r>
              <a:rPr lang="sv-SE" dirty="0" err="1">
                <a:latin typeface="Garamond"/>
              </a:rPr>
              <a:t>take</a:t>
            </a:r>
            <a:r>
              <a:rPr lang="sv-SE" dirty="0">
                <a:latin typeface="Garamond"/>
              </a:rPr>
              <a:t> part </a:t>
            </a:r>
            <a:r>
              <a:rPr lang="sv-SE" dirty="0" err="1">
                <a:latin typeface="Garamond"/>
              </a:rPr>
              <a:t>of</a:t>
            </a:r>
            <a:r>
              <a:rPr lang="sv-SE" dirty="0">
                <a:latin typeface="Garamond"/>
              </a:rPr>
              <a:t> </a:t>
            </a:r>
            <a:r>
              <a:rPr lang="sv-SE" dirty="0" err="1">
                <a:latin typeface="Garamond"/>
              </a:rPr>
              <a:t>this</a:t>
            </a:r>
            <a:r>
              <a:rPr lang="sv-SE" dirty="0">
                <a:latin typeface="Garamond"/>
              </a:rPr>
              <a:t> offer </a:t>
            </a:r>
            <a:r>
              <a:rPr lang="sv-SE" dirty="0" err="1">
                <a:latin typeface="Garamond"/>
              </a:rPr>
              <a:t>you</a:t>
            </a:r>
            <a:r>
              <a:rPr lang="sv-SE" dirty="0">
                <a:latin typeface="Garamond"/>
              </a:rPr>
              <a:t> must </a:t>
            </a:r>
            <a:r>
              <a:rPr lang="sv-SE" dirty="0" err="1">
                <a:latin typeface="Garamond"/>
              </a:rPr>
              <a:t>stay</a:t>
            </a:r>
            <a:r>
              <a:rPr lang="sv-SE" dirty="0">
                <a:latin typeface="Garamond"/>
              </a:rPr>
              <a:t> in Sweden </a:t>
            </a:r>
            <a:r>
              <a:rPr lang="sv-SE" dirty="0" err="1">
                <a:latin typeface="Garamond"/>
              </a:rPr>
              <a:t>longer</a:t>
            </a:r>
            <a:r>
              <a:rPr lang="sv-SE" dirty="0">
                <a:latin typeface="Garamond"/>
              </a:rPr>
              <a:t> </a:t>
            </a:r>
            <a:r>
              <a:rPr lang="sv-SE" dirty="0" err="1">
                <a:latin typeface="Garamond"/>
              </a:rPr>
              <a:t>than</a:t>
            </a:r>
            <a:r>
              <a:rPr lang="sv-SE" dirty="0">
                <a:latin typeface="Garamond"/>
              </a:rPr>
              <a:t> 12 </a:t>
            </a:r>
            <a:r>
              <a:rPr lang="sv-SE" dirty="0" err="1">
                <a:latin typeface="Garamond"/>
              </a:rPr>
              <a:t>months</a:t>
            </a:r>
            <a:r>
              <a:rPr lang="sv-SE" dirty="0">
                <a:latin typeface="Garamond"/>
              </a:rPr>
              <a:t>.  </a:t>
            </a:r>
            <a:endParaRPr lang="sv-SE" dirty="0"/>
          </a:p>
        </p:txBody>
      </p:sp>
      <p:pic>
        <p:nvPicPr>
          <p:cNvPr id="5" name="Bildobjekt 4">
            <a:extLst>
              <a:ext uri="{FF2B5EF4-FFF2-40B4-BE49-F238E27FC236}">
                <a16:creationId xmlns:a16="http://schemas.microsoft.com/office/drawing/2014/main" id="{38EDEE55-0E7D-ADC4-FAAF-0BC457768D70}"/>
              </a:ext>
            </a:extLst>
          </p:cNvPr>
          <p:cNvPicPr>
            <a:picLocks noChangeAspect="1"/>
          </p:cNvPicPr>
          <p:nvPr/>
        </p:nvPicPr>
        <p:blipFill>
          <a:blip r:embed="rId2"/>
          <a:stretch>
            <a:fillRect/>
          </a:stretch>
        </p:blipFill>
        <p:spPr>
          <a:xfrm rot="21035938">
            <a:off x="5553056" y="3171297"/>
            <a:ext cx="4996328" cy="2486809"/>
          </a:xfrm>
          <a:prstGeom prst="rect">
            <a:avLst/>
          </a:prstGeom>
        </p:spPr>
      </p:pic>
      <p:pic>
        <p:nvPicPr>
          <p:cNvPr id="4" name="Bildobjekt 3">
            <a:extLst>
              <a:ext uri="{FF2B5EF4-FFF2-40B4-BE49-F238E27FC236}">
                <a16:creationId xmlns:a16="http://schemas.microsoft.com/office/drawing/2014/main" id="{5BB36B26-B6E6-90C5-8C6E-FB88F60EA65F}"/>
              </a:ext>
            </a:extLst>
          </p:cNvPr>
          <p:cNvPicPr>
            <a:picLocks noChangeAspect="1"/>
          </p:cNvPicPr>
          <p:nvPr/>
        </p:nvPicPr>
        <p:blipFill>
          <a:blip r:embed="rId3"/>
          <a:stretch>
            <a:fillRect/>
          </a:stretch>
        </p:blipFill>
        <p:spPr>
          <a:xfrm rot="621889">
            <a:off x="1015237" y="3451726"/>
            <a:ext cx="4652458" cy="2389962"/>
          </a:xfrm>
          <a:prstGeom prst="rect">
            <a:avLst/>
          </a:prstGeom>
        </p:spPr>
      </p:pic>
    </p:spTree>
    <p:extLst>
      <p:ext uri="{BB962C8B-B14F-4D97-AF65-F5344CB8AC3E}">
        <p14:creationId xmlns:p14="http://schemas.microsoft.com/office/powerpoint/2010/main" val="1802772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12E48-8A43-4D73-F140-FE320E8A7D24}"/>
              </a:ext>
            </a:extLst>
          </p:cNvPr>
          <p:cNvSpPr>
            <a:spLocks noGrp="1"/>
          </p:cNvSpPr>
          <p:nvPr>
            <p:ph type="title"/>
          </p:nvPr>
        </p:nvSpPr>
        <p:spPr/>
        <p:txBody>
          <a:bodyPr/>
          <a:lstStyle/>
          <a:p>
            <a:r>
              <a:rPr lang="sv-SE" err="1"/>
              <a:t>Educational</a:t>
            </a:r>
            <a:r>
              <a:rPr lang="sv-SE"/>
              <a:t> </a:t>
            </a:r>
            <a:r>
              <a:rPr lang="sv-SE" err="1"/>
              <a:t>quality</a:t>
            </a:r>
            <a:endParaRPr lang="sv-SE"/>
          </a:p>
        </p:txBody>
      </p:sp>
      <p:sp>
        <p:nvSpPr>
          <p:cNvPr id="3" name="Platshållare för innehåll 2">
            <a:extLst>
              <a:ext uri="{FF2B5EF4-FFF2-40B4-BE49-F238E27FC236}">
                <a16:creationId xmlns:a16="http://schemas.microsoft.com/office/drawing/2014/main" id="{B92A6CC1-6452-BEBE-7CB1-40E4449D8AD4}"/>
              </a:ext>
            </a:extLst>
          </p:cNvPr>
          <p:cNvSpPr>
            <a:spLocks noGrp="1"/>
          </p:cNvSpPr>
          <p:nvPr>
            <p:ph idx="1"/>
          </p:nvPr>
        </p:nvSpPr>
        <p:spPr>
          <a:xfrm>
            <a:off x="3432904" y="1844675"/>
            <a:ext cx="4210050" cy="4351338"/>
          </a:xfrm>
        </p:spPr>
        <p:txBody>
          <a:bodyPr>
            <a:normAutofit/>
          </a:bodyPr>
          <a:lstStyle/>
          <a:p>
            <a:r>
              <a:rPr lang="sv-SE" sz="2000" err="1"/>
              <a:t>Advocating</a:t>
            </a:r>
            <a:r>
              <a:rPr lang="sv-SE" sz="2000"/>
              <a:t> student </a:t>
            </a:r>
            <a:r>
              <a:rPr lang="sv-SE" sz="2000" err="1"/>
              <a:t>matters</a:t>
            </a:r>
            <a:endParaRPr lang="sv-SE" sz="2000"/>
          </a:p>
          <a:p>
            <a:r>
              <a:rPr lang="sv-SE" sz="2000" err="1"/>
              <a:t>Quality</a:t>
            </a:r>
            <a:r>
              <a:rPr lang="sv-SE" sz="2000"/>
              <a:t> </a:t>
            </a:r>
            <a:r>
              <a:rPr lang="sv-SE" sz="2000" err="1"/>
              <a:t>evaluations</a:t>
            </a:r>
            <a:endParaRPr lang="sv-SE" sz="2000"/>
          </a:p>
          <a:p>
            <a:r>
              <a:rPr lang="sv-SE" sz="2000"/>
              <a:t>Student representation </a:t>
            </a:r>
          </a:p>
          <a:p>
            <a:r>
              <a:rPr lang="sv-SE" sz="2000"/>
              <a:t>Student </a:t>
            </a:r>
            <a:r>
              <a:rPr lang="sv-SE" sz="2000" err="1"/>
              <a:t>safety</a:t>
            </a:r>
            <a:r>
              <a:rPr lang="sv-SE" sz="2000"/>
              <a:t> representatives </a:t>
            </a:r>
          </a:p>
          <a:p>
            <a:r>
              <a:rPr lang="sv-SE" sz="2000"/>
              <a:t>Course </a:t>
            </a:r>
            <a:r>
              <a:rPr lang="sv-SE" sz="2000" err="1"/>
              <a:t>literature</a:t>
            </a:r>
            <a:r>
              <a:rPr lang="sv-SE" sz="2000"/>
              <a:t> grant, </a:t>
            </a:r>
            <a:br>
              <a:rPr lang="sv-SE" sz="2000"/>
            </a:br>
            <a:r>
              <a:rPr lang="sv-SE" sz="2000" err="1"/>
              <a:t>Dedication</a:t>
            </a:r>
            <a:r>
              <a:rPr lang="sv-SE" sz="2000"/>
              <a:t> grant, </a:t>
            </a:r>
            <a:r>
              <a:rPr lang="sv-SE" sz="2000" err="1"/>
              <a:t>Teacher</a:t>
            </a:r>
            <a:r>
              <a:rPr lang="sv-SE" sz="2000"/>
              <a:t> </a:t>
            </a:r>
            <a:r>
              <a:rPr lang="sv-SE" sz="2000" err="1"/>
              <a:t>of</a:t>
            </a:r>
            <a:r>
              <a:rPr lang="sv-SE" sz="2000"/>
              <a:t> the </a:t>
            </a:r>
            <a:r>
              <a:rPr lang="sv-SE" sz="2000" err="1"/>
              <a:t>Year</a:t>
            </a:r>
            <a:r>
              <a:rPr lang="sv-SE" sz="2000"/>
              <a:t> </a:t>
            </a:r>
          </a:p>
          <a:p>
            <a:r>
              <a:rPr lang="sv-SE" sz="2000"/>
              <a:t>SFS and </a:t>
            </a:r>
            <a:r>
              <a:rPr lang="sv-SE" sz="2000" err="1"/>
              <a:t>other</a:t>
            </a:r>
            <a:r>
              <a:rPr lang="sv-SE" sz="2000"/>
              <a:t> student unions</a:t>
            </a:r>
          </a:p>
          <a:p>
            <a:endParaRPr lang="sv-SE" sz="2000"/>
          </a:p>
          <a:p>
            <a:endParaRPr lang="sv-SE"/>
          </a:p>
        </p:txBody>
      </p:sp>
      <p:pic>
        <p:nvPicPr>
          <p:cNvPr id="5" name="Bildobjekt 4">
            <a:extLst>
              <a:ext uri="{FF2B5EF4-FFF2-40B4-BE49-F238E27FC236}">
                <a16:creationId xmlns:a16="http://schemas.microsoft.com/office/drawing/2014/main" id="{7F5E021A-6650-F9D6-650E-7EB1B5D48D90}"/>
              </a:ext>
            </a:extLst>
          </p:cNvPr>
          <p:cNvPicPr>
            <a:picLocks noChangeAspect="1"/>
          </p:cNvPicPr>
          <p:nvPr/>
        </p:nvPicPr>
        <p:blipFill>
          <a:blip r:embed="rId2"/>
          <a:stretch>
            <a:fillRect/>
          </a:stretch>
        </p:blipFill>
        <p:spPr>
          <a:xfrm rot="476210">
            <a:off x="8150390" y="331083"/>
            <a:ext cx="4056084" cy="4036128"/>
          </a:xfrm>
          <a:prstGeom prst="rect">
            <a:avLst/>
          </a:prstGeom>
        </p:spPr>
      </p:pic>
      <p:pic>
        <p:nvPicPr>
          <p:cNvPr id="7" name="Bildobjekt 6">
            <a:extLst>
              <a:ext uri="{FF2B5EF4-FFF2-40B4-BE49-F238E27FC236}">
                <a16:creationId xmlns:a16="http://schemas.microsoft.com/office/drawing/2014/main" id="{88E183C1-36DB-EC58-B796-D1E1DB0BFF62}"/>
              </a:ext>
            </a:extLst>
          </p:cNvPr>
          <p:cNvPicPr>
            <a:picLocks noChangeAspect="1"/>
          </p:cNvPicPr>
          <p:nvPr/>
        </p:nvPicPr>
        <p:blipFill>
          <a:blip r:embed="rId3"/>
          <a:stretch>
            <a:fillRect/>
          </a:stretch>
        </p:blipFill>
        <p:spPr>
          <a:xfrm rot="20591650">
            <a:off x="323455" y="3837029"/>
            <a:ext cx="2593238" cy="3014942"/>
          </a:xfrm>
          <a:prstGeom prst="rect">
            <a:avLst/>
          </a:prstGeom>
        </p:spPr>
      </p:pic>
      <p:pic>
        <p:nvPicPr>
          <p:cNvPr id="9" name="Bildobjekt 8">
            <a:extLst>
              <a:ext uri="{FF2B5EF4-FFF2-40B4-BE49-F238E27FC236}">
                <a16:creationId xmlns:a16="http://schemas.microsoft.com/office/drawing/2014/main" id="{1C43AD01-3912-53AA-6648-86BAB0B087FA}"/>
              </a:ext>
            </a:extLst>
          </p:cNvPr>
          <p:cNvPicPr>
            <a:picLocks noChangeAspect="1"/>
          </p:cNvPicPr>
          <p:nvPr/>
        </p:nvPicPr>
        <p:blipFill>
          <a:blip r:embed="rId4"/>
          <a:stretch>
            <a:fillRect/>
          </a:stretch>
        </p:blipFill>
        <p:spPr>
          <a:xfrm rot="699818">
            <a:off x="-77470" y="1529819"/>
            <a:ext cx="2170750" cy="2474519"/>
          </a:xfrm>
          <a:prstGeom prst="rect">
            <a:avLst/>
          </a:prstGeom>
        </p:spPr>
      </p:pic>
      <p:pic>
        <p:nvPicPr>
          <p:cNvPr id="11" name="Bildobjekt 10">
            <a:extLst>
              <a:ext uri="{FF2B5EF4-FFF2-40B4-BE49-F238E27FC236}">
                <a16:creationId xmlns:a16="http://schemas.microsoft.com/office/drawing/2014/main" id="{2E04923A-9207-BC32-5BA0-EF5B5575FA33}"/>
              </a:ext>
            </a:extLst>
          </p:cNvPr>
          <p:cNvPicPr>
            <a:picLocks noChangeAspect="1"/>
          </p:cNvPicPr>
          <p:nvPr/>
        </p:nvPicPr>
        <p:blipFill>
          <a:blip r:embed="rId5"/>
          <a:stretch>
            <a:fillRect/>
          </a:stretch>
        </p:blipFill>
        <p:spPr>
          <a:xfrm rot="21000594">
            <a:off x="7213409" y="4418172"/>
            <a:ext cx="3071087" cy="2562244"/>
          </a:xfrm>
          <a:prstGeom prst="rect">
            <a:avLst/>
          </a:prstGeom>
        </p:spPr>
      </p:pic>
      <p:pic>
        <p:nvPicPr>
          <p:cNvPr id="13" name="Bildobjekt 12">
            <a:extLst>
              <a:ext uri="{FF2B5EF4-FFF2-40B4-BE49-F238E27FC236}">
                <a16:creationId xmlns:a16="http://schemas.microsoft.com/office/drawing/2014/main" id="{596E90C8-D3F1-21CA-8E21-FE3A9AC2D787}"/>
              </a:ext>
            </a:extLst>
          </p:cNvPr>
          <p:cNvPicPr>
            <a:picLocks noChangeAspect="1"/>
          </p:cNvPicPr>
          <p:nvPr/>
        </p:nvPicPr>
        <p:blipFill>
          <a:blip r:embed="rId6"/>
          <a:stretch>
            <a:fillRect/>
          </a:stretch>
        </p:blipFill>
        <p:spPr>
          <a:xfrm rot="20745873">
            <a:off x="6907475" y="240609"/>
            <a:ext cx="1470960" cy="2316762"/>
          </a:xfrm>
          <a:prstGeom prst="rect">
            <a:avLst/>
          </a:prstGeom>
        </p:spPr>
      </p:pic>
    </p:spTree>
    <p:extLst>
      <p:ext uri="{BB962C8B-B14F-4D97-AF65-F5344CB8AC3E}">
        <p14:creationId xmlns:p14="http://schemas.microsoft.com/office/powerpoint/2010/main" val="796363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66B004-F8F9-8C77-2C67-8587F37CC11A}"/>
              </a:ext>
            </a:extLst>
          </p:cNvPr>
          <p:cNvSpPr>
            <a:spLocks noGrp="1"/>
          </p:cNvSpPr>
          <p:nvPr>
            <p:ph type="title"/>
          </p:nvPr>
        </p:nvSpPr>
        <p:spPr/>
        <p:txBody>
          <a:bodyPr/>
          <a:lstStyle/>
          <a:p>
            <a:r>
              <a:rPr lang="sv-SE" err="1"/>
              <a:t>Help</a:t>
            </a:r>
            <a:r>
              <a:rPr lang="sv-SE"/>
              <a:t> and support</a:t>
            </a:r>
          </a:p>
        </p:txBody>
      </p:sp>
      <p:sp>
        <p:nvSpPr>
          <p:cNvPr id="3" name="Platshållare för innehåll 2">
            <a:extLst>
              <a:ext uri="{FF2B5EF4-FFF2-40B4-BE49-F238E27FC236}">
                <a16:creationId xmlns:a16="http://schemas.microsoft.com/office/drawing/2014/main" id="{97BD3885-048E-1D6D-FA19-F25D90528C29}"/>
              </a:ext>
            </a:extLst>
          </p:cNvPr>
          <p:cNvSpPr>
            <a:spLocks noGrp="1"/>
          </p:cNvSpPr>
          <p:nvPr>
            <p:ph idx="1"/>
          </p:nvPr>
        </p:nvSpPr>
        <p:spPr/>
        <p:txBody>
          <a:bodyPr>
            <a:normAutofit lnSpcReduction="10000"/>
          </a:bodyPr>
          <a:lstStyle/>
          <a:p>
            <a:r>
              <a:rPr lang="sv-SE" err="1"/>
              <a:t>Laws</a:t>
            </a:r>
            <a:r>
              <a:rPr lang="sv-SE"/>
              <a:t>, </a:t>
            </a:r>
            <a:r>
              <a:rPr lang="sv-SE" err="1"/>
              <a:t>rules</a:t>
            </a:r>
            <a:r>
              <a:rPr lang="sv-SE"/>
              <a:t>, </a:t>
            </a:r>
            <a:r>
              <a:rPr lang="sv-SE" err="1"/>
              <a:t>guidelines</a:t>
            </a:r>
            <a:r>
              <a:rPr lang="sv-SE"/>
              <a:t> </a:t>
            </a:r>
          </a:p>
          <a:p>
            <a:r>
              <a:rPr lang="sv-SE"/>
              <a:t>University </a:t>
            </a:r>
            <a:r>
              <a:rPr lang="sv-SE" err="1"/>
              <a:t>routines</a:t>
            </a:r>
            <a:r>
              <a:rPr lang="sv-SE"/>
              <a:t> and </a:t>
            </a:r>
            <a:r>
              <a:rPr lang="sv-SE" err="1"/>
              <a:t>processes</a:t>
            </a:r>
            <a:r>
              <a:rPr lang="sv-SE"/>
              <a:t> </a:t>
            </a:r>
          </a:p>
          <a:p>
            <a:r>
              <a:rPr lang="sv-SE" err="1"/>
              <a:t>Rights</a:t>
            </a:r>
            <a:r>
              <a:rPr lang="sv-SE"/>
              <a:t> and </a:t>
            </a:r>
            <a:r>
              <a:rPr lang="sv-SE" err="1"/>
              <a:t>responsibilities</a:t>
            </a:r>
            <a:r>
              <a:rPr lang="sv-SE"/>
              <a:t> </a:t>
            </a:r>
          </a:p>
          <a:p>
            <a:r>
              <a:rPr lang="sv-SE" err="1"/>
              <a:t>Questions</a:t>
            </a:r>
            <a:r>
              <a:rPr lang="sv-SE"/>
              <a:t> </a:t>
            </a:r>
            <a:r>
              <a:rPr lang="sv-SE" err="1"/>
              <a:t>regarding</a:t>
            </a:r>
            <a:r>
              <a:rPr lang="sv-SE"/>
              <a:t> </a:t>
            </a:r>
            <a:r>
              <a:rPr lang="sv-SE" err="1"/>
              <a:t>courses</a:t>
            </a:r>
            <a:r>
              <a:rPr lang="sv-SE"/>
              <a:t> and </a:t>
            </a:r>
            <a:r>
              <a:rPr lang="sv-SE" err="1"/>
              <a:t>exams</a:t>
            </a:r>
            <a:r>
              <a:rPr lang="sv-SE"/>
              <a:t>  </a:t>
            </a:r>
          </a:p>
          <a:p>
            <a:r>
              <a:rPr lang="sv-SE" err="1"/>
              <a:t>Cheating</a:t>
            </a:r>
            <a:r>
              <a:rPr lang="sv-SE"/>
              <a:t> and </a:t>
            </a:r>
            <a:r>
              <a:rPr lang="sv-SE" err="1"/>
              <a:t>plagiarism</a:t>
            </a:r>
            <a:r>
              <a:rPr lang="sv-SE"/>
              <a:t>, </a:t>
            </a:r>
            <a:r>
              <a:rPr lang="sv-SE" err="1"/>
              <a:t>references</a:t>
            </a:r>
            <a:r>
              <a:rPr lang="sv-SE"/>
              <a:t>, </a:t>
            </a:r>
            <a:r>
              <a:rPr lang="sv-SE" err="1"/>
              <a:t>ChatGPT</a:t>
            </a:r>
            <a:r>
              <a:rPr lang="sv-SE"/>
              <a:t> </a:t>
            </a:r>
          </a:p>
          <a:p>
            <a:r>
              <a:rPr lang="sv-SE" err="1"/>
              <a:t>Harassment</a:t>
            </a:r>
            <a:r>
              <a:rPr lang="sv-SE"/>
              <a:t> and </a:t>
            </a:r>
            <a:r>
              <a:rPr lang="sv-SE" err="1"/>
              <a:t>unacceptable</a:t>
            </a:r>
            <a:r>
              <a:rPr lang="sv-SE"/>
              <a:t> </a:t>
            </a:r>
            <a:r>
              <a:rPr lang="sv-SE" err="1"/>
              <a:t>behavior</a:t>
            </a:r>
            <a:r>
              <a:rPr lang="sv-SE"/>
              <a:t> </a:t>
            </a:r>
          </a:p>
          <a:p>
            <a:r>
              <a:rPr lang="sv-SE"/>
              <a:t>Problems </a:t>
            </a:r>
            <a:r>
              <a:rPr lang="sv-SE" err="1"/>
              <a:t>with</a:t>
            </a:r>
            <a:r>
              <a:rPr lang="sv-SE"/>
              <a:t> internships</a:t>
            </a:r>
          </a:p>
          <a:p>
            <a:r>
              <a:rPr lang="sv-SE"/>
              <a:t>Problems </a:t>
            </a:r>
            <a:r>
              <a:rPr lang="sv-SE" err="1"/>
              <a:t>with</a:t>
            </a:r>
            <a:r>
              <a:rPr lang="sv-SE"/>
              <a:t> </a:t>
            </a:r>
            <a:r>
              <a:rPr lang="sv-SE" err="1"/>
              <a:t>other</a:t>
            </a:r>
            <a:r>
              <a:rPr lang="sv-SE"/>
              <a:t> students </a:t>
            </a:r>
          </a:p>
          <a:p>
            <a:r>
              <a:rPr lang="sv-SE" err="1"/>
              <a:t>Study</a:t>
            </a:r>
            <a:r>
              <a:rPr lang="sv-SE"/>
              <a:t> </a:t>
            </a:r>
            <a:r>
              <a:rPr lang="sv-SE" err="1"/>
              <a:t>environment</a:t>
            </a:r>
            <a:r>
              <a:rPr lang="sv-SE"/>
              <a:t> </a:t>
            </a:r>
            <a:r>
              <a:rPr lang="sv-SE" err="1"/>
              <a:t>issues</a:t>
            </a:r>
            <a:endParaRPr lang="sv-SE"/>
          </a:p>
        </p:txBody>
      </p:sp>
    </p:spTree>
    <p:extLst>
      <p:ext uri="{BB962C8B-B14F-4D97-AF65-F5344CB8AC3E}">
        <p14:creationId xmlns:p14="http://schemas.microsoft.com/office/powerpoint/2010/main" val="2225088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518182-FFFC-E323-2FF3-0A694B4788EB}"/>
              </a:ext>
            </a:extLst>
          </p:cNvPr>
          <p:cNvSpPr>
            <a:spLocks noGrp="1"/>
          </p:cNvSpPr>
          <p:nvPr>
            <p:ph type="title"/>
          </p:nvPr>
        </p:nvSpPr>
        <p:spPr/>
        <p:txBody>
          <a:bodyPr/>
          <a:lstStyle/>
          <a:p>
            <a:r>
              <a:rPr lang="sv-SE"/>
              <a:t>Student representation </a:t>
            </a:r>
          </a:p>
        </p:txBody>
      </p:sp>
      <p:sp>
        <p:nvSpPr>
          <p:cNvPr id="3" name="Platshållare för innehåll 2">
            <a:extLst>
              <a:ext uri="{FF2B5EF4-FFF2-40B4-BE49-F238E27FC236}">
                <a16:creationId xmlns:a16="http://schemas.microsoft.com/office/drawing/2014/main" id="{93B8CE92-6FDF-07EA-FB46-111F77B1F2A0}"/>
              </a:ext>
            </a:extLst>
          </p:cNvPr>
          <p:cNvSpPr>
            <a:spLocks noGrp="1"/>
          </p:cNvSpPr>
          <p:nvPr>
            <p:ph idx="1"/>
          </p:nvPr>
        </p:nvSpPr>
        <p:spPr/>
        <p:txBody>
          <a:bodyPr/>
          <a:lstStyle/>
          <a:p>
            <a:r>
              <a:rPr lang="sv-SE">
                <a:hlinkClick r:id="rId2"/>
              </a:rPr>
              <a:t>https://linnek.se/eng/studentrepresentant</a:t>
            </a:r>
            <a:r>
              <a:rPr lang="sv-SE"/>
              <a:t> </a:t>
            </a:r>
          </a:p>
          <a:p>
            <a:r>
              <a:rPr lang="sv-SE" err="1"/>
              <a:t>Dedicated</a:t>
            </a:r>
            <a:r>
              <a:rPr lang="sv-SE"/>
              <a:t> newsletter </a:t>
            </a:r>
          </a:p>
        </p:txBody>
      </p:sp>
      <p:pic>
        <p:nvPicPr>
          <p:cNvPr id="5" name="Bildobjekt 4">
            <a:hlinkClick r:id="rId3"/>
            <a:extLst>
              <a:ext uri="{FF2B5EF4-FFF2-40B4-BE49-F238E27FC236}">
                <a16:creationId xmlns:a16="http://schemas.microsoft.com/office/drawing/2014/main" id="{1F0AEEAF-59DC-AC20-55A2-67E12FD77DE2}"/>
              </a:ext>
            </a:extLst>
          </p:cNvPr>
          <p:cNvPicPr>
            <a:picLocks noChangeAspect="1"/>
          </p:cNvPicPr>
          <p:nvPr/>
        </p:nvPicPr>
        <p:blipFill>
          <a:blip r:embed="rId4"/>
          <a:stretch>
            <a:fillRect/>
          </a:stretch>
        </p:blipFill>
        <p:spPr>
          <a:xfrm>
            <a:off x="838200" y="2920938"/>
            <a:ext cx="5661111" cy="3256025"/>
          </a:xfrm>
          <a:prstGeom prst="rect">
            <a:avLst/>
          </a:prstGeom>
        </p:spPr>
      </p:pic>
      <p:pic>
        <p:nvPicPr>
          <p:cNvPr id="7" name="Bildobjekt 6">
            <a:extLst>
              <a:ext uri="{FF2B5EF4-FFF2-40B4-BE49-F238E27FC236}">
                <a16:creationId xmlns:a16="http://schemas.microsoft.com/office/drawing/2014/main" id="{2B5730B9-5441-00E0-54DA-B15438F2E8E5}"/>
              </a:ext>
            </a:extLst>
          </p:cNvPr>
          <p:cNvPicPr>
            <a:picLocks noChangeAspect="1"/>
          </p:cNvPicPr>
          <p:nvPr/>
        </p:nvPicPr>
        <p:blipFill>
          <a:blip r:embed="rId5"/>
          <a:stretch>
            <a:fillRect/>
          </a:stretch>
        </p:blipFill>
        <p:spPr>
          <a:xfrm rot="1151227">
            <a:off x="6311815" y="3219825"/>
            <a:ext cx="4355001" cy="2049412"/>
          </a:xfrm>
          <a:prstGeom prst="rect">
            <a:avLst/>
          </a:prstGeom>
        </p:spPr>
      </p:pic>
    </p:spTree>
    <p:extLst>
      <p:ext uri="{BB962C8B-B14F-4D97-AF65-F5344CB8AC3E}">
        <p14:creationId xmlns:p14="http://schemas.microsoft.com/office/powerpoint/2010/main" val="488236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44A871A3-99E0-EABF-A25F-B84357C6A7A1}"/>
              </a:ext>
            </a:extLst>
          </p:cNvPr>
          <p:cNvPicPr>
            <a:picLocks noChangeAspect="1"/>
          </p:cNvPicPr>
          <p:nvPr/>
        </p:nvPicPr>
        <p:blipFill>
          <a:blip r:embed="rId2"/>
          <a:stretch>
            <a:fillRect/>
          </a:stretch>
        </p:blipFill>
        <p:spPr>
          <a:xfrm rot="740881">
            <a:off x="776941" y="3832718"/>
            <a:ext cx="3318141" cy="3298322"/>
          </a:xfrm>
          <a:prstGeom prst="rect">
            <a:avLst/>
          </a:prstGeom>
        </p:spPr>
      </p:pic>
      <p:pic>
        <p:nvPicPr>
          <p:cNvPr id="6" name="Bildobjekt 5">
            <a:extLst>
              <a:ext uri="{FF2B5EF4-FFF2-40B4-BE49-F238E27FC236}">
                <a16:creationId xmlns:a16="http://schemas.microsoft.com/office/drawing/2014/main" id="{2F181D9C-3015-0069-5A2F-48840D05BDED}"/>
              </a:ext>
            </a:extLst>
          </p:cNvPr>
          <p:cNvPicPr>
            <a:picLocks noChangeAspect="1"/>
          </p:cNvPicPr>
          <p:nvPr/>
        </p:nvPicPr>
        <p:blipFill>
          <a:blip r:embed="rId3"/>
          <a:stretch>
            <a:fillRect/>
          </a:stretch>
        </p:blipFill>
        <p:spPr>
          <a:xfrm rot="20978336">
            <a:off x="46222" y="1971191"/>
            <a:ext cx="2333213" cy="2915618"/>
          </a:xfrm>
          <a:prstGeom prst="rect">
            <a:avLst/>
          </a:prstGeom>
        </p:spPr>
      </p:pic>
      <p:sp>
        <p:nvSpPr>
          <p:cNvPr id="8" name="Rubrik 7">
            <a:extLst>
              <a:ext uri="{FF2B5EF4-FFF2-40B4-BE49-F238E27FC236}">
                <a16:creationId xmlns:a16="http://schemas.microsoft.com/office/drawing/2014/main" id="{ECEC92DB-B0AF-5B57-54BE-310ACE4A8ACB}"/>
              </a:ext>
            </a:extLst>
          </p:cNvPr>
          <p:cNvSpPr>
            <a:spLocks noGrp="1"/>
          </p:cNvSpPr>
          <p:nvPr>
            <p:ph type="title"/>
          </p:nvPr>
        </p:nvSpPr>
        <p:spPr/>
        <p:txBody>
          <a:bodyPr/>
          <a:lstStyle/>
          <a:p>
            <a:r>
              <a:rPr lang="sv-SE"/>
              <a:t>Studiesocialt</a:t>
            </a:r>
          </a:p>
        </p:txBody>
      </p:sp>
      <p:pic>
        <p:nvPicPr>
          <p:cNvPr id="10" name="Bildobjekt 9">
            <a:extLst>
              <a:ext uri="{FF2B5EF4-FFF2-40B4-BE49-F238E27FC236}">
                <a16:creationId xmlns:a16="http://schemas.microsoft.com/office/drawing/2014/main" id="{444DD8BA-6FF1-46E4-0FBA-78F8CC85AA97}"/>
              </a:ext>
            </a:extLst>
          </p:cNvPr>
          <p:cNvPicPr>
            <a:picLocks noChangeAspect="1"/>
          </p:cNvPicPr>
          <p:nvPr/>
        </p:nvPicPr>
        <p:blipFill>
          <a:blip r:embed="rId4"/>
          <a:stretch>
            <a:fillRect/>
          </a:stretch>
        </p:blipFill>
        <p:spPr>
          <a:xfrm rot="339108">
            <a:off x="8221303" y="210528"/>
            <a:ext cx="3793818" cy="3803267"/>
          </a:xfrm>
          <a:prstGeom prst="rect">
            <a:avLst/>
          </a:prstGeom>
        </p:spPr>
      </p:pic>
      <p:sp>
        <p:nvSpPr>
          <p:cNvPr id="3" name="Platshållare för innehåll 2">
            <a:extLst>
              <a:ext uri="{FF2B5EF4-FFF2-40B4-BE49-F238E27FC236}">
                <a16:creationId xmlns:a16="http://schemas.microsoft.com/office/drawing/2014/main" id="{0817EE61-B964-5F55-1570-0985FD2FFA3B}"/>
              </a:ext>
            </a:extLst>
          </p:cNvPr>
          <p:cNvSpPr>
            <a:spLocks noGrp="1"/>
          </p:cNvSpPr>
          <p:nvPr>
            <p:ph idx="1"/>
          </p:nvPr>
        </p:nvSpPr>
        <p:spPr>
          <a:xfrm>
            <a:off x="3497817" y="2062925"/>
            <a:ext cx="5094634" cy="4351338"/>
          </a:xfrm>
          <a:solidFill>
            <a:schemeClr val="bg1">
              <a:lumMod val="85000"/>
              <a:alpha val="87000"/>
            </a:schemeClr>
          </a:solidFill>
        </p:spPr>
        <p:txBody>
          <a:bodyPr>
            <a:normAutofit/>
          </a:bodyPr>
          <a:lstStyle/>
          <a:p>
            <a:r>
              <a:rPr lang="sv-SE" sz="2400"/>
              <a:t>Föreningar och pubar</a:t>
            </a:r>
          </a:p>
          <a:p>
            <a:r>
              <a:rPr lang="sv-SE" sz="2400"/>
              <a:t>Tävlingar och events </a:t>
            </a:r>
          </a:p>
          <a:p>
            <a:r>
              <a:rPr lang="sv-SE" sz="2400"/>
              <a:t>Introveckan och välkomstmässor</a:t>
            </a:r>
          </a:p>
          <a:p>
            <a:r>
              <a:rPr lang="sv-SE" sz="2400" err="1"/>
              <a:t>CoastFest</a:t>
            </a:r>
            <a:r>
              <a:rPr lang="sv-SE" sz="2400"/>
              <a:t> och Valborg</a:t>
            </a:r>
          </a:p>
          <a:p>
            <a:r>
              <a:rPr lang="sv-SE" sz="2400"/>
              <a:t>Bostadsportal och jobbportal</a:t>
            </a:r>
          </a:p>
          <a:p>
            <a:r>
              <a:rPr lang="sv-SE" sz="2400"/>
              <a:t>Internationellt och </a:t>
            </a:r>
            <a:r>
              <a:rPr lang="sv-SE" sz="2400" err="1"/>
              <a:t>Buddy</a:t>
            </a:r>
            <a:r>
              <a:rPr lang="sv-SE" sz="2400"/>
              <a:t>-programmet</a:t>
            </a:r>
          </a:p>
          <a:p>
            <a:r>
              <a:rPr lang="sv-SE" sz="2400"/>
              <a:t>Trygghetsfrågor, ANDT, HBTQI</a:t>
            </a:r>
          </a:p>
          <a:p>
            <a:r>
              <a:rPr lang="sv-SE" sz="2400"/>
              <a:t>Rimliga hyror och kommunikationer</a:t>
            </a:r>
          </a:p>
          <a:p>
            <a:r>
              <a:rPr lang="sv-SE" sz="2400"/>
              <a:t>…med mera</a:t>
            </a:r>
          </a:p>
          <a:p>
            <a:endParaRPr lang="sv-SE"/>
          </a:p>
          <a:p>
            <a:pPr marL="0" indent="0">
              <a:buNone/>
            </a:pPr>
            <a:endParaRPr lang="sv-SE"/>
          </a:p>
        </p:txBody>
      </p:sp>
      <p:pic>
        <p:nvPicPr>
          <p:cNvPr id="12" name="Bildobjekt 11">
            <a:extLst>
              <a:ext uri="{FF2B5EF4-FFF2-40B4-BE49-F238E27FC236}">
                <a16:creationId xmlns:a16="http://schemas.microsoft.com/office/drawing/2014/main" id="{127E8C2C-C909-4426-5D84-A9B424920134}"/>
              </a:ext>
            </a:extLst>
          </p:cNvPr>
          <p:cNvPicPr>
            <a:picLocks noChangeAspect="1"/>
          </p:cNvPicPr>
          <p:nvPr/>
        </p:nvPicPr>
        <p:blipFill>
          <a:blip r:embed="rId5"/>
          <a:stretch>
            <a:fillRect/>
          </a:stretch>
        </p:blipFill>
        <p:spPr>
          <a:xfrm rot="20951263">
            <a:off x="8691631" y="3511196"/>
            <a:ext cx="3583542" cy="3388640"/>
          </a:xfrm>
          <a:prstGeom prst="rect">
            <a:avLst/>
          </a:prstGeom>
        </p:spPr>
      </p:pic>
    </p:spTree>
    <p:extLst>
      <p:ext uri="{BB962C8B-B14F-4D97-AF65-F5344CB8AC3E}">
        <p14:creationId xmlns:p14="http://schemas.microsoft.com/office/powerpoint/2010/main" val="29573886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E5230DC-99AE-8B3E-6DC3-777CD1A662C1}"/>
              </a:ext>
            </a:extLst>
          </p:cNvPr>
          <p:cNvSpPr>
            <a:spLocks noGrp="1"/>
          </p:cNvSpPr>
          <p:nvPr>
            <p:ph type="title"/>
          </p:nvPr>
        </p:nvSpPr>
        <p:spPr/>
        <p:txBody>
          <a:bodyPr/>
          <a:lstStyle/>
          <a:p>
            <a:r>
              <a:rPr lang="sv-SE"/>
              <a:t>Student </a:t>
            </a:r>
            <a:r>
              <a:rPr lang="sv-SE" err="1"/>
              <a:t>safety</a:t>
            </a:r>
            <a:r>
              <a:rPr lang="sv-SE"/>
              <a:t> representatives </a:t>
            </a:r>
          </a:p>
        </p:txBody>
      </p:sp>
      <p:sp>
        <p:nvSpPr>
          <p:cNvPr id="3" name="Platshållare för innehåll 2">
            <a:extLst>
              <a:ext uri="{FF2B5EF4-FFF2-40B4-BE49-F238E27FC236}">
                <a16:creationId xmlns:a16="http://schemas.microsoft.com/office/drawing/2014/main" id="{6618818F-0BC1-9D00-C24E-DACB2ED4301D}"/>
              </a:ext>
            </a:extLst>
          </p:cNvPr>
          <p:cNvSpPr>
            <a:spLocks noGrp="1"/>
          </p:cNvSpPr>
          <p:nvPr>
            <p:ph idx="1"/>
          </p:nvPr>
        </p:nvSpPr>
        <p:spPr/>
        <p:txBody>
          <a:bodyPr/>
          <a:lstStyle/>
          <a:p>
            <a:endParaRPr lang="sv-SE"/>
          </a:p>
        </p:txBody>
      </p:sp>
      <p:pic>
        <p:nvPicPr>
          <p:cNvPr id="5" name="Bildobjekt 4">
            <a:extLst>
              <a:ext uri="{FF2B5EF4-FFF2-40B4-BE49-F238E27FC236}">
                <a16:creationId xmlns:a16="http://schemas.microsoft.com/office/drawing/2014/main" id="{88BD86DE-4FDC-1D7C-6D16-4BE8711BE8D1}"/>
              </a:ext>
            </a:extLst>
          </p:cNvPr>
          <p:cNvPicPr>
            <a:picLocks noChangeAspect="1"/>
          </p:cNvPicPr>
          <p:nvPr/>
        </p:nvPicPr>
        <p:blipFill>
          <a:blip r:embed="rId2"/>
          <a:stretch>
            <a:fillRect/>
          </a:stretch>
        </p:blipFill>
        <p:spPr>
          <a:xfrm rot="796988">
            <a:off x="2936107" y="4088444"/>
            <a:ext cx="4392119" cy="2485548"/>
          </a:xfrm>
          <a:prstGeom prst="rect">
            <a:avLst/>
          </a:prstGeom>
        </p:spPr>
      </p:pic>
      <p:pic>
        <p:nvPicPr>
          <p:cNvPr id="6" name="Picture 2">
            <a:extLst>
              <a:ext uri="{FF2B5EF4-FFF2-40B4-BE49-F238E27FC236}">
                <a16:creationId xmlns:a16="http://schemas.microsoft.com/office/drawing/2014/main" id="{D3012A6C-0C7B-BD48-24F1-359C9E3FE1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52703">
            <a:off x="7255495" y="1357736"/>
            <a:ext cx="2508877" cy="5575282"/>
          </a:xfrm>
          <a:prstGeom prst="rect">
            <a:avLst/>
          </a:prstGeom>
          <a:noFill/>
          <a:extLst>
            <a:ext uri="{909E8E84-426E-40DD-AFC4-6F175D3DCCD1}">
              <a14:hiddenFill xmlns:a14="http://schemas.microsoft.com/office/drawing/2010/main">
                <a:solidFill>
                  <a:srgbClr val="FFFFFF"/>
                </a:solidFill>
              </a14:hiddenFill>
            </a:ext>
          </a:extLst>
        </p:spPr>
      </p:pic>
      <p:pic>
        <p:nvPicPr>
          <p:cNvPr id="10" name="Bildobjekt 9">
            <a:extLst>
              <a:ext uri="{FF2B5EF4-FFF2-40B4-BE49-F238E27FC236}">
                <a16:creationId xmlns:a16="http://schemas.microsoft.com/office/drawing/2014/main" id="{15C3BE3E-5F0F-EBFD-E07A-7CCF5F8FB1FE}"/>
              </a:ext>
            </a:extLst>
          </p:cNvPr>
          <p:cNvPicPr>
            <a:picLocks noChangeAspect="1"/>
          </p:cNvPicPr>
          <p:nvPr/>
        </p:nvPicPr>
        <p:blipFill>
          <a:blip r:embed="rId4"/>
          <a:stretch>
            <a:fillRect/>
          </a:stretch>
        </p:blipFill>
        <p:spPr>
          <a:xfrm rot="21018212">
            <a:off x="71996" y="1907523"/>
            <a:ext cx="5274639" cy="2688250"/>
          </a:xfrm>
          <a:prstGeom prst="rect">
            <a:avLst/>
          </a:prstGeom>
        </p:spPr>
      </p:pic>
    </p:spTree>
    <p:extLst>
      <p:ext uri="{BB962C8B-B14F-4D97-AF65-F5344CB8AC3E}">
        <p14:creationId xmlns:p14="http://schemas.microsoft.com/office/powerpoint/2010/main" val="38316414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B3F536-F8DF-CD2D-4664-05EFCCED1F00}"/>
              </a:ext>
            </a:extLst>
          </p:cNvPr>
          <p:cNvSpPr>
            <a:spLocks noGrp="1"/>
          </p:cNvSpPr>
          <p:nvPr>
            <p:ph type="title"/>
          </p:nvPr>
        </p:nvSpPr>
        <p:spPr/>
        <p:txBody>
          <a:bodyPr/>
          <a:lstStyle/>
          <a:p>
            <a:r>
              <a:rPr lang="sv-SE" err="1"/>
              <a:t>Cheating</a:t>
            </a:r>
            <a:r>
              <a:rPr lang="sv-SE"/>
              <a:t> and </a:t>
            </a:r>
            <a:r>
              <a:rPr lang="sv-SE" err="1"/>
              <a:t>plagiarism</a:t>
            </a:r>
            <a:r>
              <a:rPr lang="sv-SE"/>
              <a:t> </a:t>
            </a:r>
          </a:p>
        </p:txBody>
      </p:sp>
      <p:sp>
        <p:nvSpPr>
          <p:cNvPr id="3" name="Platshållare för innehåll 2">
            <a:extLst>
              <a:ext uri="{FF2B5EF4-FFF2-40B4-BE49-F238E27FC236}">
                <a16:creationId xmlns:a16="http://schemas.microsoft.com/office/drawing/2014/main" id="{D7AA2DD4-C6EB-CD72-D8A8-39119BD194A9}"/>
              </a:ext>
            </a:extLst>
          </p:cNvPr>
          <p:cNvSpPr>
            <a:spLocks noGrp="1"/>
          </p:cNvSpPr>
          <p:nvPr>
            <p:ph idx="1"/>
          </p:nvPr>
        </p:nvSpPr>
        <p:spPr/>
        <p:txBody>
          <a:bodyPr>
            <a:normAutofit/>
          </a:bodyPr>
          <a:lstStyle/>
          <a:p>
            <a:r>
              <a:rPr lang="sv-SE" sz="2400" err="1"/>
              <a:t>Attempt</a:t>
            </a:r>
            <a:r>
              <a:rPr lang="sv-SE" sz="2400"/>
              <a:t> to </a:t>
            </a:r>
            <a:r>
              <a:rPr lang="sv-SE" sz="2400" err="1"/>
              <a:t>deceive</a:t>
            </a:r>
            <a:r>
              <a:rPr lang="sv-SE" sz="2400"/>
              <a:t> = </a:t>
            </a:r>
            <a:r>
              <a:rPr lang="sv-SE" sz="2400" err="1"/>
              <a:t>cheating</a:t>
            </a:r>
            <a:endParaRPr lang="sv-SE" sz="2400"/>
          </a:p>
          <a:p>
            <a:pPr lvl="1"/>
            <a:r>
              <a:rPr lang="sv-SE" sz="2000" err="1"/>
              <a:t>Cheat</a:t>
            </a:r>
            <a:r>
              <a:rPr lang="sv-SE" sz="2000"/>
              <a:t> </a:t>
            </a:r>
            <a:r>
              <a:rPr lang="sv-SE" sz="2000" err="1"/>
              <a:t>notes</a:t>
            </a:r>
            <a:r>
              <a:rPr lang="sv-SE" sz="2000"/>
              <a:t> </a:t>
            </a:r>
          </a:p>
          <a:p>
            <a:pPr lvl="1"/>
            <a:r>
              <a:rPr lang="sv-SE" sz="2000" err="1"/>
              <a:t>Unallowed</a:t>
            </a:r>
            <a:r>
              <a:rPr lang="sv-SE" sz="2000"/>
              <a:t> aids </a:t>
            </a:r>
          </a:p>
          <a:p>
            <a:pPr lvl="1"/>
            <a:r>
              <a:rPr lang="sv-SE" sz="2000" err="1"/>
              <a:t>Unallowed</a:t>
            </a:r>
            <a:r>
              <a:rPr lang="sv-SE" sz="2000"/>
              <a:t> </a:t>
            </a:r>
            <a:r>
              <a:rPr lang="sv-SE" sz="2000" err="1"/>
              <a:t>cooperation</a:t>
            </a:r>
            <a:r>
              <a:rPr lang="sv-SE" sz="2000"/>
              <a:t> </a:t>
            </a:r>
          </a:p>
          <a:p>
            <a:pPr lvl="1"/>
            <a:r>
              <a:rPr lang="sv-SE" sz="2000" err="1"/>
              <a:t>Plagiarism</a:t>
            </a:r>
            <a:r>
              <a:rPr lang="sv-SE" sz="2000"/>
              <a:t> </a:t>
            </a:r>
          </a:p>
          <a:p>
            <a:pPr lvl="1"/>
            <a:r>
              <a:rPr lang="sv-SE" sz="2000"/>
              <a:t>Self </a:t>
            </a:r>
            <a:r>
              <a:rPr lang="sv-SE" sz="2000" err="1"/>
              <a:t>plagiarism</a:t>
            </a:r>
            <a:r>
              <a:rPr lang="sv-SE" sz="2000"/>
              <a:t> </a:t>
            </a:r>
          </a:p>
          <a:p>
            <a:pPr lvl="1"/>
            <a:r>
              <a:rPr lang="sv-SE" sz="2000"/>
              <a:t>Data </a:t>
            </a:r>
            <a:r>
              <a:rPr lang="sv-SE" sz="2000" err="1"/>
              <a:t>fabrication</a:t>
            </a:r>
            <a:endParaRPr lang="sv-SE" sz="2000"/>
          </a:p>
          <a:p>
            <a:r>
              <a:rPr lang="sv-SE" sz="2400" err="1"/>
              <a:t>Ouriginal</a:t>
            </a:r>
            <a:endParaRPr lang="sv-SE" sz="2400"/>
          </a:p>
          <a:p>
            <a:r>
              <a:rPr lang="sv-SE" sz="2400" err="1"/>
              <a:t>Academic</a:t>
            </a:r>
            <a:r>
              <a:rPr lang="sv-SE" sz="2400"/>
              <a:t> </a:t>
            </a:r>
            <a:r>
              <a:rPr lang="sv-SE" sz="2400" err="1"/>
              <a:t>honesty</a:t>
            </a:r>
            <a:r>
              <a:rPr lang="sv-SE" sz="2400"/>
              <a:t> = </a:t>
            </a:r>
            <a:r>
              <a:rPr lang="sv-SE" sz="2400" err="1"/>
              <a:t>your</a:t>
            </a:r>
            <a:r>
              <a:rPr lang="sv-SE" sz="2400"/>
              <a:t> </a:t>
            </a:r>
            <a:r>
              <a:rPr lang="sv-SE" sz="2400" err="1"/>
              <a:t>responsibility</a:t>
            </a:r>
            <a:r>
              <a:rPr lang="sv-SE" sz="2400"/>
              <a:t> </a:t>
            </a:r>
          </a:p>
          <a:p>
            <a:r>
              <a:rPr lang="sv-SE" sz="2400" err="1"/>
              <a:t>Refero</a:t>
            </a:r>
            <a:endParaRPr lang="sv-SE" sz="2400"/>
          </a:p>
          <a:p>
            <a:r>
              <a:rPr lang="sv-SE" sz="2400" err="1"/>
              <a:t>Disciplinary</a:t>
            </a:r>
            <a:r>
              <a:rPr lang="sv-SE" sz="2400"/>
              <a:t> </a:t>
            </a:r>
            <a:r>
              <a:rPr lang="sv-SE" sz="2400" err="1"/>
              <a:t>report</a:t>
            </a:r>
            <a:r>
              <a:rPr lang="sv-SE" sz="2400"/>
              <a:t> </a:t>
            </a:r>
          </a:p>
          <a:p>
            <a:endParaRPr lang="sv-SE"/>
          </a:p>
        </p:txBody>
      </p:sp>
      <p:graphicFrame>
        <p:nvGraphicFramePr>
          <p:cNvPr id="5" name="Diagram 4">
            <a:extLst>
              <a:ext uri="{FF2B5EF4-FFF2-40B4-BE49-F238E27FC236}">
                <a16:creationId xmlns:a16="http://schemas.microsoft.com/office/drawing/2014/main" id="{BB1B87AD-534C-A0EC-D965-9A523E1E0A1C}"/>
              </a:ext>
            </a:extLst>
          </p:cNvPr>
          <p:cNvGraphicFramePr>
            <a:graphicFrameLocks/>
          </p:cNvGraphicFramePr>
          <p:nvPr>
            <p:extLst>
              <p:ext uri="{D42A27DB-BD31-4B8C-83A1-F6EECF244321}">
                <p14:modId xmlns:p14="http://schemas.microsoft.com/office/powerpoint/2010/main" val="955450434"/>
              </p:ext>
            </p:extLst>
          </p:nvPr>
        </p:nvGraphicFramePr>
        <p:xfrm>
          <a:off x="5888736" y="1690689"/>
          <a:ext cx="4636008" cy="40552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085859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623833-1555-9CB1-6729-17D3ACFECE3F}"/>
              </a:ext>
            </a:extLst>
          </p:cNvPr>
          <p:cNvSpPr>
            <a:spLocks noGrp="1"/>
          </p:cNvSpPr>
          <p:nvPr>
            <p:ph type="title"/>
          </p:nvPr>
        </p:nvSpPr>
        <p:spPr/>
        <p:txBody>
          <a:bodyPr/>
          <a:lstStyle/>
          <a:p>
            <a:r>
              <a:rPr lang="sv-SE"/>
              <a:t>Chat GPT</a:t>
            </a:r>
          </a:p>
        </p:txBody>
      </p:sp>
      <p:sp>
        <p:nvSpPr>
          <p:cNvPr id="3" name="Platshållare för innehåll 2">
            <a:extLst>
              <a:ext uri="{FF2B5EF4-FFF2-40B4-BE49-F238E27FC236}">
                <a16:creationId xmlns:a16="http://schemas.microsoft.com/office/drawing/2014/main" id="{CD034D13-02FF-6433-C84C-290DC21DEFF4}"/>
              </a:ext>
            </a:extLst>
          </p:cNvPr>
          <p:cNvSpPr>
            <a:spLocks noGrp="1"/>
          </p:cNvSpPr>
          <p:nvPr>
            <p:ph idx="1"/>
          </p:nvPr>
        </p:nvSpPr>
        <p:spPr/>
        <p:txBody>
          <a:bodyPr>
            <a:normAutofit fontScale="92500" lnSpcReduction="10000"/>
          </a:bodyPr>
          <a:lstStyle/>
          <a:p>
            <a:r>
              <a:rPr lang="en-US" b="0" i="0">
                <a:solidFill>
                  <a:srgbClr val="374151"/>
                </a:solidFill>
                <a:effectLst/>
                <a:latin typeface="Söhne"/>
              </a:rPr>
              <a:t>Tool for learning: does not replace course literature or lecture materials. </a:t>
            </a:r>
          </a:p>
          <a:p>
            <a:r>
              <a:rPr lang="en-US">
                <a:solidFill>
                  <a:srgbClr val="374151"/>
                </a:solidFill>
                <a:latin typeface="Söhne"/>
              </a:rPr>
              <a:t>Highly i</a:t>
            </a:r>
            <a:r>
              <a:rPr lang="en-US" b="0" i="0">
                <a:solidFill>
                  <a:srgbClr val="374151"/>
                </a:solidFill>
                <a:effectLst/>
                <a:latin typeface="Söhne"/>
              </a:rPr>
              <a:t>nappropriate to use ChatGPT during examinations. Follow assignment instructions. Ask when uncertain! </a:t>
            </a:r>
          </a:p>
          <a:p>
            <a:r>
              <a:rPr lang="en-US" b="0" i="0">
                <a:solidFill>
                  <a:srgbClr val="374151"/>
                </a:solidFill>
                <a:effectLst/>
                <a:latin typeface="Söhne"/>
              </a:rPr>
              <a:t>You are responsible for the content. </a:t>
            </a:r>
          </a:p>
          <a:p>
            <a:r>
              <a:rPr lang="en-US" b="0" i="0">
                <a:solidFill>
                  <a:srgbClr val="374151"/>
                </a:solidFill>
                <a:effectLst/>
                <a:latin typeface="Söhne"/>
              </a:rPr>
              <a:t>Paraphrase, quote, and reference accurately, even with ChatGPT.</a:t>
            </a:r>
          </a:p>
          <a:p>
            <a:r>
              <a:rPr lang="en-US" b="0" i="0">
                <a:solidFill>
                  <a:srgbClr val="374151"/>
                </a:solidFill>
                <a:effectLst/>
                <a:latin typeface="Söhne"/>
              </a:rPr>
              <a:t>During individual exams or take-home exams, you never: </a:t>
            </a:r>
          </a:p>
          <a:p>
            <a:pPr lvl="1"/>
            <a:r>
              <a:rPr lang="en-US" b="0" i="0">
                <a:solidFill>
                  <a:srgbClr val="374151"/>
                </a:solidFill>
                <a:effectLst/>
                <a:latin typeface="Söhne"/>
              </a:rPr>
              <a:t>discuss tasks or proposed solutions with other students </a:t>
            </a:r>
          </a:p>
          <a:p>
            <a:pPr lvl="1"/>
            <a:r>
              <a:rPr lang="en-US" b="0" i="0">
                <a:solidFill>
                  <a:srgbClr val="374151"/>
                </a:solidFill>
                <a:effectLst/>
                <a:latin typeface="Söhne"/>
              </a:rPr>
              <a:t>share answers/solutions with other students </a:t>
            </a:r>
          </a:p>
          <a:p>
            <a:pPr lvl="1"/>
            <a:r>
              <a:rPr lang="en-US" b="0" i="0">
                <a:solidFill>
                  <a:srgbClr val="374151"/>
                </a:solidFill>
                <a:effectLst/>
                <a:latin typeface="Söhne"/>
              </a:rPr>
              <a:t>request or access other students' answers/ solutions </a:t>
            </a:r>
          </a:p>
          <a:p>
            <a:pPr lvl="1"/>
            <a:endParaRPr lang="en-US">
              <a:solidFill>
                <a:srgbClr val="374151"/>
              </a:solidFill>
              <a:latin typeface="Söhne"/>
            </a:endParaRPr>
          </a:p>
          <a:p>
            <a:r>
              <a:rPr lang="en-US" b="0" i="0">
                <a:solidFill>
                  <a:srgbClr val="374151"/>
                </a:solidFill>
                <a:effectLst/>
                <a:latin typeface="Söhne"/>
              </a:rPr>
              <a:t>Act ethically, clearly, and transparently!</a:t>
            </a:r>
            <a:endParaRPr lang="sv-SE"/>
          </a:p>
        </p:txBody>
      </p:sp>
    </p:spTree>
    <p:extLst>
      <p:ext uri="{BB962C8B-B14F-4D97-AF65-F5344CB8AC3E}">
        <p14:creationId xmlns:p14="http://schemas.microsoft.com/office/powerpoint/2010/main" val="678826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4113C92-9D4D-2581-F499-9DE51F5ABC66}"/>
              </a:ext>
            </a:extLst>
          </p:cNvPr>
          <p:cNvSpPr>
            <a:spLocks noGrp="1"/>
          </p:cNvSpPr>
          <p:nvPr>
            <p:ph type="title"/>
          </p:nvPr>
        </p:nvSpPr>
        <p:spPr/>
        <p:txBody>
          <a:bodyPr/>
          <a:lstStyle/>
          <a:p>
            <a:r>
              <a:rPr lang="sv-SE">
                <a:latin typeface="Aileron Light"/>
              </a:rPr>
              <a:t>Student pubs</a:t>
            </a:r>
            <a:endParaRPr lang="sv-SE"/>
          </a:p>
        </p:txBody>
      </p:sp>
      <p:sp>
        <p:nvSpPr>
          <p:cNvPr id="3" name="Platshållare för innehåll 2">
            <a:extLst>
              <a:ext uri="{FF2B5EF4-FFF2-40B4-BE49-F238E27FC236}">
                <a16:creationId xmlns:a16="http://schemas.microsoft.com/office/drawing/2014/main" id="{C20A35F7-B683-2592-7675-7E904FA221C9}"/>
              </a:ext>
            </a:extLst>
          </p:cNvPr>
          <p:cNvSpPr>
            <a:spLocks noGrp="1"/>
          </p:cNvSpPr>
          <p:nvPr>
            <p:ph idx="1"/>
          </p:nvPr>
        </p:nvSpPr>
        <p:spPr>
          <a:xfrm>
            <a:off x="838200" y="1825625"/>
            <a:ext cx="5623749" cy="4351338"/>
          </a:xfrm>
        </p:spPr>
        <p:txBody>
          <a:bodyPr vert="horz" lIns="91440" tIns="45720" rIns="91440" bIns="45720" rtlCol="0" anchor="t">
            <a:normAutofit fontScale="77500" lnSpcReduction="20000"/>
          </a:bodyPr>
          <a:lstStyle/>
          <a:p>
            <a:pPr marL="0" indent="0">
              <a:buNone/>
            </a:pPr>
            <a:r>
              <a:rPr lang="sv-SE" err="1">
                <a:latin typeface="Garamond"/>
              </a:rPr>
              <a:t>Two</a:t>
            </a:r>
            <a:r>
              <a:rPr lang="sv-SE">
                <a:latin typeface="Garamond"/>
              </a:rPr>
              <a:t> student pubs in Växjö</a:t>
            </a:r>
          </a:p>
          <a:p>
            <a:pPr marL="0" indent="0">
              <a:buNone/>
            </a:pPr>
            <a:r>
              <a:rPr lang="sv-SE">
                <a:latin typeface="Garamond"/>
              </a:rPr>
              <a:t>To </a:t>
            </a:r>
            <a:r>
              <a:rPr lang="sv-SE" err="1">
                <a:latin typeface="Garamond"/>
              </a:rPr>
              <a:t>enter</a:t>
            </a:r>
            <a:r>
              <a:rPr lang="sv-SE">
                <a:latin typeface="Garamond"/>
              </a:rPr>
              <a:t> </a:t>
            </a:r>
            <a:r>
              <a:rPr lang="sv-SE" err="1">
                <a:latin typeface="Garamond"/>
              </a:rPr>
              <a:t>Sivans</a:t>
            </a:r>
            <a:r>
              <a:rPr lang="sv-SE">
                <a:latin typeface="Garamond"/>
              </a:rPr>
              <a:t> </a:t>
            </a:r>
            <a:r>
              <a:rPr lang="sv-SE" err="1">
                <a:latin typeface="Garamond"/>
              </a:rPr>
              <a:t>you</a:t>
            </a:r>
            <a:r>
              <a:rPr lang="sv-SE">
                <a:latin typeface="Garamond"/>
              </a:rPr>
              <a:t> </a:t>
            </a:r>
            <a:r>
              <a:rPr lang="sv-SE" err="1">
                <a:latin typeface="Garamond"/>
              </a:rPr>
              <a:t>need</a:t>
            </a:r>
            <a:r>
              <a:rPr lang="sv-SE">
                <a:latin typeface="Garamond"/>
              </a:rPr>
              <a:t>:</a:t>
            </a:r>
          </a:p>
          <a:p>
            <a:pPr marL="457200" indent="-457200"/>
            <a:r>
              <a:rPr lang="sv-SE" err="1">
                <a:latin typeface="Garamond"/>
              </a:rPr>
              <a:t>Membership</a:t>
            </a:r>
            <a:r>
              <a:rPr lang="sv-SE">
                <a:latin typeface="Garamond"/>
              </a:rPr>
              <a:t> in </a:t>
            </a:r>
            <a:r>
              <a:rPr lang="sv-SE" err="1">
                <a:latin typeface="Garamond"/>
              </a:rPr>
              <a:t>Linnaeus</a:t>
            </a:r>
            <a:r>
              <a:rPr lang="sv-SE">
                <a:latin typeface="Garamond"/>
              </a:rPr>
              <a:t> Union (= in the </a:t>
            </a:r>
            <a:r>
              <a:rPr lang="sv-SE" err="1">
                <a:latin typeface="Garamond"/>
              </a:rPr>
              <a:t>Hitract</a:t>
            </a:r>
            <a:r>
              <a:rPr lang="sv-SE">
                <a:latin typeface="Garamond"/>
              </a:rPr>
              <a:t> </a:t>
            </a:r>
            <a:r>
              <a:rPr lang="sv-SE" err="1">
                <a:latin typeface="Garamond"/>
              </a:rPr>
              <a:t>app</a:t>
            </a:r>
            <a:r>
              <a:rPr lang="sv-SE">
                <a:latin typeface="Garamond"/>
              </a:rPr>
              <a:t>)</a:t>
            </a:r>
          </a:p>
          <a:p>
            <a:pPr marL="457200" indent="-457200"/>
            <a:r>
              <a:rPr lang="sv-SE" err="1">
                <a:latin typeface="Garamond"/>
              </a:rPr>
              <a:t>Membership</a:t>
            </a:r>
            <a:r>
              <a:rPr lang="sv-SE">
                <a:latin typeface="Garamond"/>
              </a:rPr>
              <a:t> in a nation (= </a:t>
            </a:r>
            <a:r>
              <a:rPr lang="sv-SE" err="1">
                <a:latin typeface="Garamond"/>
              </a:rPr>
              <a:t>also</a:t>
            </a:r>
            <a:r>
              <a:rPr lang="sv-SE">
                <a:latin typeface="Garamond"/>
              </a:rPr>
              <a:t> in the </a:t>
            </a:r>
            <a:r>
              <a:rPr lang="sv-SE" err="1">
                <a:latin typeface="Garamond"/>
              </a:rPr>
              <a:t>Hitract</a:t>
            </a:r>
            <a:r>
              <a:rPr lang="sv-SE">
                <a:latin typeface="Garamond"/>
              </a:rPr>
              <a:t> </a:t>
            </a:r>
            <a:r>
              <a:rPr lang="sv-SE" err="1">
                <a:latin typeface="Garamond"/>
              </a:rPr>
              <a:t>app</a:t>
            </a:r>
            <a:r>
              <a:rPr lang="sv-SE">
                <a:latin typeface="Garamond"/>
              </a:rPr>
              <a:t>)</a:t>
            </a:r>
            <a:endParaRPr lang="sv-SE"/>
          </a:p>
          <a:p>
            <a:pPr marL="457200" indent="-457200"/>
            <a:r>
              <a:rPr lang="sv-SE">
                <a:latin typeface="Garamond"/>
              </a:rPr>
              <a:t>Valid ID</a:t>
            </a:r>
            <a:endParaRPr lang="sv-SE"/>
          </a:p>
          <a:p>
            <a:pPr marL="457200" indent="-457200"/>
            <a:endParaRPr lang="sv-SE">
              <a:latin typeface="Garamond"/>
            </a:endParaRPr>
          </a:p>
          <a:p>
            <a:pPr marL="0" indent="0">
              <a:buNone/>
            </a:pPr>
            <a:endParaRPr lang="sv-SE">
              <a:latin typeface="Garamond"/>
            </a:endParaRPr>
          </a:p>
          <a:p>
            <a:pPr marL="0" indent="0">
              <a:buNone/>
            </a:pPr>
            <a:r>
              <a:rPr lang="sv-SE">
                <a:latin typeface="Garamond"/>
              </a:rPr>
              <a:t>To </a:t>
            </a:r>
            <a:r>
              <a:rPr lang="sv-SE" err="1">
                <a:latin typeface="Garamond"/>
              </a:rPr>
              <a:t>enter</a:t>
            </a:r>
            <a:r>
              <a:rPr lang="sv-SE">
                <a:latin typeface="Garamond"/>
              </a:rPr>
              <a:t> </a:t>
            </a:r>
            <a:r>
              <a:rPr lang="sv-SE" err="1">
                <a:latin typeface="Garamond"/>
              </a:rPr>
              <a:t>Slottsstallarna</a:t>
            </a:r>
            <a:r>
              <a:rPr lang="sv-SE">
                <a:latin typeface="Garamond"/>
              </a:rPr>
              <a:t> </a:t>
            </a:r>
            <a:r>
              <a:rPr lang="sv-SE" err="1">
                <a:latin typeface="Garamond"/>
              </a:rPr>
              <a:t>you</a:t>
            </a:r>
            <a:r>
              <a:rPr lang="sv-SE">
                <a:latin typeface="Garamond"/>
              </a:rPr>
              <a:t> </a:t>
            </a:r>
            <a:r>
              <a:rPr lang="sv-SE" err="1">
                <a:latin typeface="Garamond"/>
              </a:rPr>
              <a:t>need</a:t>
            </a:r>
            <a:r>
              <a:rPr lang="sv-SE">
                <a:latin typeface="Garamond"/>
              </a:rPr>
              <a:t>:</a:t>
            </a:r>
          </a:p>
          <a:p>
            <a:pPr marL="457200" indent="-457200">
              <a:buFont typeface="Arial"/>
              <a:buChar char="•"/>
            </a:pPr>
            <a:r>
              <a:rPr lang="sv-SE" err="1">
                <a:latin typeface="Garamond"/>
                <a:cs typeface="Arial"/>
              </a:rPr>
              <a:t>Membership</a:t>
            </a:r>
            <a:r>
              <a:rPr lang="sv-SE">
                <a:latin typeface="Garamond"/>
                <a:cs typeface="Arial"/>
              </a:rPr>
              <a:t> in </a:t>
            </a:r>
            <a:r>
              <a:rPr lang="sv-SE" err="1">
                <a:latin typeface="Garamond"/>
                <a:cs typeface="Arial"/>
              </a:rPr>
              <a:t>Linnaeus</a:t>
            </a:r>
            <a:r>
              <a:rPr lang="sv-SE">
                <a:latin typeface="Garamond"/>
                <a:cs typeface="Arial"/>
              </a:rPr>
              <a:t> Union (= in the </a:t>
            </a:r>
            <a:r>
              <a:rPr lang="sv-SE" err="1">
                <a:latin typeface="Garamond"/>
                <a:cs typeface="Arial"/>
              </a:rPr>
              <a:t>Hitract</a:t>
            </a:r>
            <a:r>
              <a:rPr lang="sv-SE">
                <a:latin typeface="Garamond"/>
                <a:cs typeface="Arial"/>
              </a:rPr>
              <a:t> </a:t>
            </a:r>
            <a:r>
              <a:rPr lang="sv-SE" err="1">
                <a:latin typeface="Garamond"/>
                <a:cs typeface="Arial"/>
              </a:rPr>
              <a:t>app</a:t>
            </a:r>
            <a:r>
              <a:rPr lang="sv-SE">
                <a:latin typeface="Garamond"/>
                <a:cs typeface="Arial"/>
              </a:rPr>
              <a:t>)</a:t>
            </a:r>
          </a:p>
          <a:p>
            <a:pPr marL="457200" indent="-457200">
              <a:buFont typeface="Arial"/>
              <a:buChar char="•"/>
            </a:pPr>
            <a:r>
              <a:rPr lang="sv-SE" sz="3100">
                <a:latin typeface="Garamond"/>
                <a:cs typeface="Arial"/>
              </a:rPr>
              <a:t>Valid ID</a:t>
            </a:r>
          </a:p>
          <a:p>
            <a:pPr marL="457200" indent="-457200">
              <a:buFont typeface="Arial"/>
              <a:buChar char="•"/>
            </a:pPr>
            <a:endParaRPr lang="sv-SE">
              <a:latin typeface="Arial"/>
              <a:cs typeface="Arial"/>
            </a:endParaRPr>
          </a:p>
          <a:p>
            <a:pPr marL="0" indent="0">
              <a:buNone/>
            </a:pPr>
            <a:endParaRPr lang="sv-SE">
              <a:latin typeface="Garamond"/>
            </a:endParaRPr>
          </a:p>
          <a:p>
            <a:pPr marL="0" indent="0">
              <a:buNone/>
            </a:pPr>
            <a:endParaRPr lang="sv-SE"/>
          </a:p>
        </p:txBody>
      </p:sp>
      <p:pic>
        <p:nvPicPr>
          <p:cNvPr id="4" name="Bildobjekt 3" descr="En bild som visar festival, Magenta, lila, evenemang&#10;&#10;Automatiskt genererad beskrivning">
            <a:extLst>
              <a:ext uri="{FF2B5EF4-FFF2-40B4-BE49-F238E27FC236}">
                <a16:creationId xmlns:a16="http://schemas.microsoft.com/office/drawing/2014/main" id="{49514510-AC24-6597-25B1-2292544B230D}"/>
              </a:ext>
            </a:extLst>
          </p:cNvPr>
          <p:cNvPicPr>
            <a:picLocks noChangeAspect="1"/>
          </p:cNvPicPr>
          <p:nvPr/>
        </p:nvPicPr>
        <p:blipFill>
          <a:blip r:embed="rId2"/>
          <a:stretch>
            <a:fillRect/>
          </a:stretch>
        </p:blipFill>
        <p:spPr>
          <a:xfrm>
            <a:off x="8011978" y="1761618"/>
            <a:ext cx="3345274" cy="2232861"/>
          </a:xfrm>
          <a:prstGeom prst="rect">
            <a:avLst/>
          </a:prstGeom>
        </p:spPr>
      </p:pic>
      <p:pic>
        <p:nvPicPr>
          <p:cNvPr id="6" name="Bildobjekt 5" descr="En bild som visar träd, hus, byggnad, Parkbelysning&#10;&#10;Automatiskt genererad beskrivning">
            <a:extLst>
              <a:ext uri="{FF2B5EF4-FFF2-40B4-BE49-F238E27FC236}">
                <a16:creationId xmlns:a16="http://schemas.microsoft.com/office/drawing/2014/main" id="{ABF9381C-8601-22EF-E57A-CC0EDBA3E75F}"/>
              </a:ext>
            </a:extLst>
          </p:cNvPr>
          <p:cNvPicPr>
            <a:picLocks noChangeAspect="1"/>
          </p:cNvPicPr>
          <p:nvPr/>
        </p:nvPicPr>
        <p:blipFill>
          <a:blip r:embed="rId3"/>
          <a:stretch>
            <a:fillRect/>
          </a:stretch>
        </p:blipFill>
        <p:spPr>
          <a:xfrm>
            <a:off x="6314251" y="3999635"/>
            <a:ext cx="4041423" cy="2264211"/>
          </a:xfrm>
          <a:prstGeom prst="rect">
            <a:avLst/>
          </a:prstGeom>
        </p:spPr>
      </p:pic>
    </p:spTree>
    <p:extLst>
      <p:ext uri="{BB962C8B-B14F-4D97-AF65-F5344CB8AC3E}">
        <p14:creationId xmlns:p14="http://schemas.microsoft.com/office/powerpoint/2010/main" val="27306871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B0886EC-CDF8-A031-E214-19A75F357DAE}"/>
              </a:ext>
            </a:extLst>
          </p:cNvPr>
          <p:cNvSpPr>
            <a:spLocks noGrp="1"/>
          </p:cNvSpPr>
          <p:nvPr>
            <p:ph type="title"/>
          </p:nvPr>
        </p:nvSpPr>
        <p:spPr/>
        <p:txBody>
          <a:bodyPr/>
          <a:lstStyle/>
          <a:p>
            <a:r>
              <a:rPr lang="sv-SE">
                <a:latin typeface="Aileron Light"/>
              </a:rPr>
              <a:t>Student gym Olympen</a:t>
            </a:r>
            <a:endParaRPr lang="sv-SE"/>
          </a:p>
        </p:txBody>
      </p:sp>
      <p:pic>
        <p:nvPicPr>
          <p:cNvPr id="4" name="Platshållare för innehåll 3" descr="En bild som visar text, Grafik, Teckensnitt, grafisk design&#10;&#10;Automatiskt genererad beskrivning">
            <a:extLst>
              <a:ext uri="{FF2B5EF4-FFF2-40B4-BE49-F238E27FC236}">
                <a16:creationId xmlns:a16="http://schemas.microsoft.com/office/drawing/2014/main" id="{06608A8F-4600-050D-2659-97FA2995837A}"/>
              </a:ext>
            </a:extLst>
          </p:cNvPr>
          <p:cNvPicPr>
            <a:picLocks noGrp="1" noChangeAspect="1"/>
          </p:cNvPicPr>
          <p:nvPr>
            <p:ph sz="half" idx="1"/>
          </p:nvPr>
        </p:nvPicPr>
        <p:blipFill>
          <a:blip r:embed="rId2"/>
          <a:stretch>
            <a:fillRect/>
          </a:stretch>
        </p:blipFill>
        <p:spPr>
          <a:xfrm>
            <a:off x="7330784" y="1815979"/>
            <a:ext cx="3288836" cy="3232452"/>
          </a:xfrm>
        </p:spPr>
      </p:pic>
      <p:sp>
        <p:nvSpPr>
          <p:cNvPr id="5" name="Platshållare för innehåll 4">
            <a:extLst>
              <a:ext uri="{FF2B5EF4-FFF2-40B4-BE49-F238E27FC236}">
                <a16:creationId xmlns:a16="http://schemas.microsoft.com/office/drawing/2014/main" id="{247E5CAA-F8C5-43FC-732F-169BC00491E8}"/>
              </a:ext>
            </a:extLst>
          </p:cNvPr>
          <p:cNvSpPr>
            <a:spLocks noGrp="1"/>
          </p:cNvSpPr>
          <p:nvPr>
            <p:ph sz="half" idx="2"/>
          </p:nvPr>
        </p:nvSpPr>
        <p:spPr>
          <a:xfrm>
            <a:off x="838200" y="1931726"/>
            <a:ext cx="5181600" cy="4351338"/>
          </a:xfrm>
        </p:spPr>
        <p:txBody>
          <a:bodyPr vert="horz" lIns="91440" tIns="45720" rIns="91440" bIns="45720" rtlCol="0" anchor="t">
            <a:normAutofit/>
          </a:bodyPr>
          <a:lstStyle/>
          <a:p>
            <a:pPr marL="0" indent="0">
              <a:buNone/>
            </a:pPr>
            <a:r>
              <a:rPr lang="sv-SE">
                <a:latin typeface="Garamond"/>
              </a:rPr>
              <a:t>Student gym on campus</a:t>
            </a:r>
            <a:endParaRPr lang="sv-SE"/>
          </a:p>
          <a:p>
            <a:r>
              <a:rPr lang="sv-SE">
                <a:latin typeface="Garamond"/>
              </a:rPr>
              <a:t>Group </a:t>
            </a:r>
            <a:r>
              <a:rPr lang="sv-SE" err="1">
                <a:latin typeface="Garamond"/>
              </a:rPr>
              <a:t>training</a:t>
            </a:r>
            <a:endParaRPr lang="sv-SE">
              <a:latin typeface="Garamond"/>
            </a:endParaRPr>
          </a:p>
          <a:p>
            <a:r>
              <a:rPr lang="sv-SE">
                <a:latin typeface="Garamond"/>
              </a:rPr>
              <a:t>Ball sports</a:t>
            </a:r>
          </a:p>
          <a:p>
            <a:r>
              <a:rPr lang="sv-SE" err="1">
                <a:latin typeface="Garamond"/>
              </a:rPr>
              <a:t>Regular</a:t>
            </a:r>
            <a:r>
              <a:rPr lang="sv-SE">
                <a:latin typeface="Garamond"/>
              </a:rPr>
              <a:t> gym</a:t>
            </a:r>
          </a:p>
          <a:p>
            <a:pPr marL="0" indent="0">
              <a:buNone/>
            </a:pPr>
            <a:endParaRPr lang="sv-SE"/>
          </a:p>
          <a:p>
            <a:pPr marL="0" indent="0">
              <a:buNone/>
            </a:pPr>
            <a:r>
              <a:rPr lang="sv-SE">
                <a:latin typeface="Garamond"/>
              </a:rPr>
              <a:t>As a </a:t>
            </a:r>
            <a:r>
              <a:rPr lang="sv-SE" err="1">
                <a:latin typeface="Garamond"/>
              </a:rPr>
              <a:t>Linnaeus</a:t>
            </a:r>
            <a:r>
              <a:rPr lang="sv-SE">
                <a:latin typeface="Garamond"/>
              </a:rPr>
              <a:t> Union </a:t>
            </a:r>
            <a:r>
              <a:rPr lang="sv-SE" err="1">
                <a:latin typeface="Garamond"/>
              </a:rPr>
              <a:t>member</a:t>
            </a:r>
            <a:r>
              <a:rPr lang="sv-SE">
                <a:latin typeface="Garamond"/>
              </a:rPr>
              <a:t> </a:t>
            </a:r>
            <a:r>
              <a:rPr lang="sv-SE" err="1">
                <a:latin typeface="Garamond"/>
              </a:rPr>
              <a:t>you</a:t>
            </a:r>
            <a:r>
              <a:rPr lang="sv-SE">
                <a:latin typeface="Garamond"/>
              </a:rPr>
              <a:t> get a </a:t>
            </a:r>
            <a:r>
              <a:rPr lang="sv-SE" err="1">
                <a:latin typeface="Garamond"/>
              </a:rPr>
              <a:t>discount</a:t>
            </a:r>
            <a:r>
              <a:rPr lang="sv-SE">
                <a:latin typeface="Garamond"/>
              </a:rPr>
              <a:t> </a:t>
            </a:r>
            <a:r>
              <a:rPr lang="sv-SE" err="1">
                <a:latin typeface="Garamond"/>
              </a:rPr>
              <a:t>of</a:t>
            </a:r>
            <a:r>
              <a:rPr lang="sv-SE">
                <a:latin typeface="Garamond"/>
              </a:rPr>
              <a:t> SEK200 </a:t>
            </a:r>
            <a:r>
              <a:rPr lang="sv-SE" err="1">
                <a:latin typeface="Garamond"/>
              </a:rPr>
              <a:t>when</a:t>
            </a:r>
            <a:r>
              <a:rPr lang="sv-SE">
                <a:latin typeface="Garamond"/>
              </a:rPr>
              <a:t> </a:t>
            </a:r>
            <a:r>
              <a:rPr lang="sv-SE" err="1">
                <a:latin typeface="Garamond"/>
              </a:rPr>
              <a:t>buying</a:t>
            </a:r>
            <a:r>
              <a:rPr lang="sv-SE">
                <a:latin typeface="Garamond"/>
              </a:rPr>
              <a:t> the Olympen yearly membership</a:t>
            </a:r>
            <a:endParaRPr lang="sv-SE" err="1"/>
          </a:p>
        </p:txBody>
      </p:sp>
    </p:spTree>
    <p:extLst>
      <p:ext uri="{BB962C8B-B14F-4D97-AF65-F5344CB8AC3E}">
        <p14:creationId xmlns:p14="http://schemas.microsoft.com/office/powerpoint/2010/main" val="10270349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61289-8503-3472-8482-1DEDE2341804}"/>
              </a:ext>
            </a:extLst>
          </p:cNvPr>
          <p:cNvSpPr>
            <a:spLocks noGrp="1"/>
          </p:cNvSpPr>
          <p:nvPr>
            <p:ph type="title"/>
          </p:nvPr>
        </p:nvSpPr>
        <p:spPr/>
        <p:txBody>
          <a:bodyPr/>
          <a:lstStyle/>
          <a:p>
            <a:r>
              <a:rPr lang="sv-SE">
                <a:latin typeface="Aileron Light"/>
              </a:rPr>
              <a:t>National student ID</a:t>
            </a:r>
            <a:endParaRPr lang="sv-SE"/>
          </a:p>
        </p:txBody>
      </p:sp>
      <p:sp>
        <p:nvSpPr>
          <p:cNvPr id="3" name="Platshållare för innehåll 2">
            <a:extLst>
              <a:ext uri="{FF2B5EF4-FFF2-40B4-BE49-F238E27FC236}">
                <a16:creationId xmlns:a16="http://schemas.microsoft.com/office/drawing/2014/main" id="{F8E319E2-76A9-0B7E-6B72-6FCE5497C22F}"/>
              </a:ext>
            </a:extLst>
          </p:cNvPr>
          <p:cNvSpPr>
            <a:spLocks noGrp="1"/>
          </p:cNvSpPr>
          <p:nvPr>
            <p:ph idx="1"/>
          </p:nvPr>
        </p:nvSpPr>
        <p:spPr>
          <a:xfrm>
            <a:off x="838200" y="1825625"/>
            <a:ext cx="4052712" cy="4351338"/>
          </a:xfrm>
        </p:spPr>
        <p:txBody>
          <a:bodyPr vert="horz" lIns="91440" tIns="45720" rIns="91440" bIns="45720" rtlCol="0" anchor="t">
            <a:normAutofit/>
          </a:bodyPr>
          <a:lstStyle/>
          <a:p>
            <a:pPr marL="0" indent="0">
              <a:buNone/>
            </a:pPr>
            <a:r>
              <a:rPr lang="sv-SE" sz="1800" err="1">
                <a:latin typeface="Garamond"/>
              </a:rPr>
              <a:t>When</a:t>
            </a:r>
            <a:r>
              <a:rPr lang="sv-SE" sz="1800">
                <a:latin typeface="Garamond"/>
              </a:rPr>
              <a:t> in Sweden </a:t>
            </a:r>
            <a:r>
              <a:rPr lang="sv-SE" sz="1800" err="1">
                <a:latin typeface="Garamond"/>
              </a:rPr>
              <a:t>you</a:t>
            </a:r>
            <a:r>
              <a:rPr lang="sv-SE" sz="1800">
                <a:latin typeface="Garamond"/>
              </a:rPr>
              <a:t> </a:t>
            </a:r>
            <a:r>
              <a:rPr lang="sv-SE" sz="1800" err="1">
                <a:latin typeface="Garamond"/>
              </a:rPr>
              <a:t>likely</a:t>
            </a:r>
            <a:r>
              <a:rPr lang="sv-SE" sz="1800">
                <a:latin typeface="Garamond"/>
              </a:rPr>
              <a:t> </a:t>
            </a:r>
            <a:r>
              <a:rPr lang="sv-SE" sz="1800" err="1">
                <a:latin typeface="Garamond"/>
              </a:rPr>
              <a:t>need</a:t>
            </a:r>
            <a:r>
              <a:rPr lang="sv-SE" sz="1800">
                <a:latin typeface="Garamond"/>
              </a:rPr>
              <a:t> a national student ID.</a:t>
            </a:r>
            <a:endParaRPr lang="sv-SE" sz="1800"/>
          </a:p>
          <a:p>
            <a:pPr marL="0" indent="0">
              <a:buNone/>
            </a:pPr>
            <a:r>
              <a:rPr lang="sv-SE" sz="1800" err="1">
                <a:latin typeface="Garamond"/>
              </a:rPr>
              <a:t>We</a:t>
            </a:r>
            <a:r>
              <a:rPr lang="sv-SE" sz="1800">
                <a:latin typeface="Garamond"/>
              </a:rPr>
              <a:t> </a:t>
            </a:r>
            <a:r>
              <a:rPr lang="sv-SE" sz="1800" err="1">
                <a:latin typeface="Garamond"/>
              </a:rPr>
              <a:t>recommend</a:t>
            </a:r>
            <a:r>
              <a:rPr lang="sv-SE" sz="1800">
                <a:latin typeface="Garamond"/>
              </a:rPr>
              <a:t> STUK (Studentkortet). Another is Mecenat. If </a:t>
            </a:r>
            <a:r>
              <a:rPr lang="sv-SE" sz="1800" err="1">
                <a:latin typeface="Garamond"/>
              </a:rPr>
              <a:t>you</a:t>
            </a:r>
            <a:r>
              <a:rPr lang="sv-SE" sz="1800">
                <a:latin typeface="Garamond"/>
              </a:rPr>
              <a:t> </a:t>
            </a:r>
            <a:r>
              <a:rPr lang="sv-SE" sz="1800" err="1">
                <a:latin typeface="Garamond"/>
              </a:rPr>
              <a:t>have</a:t>
            </a:r>
            <a:r>
              <a:rPr lang="sv-SE" sz="1800">
                <a:latin typeface="Garamond"/>
              </a:rPr>
              <a:t> Bank-ID </a:t>
            </a:r>
            <a:r>
              <a:rPr lang="sv-SE" sz="1800" err="1">
                <a:latin typeface="Garamond"/>
              </a:rPr>
              <a:t>there's</a:t>
            </a:r>
            <a:r>
              <a:rPr lang="sv-SE" sz="1800">
                <a:latin typeface="Garamond"/>
              </a:rPr>
              <a:t> </a:t>
            </a:r>
            <a:r>
              <a:rPr lang="sv-SE" sz="1800" err="1">
                <a:latin typeface="Garamond"/>
              </a:rPr>
              <a:t>also</a:t>
            </a:r>
            <a:r>
              <a:rPr lang="sv-SE" sz="1800">
                <a:latin typeface="Garamond"/>
              </a:rPr>
              <a:t> </a:t>
            </a:r>
            <a:r>
              <a:rPr lang="sv-SE" sz="1800" err="1">
                <a:latin typeface="Garamond"/>
              </a:rPr>
              <a:t>WeStudents</a:t>
            </a:r>
            <a:r>
              <a:rPr lang="sv-SE" sz="1800">
                <a:latin typeface="Garamond"/>
              </a:rPr>
              <a:t>.</a:t>
            </a:r>
            <a:endParaRPr lang="sv-SE" sz="1800"/>
          </a:p>
          <a:p>
            <a:pPr marL="0" indent="0">
              <a:buNone/>
            </a:pPr>
            <a:endParaRPr lang="sv-SE" sz="1800">
              <a:latin typeface="Garamond"/>
            </a:endParaRPr>
          </a:p>
          <a:p>
            <a:pPr marL="0" indent="0">
              <a:buNone/>
            </a:pPr>
            <a:r>
              <a:rPr lang="sv-SE" sz="1800" err="1">
                <a:latin typeface="Garamond"/>
              </a:rPr>
              <a:t>With</a:t>
            </a:r>
            <a:r>
              <a:rPr lang="sv-SE" sz="1800">
                <a:latin typeface="Garamond"/>
              </a:rPr>
              <a:t> a national student ID </a:t>
            </a:r>
            <a:r>
              <a:rPr lang="sv-SE" sz="1800" err="1">
                <a:latin typeface="Garamond"/>
              </a:rPr>
              <a:t>you</a:t>
            </a:r>
            <a:r>
              <a:rPr lang="sv-SE" sz="1800">
                <a:latin typeface="Garamond"/>
              </a:rPr>
              <a:t> </a:t>
            </a:r>
            <a:r>
              <a:rPr lang="sv-SE" sz="1800" err="1">
                <a:latin typeface="Garamond"/>
              </a:rPr>
              <a:t>may</a:t>
            </a:r>
            <a:r>
              <a:rPr lang="sv-SE" sz="1800">
                <a:latin typeface="Garamond"/>
              </a:rPr>
              <a:t> access national student </a:t>
            </a:r>
            <a:r>
              <a:rPr lang="sv-SE" sz="1800" err="1">
                <a:latin typeface="Garamond"/>
              </a:rPr>
              <a:t>discounts</a:t>
            </a:r>
            <a:r>
              <a:rPr lang="sv-SE" sz="1800">
                <a:latin typeface="Garamond"/>
              </a:rPr>
              <a:t> on </a:t>
            </a:r>
            <a:r>
              <a:rPr lang="sv-SE" sz="1800" err="1">
                <a:latin typeface="Garamond"/>
              </a:rPr>
              <a:t>travel</a:t>
            </a:r>
            <a:r>
              <a:rPr lang="sv-SE" sz="1800">
                <a:latin typeface="Garamond"/>
              </a:rPr>
              <a:t>, restaurants, </a:t>
            </a:r>
            <a:r>
              <a:rPr lang="sv-SE" sz="1800" err="1">
                <a:latin typeface="Garamond"/>
              </a:rPr>
              <a:t>hotels</a:t>
            </a:r>
            <a:r>
              <a:rPr lang="sv-SE" sz="1800">
                <a:latin typeface="Garamond"/>
              </a:rPr>
              <a:t>, </a:t>
            </a:r>
            <a:r>
              <a:rPr lang="sv-SE" sz="1800" err="1">
                <a:latin typeface="Garamond"/>
              </a:rPr>
              <a:t>computers</a:t>
            </a:r>
            <a:r>
              <a:rPr lang="sv-SE" sz="1800">
                <a:latin typeface="Garamond"/>
              </a:rPr>
              <a:t>, </a:t>
            </a:r>
            <a:r>
              <a:rPr lang="sv-SE" sz="1800" err="1">
                <a:latin typeface="Garamond"/>
              </a:rPr>
              <a:t>clothing</a:t>
            </a:r>
            <a:r>
              <a:rPr lang="sv-SE" sz="1800">
                <a:latin typeface="Garamond"/>
              </a:rPr>
              <a:t> etc. </a:t>
            </a:r>
          </a:p>
          <a:p>
            <a:pPr marL="0" indent="0">
              <a:buNone/>
            </a:pPr>
            <a:endParaRPr lang="sv-SE">
              <a:latin typeface="Garamond"/>
            </a:endParaRPr>
          </a:p>
          <a:p>
            <a:pPr marL="0" indent="0">
              <a:buNone/>
            </a:pPr>
            <a:endParaRPr lang="sv-SE">
              <a:latin typeface="Garamond"/>
            </a:endParaRPr>
          </a:p>
          <a:p>
            <a:pPr marL="0" indent="0">
              <a:buNone/>
            </a:pPr>
            <a:endParaRPr lang="sv-SE"/>
          </a:p>
        </p:txBody>
      </p:sp>
      <p:pic>
        <p:nvPicPr>
          <p:cNvPr id="4" name="Bildobjekt 3" descr="En bild som visar logotyp, design&#10;&#10;Automatiskt genererad beskrivning">
            <a:extLst>
              <a:ext uri="{FF2B5EF4-FFF2-40B4-BE49-F238E27FC236}">
                <a16:creationId xmlns:a16="http://schemas.microsoft.com/office/drawing/2014/main" id="{1013045B-7530-C3A5-0A49-56F7A5579656}"/>
              </a:ext>
            </a:extLst>
          </p:cNvPr>
          <p:cNvPicPr>
            <a:picLocks noChangeAspect="1"/>
          </p:cNvPicPr>
          <p:nvPr/>
        </p:nvPicPr>
        <p:blipFill>
          <a:blip r:embed="rId2"/>
          <a:stretch>
            <a:fillRect/>
          </a:stretch>
        </p:blipFill>
        <p:spPr>
          <a:xfrm>
            <a:off x="7264400" y="1914116"/>
            <a:ext cx="3373496" cy="1947915"/>
          </a:xfrm>
          <a:prstGeom prst="rect">
            <a:avLst/>
          </a:prstGeom>
        </p:spPr>
      </p:pic>
    </p:spTree>
    <p:extLst>
      <p:ext uri="{BB962C8B-B14F-4D97-AF65-F5344CB8AC3E}">
        <p14:creationId xmlns:p14="http://schemas.microsoft.com/office/powerpoint/2010/main" val="34651204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25C94D-D0D7-3BB2-5D55-7EA73890FAE7}"/>
              </a:ext>
            </a:extLst>
          </p:cNvPr>
          <p:cNvSpPr>
            <a:spLocks noGrp="1"/>
          </p:cNvSpPr>
          <p:nvPr>
            <p:ph type="title"/>
          </p:nvPr>
        </p:nvSpPr>
        <p:spPr/>
        <p:txBody>
          <a:bodyPr/>
          <a:lstStyle/>
          <a:p>
            <a:r>
              <a:rPr lang="sv-SE" err="1"/>
              <a:t>Find</a:t>
            </a:r>
            <a:r>
              <a:rPr lang="sv-SE"/>
              <a:t> </a:t>
            </a:r>
            <a:r>
              <a:rPr lang="sv-SE" err="1"/>
              <a:t>us</a:t>
            </a:r>
            <a:r>
              <a:rPr lang="sv-SE"/>
              <a:t> on…</a:t>
            </a:r>
          </a:p>
        </p:txBody>
      </p:sp>
      <p:sp>
        <p:nvSpPr>
          <p:cNvPr id="3" name="Platshållare för innehåll 2">
            <a:extLst>
              <a:ext uri="{FF2B5EF4-FFF2-40B4-BE49-F238E27FC236}">
                <a16:creationId xmlns:a16="http://schemas.microsoft.com/office/drawing/2014/main" id="{573FAA61-7AF7-C900-63F5-DFF1A1ACDA68}"/>
              </a:ext>
            </a:extLst>
          </p:cNvPr>
          <p:cNvSpPr>
            <a:spLocks noGrp="1"/>
          </p:cNvSpPr>
          <p:nvPr>
            <p:ph idx="1"/>
          </p:nvPr>
        </p:nvSpPr>
        <p:spPr/>
        <p:txBody>
          <a:bodyPr vert="horz" lIns="91440" tIns="45720" rIns="91440" bIns="45720" rtlCol="0" anchor="t">
            <a:normAutofit lnSpcReduction="10000"/>
          </a:bodyPr>
          <a:lstStyle/>
          <a:p>
            <a:r>
              <a:rPr lang="sv-SE" sz="2000" err="1"/>
              <a:t>Hitract</a:t>
            </a:r>
            <a:endParaRPr lang="sv-SE" sz="2000"/>
          </a:p>
          <a:p>
            <a:r>
              <a:rPr lang="sv-SE" sz="2000"/>
              <a:t>Facebook</a:t>
            </a:r>
          </a:p>
          <a:p>
            <a:r>
              <a:rPr lang="sv-SE" sz="2000" err="1"/>
              <a:t>Instagram</a:t>
            </a:r>
            <a:endParaRPr lang="sv-SE" sz="2000"/>
          </a:p>
          <a:p>
            <a:r>
              <a:rPr lang="sv-SE" sz="2000"/>
              <a:t>YouTube</a:t>
            </a:r>
          </a:p>
          <a:p>
            <a:r>
              <a:rPr lang="sv-SE" sz="2000" err="1">
                <a:latin typeface="Garamond"/>
              </a:rPr>
              <a:t>TikTok</a:t>
            </a:r>
          </a:p>
          <a:p>
            <a:r>
              <a:rPr lang="sv-SE" sz="2000" err="1"/>
              <a:t>Das</a:t>
            </a:r>
            <a:r>
              <a:rPr lang="sv-SE" sz="2000"/>
              <a:t> </a:t>
            </a:r>
            <a:r>
              <a:rPr lang="sv-SE" sz="2000" err="1"/>
              <a:t>Papier</a:t>
            </a:r>
            <a:endParaRPr lang="sv-SE" sz="2000"/>
          </a:p>
          <a:p>
            <a:r>
              <a:rPr lang="sv-SE" sz="2000"/>
              <a:t>Newsletter</a:t>
            </a:r>
          </a:p>
          <a:p>
            <a:r>
              <a:rPr lang="sv-SE" sz="2000"/>
              <a:t>Web </a:t>
            </a:r>
          </a:p>
          <a:p>
            <a:r>
              <a:rPr lang="sv-SE" sz="2000"/>
              <a:t>Mail</a:t>
            </a:r>
          </a:p>
          <a:p>
            <a:r>
              <a:rPr lang="sv-SE" sz="2000" err="1"/>
              <a:t>Phone</a:t>
            </a:r>
            <a:endParaRPr lang="sv-SE" sz="2000"/>
          </a:p>
          <a:p>
            <a:r>
              <a:rPr lang="sv-SE" sz="2000"/>
              <a:t>Offices in Kalmar and Växjö</a:t>
            </a:r>
          </a:p>
        </p:txBody>
      </p:sp>
      <p:pic>
        <p:nvPicPr>
          <p:cNvPr id="4" name="Bildobjekt 3">
            <a:hlinkClick r:id="rId2"/>
            <a:extLst>
              <a:ext uri="{FF2B5EF4-FFF2-40B4-BE49-F238E27FC236}">
                <a16:creationId xmlns:a16="http://schemas.microsoft.com/office/drawing/2014/main" id="{B3119D0E-D0B1-F42E-4202-CF4E544DD158}"/>
              </a:ext>
            </a:extLst>
          </p:cNvPr>
          <p:cNvPicPr>
            <a:picLocks noChangeAspect="1"/>
          </p:cNvPicPr>
          <p:nvPr/>
        </p:nvPicPr>
        <p:blipFill>
          <a:blip r:embed="rId3"/>
          <a:stretch>
            <a:fillRect/>
          </a:stretch>
        </p:blipFill>
        <p:spPr>
          <a:xfrm rot="860056">
            <a:off x="8304683" y="2177467"/>
            <a:ext cx="4507939" cy="4577630"/>
          </a:xfrm>
          <a:prstGeom prst="rect">
            <a:avLst/>
          </a:prstGeom>
        </p:spPr>
      </p:pic>
      <p:pic>
        <p:nvPicPr>
          <p:cNvPr id="8" name="Bildobjekt 7">
            <a:hlinkClick r:id="rId4"/>
            <a:extLst>
              <a:ext uri="{FF2B5EF4-FFF2-40B4-BE49-F238E27FC236}">
                <a16:creationId xmlns:a16="http://schemas.microsoft.com/office/drawing/2014/main" id="{44541685-7BCD-D513-A44C-B79BEF8AF679}"/>
              </a:ext>
            </a:extLst>
          </p:cNvPr>
          <p:cNvPicPr>
            <a:picLocks noChangeAspect="1"/>
          </p:cNvPicPr>
          <p:nvPr/>
        </p:nvPicPr>
        <p:blipFill>
          <a:blip r:embed="rId5"/>
          <a:stretch>
            <a:fillRect/>
          </a:stretch>
        </p:blipFill>
        <p:spPr>
          <a:xfrm rot="20852544">
            <a:off x="8795233" y="3852237"/>
            <a:ext cx="4398912" cy="4351337"/>
          </a:xfrm>
          <a:prstGeom prst="rect">
            <a:avLst/>
          </a:prstGeom>
        </p:spPr>
      </p:pic>
      <p:pic>
        <p:nvPicPr>
          <p:cNvPr id="6" name="Bildobjekt 5">
            <a:hlinkClick r:id="rId6"/>
            <a:extLst>
              <a:ext uri="{FF2B5EF4-FFF2-40B4-BE49-F238E27FC236}">
                <a16:creationId xmlns:a16="http://schemas.microsoft.com/office/drawing/2014/main" id="{7A31B17D-97D2-0558-90D7-998F0D82A0B0}"/>
              </a:ext>
            </a:extLst>
          </p:cNvPr>
          <p:cNvPicPr>
            <a:picLocks noChangeAspect="1"/>
          </p:cNvPicPr>
          <p:nvPr/>
        </p:nvPicPr>
        <p:blipFill>
          <a:blip r:embed="rId7"/>
          <a:stretch>
            <a:fillRect/>
          </a:stretch>
        </p:blipFill>
        <p:spPr>
          <a:xfrm rot="21098653">
            <a:off x="3809977" y="1101545"/>
            <a:ext cx="4915848" cy="4910853"/>
          </a:xfrm>
          <a:prstGeom prst="rect">
            <a:avLst/>
          </a:prstGeom>
        </p:spPr>
      </p:pic>
    </p:spTree>
    <p:extLst>
      <p:ext uri="{BB962C8B-B14F-4D97-AF65-F5344CB8AC3E}">
        <p14:creationId xmlns:p14="http://schemas.microsoft.com/office/powerpoint/2010/main" val="22285346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5CAE6E-3B1E-4E4A-B01E-C2E890E5DDF4}"/>
              </a:ext>
            </a:extLst>
          </p:cNvPr>
          <p:cNvSpPr>
            <a:spLocks noGrp="1"/>
          </p:cNvSpPr>
          <p:nvPr>
            <p:ph type="title"/>
          </p:nvPr>
        </p:nvSpPr>
        <p:spPr/>
        <p:txBody>
          <a:bodyPr/>
          <a:lstStyle/>
          <a:p>
            <a:r>
              <a:rPr lang="sv-SE"/>
              <a:t>Contact </a:t>
            </a:r>
            <a:r>
              <a:rPr lang="sv-SE" err="1"/>
              <a:t>us</a:t>
            </a:r>
            <a:endParaRPr lang="sv-SE"/>
          </a:p>
        </p:txBody>
      </p:sp>
      <p:sp>
        <p:nvSpPr>
          <p:cNvPr id="3" name="Platshållare för innehåll 2">
            <a:extLst>
              <a:ext uri="{FF2B5EF4-FFF2-40B4-BE49-F238E27FC236}">
                <a16:creationId xmlns:a16="http://schemas.microsoft.com/office/drawing/2014/main" id="{C4B0F18D-6B42-FFCF-F505-ADD203C92F9B}"/>
              </a:ext>
            </a:extLst>
          </p:cNvPr>
          <p:cNvSpPr>
            <a:spLocks noGrp="1"/>
          </p:cNvSpPr>
          <p:nvPr>
            <p:ph idx="1"/>
          </p:nvPr>
        </p:nvSpPr>
        <p:spPr>
          <a:xfrm>
            <a:off x="838200" y="1825625"/>
            <a:ext cx="9191625" cy="4351338"/>
          </a:xfrm>
        </p:spPr>
        <p:txBody>
          <a:bodyPr vert="horz" lIns="91440" tIns="45720" rIns="91440" bIns="45720" rtlCol="0" anchor="t">
            <a:normAutofit/>
          </a:bodyPr>
          <a:lstStyle/>
          <a:p>
            <a:pPr marL="0" indent="0" algn="ctr">
              <a:buNone/>
            </a:pPr>
            <a:r>
              <a:rPr lang="sv-SE" sz="2400" dirty="0"/>
              <a:t>Växjö: Pelarplatsen 8 (</a:t>
            </a:r>
            <a:r>
              <a:rPr lang="sv-SE" sz="2400" dirty="0" err="1"/>
              <a:t>opposite</a:t>
            </a:r>
            <a:r>
              <a:rPr lang="sv-SE" sz="2400" dirty="0"/>
              <a:t> </a:t>
            </a:r>
            <a:r>
              <a:rPr lang="sv-SE" sz="2400" dirty="0" err="1"/>
              <a:t>library</a:t>
            </a:r>
            <a:r>
              <a:rPr lang="sv-SE" sz="2400" dirty="0"/>
              <a:t> </a:t>
            </a:r>
            <a:r>
              <a:rPr lang="sv-SE" sz="2400" dirty="0" err="1"/>
              <a:t>entrance</a:t>
            </a:r>
            <a:r>
              <a:rPr lang="sv-SE" sz="2400" dirty="0"/>
              <a:t>)</a:t>
            </a:r>
          </a:p>
          <a:p>
            <a:pPr marL="457200" lvl="1" indent="0" algn="ctr">
              <a:buNone/>
            </a:pPr>
            <a:r>
              <a:rPr lang="sv-SE" sz="2000" dirty="0">
                <a:latin typeface="Garamond"/>
                <a:hlinkClick r:id="rId2"/>
              </a:rPr>
              <a:t>Facebook Växjö</a:t>
            </a:r>
            <a:r>
              <a:rPr lang="sv-SE" sz="2000" dirty="0">
                <a:latin typeface="Garamond"/>
              </a:rPr>
              <a:t> </a:t>
            </a:r>
            <a:r>
              <a:rPr lang="sv-SE" sz="2000" dirty="0" err="1">
                <a:latin typeface="Garamond"/>
              </a:rPr>
              <a:t>Open</a:t>
            </a:r>
            <a:r>
              <a:rPr lang="sv-SE" sz="2000" dirty="0">
                <a:latin typeface="Garamond"/>
              </a:rPr>
              <a:t> </a:t>
            </a:r>
            <a:r>
              <a:rPr lang="sv-SE" sz="2000" dirty="0" err="1">
                <a:latin typeface="Garamond"/>
              </a:rPr>
              <a:t>Wed</a:t>
            </a:r>
            <a:r>
              <a:rPr lang="sv-SE" sz="2000" dirty="0">
                <a:latin typeface="Garamond"/>
              </a:rPr>
              <a:t> 12-14 &amp; Thu 10-12</a:t>
            </a:r>
            <a:endParaRPr lang="sv-SE" sz="2000" dirty="0"/>
          </a:p>
          <a:p>
            <a:pPr marL="0" indent="0" algn="ctr">
              <a:buNone/>
            </a:pPr>
            <a:r>
              <a:rPr lang="sv-SE" sz="2400" dirty="0"/>
              <a:t>Kalmar: Hus Stella   </a:t>
            </a:r>
          </a:p>
          <a:p>
            <a:pPr marL="457200" lvl="1" indent="0" algn="ctr">
              <a:buNone/>
            </a:pPr>
            <a:r>
              <a:rPr lang="sv-SE" sz="2000" dirty="0">
                <a:latin typeface="Garamond"/>
                <a:hlinkClick r:id="rId3"/>
              </a:rPr>
              <a:t>Facebook Kalmar</a:t>
            </a:r>
            <a:r>
              <a:rPr lang="sv-SE" sz="2000" dirty="0">
                <a:latin typeface="Garamond"/>
              </a:rPr>
              <a:t> </a:t>
            </a:r>
            <a:r>
              <a:rPr lang="sv-SE" sz="2000" dirty="0" err="1">
                <a:latin typeface="Garamond"/>
              </a:rPr>
              <a:t>Open</a:t>
            </a:r>
            <a:r>
              <a:rPr lang="sv-SE" sz="2000" dirty="0">
                <a:latin typeface="Garamond"/>
              </a:rPr>
              <a:t> </a:t>
            </a:r>
            <a:r>
              <a:rPr lang="sv-SE" sz="2000" dirty="0" err="1">
                <a:latin typeface="Garamond"/>
              </a:rPr>
              <a:t>Wed</a:t>
            </a:r>
            <a:r>
              <a:rPr lang="sv-SE" sz="2000" dirty="0">
                <a:latin typeface="Garamond"/>
              </a:rPr>
              <a:t> 12-14 &amp; Thu 10-12</a:t>
            </a:r>
          </a:p>
          <a:p>
            <a:pPr marL="457200" lvl="1" indent="0" algn="ctr">
              <a:buNone/>
            </a:pPr>
            <a:endParaRPr lang="sv-SE" sz="2000" dirty="0"/>
          </a:p>
          <a:p>
            <a:pPr marL="457200" lvl="1" indent="0" algn="ctr">
              <a:buNone/>
            </a:pPr>
            <a:endParaRPr lang="sv-SE" sz="2000" dirty="0"/>
          </a:p>
          <a:p>
            <a:pPr marL="457200" lvl="1" indent="0" algn="ctr">
              <a:buNone/>
            </a:pPr>
            <a:r>
              <a:rPr lang="sv-SE" sz="2000" dirty="0"/>
              <a:t>010-330 30 09 (09:00-11:30)</a:t>
            </a:r>
          </a:p>
          <a:p>
            <a:pPr marL="457200" lvl="1" indent="0" algn="ctr">
              <a:buNone/>
            </a:pPr>
            <a:r>
              <a:rPr lang="sv-SE" sz="2000" dirty="0">
                <a:hlinkClick r:id="rId4"/>
              </a:rPr>
              <a:t>info@linnek.se</a:t>
            </a:r>
            <a:endParaRPr lang="sv-SE" sz="2000" dirty="0"/>
          </a:p>
          <a:p>
            <a:pPr marL="457200" lvl="1" indent="0" algn="ctr">
              <a:buNone/>
            </a:pPr>
            <a:r>
              <a:rPr lang="sv-SE" sz="2000" dirty="0">
                <a:hlinkClick r:id="rId5"/>
              </a:rPr>
              <a:t>https://www.instagram.com/linnek.se/</a:t>
            </a:r>
            <a:r>
              <a:rPr lang="sv-SE" sz="2000" dirty="0"/>
              <a:t> </a:t>
            </a:r>
          </a:p>
          <a:p>
            <a:pPr lvl="1"/>
            <a:endParaRPr lang="sv-SE" sz="2000" dirty="0"/>
          </a:p>
        </p:txBody>
      </p:sp>
      <p:pic>
        <p:nvPicPr>
          <p:cNvPr id="7" name="Bildobjekt 6">
            <a:extLst>
              <a:ext uri="{FF2B5EF4-FFF2-40B4-BE49-F238E27FC236}">
                <a16:creationId xmlns:a16="http://schemas.microsoft.com/office/drawing/2014/main" id="{57F669CF-88D8-94B4-4459-3E0DFD79834C}"/>
              </a:ext>
            </a:extLst>
          </p:cNvPr>
          <p:cNvPicPr>
            <a:picLocks noChangeAspect="1"/>
          </p:cNvPicPr>
          <p:nvPr/>
        </p:nvPicPr>
        <p:blipFill>
          <a:blip r:embed="rId6"/>
          <a:stretch>
            <a:fillRect/>
          </a:stretch>
        </p:blipFill>
        <p:spPr>
          <a:xfrm rot="20820729">
            <a:off x="1040679" y="3002838"/>
            <a:ext cx="2423995" cy="4181250"/>
          </a:xfrm>
          <a:prstGeom prst="rect">
            <a:avLst/>
          </a:prstGeom>
        </p:spPr>
      </p:pic>
      <p:pic>
        <p:nvPicPr>
          <p:cNvPr id="9" name="Bildobjekt 8">
            <a:extLst>
              <a:ext uri="{FF2B5EF4-FFF2-40B4-BE49-F238E27FC236}">
                <a16:creationId xmlns:a16="http://schemas.microsoft.com/office/drawing/2014/main" id="{4DEDA99D-AF59-76FC-1EB8-1BAD6BA6644B}"/>
              </a:ext>
            </a:extLst>
          </p:cNvPr>
          <p:cNvPicPr>
            <a:picLocks noChangeAspect="1"/>
          </p:cNvPicPr>
          <p:nvPr/>
        </p:nvPicPr>
        <p:blipFill>
          <a:blip r:embed="rId7"/>
          <a:stretch>
            <a:fillRect/>
          </a:stretch>
        </p:blipFill>
        <p:spPr>
          <a:xfrm rot="767611">
            <a:off x="9236795" y="383990"/>
            <a:ext cx="2617672" cy="2613395"/>
          </a:xfrm>
          <a:prstGeom prst="rect">
            <a:avLst/>
          </a:prstGeom>
        </p:spPr>
      </p:pic>
      <p:pic>
        <p:nvPicPr>
          <p:cNvPr id="11" name="Bildobjekt 10">
            <a:extLst>
              <a:ext uri="{FF2B5EF4-FFF2-40B4-BE49-F238E27FC236}">
                <a16:creationId xmlns:a16="http://schemas.microsoft.com/office/drawing/2014/main" id="{1B0EAFDC-5E38-8AC4-4A07-1829644F5056}"/>
              </a:ext>
            </a:extLst>
          </p:cNvPr>
          <p:cNvPicPr>
            <a:picLocks noChangeAspect="1"/>
          </p:cNvPicPr>
          <p:nvPr/>
        </p:nvPicPr>
        <p:blipFill>
          <a:blip r:embed="rId8"/>
          <a:stretch>
            <a:fillRect/>
          </a:stretch>
        </p:blipFill>
        <p:spPr>
          <a:xfrm rot="1107272">
            <a:off x="7657283" y="4354788"/>
            <a:ext cx="2645300" cy="2535508"/>
          </a:xfrm>
          <a:prstGeom prst="rect">
            <a:avLst/>
          </a:prstGeom>
        </p:spPr>
      </p:pic>
      <p:pic>
        <p:nvPicPr>
          <p:cNvPr id="13" name="Bildobjekt 12">
            <a:extLst>
              <a:ext uri="{FF2B5EF4-FFF2-40B4-BE49-F238E27FC236}">
                <a16:creationId xmlns:a16="http://schemas.microsoft.com/office/drawing/2014/main" id="{591F1366-203E-F42B-F278-0F9B31EC1397}"/>
              </a:ext>
            </a:extLst>
          </p:cNvPr>
          <p:cNvPicPr>
            <a:picLocks noChangeAspect="1"/>
          </p:cNvPicPr>
          <p:nvPr/>
        </p:nvPicPr>
        <p:blipFill>
          <a:blip r:embed="rId9"/>
          <a:stretch>
            <a:fillRect/>
          </a:stretch>
        </p:blipFill>
        <p:spPr>
          <a:xfrm rot="643629">
            <a:off x="-362013" y="4831449"/>
            <a:ext cx="2511043" cy="2316640"/>
          </a:xfrm>
          <a:prstGeom prst="rect">
            <a:avLst/>
          </a:prstGeom>
        </p:spPr>
      </p:pic>
      <p:pic>
        <p:nvPicPr>
          <p:cNvPr id="15" name="Bildobjekt 14">
            <a:extLst>
              <a:ext uri="{FF2B5EF4-FFF2-40B4-BE49-F238E27FC236}">
                <a16:creationId xmlns:a16="http://schemas.microsoft.com/office/drawing/2014/main" id="{A3DBC2A5-1413-D44B-82C5-F13D310C2C7A}"/>
              </a:ext>
            </a:extLst>
          </p:cNvPr>
          <p:cNvPicPr>
            <a:picLocks noChangeAspect="1"/>
          </p:cNvPicPr>
          <p:nvPr/>
        </p:nvPicPr>
        <p:blipFill>
          <a:blip r:embed="rId10"/>
          <a:stretch>
            <a:fillRect/>
          </a:stretch>
        </p:blipFill>
        <p:spPr>
          <a:xfrm rot="21291136">
            <a:off x="8947526" y="2701132"/>
            <a:ext cx="1606811" cy="2385170"/>
          </a:xfrm>
          <a:prstGeom prst="rect">
            <a:avLst/>
          </a:prstGeom>
        </p:spPr>
      </p:pic>
      <p:pic>
        <p:nvPicPr>
          <p:cNvPr id="17" name="Bildobjekt 16">
            <a:extLst>
              <a:ext uri="{FF2B5EF4-FFF2-40B4-BE49-F238E27FC236}">
                <a16:creationId xmlns:a16="http://schemas.microsoft.com/office/drawing/2014/main" id="{636EA7BB-EFBE-E359-9250-DBD945AEA7D0}"/>
              </a:ext>
            </a:extLst>
          </p:cNvPr>
          <p:cNvPicPr>
            <a:picLocks noChangeAspect="1"/>
          </p:cNvPicPr>
          <p:nvPr/>
        </p:nvPicPr>
        <p:blipFill>
          <a:blip r:embed="rId11"/>
          <a:stretch>
            <a:fillRect/>
          </a:stretch>
        </p:blipFill>
        <p:spPr>
          <a:xfrm rot="20792753">
            <a:off x="3908271" y="5268557"/>
            <a:ext cx="2233003" cy="2057601"/>
          </a:xfrm>
          <a:prstGeom prst="rect">
            <a:avLst/>
          </a:prstGeom>
        </p:spPr>
      </p:pic>
      <p:pic>
        <p:nvPicPr>
          <p:cNvPr id="19" name="Bildobjekt 18">
            <a:extLst>
              <a:ext uri="{FF2B5EF4-FFF2-40B4-BE49-F238E27FC236}">
                <a16:creationId xmlns:a16="http://schemas.microsoft.com/office/drawing/2014/main" id="{92BDC632-9F85-3854-0A4A-CDE2D7E89AF7}"/>
              </a:ext>
            </a:extLst>
          </p:cNvPr>
          <p:cNvPicPr>
            <a:picLocks noChangeAspect="1"/>
          </p:cNvPicPr>
          <p:nvPr/>
        </p:nvPicPr>
        <p:blipFill>
          <a:blip r:embed="rId12"/>
          <a:stretch>
            <a:fillRect/>
          </a:stretch>
        </p:blipFill>
        <p:spPr>
          <a:xfrm rot="556771">
            <a:off x="10413903" y="2904341"/>
            <a:ext cx="1660552" cy="1943923"/>
          </a:xfrm>
          <a:prstGeom prst="rect">
            <a:avLst/>
          </a:prstGeom>
        </p:spPr>
      </p:pic>
      <p:pic>
        <p:nvPicPr>
          <p:cNvPr id="21" name="Bildobjekt 20">
            <a:extLst>
              <a:ext uri="{FF2B5EF4-FFF2-40B4-BE49-F238E27FC236}">
                <a16:creationId xmlns:a16="http://schemas.microsoft.com/office/drawing/2014/main" id="{67BFC277-975C-3578-1691-58897FE1AAD7}"/>
              </a:ext>
            </a:extLst>
          </p:cNvPr>
          <p:cNvPicPr>
            <a:picLocks noChangeAspect="1"/>
          </p:cNvPicPr>
          <p:nvPr/>
        </p:nvPicPr>
        <p:blipFill>
          <a:blip r:embed="rId13"/>
          <a:stretch>
            <a:fillRect/>
          </a:stretch>
        </p:blipFill>
        <p:spPr>
          <a:xfrm rot="21090143">
            <a:off x="-454467" y="1743458"/>
            <a:ext cx="2585333" cy="2233403"/>
          </a:xfrm>
          <a:prstGeom prst="rect">
            <a:avLst/>
          </a:prstGeom>
        </p:spPr>
      </p:pic>
      <p:pic>
        <p:nvPicPr>
          <p:cNvPr id="25" name="Bildobjekt 24">
            <a:extLst>
              <a:ext uri="{FF2B5EF4-FFF2-40B4-BE49-F238E27FC236}">
                <a16:creationId xmlns:a16="http://schemas.microsoft.com/office/drawing/2014/main" id="{7F444FFB-D922-0329-B1A7-ACFDC14AF031}"/>
              </a:ext>
            </a:extLst>
          </p:cNvPr>
          <p:cNvPicPr>
            <a:picLocks noChangeAspect="1"/>
          </p:cNvPicPr>
          <p:nvPr/>
        </p:nvPicPr>
        <p:blipFill>
          <a:blip r:embed="rId14"/>
          <a:stretch>
            <a:fillRect/>
          </a:stretch>
        </p:blipFill>
        <p:spPr>
          <a:xfrm rot="21129210">
            <a:off x="10581393" y="4519656"/>
            <a:ext cx="1930637" cy="2089739"/>
          </a:xfrm>
          <a:prstGeom prst="rect">
            <a:avLst/>
          </a:prstGeom>
        </p:spPr>
      </p:pic>
      <p:pic>
        <p:nvPicPr>
          <p:cNvPr id="27" name="Bildobjekt 26">
            <a:extLst>
              <a:ext uri="{FF2B5EF4-FFF2-40B4-BE49-F238E27FC236}">
                <a16:creationId xmlns:a16="http://schemas.microsoft.com/office/drawing/2014/main" id="{C60B19AF-92E1-F87E-4345-2492D0FEFB47}"/>
              </a:ext>
            </a:extLst>
          </p:cNvPr>
          <p:cNvPicPr>
            <a:picLocks noChangeAspect="1"/>
          </p:cNvPicPr>
          <p:nvPr/>
        </p:nvPicPr>
        <p:blipFill>
          <a:blip r:embed="rId15"/>
          <a:stretch>
            <a:fillRect/>
          </a:stretch>
        </p:blipFill>
        <p:spPr>
          <a:xfrm rot="606232">
            <a:off x="10029159" y="5923379"/>
            <a:ext cx="1675573" cy="1497515"/>
          </a:xfrm>
          <a:prstGeom prst="rect">
            <a:avLst/>
          </a:prstGeom>
        </p:spPr>
      </p:pic>
      <p:pic>
        <p:nvPicPr>
          <p:cNvPr id="29" name="Bildobjekt 28">
            <a:extLst>
              <a:ext uri="{FF2B5EF4-FFF2-40B4-BE49-F238E27FC236}">
                <a16:creationId xmlns:a16="http://schemas.microsoft.com/office/drawing/2014/main" id="{999E69FC-71DD-8477-78F9-AC6C1395EC1E}"/>
              </a:ext>
            </a:extLst>
          </p:cNvPr>
          <p:cNvPicPr>
            <a:picLocks noChangeAspect="1"/>
          </p:cNvPicPr>
          <p:nvPr/>
        </p:nvPicPr>
        <p:blipFill>
          <a:blip r:embed="rId16"/>
          <a:stretch>
            <a:fillRect/>
          </a:stretch>
        </p:blipFill>
        <p:spPr>
          <a:xfrm rot="859829">
            <a:off x="2335532" y="5662909"/>
            <a:ext cx="1780269" cy="1424705"/>
          </a:xfrm>
          <a:prstGeom prst="rect">
            <a:avLst/>
          </a:prstGeom>
        </p:spPr>
      </p:pic>
      <p:pic>
        <p:nvPicPr>
          <p:cNvPr id="31" name="Bildobjekt 30">
            <a:extLst>
              <a:ext uri="{FF2B5EF4-FFF2-40B4-BE49-F238E27FC236}">
                <a16:creationId xmlns:a16="http://schemas.microsoft.com/office/drawing/2014/main" id="{80CBEA73-0D86-6BCC-DD3D-40CD960D0EA2}"/>
              </a:ext>
            </a:extLst>
          </p:cNvPr>
          <p:cNvPicPr>
            <a:picLocks noChangeAspect="1"/>
          </p:cNvPicPr>
          <p:nvPr/>
        </p:nvPicPr>
        <p:blipFill>
          <a:blip r:embed="rId17"/>
          <a:stretch>
            <a:fillRect/>
          </a:stretch>
        </p:blipFill>
        <p:spPr>
          <a:xfrm rot="20926383">
            <a:off x="-250172" y="3384902"/>
            <a:ext cx="1526612" cy="1449786"/>
          </a:xfrm>
          <a:prstGeom prst="rect">
            <a:avLst/>
          </a:prstGeom>
        </p:spPr>
      </p:pic>
    </p:spTree>
    <p:extLst>
      <p:ext uri="{BB962C8B-B14F-4D97-AF65-F5344CB8AC3E}">
        <p14:creationId xmlns:p14="http://schemas.microsoft.com/office/powerpoint/2010/main" val="22425464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5961289-8503-3472-8482-1DEDE2341804}"/>
              </a:ext>
            </a:extLst>
          </p:cNvPr>
          <p:cNvSpPr>
            <a:spLocks noGrp="1"/>
          </p:cNvSpPr>
          <p:nvPr>
            <p:ph type="title"/>
          </p:nvPr>
        </p:nvSpPr>
        <p:spPr/>
        <p:txBody>
          <a:bodyPr/>
          <a:lstStyle/>
          <a:p>
            <a:r>
              <a:rPr lang="sv-SE" dirty="0" err="1">
                <a:latin typeface="Aileron Light"/>
              </a:rPr>
              <a:t>Welcome</a:t>
            </a:r>
            <a:r>
              <a:rPr lang="sv-SE" dirty="0">
                <a:latin typeface="Aileron Light"/>
              </a:rPr>
              <a:t> fair Växjö</a:t>
            </a:r>
            <a:endParaRPr lang="sv-SE" dirty="0"/>
          </a:p>
        </p:txBody>
      </p:sp>
      <p:sp>
        <p:nvSpPr>
          <p:cNvPr id="3" name="Platshållare för innehåll 2">
            <a:extLst>
              <a:ext uri="{FF2B5EF4-FFF2-40B4-BE49-F238E27FC236}">
                <a16:creationId xmlns:a16="http://schemas.microsoft.com/office/drawing/2014/main" id="{F8E319E2-76A9-0B7E-6B72-6FCE5497C22F}"/>
              </a:ext>
            </a:extLst>
          </p:cNvPr>
          <p:cNvSpPr>
            <a:spLocks noGrp="1"/>
          </p:cNvSpPr>
          <p:nvPr>
            <p:ph idx="1"/>
          </p:nvPr>
        </p:nvSpPr>
        <p:spPr>
          <a:xfrm>
            <a:off x="838200" y="1825625"/>
            <a:ext cx="4052712" cy="4351338"/>
          </a:xfrm>
        </p:spPr>
        <p:txBody>
          <a:bodyPr vert="horz" lIns="91440" tIns="45720" rIns="91440" bIns="45720" rtlCol="0" anchor="t">
            <a:normAutofit fontScale="92500" lnSpcReduction="10000"/>
          </a:bodyPr>
          <a:lstStyle/>
          <a:p>
            <a:pPr marL="0" indent="0">
              <a:buNone/>
            </a:pPr>
            <a:r>
              <a:rPr lang="sv-SE" sz="2400">
                <a:latin typeface="Garamond"/>
              </a:rPr>
              <a:t>September 16</a:t>
            </a:r>
            <a:endParaRPr lang="sv-SE" sz="2400" dirty="0">
              <a:latin typeface="Garamond"/>
            </a:endParaRPr>
          </a:p>
          <a:p>
            <a:pPr marL="0" indent="0">
              <a:buNone/>
            </a:pPr>
            <a:r>
              <a:rPr lang="sv-SE" sz="2400" dirty="0">
                <a:latin typeface="Garamond"/>
              </a:rPr>
              <a:t>10:00-14:30</a:t>
            </a:r>
          </a:p>
          <a:p>
            <a:pPr marL="0" indent="0">
              <a:buNone/>
            </a:pPr>
            <a:r>
              <a:rPr lang="sv-SE" sz="2400" dirty="0">
                <a:latin typeface="Garamond"/>
              </a:rPr>
              <a:t>K and M </a:t>
            </a:r>
            <a:r>
              <a:rPr lang="sv-SE" sz="2400" dirty="0" err="1">
                <a:latin typeface="Garamond"/>
              </a:rPr>
              <a:t>buildings</a:t>
            </a:r>
            <a:endParaRPr lang="sv-SE" sz="2400" dirty="0">
              <a:latin typeface="Garamond"/>
            </a:endParaRPr>
          </a:p>
          <a:p>
            <a:pPr marL="0" indent="0">
              <a:buNone/>
            </a:pPr>
            <a:endParaRPr lang="sv-SE" sz="2400" dirty="0">
              <a:latin typeface="Garamond"/>
            </a:endParaRPr>
          </a:p>
          <a:p>
            <a:pPr marL="0" indent="0">
              <a:buNone/>
            </a:pPr>
            <a:r>
              <a:rPr lang="sv-SE" sz="2400" dirty="0" err="1">
                <a:latin typeface="Garamond"/>
              </a:rPr>
              <a:t>Meet</a:t>
            </a:r>
            <a:r>
              <a:rPr lang="sv-SE" sz="2400" dirty="0">
                <a:latin typeface="Garamond"/>
              </a:rPr>
              <a:t> associations, </a:t>
            </a:r>
            <a:r>
              <a:rPr lang="sv-SE" sz="2400" dirty="0" err="1">
                <a:latin typeface="Garamond"/>
              </a:rPr>
              <a:t>local</a:t>
            </a:r>
            <a:r>
              <a:rPr lang="sv-SE" sz="2400" dirty="0">
                <a:latin typeface="Garamond"/>
              </a:rPr>
              <a:t> </a:t>
            </a:r>
            <a:r>
              <a:rPr lang="sv-SE" sz="2400" dirty="0" err="1">
                <a:latin typeface="Garamond"/>
              </a:rPr>
              <a:t>organizations</a:t>
            </a:r>
            <a:r>
              <a:rPr lang="sv-SE" sz="2400" dirty="0">
                <a:latin typeface="Garamond"/>
              </a:rPr>
              <a:t> and </a:t>
            </a:r>
            <a:r>
              <a:rPr lang="sv-SE" sz="2400" dirty="0" err="1">
                <a:latin typeface="Garamond"/>
              </a:rPr>
              <a:t>companies</a:t>
            </a:r>
            <a:r>
              <a:rPr lang="sv-SE" sz="2400" dirty="0">
                <a:latin typeface="Garamond"/>
              </a:rPr>
              <a:t> </a:t>
            </a:r>
            <a:r>
              <a:rPr lang="sv-SE" sz="2400" dirty="0" err="1">
                <a:latin typeface="Garamond"/>
              </a:rPr>
              <a:t>with</a:t>
            </a:r>
            <a:r>
              <a:rPr lang="sv-SE" sz="2400" dirty="0">
                <a:latin typeface="Garamond"/>
              </a:rPr>
              <a:t> </a:t>
            </a:r>
            <a:r>
              <a:rPr lang="sv-SE" sz="2400" dirty="0" err="1">
                <a:latin typeface="Garamond"/>
              </a:rPr>
              <a:t>good</a:t>
            </a:r>
            <a:r>
              <a:rPr lang="sv-SE" sz="2400" dirty="0">
                <a:latin typeface="Garamond"/>
              </a:rPr>
              <a:t> offers to students. </a:t>
            </a:r>
          </a:p>
          <a:p>
            <a:pPr marL="0" indent="0">
              <a:buNone/>
            </a:pPr>
            <a:endParaRPr lang="sv-SE" sz="2400" dirty="0">
              <a:latin typeface="Garamond"/>
            </a:endParaRPr>
          </a:p>
          <a:p>
            <a:pPr marL="0" indent="0">
              <a:buNone/>
            </a:pPr>
            <a:r>
              <a:rPr lang="sv-SE" sz="2400" dirty="0">
                <a:latin typeface="Garamond"/>
              </a:rPr>
              <a:t>A </a:t>
            </a:r>
            <a:r>
              <a:rPr lang="sv-SE" sz="2400" dirty="0" err="1">
                <a:latin typeface="Garamond"/>
              </a:rPr>
              <a:t>great</a:t>
            </a:r>
            <a:r>
              <a:rPr lang="sv-SE" sz="2400" dirty="0">
                <a:latin typeface="Garamond"/>
              </a:rPr>
              <a:t> </a:t>
            </a:r>
            <a:r>
              <a:rPr lang="sv-SE" sz="2400" dirty="0" err="1">
                <a:latin typeface="Garamond"/>
              </a:rPr>
              <a:t>way</a:t>
            </a:r>
            <a:r>
              <a:rPr lang="sv-SE" sz="2400" dirty="0">
                <a:latin typeface="Garamond"/>
              </a:rPr>
              <a:t> to </a:t>
            </a:r>
            <a:r>
              <a:rPr lang="sv-SE" sz="2400" dirty="0" err="1">
                <a:latin typeface="Garamond"/>
              </a:rPr>
              <a:t>better</a:t>
            </a:r>
            <a:r>
              <a:rPr lang="sv-SE" sz="2400" dirty="0">
                <a:latin typeface="Garamond"/>
              </a:rPr>
              <a:t> understand </a:t>
            </a:r>
            <a:r>
              <a:rPr lang="sv-SE" sz="2400" dirty="0" err="1">
                <a:latin typeface="Garamond"/>
              </a:rPr>
              <a:t>what</a:t>
            </a:r>
            <a:r>
              <a:rPr lang="sv-SE" sz="2400" dirty="0">
                <a:latin typeface="Garamond"/>
              </a:rPr>
              <a:t> is </a:t>
            </a:r>
            <a:r>
              <a:rPr lang="sv-SE" sz="2400" dirty="0" err="1">
                <a:latin typeface="Garamond"/>
              </a:rPr>
              <a:t>offered</a:t>
            </a:r>
            <a:r>
              <a:rPr lang="sv-SE" sz="2400" dirty="0">
                <a:latin typeface="Garamond"/>
              </a:rPr>
              <a:t> and </a:t>
            </a:r>
            <a:r>
              <a:rPr lang="sv-SE" sz="2400" dirty="0" err="1">
                <a:latin typeface="Garamond"/>
              </a:rPr>
              <a:t>what</a:t>
            </a:r>
            <a:r>
              <a:rPr lang="sv-SE" sz="2400" dirty="0">
                <a:latin typeface="Garamond"/>
              </a:rPr>
              <a:t> to get </a:t>
            </a:r>
            <a:r>
              <a:rPr lang="sv-SE" sz="2400" dirty="0" err="1">
                <a:latin typeface="Garamond"/>
              </a:rPr>
              <a:t>involved</a:t>
            </a:r>
            <a:r>
              <a:rPr lang="sv-SE" sz="2400" dirty="0">
                <a:latin typeface="Garamond"/>
              </a:rPr>
              <a:t> in - and </a:t>
            </a:r>
            <a:r>
              <a:rPr lang="sv-SE" sz="2400" dirty="0" err="1">
                <a:latin typeface="Garamond"/>
              </a:rPr>
              <a:t>how</a:t>
            </a:r>
            <a:r>
              <a:rPr lang="sv-SE" sz="2400" dirty="0">
                <a:latin typeface="Garamond"/>
              </a:rPr>
              <a:t> - </a:t>
            </a:r>
            <a:r>
              <a:rPr lang="sv-SE" sz="2400" dirty="0" err="1">
                <a:latin typeface="Garamond"/>
              </a:rPr>
              <a:t>during</a:t>
            </a:r>
            <a:r>
              <a:rPr lang="sv-SE" sz="2400" dirty="0">
                <a:latin typeface="Garamond"/>
              </a:rPr>
              <a:t> </a:t>
            </a:r>
            <a:r>
              <a:rPr lang="sv-SE" sz="2400" dirty="0" err="1">
                <a:latin typeface="Garamond"/>
              </a:rPr>
              <a:t>your</a:t>
            </a:r>
            <a:r>
              <a:rPr lang="sv-SE" sz="2400" dirty="0">
                <a:latin typeface="Garamond"/>
              </a:rPr>
              <a:t> studies!</a:t>
            </a:r>
          </a:p>
          <a:p>
            <a:pPr marL="0" indent="0">
              <a:buNone/>
            </a:pPr>
            <a:endParaRPr lang="sv-SE" dirty="0">
              <a:latin typeface="Garamond"/>
            </a:endParaRPr>
          </a:p>
          <a:p>
            <a:pPr marL="0" indent="0">
              <a:buNone/>
            </a:pPr>
            <a:endParaRPr lang="sv-SE" dirty="0"/>
          </a:p>
        </p:txBody>
      </p:sp>
      <p:pic>
        <p:nvPicPr>
          <p:cNvPr id="4" name="Bildobjekt 3" descr="En bild som visar klädsel, person, handväska, Bagage och väskor&#10;&#10;Automatiskt genererad beskrivning">
            <a:extLst>
              <a:ext uri="{FF2B5EF4-FFF2-40B4-BE49-F238E27FC236}">
                <a16:creationId xmlns:a16="http://schemas.microsoft.com/office/drawing/2014/main" id="{D1B252C2-E3E9-3E07-7912-62FAB9E8EC6D}"/>
              </a:ext>
            </a:extLst>
          </p:cNvPr>
          <p:cNvPicPr>
            <a:picLocks noChangeAspect="1"/>
          </p:cNvPicPr>
          <p:nvPr/>
        </p:nvPicPr>
        <p:blipFill>
          <a:blip r:embed="rId2"/>
          <a:stretch>
            <a:fillRect/>
          </a:stretch>
        </p:blipFill>
        <p:spPr>
          <a:xfrm>
            <a:off x="9437009" y="1851377"/>
            <a:ext cx="1916350" cy="2901245"/>
          </a:xfrm>
          <a:prstGeom prst="rect">
            <a:avLst/>
          </a:prstGeom>
        </p:spPr>
      </p:pic>
      <p:pic>
        <p:nvPicPr>
          <p:cNvPr id="5" name="Bildobjekt 4" descr="En bild som visar klädsel, person, jeans, fotbeklädnader&#10;&#10;Automatiskt genererad beskrivning">
            <a:extLst>
              <a:ext uri="{FF2B5EF4-FFF2-40B4-BE49-F238E27FC236}">
                <a16:creationId xmlns:a16="http://schemas.microsoft.com/office/drawing/2014/main" id="{069B086A-2EEA-9C78-3747-799BA15FF06A}"/>
              </a:ext>
            </a:extLst>
          </p:cNvPr>
          <p:cNvPicPr>
            <a:picLocks noChangeAspect="1"/>
          </p:cNvPicPr>
          <p:nvPr/>
        </p:nvPicPr>
        <p:blipFill>
          <a:blip r:embed="rId3"/>
          <a:stretch>
            <a:fillRect/>
          </a:stretch>
        </p:blipFill>
        <p:spPr>
          <a:xfrm>
            <a:off x="5401733" y="2899026"/>
            <a:ext cx="4370681" cy="3280096"/>
          </a:xfrm>
          <a:prstGeom prst="rect">
            <a:avLst/>
          </a:prstGeom>
        </p:spPr>
      </p:pic>
    </p:spTree>
    <p:extLst>
      <p:ext uri="{BB962C8B-B14F-4D97-AF65-F5344CB8AC3E}">
        <p14:creationId xmlns:p14="http://schemas.microsoft.com/office/powerpoint/2010/main" val="3023210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8FEB3-971C-9486-2650-318E518CB63F}"/>
            </a:ext>
          </a:extLst>
        </p:cNvPr>
        <p:cNvGrpSpPr/>
        <p:nvPr/>
      </p:nvGrpSpPr>
      <p:grpSpPr>
        <a:xfrm>
          <a:off x="0" y="0"/>
          <a:ext cx="0" cy="0"/>
          <a:chOff x="0" y="0"/>
          <a:chExt cx="0" cy="0"/>
        </a:xfrm>
      </p:grpSpPr>
      <p:sp>
        <p:nvSpPr>
          <p:cNvPr id="2" name="Rubrik 1">
            <a:extLst>
              <a:ext uri="{FF2B5EF4-FFF2-40B4-BE49-F238E27FC236}">
                <a16:creationId xmlns:a16="http://schemas.microsoft.com/office/drawing/2014/main" id="{021D13EE-76AD-6C4C-DBF8-107F6FEF9773}"/>
              </a:ext>
            </a:extLst>
          </p:cNvPr>
          <p:cNvSpPr>
            <a:spLocks noGrp="1"/>
          </p:cNvSpPr>
          <p:nvPr>
            <p:ph type="title"/>
          </p:nvPr>
        </p:nvSpPr>
        <p:spPr/>
        <p:txBody>
          <a:bodyPr/>
          <a:lstStyle/>
          <a:p>
            <a:r>
              <a:rPr lang="sv-SE" dirty="0" err="1">
                <a:latin typeface="Aileron Light"/>
              </a:rPr>
              <a:t>Welcome</a:t>
            </a:r>
            <a:r>
              <a:rPr lang="sv-SE" dirty="0">
                <a:latin typeface="Aileron Light"/>
              </a:rPr>
              <a:t> fair Kalmar</a:t>
            </a:r>
            <a:endParaRPr lang="sv-SE" dirty="0"/>
          </a:p>
        </p:txBody>
      </p:sp>
      <p:sp>
        <p:nvSpPr>
          <p:cNvPr id="3" name="Platshållare för innehåll 2">
            <a:extLst>
              <a:ext uri="{FF2B5EF4-FFF2-40B4-BE49-F238E27FC236}">
                <a16:creationId xmlns:a16="http://schemas.microsoft.com/office/drawing/2014/main" id="{A66DBDB3-C69E-40AA-432C-4D6EECFB62E2}"/>
              </a:ext>
            </a:extLst>
          </p:cNvPr>
          <p:cNvSpPr>
            <a:spLocks noGrp="1"/>
          </p:cNvSpPr>
          <p:nvPr>
            <p:ph idx="1"/>
          </p:nvPr>
        </p:nvSpPr>
        <p:spPr>
          <a:xfrm>
            <a:off x="838200" y="1825625"/>
            <a:ext cx="4052712" cy="4351338"/>
          </a:xfrm>
        </p:spPr>
        <p:txBody>
          <a:bodyPr vert="horz" lIns="91440" tIns="45720" rIns="91440" bIns="45720" rtlCol="0" anchor="t">
            <a:normAutofit fontScale="92500" lnSpcReduction="10000"/>
          </a:bodyPr>
          <a:lstStyle/>
          <a:p>
            <a:pPr marL="0" indent="0">
              <a:buNone/>
            </a:pPr>
            <a:r>
              <a:rPr lang="sv-SE" sz="2400" dirty="0">
                <a:latin typeface="Garamond"/>
              </a:rPr>
              <a:t>September 23</a:t>
            </a:r>
          </a:p>
          <a:p>
            <a:pPr marL="0" indent="0">
              <a:buNone/>
            </a:pPr>
            <a:r>
              <a:rPr lang="sv-SE" sz="2400" dirty="0">
                <a:latin typeface="Garamond"/>
              </a:rPr>
              <a:t>10:00-14:30</a:t>
            </a:r>
          </a:p>
          <a:p>
            <a:pPr marL="0" indent="0">
              <a:buNone/>
            </a:pPr>
            <a:r>
              <a:rPr lang="sv-SE" sz="2400" dirty="0">
                <a:latin typeface="Garamond"/>
              </a:rPr>
              <a:t>Zenit and Gläntan</a:t>
            </a:r>
          </a:p>
          <a:p>
            <a:pPr marL="0" indent="0">
              <a:buNone/>
            </a:pPr>
            <a:endParaRPr lang="sv-SE" sz="2400" dirty="0">
              <a:latin typeface="Garamond"/>
            </a:endParaRPr>
          </a:p>
          <a:p>
            <a:pPr marL="0" indent="0">
              <a:buNone/>
            </a:pPr>
            <a:r>
              <a:rPr lang="sv-SE" sz="2400" dirty="0" err="1">
                <a:latin typeface="Garamond"/>
              </a:rPr>
              <a:t>Meet</a:t>
            </a:r>
            <a:r>
              <a:rPr lang="sv-SE" sz="2400" dirty="0">
                <a:latin typeface="Garamond"/>
              </a:rPr>
              <a:t> associations, </a:t>
            </a:r>
            <a:r>
              <a:rPr lang="sv-SE" sz="2400" dirty="0" err="1">
                <a:latin typeface="Garamond"/>
              </a:rPr>
              <a:t>local</a:t>
            </a:r>
            <a:r>
              <a:rPr lang="sv-SE" sz="2400" dirty="0">
                <a:latin typeface="Garamond"/>
              </a:rPr>
              <a:t> </a:t>
            </a:r>
            <a:r>
              <a:rPr lang="sv-SE" sz="2400" dirty="0" err="1">
                <a:latin typeface="Garamond"/>
              </a:rPr>
              <a:t>organizations</a:t>
            </a:r>
            <a:r>
              <a:rPr lang="sv-SE" sz="2400" dirty="0">
                <a:latin typeface="Garamond"/>
              </a:rPr>
              <a:t> and </a:t>
            </a:r>
            <a:r>
              <a:rPr lang="sv-SE" sz="2400" dirty="0" err="1">
                <a:latin typeface="Garamond"/>
              </a:rPr>
              <a:t>companies</a:t>
            </a:r>
            <a:r>
              <a:rPr lang="sv-SE" sz="2400" dirty="0">
                <a:latin typeface="Garamond"/>
              </a:rPr>
              <a:t> </a:t>
            </a:r>
            <a:r>
              <a:rPr lang="sv-SE" sz="2400" dirty="0" err="1">
                <a:latin typeface="Garamond"/>
              </a:rPr>
              <a:t>with</a:t>
            </a:r>
            <a:r>
              <a:rPr lang="sv-SE" sz="2400" dirty="0">
                <a:latin typeface="Garamond"/>
              </a:rPr>
              <a:t> </a:t>
            </a:r>
            <a:r>
              <a:rPr lang="sv-SE" sz="2400" dirty="0" err="1">
                <a:latin typeface="Garamond"/>
              </a:rPr>
              <a:t>good</a:t>
            </a:r>
            <a:r>
              <a:rPr lang="sv-SE" sz="2400" dirty="0">
                <a:latin typeface="Garamond"/>
              </a:rPr>
              <a:t> offers to students. </a:t>
            </a:r>
          </a:p>
          <a:p>
            <a:pPr marL="0" indent="0">
              <a:buNone/>
            </a:pPr>
            <a:endParaRPr lang="sv-SE" sz="2400" dirty="0">
              <a:latin typeface="Garamond"/>
            </a:endParaRPr>
          </a:p>
          <a:p>
            <a:pPr marL="0" indent="0">
              <a:buNone/>
            </a:pPr>
            <a:r>
              <a:rPr lang="sv-SE" sz="2400" dirty="0">
                <a:latin typeface="Garamond"/>
              </a:rPr>
              <a:t>A </a:t>
            </a:r>
            <a:r>
              <a:rPr lang="sv-SE" sz="2400" dirty="0" err="1">
                <a:latin typeface="Garamond"/>
              </a:rPr>
              <a:t>great</a:t>
            </a:r>
            <a:r>
              <a:rPr lang="sv-SE" sz="2400" dirty="0">
                <a:latin typeface="Garamond"/>
              </a:rPr>
              <a:t> </a:t>
            </a:r>
            <a:r>
              <a:rPr lang="sv-SE" sz="2400" dirty="0" err="1">
                <a:latin typeface="Garamond"/>
              </a:rPr>
              <a:t>way</a:t>
            </a:r>
            <a:r>
              <a:rPr lang="sv-SE" sz="2400" dirty="0">
                <a:latin typeface="Garamond"/>
              </a:rPr>
              <a:t> to </a:t>
            </a:r>
            <a:r>
              <a:rPr lang="sv-SE" sz="2400" dirty="0" err="1">
                <a:latin typeface="Garamond"/>
              </a:rPr>
              <a:t>better</a:t>
            </a:r>
            <a:r>
              <a:rPr lang="sv-SE" sz="2400" dirty="0">
                <a:latin typeface="Garamond"/>
              </a:rPr>
              <a:t> understand </a:t>
            </a:r>
            <a:r>
              <a:rPr lang="sv-SE" sz="2400" dirty="0" err="1">
                <a:latin typeface="Garamond"/>
              </a:rPr>
              <a:t>what</a:t>
            </a:r>
            <a:r>
              <a:rPr lang="sv-SE" sz="2400" dirty="0">
                <a:latin typeface="Garamond"/>
              </a:rPr>
              <a:t> is </a:t>
            </a:r>
            <a:r>
              <a:rPr lang="sv-SE" sz="2400" dirty="0" err="1">
                <a:latin typeface="Garamond"/>
              </a:rPr>
              <a:t>offered</a:t>
            </a:r>
            <a:r>
              <a:rPr lang="sv-SE" sz="2400" dirty="0">
                <a:latin typeface="Garamond"/>
              </a:rPr>
              <a:t> and </a:t>
            </a:r>
            <a:r>
              <a:rPr lang="sv-SE" sz="2400" dirty="0" err="1">
                <a:latin typeface="Garamond"/>
              </a:rPr>
              <a:t>what</a:t>
            </a:r>
            <a:r>
              <a:rPr lang="sv-SE" sz="2400" dirty="0">
                <a:latin typeface="Garamond"/>
              </a:rPr>
              <a:t> to get </a:t>
            </a:r>
            <a:r>
              <a:rPr lang="sv-SE" sz="2400" dirty="0" err="1">
                <a:latin typeface="Garamond"/>
              </a:rPr>
              <a:t>involved</a:t>
            </a:r>
            <a:r>
              <a:rPr lang="sv-SE" sz="2400" dirty="0">
                <a:latin typeface="Garamond"/>
              </a:rPr>
              <a:t> in - and </a:t>
            </a:r>
            <a:r>
              <a:rPr lang="sv-SE" sz="2400" dirty="0" err="1">
                <a:latin typeface="Garamond"/>
              </a:rPr>
              <a:t>how</a:t>
            </a:r>
            <a:r>
              <a:rPr lang="sv-SE" sz="2400" dirty="0">
                <a:latin typeface="Garamond"/>
              </a:rPr>
              <a:t> - </a:t>
            </a:r>
            <a:r>
              <a:rPr lang="sv-SE" sz="2400" dirty="0" err="1">
                <a:latin typeface="Garamond"/>
              </a:rPr>
              <a:t>during</a:t>
            </a:r>
            <a:r>
              <a:rPr lang="sv-SE" sz="2400" dirty="0">
                <a:latin typeface="Garamond"/>
              </a:rPr>
              <a:t> </a:t>
            </a:r>
            <a:r>
              <a:rPr lang="sv-SE" sz="2400" dirty="0" err="1">
                <a:latin typeface="Garamond"/>
              </a:rPr>
              <a:t>your</a:t>
            </a:r>
            <a:r>
              <a:rPr lang="sv-SE" sz="2400" dirty="0">
                <a:latin typeface="Garamond"/>
              </a:rPr>
              <a:t> studies!</a:t>
            </a:r>
          </a:p>
          <a:p>
            <a:pPr marL="0" indent="0">
              <a:buNone/>
            </a:pPr>
            <a:endParaRPr lang="sv-SE" dirty="0">
              <a:latin typeface="Garamond"/>
            </a:endParaRPr>
          </a:p>
          <a:p>
            <a:pPr marL="0" indent="0">
              <a:buNone/>
            </a:pPr>
            <a:endParaRPr lang="sv-SE" dirty="0"/>
          </a:p>
        </p:txBody>
      </p:sp>
      <p:pic>
        <p:nvPicPr>
          <p:cNvPr id="4" name="Bildobjekt 3" descr="En bild som visar klädsel, person, handväska, Bagage och väskor&#10;&#10;Automatiskt genererad beskrivning">
            <a:extLst>
              <a:ext uri="{FF2B5EF4-FFF2-40B4-BE49-F238E27FC236}">
                <a16:creationId xmlns:a16="http://schemas.microsoft.com/office/drawing/2014/main" id="{72FD2223-59CD-EBA2-1F0F-7776A517C6F2}"/>
              </a:ext>
            </a:extLst>
          </p:cNvPr>
          <p:cNvPicPr>
            <a:picLocks noChangeAspect="1"/>
          </p:cNvPicPr>
          <p:nvPr/>
        </p:nvPicPr>
        <p:blipFill>
          <a:blip r:embed="rId2"/>
          <a:stretch>
            <a:fillRect/>
          </a:stretch>
        </p:blipFill>
        <p:spPr>
          <a:xfrm>
            <a:off x="9437009" y="1851377"/>
            <a:ext cx="1916350" cy="2901245"/>
          </a:xfrm>
          <a:prstGeom prst="rect">
            <a:avLst/>
          </a:prstGeom>
        </p:spPr>
      </p:pic>
      <p:pic>
        <p:nvPicPr>
          <p:cNvPr id="5" name="Bildobjekt 4" descr="En bild som visar klädsel, person, jeans, fotbeklädnader&#10;&#10;Automatiskt genererad beskrivning">
            <a:extLst>
              <a:ext uri="{FF2B5EF4-FFF2-40B4-BE49-F238E27FC236}">
                <a16:creationId xmlns:a16="http://schemas.microsoft.com/office/drawing/2014/main" id="{699F8140-6EEE-45CC-885F-A1A6BE60DE18}"/>
              </a:ext>
            </a:extLst>
          </p:cNvPr>
          <p:cNvPicPr>
            <a:picLocks noChangeAspect="1"/>
          </p:cNvPicPr>
          <p:nvPr/>
        </p:nvPicPr>
        <p:blipFill>
          <a:blip r:embed="rId3"/>
          <a:stretch>
            <a:fillRect/>
          </a:stretch>
        </p:blipFill>
        <p:spPr>
          <a:xfrm>
            <a:off x="5401733" y="2899026"/>
            <a:ext cx="4370681" cy="3280096"/>
          </a:xfrm>
          <a:prstGeom prst="rect">
            <a:avLst/>
          </a:prstGeom>
        </p:spPr>
      </p:pic>
    </p:spTree>
    <p:extLst>
      <p:ext uri="{BB962C8B-B14F-4D97-AF65-F5344CB8AC3E}">
        <p14:creationId xmlns:p14="http://schemas.microsoft.com/office/powerpoint/2010/main" val="1775344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2F587BA-0A4A-5B79-05CD-D71AF8393722}"/>
              </a:ext>
            </a:extLst>
          </p:cNvPr>
          <p:cNvSpPr>
            <a:spLocks noGrp="1"/>
          </p:cNvSpPr>
          <p:nvPr>
            <p:ph type="title"/>
          </p:nvPr>
        </p:nvSpPr>
        <p:spPr/>
        <p:txBody>
          <a:bodyPr/>
          <a:lstStyle/>
          <a:p>
            <a:r>
              <a:rPr lang="sv-SE"/>
              <a:t>Pubar och utbildningsföreningar - Växjö</a:t>
            </a:r>
          </a:p>
        </p:txBody>
      </p:sp>
      <p:pic>
        <p:nvPicPr>
          <p:cNvPr id="7" name="Platshållare för innehåll 6">
            <a:extLst>
              <a:ext uri="{FF2B5EF4-FFF2-40B4-BE49-F238E27FC236}">
                <a16:creationId xmlns:a16="http://schemas.microsoft.com/office/drawing/2014/main" id="{48612BA9-28F2-F3C7-FAC6-57EA3CF8C503}"/>
              </a:ext>
            </a:extLst>
          </p:cNvPr>
          <p:cNvPicPr>
            <a:picLocks noGrp="1" noChangeAspect="1"/>
          </p:cNvPicPr>
          <p:nvPr>
            <p:ph idx="1"/>
          </p:nvPr>
        </p:nvPicPr>
        <p:blipFill>
          <a:blip r:embed="rId2"/>
          <a:stretch>
            <a:fillRect/>
          </a:stretch>
        </p:blipFill>
        <p:spPr>
          <a:xfrm>
            <a:off x="724907" y="4670302"/>
            <a:ext cx="6690940" cy="1112616"/>
          </a:xfrm>
        </p:spPr>
      </p:pic>
      <p:pic>
        <p:nvPicPr>
          <p:cNvPr id="3076" name="Picture 4">
            <a:extLst>
              <a:ext uri="{FF2B5EF4-FFF2-40B4-BE49-F238E27FC236}">
                <a16:creationId xmlns:a16="http://schemas.microsoft.com/office/drawing/2014/main" id="{544968D1-4514-7D8D-5767-AC8B1D8EB5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054089"/>
            <a:ext cx="2037495" cy="137491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0C24FEF5-0AD5-C63A-AAC1-2078CE3A67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3527" y="2069292"/>
            <a:ext cx="1724605" cy="1218002"/>
          </a:xfrm>
          <a:prstGeom prst="rect">
            <a:avLst/>
          </a:prstGeom>
          <a:noFill/>
          <a:extLst>
            <a:ext uri="{909E8E84-426E-40DD-AFC4-6F175D3DCCD1}">
              <a14:hiddenFill xmlns:a14="http://schemas.microsoft.com/office/drawing/2010/main">
                <a:solidFill>
                  <a:srgbClr val="FFFFFF"/>
                </a:solidFill>
              </a14:hiddenFill>
            </a:ext>
          </a:extLst>
        </p:spPr>
      </p:pic>
      <p:pic>
        <p:nvPicPr>
          <p:cNvPr id="5" name="Bildobjekt 4">
            <a:extLst>
              <a:ext uri="{FF2B5EF4-FFF2-40B4-BE49-F238E27FC236}">
                <a16:creationId xmlns:a16="http://schemas.microsoft.com/office/drawing/2014/main" id="{2F4E0BBE-A599-6E3C-0AA2-53C7EA7C0607}"/>
              </a:ext>
            </a:extLst>
          </p:cNvPr>
          <p:cNvPicPr>
            <a:picLocks noChangeAspect="1"/>
          </p:cNvPicPr>
          <p:nvPr/>
        </p:nvPicPr>
        <p:blipFill>
          <a:blip r:embed="rId5"/>
          <a:stretch>
            <a:fillRect/>
          </a:stretch>
        </p:blipFill>
        <p:spPr>
          <a:xfrm>
            <a:off x="717287" y="3630004"/>
            <a:ext cx="6698560" cy="1120237"/>
          </a:xfrm>
          <a:prstGeom prst="rect">
            <a:avLst/>
          </a:prstGeom>
        </p:spPr>
      </p:pic>
      <p:pic>
        <p:nvPicPr>
          <p:cNvPr id="9" name="Bildobjekt 8">
            <a:extLst>
              <a:ext uri="{FF2B5EF4-FFF2-40B4-BE49-F238E27FC236}">
                <a16:creationId xmlns:a16="http://schemas.microsoft.com/office/drawing/2014/main" id="{9DC751F7-3CCA-D3DC-8B14-0F41B28ECB61}"/>
              </a:ext>
            </a:extLst>
          </p:cNvPr>
          <p:cNvPicPr>
            <a:picLocks noChangeAspect="1"/>
          </p:cNvPicPr>
          <p:nvPr/>
        </p:nvPicPr>
        <p:blipFill>
          <a:blip r:embed="rId6"/>
          <a:stretch>
            <a:fillRect/>
          </a:stretch>
        </p:blipFill>
        <p:spPr>
          <a:xfrm>
            <a:off x="1584468" y="5700675"/>
            <a:ext cx="4701947" cy="1104996"/>
          </a:xfrm>
          <a:prstGeom prst="rect">
            <a:avLst/>
          </a:prstGeom>
        </p:spPr>
      </p:pic>
      <p:pic>
        <p:nvPicPr>
          <p:cNvPr id="11" name="Bildobjekt 10">
            <a:hlinkClick r:id="rId7"/>
            <a:extLst>
              <a:ext uri="{FF2B5EF4-FFF2-40B4-BE49-F238E27FC236}">
                <a16:creationId xmlns:a16="http://schemas.microsoft.com/office/drawing/2014/main" id="{8E3011DF-F6DE-5456-5A84-A244F5F5FDDB}"/>
              </a:ext>
            </a:extLst>
          </p:cNvPr>
          <p:cNvPicPr>
            <a:picLocks noChangeAspect="1"/>
          </p:cNvPicPr>
          <p:nvPr/>
        </p:nvPicPr>
        <p:blipFill>
          <a:blip r:embed="rId8"/>
          <a:stretch>
            <a:fillRect/>
          </a:stretch>
        </p:blipFill>
        <p:spPr>
          <a:xfrm rot="676079">
            <a:off x="7615795" y="1789114"/>
            <a:ext cx="4471430" cy="2549762"/>
          </a:xfrm>
          <a:prstGeom prst="rect">
            <a:avLst/>
          </a:prstGeom>
        </p:spPr>
      </p:pic>
    </p:spTree>
    <p:extLst>
      <p:ext uri="{BB962C8B-B14F-4D97-AF65-F5344CB8AC3E}">
        <p14:creationId xmlns:p14="http://schemas.microsoft.com/office/powerpoint/2010/main" val="29022003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F1C22A8E-17D7-43AF-EAD2-D03DBD21E933}"/>
              </a:ext>
            </a:extLst>
          </p:cNvPr>
          <p:cNvSpPr>
            <a:spLocks noGrp="1"/>
          </p:cNvSpPr>
          <p:nvPr>
            <p:ph type="ctrTitle"/>
          </p:nvPr>
        </p:nvSpPr>
        <p:spPr>
          <a:xfrm rot="21157253">
            <a:off x="15476" y="831967"/>
            <a:ext cx="9144000" cy="2387600"/>
          </a:xfrm>
        </p:spPr>
        <p:txBody>
          <a:bodyPr>
            <a:noAutofit/>
          </a:bodyPr>
          <a:lstStyle/>
          <a:p>
            <a:r>
              <a:rPr lang="sv-SE" sz="4800" b="0" i="0" err="1">
                <a:solidFill>
                  <a:srgbClr val="FFFFFF"/>
                </a:solidFill>
                <a:effectLst/>
                <a:latin typeface="Poppins" panose="00000500000000000000" pitchFamily="2" charset="0"/>
              </a:rPr>
              <a:t>Together</a:t>
            </a:r>
            <a:r>
              <a:rPr lang="sv-SE" sz="4800" b="0" i="0">
                <a:solidFill>
                  <a:srgbClr val="FFFFFF"/>
                </a:solidFill>
                <a:effectLst/>
                <a:latin typeface="Poppins" panose="00000500000000000000" pitchFamily="2" charset="0"/>
              </a:rPr>
              <a:t> </a:t>
            </a:r>
            <a:r>
              <a:rPr lang="sv-SE" sz="4800" b="0" i="0" err="1">
                <a:solidFill>
                  <a:srgbClr val="FFFFFF"/>
                </a:solidFill>
                <a:effectLst/>
                <a:latin typeface="Poppins" panose="00000500000000000000" pitchFamily="2" charset="0"/>
              </a:rPr>
              <a:t>with</a:t>
            </a:r>
            <a:r>
              <a:rPr lang="sv-SE" sz="4800" b="0" i="0">
                <a:solidFill>
                  <a:srgbClr val="FFFFFF"/>
                </a:solidFill>
                <a:effectLst/>
                <a:latin typeface="Poppins" panose="00000500000000000000" pitchFamily="2" charset="0"/>
              </a:rPr>
              <a:t> </a:t>
            </a:r>
            <a:r>
              <a:rPr lang="sv-SE" sz="4800" b="0" i="0" err="1">
                <a:solidFill>
                  <a:srgbClr val="FFFFFF"/>
                </a:solidFill>
                <a:effectLst/>
                <a:latin typeface="Poppins" panose="00000500000000000000" pitchFamily="2" charset="0"/>
              </a:rPr>
              <a:t>you</a:t>
            </a:r>
            <a:r>
              <a:rPr lang="sv-SE" sz="4800" b="0" i="0">
                <a:solidFill>
                  <a:srgbClr val="FFFFFF"/>
                </a:solidFill>
                <a:effectLst/>
                <a:latin typeface="Poppins" panose="00000500000000000000" pitchFamily="2" charset="0"/>
              </a:rPr>
              <a:t> </a:t>
            </a:r>
            <a:br>
              <a:rPr lang="sv-SE" sz="4800" b="0" i="0">
                <a:solidFill>
                  <a:srgbClr val="FFFFFF"/>
                </a:solidFill>
                <a:effectLst/>
                <a:latin typeface="Poppins" panose="00000500000000000000" pitchFamily="2" charset="0"/>
              </a:rPr>
            </a:br>
            <a:r>
              <a:rPr lang="sv-SE" sz="4800" b="0" i="0" err="1">
                <a:solidFill>
                  <a:srgbClr val="FFFFFF"/>
                </a:solidFill>
                <a:effectLst/>
                <a:latin typeface="Poppins" panose="00000500000000000000" pitchFamily="2" charset="0"/>
              </a:rPr>
              <a:t>we</a:t>
            </a:r>
            <a:r>
              <a:rPr lang="sv-SE" sz="4800" b="0" i="0">
                <a:solidFill>
                  <a:srgbClr val="FFFFFF"/>
                </a:solidFill>
                <a:effectLst/>
                <a:latin typeface="Poppins" panose="00000500000000000000" pitchFamily="2" charset="0"/>
              </a:rPr>
              <a:t> </a:t>
            </a:r>
            <a:r>
              <a:rPr lang="sv-SE" sz="4800" b="0" i="0" err="1">
                <a:solidFill>
                  <a:srgbClr val="FFFFFF"/>
                </a:solidFill>
                <a:effectLst/>
                <a:latin typeface="Poppins" panose="00000500000000000000" pitchFamily="2" charset="0"/>
              </a:rPr>
              <a:t>create</a:t>
            </a:r>
            <a:br>
              <a:rPr lang="sv-SE" sz="4800" b="0" i="0">
                <a:solidFill>
                  <a:srgbClr val="FFFFFF"/>
                </a:solidFill>
                <a:effectLst/>
                <a:latin typeface="Poppins" panose="00000500000000000000" pitchFamily="2" charset="0"/>
              </a:rPr>
            </a:br>
            <a:r>
              <a:rPr lang="sv-SE" sz="4800" b="1" i="0" err="1">
                <a:solidFill>
                  <a:srgbClr val="FFFFFF"/>
                </a:solidFill>
                <a:effectLst/>
                <a:latin typeface="Poppins" panose="00000500000000000000" pitchFamily="2" charset="0"/>
              </a:rPr>
              <a:t>change</a:t>
            </a:r>
            <a:r>
              <a:rPr lang="sv-SE" sz="4800" b="0" i="0">
                <a:solidFill>
                  <a:srgbClr val="FFFFFF"/>
                </a:solidFill>
                <a:effectLst/>
                <a:latin typeface="Poppins" panose="00000500000000000000" pitchFamily="2" charset="0"/>
              </a:rPr>
              <a:t> and </a:t>
            </a:r>
            <a:r>
              <a:rPr lang="sv-SE" sz="4800" b="1" i="0" err="1">
                <a:solidFill>
                  <a:srgbClr val="FFFFFF"/>
                </a:solidFill>
                <a:effectLst/>
                <a:latin typeface="Poppins" panose="00000500000000000000" pitchFamily="2" charset="0"/>
              </a:rPr>
              <a:t>opportunities</a:t>
            </a:r>
            <a:r>
              <a:rPr lang="sv-SE" sz="4800" b="0" i="0">
                <a:solidFill>
                  <a:srgbClr val="FFFFFF"/>
                </a:solidFill>
                <a:effectLst/>
                <a:latin typeface="Poppins" panose="00000500000000000000" pitchFamily="2" charset="0"/>
              </a:rPr>
              <a:t> </a:t>
            </a:r>
            <a:endParaRPr lang="sv-SE" sz="4800"/>
          </a:p>
        </p:txBody>
      </p:sp>
      <p:pic>
        <p:nvPicPr>
          <p:cNvPr id="8" name="Bildobjekt 7">
            <a:extLst>
              <a:ext uri="{FF2B5EF4-FFF2-40B4-BE49-F238E27FC236}">
                <a16:creationId xmlns:a16="http://schemas.microsoft.com/office/drawing/2014/main" id="{2117B996-FDC9-A096-FA78-7276D336B151}"/>
              </a:ext>
            </a:extLst>
          </p:cNvPr>
          <p:cNvPicPr>
            <a:picLocks noChangeAspect="1"/>
          </p:cNvPicPr>
          <p:nvPr/>
        </p:nvPicPr>
        <p:blipFill>
          <a:blip r:embed="rId2"/>
          <a:stretch>
            <a:fillRect/>
          </a:stretch>
        </p:blipFill>
        <p:spPr>
          <a:xfrm>
            <a:off x="3492332" y="4493889"/>
            <a:ext cx="5365153" cy="2109459"/>
          </a:xfrm>
          <a:prstGeom prst="rect">
            <a:avLst/>
          </a:prstGeom>
          <a:effectLst>
            <a:glow rad="1460500">
              <a:schemeClr val="accent1">
                <a:alpha val="33000"/>
              </a:schemeClr>
            </a:glow>
            <a:softEdge rad="76200"/>
          </a:effectLst>
        </p:spPr>
      </p:pic>
    </p:spTree>
    <p:extLst>
      <p:ext uri="{BB962C8B-B14F-4D97-AF65-F5344CB8AC3E}">
        <p14:creationId xmlns:p14="http://schemas.microsoft.com/office/powerpoint/2010/main" val="2982082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A2D5994-DCFE-2599-29BC-F9C11D9C3691}"/>
              </a:ext>
            </a:extLst>
          </p:cNvPr>
          <p:cNvSpPr>
            <a:spLocks noGrp="1"/>
          </p:cNvSpPr>
          <p:nvPr>
            <p:ph type="title"/>
          </p:nvPr>
        </p:nvSpPr>
        <p:spPr/>
        <p:txBody>
          <a:bodyPr/>
          <a:lstStyle/>
          <a:p>
            <a:r>
              <a:rPr lang="sv-SE" dirty="0"/>
              <a:t>Välkomstmässan i Växjö</a:t>
            </a:r>
          </a:p>
        </p:txBody>
      </p:sp>
      <p:sp>
        <p:nvSpPr>
          <p:cNvPr id="5" name="Platshållare för innehåll 2">
            <a:extLst>
              <a:ext uri="{FF2B5EF4-FFF2-40B4-BE49-F238E27FC236}">
                <a16:creationId xmlns:a16="http://schemas.microsoft.com/office/drawing/2014/main" id="{95F9B76B-BDA9-8077-0B0E-1D4C69331DAE}"/>
              </a:ext>
            </a:extLst>
          </p:cNvPr>
          <p:cNvSpPr txBox="1">
            <a:spLocks/>
          </p:cNvSpPr>
          <p:nvPr/>
        </p:nvSpPr>
        <p:spPr>
          <a:xfrm>
            <a:off x="838199" y="1825625"/>
            <a:ext cx="5965723"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dirty="0">
                <a:latin typeface="Garamond"/>
              </a:rPr>
              <a:t>Torsdag 16/9 kl. 10-14.30</a:t>
            </a:r>
          </a:p>
          <a:p>
            <a:pPr marL="0" indent="0">
              <a:buNone/>
            </a:pPr>
            <a:r>
              <a:rPr lang="sv-SE" dirty="0"/>
              <a:t>Hus K och M </a:t>
            </a:r>
          </a:p>
        </p:txBody>
      </p:sp>
      <p:sp>
        <p:nvSpPr>
          <p:cNvPr id="6" name="Platshållare för innehåll 2">
            <a:extLst>
              <a:ext uri="{FF2B5EF4-FFF2-40B4-BE49-F238E27FC236}">
                <a16:creationId xmlns:a16="http://schemas.microsoft.com/office/drawing/2014/main" id="{4C39197D-CA2F-F3E5-5531-E97656910F31}"/>
              </a:ext>
            </a:extLst>
          </p:cNvPr>
          <p:cNvSpPr txBox="1">
            <a:spLocks/>
          </p:cNvSpPr>
          <p:nvPr/>
        </p:nvSpPr>
        <p:spPr>
          <a:xfrm>
            <a:off x="8466438" y="1826569"/>
            <a:ext cx="3301314"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aramond" panose="020204040303010108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aramond" panose="020204040303010108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aramond" panose="020204040303010108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aramond" panose="020204040303010108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b="1" dirty="0"/>
              <a:t> </a:t>
            </a:r>
            <a:endParaRPr lang="sv-SE" dirty="0"/>
          </a:p>
        </p:txBody>
      </p:sp>
      <p:pic>
        <p:nvPicPr>
          <p:cNvPr id="1026" name="Picture 2">
            <a:extLst>
              <a:ext uri="{FF2B5EF4-FFF2-40B4-BE49-F238E27FC236}">
                <a16:creationId xmlns:a16="http://schemas.microsoft.com/office/drawing/2014/main" id="{5FE50162-079D-4410-13B5-604ADA3B5F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843764">
            <a:off x="934081" y="3389353"/>
            <a:ext cx="4329113" cy="2881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AD9E395-045C-EF66-2176-7C4B79731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7410">
            <a:off x="5885516" y="3335870"/>
            <a:ext cx="4333945" cy="3247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25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9AD565F-9110-BD91-2A5F-090BC830D420}"/>
              </a:ext>
            </a:extLst>
          </p:cNvPr>
          <p:cNvSpPr>
            <a:spLocks noGrp="1"/>
          </p:cNvSpPr>
          <p:nvPr>
            <p:ph type="title"/>
          </p:nvPr>
        </p:nvSpPr>
        <p:spPr/>
        <p:txBody>
          <a:bodyPr/>
          <a:lstStyle/>
          <a:p>
            <a:r>
              <a:rPr lang="sv-SE" dirty="0"/>
              <a:t>Ny i Växjö eller Kalmar?</a:t>
            </a:r>
          </a:p>
        </p:txBody>
      </p:sp>
      <p:sp>
        <p:nvSpPr>
          <p:cNvPr id="3" name="Platshållare för innehåll 2">
            <a:extLst>
              <a:ext uri="{FF2B5EF4-FFF2-40B4-BE49-F238E27FC236}">
                <a16:creationId xmlns:a16="http://schemas.microsoft.com/office/drawing/2014/main" id="{090C68A5-09DC-62E6-496B-8E33D72F9C7E}"/>
              </a:ext>
            </a:extLst>
          </p:cNvPr>
          <p:cNvSpPr>
            <a:spLocks noGrp="1"/>
          </p:cNvSpPr>
          <p:nvPr>
            <p:ph idx="1"/>
          </p:nvPr>
        </p:nvSpPr>
        <p:spPr/>
        <p:txBody>
          <a:bodyPr/>
          <a:lstStyle/>
          <a:p>
            <a:r>
              <a:rPr lang="sv-SE" dirty="0"/>
              <a:t>Välkomstpaket </a:t>
            </a:r>
            <a:r>
              <a:rPr lang="sv-SE"/>
              <a:t>från kommunen </a:t>
            </a:r>
            <a:r>
              <a:rPr lang="sv-SE" dirty="0"/>
              <a:t>vid folkbokföring!</a:t>
            </a:r>
          </a:p>
        </p:txBody>
      </p:sp>
      <p:pic>
        <p:nvPicPr>
          <p:cNvPr id="5" name="Bildobjekt 4">
            <a:extLst>
              <a:ext uri="{FF2B5EF4-FFF2-40B4-BE49-F238E27FC236}">
                <a16:creationId xmlns:a16="http://schemas.microsoft.com/office/drawing/2014/main" id="{38EDEE55-0E7D-ADC4-FAAF-0BC457768D70}"/>
              </a:ext>
            </a:extLst>
          </p:cNvPr>
          <p:cNvPicPr>
            <a:picLocks noChangeAspect="1"/>
          </p:cNvPicPr>
          <p:nvPr/>
        </p:nvPicPr>
        <p:blipFill>
          <a:blip r:embed="rId2"/>
          <a:stretch>
            <a:fillRect/>
          </a:stretch>
        </p:blipFill>
        <p:spPr>
          <a:xfrm rot="21035938">
            <a:off x="1131575" y="3105445"/>
            <a:ext cx="4996328" cy="2486809"/>
          </a:xfrm>
          <a:prstGeom prst="rect">
            <a:avLst/>
          </a:prstGeom>
        </p:spPr>
      </p:pic>
      <p:pic>
        <p:nvPicPr>
          <p:cNvPr id="7" name="Bildobjekt 6">
            <a:extLst>
              <a:ext uri="{FF2B5EF4-FFF2-40B4-BE49-F238E27FC236}">
                <a16:creationId xmlns:a16="http://schemas.microsoft.com/office/drawing/2014/main" id="{AF90B724-E72E-28C9-6D23-5785AA5712F1}"/>
              </a:ext>
            </a:extLst>
          </p:cNvPr>
          <p:cNvPicPr>
            <a:picLocks noChangeAspect="1"/>
          </p:cNvPicPr>
          <p:nvPr/>
        </p:nvPicPr>
        <p:blipFill>
          <a:blip r:embed="rId3"/>
          <a:stretch>
            <a:fillRect/>
          </a:stretch>
        </p:blipFill>
        <p:spPr>
          <a:xfrm rot="621889">
            <a:off x="6016183" y="2919760"/>
            <a:ext cx="4652458" cy="2389962"/>
          </a:xfrm>
          <a:prstGeom prst="rect">
            <a:avLst/>
          </a:prstGeom>
        </p:spPr>
      </p:pic>
    </p:spTree>
    <p:extLst>
      <p:ext uri="{BB962C8B-B14F-4D97-AF65-F5344CB8AC3E}">
        <p14:creationId xmlns:p14="http://schemas.microsoft.com/office/powerpoint/2010/main" val="190170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25C94D-D0D7-3BB2-5D55-7EA73890FAE7}"/>
              </a:ext>
            </a:extLst>
          </p:cNvPr>
          <p:cNvSpPr>
            <a:spLocks noGrp="1"/>
          </p:cNvSpPr>
          <p:nvPr>
            <p:ph type="title"/>
          </p:nvPr>
        </p:nvSpPr>
        <p:spPr/>
        <p:txBody>
          <a:bodyPr/>
          <a:lstStyle/>
          <a:p>
            <a:r>
              <a:rPr lang="sv-SE"/>
              <a:t>Hitta oss via… </a:t>
            </a:r>
          </a:p>
        </p:txBody>
      </p:sp>
      <p:sp>
        <p:nvSpPr>
          <p:cNvPr id="3" name="Platshållare för innehåll 2">
            <a:extLst>
              <a:ext uri="{FF2B5EF4-FFF2-40B4-BE49-F238E27FC236}">
                <a16:creationId xmlns:a16="http://schemas.microsoft.com/office/drawing/2014/main" id="{573FAA61-7AF7-C900-63F5-DFF1A1ACDA68}"/>
              </a:ext>
            </a:extLst>
          </p:cNvPr>
          <p:cNvSpPr>
            <a:spLocks noGrp="1"/>
          </p:cNvSpPr>
          <p:nvPr>
            <p:ph idx="1"/>
          </p:nvPr>
        </p:nvSpPr>
        <p:spPr/>
        <p:txBody>
          <a:bodyPr vert="horz" lIns="91440" tIns="45720" rIns="91440" bIns="45720" rtlCol="0" anchor="t">
            <a:normAutofit fontScale="92500" lnSpcReduction="20000"/>
          </a:bodyPr>
          <a:lstStyle/>
          <a:p>
            <a:r>
              <a:rPr lang="sv-SE" err="1"/>
              <a:t>Hitract</a:t>
            </a:r>
            <a:endParaRPr lang="sv-SE"/>
          </a:p>
          <a:p>
            <a:r>
              <a:rPr lang="sv-SE"/>
              <a:t>Facebook</a:t>
            </a:r>
          </a:p>
          <a:p>
            <a:r>
              <a:rPr lang="sv-SE" err="1"/>
              <a:t>Instagram</a:t>
            </a:r>
            <a:endParaRPr lang="sv-SE"/>
          </a:p>
          <a:p>
            <a:r>
              <a:rPr lang="sv-SE"/>
              <a:t>YouTube</a:t>
            </a:r>
          </a:p>
          <a:p>
            <a:r>
              <a:rPr lang="sv-SE" err="1">
                <a:latin typeface="Garamond"/>
              </a:rPr>
              <a:t>TikTok</a:t>
            </a:r>
          </a:p>
          <a:p>
            <a:r>
              <a:rPr lang="sv-SE" err="1"/>
              <a:t>Das</a:t>
            </a:r>
            <a:r>
              <a:rPr lang="sv-SE"/>
              <a:t> </a:t>
            </a:r>
            <a:r>
              <a:rPr lang="sv-SE" err="1"/>
              <a:t>Papier</a:t>
            </a:r>
            <a:endParaRPr lang="sv-SE"/>
          </a:p>
          <a:p>
            <a:r>
              <a:rPr lang="sv-SE"/>
              <a:t>Nyhetsbrev</a:t>
            </a:r>
          </a:p>
          <a:p>
            <a:r>
              <a:rPr lang="sv-SE"/>
              <a:t>Webben</a:t>
            </a:r>
          </a:p>
          <a:p>
            <a:r>
              <a:rPr lang="sv-SE"/>
              <a:t>Mail</a:t>
            </a:r>
          </a:p>
          <a:p>
            <a:r>
              <a:rPr lang="sv-SE"/>
              <a:t>Telefon</a:t>
            </a:r>
          </a:p>
        </p:txBody>
      </p:sp>
      <p:pic>
        <p:nvPicPr>
          <p:cNvPr id="4" name="Bildobjekt 3">
            <a:hlinkClick r:id="rId2"/>
            <a:extLst>
              <a:ext uri="{FF2B5EF4-FFF2-40B4-BE49-F238E27FC236}">
                <a16:creationId xmlns:a16="http://schemas.microsoft.com/office/drawing/2014/main" id="{B3119D0E-D0B1-F42E-4202-CF4E544DD158}"/>
              </a:ext>
            </a:extLst>
          </p:cNvPr>
          <p:cNvPicPr>
            <a:picLocks noChangeAspect="1"/>
          </p:cNvPicPr>
          <p:nvPr/>
        </p:nvPicPr>
        <p:blipFill>
          <a:blip r:embed="rId3"/>
          <a:stretch>
            <a:fillRect/>
          </a:stretch>
        </p:blipFill>
        <p:spPr>
          <a:xfrm rot="860056">
            <a:off x="8304683" y="2177467"/>
            <a:ext cx="4507939" cy="4577630"/>
          </a:xfrm>
          <a:prstGeom prst="rect">
            <a:avLst/>
          </a:prstGeom>
        </p:spPr>
      </p:pic>
      <p:pic>
        <p:nvPicPr>
          <p:cNvPr id="8" name="Bildobjekt 7">
            <a:hlinkClick r:id="rId4"/>
            <a:extLst>
              <a:ext uri="{FF2B5EF4-FFF2-40B4-BE49-F238E27FC236}">
                <a16:creationId xmlns:a16="http://schemas.microsoft.com/office/drawing/2014/main" id="{44541685-7BCD-D513-A44C-B79BEF8AF679}"/>
              </a:ext>
            </a:extLst>
          </p:cNvPr>
          <p:cNvPicPr>
            <a:picLocks noChangeAspect="1"/>
          </p:cNvPicPr>
          <p:nvPr/>
        </p:nvPicPr>
        <p:blipFill>
          <a:blip r:embed="rId5"/>
          <a:stretch>
            <a:fillRect/>
          </a:stretch>
        </p:blipFill>
        <p:spPr>
          <a:xfrm rot="20852544">
            <a:off x="8795233" y="3852237"/>
            <a:ext cx="4398912" cy="4351337"/>
          </a:xfrm>
          <a:prstGeom prst="rect">
            <a:avLst/>
          </a:prstGeom>
        </p:spPr>
      </p:pic>
      <p:pic>
        <p:nvPicPr>
          <p:cNvPr id="6" name="Bildobjekt 5">
            <a:hlinkClick r:id="rId6"/>
            <a:extLst>
              <a:ext uri="{FF2B5EF4-FFF2-40B4-BE49-F238E27FC236}">
                <a16:creationId xmlns:a16="http://schemas.microsoft.com/office/drawing/2014/main" id="{7A31B17D-97D2-0558-90D7-998F0D82A0B0}"/>
              </a:ext>
            </a:extLst>
          </p:cNvPr>
          <p:cNvPicPr>
            <a:picLocks noChangeAspect="1"/>
          </p:cNvPicPr>
          <p:nvPr/>
        </p:nvPicPr>
        <p:blipFill>
          <a:blip r:embed="rId7"/>
          <a:stretch>
            <a:fillRect/>
          </a:stretch>
        </p:blipFill>
        <p:spPr>
          <a:xfrm rot="21098653">
            <a:off x="3877484" y="1690688"/>
            <a:ext cx="4915848" cy="4910853"/>
          </a:xfrm>
          <a:prstGeom prst="rect">
            <a:avLst/>
          </a:prstGeom>
        </p:spPr>
      </p:pic>
    </p:spTree>
    <p:extLst>
      <p:ext uri="{BB962C8B-B14F-4D97-AF65-F5344CB8AC3E}">
        <p14:creationId xmlns:p14="http://schemas.microsoft.com/office/powerpoint/2010/main" val="72341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B812E48-8A43-4D73-F140-FE320E8A7D24}"/>
              </a:ext>
            </a:extLst>
          </p:cNvPr>
          <p:cNvSpPr>
            <a:spLocks noGrp="1"/>
          </p:cNvSpPr>
          <p:nvPr>
            <p:ph type="title"/>
          </p:nvPr>
        </p:nvSpPr>
        <p:spPr/>
        <p:txBody>
          <a:bodyPr/>
          <a:lstStyle/>
          <a:p>
            <a:r>
              <a:rPr lang="sv-SE"/>
              <a:t>Utbildningskvalitet</a:t>
            </a:r>
          </a:p>
        </p:txBody>
      </p:sp>
      <p:sp>
        <p:nvSpPr>
          <p:cNvPr id="3" name="Platshållare för innehåll 2">
            <a:extLst>
              <a:ext uri="{FF2B5EF4-FFF2-40B4-BE49-F238E27FC236}">
                <a16:creationId xmlns:a16="http://schemas.microsoft.com/office/drawing/2014/main" id="{B92A6CC1-6452-BEBE-7CB1-40E4449D8AD4}"/>
              </a:ext>
            </a:extLst>
          </p:cNvPr>
          <p:cNvSpPr>
            <a:spLocks noGrp="1"/>
          </p:cNvSpPr>
          <p:nvPr>
            <p:ph idx="1"/>
          </p:nvPr>
        </p:nvSpPr>
        <p:spPr>
          <a:xfrm>
            <a:off x="3432904" y="1844675"/>
            <a:ext cx="4210050" cy="4351338"/>
          </a:xfrm>
        </p:spPr>
        <p:txBody>
          <a:bodyPr>
            <a:normAutofit/>
          </a:bodyPr>
          <a:lstStyle/>
          <a:p>
            <a:r>
              <a:rPr lang="sv-SE" sz="2000"/>
              <a:t>Dialoger och påverkansarbete</a:t>
            </a:r>
          </a:p>
          <a:p>
            <a:r>
              <a:rPr lang="sv-SE" sz="2000"/>
              <a:t>Utvärderingar och studentinlagor</a:t>
            </a:r>
          </a:p>
          <a:p>
            <a:r>
              <a:rPr lang="sv-SE" sz="2000"/>
              <a:t>Studentrepresentation (</a:t>
            </a:r>
            <a:r>
              <a:rPr lang="sv-SE" sz="2000" i="1" err="1"/>
              <a:t>streppar</a:t>
            </a:r>
            <a:r>
              <a:rPr lang="sv-SE" sz="2000"/>
              <a:t>)</a:t>
            </a:r>
          </a:p>
          <a:p>
            <a:r>
              <a:rPr lang="sv-SE" sz="2000"/>
              <a:t>Studerandeskyddsombud (</a:t>
            </a:r>
            <a:r>
              <a:rPr lang="sv-SE" sz="2000" i="1"/>
              <a:t>SSO</a:t>
            </a:r>
            <a:r>
              <a:rPr lang="sv-SE" sz="2000"/>
              <a:t>)</a:t>
            </a:r>
          </a:p>
          <a:p>
            <a:r>
              <a:rPr lang="sv-SE" sz="2000"/>
              <a:t>Kampanjer (kursutvärderingar, fusk &amp; plagiat)</a:t>
            </a:r>
          </a:p>
          <a:p>
            <a:r>
              <a:rPr lang="sv-SE" sz="2000" err="1"/>
              <a:t>Litteraturstipendie</a:t>
            </a:r>
            <a:r>
              <a:rPr lang="sv-SE" sz="2000"/>
              <a:t>, </a:t>
            </a:r>
            <a:r>
              <a:rPr lang="sv-SE" sz="2000" err="1"/>
              <a:t>Engagemangsstipendie</a:t>
            </a:r>
            <a:r>
              <a:rPr lang="sv-SE" sz="2000"/>
              <a:t>, Årets lärare</a:t>
            </a:r>
          </a:p>
          <a:p>
            <a:r>
              <a:rPr lang="sv-SE" sz="2000"/>
              <a:t>SFS och andra studentkårer</a:t>
            </a:r>
          </a:p>
          <a:p>
            <a:r>
              <a:rPr lang="sv-SE" sz="2000"/>
              <a:t>Mediekontakter</a:t>
            </a:r>
          </a:p>
          <a:p>
            <a:endParaRPr lang="sv-SE"/>
          </a:p>
        </p:txBody>
      </p:sp>
      <p:pic>
        <p:nvPicPr>
          <p:cNvPr id="5" name="Bildobjekt 4">
            <a:extLst>
              <a:ext uri="{FF2B5EF4-FFF2-40B4-BE49-F238E27FC236}">
                <a16:creationId xmlns:a16="http://schemas.microsoft.com/office/drawing/2014/main" id="{7F5E021A-6650-F9D6-650E-7EB1B5D48D90}"/>
              </a:ext>
            </a:extLst>
          </p:cNvPr>
          <p:cNvPicPr>
            <a:picLocks noChangeAspect="1"/>
          </p:cNvPicPr>
          <p:nvPr/>
        </p:nvPicPr>
        <p:blipFill>
          <a:blip r:embed="rId2"/>
          <a:stretch>
            <a:fillRect/>
          </a:stretch>
        </p:blipFill>
        <p:spPr>
          <a:xfrm rot="476210">
            <a:off x="8150390" y="331083"/>
            <a:ext cx="4056084" cy="4036128"/>
          </a:xfrm>
          <a:prstGeom prst="rect">
            <a:avLst/>
          </a:prstGeom>
        </p:spPr>
      </p:pic>
      <p:pic>
        <p:nvPicPr>
          <p:cNvPr id="7" name="Bildobjekt 6">
            <a:extLst>
              <a:ext uri="{FF2B5EF4-FFF2-40B4-BE49-F238E27FC236}">
                <a16:creationId xmlns:a16="http://schemas.microsoft.com/office/drawing/2014/main" id="{88E183C1-36DB-EC58-B796-D1E1DB0BFF62}"/>
              </a:ext>
            </a:extLst>
          </p:cNvPr>
          <p:cNvPicPr>
            <a:picLocks noChangeAspect="1"/>
          </p:cNvPicPr>
          <p:nvPr/>
        </p:nvPicPr>
        <p:blipFill>
          <a:blip r:embed="rId3"/>
          <a:stretch>
            <a:fillRect/>
          </a:stretch>
        </p:blipFill>
        <p:spPr>
          <a:xfrm rot="20591650">
            <a:off x="323455" y="3837029"/>
            <a:ext cx="2593238" cy="3014942"/>
          </a:xfrm>
          <a:prstGeom prst="rect">
            <a:avLst/>
          </a:prstGeom>
        </p:spPr>
      </p:pic>
      <p:pic>
        <p:nvPicPr>
          <p:cNvPr id="9" name="Bildobjekt 8">
            <a:extLst>
              <a:ext uri="{FF2B5EF4-FFF2-40B4-BE49-F238E27FC236}">
                <a16:creationId xmlns:a16="http://schemas.microsoft.com/office/drawing/2014/main" id="{1C43AD01-3912-53AA-6648-86BAB0B087FA}"/>
              </a:ext>
            </a:extLst>
          </p:cNvPr>
          <p:cNvPicPr>
            <a:picLocks noChangeAspect="1"/>
          </p:cNvPicPr>
          <p:nvPr/>
        </p:nvPicPr>
        <p:blipFill>
          <a:blip r:embed="rId4"/>
          <a:stretch>
            <a:fillRect/>
          </a:stretch>
        </p:blipFill>
        <p:spPr>
          <a:xfrm rot="699818">
            <a:off x="-77470" y="1529819"/>
            <a:ext cx="2170750" cy="2474519"/>
          </a:xfrm>
          <a:prstGeom prst="rect">
            <a:avLst/>
          </a:prstGeom>
        </p:spPr>
      </p:pic>
      <p:pic>
        <p:nvPicPr>
          <p:cNvPr id="11" name="Bildobjekt 10">
            <a:extLst>
              <a:ext uri="{FF2B5EF4-FFF2-40B4-BE49-F238E27FC236}">
                <a16:creationId xmlns:a16="http://schemas.microsoft.com/office/drawing/2014/main" id="{2E04923A-9207-BC32-5BA0-EF5B5575FA33}"/>
              </a:ext>
            </a:extLst>
          </p:cNvPr>
          <p:cNvPicPr>
            <a:picLocks noChangeAspect="1"/>
          </p:cNvPicPr>
          <p:nvPr/>
        </p:nvPicPr>
        <p:blipFill>
          <a:blip r:embed="rId5"/>
          <a:stretch>
            <a:fillRect/>
          </a:stretch>
        </p:blipFill>
        <p:spPr>
          <a:xfrm rot="21000594">
            <a:off x="7213409" y="4418172"/>
            <a:ext cx="3071087" cy="2562244"/>
          </a:xfrm>
          <a:prstGeom prst="rect">
            <a:avLst/>
          </a:prstGeom>
        </p:spPr>
      </p:pic>
      <p:pic>
        <p:nvPicPr>
          <p:cNvPr id="13" name="Bildobjekt 12">
            <a:extLst>
              <a:ext uri="{FF2B5EF4-FFF2-40B4-BE49-F238E27FC236}">
                <a16:creationId xmlns:a16="http://schemas.microsoft.com/office/drawing/2014/main" id="{596E90C8-D3F1-21CA-8E21-FE3A9AC2D787}"/>
              </a:ext>
            </a:extLst>
          </p:cNvPr>
          <p:cNvPicPr>
            <a:picLocks noChangeAspect="1"/>
          </p:cNvPicPr>
          <p:nvPr/>
        </p:nvPicPr>
        <p:blipFill>
          <a:blip r:embed="rId6"/>
          <a:stretch>
            <a:fillRect/>
          </a:stretch>
        </p:blipFill>
        <p:spPr>
          <a:xfrm rot="20745873">
            <a:off x="6907475" y="240609"/>
            <a:ext cx="1470960" cy="2316762"/>
          </a:xfrm>
          <a:prstGeom prst="rect">
            <a:avLst/>
          </a:prstGeom>
        </p:spPr>
      </p:pic>
    </p:spTree>
    <p:extLst>
      <p:ext uri="{BB962C8B-B14F-4D97-AF65-F5344CB8AC3E}">
        <p14:creationId xmlns:p14="http://schemas.microsoft.com/office/powerpoint/2010/main" val="424925411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nékårenPPTMall2023" id="{1AB8CABC-3EB4-413D-9005-3A8EE4E43477}" vid="{67DF8652-1279-4B53-9F67-6607F2C7596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nnékårenPPTMall2023" id="{1AB8CABC-3EB4-413D-9005-3A8EE4E43477}" vid="{67DF8652-1279-4B53-9F67-6607F2C7596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784C3EABE271342A874E7827F8EF6CC" ma:contentTypeVersion="17" ma:contentTypeDescription="Skapa ett nytt dokument." ma:contentTypeScope="" ma:versionID="286f5d3d26a71d6423ca1aa858820404">
  <xsd:schema xmlns:xsd="http://www.w3.org/2001/XMLSchema" xmlns:xs="http://www.w3.org/2001/XMLSchema" xmlns:p="http://schemas.microsoft.com/office/2006/metadata/properties" xmlns:ns2="9ae7720b-5feb-457d-8eab-96882fd746e4" xmlns:ns3="48fcaa31-d8da-4db5-b5e7-a4cdd7bec8e3" targetNamespace="http://schemas.microsoft.com/office/2006/metadata/properties" ma:root="true" ma:fieldsID="bd26425e29eed086add413c04bee405d" ns2:_="" ns3:_="">
    <xsd:import namespace="9ae7720b-5feb-457d-8eab-96882fd746e4"/>
    <xsd:import namespace="48fcaa31-d8da-4db5-b5e7-a4cdd7bec8e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3:MediaServiceSearchProperties" minOccurs="0"/>
                <xsd:element ref="ns3:N_x00e4_r"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e7720b-5feb-457d-8eab-96882fd746e4"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element name="TaxCatchAll" ma:index="20" nillable="true" ma:displayName="Taxonomy Catch All Column" ma:hidden="true" ma:list="{3385990b-ff2c-4e19-af84-4c62c5e3be08}" ma:internalName="TaxCatchAll" ma:showField="CatchAllData" ma:web="9ae7720b-5feb-457d-8eab-96882fd746e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8fcaa31-d8da-4db5-b5e7-a4cdd7bec8e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77687894-50dd-4c36-840d-d61bf9776ee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N_x00e4_r" ma:index="23" nillable="true" ma:displayName="När" ma:format="DateOnly" ma:internalName="N_x00e4_r">
      <xsd:simpleType>
        <xsd:restriction base="dms:DateTim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9ae7720b-5feb-457d-8eab-96882fd746e4">
      <UserInfo>
        <DisplayName>Studiesocial Växjö</DisplayName>
        <AccountId>21</AccountId>
        <AccountType/>
      </UserInfo>
      <UserInfo>
        <DisplayName>Nicholas Pagden</DisplayName>
        <AccountId>39</AccountId>
        <AccountType/>
      </UserInfo>
      <UserInfo>
        <DisplayName>Micha Hallberg</DisplayName>
        <AccountId>1519</AccountId>
        <AccountType/>
      </UserInfo>
      <UserInfo>
        <DisplayName>Studiesocial Kalmar</DisplayName>
        <AccountId>22</AccountId>
        <AccountType/>
      </UserInfo>
      <UserInfo>
        <DisplayName>Karin Siöö</DisplayName>
        <AccountId>37</AccountId>
        <AccountType/>
      </UserInfo>
      <UserInfo>
        <DisplayName>Utbildningsbevakare Kalmar</DisplayName>
        <AccountId>24</AccountId>
        <AccountType/>
      </UserInfo>
    </SharedWithUsers>
    <lcf76f155ced4ddcb4097134ff3c332f xmlns="48fcaa31-d8da-4db5-b5e7-a4cdd7bec8e3">
      <Terms xmlns="http://schemas.microsoft.com/office/infopath/2007/PartnerControls"/>
    </lcf76f155ced4ddcb4097134ff3c332f>
    <TaxCatchAll xmlns="9ae7720b-5feb-457d-8eab-96882fd746e4"/>
    <N_x00e4_r xmlns="48fcaa31-d8da-4db5-b5e7-a4cdd7bec8e3" xsi:nil="true"/>
  </documentManagement>
</p:properties>
</file>

<file path=customXml/itemProps1.xml><?xml version="1.0" encoding="utf-8"?>
<ds:datastoreItem xmlns:ds="http://schemas.openxmlformats.org/officeDocument/2006/customXml" ds:itemID="{021C5321-0F6F-4FB8-8E5E-2A0B0DD46D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e7720b-5feb-457d-8eab-96882fd746e4"/>
    <ds:schemaRef ds:uri="48fcaa31-d8da-4db5-b5e7-a4cdd7bec8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93C7FCE-2063-47BA-A071-17F292490A5F}">
  <ds:schemaRefs>
    <ds:schemaRef ds:uri="http://schemas.microsoft.com/sharepoint/v3/contenttype/forms"/>
  </ds:schemaRefs>
</ds:datastoreItem>
</file>

<file path=customXml/itemProps3.xml><?xml version="1.0" encoding="utf-8"?>
<ds:datastoreItem xmlns:ds="http://schemas.openxmlformats.org/officeDocument/2006/customXml" ds:itemID="{7230B56F-9C04-49DF-A492-79CE2323DFB8}">
  <ds:schemaRefs>
    <ds:schemaRef ds:uri="http://purl.org/dc/elements/1.1/"/>
    <ds:schemaRef ds:uri="http://schemas.microsoft.com/office/2006/documentManagement/types"/>
    <ds:schemaRef ds:uri="9ae7720b-5feb-457d-8eab-96882fd746e4"/>
    <ds:schemaRef ds:uri="http://purl.org/dc/dcmitype/"/>
    <ds:schemaRef ds:uri="http://purl.org/dc/term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48fcaa31-d8da-4db5-b5e7-a4cdd7bec8e3"/>
  </ds:schemaRefs>
</ds:datastoreItem>
</file>

<file path=docProps/app.xml><?xml version="1.0" encoding="utf-8"?>
<Properties xmlns="http://schemas.openxmlformats.org/officeDocument/2006/extended-properties" xmlns:vt="http://schemas.openxmlformats.org/officeDocument/2006/docPropsVTypes">
  <Template>LinnékårenPPTMall2023</Template>
  <TotalTime>410</TotalTime>
  <Words>3466</Words>
  <Application>Microsoft Office PowerPoint</Application>
  <PresentationFormat>Bredbild</PresentationFormat>
  <Paragraphs>400</Paragraphs>
  <Slides>50</Slides>
  <Notes>7</Notes>
  <HiddenSlides>0</HiddenSlides>
  <MMClips>0</MMClips>
  <ScaleCrop>false</ScaleCrop>
  <HeadingPairs>
    <vt:vector size="6" baseType="variant">
      <vt:variant>
        <vt:lpstr>Använt teckensnitt</vt:lpstr>
      </vt:variant>
      <vt:variant>
        <vt:i4>9</vt:i4>
      </vt:variant>
      <vt:variant>
        <vt:lpstr>Tema</vt:lpstr>
      </vt:variant>
      <vt:variant>
        <vt:i4>2</vt:i4>
      </vt:variant>
      <vt:variant>
        <vt:lpstr>Bildrubriker</vt:lpstr>
      </vt:variant>
      <vt:variant>
        <vt:i4>50</vt:i4>
      </vt:variant>
    </vt:vector>
  </HeadingPairs>
  <TitlesOfParts>
    <vt:vector size="61" baseType="lpstr">
      <vt:lpstr>Advent Pro</vt:lpstr>
      <vt:lpstr>Aileron Light</vt:lpstr>
      <vt:lpstr>Arial</vt:lpstr>
      <vt:lpstr>Calibri</vt:lpstr>
      <vt:lpstr>Garamond</vt:lpstr>
      <vt:lpstr>Poppins</vt:lpstr>
      <vt:lpstr>Segoe UI</vt:lpstr>
      <vt:lpstr>Söhne</vt:lpstr>
      <vt:lpstr>var( --e-global-typography-text-font-family )</vt:lpstr>
      <vt:lpstr>Office-tema</vt:lpstr>
      <vt:lpstr>Office-tema</vt:lpstr>
      <vt:lpstr>Avslutande bild</vt:lpstr>
      <vt:lpstr>Linnékåren</vt:lpstr>
      <vt:lpstr>Medlemsförmåner</vt:lpstr>
      <vt:lpstr>Studiesocialt</vt:lpstr>
      <vt:lpstr>Pubar och utbildningsföreningar - Växjö</vt:lpstr>
      <vt:lpstr>Välkomstmässan i Växjö</vt:lpstr>
      <vt:lpstr>Ny i Växjö eller Kalmar?</vt:lpstr>
      <vt:lpstr>Hitta oss via… </vt:lpstr>
      <vt:lpstr>Utbildningskvalitet</vt:lpstr>
      <vt:lpstr>Engagera dig!</vt:lpstr>
      <vt:lpstr>Studerandeskyddsombud</vt:lpstr>
      <vt:lpstr>Studeranderepresentant</vt:lpstr>
      <vt:lpstr>Buddy-programmet</vt:lpstr>
      <vt:lpstr>EUniWell</vt:lpstr>
      <vt:lpstr>Pubar och utbildningsföreningar - Kalmar</vt:lpstr>
      <vt:lpstr>Eget ansvar för studierna</vt:lpstr>
      <vt:lpstr>Lärarens/kursansvarigs ansvar</vt:lpstr>
      <vt:lpstr>Ombudsverksamhet</vt:lpstr>
      <vt:lpstr>Fusk och plagiat</vt:lpstr>
      <vt:lpstr>Chat GPT</vt:lpstr>
      <vt:lpstr>Hur blir jag medlem? </vt:lpstr>
      <vt:lpstr>Nationella studentkort</vt:lpstr>
      <vt:lpstr>Kontaktinformation</vt:lpstr>
      <vt:lpstr>Tillsammans med dig  skapar vi förändring och möjligheter </vt:lpstr>
      <vt:lpstr>Avslutande bild</vt:lpstr>
      <vt:lpstr>Linnaeus Union </vt:lpstr>
      <vt:lpstr>Social matters</vt:lpstr>
      <vt:lpstr>Pubs and educational associations - Växjö</vt:lpstr>
      <vt:lpstr>Associations of interest - Växjö</vt:lpstr>
      <vt:lpstr>Get involved! </vt:lpstr>
      <vt:lpstr>Associations of interest - Kalmar</vt:lpstr>
      <vt:lpstr>The Buddy Program</vt:lpstr>
      <vt:lpstr>Member benefits </vt:lpstr>
      <vt:lpstr>How do I join? </vt:lpstr>
      <vt:lpstr>EUniWell</vt:lpstr>
      <vt:lpstr>New in Växjö or Kalmar?</vt:lpstr>
      <vt:lpstr>Educational quality</vt:lpstr>
      <vt:lpstr>Help and support</vt:lpstr>
      <vt:lpstr>Student representation </vt:lpstr>
      <vt:lpstr>Student safety representatives </vt:lpstr>
      <vt:lpstr>Cheating and plagiarism </vt:lpstr>
      <vt:lpstr>Chat GPT</vt:lpstr>
      <vt:lpstr>Student pubs</vt:lpstr>
      <vt:lpstr>Student gym Olympen</vt:lpstr>
      <vt:lpstr>National student ID</vt:lpstr>
      <vt:lpstr>Find us on…</vt:lpstr>
      <vt:lpstr>Contact us</vt:lpstr>
      <vt:lpstr>Welcome fair Växjö</vt:lpstr>
      <vt:lpstr>Welcome fair Kalmar</vt:lpstr>
      <vt:lpstr>Together with you  we create change and opportunities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Presentationsmaterial</dc:title>
  <dc:creator>Nicholas Pagden</dc:creator>
  <cp:lastModifiedBy>Nathalie Hauksson Tresch</cp:lastModifiedBy>
  <cp:revision>69</cp:revision>
  <cp:lastPrinted>2025-01-20T10:52:49Z</cp:lastPrinted>
  <dcterms:created xsi:type="dcterms:W3CDTF">2023-06-08T08:30:17Z</dcterms:created>
  <dcterms:modified xsi:type="dcterms:W3CDTF">2025-08-30T13:44:01Z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0x0101006784C3EABE271342A874E7827F8EF6CC</vt:lpwstr>
  </property>
</Properties>
</file>