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Lst>
  <p:notesMasterIdLst>
    <p:notesMasterId r:id="rId22"/>
  </p:notesMasterIdLst>
  <p:sldIdLst>
    <p:sldId id="258" r:id="rId3"/>
    <p:sldId id="256" r:id="rId4"/>
    <p:sldId id="257" r:id="rId5"/>
    <p:sldId id="259" r:id="rId6"/>
    <p:sldId id="260" r:id="rId7"/>
    <p:sldId id="261" r:id="rId8"/>
    <p:sldId id="262" r:id="rId9"/>
    <p:sldId id="267" r:id="rId10"/>
    <p:sldId id="270" r:id="rId11"/>
    <p:sldId id="269" r:id="rId12"/>
    <p:sldId id="263" r:id="rId13"/>
    <p:sldId id="268" r:id="rId14"/>
    <p:sldId id="264" r:id="rId15"/>
    <p:sldId id="271" r:id="rId16"/>
    <p:sldId id="273" r:id="rId17"/>
    <p:sldId id="274" r:id="rId18"/>
    <p:sldId id="275" r:id="rId19"/>
    <p:sldId id="266" r:id="rId20"/>
    <p:sldId id="276" r:id="rId21"/>
  </p:sldIdLst>
  <p:sldSz cx="9144000" cy="6858000" type="screen4x3"/>
  <p:notesSz cx="6858000" cy="9144000"/>
  <p:defaultTex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00"/>
    <a:srgbClr val="FFF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76" autoAdjust="0"/>
    <p:restoredTop sz="94688" autoAdjust="0"/>
  </p:normalViewPr>
  <p:slideViewPr>
    <p:cSldViewPr>
      <p:cViewPr varScale="1">
        <p:scale>
          <a:sx n="94" d="100"/>
          <a:sy n="94" d="100"/>
        </p:scale>
        <p:origin x="6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849B8-FDBA-4C80-BB81-DF7B8A96A9B9}" type="datetimeFigureOut">
              <a:rPr lang="sv-SE" smtClean="0"/>
              <a:t>2019-10-09</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96618-DCD8-4754-B0DF-254AC6747191}" type="slidenum">
              <a:rPr lang="sv-SE" smtClean="0"/>
              <a:t>‹#›</a:t>
            </a:fld>
            <a:endParaRPr lang="sv-SE"/>
          </a:p>
        </p:txBody>
      </p:sp>
    </p:spTree>
    <p:extLst>
      <p:ext uri="{BB962C8B-B14F-4D97-AF65-F5344CB8AC3E}">
        <p14:creationId xmlns:p14="http://schemas.microsoft.com/office/powerpoint/2010/main" val="197479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500"/>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0EF999B-7765-4BF0-ADE2-D3E95F9B07C2}"/>
              </a:ext>
            </a:extLst>
          </p:cNvPr>
          <p:cNvCxnSpPr/>
          <p:nvPr/>
        </p:nvCxnSpPr>
        <p:spPr>
          <a:xfrm>
            <a:off x="714375" y="6072188"/>
            <a:ext cx="7643813"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100355" name="Title Placeholder 1">
            <a:extLst>
              <a:ext uri="{FF2B5EF4-FFF2-40B4-BE49-F238E27FC236}">
                <a16:creationId xmlns:a16="http://schemas.microsoft.com/office/drawing/2014/main" id="{DC415B66-E80C-4D68-B3D0-3944F631D1A5}"/>
              </a:ext>
            </a:extLst>
          </p:cNvPr>
          <p:cNvSpPr>
            <a:spLocks noGrp="1"/>
          </p:cNvSpPr>
          <p:nvPr>
            <p:ph type="ctrTitle"/>
          </p:nvPr>
        </p:nvSpPr>
        <p:spPr>
          <a:xfrm>
            <a:off x="685800" y="1449388"/>
            <a:ext cx="7772400" cy="2151062"/>
          </a:xfrm>
        </p:spPr>
        <p:txBody>
          <a:bodyPr/>
          <a:lstStyle>
            <a:lvl1pPr>
              <a:lnSpc>
                <a:spcPts val="7500"/>
              </a:lnSpc>
              <a:defRPr sz="7500"/>
            </a:lvl1pPr>
          </a:lstStyle>
          <a:p>
            <a:pPr lvl="0"/>
            <a:r>
              <a:rPr lang="sv-SE" altLang="sv-SE" noProof="0"/>
              <a:t>Klicka här för att ändra mall för rubrikformat</a:t>
            </a:r>
            <a:endParaRPr lang="en-US" altLang="sv-SE" noProof="0"/>
          </a:p>
        </p:txBody>
      </p:sp>
      <p:sp>
        <p:nvSpPr>
          <p:cNvPr id="100356" name="Text Placeholder 2">
            <a:extLst>
              <a:ext uri="{FF2B5EF4-FFF2-40B4-BE49-F238E27FC236}">
                <a16:creationId xmlns:a16="http://schemas.microsoft.com/office/drawing/2014/main" id="{EEAC6984-A5D3-4223-83CD-8F04A70565DE}"/>
              </a:ext>
            </a:extLst>
          </p:cNvPr>
          <p:cNvSpPr>
            <a:spLocks noGrp="1"/>
          </p:cNvSpPr>
          <p:nvPr>
            <p:ph type="subTitle" idx="1"/>
          </p:nvPr>
        </p:nvSpPr>
        <p:spPr>
          <a:xfrm>
            <a:off x="1371600" y="3886200"/>
            <a:ext cx="6400800" cy="1752600"/>
          </a:xfrm>
        </p:spPr>
        <p:txBody>
          <a:bodyPr/>
          <a:lstStyle>
            <a:lvl1pPr marL="0" indent="0" algn="ctr">
              <a:defRPr/>
            </a:lvl1pPr>
          </a:lstStyle>
          <a:p>
            <a:pPr lvl="0"/>
            <a:r>
              <a:rPr lang="sv-SE" altLang="sv-SE" noProof="0"/>
              <a:t>Klicka här för att ändra mall för underrubrikformat</a:t>
            </a:r>
            <a:endParaRPr lang="en-US" altLang="sv-SE" noProof="0"/>
          </a:p>
        </p:txBody>
      </p:sp>
      <p:pic>
        <p:nvPicPr>
          <p:cNvPr id="100357" name="Picture 5" descr="090323_Lnu_Wordmark_Kalmar_Växjö_påhäng_transparent">
            <a:extLst>
              <a:ext uri="{FF2B5EF4-FFF2-40B4-BE49-F238E27FC236}">
                <a16:creationId xmlns:a16="http://schemas.microsoft.com/office/drawing/2014/main" id="{484F6B9E-570F-4E5E-9AFB-392803C24E7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14375" y="6299200"/>
            <a:ext cx="292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6" descr="090323_Lnu_Symbol">
            <a:extLst>
              <a:ext uri="{FF2B5EF4-FFF2-40B4-BE49-F238E27FC236}">
                <a16:creationId xmlns:a16="http://schemas.microsoft.com/office/drawing/2014/main" id="{9D0500B8-68CC-4661-8A86-0C162E2B054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28000" y="6207125"/>
            <a:ext cx="249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6F8F0-7162-4FCD-A03F-06346CD7AD9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94248D1-9FE5-42EB-96D1-46CB39D64348}"/>
              </a:ext>
            </a:extLst>
          </p:cNvPr>
          <p:cNvSpPr>
            <a:spLocks noGrp="1"/>
          </p:cNvSpPr>
          <p:nvPr>
            <p:ph type="body" orient="vert" idx="1"/>
          </p:nvPr>
        </p:nvSpPr>
        <p:spPr/>
        <p:txBody>
          <a:bodyPr vert="eaVert"/>
          <a:lstStyle/>
          <a:p>
            <a:pPr lvl="0"/>
            <a:r>
              <a:rPr lang="sv-SE"/>
              <a:t>Redigera format för bakgrundstext
Nivå två
Nivå tre
Nivå fyra
Nivå fem</a:t>
            </a:r>
          </a:p>
        </p:txBody>
      </p:sp>
    </p:spTree>
    <p:extLst>
      <p:ext uri="{BB962C8B-B14F-4D97-AF65-F5344CB8AC3E}">
        <p14:creationId xmlns:p14="http://schemas.microsoft.com/office/powerpoint/2010/main" val="5614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78D859D-1623-420A-8503-5B67033F798E}"/>
              </a:ext>
            </a:extLst>
          </p:cNvPr>
          <p:cNvSpPr>
            <a:spLocks noGrp="1"/>
          </p:cNvSpPr>
          <p:nvPr>
            <p:ph type="title" orient="vert"/>
          </p:nvPr>
        </p:nvSpPr>
        <p:spPr>
          <a:xfrm>
            <a:off x="6450013" y="806450"/>
            <a:ext cx="1914525" cy="5200650"/>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98322CF-6F3D-47F1-8A43-FB35AC650FFC}"/>
              </a:ext>
            </a:extLst>
          </p:cNvPr>
          <p:cNvSpPr>
            <a:spLocks noGrp="1"/>
          </p:cNvSpPr>
          <p:nvPr>
            <p:ph type="body" orient="vert" idx="1"/>
          </p:nvPr>
        </p:nvSpPr>
        <p:spPr>
          <a:xfrm>
            <a:off x="704850" y="806450"/>
            <a:ext cx="5592763" cy="5200650"/>
          </a:xfrm>
        </p:spPr>
        <p:txBody>
          <a:bodyPr vert="eaVert"/>
          <a:lstStyle/>
          <a:p>
            <a:pPr lvl="0"/>
            <a:r>
              <a:rPr lang="sv-SE"/>
              <a:t>Redigera format för bakgrundstext
Nivå två
Nivå tre
Nivå fyra
Nivå fem</a:t>
            </a:r>
          </a:p>
        </p:txBody>
      </p:sp>
    </p:spTree>
    <p:extLst>
      <p:ext uri="{BB962C8B-B14F-4D97-AF65-F5344CB8AC3E}">
        <p14:creationId xmlns:p14="http://schemas.microsoft.com/office/powerpoint/2010/main" val="171898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rgbClr val="FFF500"/>
        </a:solidFill>
        <a:effectLst/>
      </p:bgPr>
    </p:bg>
    <p:spTree>
      <p:nvGrpSpPr>
        <p:cNvPr id="1" name=""/>
        <p:cNvGrpSpPr/>
        <p:nvPr/>
      </p:nvGrpSpPr>
      <p:grpSpPr>
        <a:xfrm>
          <a:off x="0" y="0"/>
          <a:ext cx="0" cy="0"/>
          <a:chOff x="0" y="0"/>
          <a:chExt cx="0" cy="0"/>
        </a:xfrm>
      </p:grpSpPr>
      <p:pic>
        <p:nvPicPr>
          <p:cNvPr id="7" name="Content Placeholder 9" descr="090323_Lnu-se.png">
            <a:extLst>
              <a:ext uri="{FF2B5EF4-FFF2-40B4-BE49-F238E27FC236}">
                <a16:creationId xmlns:a16="http://schemas.microsoft.com/office/drawing/2014/main" id="{85731244-C1E5-4462-9CD9-9CABB20B3D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36887" y="4713549"/>
            <a:ext cx="2070228" cy="56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12" descr="090323_Lnu_Symbol.png">
            <a:extLst>
              <a:ext uri="{FF2B5EF4-FFF2-40B4-BE49-F238E27FC236}">
                <a16:creationId xmlns:a16="http://schemas.microsoft.com/office/drawing/2014/main" id="{35F4C14C-02D5-4FC7-BAE9-39BF276B484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23565" y="1448780"/>
            <a:ext cx="2096872" cy="27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35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500"/>
        </a:solidFill>
        <a:effectLst/>
      </p:bgPr>
    </p:bg>
    <p:spTree>
      <p:nvGrpSpPr>
        <p:cNvPr id="1" name=""/>
        <p:cNvGrpSpPr/>
        <p:nvPr/>
      </p:nvGrpSpPr>
      <p:grpSpPr>
        <a:xfrm>
          <a:off x="0" y="0"/>
          <a:ext cx="0" cy="0"/>
          <a:chOff x="0" y="0"/>
          <a:chExt cx="0" cy="0"/>
        </a:xfrm>
      </p:grpSpPr>
      <p:sp>
        <p:nvSpPr>
          <p:cNvPr id="100355" name="Title Placeholder 1">
            <a:extLst>
              <a:ext uri="{FF2B5EF4-FFF2-40B4-BE49-F238E27FC236}">
                <a16:creationId xmlns:a16="http://schemas.microsoft.com/office/drawing/2014/main" id="{DC415B66-E80C-4D68-B3D0-3944F631D1A5}"/>
              </a:ext>
            </a:extLst>
          </p:cNvPr>
          <p:cNvSpPr>
            <a:spLocks noGrp="1"/>
          </p:cNvSpPr>
          <p:nvPr>
            <p:ph type="ctrTitle"/>
          </p:nvPr>
        </p:nvSpPr>
        <p:spPr>
          <a:xfrm>
            <a:off x="685800" y="1449388"/>
            <a:ext cx="7772400" cy="2151062"/>
          </a:xfrm>
        </p:spPr>
        <p:txBody>
          <a:bodyPr/>
          <a:lstStyle>
            <a:lvl1pPr>
              <a:lnSpc>
                <a:spcPts val="7500"/>
              </a:lnSpc>
              <a:defRPr sz="7500"/>
            </a:lvl1pPr>
          </a:lstStyle>
          <a:p>
            <a:pPr lvl="0"/>
            <a:r>
              <a:rPr lang="en-US" altLang="sv-SE" noProof="0"/>
              <a:t>Click to edit Master title style</a:t>
            </a:r>
          </a:p>
        </p:txBody>
      </p:sp>
      <p:sp>
        <p:nvSpPr>
          <p:cNvPr id="100356" name="Text Placeholder 2">
            <a:extLst>
              <a:ext uri="{FF2B5EF4-FFF2-40B4-BE49-F238E27FC236}">
                <a16:creationId xmlns:a16="http://schemas.microsoft.com/office/drawing/2014/main" id="{EEAC6984-A5D3-4223-83CD-8F04A70565DE}"/>
              </a:ext>
            </a:extLst>
          </p:cNvPr>
          <p:cNvSpPr>
            <a:spLocks noGrp="1"/>
          </p:cNvSpPr>
          <p:nvPr>
            <p:ph type="subTitle" idx="1"/>
          </p:nvPr>
        </p:nvSpPr>
        <p:spPr>
          <a:xfrm>
            <a:off x="1371600" y="3886200"/>
            <a:ext cx="6400800" cy="1752600"/>
          </a:xfrm>
        </p:spPr>
        <p:txBody>
          <a:bodyPr/>
          <a:lstStyle>
            <a:lvl1pPr marL="0" indent="0" algn="ctr">
              <a:defRPr/>
            </a:lvl1pPr>
          </a:lstStyle>
          <a:p>
            <a:pPr lvl="0"/>
            <a:r>
              <a:rPr lang="en-US" altLang="sv-SE" noProof="0"/>
              <a:t>Click to edit Master subtitle style</a:t>
            </a:r>
          </a:p>
        </p:txBody>
      </p:sp>
    </p:spTree>
    <p:extLst>
      <p:ext uri="{BB962C8B-B14F-4D97-AF65-F5344CB8AC3E}">
        <p14:creationId xmlns:p14="http://schemas.microsoft.com/office/powerpoint/2010/main" val="3983445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2C8885-8892-4378-88B8-E4A7D1A4A17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17D81545-B23B-42B7-BBD3-46D8FC01626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B2DEE88-E908-4908-9A7A-DE4B55F4508B}"/>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B0ABE19B-DB79-400D-AE21-DAA9BE763DCB}"/>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6DA2D24-6DED-4591-A61C-D9D439AEA884}"/>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123214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89CE38-6808-4F74-B2E2-F1E2E897929F}"/>
              </a:ext>
            </a:extLst>
          </p:cNvPr>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id="{EB61C847-C224-4A3E-8860-260FDC1260F2}"/>
              </a:ext>
            </a:extLst>
          </p:cNvPr>
          <p:cNvSpPr>
            <a:spLocks noGrp="1"/>
          </p:cNvSpPr>
          <p:nvPr>
            <p:ph type="body" idx="1"/>
          </p:nvPr>
        </p:nvSpPr>
        <p:spPr>
          <a:xfrm>
            <a:off x="623888" y="4589463"/>
            <a:ext cx="7886700" cy="1674852"/>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a:t>
            </a:r>
          </a:p>
        </p:txBody>
      </p:sp>
      <p:sp>
        <p:nvSpPr>
          <p:cNvPr id="4" name="Platshållare för datum 3">
            <a:extLst>
              <a:ext uri="{FF2B5EF4-FFF2-40B4-BE49-F238E27FC236}">
                <a16:creationId xmlns:a16="http://schemas.microsoft.com/office/drawing/2014/main" id="{4330CCAD-F9BC-4545-9FF6-C422A16F52A9}"/>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A35D6ED4-514B-4401-AF98-E010D7311E7A}"/>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C44A918-60C8-4B4D-AAB7-64B03C34C65A}"/>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1688756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4A9B8E-598A-41D8-94B7-11378BDB9701}"/>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FF85310C-F73F-409E-B452-E62D69364CD3}"/>
              </a:ext>
            </a:extLst>
          </p:cNvPr>
          <p:cNvSpPr>
            <a:spLocks noGrp="1"/>
          </p:cNvSpPr>
          <p:nvPr>
            <p:ph sz="half" idx="1"/>
          </p:nvPr>
        </p:nvSpPr>
        <p:spPr>
          <a:xfrm>
            <a:off x="706438" y="1650999"/>
            <a:ext cx="3752850" cy="461331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567B4CC-C7A6-4632-AE2A-98B687B2CD01}"/>
              </a:ext>
            </a:extLst>
          </p:cNvPr>
          <p:cNvSpPr>
            <a:spLocks noGrp="1"/>
          </p:cNvSpPr>
          <p:nvPr>
            <p:ph sz="half" idx="2"/>
          </p:nvPr>
        </p:nvSpPr>
        <p:spPr>
          <a:xfrm>
            <a:off x="4611688" y="1650999"/>
            <a:ext cx="3752850" cy="461331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E9FFABF-3A7A-44FB-A5B8-F03545154467}"/>
              </a:ext>
            </a:extLst>
          </p:cNvPr>
          <p:cNvSpPr>
            <a:spLocks noGrp="1"/>
          </p:cNvSpPr>
          <p:nvPr>
            <p:ph type="dt" sz="half" idx="10"/>
          </p:nvPr>
        </p:nvSpPr>
        <p:spPr/>
        <p:txBody>
          <a:bodyPr/>
          <a:lstStyle/>
          <a:p>
            <a:endParaRPr lang="sv-SE" dirty="0"/>
          </a:p>
        </p:txBody>
      </p:sp>
      <p:sp>
        <p:nvSpPr>
          <p:cNvPr id="6" name="Platshållare för sidfot 5">
            <a:extLst>
              <a:ext uri="{FF2B5EF4-FFF2-40B4-BE49-F238E27FC236}">
                <a16:creationId xmlns:a16="http://schemas.microsoft.com/office/drawing/2014/main" id="{367BF071-2E16-4658-B1B9-082FE300A11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8442532B-D2D3-4A3B-A692-5FE51F51955B}"/>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603553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5D2FF-F2EF-4F03-9607-650C37103799}"/>
              </a:ext>
            </a:extLst>
          </p:cNvPr>
          <p:cNvSpPr>
            <a:spLocks noGrp="1"/>
          </p:cNvSpPr>
          <p:nvPr>
            <p:ph type="title"/>
          </p:nvPr>
        </p:nvSpPr>
        <p:spPr>
          <a:xfrm>
            <a:off x="630238" y="365125"/>
            <a:ext cx="78867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id="{E5914C83-F8DA-434A-86AC-92BF45A48DF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A9EE0F89-6230-4935-86D2-93CBCB39E117}"/>
              </a:ext>
            </a:extLst>
          </p:cNvPr>
          <p:cNvSpPr>
            <a:spLocks noGrp="1"/>
          </p:cNvSpPr>
          <p:nvPr>
            <p:ph sz="half" idx="2"/>
          </p:nvPr>
        </p:nvSpPr>
        <p:spPr>
          <a:xfrm>
            <a:off x="630238" y="2505075"/>
            <a:ext cx="3868737" cy="375924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D681B22-3F5F-49F3-B2E5-A405585576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8E4BAC24-EEAB-45AF-B7D4-4C86FD2BD35A}"/>
              </a:ext>
            </a:extLst>
          </p:cNvPr>
          <p:cNvSpPr>
            <a:spLocks noGrp="1"/>
          </p:cNvSpPr>
          <p:nvPr>
            <p:ph sz="quarter" idx="4"/>
          </p:nvPr>
        </p:nvSpPr>
        <p:spPr>
          <a:xfrm>
            <a:off x="4629150" y="2505075"/>
            <a:ext cx="3887788" cy="375924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086D61E-6563-437A-B5C3-0F331765104A}"/>
              </a:ext>
            </a:extLst>
          </p:cNvPr>
          <p:cNvSpPr>
            <a:spLocks noGrp="1"/>
          </p:cNvSpPr>
          <p:nvPr>
            <p:ph type="dt" sz="half" idx="10"/>
          </p:nvPr>
        </p:nvSpPr>
        <p:spPr/>
        <p:txBody>
          <a:bodyPr/>
          <a:lstStyle/>
          <a:p>
            <a:endParaRPr lang="sv-SE" dirty="0"/>
          </a:p>
        </p:txBody>
      </p:sp>
      <p:sp>
        <p:nvSpPr>
          <p:cNvPr id="8" name="Platshållare för sidfot 7">
            <a:extLst>
              <a:ext uri="{FF2B5EF4-FFF2-40B4-BE49-F238E27FC236}">
                <a16:creationId xmlns:a16="http://schemas.microsoft.com/office/drawing/2014/main" id="{FD32D7C3-59CA-45E5-8AF5-FAD43173F05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2D0902F9-DFBB-4E53-8B11-0A7221875C7B}"/>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23567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DCB9E5-C985-4A41-B507-4DDB87E95FCD}"/>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C8448DA3-8493-43D0-BBCD-C2EA8CA3FE03}"/>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D9F90420-8D9B-4773-A833-65EBC50AD77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E19F8367-5A5A-48FD-A3A5-731AABD345D4}"/>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1884144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53E859F-92AD-4FFD-B12C-11CCCE63F50A}"/>
              </a:ext>
            </a:extLst>
          </p:cNvPr>
          <p:cNvSpPr>
            <a:spLocks noGrp="1"/>
          </p:cNvSpPr>
          <p:nvPr>
            <p:ph type="dt" sz="half" idx="10"/>
          </p:nvPr>
        </p:nvSpPr>
        <p:spPr/>
        <p:txBody>
          <a:bodyPr/>
          <a:lstStyle/>
          <a:p>
            <a:endParaRPr lang="sv-SE" dirty="0"/>
          </a:p>
        </p:txBody>
      </p:sp>
      <p:sp>
        <p:nvSpPr>
          <p:cNvPr id="3" name="Platshållare för sidfot 2">
            <a:extLst>
              <a:ext uri="{FF2B5EF4-FFF2-40B4-BE49-F238E27FC236}">
                <a16:creationId xmlns:a16="http://schemas.microsoft.com/office/drawing/2014/main" id="{6F34F9E9-CF85-4093-8C8E-F1964BF7781D}"/>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99C3823F-359A-4520-85A9-06E63D02AB86}"/>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6722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2C8885-8892-4378-88B8-E4A7D1A4A17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D81545-B23B-42B7-BBD3-46D8FC01626E}"/>
              </a:ext>
            </a:extLst>
          </p:cNvPr>
          <p:cNvSpPr>
            <a:spLocks noGrp="1"/>
          </p:cNvSpPr>
          <p:nvPr>
            <p:ph idx="1"/>
          </p:nvPr>
        </p:nvSpPr>
        <p:spPr/>
        <p:txBody>
          <a:bodyPr/>
          <a:lstStyle/>
          <a:p>
            <a:pPr lvl="0"/>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0B2DEE88-E908-4908-9A7A-DE4B55F4508B}"/>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B0ABE19B-DB79-400D-AE21-DAA9BE763DCB}"/>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6DA2D24-6DED-4591-A61C-D9D439AEA884}"/>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2694271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679E70-0082-4C61-B1C7-E0C7FCA78117}"/>
              </a:ext>
            </a:extLst>
          </p:cNvPr>
          <p:cNvSpPr>
            <a:spLocks noGrp="1"/>
          </p:cNvSpPr>
          <p:nvPr>
            <p:ph type="title"/>
          </p:nvPr>
        </p:nvSpPr>
        <p:spPr>
          <a:xfrm>
            <a:off x="630238" y="457200"/>
            <a:ext cx="2949575" cy="1600200"/>
          </a:xfrm>
        </p:spPr>
        <p:txBody>
          <a:bodyPr anchor="b"/>
          <a:lstStyle>
            <a:lvl1pPr>
              <a:defRPr sz="3200"/>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F352D12D-DDBB-4B49-8189-2FE1786CEDEE}"/>
              </a:ext>
            </a:extLst>
          </p:cNvPr>
          <p:cNvSpPr>
            <a:spLocks noGrp="1"/>
          </p:cNvSpPr>
          <p:nvPr>
            <p:ph idx="1"/>
          </p:nvPr>
        </p:nvSpPr>
        <p:spPr>
          <a:xfrm>
            <a:off x="3887788" y="987425"/>
            <a:ext cx="4629150" cy="52768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5696B2B-A1F5-42F9-BE2A-92649D82D6E8}"/>
              </a:ext>
            </a:extLst>
          </p:cNvPr>
          <p:cNvSpPr>
            <a:spLocks noGrp="1"/>
          </p:cNvSpPr>
          <p:nvPr>
            <p:ph type="body" sz="half" idx="2"/>
          </p:nvPr>
        </p:nvSpPr>
        <p:spPr>
          <a:xfrm>
            <a:off x="630238" y="2057399"/>
            <a:ext cx="2949575" cy="42069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Redigera format för bakgrundstext</a:t>
            </a:r>
          </a:p>
        </p:txBody>
      </p:sp>
      <p:sp>
        <p:nvSpPr>
          <p:cNvPr id="5" name="Platshållare för datum 4">
            <a:extLst>
              <a:ext uri="{FF2B5EF4-FFF2-40B4-BE49-F238E27FC236}">
                <a16:creationId xmlns:a16="http://schemas.microsoft.com/office/drawing/2014/main" id="{4486E251-E237-48F3-A665-C028DF6CD251}"/>
              </a:ext>
            </a:extLst>
          </p:cNvPr>
          <p:cNvSpPr>
            <a:spLocks noGrp="1"/>
          </p:cNvSpPr>
          <p:nvPr>
            <p:ph type="dt" sz="half" idx="10"/>
          </p:nvPr>
        </p:nvSpPr>
        <p:spPr/>
        <p:txBody>
          <a:bodyPr/>
          <a:lstStyle/>
          <a:p>
            <a:endParaRPr lang="sv-SE" dirty="0"/>
          </a:p>
        </p:txBody>
      </p:sp>
      <p:sp>
        <p:nvSpPr>
          <p:cNvPr id="6" name="Platshållare för sidfot 5">
            <a:extLst>
              <a:ext uri="{FF2B5EF4-FFF2-40B4-BE49-F238E27FC236}">
                <a16:creationId xmlns:a16="http://schemas.microsoft.com/office/drawing/2014/main" id="{1DBFDE46-85BC-4ABE-9B2B-D68A1B5ADE1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AA52C3F6-880B-426A-8267-9CED7F434165}"/>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4122715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380E8C-3963-4841-902F-AF0F6C452F8B}"/>
              </a:ext>
            </a:extLst>
          </p:cNvPr>
          <p:cNvSpPr>
            <a:spLocks noGrp="1"/>
          </p:cNvSpPr>
          <p:nvPr>
            <p:ph type="title"/>
          </p:nvPr>
        </p:nvSpPr>
        <p:spPr>
          <a:xfrm>
            <a:off x="630238" y="457200"/>
            <a:ext cx="2949575" cy="1600200"/>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F0C03D94-D9A9-49DD-B0A4-C3538EC609EB}"/>
              </a:ext>
            </a:extLst>
          </p:cNvPr>
          <p:cNvSpPr>
            <a:spLocks noGrp="1"/>
          </p:cNvSpPr>
          <p:nvPr>
            <p:ph type="pic" idx="1"/>
          </p:nvPr>
        </p:nvSpPr>
        <p:spPr>
          <a:xfrm>
            <a:off x="3887788" y="987425"/>
            <a:ext cx="4629150" cy="52768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3F6D1A7-6427-4C30-AEFE-B5828DA0B9C1}"/>
              </a:ext>
            </a:extLst>
          </p:cNvPr>
          <p:cNvSpPr>
            <a:spLocks noGrp="1"/>
          </p:cNvSpPr>
          <p:nvPr>
            <p:ph type="body" sz="half" idx="2"/>
          </p:nvPr>
        </p:nvSpPr>
        <p:spPr>
          <a:xfrm>
            <a:off x="630238" y="2057399"/>
            <a:ext cx="2949575" cy="42069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152C55F2-441D-4FBB-B74A-DB08EAAF9BEA}"/>
              </a:ext>
            </a:extLst>
          </p:cNvPr>
          <p:cNvSpPr>
            <a:spLocks noGrp="1"/>
          </p:cNvSpPr>
          <p:nvPr>
            <p:ph type="dt" sz="half" idx="10"/>
          </p:nvPr>
        </p:nvSpPr>
        <p:spPr/>
        <p:txBody>
          <a:bodyPr/>
          <a:lstStyle/>
          <a:p>
            <a:endParaRPr lang="sv-SE" dirty="0"/>
          </a:p>
        </p:txBody>
      </p:sp>
      <p:sp>
        <p:nvSpPr>
          <p:cNvPr id="6" name="Platshållare för sidfot 5">
            <a:extLst>
              <a:ext uri="{FF2B5EF4-FFF2-40B4-BE49-F238E27FC236}">
                <a16:creationId xmlns:a16="http://schemas.microsoft.com/office/drawing/2014/main" id="{5FCEAA9E-DC21-4320-8E68-61B55D93184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285D0A8B-3D24-4283-B3CE-8F7349507C12}"/>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2474403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6F8F0-7162-4FCD-A03F-06346CD7AD97}"/>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a16="http://schemas.microsoft.com/office/drawing/2014/main" id="{B94248D1-9FE5-42EB-96D1-46CB39D64348}"/>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58022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78D859D-1623-420A-8503-5B67033F798E}"/>
              </a:ext>
            </a:extLst>
          </p:cNvPr>
          <p:cNvSpPr>
            <a:spLocks noGrp="1"/>
          </p:cNvSpPr>
          <p:nvPr>
            <p:ph type="title" orient="vert"/>
          </p:nvPr>
        </p:nvSpPr>
        <p:spPr>
          <a:xfrm>
            <a:off x="6450013" y="806450"/>
            <a:ext cx="1914525" cy="5200650"/>
          </a:xfrm>
        </p:spPr>
        <p:txBody>
          <a:bodyPr vert="eaVert"/>
          <a:lstStyle/>
          <a:p>
            <a:r>
              <a:rPr lang="sv-SE"/>
              <a:t>Klicka här för att ändra format</a:t>
            </a:r>
          </a:p>
        </p:txBody>
      </p:sp>
      <p:sp>
        <p:nvSpPr>
          <p:cNvPr id="3" name="Platshållare för lodrät text 2">
            <a:extLst>
              <a:ext uri="{FF2B5EF4-FFF2-40B4-BE49-F238E27FC236}">
                <a16:creationId xmlns:a16="http://schemas.microsoft.com/office/drawing/2014/main" id="{C98322CF-6F3D-47F1-8A43-FB35AC650FFC}"/>
              </a:ext>
            </a:extLst>
          </p:cNvPr>
          <p:cNvSpPr>
            <a:spLocks noGrp="1"/>
          </p:cNvSpPr>
          <p:nvPr>
            <p:ph type="body" orient="vert" idx="1"/>
          </p:nvPr>
        </p:nvSpPr>
        <p:spPr>
          <a:xfrm>
            <a:off x="704850" y="806450"/>
            <a:ext cx="5592763" cy="520065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3050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89CE38-6808-4F74-B2E2-F1E2E897929F}"/>
              </a:ext>
            </a:extLst>
          </p:cNvPr>
          <p:cNvSpPr>
            <a:spLocks noGrp="1"/>
          </p:cNvSpPr>
          <p:nvPr>
            <p:ph type="title"/>
          </p:nvPr>
        </p:nvSpPr>
        <p:spPr>
          <a:xfrm>
            <a:off x="623888" y="1709738"/>
            <a:ext cx="78867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B61C847-C224-4A3E-8860-260FDC1260F2}"/>
              </a:ext>
            </a:extLst>
          </p:cNvPr>
          <p:cNvSpPr>
            <a:spLocks noGrp="1"/>
          </p:cNvSpPr>
          <p:nvPr>
            <p:ph type="body" idx="1"/>
          </p:nvPr>
        </p:nvSpPr>
        <p:spPr>
          <a:xfrm>
            <a:off x="623888" y="4589463"/>
            <a:ext cx="7886700" cy="12080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4330CCAD-F9BC-4545-9FF6-C422A16F52A9}"/>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A35D6ED4-514B-4401-AF98-E010D7311E7A}"/>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C44A918-60C8-4B4D-AAB7-64B03C34C65A}"/>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228636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4A9B8E-598A-41D8-94B7-11378BDB970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F85310C-F73F-409E-B452-E62D69364CD3}"/>
              </a:ext>
            </a:extLst>
          </p:cNvPr>
          <p:cNvSpPr>
            <a:spLocks noGrp="1"/>
          </p:cNvSpPr>
          <p:nvPr>
            <p:ph sz="half" idx="1"/>
          </p:nvPr>
        </p:nvSpPr>
        <p:spPr>
          <a:xfrm>
            <a:off x="706438" y="1651000"/>
            <a:ext cx="3752850" cy="4146550"/>
          </a:xfrm>
        </p:spPr>
        <p:txBody>
          <a:bodyPr/>
          <a:lstStyle/>
          <a:p>
            <a:pPr lvl="0"/>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567B4CC-C7A6-4632-AE2A-98B687B2CD01}"/>
              </a:ext>
            </a:extLst>
          </p:cNvPr>
          <p:cNvSpPr>
            <a:spLocks noGrp="1"/>
          </p:cNvSpPr>
          <p:nvPr>
            <p:ph sz="half" idx="2"/>
          </p:nvPr>
        </p:nvSpPr>
        <p:spPr>
          <a:xfrm>
            <a:off x="4611688" y="1651000"/>
            <a:ext cx="3752850" cy="4146550"/>
          </a:xfrm>
        </p:spPr>
        <p:txBody>
          <a:bodyPr/>
          <a:lstStyle/>
          <a:p>
            <a:pPr lvl="0"/>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0E9FFABF-3A7A-44FB-A5B8-F03545154467}"/>
              </a:ext>
            </a:extLst>
          </p:cNvPr>
          <p:cNvSpPr>
            <a:spLocks noGrp="1"/>
          </p:cNvSpPr>
          <p:nvPr>
            <p:ph type="dt" sz="half" idx="10"/>
          </p:nvPr>
        </p:nvSpPr>
        <p:spPr/>
        <p:txBody>
          <a:bodyPr/>
          <a:lstStyle/>
          <a:p>
            <a:endParaRPr lang="sv-SE" dirty="0"/>
          </a:p>
        </p:txBody>
      </p:sp>
      <p:sp>
        <p:nvSpPr>
          <p:cNvPr id="6" name="Platshållare för sidfot 5">
            <a:extLst>
              <a:ext uri="{FF2B5EF4-FFF2-40B4-BE49-F238E27FC236}">
                <a16:creationId xmlns:a16="http://schemas.microsoft.com/office/drawing/2014/main" id="{367BF071-2E16-4658-B1B9-082FE300A11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8442532B-D2D3-4A3B-A692-5FE51F51955B}"/>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304158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5D2FF-F2EF-4F03-9607-650C37103799}"/>
              </a:ext>
            </a:extLst>
          </p:cNvPr>
          <p:cNvSpPr>
            <a:spLocks noGrp="1"/>
          </p:cNvSpPr>
          <p:nvPr>
            <p:ph type="title"/>
          </p:nvPr>
        </p:nvSpPr>
        <p:spPr>
          <a:xfrm>
            <a:off x="630238" y="365125"/>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5914C83-F8DA-434A-86AC-92BF45A48DF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A9EE0F89-6230-4935-86D2-93CBCB39E117}"/>
              </a:ext>
            </a:extLst>
          </p:cNvPr>
          <p:cNvSpPr>
            <a:spLocks noGrp="1"/>
          </p:cNvSpPr>
          <p:nvPr>
            <p:ph sz="half" idx="2"/>
          </p:nvPr>
        </p:nvSpPr>
        <p:spPr>
          <a:xfrm>
            <a:off x="630238" y="2505075"/>
            <a:ext cx="3868737" cy="3292475"/>
          </a:xfrm>
        </p:spPr>
        <p:txBody>
          <a:bodyPr/>
          <a:lstStyle/>
          <a:p>
            <a:pPr lvl="0"/>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FD681B22-3F5F-49F3-B2E5-A405585576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8E4BAC24-EEAB-45AF-B7D4-4C86FD2BD35A}"/>
              </a:ext>
            </a:extLst>
          </p:cNvPr>
          <p:cNvSpPr>
            <a:spLocks noGrp="1"/>
          </p:cNvSpPr>
          <p:nvPr>
            <p:ph sz="quarter" idx="4"/>
          </p:nvPr>
        </p:nvSpPr>
        <p:spPr>
          <a:xfrm>
            <a:off x="4629150" y="2505075"/>
            <a:ext cx="3887788" cy="3292475"/>
          </a:xfrm>
        </p:spPr>
        <p:txBody>
          <a:bodyPr/>
          <a:lstStyle/>
          <a:p>
            <a:pPr lvl="0"/>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8086D61E-6563-437A-B5C3-0F331765104A}"/>
              </a:ext>
            </a:extLst>
          </p:cNvPr>
          <p:cNvSpPr>
            <a:spLocks noGrp="1"/>
          </p:cNvSpPr>
          <p:nvPr>
            <p:ph type="dt" sz="half" idx="10"/>
          </p:nvPr>
        </p:nvSpPr>
        <p:spPr/>
        <p:txBody>
          <a:bodyPr/>
          <a:lstStyle/>
          <a:p>
            <a:endParaRPr lang="sv-SE" dirty="0"/>
          </a:p>
        </p:txBody>
      </p:sp>
      <p:sp>
        <p:nvSpPr>
          <p:cNvPr id="8" name="Platshållare för sidfot 7">
            <a:extLst>
              <a:ext uri="{FF2B5EF4-FFF2-40B4-BE49-F238E27FC236}">
                <a16:creationId xmlns:a16="http://schemas.microsoft.com/office/drawing/2014/main" id="{FD32D7C3-59CA-45E5-8AF5-FAD43173F05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2D0902F9-DFBB-4E53-8B11-0A7221875C7B}"/>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400990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DCB9E5-C985-4A41-B507-4DDB87E95FC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8448DA3-8493-43D0-BBCD-C2EA8CA3FE03}"/>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D9F90420-8D9B-4773-A833-65EBC50AD77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E19F8367-5A5A-48FD-A3A5-731AABD345D4}"/>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192926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53E859F-92AD-4FFD-B12C-11CCCE63F50A}"/>
              </a:ext>
            </a:extLst>
          </p:cNvPr>
          <p:cNvSpPr>
            <a:spLocks noGrp="1"/>
          </p:cNvSpPr>
          <p:nvPr>
            <p:ph type="dt" sz="half" idx="10"/>
          </p:nvPr>
        </p:nvSpPr>
        <p:spPr/>
        <p:txBody>
          <a:bodyPr/>
          <a:lstStyle/>
          <a:p>
            <a:endParaRPr lang="sv-SE" dirty="0"/>
          </a:p>
        </p:txBody>
      </p:sp>
      <p:sp>
        <p:nvSpPr>
          <p:cNvPr id="3" name="Platshållare för sidfot 2">
            <a:extLst>
              <a:ext uri="{FF2B5EF4-FFF2-40B4-BE49-F238E27FC236}">
                <a16:creationId xmlns:a16="http://schemas.microsoft.com/office/drawing/2014/main" id="{6F34F9E9-CF85-4093-8C8E-F1964BF7781D}"/>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99C3823F-359A-4520-85A9-06E63D02AB86}"/>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74446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679E70-0082-4C61-B1C7-E0C7FCA78117}"/>
              </a:ext>
            </a:extLst>
          </p:cNvPr>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52D12D-DDBB-4B49-8189-2FE1786CEDEE}"/>
              </a:ext>
            </a:extLst>
          </p:cNvPr>
          <p:cNvSpPr>
            <a:spLocks noGrp="1"/>
          </p:cNvSpPr>
          <p:nvPr>
            <p:ph idx="1"/>
          </p:nvPr>
        </p:nvSpPr>
        <p:spPr>
          <a:xfrm>
            <a:off x="3887788" y="987425"/>
            <a:ext cx="4629150" cy="48101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95696B2B-A1F5-42F9-BE2A-92649D82D6E8}"/>
              </a:ext>
            </a:extLst>
          </p:cNvPr>
          <p:cNvSpPr>
            <a:spLocks noGrp="1"/>
          </p:cNvSpPr>
          <p:nvPr>
            <p:ph type="body" sz="half" idx="2"/>
          </p:nvPr>
        </p:nvSpPr>
        <p:spPr>
          <a:xfrm>
            <a:off x="630238" y="2057400"/>
            <a:ext cx="2949575" cy="37224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4486E251-E237-48F3-A665-C028DF6CD251}"/>
              </a:ext>
            </a:extLst>
          </p:cNvPr>
          <p:cNvSpPr>
            <a:spLocks noGrp="1"/>
          </p:cNvSpPr>
          <p:nvPr>
            <p:ph type="dt" sz="half" idx="10"/>
          </p:nvPr>
        </p:nvSpPr>
        <p:spPr/>
        <p:txBody>
          <a:bodyPr/>
          <a:lstStyle/>
          <a:p>
            <a:endParaRPr lang="sv-SE" dirty="0"/>
          </a:p>
        </p:txBody>
      </p:sp>
      <p:sp>
        <p:nvSpPr>
          <p:cNvPr id="6" name="Platshållare för sidfot 5">
            <a:extLst>
              <a:ext uri="{FF2B5EF4-FFF2-40B4-BE49-F238E27FC236}">
                <a16:creationId xmlns:a16="http://schemas.microsoft.com/office/drawing/2014/main" id="{1DBFDE46-85BC-4ABE-9B2B-D68A1B5ADE1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AA52C3F6-880B-426A-8267-9CED7F434165}"/>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207082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380E8C-3963-4841-902F-AF0F6C452F8B}"/>
              </a:ext>
            </a:extLst>
          </p:cNvPr>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0C03D94-D9A9-49DD-B0A4-C3538EC609EB}"/>
              </a:ext>
            </a:extLst>
          </p:cNvPr>
          <p:cNvSpPr>
            <a:spLocks noGrp="1"/>
          </p:cNvSpPr>
          <p:nvPr>
            <p:ph type="pic" idx="1"/>
          </p:nvPr>
        </p:nvSpPr>
        <p:spPr>
          <a:xfrm>
            <a:off x="3887788" y="987425"/>
            <a:ext cx="4629150" cy="4810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3F6D1A7-6427-4C30-AEFE-B5828DA0B9C1}"/>
              </a:ext>
            </a:extLst>
          </p:cNvPr>
          <p:cNvSpPr>
            <a:spLocks noGrp="1"/>
          </p:cNvSpPr>
          <p:nvPr>
            <p:ph type="body" sz="half" idx="2"/>
          </p:nvPr>
        </p:nvSpPr>
        <p:spPr>
          <a:xfrm>
            <a:off x="630238" y="2057400"/>
            <a:ext cx="2949575" cy="37224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152C55F2-441D-4FBB-B74A-DB08EAAF9BEA}"/>
              </a:ext>
            </a:extLst>
          </p:cNvPr>
          <p:cNvSpPr>
            <a:spLocks noGrp="1"/>
          </p:cNvSpPr>
          <p:nvPr>
            <p:ph type="dt" sz="half" idx="10"/>
          </p:nvPr>
        </p:nvSpPr>
        <p:spPr/>
        <p:txBody>
          <a:bodyPr/>
          <a:lstStyle/>
          <a:p>
            <a:endParaRPr lang="sv-SE" dirty="0"/>
          </a:p>
        </p:txBody>
      </p:sp>
      <p:sp>
        <p:nvSpPr>
          <p:cNvPr id="6" name="Platshållare för sidfot 5">
            <a:extLst>
              <a:ext uri="{FF2B5EF4-FFF2-40B4-BE49-F238E27FC236}">
                <a16:creationId xmlns:a16="http://schemas.microsoft.com/office/drawing/2014/main" id="{5FCEAA9E-DC21-4320-8E68-61B55D93184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285D0A8B-3D24-4283-B3CE-8F7349507C12}"/>
              </a:ext>
            </a:extLst>
          </p:cNvPr>
          <p:cNvSpPr>
            <a:spLocks noGrp="1"/>
          </p:cNvSpPr>
          <p:nvPr>
            <p:ph type="sldNum" sz="quarter" idx="12"/>
          </p:nvPr>
        </p:nvSpPr>
        <p:spPr/>
        <p:txBody>
          <a:bodyPr/>
          <a:lstStyle/>
          <a:p>
            <a:fld id="{B6BD9627-3329-4DE6-AC63-754435E16E83}" type="slidenum">
              <a:rPr lang="sv-SE" smtClean="0"/>
              <a:t>‹#›</a:t>
            </a:fld>
            <a:endParaRPr lang="sv-SE"/>
          </a:p>
        </p:txBody>
      </p:sp>
    </p:spTree>
    <p:extLst>
      <p:ext uri="{BB962C8B-B14F-4D97-AF65-F5344CB8AC3E}">
        <p14:creationId xmlns:p14="http://schemas.microsoft.com/office/powerpoint/2010/main" val="219181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4893C24-FF6C-427F-8EA7-FB7BDBB315F1}"/>
              </a:ext>
            </a:extLst>
          </p:cNvPr>
          <p:cNvCxnSpPr/>
          <p:nvPr/>
        </p:nvCxnSpPr>
        <p:spPr>
          <a:xfrm>
            <a:off x="714375" y="6072188"/>
            <a:ext cx="7643813"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97283" name="Title Placeholder 1">
            <a:extLst>
              <a:ext uri="{FF2B5EF4-FFF2-40B4-BE49-F238E27FC236}">
                <a16:creationId xmlns:a16="http://schemas.microsoft.com/office/drawing/2014/main" id="{898ACD82-24E2-490D-BABA-5127D9F80372}"/>
              </a:ext>
            </a:extLst>
          </p:cNvPr>
          <p:cNvSpPr>
            <a:spLocks noGrp="1"/>
          </p:cNvSpPr>
          <p:nvPr>
            <p:ph type="title"/>
          </p:nvPr>
        </p:nvSpPr>
        <p:spPr bwMode="auto">
          <a:xfrm>
            <a:off x="704850" y="806450"/>
            <a:ext cx="764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a:t>
            </a:r>
          </a:p>
        </p:txBody>
      </p:sp>
      <p:sp>
        <p:nvSpPr>
          <p:cNvPr id="97284" name="Text Placeholder 2">
            <a:extLst>
              <a:ext uri="{FF2B5EF4-FFF2-40B4-BE49-F238E27FC236}">
                <a16:creationId xmlns:a16="http://schemas.microsoft.com/office/drawing/2014/main" id="{AFC07BE9-C9F9-4F87-B49D-9B68B41ADCFA}"/>
              </a:ext>
            </a:extLst>
          </p:cNvPr>
          <p:cNvSpPr>
            <a:spLocks noGrp="1"/>
          </p:cNvSpPr>
          <p:nvPr>
            <p:ph type="body" idx="1"/>
          </p:nvPr>
        </p:nvSpPr>
        <p:spPr bwMode="auto">
          <a:xfrm>
            <a:off x="706438" y="1651000"/>
            <a:ext cx="7658100" cy="413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p>
        </p:txBody>
      </p:sp>
      <p:pic>
        <p:nvPicPr>
          <p:cNvPr id="97285" name="Picture 5" descr="090323_Lnu_Wordmark_Kalmar_Växjö_påhäng_transparent">
            <a:extLst>
              <a:ext uri="{FF2B5EF4-FFF2-40B4-BE49-F238E27FC236}">
                <a16:creationId xmlns:a16="http://schemas.microsoft.com/office/drawing/2014/main" id="{B8E9F3E9-8974-4276-AC2E-9BD850B07166}"/>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714375" y="6299200"/>
            <a:ext cx="292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descr="090323_Lnu_Symbol">
            <a:extLst>
              <a:ext uri="{FF2B5EF4-FFF2-40B4-BE49-F238E27FC236}">
                <a16:creationId xmlns:a16="http://schemas.microsoft.com/office/drawing/2014/main" id="{00C96DF5-943A-4F73-BB12-81D5565796AB}"/>
              </a:ext>
            </a:extLst>
          </p:cNvPr>
          <p:cNvPicPr>
            <a:picLocks noChangeAspect="1" noChangeArrowheads="1"/>
          </p:cNvPicPr>
          <p:nvPr userDrawn="1"/>
        </p:nvPicPr>
        <p:blipFill>
          <a:blip r:embed="rId15" cstate="hqprint">
            <a:extLst>
              <a:ext uri="{28A0092B-C50C-407E-A947-70E740481C1C}">
                <a14:useLocalDpi xmlns:a14="http://schemas.microsoft.com/office/drawing/2010/main" val="0"/>
              </a:ext>
            </a:extLst>
          </a:blip>
          <a:srcRect/>
          <a:stretch>
            <a:fillRect/>
          </a:stretch>
        </p:blipFill>
        <p:spPr bwMode="auto">
          <a:xfrm>
            <a:off x="8128000" y="6207125"/>
            <a:ext cx="249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datum 1">
            <a:extLst>
              <a:ext uri="{FF2B5EF4-FFF2-40B4-BE49-F238E27FC236}">
                <a16:creationId xmlns:a16="http://schemas.microsoft.com/office/drawing/2014/main" id="{34E1CA55-A1DE-4AC3-BB5C-BEBAC74CC2B5}"/>
              </a:ext>
            </a:extLst>
          </p:cNvPr>
          <p:cNvSpPr>
            <a:spLocks noGrp="1"/>
          </p:cNvSpPr>
          <p:nvPr>
            <p:ph type="dt" sz="half" idx="2"/>
          </p:nvPr>
        </p:nvSpPr>
        <p:spPr>
          <a:xfrm>
            <a:off x="704850" y="5797550"/>
            <a:ext cx="2054119" cy="28674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sv-SE" dirty="0"/>
          </a:p>
        </p:txBody>
      </p:sp>
      <p:sp>
        <p:nvSpPr>
          <p:cNvPr id="3" name="Platshållare för sidfot 2">
            <a:extLst>
              <a:ext uri="{FF2B5EF4-FFF2-40B4-BE49-F238E27FC236}">
                <a16:creationId xmlns:a16="http://schemas.microsoft.com/office/drawing/2014/main" id="{5E22728F-F791-418D-86DC-0DAFD7ADFB6A}"/>
              </a:ext>
            </a:extLst>
          </p:cNvPr>
          <p:cNvSpPr>
            <a:spLocks noGrp="1"/>
          </p:cNvSpPr>
          <p:nvPr>
            <p:ph type="ftr" sz="quarter" idx="3"/>
          </p:nvPr>
        </p:nvSpPr>
        <p:spPr>
          <a:xfrm>
            <a:off x="3028950" y="5797550"/>
            <a:ext cx="3086100" cy="28674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sv-SE" dirty="0"/>
          </a:p>
        </p:txBody>
      </p:sp>
      <p:sp>
        <p:nvSpPr>
          <p:cNvPr id="4" name="Platshållare för bildnummer 3">
            <a:extLst>
              <a:ext uri="{FF2B5EF4-FFF2-40B4-BE49-F238E27FC236}">
                <a16:creationId xmlns:a16="http://schemas.microsoft.com/office/drawing/2014/main" id="{E38C8E46-72AA-4DFE-96A8-F5C4DAA2D573}"/>
              </a:ext>
            </a:extLst>
          </p:cNvPr>
          <p:cNvSpPr>
            <a:spLocks noGrp="1"/>
          </p:cNvSpPr>
          <p:nvPr>
            <p:ph type="sldNum" sz="quarter" idx="4"/>
          </p:nvPr>
        </p:nvSpPr>
        <p:spPr>
          <a:xfrm>
            <a:off x="6327195" y="5797550"/>
            <a:ext cx="2037343" cy="28674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6BD9627-3329-4DE6-AC63-754435E16E83}"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lvl1pPr algn="l" rtl="0" eaLnBrk="1" fontAlgn="base" hangingPunct="1">
        <a:lnSpc>
          <a:spcPts val="2700"/>
        </a:lnSpc>
        <a:spcBef>
          <a:spcPct val="0"/>
        </a:spcBef>
        <a:spcAft>
          <a:spcPct val="0"/>
        </a:spcAft>
        <a:defRPr sz="2700" kern="12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2pPr>
      <a:lvl3pPr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3pPr>
      <a:lvl4pPr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4pPr>
      <a:lvl5pPr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9pPr>
    </p:titleStyle>
    <p:bodyStyle>
      <a:lvl1pPr marL="342900" indent="-342900" algn="l" rtl="0" eaLnBrk="1" fontAlgn="base" hangingPunct="1">
        <a:spcBef>
          <a:spcPct val="20000"/>
        </a:spcBef>
        <a:spcAft>
          <a:spcPct val="0"/>
        </a:spcAft>
        <a:buFont typeface="Arial" panose="020B0604020202020204" pitchFamily="34" charset="0"/>
        <a:defRPr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3" name="Title Placeholder 1">
            <a:extLst>
              <a:ext uri="{FF2B5EF4-FFF2-40B4-BE49-F238E27FC236}">
                <a16:creationId xmlns:a16="http://schemas.microsoft.com/office/drawing/2014/main" id="{898ACD82-24E2-490D-BABA-5127D9F80372}"/>
              </a:ext>
            </a:extLst>
          </p:cNvPr>
          <p:cNvSpPr>
            <a:spLocks noGrp="1"/>
          </p:cNvSpPr>
          <p:nvPr>
            <p:ph type="title"/>
          </p:nvPr>
        </p:nvSpPr>
        <p:spPr bwMode="auto">
          <a:xfrm>
            <a:off x="704850" y="806450"/>
            <a:ext cx="764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Click to edit Master title style</a:t>
            </a:r>
          </a:p>
        </p:txBody>
      </p:sp>
      <p:sp>
        <p:nvSpPr>
          <p:cNvPr id="97284" name="Text Placeholder 2">
            <a:extLst>
              <a:ext uri="{FF2B5EF4-FFF2-40B4-BE49-F238E27FC236}">
                <a16:creationId xmlns:a16="http://schemas.microsoft.com/office/drawing/2014/main" id="{AFC07BE9-C9F9-4F87-B49D-9B68B41ADCFA}"/>
              </a:ext>
            </a:extLst>
          </p:cNvPr>
          <p:cNvSpPr>
            <a:spLocks noGrp="1"/>
          </p:cNvSpPr>
          <p:nvPr>
            <p:ph type="body" idx="1"/>
          </p:nvPr>
        </p:nvSpPr>
        <p:spPr bwMode="auto">
          <a:xfrm>
            <a:off x="706438" y="1650999"/>
            <a:ext cx="7658100" cy="461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Click to edit Master text styles</a:t>
            </a:r>
          </a:p>
          <a:p>
            <a:pPr lvl="1"/>
            <a:r>
              <a:rPr lang="sv-SE" altLang="sv-SE"/>
              <a:t>Second level</a:t>
            </a:r>
          </a:p>
          <a:p>
            <a:pPr lvl="2"/>
            <a:r>
              <a:rPr lang="sv-SE" altLang="sv-SE"/>
              <a:t>Third level</a:t>
            </a:r>
          </a:p>
          <a:p>
            <a:pPr lvl="3"/>
            <a:r>
              <a:rPr lang="sv-SE" altLang="sv-SE"/>
              <a:t>Fourth level</a:t>
            </a:r>
          </a:p>
          <a:p>
            <a:pPr lvl="4"/>
            <a:r>
              <a:rPr lang="sv-SE" altLang="sv-SE"/>
              <a:t>Fifth level</a:t>
            </a:r>
          </a:p>
        </p:txBody>
      </p:sp>
      <p:sp>
        <p:nvSpPr>
          <p:cNvPr id="2" name="Platshållare för datum 1">
            <a:extLst>
              <a:ext uri="{FF2B5EF4-FFF2-40B4-BE49-F238E27FC236}">
                <a16:creationId xmlns:a16="http://schemas.microsoft.com/office/drawing/2014/main" id="{34E1CA55-A1DE-4AC3-BB5C-BEBAC74CC2B5}"/>
              </a:ext>
            </a:extLst>
          </p:cNvPr>
          <p:cNvSpPr>
            <a:spLocks noGrp="1"/>
          </p:cNvSpPr>
          <p:nvPr>
            <p:ph type="dt" sz="half" idx="2"/>
          </p:nvPr>
        </p:nvSpPr>
        <p:spPr>
          <a:xfrm>
            <a:off x="704850" y="6264315"/>
            <a:ext cx="2054119" cy="28674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sv-SE" dirty="0"/>
          </a:p>
        </p:txBody>
      </p:sp>
      <p:sp>
        <p:nvSpPr>
          <p:cNvPr id="3" name="Platshållare för sidfot 2">
            <a:extLst>
              <a:ext uri="{FF2B5EF4-FFF2-40B4-BE49-F238E27FC236}">
                <a16:creationId xmlns:a16="http://schemas.microsoft.com/office/drawing/2014/main" id="{5E22728F-F791-418D-86DC-0DAFD7ADFB6A}"/>
              </a:ext>
            </a:extLst>
          </p:cNvPr>
          <p:cNvSpPr>
            <a:spLocks noGrp="1"/>
          </p:cNvSpPr>
          <p:nvPr>
            <p:ph type="ftr" sz="quarter" idx="3"/>
          </p:nvPr>
        </p:nvSpPr>
        <p:spPr>
          <a:xfrm>
            <a:off x="3028950" y="6264315"/>
            <a:ext cx="3086100" cy="28674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sv-SE" dirty="0"/>
          </a:p>
        </p:txBody>
      </p:sp>
      <p:sp>
        <p:nvSpPr>
          <p:cNvPr id="4" name="Platshållare för bildnummer 3">
            <a:extLst>
              <a:ext uri="{FF2B5EF4-FFF2-40B4-BE49-F238E27FC236}">
                <a16:creationId xmlns:a16="http://schemas.microsoft.com/office/drawing/2014/main" id="{E38C8E46-72AA-4DFE-96A8-F5C4DAA2D573}"/>
              </a:ext>
            </a:extLst>
          </p:cNvPr>
          <p:cNvSpPr>
            <a:spLocks noGrp="1"/>
          </p:cNvSpPr>
          <p:nvPr>
            <p:ph type="sldNum" sz="quarter" idx="4"/>
          </p:nvPr>
        </p:nvSpPr>
        <p:spPr>
          <a:xfrm>
            <a:off x="6327195" y="6264315"/>
            <a:ext cx="2037343" cy="28674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6BD9627-3329-4DE6-AC63-754435E16E83}" type="slidenum">
              <a:rPr lang="sv-SE" smtClean="0"/>
              <a:pPr/>
              <a:t>‹#›</a:t>
            </a:fld>
            <a:endParaRPr lang="sv-SE"/>
          </a:p>
        </p:txBody>
      </p:sp>
    </p:spTree>
    <p:extLst>
      <p:ext uri="{BB962C8B-B14F-4D97-AF65-F5344CB8AC3E}">
        <p14:creationId xmlns:p14="http://schemas.microsoft.com/office/powerpoint/2010/main" val="60419605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lvl1pPr algn="l" rtl="0" eaLnBrk="0" fontAlgn="base" hangingPunct="0">
        <a:lnSpc>
          <a:spcPts val="2700"/>
        </a:lnSpc>
        <a:spcBef>
          <a:spcPct val="0"/>
        </a:spcBef>
        <a:spcAft>
          <a:spcPct val="0"/>
        </a:spcAft>
        <a:defRPr sz="2700" kern="1200">
          <a:solidFill>
            <a:schemeClr val="tx1"/>
          </a:solidFill>
          <a:latin typeface="+mj-lt"/>
          <a:ea typeface="+mj-ea"/>
          <a:cs typeface="+mj-cs"/>
        </a:defRPr>
      </a:lvl1pPr>
      <a:lvl2pPr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2pPr>
      <a:lvl3pPr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3pPr>
      <a:lvl4pPr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4pPr>
      <a:lvl5pPr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5pPr>
      <a:lvl6pPr marL="457200"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6pPr>
      <a:lvl7pPr marL="914400"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7pPr>
      <a:lvl8pPr marL="1371600"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8pPr>
      <a:lvl9pPr marL="1828800"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defRPr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arin.hahn@skolverket.se" TargetMode="External"/><Relationship Id="rId2" Type="http://schemas.openxmlformats.org/officeDocument/2006/relationships/hyperlink" Target="https://response.questback.com/skolverket/8thrjsvjn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forms/d/e/1FAIpQLSdKWPZP9-VGMdlivMmyxVwTDzv2IXzSa5m7bhWPH5gdMR0JQg/viewform?usp=sf_li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kolverket.se/skolutveckling/leda-och-organisera-skolan/leda-arbetet-i-skola-forskola-och-vuxenutbildning/arbeta-som-forstelarare-och-lekto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nu.se/student" TargetMode="External"/><Relationship Id="rId2" Type="http://schemas.openxmlformats.org/officeDocument/2006/relationships/hyperlink" Target="https://mymoodle.lnu.se/course/view.php?id=4256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94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E4D13D-D672-A741-BE91-6A8272F1E41F}"/>
              </a:ext>
            </a:extLst>
          </p:cNvPr>
          <p:cNvSpPr>
            <a:spLocks noGrp="1"/>
          </p:cNvSpPr>
          <p:nvPr>
            <p:ph type="title"/>
          </p:nvPr>
        </p:nvSpPr>
        <p:spPr>
          <a:xfrm>
            <a:off x="557719" y="404664"/>
            <a:ext cx="7645400" cy="504056"/>
          </a:xfrm>
        </p:spPr>
        <p:txBody>
          <a:bodyPr/>
          <a:lstStyle/>
          <a:p>
            <a:r>
              <a:rPr lang="sv-SE" b="1" dirty="0"/>
              <a:t>Gruppindelning</a:t>
            </a:r>
          </a:p>
        </p:txBody>
      </p:sp>
      <p:sp>
        <p:nvSpPr>
          <p:cNvPr id="3" name="Platshållare för innehåll 2">
            <a:extLst>
              <a:ext uri="{FF2B5EF4-FFF2-40B4-BE49-F238E27FC236}">
                <a16:creationId xmlns:a16="http://schemas.microsoft.com/office/drawing/2014/main" id="{46189410-28F6-A244-86AD-5F5CFAA90A3B}"/>
              </a:ext>
            </a:extLst>
          </p:cNvPr>
          <p:cNvSpPr>
            <a:spLocks noGrp="1"/>
          </p:cNvSpPr>
          <p:nvPr>
            <p:ph idx="1"/>
          </p:nvPr>
        </p:nvSpPr>
        <p:spPr>
          <a:xfrm>
            <a:off x="539552" y="908720"/>
            <a:ext cx="7658100" cy="5112568"/>
          </a:xfrm>
        </p:spPr>
        <p:txBody>
          <a:bodyPr/>
          <a:lstStyle/>
          <a:p>
            <a:r>
              <a:rPr lang="sv-SE" b="1" dirty="0"/>
              <a:t>Grupp 1</a:t>
            </a:r>
            <a:r>
              <a:rPr lang="sv-SE" dirty="0"/>
              <a:t>			</a:t>
            </a:r>
            <a:r>
              <a:rPr lang="sv-SE" b="1" dirty="0"/>
              <a:t>Grupp 3</a:t>
            </a:r>
            <a:r>
              <a:rPr lang="sv-SE" dirty="0"/>
              <a:t>			</a:t>
            </a:r>
            <a:r>
              <a:rPr lang="sv-SE" b="1" dirty="0"/>
              <a:t>Grupp 5</a:t>
            </a:r>
          </a:p>
          <a:p>
            <a:r>
              <a:rPr lang="sv-SE" dirty="0" err="1"/>
              <a:t>Nermin</a:t>
            </a:r>
            <a:r>
              <a:rPr lang="sv-SE" dirty="0"/>
              <a:t> T			Ann GG			Ulrika O	</a:t>
            </a:r>
          </a:p>
          <a:p>
            <a:r>
              <a:rPr lang="sv-SE" dirty="0"/>
              <a:t>Åsa S			Petra L			Madeleine K</a:t>
            </a:r>
          </a:p>
          <a:p>
            <a:r>
              <a:rPr lang="sv-SE" dirty="0"/>
              <a:t>Charlotte C		Marie D			Angelica S</a:t>
            </a:r>
          </a:p>
          <a:p>
            <a:r>
              <a:rPr lang="sv-SE" dirty="0"/>
              <a:t>Jeanette B		Anna S			Regina W</a:t>
            </a:r>
          </a:p>
          <a:p>
            <a:r>
              <a:rPr lang="sv-SE" dirty="0"/>
              <a:t>Ida H			Pernilla M		Charlotte A</a:t>
            </a:r>
          </a:p>
          <a:p>
            <a:r>
              <a:rPr lang="sv-SE" dirty="0"/>
              <a:t>Anna B			Emma E			Kenneth B</a:t>
            </a:r>
          </a:p>
          <a:p>
            <a:r>
              <a:rPr lang="sv-SE" b="1" dirty="0"/>
              <a:t>Grupp 2	</a:t>
            </a:r>
            <a:r>
              <a:rPr lang="sv-SE" dirty="0"/>
              <a:t>		</a:t>
            </a:r>
            <a:r>
              <a:rPr lang="sv-SE" b="1" dirty="0"/>
              <a:t>Grupp 4	</a:t>
            </a:r>
            <a:r>
              <a:rPr lang="sv-SE" dirty="0"/>
              <a:t>		</a:t>
            </a:r>
            <a:r>
              <a:rPr lang="sv-SE" b="1" dirty="0"/>
              <a:t>Grupp 6</a:t>
            </a:r>
          </a:p>
          <a:p>
            <a:r>
              <a:rPr lang="sv-SE" dirty="0"/>
              <a:t>Ingela H			Anders R			Magnus S</a:t>
            </a:r>
          </a:p>
          <a:p>
            <a:r>
              <a:rPr lang="sv-SE" dirty="0"/>
              <a:t>Anne-Sofie A		Johanna P		Helena KB</a:t>
            </a:r>
          </a:p>
          <a:p>
            <a:r>
              <a:rPr lang="sv-SE" dirty="0"/>
              <a:t>Lena N			Jennie S			Katarina T</a:t>
            </a:r>
          </a:p>
          <a:p>
            <a:r>
              <a:rPr lang="sv-SE" dirty="0"/>
              <a:t>Jenny P			</a:t>
            </a:r>
            <a:r>
              <a:rPr lang="sv-SE" dirty="0" err="1"/>
              <a:t>Nedzad</a:t>
            </a:r>
            <a:r>
              <a:rPr lang="sv-SE" dirty="0"/>
              <a:t> S			Emelie E</a:t>
            </a:r>
          </a:p>
          <a:p>
            <a:r>
              <a:rPr lang="sv-SE" dirty="0"/>
              <a:t>Ann-Charlotte G		Monica H		Annika LP</a:t>
            </a:r>
          </a:p>
          <a:p>
            <a:r>
              <a:rPr lang="sv-SE" dirty="0"/>
              <a:t>Ann-Sofie J		Eva E			</a:t>
            </a:r>
          </a:p>
        </p:txBody>
      </p:sp>
    </p:spTree>
    <p:extLst>
      <p:ext uri="{BB962C8B-B14F-4D97-AF65-F5344CB8AC3E}">
        <p14:creationId xmlns:p14="http://schemas.microsoft.com/office/powerpoint/2010/main" val="373198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1B1CD5-7596-0744-AB94-390C14223D61}"/>
              </a:ext>
            </a:extLst>
          </p:cNvPr>
          <p:cNvSpPr>
            <a:spLocks noGrp="1"/>
          </p:cNvSpPr>
          <p:nvPr>
            <p:ph type="title"/>
          </p:nvPr>
        </p:nvSpPr>
        <p:spPr>
          <a:xfrm>
            <a:off x="683568" y="585118"/>
            <a:ext cx="7645400" cy="755650"/>
          </a:xfrm>
        </p:spPr>
        <p:txBody>
          <a:bodyPr/>
          <a:lstStyle/>
          <a:p>
            <a:r>
              <a:rPr lang="sv-SE" b="1" dirty="0"/>
              <a:t>Skattning till Skolverket</a:t>
            </a:r>
          </a:p>
        </p:txBody>
      </p:sp>
      <p:sp>
        <p:nvSpPr>
          <p:cNvPr id="3" name="Platshållare för innehåll 2">
            <a:extLst>
              <a:ext uri="{FF2B5EF4-FFF2-40B4-BE49-F238E27FC236}">
                <a16:creationId xmlns:a16="http://schemas.microsoft.com/office/drawing/2014/main" id="{3FA00B07-A24E-C540-898D-4926065A42C8}"/>
              </a:ext>
            </a:extLst>
          </p:cNvPr>
          <p:cNvSpPr>
            <a:spLocks noGrp="1"/>
          </p:cNvSpPr>
          <p:nvPr>
            <p:ph idx="1"/>
          </p:nvPr>
        </p:nvSpPr>
        <p:spPr>
          <a:xfrm>
            <a:off x="323528" y="1484784"/>
            <a:ext cx="7658100" cy="3312368"/>
          </a:xfrm>
          <a:ln>
            <a:solidFill>
              <a:schemeClr val="accent1"/>
            </a:solidFill>
          </a:ln>
        </p:spPr>
        <p:txBody>
          <a:bodyPr/>
          <a:lstStyle/>
          <a:p>
            <a:pPr>
              <a:buFont typeface="Wingdings" pitchFamily="2" charset="2"/>
              <a:buChar char="Ø"/>
            </a:pPr>
            <a:r>
              <a:rPr lang="sv-SE" sz="2400" dirty="0"/>
              <a:t>Dold identitet, sammanställs på gruppnivå, kan ej spåras till individ</a:t>
            </a:r>
          </a:p>
          <a:p>
            <a:pPr>
              <a:buFont typeface="Wingdings" pitchFamily="2" charset="2"/>
              <a:buChar char="Ø"/>
            </a:pPr>
            <a:r>
              <a:rPr lang="sv-SE" sz="2400" dirty="0"/>
              <a:t>Underlag för din egna process och arbete</a:t>
            </a:r>
          </a:p>
          <a:p>
            <a:pPr>
              <a:buFont typeface="Wingdings" pitchFamily="2" charset="2"/>
              <a:buChar char="Ø"/>
            </a:pPr>
            <a:r>
              <a:rPr lang="sv-SE" sz="2400" dirty="0"/>
              <a:t>Skattningen görs vid två tillfällen, nu och i slutet</a:t>
            </a:r>
          </a:p>
          <a:p>
            <a:pPr>
              <a:buFont typeface="Wingdings" pitchFamily="2" charset="2"/>
              <a:buChar char="Ø"/>
            </a:pPr>
            <a:r>
              <a:rPr lang="sv-SE" sz="2400" dirty="0"/>
              <a:t>För att ta del av sina egna svar, fyll i </a:t>
            </a:r>
            <a:r>
              <a:rPr lang="sv-SE" sz="2400" dirty="0" err="1"/>
              <a:t>epostadress</a:t>
            </a:r>
            <a:r>
              <a:rPr lang="sv-SE" sz="2400" dirty="0"/>
              <a:t> </a:t>
            </a:r>
          </a:p>
          <a:p>
            <a:pPr>
              <a:buFont typeface="Wingdings" pitchFamily="2" charset="2"/>
              <a:buChar char="Ø"/>
            </a:pPr>
            <a:r>
              <a:rPr lang="sv-SE" sz="2400" dirty="0"/>
              <a:t>Ska göras SENAST 15/10, sedan stängs skattningen</a:t>
            </a:r>
          </a:p>
          <a:p>
            <a:pPr>
              <a:buFont typeface="Wingdings" pitchFamily="2" charset="2"/>
              <a:buChar char="Ø"/>
            </a:pPr>
            <a:r>
              <a:rPr lang="sv-SE" sz="2400" dirty="0"/>
              <a:t>Rektor och skolchef genomför också en skattning</a:t>
            </a:r>
          </a:p>
          <a:p>
            <a:r>
              <a:rPr lang="sv-SE" sz="2400" dirty="0"/>
              <a:t> </a:t>
            </a:r>
          </a:p>
        </p:txBody>
      </p:sp>
    </p:spTree>
    <p:extLst>
      <p:ext uri="{BB962C8B-B14F-4D97-AF65-F5344CB8AC3E}">
        <p14:creationId xmlns:p14="http://schemas.microsoft.com/office/powerpoint/2010/main" val="377440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ACAC9E-406E-0548-BE08-0C11AA1E3307}"/>
              </a:ext>
            </a:extLst>
          </p:cNvPr>
          <p:cNvSpPr>
            <a:spLocks noGrp="1"/>
          </p:cNvSpPr>
          <p:nvPr>
            <p:ph type="title"/>
          </p:nvPr>
        </p:nvSpPr>
        <p:spPr/>
        <p:txBody>
          <a:bodyPr/>
          <a:lstStyle/>
          <a:p>
            <a:r>
              <a:rPr lang="sv-SE" b="1" dirty="0"/>
              <a:t>Skattningslänk för karriärlärare</a:t>
            </a:r>
          </a:p>
        </p:txBody>
      </p:sp>
      <p:sp>
        <p:nvSpPr>
          <p:cNvPr id="3" name="Platshållare för innehåll 2">
            <a:extLst>
              <a:ext uri="{FF2B5EF4-FFF2-40B4-BE49-F238E27FC236}">
                <a16:creationId xmlns:a16="http://schemas.microsoft.com/office/drawing/2014/main" id="{0B03C804-2102-5D4C-9478-DFA9D7CDC138}"/>
              </a:ext>
            </a:extLst>
          </p:cNvPr>
          <p:cNvSpPr>
            <a:spLocks noGrp="1"/>
          </p:cNvSpPr>
          <p:nvPr>
            <p:ph idx="1"/>
          </p:nvPr>
        </p:nvSpPr>
        <p:spPr/>
        <p:txBody>
          <a:bodyPr/>
          <a:lstStyle/>
          <a:p>
            <a:r>
              <a:rPr lang="sv-SE" sz="2400" u="sng" dirty="0">
                <a:hlinkClick r:id="rId2"/>
              </a:rPr>
              <a:t>https://response.questback.com/skolverket/8thrjsvjnp</a:t>
            </a:r>
            <a:endParaRPr lang="sv-SE" sz="2400" dirty="0"/>
          </a:p>
          <a:p>
            <a:endParaRPr lang="sv-SE" sz="2400" dirty="0"/>
          </a:p>
          <a:p>
            <a:endParaRPr lang="sv-SE" sz="2400" dirty="0"/>
          </a:p>
          <a:p>
            <a:r>
              <a:rPr lang="sv-SE" sz="2400" dirty="0"/>
              <a:t>Har du frågor eller funderingar kring skattningen eller</a:t>
            </a:r>
          </a:p>
          <a:p>
            <a:r>
              <a:rPr lang="sv-SE" sz="2400" dirty="0"/>
              <a:t>skattningsmaterialet så kontakta Karin Hahn </a:t>
            </a:r>
          </a:p>
          <a:p>
            <a:r>
              <a:rPr lang="sv-SE" sz="2400" u="sng" dirty="0">
                <a:hlinkClick r:id="rId3"/>
              </a:rPr>
              <a:t>karin.hahn@skolverket.se</a:t>
            </a:r>
            <a:r>
              <a:rPr lang="sv-SE" sz="2400" dirty="0"/>
              <a:t> på Skolverket</a:t>
            </a:r>
          </a:p>
        </p:txBody>
      </p:sp>
    </p:spTree>
    <p:extLst>
      <p:ext uri="{BB962C8B-B14F-4D97-AF65-F5344CB8AC3E}">
        <p14:creationId xmlns:p14="http://schemas.microsoft.com/office/powerpoint/2010/main" val="259733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B7DC6-6732-3646-AD02-B04F41C714D4}"/>
              </a:ext>
            </a:extLst>
          </p:cNvPr>
          <p:cNvSpPr>
            <a:spLocks noGrp="1"/>
          </p:cNvSpPr>
          <p:nvPr>
            <p:ph type="title"/>
          </p:nvPr>
        </p:nvSpPr>
        <p:spPr/>
        <p:txBody>
          <a:bodyPr/>
          <a:lstStyle/>
          <a:p>
            <a:r>
              <a:rPr lang="sv-SE" b="1" dirty="0"/>
              <a:t>Varför skattning?</a:t>
            </a:r>
          </a:p>
        </p:txBody>
      </p:sp>
      <p:sp>
        <p:nvSpPr>
          <p:cNvPr id="3" name="Platshållare för innehåll 2">
            <a:extLst>
              <a:ext uri="{FF2B5EF4-FFF2-40B4-BE49-F238E27FC236}">
                <a16:creationId xmlns:a16="http://schemas.microsoft.com/office/drawing/2014/main" id="{08BC8BAA-2FCF-8744-8800-66DE018DCDEF}"/>
              </a:ext>
            </a:extLst>
          </p:cNvPr>
          <p:cNvSpPr>
            <a:spLocks noGrp="1"/>
          </p:cNvSpPr>
          <p:nvPr>
            <p:ph idx="1"/>
          </p:nvPr>
        </p:nvSpPr>
        <p:spPr>
          <a:xfrm>
            <a:off x="539552" y="1500116"/>
            <a:ext cx="7658100" cy="4521172"/>
          </a:xfrm>
          <a:ln>
            <a:solidFill>
              <a:schemeClr val="accent1"/>
            </a:solidFill>
          </a:ln>
        </p:spPr>
        <p:txBody>
          <a:bodyPr/>
          <a:lstStyle/>
          <a:p>
            <a:pPr>
              <a:buFont typeface="Wingdings" pitchFamily="2" charset="2"/>
              <a:buChar char="Ø"/>
            </a:pPr>
            <a:r>
              <a:rPr lang="sv-SE" sz="2400" dirty="0"/>
              <a:t>Att tydliggöra ett gemensamt innehållsfokus för nätverken. Innehållet grundar sig på de utvärderingar som gjorts av karriärstegsreformen och ringar in de faktorer som har visat sig vara av stor betydelse för karriärlärares arbete (förstelärare och lektorer).</a:t>
            </a:r>
          </a:p>
          <a:p>
            <a:pPr>
              <a:buFont typeface="Wingdings" pitchFamily="2" charset="2"/>
              <a:buChar char="Ø"/>
            </a:pPr>
            <a:r>
              <a:rPr lang="sv-SE" sz="2400" dirty="0"/>
              <a:t>Att synliggöra ett nuläge och därmed skapa möjligheter för ett formativt arbete i nätverken.</a:t>
            </a:r>
          </a:p>
          <a:p>
            <a:pPr>
              <a:buFont typeface="Wingdings" pitchFamily="2" charset="2"/>
              <a:buChar char="Ø"/>
            </a:pPr>
            <a:r>
              <a:rPr lang="sv-SE" sz="2400" dirty="0"/>
              <a:t>Att ge en gemensam referensram och möjliggöra kommunikation kring utveckling.</a:t>
            </a:r>
          </a:p>
          <a:p>
            <a:pPr>
              <a:buFont typeface="Wingdings" pitchFamily="2" charset="2"/>
              <a:buChar char="Ø"/>
            </a:pPr>
            <a:r>
              <a:rPr lang="sv-SE" sz="2400" dirty="0"/>
              <a:t>Att synliggöra resultat av nätverkens arbete och därmed fungera som en gemensam utvärdering.</a:t>
            </a:r>
          </a:p>
          <a:p>
            <a:endParaRPr lang="sv-SE" dirty="0"/>
          </a:p>
        </p:txBody>
      </p:sp>
    </p:spTree>
    <p:extLst>
      <p:ext uri="{BB962C8B-B14F-4D97-AF65-F5344CB8AC3E}">
        <p14:creationId xmlns:p14="http://schemas.microsoft.com/office/powerpoint/2010/main" val="427627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BB098C-3965-AC4B-9F8B-AF8E6A2CA812}"/>
              </a:ext>
            </a:extLst>
          </p:cNvPr>
          <p:cNvSpPr>
            <a:spLocks noGrp="1"/>
          </p:cNvSpPr>
          <p:nvPr>
            <p:ph type="title"/>
          </p:nvPr>
        </p:nvSpPr>
        <p:spPr/>
        <p:txBody>
          <a:bodyPr/>
          <a:lstStyle/>
          <a:p>
            <a:r>
              <a:rPr lang="sv-SE" b="1" dirty="0"/>
              <a:t>Inför nästa träff 5 december i Växjö</a:t>
            </a:r>
          </a:p>
        </p:txBody>
      </p:sp>
      <p:sp>
        <p:nvSpPr>
          <p:cNvPr id="3" name="Platshållare för innehåll 2">
            <a:extLst>
              <a:ext uri="{FF2B5EF4-FFF2-40B4-BE49-F238E27FC236}">
                <a16:creationId xmlns:a16="http://schemas.microsoft.com/office/drawing/2014/main" id="{E8F36B53-6D32-4044-8331-9FE6CE270A43}"/>
              </a:ext>
            </a:extLst>
          </p:cNvPr>
          <p:cNvSpPr>
            <a:spLocks noGrp="1"/>
          </p:cNvSpPr>
          <p:nvPr>
            <p:ph idx="1"/>
          </p:nvPr>
        </p:nvSpPr>
        <p:spPr/>
        <p:txBody>
          <a:bodyPr/>
          <a:lstStyle/>
          <a:p>
            <a:pPr>
              <a:buFont typeface="Wingdings" pitchFamily="2" charset="2"/>
              <a:buChar char="Ø"/>
            </a:pPr>
            <a:r>
              <a:rPr lang="sv-SE" sz="2400" dirty="0"/>
              <a:t>Genomgång av redovisning B</a:t>
            </a:r>
          </a:p>
          <a:p>
            <a:pPr>
              <a:buFont typeface="Wingdings" pitchFamily="2" charset="2"/>
              <a:buChar char="Ø"/>
            </a:pPr>
            <a:r>
              <a:rPr lang="sv-SE" sz="2400" dirty="0"/>
              <a:t>Övriga frågor</a:t>
            </a:r>
          </a:p>
          <a:p>
            <a:endParaRPr lang="sv-SE" dirty="0"/>
          </a:p>
          <a:p>
            <a:endParaRPr lang="sv-SE" dirty="0"/>
          </a:p>
          <a:p>
            <a:endParaRPr lang="sv-SE" dirty="0"/>
          </a:p>
          <a:p>
            <a:r>
              <a:rPr lang="sv-SE" sz="2400" dirty="0"/>
              <a:t>Utvärdering av dagen</a:t>
            </a:r>
          </a:p>
          <a:p>
            <a:endParaRPr lang="sv-SE" sz="2400" dirty="0"/>
          </a:p>
          <a:p>
            <a:r>
              <a:rPr lang="sv-SE" dirty="0">
                <a:hlinkClick r:id="rId2"/>
              </a:rPr>
              <a:t>https://docs.google.com/forms/d/e/1FAIpQLSdKWPZP9-VGMdlivMmyxVwTDzv2IXzSa5m7bhWPH5gdMR0JQg/viewform?usp=sf_link</a:t>
            </a:r>
            <a:endParaRPr lang="sv-SE" dirty="0"/>
          </a:p>
          <a:p>
            <a:endParaRPr lang="sv-SE" dirty="0"/>
          </a:p>
        </p:txBody>
      </p:sp>
    </p:spTree>
    <p:extLst>
      <p:ext uri="{BB962C8B-B14F-4D97-AF65-F5344CB8AC3E}">
        <p14:creationId xmlns:p14="http://schemas.microsoft.com/office/powerpoint/2010/main" val="410287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44BF972-277D-6742-A472-D73035677B01}"/>
              </a:ext>
            </a:extLst>
          </p:cNvPr>
          <p:cNvSpPr>
            <a:spLocks noGrp="1"/>
          </p:cNvSpPr>
          <p:nvPr>
            <p:ph idx="1"/>
          </p:nvPr>
        </p:nvSpPr>
        <p:spPr>
          <a:xfrm>
            <a:off x="467544" y="404664"/>
            <a:ext cx="7658100" cy="5544616"/>
          </a:xfrm>
        </p:spPr>
        <p:txBody>
          <a:bodyPr/>
          <a:lstStyle/>
          <a:p>
            <a:r>
              <a:rPr lang="sv-SE" dirty="0"/>
              <a:t>Redovisning B: Kollegialt lärande; Träff 2, 5 december 2019</a:t>
            </a:r>
          </a:p>
          <a:p>
            <a:r>
              <a:rPr lang="sv-SE" b="1" dirty="0"/>
              <a:t> </a:t>
            </a:r>
          </a:p>
          <a:p>
            <a:r>
              <a:rPr lang="sv-SE" dirty="0"/>
              <a:t>Förbered en presentation (se nedan) där du redogör för och reflekterar över över hur det kollegiala lärandet sker i praktiken i din verksamhet. Notera att ett av underlagen är samtal med några av dina kollegor samt din skolledare (se nedan). </a:t>
            </a:r>
          </a:p>
          <a:p>
            <a:r>
              <a:rPr lang="sv-SE" dirty="0"/>
              <a:t> Se följande frågor som vägledande. Du behöver inte besvara var och en av dem ”slaviskt”, utan tanken är som sagt att ge ett underlag om det kollegiala lärandet i din verksamhet. </a:t>
            </a:r>
          </a:p>
          <a:p>
            <a:r>
              <a:rPr lang="sv-SE" dirty="0"/>
              <a:t> </a:t>
            </a:r>
          </a:p>
          <a:p>
            <a:r>
              <a:rPr lang="sv-SE" i="1" dirty="0"/>
              <a:t> Nuläge</a:t>
            </a:r>
            <a:r>
              <a:rPr lang="sv-SE" dirty="0"/>
              <a:t>:</a:t>
            </a:r>
          </a:p>
          <a:p>
            <a:pPr lvl="0"/>
            <a:r>
              <a:rPr lang="sv-SE" dirty="0"/>
              <a:t>Beskriv hur det kollegiala lärandet organiseras i din verksamhet. Vilka kopplingar finns till ditt uppdrag och utvecklingsområde(n)? Vad fungerar bra respektive mindre bra?  </a:t>
            </a:r>
          </a:p>
          <a:p>
            <a:pPr lvl="0"/>
            <a:r>
              <a:rPr lang="sv-SE" dirty="0"/>
              <a:t>I vilken utsträckning anser du att det kollegiala lärandet främjar lärarnas undervisning och elevernas lärande? Ge exempel.</a:t>
            </a:r>
          </a:p>
          <a:p>
            <a:pPr lvl="0"/>
            <a:r>
              <a:rPr lang="sv-SE" dirty="0"/>
              <a:t>Vilken är din roll som förstelärare i arbetet med det kollegiala lärandet? Beskriv hur du arbetar idag. Vilka är möjligheterna och utmaningarna? </a:t>
            </a:r>
          </a:p>
          <a:p>
            <a:r>
              <a:rPr lang="sv-SE" i="1" dirty="0"/>
              <a:t> </a:t>
            </a:r>
            <a:endParaRPr lang="sv-SE" dirty="0"/>
          </a:p>
          <a:p>
            <a:r>
              <a:rPr lang="sv-SE" dirty="0"/>
              <a:t> </a:t>
            </a:r>
          </a:p>
          <a:p>
            <a:endParaRPr lang="sv-SE" dirty="0"/>
          </a:p>
        </p:txBody>
      </p:sp>
    </p:spTree>
    <p:extLst>
      <p:ext uri="{BB962C8B-B14F-4D97-AF65-F5344CB8AC3E}">
        <p14:creationId xmlns:p14="http://schemas.microsoft.com/office/powerpoint/2010/main" val="184652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DCBD424-1828-8F4D-AD4D-600D69333668}"/>
              </a:ext>
            </a:extLst>
          </p:cNvPr>
          <p:cNvSpPr>
            <a:spLocks noGrp="1"/>
          </p:cNvSpPr>
          <p:nvPr>
            <p:ph idx="1"/>
          </p:nvPr>
        </p:nvSpPr>
        <p:spPr>
          <a:xfrm>
            <a:off x="611560" y="332656"/>
            <a:ext cx="7658100" cy="5688632"/>
          </a:xfrm>
        </p:spPr>
        <p:txBody>
          <a:bodyPr/>
          <a:lstStyle/>
          <a:p>
            <a:r>
              <a:rPr lang="sv-SE" i="1" dirty="0"/>
              <a:t>Utvecklingsstrategier: </a:t>
            </a:r>
            <a:endParaRPr lang="sv-SE" dirty="0"/>
          </a:p>
          <a:p>
            <a:pPr lvl="0"/>
            <a:r>
              <a:rPr lang="sv-SE" dirty="0"/>
              <a:t>Vad anser du behöver utvecklas gällande det kollegiala lärandet i din verksamhet? Hur vill du utveckla lärarnas kollegiala lärande? Varför? När? Tillsammans med vem/vilka? Varför? </a:t>
            </a:r>
          </a:p>
          <a:p>
            <a:pPr lvl="0"/>
            <a:r>
              <a:rPr lang="sv-SE" dirty="0"/>
              <a:t>Vilka möjligheter och utmaningar innebär det för dig i din roll som förstelärare?</a:t>
            </a:r>
          </a:p>
          <a:p>
            <a:pPr lvl="0"/>
            <a:r>
              <a:rPr lang="sv-SE" dirty="0"/>
              <a:t>Vilket stöd behöver du av dina kollegor och din skolledare? </a:t>
            </a:r>
          </a:p>
          <a:p>
            <a:pPr lvl="0"/>
            <a:r>
              <a:rPr lang="sv-SE" dirty="0"/>
              <a:t>Vad behöver utvecklas vad gäller den lokala organisationens förbättringskapacitet? </a:t>
            </a:r>
          </a:p>
          <a:p>
            <a:r>
              <a:rPr lang="sv-SE" i="1" dirty="0"/>
              <a:t>Intervju:</a:t>
            </a:r>
            <a:endParaRPr lang="sv-SE" dirty="0"/>
          </a:p>
          <a:p>
            <a:pPr lvl="0"/>
            <a:r>
              <a:rPr lang="sv-SE" dirty="0"/>
              <a:t>Intervjua några kollegor om deras tankar och erfarenheter av kollegialt lärande. I vilken utsträckning har detta främjat deras undervisning och elevernas lärande?</a:t>
            </a:r>
          </a:p>
          <a:p>
            <a:r>
              <a:rPr lang="sv-SE" i="1" dirty="0"/>
              <a:t>Samtal:</a:t>
            </a:r>
            <a:endParaRPr lang="sv-SE" dirty="0"/>
          </a:p>
          <a:p>
            <a:r>
              <a:rPr lang="sv-SE" dirty="0"/>
              <a:t>Samtala med din skolledare om dina tankar om ovanstående. Vilka strategier och konkreta insatser behövs för att förbättra lärarnas kollegial lärande som stöd för elevernas lärande? Vad innebär det konkret för dig i din roll som förstelärare? Vilket stöd behöver du från dina kollegor och din skolledare? Hur kan organisationens infrastruktur förbättras i syfte att stödja det kollegiala lärandet? </a:t>
            </a:r>
          </a:p>
          <a:p>
            <a:endParaRPr lang="sv-SE" dirty="0"/>
          </a:p>
        </p:txBody>
      </p:sp>
    </p:spTree>
    <p:extLst>
      <p:ext uri="{BB962C8B-B14F-4D97-AF65-F5344CB8AC3E}">
        <p14:creationId xmlns:p14="http://schemas.microsoft.com/office/powerpoint/2010/main" val="1100838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0C49E08-196E-E945-84E1-9FF0B21981C5}"/>
              </a:ext>
            </a:extLst>
          </p:cNvPr>
          <p:cNvSpPr>
            <a:spLocks noGrp="1"/>
          </p:cNvSpPr>
          <p:nvPr>
            <p:ph idx="1"/>
          </p:nvPr>
        </p:nvSpPr>
        <p:spPr>
          <a:xfrm>
            <a:off x="683568" y="548680"/>
            <a:ext cx="7658100" cy="4136030"/>
          </a:xfrm>
        </p:spPr>
        <p:txBody>
          <a:bodyPr/>
          <a:lstStyle/>
          <a:p>
            <a:r>
              <a:rPr lang="sv-SE" u="sng" dirty="0"/>
              <a:t>Redovisningsform</a:t>
            </a:r>
            <a:endParaRPr lang="sv-SE" dirty="0"/>
          </a:p>
          <a:p>
            <a:r>
              <a:rPr lang="sv-SE" dirty="0"/>
              <a:t>Som stöd för redovisning B använder du dig av en PowerPoint-presentation. Genom att använda PowerPoints anteckningssidor och meningsbärande bilder kan resultatet redovisas i sin helhet. På anteckningssidorna fördjupar du dina tankar och relaterar dem i förekommande fall till litteratur eller andra källor som du finner relevanta, medan presentationerna som åhörarna kan se innehåller meningsbärande ord och bilder. </a:t>
            </a:r>
          </a:p>
          <a:p>
            <a:r>
              <a:rPr lang="sv-SE" dirty="0"/>
              <a:t> </a:t>
            </a:r>
          </a:p>
          <a:p>
            <a:r>
              <a:rPr lang="sv-SE" dirty="0"/>
              <a:t>Vid träffen i december ska du, i mindre grupp, redovisa muntligt vad du kommit fram till. Huvudfrågor att uppmärksamma är beskrivningar av </a:t>
            </a:r>
            <a:r>
              <a:rPr lang="sv-SE" i="1" dirty="0"/>
              <a:t>nuläge, tidigare erfarenheter </a:t>
            </a:r>
            <a:r>
              <a:rPr lang="sv-SE" dirty="0"/>
              <a:t>och </a:t>
            </a:r>
            <a:r>
              <a:rPr lang="sv-SE" i="1" dirty="0"/>
              <a:t>utvecklingsstrategier </a:t>
            </a:r>
            <a:r>
              <a:rPr lang="sv-SE" dirty="0"/>
              <a:t>för såväl din roll som förstelärare som för verksamheten. </a:t>
            </a:r>
          </a:p>
          <a:p>
            <a:r>
              <a:rPr lang="sv-SE" dirty="0"/>
              <a:t> </a:t>
            </a:r>
          </a:p>
          <a:p>
            <a:endParaRPr lang="sv-SE" dirty="0"/>
          </a:p>
        </p:txBody>
      </p:sp>
    </p:spTree>
    <p:extLst>
      <p:ext uri="{BB962C8B-B14F-4D97-AF65-F5344CB8AC3E}">
        <p14:creationId xmlns:p14="http://schemas.microsoft.com/office/powerpoint/2010/main" val="243011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CE26B3-5EB7-BA4F-AABC-C59C8D3917A0}"/>
              </a:ext>
            </a:extLst>
          </p:cNvPr>
          <p:cNvSpPr>
            <a:spLocks noGrp="1"/>
          </p:cNvSpPr>
          <p:nvPr>
            <p:ph type="title"/>
          </p:nvPr>
        </p:nvSpPr>
        <p:spPr/>
        <p:txBody>
          <a:bodyPr/>
          <a:lstStyle/>
          <a:p>
            <a:r>
              <a:rPr lang="sv-SE" dirty="0"/>
              <a:t>Värdefull information för dig som förstelärare hittar du på skolverkets hemsida. </a:t>
            </a:r>
          </a:p>
        </p:txBody>
      </p:sp>
      <p:sp>
        <p:nvSpPr>
          <p:cNvPr id="3" name="Platshållare för innehåll 2">
            <a:extLst>
              <a:ext uri="{FF2B5EF4-FFF2-40B4-BE49-F238E27FC236}">
                <a16:creationId xmlns:a16="http://schemas.microsoft.com/office/drawing/2014/main" id="{C104EABD-378B-E043-944D-D6503B5EEF79}"/>
              </a:ext>
            </a:extLst>
          </p:cNvPr>
          <p:cNvSpPr>
            <a:spLocks noGrp="1"/>
          </p:cNvSpPr>
          <p:nvPr>
            <p:ph idx="1"/>
          </p:nvPr>
        </p:nvSpPr>
        <p:spPr>
          <a:xfrm>
            <a:off x="692150" y="2420888"/>
            <a:ext cx="7658100" cy="2522660"/>
          </a:xfrm>
        </p:spPr>
        <p:txBody>
          <a:bodyPr/>
          <a:lstStyle/>
          <a:p>
            <a:r>
              <a:rPr lang="sv-SE" dirty="0">
                <a:hlinkClick r:id="rId2"/>
              </a:rPr>
              <a:t>https://www.skolverket.se/skolutveckling/leda-och-organisera-skolan/leda-arbetet-i-skola-forskola-och-vuxenutbildning/arbeta-som-forstelarare-och-lektor</a:t>
            </a:r>
            <a:endParaRPr lang="sv-SE" dirty="0"/>
          </a:p>
        </p:txBody>
      </p:sp>
      <p:pic>
        <p:nvPicPr>
          <p:cNvPr id="7" name="Bildobjekt 6">
            <a:extLst>
              <a:ext uri="{FF2B5EF4-FFF2-40B4-BE49-F238E27FC236}">
                <a16:creationId xmlns:a16="http://schemas.microsoft.com/office/drawing/2014/main" id="{31FCCF94-FD70-C147-B448-5C077984E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3701618"/>
            <a:ext cx="2628900" cy="774700"/>
          </a:xfrm>
          <a:prstGeom prst="rect">
            <a:avLst/>
          </a:prstGeom>
        </p:spPr>
      </p:pic>
    </p:spTree>
    <p:extLst>
      <p:ext uri="{BB962C8B-B14F-4D97-AF65-F5344CB8AC3E}">
        <p14:creationId xmlns:p14="http://schemas.microsoft.com/office/powerpoint/2010/main" val="26843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235D5D5-2493-604F-8C3A-5E3B7BA640A3}"/>
              </a:ext>
            </a:extLst>
          </p:cNvPr>
          <p:cNvSpPr>
            <a:spLocks noGrp="1"/>
          </p:cNvSpPr>
          <p:nvPr>
            <p:ph idx="1"/>
          </p:nvPr>
        </p:nvSpPr>
        <p:spPr>
          <a:xfrm>
            <a:off x="611560" y="620688"/>
            <a:ext cx="7658100" cy="4136030"/>
          </a:xfrm>
        </p:spPr>
        <p:txBody>
          <a:bodyPr/>
          <a:lstStyle/>
          <a:p>
            <a:pPr algn="ctr"/>
            <a:r>
              <a:rPr lang="sv-SE" sz="4000" dirty="0"/>
              <a:t>Tack för idag!</a:t>
            </a:r>
          </a:p>
        </p:txBody>
      </p:sp>
      <p:pic>
        <p:nvPicPr>
          <p:cNvPr id="5" name="Bildobjekt 4">
            <a:extLst>
              <a:ext uri="{FF2B5EF4-FFF2-40B4-BE49-F238E27FC236}">
                <a16:creationId xmlns:a16="http://schemas.microsoft.com/office/drawing/2014/main" id="{65590DB6-048C-DC45-A9D8-47B6448A6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254" y="1682953"/>
            <a:ext cx="3339946" cy="2342947"/>
          </a:xfrm>
          <a:prstGeom prst="rect">
            <a:avLst/>
          </a:prstGeom>
        </p:spPr>
      </p:pic>
    </p:spTree>
    <p:extLst>
      <p:ext uri="{BB962C8B-B14F-4D97-AF65-F5344CB8AC3E}">
        <p14:creationId xmlns:p14="http://schemas.microsoft.com/office/powerpoint/2010/main" val="178016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3A35C3-0593-4372-AF76-D492062B11E3}"/>
              </a:ext>
            </a:extLst>
          </p:cNvPr>
          <p:cNvSpPr>
            <a:spLocks noGrp="1"/>
          </p:cNvSpPr>
          <p:nvPr>
            <p:ph type="ctrTitle"/>
          </p:nvPr>
        </p:nvSpPr>
        <p:spPr>
          <a:xfrm>
            <a:off x="467544" y="836712"/>
            <a:ext cx="7990656" cy="4896544"/>
          </a:xfrm>
        </p:spPr>
        <p:txBody>
          <a:bodyPr/>
          <a:lstStyle/>
          <a:p>
            <a:pPr algn="ctr"/>
            <a:r>
              <a:rPr lang="sv-SE" sz="6600" b="1" dirty="0"/>
              <a:t>Välkommen till Nätverket för lärarledarskap och kollegialt lärande </a:t>
            </a:r>
            <a:br>
              <a:rPr lang="sv-SE" dirty="0"/>
            </a:br>
            <a:endParaRPr lang="sv-SE" dirty="0"/>
          </a:p>
        </p:txBody>
      </p:sp>
    </p:spTree>
    <p:extLst>
      <p:ext uri="{BB962C8B-B14F-4D97-AF65-F5344CB8AC3E}">
        <p14:creationId xmlns:p14="http://schemas.microsoft.com/office/powerpoint/2010/main" val="345498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D6BDEFA-7B80-47D0-8DD1-71492554F9BB}"/>
              </a:ext>
            </a:extLst>
          </p:cNvPr>
          <p:cNvSpPr>
            <a:spLocks noGrp="1"/>
          </p:cNvSpPr>
          <p:nvPr>
            <p:ph idx="1"/>
          </p:nvPr>
        </p:nvSpPr>
        <p:spPr>
          <a:xfrm>
            <a:off x="683568" y="476672"/>
            <a:ext cx="7658100" cy="4824536"/>
          </a:xfrm>
          <a:ln>
            <a:solidFill>
              <a:schemeClr val="accent1"/>
            </a:solidFill>
          </a:ln>
        </p:spPr>
        <p:txBody>
          <a:bodyPr/>
          <a:lstStyle/>
          <a:p>
            <a:r>
              <a:rPr lang="sv-SE" sz="2400" b="1" dirty="0"/>
              <a:t>Linnéuniversitetet tillsammans med Skolverket har ett</a:t>
            </a:r>
          </a:p>
          <a:p>
            <a:r>
              <a:rPr lang="sv-SE" sz="2400" b="1" dirty="0"/>
              <a:t>pilotprojekt som syftar till att möta </a:t>
            </a:r>
          </a:p>
          <a:p>
            <a:r>
              <a:rPr lang="sv-SE" sz="2400" b="1" dirty="0"/>
              <a:t>kompetensutvecklingsbehovet hos förstelärare och</a:t>
            </a:r>
          </a:p>
          <a:p>
            <a:r>
              <a:rPr lang="sv-SE" sz="2400" b="1" dirty="0"/>
              <a:t>lektorer (karriärlärare). Nätverket ska bidra till:</a:t>
            </a:r>
          </a:p>
          <a:p>
            <a:r>
              <a:rPr lang="sv-SE" sz="2400" b="1" dirty="0"/>
              <a:t> </a:t>
            </a:r>
          </a:p>
          <a:p>
            <a:pPr>
              <a:buFont typeface="Wingdings" pitchFamily="2" charset="2"/>
              <a:buChar char="Ø"/>
            </a:pPr>
            <a:r>
              <a:rPr lang="sv-SE" sz="2400" dirty="0"/>
              <a:t>Professionsutveckling genom kollegialt lärande</a:t>
            </a:r>
          </a:p>
          <a:p>
            <a:pPr lvl="0">
              <a:buFont typeface="Wingdings" pitchFamily="2" charset="2"/>
              <a:buChar char="Ø"/>
            </a:pPr>
            <a:r>
              <a:rPr lang="sv-SE" sz="2400" dirty="0"/>
              <a:t>Ramar och strukturer för att leda kollegialt lärande med utgångspunkt i skolans systematiska kvalitetsarbete </a:t>
            </a:r>
          </a:p>
          <a:p>
            <a:pPr lvl="0">
              <a:buFont typeface="Wingdings" pitchFamily="2" charset="2"/>
              <a:buChar char="Ø"/>
            </a:pPr>
            <a:r>
              <a:rPr lang="sv-SE" sz="2400" dirty="0"/>
              <a:t>Fördjupad kunskap om pedagogisk processledning och olika processverktyg </a:t>
            </a:r>
          </a:p>
          <a:p>
            <a:pPr marL="0" indent="0"/>
            <a:endParaRPr lang="sv-SE" sz="2400" dirty="0"/>
          </a:p>
          <a:p>
            <a:endParaRPr lang="sv-SE" dirty="0"/>
          </a:p>
        </p:txBody>
      </p:sp>
    </p:spTree>
    <p:extLst>
      <p:ext uri="{BB962C8B-B14F-4D97-AF65-F5344CB8AC3E}">
        <p14:creationId xmlns:p14="http://schemas.microsoft.com/office/powerpoint/2010/main" val="80762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205B1BE-C884-0343-BCB5-2A95CBE8A1BC}"/>
              </a:ext>
            </a:extLst>
          </p:cNvPr>
          <p:cNvSpPr>
            <a:spLocks noGrp="1"/>
          </p:cNvSpPr>
          <p:nvPr>
            <p:ph idx="1"/>
          </p:nvPr>
        </p:nvSpPr>
        <p:spPr>
          <a:xfrm>
            <a:off x="179512" y="404664"/>
            <a:ext cx="8856984" cy="5688632"/>
          </a:xfrm>
        </p:spPr>
        <p:txBody>
          <a:bodyPr/>
          <a:lstStyle/>
          <a:p>
            <a:r>
              <a:rPr lang="sv-SE" sz="2400" dirty="0"/>
              <a:t>Nätverket träffas vid totalt fem tillfällen (heldagar) under</a:t>
            </a:r>
          </a:p>
          <a:p>
            <a:r>
              <a:rPr lang="sv-SE" sz="2400" dirty="0"/>
              <a:t>läsåret 2019/2020 under ledning av nätverksledare från</a:t>
            </a:r>
          </a:p>
          <a:p>
            <a:r>
              <a:rPr lang="sv-SE" sz="2400" dirty="0"/>
              <a:t>Linnéuniversitetet. </a:t>
            </a:r>
            <a:endParaRPr lang="sv-SE" sz="2400" b="1" dirty="0"/>
          </a:p>
          <a:p>
            <a:r>
              <a:rPr lang="sv-SE" sz="2400" dirty="0"/>
              <a:t>2019</a:t>
            </a:r>
            <a:r>
              <a:rPr lang="sv-SE" sz="2400" b="1" dirty="0"/>
              <a:t> 10 oktober (Kalmar), 5 december (Växjö)</a:t>
            </a:r>
          </a:p>
          <a:p>
            <a:r>
              <a:rPr lang="sv-SE" sz="2400" dirty="0"/>
              <a:t>2020</a:t>
            </a:r>
            <a:r>
              <a:rPr lang="sv-SE" sz="2400" b="1" dirty="0"/>
              <a:t> 17 januari (Kalmar), 20 mars (Växjö) och 23 april (Kalmar)</a:t>
            </a:r>
            <a:endParaRPr lang="sv-SE" sz="2400" dirty="0"/>
          </a:p>
          <a:p>
            <a:endParaRPr lang="sv-SE" sz="2400" b="1" dirty="0"/>
          </a:p>
          <a:p>
            <a:r>
              <a:rPr lang="sv-SE" sz="2400" b="1" dirty="0"/>
              <a:t>Daniel Alvunger, Martin Wahlstrand och Veronica Jägerbrink</a:t>
            </a:r>
          </a:p>
          <a:p>
            <a:endParaRPr lang="sv-SE" sz="2400" dirty="0"/>
          </a:p>
          <a:p>
            <a:r>
              <a:rPr lang="sv-SE" sz="2400" dirty="0"/>
              <a:t>Verksamhetsanknutna uppgifter mellan träffarna.</a:t>
            </a:r>
          </a:p>
          <a:p>
            <a:r>
              <a:rPr lang="sv-SE" sz="2400" dirty="0"/>
              <a:t>En webbaserad </a:t>
            </a:r>
            <a:r>
              <a:rPr lang="sv-SE" sz="2400" dirty="0" err="1"/>
              <a:t>lärplattform</a:t>
            </a:r>
            <a:r>
              <a:rPr lang="sv-SE" sz="2400" dirty="0"/>
              <a:t> (</a:t>
            </a:r>
            <a:r>
              <a:rPr lang="sv-SE" sz="2400" dirty="0">
                <a:hlinkClick r:id="rId2"/>
              </a:rPr>
              <a:t>Mymoodle</a:t>
            </a:r>
            <a:r>
              <a:rPr lang="sv-SE" sz="2400" dirty="0"/>
              <a:t>) </a:t>
            </a:r>
            <a:r>
              <a:rPr lang="sv-SE" u="sng" dirty="0">
                <a:hlinkClick r:id="rId3"/>
              </a:rPr>
              <a:t> http://lnu.se/student</a:t>
            </a:r>
            <a:r>
              <a:rPr lang="sv-SE" sz="2400" dirty="0"/>
              <a:t> </a:t>
            </a:r>
          </a:p>
          <a:p>
            <a:r>
              <a:rPr lang="sv-SE" sz="2400" dirty="0"/>
              <a:t>tillhandahålls av lärosätet som stöd.</a:t>
            </a:r>
          </a:p>
          <a:p>
            <a:r>
              <a:rPr lang="sv-SE" sz="2400" dirty="0"/>
              <a:t> Wi-Fi, Fika, Lunch</a:t>
            </a:r>
          </a:p>
          <a:p>
            <a:endParaRPr lang="sv-SE" dirty="0"/>
          </a:p>
          <a:p>
            <a:r>
              <a:rPr lang="sv-SE" dirty="0"/>
              <a:t> </a:t>
            </a:r>
          </a:p>
          <a:p>
            <a:endParaRPr lang="sv-SE" dirty="0"/>
          </a:p>
        </p:txBody>
      </p:sp>
    </p:spTree>
    <p:extLst>
      <p:ext uri="{BB962C8B-B14F-4D97-AF65-F5344CB8AC3E}">
        <p14:creationId xmlns:p14="http://schemas.microsoft.com/office/powerpoint/2010/main" val="407128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587B2E-616D-A546-8CB3-768940BCDF79}"/>
              </a:ext>
            </a:extLst>
          </p:cNvPr>
          <p:cNvSpPr>
            <a:spLocks noGrp="1"/>
          </p:cNvSpPr>
          <p:nvPr>
            <p:ph type="title"/>
          </p:nvPr>
        </p:nvSpPr>
        <p:spPr>
          <a:xfrm>
            <a:off x="697346" y="620688"/>
            <a:ext cx="7645400" cy="755650"/>
          </a:xfrm>
        </p:spPr>
        <p:txBody>
          <a:bodyPr/>
          <a:lstStyle/>
          <a:p>
            <a:r>
              <a:rPr lang="sv-SE" b="1" dirty="0" err="1"/>
              <a:t>Innehållet</a:t>
            </a:r>
            <a:r>
              <a:rPr lang="sv-SE" b="1" dirty="0"/>
              <a:t> under </a:t>
            </a:r>
            <a:r>
              <a:rPr lang="sv-SE" b="1" dirty="0" err="1"/>
              <a:t>nätverksträffarna</a:t>
            </a:r>
            <a:r>
              <a:rPr lang="sv-SE" b="1" dirty="0"/>
              <a:t> </a:t>
            </a:r>
            <a:r>
              <a:rPr lang="sv-SE" b="1" dirty="0" err="1"/>
              <a:t>utgörs</a:t>
            </a:r>
            <a:r>
              <a:rPr lang="sv-SE" b="1" dirty="0"/>
              <a:t> av </a:t>
            </a:r>
            <a:r>
              <a:rPr lang="sv-SE" b="1" dirty="0" err="1"/>
              <a:t>följande</a:t>
            </a:r>
            <a:r>
              <a:rPr lang="sv-SE" b="1" dirty="0"/>
              <a:t> </a:t>
            </a:r>
            <a:r>
              <a:rPr lang="sv-SE" b="1" dirty="0" err="1"/>
              <a:t>områden</a:t>
            </a:r>
            <a:r>
              <a:rPr lang="sv-SE" b="1" dirty="0"/>
              <a:t>: </a:t>
            </a:r>
            <a:br>
              <a:rPr lang="sv-SE" b="1" dirty="0"/>
            </a:br>
            <a:endParaRPr lang="sv-SE" b="1" dirty="0"/>
          </a:p>
        </p:txBody>
      </p:sp>
      <p:sp>
        <p:nvSpPr>
          <p:cNvPr id="3" name="Platshållare för innehåll 2">
            <a:extLst>
              <a:ext uri="{FF2B5EF4-FFF2-40B4-BE49-F238E27FC236}">
                <a16:creationId xmlns:a16="http://schemas.microsoft.com/office/drawing/2014/main" id="{CAC5FD94-B463-0D4C-820A-6BB91E74114F}"/>
              </a:ext>
            </a:extLst>
          </p:cNvPr>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sv-SE" dirty="0"/>
              <a:t>• </a:t>
            </a:r>
            <a:r>
              <a:rPr lang="sv-SE" sz="2400" dirty="0"/>
              <a:t>Hur yrkesrollen kan </a:t>
            </a:r>
            <a:r>
              <a:rPr lang="sv-SE" sz="2400" dirty="0" err="1"/>
              <a:t>stärkas</a:t>
            </a:r>
            <a:r>
              <a:rPr lang="sv-SE" sz="2400" dirty="0"/>
              <a:t> i syfte att bidra till professions</a:t>
            </a:r>
          </a:p>
          <a:p>
            <a:r>
              <a:rPr lang="sv-SE" sz="2400" dirty="0"/>
              <a:t>utveckling samt kapacitetsbyggande i form av ramar och</a:t>
            </a:r>
          </a:p>
          <a:p>
            <a:r>
              <a:rPr lang="sv-SE" sz="2400" dirty="0"/>
              <a:t>strukturer som </a:t>
            </a:r>
            <a:r>
              <a:rPr lang="sv-SE" sz="2400" dirty="0" err="1"/>
              <a:t>är</a:t>
            </a:r>
            <a:r>
              <a:rPr lang="sv-SE" sz="2400" dirty="0"/>
              <a:t> </a:t>
            </a:r>
            <a:r>
              <a:rPr lang="sv-SE" sz="2400" dirty="0" err="1"/>
              <a:t>nödvändiga</a:t>
            </a:r>
            <a:r>
              <a:rPr lang="sv-SE" sz="2400" dirty="0"/>
              <a:t> </a:t>
            </a:r>
            <a:r>
              <a:rPr lang="sv-SE" sz="2400" dirty="0" err="1"/>
              <a:t>för</a:t>
            </a:r>
            <a:r>
              <a:rPr lang="sv-SE" sz="2400" dirty="0"/>
              <a:t> kollegialt </a:t>
            </a:r>
            <a:r>
              <a:rPr lang="sv-SE" sz="2400" dirty="0" err="1"/>
              <a:t>lärande</a:t>
            </a:r>
            <a:r>
              <a:rPr lang="sv-SE" sz="2400" dirty="0"/>
              <a:t>. </a:t>
            </a:r>
          </a:p>
          <a:p>
            <a:r>
              <a:rPr lang="sv-SE" sz="2400" dirty="0"/>
              <a:t>• Hur ett tillitsfullt klimat kan skapas och kommunikationens</a:t>
            </a:r>
          </a:p>
          <a:p>
            <a:r>
              <a:rPr lang="sv-SE" sz="2400" dirty="0"/>
              <a:t>kraft och betydelse i utvecklingsarbete </a:t>
            </a:r>
            <a:r>
              <a:rPr lang="sv-SE" sz="2400" dirty="0" err="1"/>
              <a:t>för</a:t>
            </a:r>
            <a:r>
              <a:rPr lang="sv-SE" sz="2400" dirty="0"/>
              <a:t> att konstruktivt</a:t>
            </a:r>
          </a:p>
          <a:p>
            <a:r>
              <a:rPr lang="sv-SE" sz="2400" dirty="0"/>
              <a:t>hantera </a:t>
            </a:r>
            <a:r>
              <a:rPr lang="sv-SE" sz="2400" dirty="0" err="1"/>
              <a:t>motstånd</a:t>
            </a:r>
            <a:r>
              <a:rPr lang="sv-SE" sz="2400" dirty="0"/>
              <a:t>. </a:t>
            </a:r>
          </a:p>
          <a:p>
            <a:r>
              <a:rPr lang="sv-SE" sz="2400" dirty="0"/>
              <a:t>• Arbetsprocesser i deltagarnas olika verksamheter och hur</a:t>
            </a:r>
          </a:p>
          <a:p>
            <a:r>
              <a:rPr lang="sv-SE" sz="2400" dirty="0"/>
              <a:t>arbetsgrupper kan </a:t>
            </a:r>
            <a:r>
              <a:rPr lang="sv-SE" sz="2400" dirty="0" err="1"/>
              <a:t>synliggöra</a:t>
            </a:r>
            <a:r>
              <a:rPr lang="sv-SE" sz="2400" dirty="0"/>
              <a:t> och visa resultat. </a:t>
            </a:r>
          </a:p>
          <a:p>
            <a:endParaRPr lang="sv-SE" dirty="0"/>
          </a:p>
        </p:txBody>
      </p:sp>
    </p:spTree>
    <p:extLst>
      <p:ext uri="{BB962C8B-B14F-4D97-AF65-F5344CB8AC3E}">
        <p14:creationId xmlns:p14="http://schemas.microsoft.com/office/powerpoint/2010/main" val="124630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DBCABAA-E21F-3741-A0EA-36794863757A}"/>
              </a:ext>
            </a:extLst>
          </p:cNvPr>
          <p:cNvPicPr/>
          <p:nvPr/>
        </p:nvPicPr>
        <p:blipFill>
          <a:blip r:embed="rId2"/>
          <a:stretch>
            <a:fillRect/>
          </a:stretch>
        </p:blipFill>
        <p:spPr>
          <a:xfrm>
            <a:off x="683568" y="764704"/>
            <a:ext cx="8280920" cy="4752528"/>
          </a:xfrm>
          <a:prstGeom prst="rect">
            <a:avLst/>
          </a:prstGeom>
        </p:spPr>
      </p:pic>
    </p:spTree>
    <p:extLst>
      <p:ext uri="{BB962C8B-B14F-4D97-AF65-F5344CB8AC3E}">
        <p14:creationId xmlns:p14="http://schemas.microsoft.com/office/powerpoint/2010/main" val="104664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97525-A9DD-B348-99A5-A143DB37411C}"/>
              </a:ext>
            </a:extLst>
          </p:cNvPr>
          <p:cNvSpPr>
            <a:spLocks noGrp="1"/>
          </p:cNvSpPr>
          <p:nvPr>
            <p:ph type="title"/>
          </p:nvPr>
        </p:nvSpPr>
        <p:spPr/>
        <p:txBody>
          <a:bodyPr/>
          <a:lstStyle/>
          <a:p>
            <a:r>
              <a:rPr lang="sv-SE" b="1" dirty="0"/>
              <a:t>Arbetsformer</a:t>
            </a:r>
          </a:p>
        </p:txBody>
      </p:sp>
      <p:sp>
        <p:nvSpPr>
          <p:cNvPr id="3" name="Platshållare för innehåll 2">
            <a:extLst>
              <a:ext uri="{FF2B5EF4-FFF2-40B4-BE49-F238E27FC236}">
                <a16:creationId xmlns:a16="http://schemas.microsoft.com/office/drawing/2014/main" id="{9AC7034C-8279-4346-8B23-7908B7892153}"/>
              </a:ext>
            </a:extLst>
          </p:cNvPr>
          <p:cNvSpPr>
            <a:spLocks noGrp="1"/>
          </p:cNvSpPr>
          <p:nvPr>
            <p:ph idx="1"/>
          </p:nvPr>
        </p:nvSpPr>
        <p:spPr>
          <a:xfrm>
            <a:off x="706438" y="1651000"/>
            <a:ext cx="6385842" cy="3290168"/>
          </a:xfrm>
          <a:ln/>
        </p:spPr>
        <p:style>
          <a:lnRef idx="1">
            <a:schemeClr val="accent1"/>
          </a:lnRef>
          <a:fillRef idx="2">
            <a:schemeClr val="accent1"/>
          </a:fillRef>
          <a:effectRef idx="1">
            <a:schemeClr val="accent1"/>
          </a:effectRef>
          <a:fontRef idx="minor">
            <a:schemeClr val="dk1"/>
          </a:fontRef>
        </p:style>
        <p:txBody>
          <a:bodyPr/>
          <a:lstStyle/>
          <a:p>
            <a:pPr>
              <a:buFont typeface="Wingdings" pitchFamily="2" charset="2"/>
              <a:buChar char="Ø"/>
            </a:pPr>
            <a:r>
              <a:rPr lang="sv-SE" sz="2400" i="1" dirty="0"/>
              <a:t>Föreläsningar för överblick och fördjupning</a:t>
            </a:r>
            <a:endParaRPr lang="sv-SE" sz="2400" dirty="0"/>
          </a:p>
          <a:p>
            <a:pPr>
              <a:buFont typeface="Wingdings" pitchFamily="2" charset="2"/>
              <a:buChar char="Ø"/>
            </a:pPr>
            <a:r>
              <a:rPr lang="sv-SE" sz="2400" i="1" dirty="0"/>
              <a:t>Verksamhetsförlagda studier</a:t>
            </a:r>
            <a:endParaRPr lang="sv-SE" sz="2400" dirty="0"/>
          </a:p>
          <a:p>
            <a:pPr>
              <a:buFont typeface="Wingdings" pitchFamily="2" charset="2"/>
              <a:buChar char="Ø"/>
            </a:pPr>
            <a:r>
              <a:rPr lang="sv-SE" sz="2400" i="1" dirty="0"/>
              <a:t>Kollegialt lärande/samtalsgrupper</a:t>
            </a:r>
            <a:endParaRPr lang="sv-SE" sz="2400" b="1" i="1" dirty="0"/>
          </a:p>
          <a:p>
            <a:endParaRPr lang="sv-SE" sz="2400" b="1" dirty="0"/>
          </a:p>
          <a:p>
            <a:pPr>
              <a:buFont typeface="Wingdings" pitchFamily="2" charset="2"/>
              <a:buChar char="Ø"/>
            </a:pPr>
            <a:r>
              <a:rPr lang="sv-SE" sz="2400" b="1" dirty="0"/>
              <a:t>Redovisningar och erfarenhetsutbyte</a:t>
            </a:r>
            <a:endParaRPr lang="sv-SE" sz="2400" dirty="0"/>
          </a:p>
          <a:p>
            <a:endParaRPr lang="sv-SE" sz="2400" b="1" dirty="0"/>
          </a:p>
          <a:p>
            <a:pPr>
              <a:buFont typeface="Wingdings" pitchFamily="2" charset="2"/>
              <a:buChar char="Ø"/>
            </a:pPr>
            <a:r>
              <a:rPr lang="x-none" sz="2400" b="1"/>
              <a:t>Litteratur</a:t>
            </a:r>
            <a:r>
              <a:rPr lang="sv-SE" sz="2400" b="1" dirty="0"/>
              <a:t> och media</a:t>
            </a:r>
            <a:endParaRPr lang="sv-SE" sz="2400" b="1" i="1" dirty="0"/>
          </a:p>
          <a:p>
            <a:endParaRPr lang="sv-SE" dirty="0"/>
          </a:p>
        </p:txBody>
      </p:sp>
    </p:spTree>
    <p:extLst>
      <p:ext uri="{BB962C8B-B14F-4D97-AF65-F5344CB8AC3E}">
        <p14:creationId xmlns:p14="http://schemas.microsoft.com/office/powerpoint/2010/main" val="1594267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CCE42E12-F948-2F4C-9152-974F18C73CDB}"/>
              </a:ext>
            </a:extLst>
          </p:cNvPr>
          <p:cNvGraphicFramePr>
            <a:graphicFrameLocks noGrp="1"/>
          </p:cNvGraphicFramePr>
          <p:nvPr>
            <p:ph idx="1"/>
            <p:extLst>
              <p:ext uri="{D42A27DB-BD31-4B8C-83A1-F6EECF244321}">
                <p14:modId xmlns:p14="http://schemas.microsoft.com/office/powerpoint/2010/main" val="1840922650"/>
              </p:ext>
            </p:extLst>
          </p:nvPr>
        </p:nvGraphicFramePr>
        <p:xfrm>
          <a:off x="1835696" y="260648"/>
          <a:ext cx="4634815" cy="5577669"/>
        </p:xfrm>
        <a:graphic>
          <a:graphicData uri="http://schemas.openxmlformats.org/drawingml/2006/table">
            <a:tbl>
              <a:tblPr firstRow="1" firstCol="1" bandRow="1">
                <a:tableStyleId>{5C22544A-7EE6-4342-B048-85BDC9FD1C3A}</a:tableStyleId>
              </a:tblPr>
              <a:tblGrid>
                <a:gridCol w="857029">
                  <a:extLst>
                    <a:ext uri="{9D8B030D-6E8A-4147-A177-3AD203B41FA5}">
                      <a16:colId xmlns:a16="http://schemas.microsoft.com/office/drawing/2014/main" val="2453340443"/>
                    </a:ext>
                  </a:extLst>
                </a:gridCol>
                <a:gridCol w="2736617">
                  <a:extLst>
                    <a:ext uri="{9D8B030D-6E8A-4147-A177-3AD203B41FA5}">
                      <a16:colId xmlns:a16="http://schemas.microsoft.com/office/drawing/2014/main" val="2741363348"/>
                    </a:ext>
                  </a:extLst>
                </a:gridCol>
                <a:gridCol w="1041169">
                  <a:extLst>
                    <a:ext uri="{9D8B030D-6E8A-4147-A177-3AD203B41FA5}">
                      <a16:colId xmlns:a16="http://schemas.microsoft.com/office/drawing/2014/main" val="885256078"/>
                    </a:ext>
                  </a:extLst>
                </a:gridCol>
              </a:tblGrid>
              <a:tr h="320830">
                <a:tc>
                  <a:txBody>
                    <a:bodyPr/>
                    <a:lstStyle/>
                    <a:p>
                      <a:pPr algn="l">
                        <a:spcAft>
                          <a:spcPts val="0"/>
                        </a:spcAft>
                      </a:pPr>
                      <a:r>
                        <a:rPr lang="sv-SE" sz="800">
                          <a:solidFill>
                            <a:schemeClr val="tx1"/>
                          </a:solidFill>
                          <a:effectLst/>
                        </a:rPr>
                        <a:t>TID</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a:solidFill>
                            <a:schemeClr val="tx1"/>
                          </a:solidFill>
                          <a:effectLst/>
                        </a:rPr>
                        <a:t>AKTIVITET</a:t>
                      </a:r>
                    </a:p>
                    <a:p>
                      <a:pPr algn="l">
                        <a:spcAft>
                          <a:spcPts val="0"/>
                        </a:spcAft>
                      </a:pPr>
                      <a:r>
                        <a:rPr lang="sv-SE" sz="800">
                          <a:solidFill>
                            <a:schemeClr val="tx1"/>
                          </a:solidFill>
                          <a:effectLst/>
                        </a:rPr>
                        <a:t> </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a:solidFill>
                            <a:schemeClr val="tx1"/>
                          </a:solidFill>
                          <a:effectLst/>
                        </a:rPr>
                        <a:t>SAL</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extLst>
                  <a:ext uri="{0D108BD9-81ED-4DB2-BD59-A6C34878D82A}">
                    <a16:rowId xmlns:a16="http://schemas.microsoft.com/office/drawing/2014/main" val="1300218498"/>
                  </a:ext>
                </a:extLst>
              </a:tr>
              <a:tr h="481245">
                <a:tc>
                  <a:txBody>
                    <a:bodyPr/>
                    <a:lstStyle/>
                    <a:p>
                      <a:pPr algn="l">
                        <a:spcAft>
                          <a:spcPts val="0"/>
                        </a:spcAft>
                      </a:pPr>
                      <a:r>
                        <a:rPr lang="sv-SE" sz="800" dirty="0">
                          <a:solidFill>
                            <a:schemeClr val="tx1"/>
                          </a:solidFill>
                          <a:effectLst/>
                        </a:rPr>
                        <a:t>Från 09.00</a:t>
                      </a:r>
                    </a:p>
                    <a:p>
                      <a:pPr algn="l">
                        <a:spcAft>
                          <a:spcPts val="0"/>
                        </a:spcAft>
                      </a:pPr>
                      <a:r>
                        <a:rPr lang="sv-SE" sz="800" dirty="0">
                          <a:solidFill>
                            <a:schemeClr val="tx1"/>
                          </a:solidFill>
                          <a:effectLst/>
                        </a:rPr>
                        <a:t> </a:t>
                      </a:r>
                      <a:endParaRPr lang="sv-SE" sz="8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a:solidFill>
                            <a:schemeClr val="tx1"/>
                          </a:solidFill>
                          <a:effectLst/>
                        </a:rPr>
                        <a:t>Drop-in fika</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a:solidFill>
                            <a:schemeClr val="tx1"/>
                          </a:solidFill>
                          <a:effectLst/>
                        </a:rPr>
                        <a:t>Hus Radix,</a:t>
                      </a:r>
                    </a:p>
                    <a:p>
                      <a:pPr algn="l">
                        <a:spcAft>
                          <a:spcPts val="0"/>
                        </a:spcAft>
                      </a:pPr>
                      <a:r>
                        <a:rPr lang="sv-SE" sz="800">
                          <a:solidFill>
                            <a:schemeClr val="tx1"/>
                          </a:solidFill>
                          <a:effectLst/>
                        </a:rPr>
                        <a:t>Marmor Ra2135K</a:t>
                      </a:r>
                    </a:p>
                    <a:p>
                      <a:pPr algn="l">
                        <a:spcAft>
                          <a:spcPts val="0"/>
                        </a:spcAft>
                      </a:pPr>
                      <a:r>
                        <a:rPr lang="sv-SE" sz="800">
                          <a:solidFill>
                            <a:schemeClr val="tx1"/>
                          </a:solidFill>
                          <a:effectLst/>
                        </a:rPr>
                        <a:t> </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extLst>
                  <a:ext uri="{0D108BD9-81ED-4DB2-BD59-A6C34878D82A}">
                    <a16:rowId xmlns:a16="http://schemas.microsoft.com/office/drawing/2014/main" val="1619160060"/>
                  </a:ext>
                </a:extLst>
              </a:tr>
              <a:tr h="1567297">
                <a:tc>
                  <a:txBody>
                    <a:bodyPr/>
                    <a:lstStyle/>
                    <a:p>
                      <a:pPr algn="l">
                        <a:spcAft>
                          <a:spcPts val="0"/>
                        </a:spcAft>
                      </a:pPr>
                      <a:r>
                        <a:rPr lang="sv-SE" sz="800">
                          <a:solidFill>
                            <a:schemeClr val="tx1"/>
                          </a:solidFill>
                          <a:effectLst/>
                        </a:rPr>
                        <a:t>09.30-10.15</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dirty="0">
                          <a:solidFill>
                            <a:schemeClr val="tx1"/>
                          </a:solidFill>
                          <a:effectLst/>
                        </a:rPr>
                        <a:t>Välkomna! Daniel Alvunger, Veronica Jägerbrink och Martin Wahlstrand</a:t>
                      </a:r>
                    </a:p>
                    <a:p>
                      <a:pPr marL="342900" lvl="0" indent="-342900" algn="l">
                        <a:spcAft>
                          <a:spcPts val="0"/>
                        </a:spcAft>
                        <a:buFont typeface="Symbol" pitchFamily="2" charset="2"/>
                        <a:buChar char=""/>
                      </a:pPr>
                      <a:r>
                        <a:rPr lang="sv-SE" sz="800" dirty="0">
                          <a:solidFill>
                            <a:schemeClr val="tx1"/>
                          </a:solidFill>
                          <a:effectLst/>
                        </a:rPr>
                        <a:t>Presentation av nätverkets idé, mål och innehåll</a:t>
                      </a:r>
                    </a:p>
                    <a:p>
                      <a:pPr marL="342900" lvl="0" indent="-342900" algn="l">
                        <a:spcAft>
                          <a:spcPts val="0"/>
                        </a:spcAft>
                        <a:buFont typeface="Symbol" pitchFamily="2" charset="2"/>
                        <a:buChar char=""/>
                      </a:pPr>
                      <a:r>
                        <a:rPr lang="sv-SE" sz="800" dirty="0">
                          <a:solidFill>
                            <a:schemeClr val="tx1"/>
                          </a:solidFill>
                          <a:effectLst/>
                        </a:rPr>
                        <a:t>Träffar</a:t>
                      </a:r>
                    </a:p>
                    <a:p>
                      <a:pPr marL="342900" lvl="0" indent="-342900" algn="l">
                        <a:spcAft>
                          <a:spcPts val="0"/>
                        </a:spcAft>
                        <a:buFont typeface="Symbol" pitchFamily="2" charset="2"/>
                        <a:buChar char=""/>
                      </a:pPr>
                      <a:r>
                        <a:rPr lang="sv-SE" sz="800" dirty="0">
                          <a:solidFill>
                            <a:schemeClr val="tx1"/>
                          </a:solidFill>
                          <a:effectLst/>
                        </a:rPr>
                        <a:t>Kort genomgång av </a:t>
                      </a:r>
                      <a:r>
                        <a:rPr lang="sv-SE" sz="800" dirty="0" err="1">
                          <a:solidFill>
                            <a:schemeClr val="tx1"/>
                          </a:solidFill>
                          <a:effectLst/>
                        </a:rPr>
                        <a:t>MyMoodle</a:t>
                      </a:r>
                      <a:r>
                        <a:rPr lang="sv-SE" sz="800" dirty="0">
                          <a:solidFill>
                            <a:schemeClr val="tx1"/>
                          </a:solidFill>
                          <a:effectLst/>
                        </a:rPr>
                        <a:t> (Martin)</a:t>
                      </a:r>
                    </a:p>
                    <a:p>
                      <a:pPr marL="342900" lvl="0" indent="-342900" algn="l">
                        <a:spcAft>
                          <a:spcPts val="0"/>
                        </a:spcAft>
                        <a:buFont typeface="Symbol" pitchFamily="2" charset="2"/>
                        <a:buChar char=""/>
                      </a:pPr>
                      <a:r>
                        <a:rPr lang="sv-SE" sz="800" dirty="0">
                          <a:solidFill>
                            <a:schemeClr val="tx1"/>
                          </a:solidFill>
                          <a:effectLst/>
                        </a:rPr>
                        <a:t>Instruktion problembaserad kollegahandledning</a:t>
                      </a:r>
                    </a:p>
                    <a:p>
                      <a:pPr marL="342900" lvl="0" indent="-342900" algn="l">
                        <a:spcAft>
                          <a:spcPts val="0"/>
                        </a:spcAft>
                        <a:buFont typeface="Symbol" pitchFamily="2" charset="2"/>
                        <a:buChar char=""/>
                      </a:pPr>
                      <a:r>
                        <a:rPr lang="sv-SE" sz="800" dirty="0">
                          <a:solidFill>
                            <a:schemeClr val="tx1"/>
                          </a:solidFill>
                          <a:effectLst/>
                        </a:rPr>
                        <a:t>Gruppindelning 1-6 (Martin)</a:t>
                      </a:r>
                      <a:endParaRPr lang="sv-SE" sz="800" dirty="0">
                        <a:solidFill>
                          <a:schemeClr val="tx1"/>
                        </a:solidFill>
                        <a:effectLst/>
                        <a:latin typeface="Cambria" panose="02040503050406030204" pitchFamily="18" charset="0"/>
                        <a:ea typeface="MS Mincho" panose="02020609040205080304" pitchFamily="49" charset="-128"/>
                        <a:cs typeface="Arial" panose="020B0604020202020204" pitchFamily="34" charset="0"/>
                      </a:endParaRPr>
                    </a:p>
                  </a:txBody>
                  <a:tcPr marL="44164" marR="44164" marT="0" marB="0"/>
                </a:tc>
                <a:tc>
                  <a:txBody>
                    <a:bodyPr/>
                    <a:lstStyle/>
                    <a:p>
                      <a:pPr algn="l">
                        <a:spcAft>
                          <a:spcPts val="0"/>
                        </a:spcAft>
                      </a:pPr>
                      <a:r>
                        <a:rPr lang="sv-SE" sz="800">
                          <a:solidFill>
                            <a:schemeClr val="tx1"/>
                          </a:solidFill>
                          <a:effectLst/>
                        </a:rPr>
                        <a:t> </a:t>
                      </a:r>
                    </a:p>
                    <a:p>
                      <a:pPr algn="l">
                        <a:spcAft>
                          <a:spcPts val="0"/>
                        </a:spcAft>
                      </a:pPr>
                      <a:r>
                        <a:rPr lang="sv-SE" sz="800">
                          <a:solidFill>
                            <a:schemeClr val="tx1"/>
                          </a:solidFill>
                          <a:effectLst/>
                        </a:rPr>
                        <a:t>Marmor_Ra2135K</a:t>
                      </a:r>
                    </a:p>
                    <a:p>
                      <a:pPr algn="l">
                        <a:spcAft>
                          <a:spcPts val="0"/>
                        </a:spcAft>
                      </a:pPr>
                      <a:r>
                        <a:rPr lang="sv-SE" sz="800">
                          <a:solidFill>
                            <a:schemeClr val="tx1"/>
                          </a:solidFill>
                          <a:effectLst/>
                        </a:rPr>
                        <a:t> </a:t>
                      </a:r>
                    </a:p>
                    <a:p>
                      <a:pPr algn="l">
                        <a:spcAft>
                          <a:spcPts val="0"/>
                        </a:spcAft>
                      </a:pPr>
                      <a:r>
                        <a:rPr lang="sv-SE" sz="800">
                          <a:solidFill>
                            <a:schemeClr val="tx1"/>
                          </a:solidFill>
                          <a:effectLst/>
                        </a:rPr>
                        <a:t> </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extLst>
                  <a:ext uri="{0D108BD9-81ED-4DB2-BD59-A6C34878D82A}">
                    <a16:rowId xmlns:a16="http://schemas.microsoft.com/office/drawing/2014/main" val="2118369903"/>
                  </a:ext>
                </a:extLst>
              </a:tr>
              <a:tr h="962489">
                <a:tc>
                  <a:txBody>
                    <a:bodyPr/>
                    <a:lstStyle/>
                    <a:p>
                      <a:pPr algn="l">
                        <a:spcAft>
                          <a:spcPts val="0"/>
                        </a:spcAft>
                      </a:pPr>
                      <a:r>
                        <a:rPr lang="sv-SE" sz="800">
                          <a:solidFill>
                            <a:schemeClr val="tx1"/>
                          </a:solidFill>
                          <a:effectLst/>
                        </a:rPr>
                        <a:t>10.15-12.00</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dirty="0">
                          <a:solidFill>
                            <a:schemeClr val="tx1"/>
                          </a:solidFill>
                          <a:effectLst/>
                        </a:rPr>
                        <a:t>Kollegialt lärande:</a:t>
                      </a:r>
                    </a:p>
                    <a:p>
                      <a:pPr algn="l">
                        <a:spcAft>
                          <a:spcPts val="0"/>
                        </a:spcAft>
                      </a:pPr>
                      <a:r>
                        <a:rPr lang="sv-SE" sz="800" dirty="0">
                          <a:solidFill>
                            <a:schemeClr val="tx1"/>
                          </a:solidFill>
                          <a:effectLst/>
                        </a:rPr>
                        <a:t>Grupperna 1-3: Problembaserad kollegahandledning</a:t>
                      </a:r>
                    </a:p>
                    <a:p>
                      <a:pPr algn="l">
                        <a:spcAft>
                          <a:spcPts val="0"/>
                        </a:spcAft>
                      </a:pPr>
                      <a:r>
                        <a:rPr lang="sv-SE" sz="800" dirty="0">
                          <a:solidFill>
                            <a:schemeClr val="tx1"/>
                          </a:solidFill>
                          <a:effectLst/>
                        </a:rPr>
                        <a:t>Grupperna 4-6: Redovisning A. OBS! Dokumentera på blädderblock!</a:t>
                      </a:r>
                      <a:endParaRPr lang="sv-SE" sz="8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a:solidFill>
                            <a:schemeClr val="tx1"/>
                          </a:solidFill>
                          <a:effectLst/>
                        </a:rPr>
                        <a:t>Marmor_Ra2135K</a:t>
                      </a:r>
                    </a:p>
                    <a:p>
                      <a:pPr algn="l">
                        <a:spcAft>
                          <a:spcPts val="0"/>
                        </a:spcAft>
                      </a:pPr>
                      <a:r>
                        <a:rPr lang="sv-SE" sz="800">
                          <a:solidFill>
                            <a:schemeClr val="tx1"/>
                          </a:solidFill>
                          <a:effectLst/>
                        </a:rPr>
                        <a:t> </a:t>
                      </a:r>
                    </a:p>
                    <a:p>
                      <a:pPr algn="l">
                        <a:spcAft>
                          <a:spcPts val="0"/>
                        </a:spcAft>
                      </a:pPr>
                      <a:r>
                        <a:rPr lang="sv-SE" sz="800">
                          <a:solidFill>
                            <a:schemeClr val="tx1"/>
                          </a:solidFill>
                          <a:effectLst/>
                        </a:rPr>
                        <a:t>Ra2192K</a:t>
                      </a:r>
                    </a:p>
                    <a:p>
                      <a:pPr algn="l">
                        <a:spcAft>
                          <a:spcPts val="0"/>
                        </a:spcAft>
                      </a:pPr>
                      <a:r>
                        <a:rPr lang="sv-SE" sz="800">
                          <a:solidFill>
                            <a:schemeClr val="tx1"/>
                          </a:solidFill>
                          <a:effectLst/>
                        </a:rPr>
                        <a:t>Ra2193K</a:t>
                      </a:r>
                    </a:p>
                    <a:p>
                      <a:pPr algn="l">
                        <a:spcAft>
                          <a:spcPts val="0"/>
                        </a:spcAft>
                      </a:pPr>
                      <a:r>
                        <a:rPr lang="sv-SE" sz="800">
                          <a:solidFill>
                            <a:schemeClr val="tx1"/>
                          </a:solidFill>
                          <a:effectLst/>
                        </a:rPr>
                        <a:t>Ra2194K</a:t>
                      </a:r>
                    </a:p>
                    <a:p>
                      <a:pPr algn="l">
                        <a:spcAft>
                          <a:spcPts val="0"/>
                        </a:spcAft>
                      </a:pPr>
                      <a:r>
                        <a:rPr lang="sv-SE" sz="800">
                          <a:solidFill>
                            <a:schemeClr val="tx1"/>
                          </a:solidFill>
                          <a:effectLst/>
                        </a:rPr>
                        <a:t> </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extLst>
                  <a:ext uri="{0D108BD9-81ED-4DB2-BD59-A6C34878D82A}">
                    <a16:rowId xmlns:a16="http://schemas.microsoft.com/office/drawing/2014/main" val="3362636389"/>
                  </a:ext>
                </a:extLst>
              </a:tr>
              <a:tr h="160415">
                <a:tc>
                  <a:txBody>
                    <a:bodyPr/>
                    <a:lstStyle/>
                    <a:p>
                      <a:pPr algn="l">
                        <a:spcAft>
                          <a:spcPts val="0"/>
                        </a:spcAft>
                      </a:pPr>
                      <a:r>
                        <a:rPr lang="sv-SE" sz="800">
                          <a:solidFill>
                            <a:schemeClr val="tx1"/>
                          </a:solidFill>
                          <a:effectLst/>
                        </a:rPr>
                        <a:t>12.00-13.00</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a:solidFill>
                            <a:schemeClr val="tx1"/>
                          </a:solidFill>
                          <a:effectLst/>
                        </a:rPr>
                        <a:t>LUNCH</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a:solidFill>
                            <a:schemeClr val="tx1"/>
                          </a:solidFill>
                          <a:effectLst/>
                        </a:rPr>
                        <a:t> </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extLst>
                  <a:ext uri="{0D108BD9-81ED-4DB2-BD59-A6C34878D82A}">
                    <a16:rowId xmlns:a16="http://schemas.microsoft.com/office/drawing/2014/main" val="740444014"/>
                  </a:ext>
                </a:extLst>
              </a:tr>
              <a:tr h="962489">
                <a:tc>
                  <a:txBody>
                    <a:bodyPr/>
                    <a:lstStyle/>
                    <a:p>
                      <a:pPr algn="l">
                        <a:spcAft>
                          <a:spcPts val="0"/>
                        </a:spcAft>
                      </a:pPr>
                      <a:r>
                        <a:rPr lang="sv-SE" sz="800">
                          <a:solidFill>
                            <a:schemeClr val="tx1"/>
                          </a:solidFill>
                          <a:effectLst/>
                        </a:rPr>
                        <a:t>13.00-14.45</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dirty="0">
                          <a:solidFill>
                            <a:schemeClr val="tx1"/>
                          </a:solidFill>
                          <a:effectLst/>
                        </a:rPr>
                        <a:t>Kollegialt lärande:</a:t>
                      </a:r>
                    </a:p>
                    <a:p>
                      <a:pPr algn="l">
                        <a:spcAft>
                          <a:spcPts val="0"/>
                        </a:spcAft>
                      </a:pPr>
                      <a:r>
                        <a:rPr lang="sv-SE" sz="800" dirty="0">
                          <a:solidFill>
                            <a:schemeClr val="tx1"/>
                          </a:solidFill>
                          <a:effectLst/>
                        </a:rPr>
                        <a:t>Grupperna 1-3: Redovisning A. OBS! Dokumentera på blädderblock! Grupperna 4-6: Problembaserad kollegahandledning</a:t>
                      </a:r>
                      <a:endParaRPr lang="sv-SE" sz="8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a:solidFill>
                            <a:schemeClr val="tx1"/>
                          </a:solidFill>
                          <a:effectLst/>
                        </a:rPr>
                        <a:t>Marmor_Ra2135K</a:t>
                      </a:r>
                    </a:p>
                    <a:p>
                      <a:pPr algn="l">
                        <a:spcAft>
                          <a:spcPts val="0"/>
                        </a:spcAft>
                      </a:pPr>
                      <a:r>
                        <a:rPr lang="sv-SE" sz="800">
                          <a:solidFill>
                            <a:schemeClr val="tx1"/>
                          </a:solidFill>
                          <a:effectLst/>
                        </a:rPr>
                        <a:t> </a:t>
                      </a:r>
                    </a:p>
                    <a:p>
                      <a:pPr algn="l">
                        <a:spcAft>
                          <a:spcPts val="0"/>
                        </a:spcAft>
                      </a:pPr>
                      <a:r>
                        <a:rPr lang="sv-SE" sz="800">
                          <a:solidFill>
                            <a:schemeClr val="tx1"/>
                          </a:solidFill>
                          <a:effectLst/>
                        </a:rPr>
                        <a:t>Ra2192K</a:t>
                      </a:r>
                    </a:p>
                    <a:p>
                      <a:pPr algn="l">
                        <a:spcAft>
                          <a:spcPts val="0"/>
                        </a:spcAft>
                      </a:pPr>
                      <a:r>
                        <a:rPr lang="sv-SE" sz="800">
                          <a:solidFill>
                            <a:schemeClr val="tx1"/>
                          </a:solidFill>
                          <a:effectLst/>
                        </a:rPr>
                        <a:t>Ra2193K</a:t>
                      </a:r>
                    </a:p>
                    <a:p>
                      <a:pPr algn="l">
                        <a:spcAft>
                          <a:spcPts val="0"/>
                        </a:spcAft>
                      </a:pPr>
                      <a:r>
                        <a:rPr lang="sv-SE" sz="800">
                          <a:solidFill>
                            <a:schemeClr val="tx1"/>
                          </a:solidFill>
                          <a:effectLst/>
                        </a:rPr>
                        <a:t>Ra2194K</a:t>
                      </a:r>
                    </a:p>
                    <a:p>
                      <a:pPr algn="l">
                        <a:spcAft>
                          <a:spcPts val="0"/>
                        </a:spcAft>
                      </a:pPr>
                      <a:r>
                        <a:rPr lang="sv-SE" sz="800">
                          <a:solidFill>
                            <a:schemeClr val="tx1"/>
                          </a:solidFill>
                          <a:effectLst/>
                        </a:rPr>
                        <a:t> </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extLst>
                  <a:ext uri="{0D108BD9-81ED-4DB2-BD59-A6C34878D82A}">
                    <a16:rowId xmlns:a16="http://schemas.microsoft.com/office/drawing/2014/main" val="1618794149"/>
                  </a:ext>
                </a:extLst>
              </a:tr>
              <a:tr h="160415">
                <a:tc>
                  <a:txBody>
                    <a:bodyPr/>
                    <a:lstStyle/>
                    <a:p>
                      <a:pPr algn="l">
                        <a:spcAft>
                          <a:spcPts val="0"/>
                        </a:spcAft>
                      </a:pPr>
                      <a:r>
                        <a:rPr lang="sv-SE" sz="800">
                          <a:solidFill>
                            <a:schemeClr val="tx1"/>
                          </a:solidFill>
                          <a:effectLst/>
                        </a:rPr>
                        <a:t>14.45-15.00</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a:solidFill>
                            <a:schemeClr val="tx1"/>
                          </a:solidFill>
                          <a:effectLst/>
                        </a:rPr>
                        <a:t>PAUS</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a:solidFill>
                            <a:schemeClr val="tx1"/>
                          </a:solidFill>
                          <a:effectLst/>
                        </a:rPr>
                        <a:t> </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extLst>
                  <a:ext uri="{0D108BD9-81ED-4DB2-BD59-A6C34878D82A}">
                    <a16:rowId xmlns:a16="http://schemas.microsoft.com/office/drawing/2014/main" val="600519379"/>
                  </a:ext>
                </a:extLst>
              </a:tr>
              <a:tr h="962489">
                <a:tc>
                  <a:txBody>
                    <a:bodyPr/>
                    <a:lstStyle/>
                    <a:p>
                      <a:pPr algn="l">
                        <a:spcAft>
                          <a:spcPts val="0"/>
                        </a:spcAft>
                      </a:pPr>
                      <a:r>
                        <a:rPr lang="sv-SE" sz="800">
                          <a:solidFill>
                            <a:schemeClr val="tx1"/>
                          </a:solidFill>
                          <a:effectLst/>
                        </a:rPr>
                        <a:t>15:00-15.45</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a:solidFill>
                            <a:schemeClr val="tx1"/>
                          </a:solidFill>
                          <a:effectLst/>
                        </a:rPr>
                        <a:t>Inför nästkommande träff 5 dec Växjö; Genomgång av Redovisning B</a:t>
                      </a:r>
                    </a:p>
                    <a:p>
                      <a:pPr algn="l">
                        <a:spcAft>
                          <a:spcPts val="0"/>
                        </a:spcAft>
                      </a:pPr>
                      <a:r>
                        <a:rPr lang="sv-SE" sz="800">
                          <a:solidFill>
                            <a:schemeClr val="tx1"/>
                          </a:solidFill>
                          <a:effectLst/>
                        </a:rPr>
                        <a:t>Frågor</a:t>
                      </a:r>
                    </a:p>
                    <a:p>
                      <a:pPr algn="l">
                        <a:spcAft>
                          <a:spcPts val="0"/>
                        </a:spcAft>
                      </a:pPr>
                      <a:r>
                        <a:rPr lang="sv-SE" sz="800">
                          <a:solidFill>
                            <a:schemeClr val="tx1"/>
                          </a:solidFill>
                          <a:effectLst/>
                        </a:rPr>
                        <a:t>Grupputvärdering Google formulär</a:t>
                      </a:r>
                    </a:p>
                    <a:p>
                      <a:pPr algn="l">
                        <a:spcAft>
                          <a:spcPts val="0"/>
                        </a:spcAft>
                      </a:pPr>
                      <a:r>
                        <a:rPr lang="sv-SE" sz="800">
                          <a:solidFill>
                            <a:schemeClr val="tx1"/>
                          </a:solidFill>
                          <a:effectLst/>
                        </a:rPr>
                        <a:t>Avslutning</a:t>
                      </a:r>
                    </a:p>
                    <a:p>
                      <a:pPr algn="l">
                        <a:spcAft>
                          <a:spcPts val="0"/>
                        </a:spcAft>
                      </a:pPr>
                      <a:r>
                        <a:rPr lang="sv-SE" sz="800">
                          <a:solidFill>
                            <a:schemeClr val="tx1"/>
                          </a:solidFill>
                          <a:effectLst/>
                        </a:rPr>
                        <a:t> </a:t>
                      </a:r>
                      <a:endParaRPr lang="sv-SE" sz="80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tc>
                  <a:txBody>
                    <a:bodyPr/>
                    <a:lstStyle/>
                    <a:p>
                      <a:pPr algn="l">
                        <a:spcAft>
                          <a:spcPts val="0"/>
                        </a:spcAft>
                      </a:pPr>
                      <a:r>
                        <a:rPr lang="sv-SE" sz="800" dirty="0">
                          <a:solidFill>
                            <a:schemeClr val="tx1"/>
                          </a:solidFill>
                          <a:effectLst/>
                        </a:rPr>
                        <a:t>Marmor_Ra2135K</a:t>
                      </a:r>
                    </a:p>
                    <a:p>
                      <a:pPr algn="l">
                        <a:spcAft>
                          <a:spcPts val="0"/>
                        </a:spcAft>
                      </a:pPr>
                      <a:r>
                        <a:rPr lang="sv-SE" sz="800" dirty="0">
                          <a:solidFill>
                            <a:schemeClr val="tx1"/>
                          </a:solidFill>
                          <a:effectLst/>
                        </a:rPr>
                        <a:t> </a:t>
                      </a:r>
                    </a:p>
                    <a:p>
                      <a:pPr algn="l">
                        <a:spcAft>
                          <a:spcPts val="0"/>
                        </a:spcAft>
                      </a:pPr>
                      <a:r>
                        <a:rPr lang="sv-SE" sz="800" dirty="0">
                          <a:solidFill>
                            <a:schemeClr val="tx1"/>
                          </a:solidFill>
                          <a:effectLst/>
                        </a:rPr>
                        <a:t>Ra2192K</a:t>
                      </a:r>
                    </a:p>
                    <a:p>
                      <a:pPr algn="l">
                        <a:spcAft>
                          <a:spcPts val="0"/>
                        </a:spcAft>
                      </a:pPr>
                      <a:r>
                        <a:rPr lang="sv-SE" sz="800" dirty="0">
                          <a:solidFill>
                            <a:schemeClr val="tx1"/>
                          </a:solidFill>
                          <a:effectLst/>
                        </a:rPr>
                        <a:t>Ra2193K</a:t>
                      </a:r>
                    </a:p>
                    <a:p>
                      <a:pPr algn="l">
                        <a:spcAft>
                          <a:spcPts val="0"/>
                        </a:spcAft>
                      </a:pPr>
                      <a:r>
                        <a:rPr lang="sv-SE" sz="800" dirty="0">
                          <a:solidFill>
                            <a:schemeClr val="tx1"/>
                          </a:solidFill>
                          <a:effectLst/>
                        </a:rPr>
                        <a:t>Ra2194K</a:t>
                      </a:r>
                      <a:endParaRPr lang="sv-SE" sz="8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164" marR="44164" marT="0" marB="0"/>
                </a:tc>
                <a:extLst>
                  <a:ext uri="{0D108BD9-81ED-4DB2-BD59-A6C34878D82A}">
                    <a16:rowId xmlns:a16="http://schemas.microsoft.com/office/drawing/2014/main" val="2925980189"/>
                  </a:ext>
                </a:extLst>
              </a:tr>
            </a:tbl>
          </a:graphicData>
        </a:graphic>
      </p:graphicFrame>
    </p:spTree>
    <p:extLst>
      <p:ext uri="{BB962C8B-B14F-4D97-AF65-F5344CB8AC3E}">
        <p14:creationId xmlns:p14="http://schemas.microsoft.com/office/powerpoint/2010/main" val="345151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2CC73E-D60E-8641-A333-A0A345D268D7}"/>
              </a:ext>
            </a:extLst>
          </p:cNvPr>
          <p:cNvSpPr>
            <a:spLocks noGrp="1"/>
          </p:cNvSpPr>
          <p:nvPr>
            <p:ph type="title"/>
          </p:nvPr>
        </p:nvSpPr>
        <p:spPr/>
        <p:txBody>
          <a:bodyPr/>
          <a:lstStyle/>
          <a:p>
            <a:r>
              <a:rPr lang="sv-SE" b="1" dirty="0"/>
              <a:t>Problembaserad kollegahandledning</a:t>
            </a:r>
          </a:p>
        </p:txBody>
      </p:sp>
      <p:pic>
        <p:nvPicPr>
          <p:cNvPr id="5" name="Platshållare för innehåll 4">
            <a:extLst>
              <a:ext uri="{FF2B5EF4-FFF2-40B4-BE49-F238E27FC236}">
                <a16:creationId xmlns:a16="http://schemas.microsoft.com/office/drawing/2014/main" id="{C9770AFA-E68D-994C-948B-0BC1241D03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743" y="1700808"/>
            <a:ext cx="7105613" cy="3456384"/>
          </a:xfrm>
          <a:ln>
            <a:solidFill>
              <a:schemeClr val="accent1"/>
            </a:solidFill>
          </a:ln>
        </p:spPr>
      </p:pic>
    </p:spTree>
    <p:extLst>
      <p:ext uri="{BB962C8B-B14F-4D97-AF65-F5344CB8AC3E}">
        <p14:creationId xmlns:p14="http://schemas.microsoft.com/office/powerpoint/2010/main" val="4108562287"/>
      </p:ext>
    </p:extLst>
  </p:cSld>
  <p:clrMapOvr>
    <a:masterClrMapping/>
  </p:clrMapOvr>
</p:sld>
</file>

<file path=ppt/theme/theme1.xml><?xml version="1.0" encoding="utf-8"?>
<a:theme xmlns:a="http://schemas.openxmlformats.org/drawingml/2006/main" name="Linnéuniversitetet">
  <a:themeElements>
    <a:clrScheme name="Linnéuniversitetet">
      <a:dk1>
        <a:sysClr val="windowText" lastClr="000000"/>
      </a:dk1>
      <a:lt1>
        <a:sysClr val="window" lastClr="FFFFFF"/>
      </a:lt1>
      <a:dk2>
        <a:srgbClr val="333333"/>
      </a:dk2>
      <a:lt2>
        <a:srgbClr val="E0DED8"/>
      </a:lt2>
      <a:accent1>
        <a:srgbClr val="FFE000"/>
      </a:accent1>
      <a:accent2>
        <a:srgbClr val="F142BF"/>
      </a:accent2>
      <a:accent3>
        <a:srgbClr val="4CC010"/>
      </a:accent3>
      <a:accent4>
        <a:srgbClr val="B281FE"/>
      </a:accent4>
      <a:accent5>
        <a:srgbClr val="56C5FF"/>
      </a:accent5>
      <a:accent6>
        <a:srgbClr val="FF963E"/>
      </a:accent6>
      <a:hlink>
        <a:srgbClr val="0563C1"/>
      </a:hlink>
      <a:folHlink>
        <a:srgbClr val="954F72"/>
      </a:folHlink>
    </a:clrScheme>
    <a:fontScheme name="1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591419C9-C941-4446-9D44-A7E3AB7D6488}" vid="{6E845439-0A22-4F84-8065-F758209EC173}"/>
    </a:ext>
  </a:extLst>
</a:theme>
</file>

<file path=ppt/theme/theme2.xml><?xml version="1.0" encoding="utf-8"?>
<a:theme xmlns:a="http://schemas.openxmlformats.org/drawingml/2006/main" name="Utan logotyp">
  <a:themeElements>
    <a:clrScheme name="Linnéuniversitetet">
      <a:dk1>
        <a:sysClr val="windowText" lastClr="000000"/>
      </a:dk1>
      <a:lt1>
        <a:sysClr val="window" lastClr="FFFFFF"/>
      </a:lt1>
      <a:dk2>
        <a:srgbClr val="333333"/>
      </a:dk2>
      <a:lt2>
        <a:srgbClr val="E0DED8"/>
      </a:lt2>
      <a:accent1>
        <a:srgbClr val="FFE000"/>
      </a:accent1>
      <a:accent2>
        <a:srgbClr val="F142BF"/>
      </a:accent2>
      <a:accent3>
        <a:srgbClr val="4CC010"/>
      </a:accent3>
      <a:accent4>
        <a:srgbClr val="B281FE"/>
      </a:accent4>
      <a:accent5>
        <a:srgbClr val="56C5FF"/>
      </a:accent5>
      <a:accent6>
        <a:srgbClr val="FF963E"/>
      </a:accent6>
      <a:hlink>
        <a:srgbClr val="0563C1"/>
      </a:hlink>
      <a:folHlink>
        <a:srgbClr val="954F72"/>
      </a:folHlink>
    </a:clrScheme>
    <a:fontScheme name="1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591419C9-C941-4446-9D44-A7E3AB7D6488}" vid="{6277359D-B265-49E5-A6D0-3CD944EBCD9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Linnéuniversitetet</Template>
  <TotalTime>163</TotalTime>
  <Words>844</Words>
  <Application>Microsoft Macintosh PowerPoint</Application>
  <PresentationFormat>Bildspel på skärmen (4:3)</PresentationFormat>
  <Paragraphs>170</Paragraphs>
  <Slides>19</Slides>
  <Notes>0</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19</vt:i4>
      </vt:variant>
    </vt:vector>
  </HeadingPairs>
  <TitlesOfParts>
    <vt:vector size="28" baseType="lpstr">
      <vt:lpstr>MS Mincho</vt:lpstr>
      <vt:lpstr>Arial</vt:lpstr>
      <vt:lpstr>Calibri</vt:lpstr>
      <vt:lpstr>Cambria</vt:lpstr>
      <vt:lpstr>Symbol</vt:lpstr>
      <vt:lpstr>Times New Roman</vt:lpstr>
      <vt:lpstr>Wingdings</vt:lpstr>
      <vt:lpstr>Linnéuniversitetet</vt:lpstr>
      <vt:lpstr>Utan logotyp</vt:lpstr>
      <vt:lpstr>PowerPoint-presentation</vt:lpstr>
      <vt:lpstr>Välkommen till Nätverket för lärarledarskap och kollegialt lärande  </vt:lpstr>
      <vt:lpstr>PowerPoint-presentation</vt:lpstr>
      <vt:lpstr>PowerPoint-presentation</vt:lpstr>
      <vt:lpstr>Innehållet under nätverksträffarna utgörs av följande områden:  </vt:lpstr>
      <vt:lpstr>PowerPoint-presentation</vt:lpstr>
      <vt:lpstr>Arbetsformer</vt:lpstr>
      <vt:lpstr>PowerPoint-presentation</vt:lpstr>
      <vt:lpstr>Problembaserad kollegahandledning</vt:lpstr>
      <vt:lpstr>Gruppindelning</vt:lpstr>
      <vt:lpstr>Skattning till Skolverket</vt:lpstr>
      <vt:lpstr>Skattningslänk för karriärlärare</vt:lpstr>
      <vt:lpstr>Varför skattning?</vt:lpstr>
      <vt:lpstr>Inför nästa träff 5 december i Växjö</vt:lpstr>
      <vt:lpstr>PowerPoint-presentation</vt:lpstr>
      <vt:lpstr>PowerPoint-presentation</vt:lpstr>
      <vt:lpstr>PowerPoint-presentation</vt:lpstr>
      <vt:lpstr>Värdefull information för dig som förstelärare hittar du på skolverkets hemsida. </vt:lpstr>
      <vt:lpstr>PowerPoint-presentation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Microsoft Office User</cp:lastModifiedBy>
  <cp:revision>15</cp:revision>
  <dcterms:created xsi:type="dcterms:W3CDTF">2019-10-08T10:46:54Z</dcterms:created>
  <dcterms:modified xsi:type="dcterms:W3CDTF">2019-10-09T14:12:05Z</dcterms:modified>
  <cp:version>2</cp:version>
</cp:coreProperties>
</file>