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</p:sldMasterIdLst>
  <p:notesMasterIdLst>
    <p:notesMasterId r:id="rId14"/>
  </p:notesMasterIdLst>
  <p:sldIdLst>
    <p:sldId id="273" r:id="rId3"/>
    <p:sldId id="278" r:id="rId4"/>
    <p:sldId id="276" r:id="rId5"/>
    <p:sldId id="261" r:id="rId6"/>
    <p:sldId id="272" r:id="rId7"/>
    <p:sldId id="263" r:id="rId8"/>
    <p:sldId id="274" r:id="rId9"/>
    <p:sldId id="267" r:id="rId10"/>
    <p:sldId id="268" r:id="rId11"/>
    <p:sldId id="269" r:id="rId12"/>
    <p:sldId id="258" r:id="rId13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00"/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45" autoAdjust="0"/>
    <p:restoredTop sz="94688" autoAdjust="0"/>
  </p:normalViewPr>
  <p:slideViewPr>
    <p:cSldViewPr>
      <p:cViewPr varScale="1">
        <p:scale>
          <a:sx n="115" d="100"/>
          <a:sy n="115" d="100"/>
        </p:scale>
        <p:origin x="12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49B8-FDBA-4C80-BB81-DF7B8A96A9B9}" type="datetimeFigureOut">
              <a:rPr lang="sv-SE" smtClean="0"/>
              <a:t>2018-09-20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96618-DCD8-4754-B0DF-254AC67471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79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68400" y="697230"/>
            <a:ext cx="4673600" cy="34861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endParaRPr lang="sv-SE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84016" y="4422246"/>
            <a:ext cx="4843992" cy="35700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altLang="sv-SE" dirty="0"/>
              <a:t>Varför valde vi PL Vi hade jobbat????</a:t>
            </a:r>
            <a:r>
              <a:rPr lang="sv-SE" altLang="sv-SE" dirty="0" err="1"/>
              <a:t>resur</a:t>
            </a:r>
            <a:r>
              <a:rPr lang="sv-SE" altLang="sv-SE" dirty="0"/>
              <a:t> för</a:t>
            </a:r>
            <a:r>
              <a:rPr lang="sv-SE" altLang="sv-SE" baseline="0" dirty="0"/>
              <a:t> </a:t>
            </a:r>
            <a:r>
              <a:rPr lang="sv-SE" altLang="sv-SE" baseline="0" dirty="0" err="1"/>
              <a:t>varanda</a:t>
            </a:r>
            <a:r>
              <a:rPr lang="sv-SE" altLang="sv-SE" baseline="0" dirty="0"/>
              <a:t> </a:t>
            </a:r>
          </a:p>
          <a:p>
            <a:r>
              <a:rPr lang="sv-SE" altLang="sv-SE" baseline="0" dirty="0"/>
              <a:t>Brist på </a:t>
            </a:r>
            <a:r>
              <a:rPr lang="sv-SE" altLang="sv-SE" baseline="0" dirty="0" err="1"/>
              <a:t>vfu</a:t>
            </a:r>
            <a:endParaRPr lang="sv-SE" altLang="sv-SE" baseline="0" dirty="0"/>
          </a:p>
          <a:p>
            <a:r>
              <a:rPr lang="sv-SE" altLang="sv-SE" baseline="0" dirty="0"/>
              <a:t> nästa </a:t>
            </a:r>
            <a:r>
              <a:rPr lang="sv-SE" altLang="sv-SE" baseline="0" dirty="0" err="1"/>
              <a:t>perion</a:t>
            </a:r>
            <a:r>
              <a:rPr lang="sv-SE" altLang="sv-SE" baseline="0" dirty="0"/>
              <a:t> inte fritt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86439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FF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F999B-7765-4BF0-ADE2-D3E95F9B07C2}"/>
              </a:ext>
            </a:extLst>
          </p:cNvPr>
          <p:cNvCxnSpPr/>
          <p:nvPr/>
        </p:nvCxnSpPr>
        <p:spPr>
          <a:xfrm>
            <a:off x="714375" y="6072188"/>
            <a:ext cx="764381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355" name="Title Placeholder 1">
            <a:extLst>
              <a:ext uri="{FF2B5EF4-FFF2-40B4-BE49-F238E27FC236}">
                <a16:creationId xmlns:a16="http://schemas.microsoft.com/office/drawing/2014/main" id="{DC415B66-E80C-4D68-B3D0-3944F631D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2151062"/>
          </a:xfrm>
        </p:spPr>
        <p:txBody>
          <a:bodyPr/>
          <a:lstStyle>
            <a:lvl1pPr>
              <a:lnSpc>
                <a:spcPts val="7500"/>
              </a:lnSpc>
              <a:defRPr sz="7500"/>
            </a:lvl1pPr>
          </a:lstStyle>
          <a:p>
            <a:pPr lvl="0"/>
            <a:r>
              <a:rPr lang="sv-SE" altLang="sv-SE" noProof="0"/>
              <a:t>Klicka här för att ändra format</a:t>
            </a:r>
            <a:endParaRPr lang="en-US" altLang="sv-SE" noProof="0"/>
          </a:p>
        </p:txBody>
      </p:sp>
      <p:sp>
        <p:nvSpPr>
          <p:cNvPr id="100356" name="Text Placeholder 2">
            <a:extLst>
              <a:ext uri="{FF2B5EF4-FFF2-40B4-BE49-F238E27FC236}">
                <a16:creationId xmlns:a16="http://schemas.microsoft.com/office/drawing/2014/main" id="{EEAC6984-A5D3-4223-83CD-8F04A7056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sv-SE" altLang="sv-SE" noProof="0"/>
              <a:t>Klicka om du vill redigera mall för underrubrikformat</a:t>
            </a:r>
            <a:endParaRPr lang="en-US" altLang="sv-SE" noProof="0"/>
          </a:p>
        </p:txBody>
      </p:sp>
      <p:pic>
        <p:nvPicPr>
          <p:cNvPr id="100357" name="Picture 5" descr="090323_Lnu_Wordmark_Kalmar_Växjö_påhäng_transparent">
            <a:extLst>
              <a:ext uri="{FF2B5EF4-FFF2-40B4-BE49-F238E27FC236}">
                <a16:creationId xmlns:a16="http://schemas.microsoft.com/office/drawing/2014/main" id="{484F6B9E-570F-4E5E-9AFB-392803C2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299200"/>
            <a:ext cx="292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 descr="090323_Lnu_Symbol">
            <a:extLst>
              <a:ext uri="{FF2B5EF4-FFF2-40B4-BE49-F238E27FC236}">
                <a16:creationId xmlns:a16="http://schemas.microsoft.com/office/drawing/2014/main" id="{9D0500B8-68CC-4661-8A86-0C162E2B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6F8F0-7162-4FCD-A03F-06346CD7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94248D1-9FE5-42EB-96D1-46CB39D64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14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78D859D-1623-420A-8503-5B67033F7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0013" y="806450"/>
            <a:ext cx="1914525" cy="520065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8322CF-6F3D-47F1-8A43-FB35AC650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4850" y="806450"/>
            <a:ext cx="5592763" cy="52006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1898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rgbClr val="FFF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090323_Lnu-se.png">
            <a:extLst>
              <a:ext uri="{FF2B5EF4-FFF2-40B4-BE49-F238E27FC236}">
                <a16:creationId xmlns:a16="http://schemas.microsoft.com/office/drawing/2014/main" id="{85731244-C1E5-4462-9CD9-9CABB20B3D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887" y="4713549"/>
            <a:ext cx="2070228" cy="5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12" descr="090323_Lnu_Symbol.png">
            <a:extLst>
              <a:ext uri="{FF2B5EF4-FFF2-40B4-BE49-F238E27FC236}">
                <a16:creationId xmlns:a16="http://schemas.microsoft.com/office/drawing/2014/main" id="{35F4C14C-02D5-4FC7-BAE9-39BF276B4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565" y="1448780"/>
            <a:ext cx="2096872" cy="27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5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FF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itle Placeholder 1">
            <a:extLst>
              <a:ext uri="{FF2B5EF4-FFF2-40B4-BE49-F238E27FC236}">
                <a16:creationId xmlns:a16="http://schemas.microsoft.com/office/drawing/2014/main" id="{DC415B66-E80C-4D68-B3D0-3944F631D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2151062"/>
          </a:xfrm>
        </p:spPr>
        <p:txBody>
          <a:bodyPr/>
          <a:lstStyle>
            <a:lvl1pPr>
              <a:lnSpc>
                <a:spcPts val="7500"/>
              </a:lnSpc>
              <a:defRPr sz="7500"/>
            </a:lvl1pPr>
          </a:lstStyle>
          <a:p>
            <a:pPr lvl="0"/>
            <a:r>
              <a:rPr lang="en-US" altLang="sv-SE" noProof="0"/>
              <a:t>Click to edit Master title style</a:t>
            </a:r>
          </a:p>
        </p:txBody>
      </p:sp>
      <p:sp>
        <p:nvSpPr>
          <p:cNvPr id="100356" name="Text Placeholder 2">
            <a:extLst>
              <a:ext uri="{FF2B5EF4-FFF2-40B4-BE49-F238E27FC236}">
                <a16:creationId xmlns:a16="http://schemas.microsoft.com/office/drawing/2014/main" id="{EEAC6984-A5D3-4223-83CD-8F04A7056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445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2C8885-8892-4378-88B8-E4A7D1A4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D81545-B23B-42B7-BBD3-46D8FC01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2DEE88-E908-4908-9A7A-DE4B55F4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ABE19B-DB79-400D-AE21-DAA9BE76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DA2D24-6DED-4591-A61C-D9D439AE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214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9CE38-6808-4F74-B2E2-F1E2E897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61C847-C224-4A3E-8860-260FDC126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67485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30CCAD-F9BC-4545-9FF6-C422A16F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5D6ED4-514B-4401-AF98-E010D731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44A918-60C8-4B4D-AAB7-64B03C34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75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A9B8E-598A-41D8-94B7-11378BDB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85310C-F73F-409E-B452-E62D69364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38" y="1650999"/>
            <a:ext cx="3752850" cy="46133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67B4CC-C7A6-4632-AE2A-98B687B2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650999"/>
            <a:ext cx="3752850" cy="46133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9FFABF-3A7A-44FB-A5B8-F035451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7BF071-2E16-4658-B1B9-082FE30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42532B-D2D3-4A3B-A692-5FE51F51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55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5D2FF-F2EF-4F03-9607-650C3710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914C83-F8DA-434A-86AC-92BF45A48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EE0F89-6230-4935-86D2-93CBCB39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75924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D681B22-3F5F-49F3-B2E5-A40558557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4BAC24-EEAB-45AF-B7D4-4C86FD2BD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75924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86D61E-6563-437A-B5C3-0F331765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D32D7C3-59CA-45E5-8AF5-FAD43173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D0902F9-DFBB-4E53-8B11-0A722187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7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DCB9E5-C985-4A41-B507-4DDB87E9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448DA3-8493-43D0-BBCD-C2EA8CA3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F90420-8D9B-4773-A833-65EBC50A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9F8367-5A5A-48FD-A3A5-731AABD3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14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3E859F-92AD-4FFD-B12C-11CCCE63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34F9E9-CF85-4093-8C8E-F1964BF7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C3823F-359A-4520-85A9-06E63D02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2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2C8885-8892-4378-88B8-E4A7D1A4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D81545-B23B-42B7-BBD3-46D8FC01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2DEE88-E908-4908-9A7A-DE4B55F4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ABE19B-DB79-400D-AE21-DAA9BE76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DA2D24-6DED-4591-A61C-D9D439AE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27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79E70-0082-4C61-B1C7-E0C7FCA7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2D12D-DDBB-4B49-8189-2FE1786C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52768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696B2B-A1F5-42F9-BE2A-92649D82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069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86E251-E237-48F3-A665-C028DF6C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BFDE46-85BC-4ABE-9B2B-D68A1B5A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52C3F6-880B-426A-8267-9CED7F43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715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80E8C-3963-4841-902F-AF0F6C45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C03D94-D9A9-49DD-B0A4-C3538EC60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52768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F6D1A7-6427-4C30-AEFE-B5828DA0B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069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2C55F2-441D-4FBB-B74A-DB08EAAF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CEAA9E-DC21-4320-8E68-61B55D93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5D0A8B-3D24-4283-B3CE-8F734950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403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6F8F0-7162-4FCD-A03F-06346CD7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94248D1-9FE5-42EB-96D1-46CB39D64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58022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78D859D-1623-420A-8503-5B67033F7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0013" y="806450"/>
            <a:ext cx="1914525" cy="520065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8322CF-6F3D-47F1-8A43-FB35AC650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4850" y="806450"/>
            <a:ext cx="5592763" cy="52006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3050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9CE38-6808-4F74-B2E2-F1E2E897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61C847-C224-4A3E-8860-260FDC126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2080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30CCAD-F9BC-4545-9FF6-C422A16F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5D6ED4-514B-4401-AF98-E010D731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44A918-60C8-4B4D-AAB7-64B03C34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36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A9B8E-598A-41D8-94B7-11378BDB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85310C-F73F-409E-B452-E62D69364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3752850" cy="41465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67B4CC-C7A6-4632-AE2A-98B687B2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651000"/>
            <a:ext cx="3752850" cy="41465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9FFABF-3A7A-44FB-A5B8-F035451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7BF071-2E16-4658-B1B9-082FE30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42532B-D2D3-4A3B-A692-5FE51F51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58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5D2FF-F2EF-4F03-9607-650C3710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914C83-F8DA-434A-86AC-92BF45A48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EE0F89-6230-4935-86D2-93CBCB39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292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D681B22-3F5F-49F3-B2E5-A40558557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4BAC24-EEAB-45AF-B7D4-4C86FD2BD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292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86D61E-6563-437A-B5C3-0F331765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D32D7C3-59CA-45E5-8AF5-FAD43173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D0902F9-DFBB-4E53-8B11-0A722187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90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DCB9E5-C985-4A41-B507-4DDB87E9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448DA3-8493-43D0-BBCD-C2EA8CA3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F90420-8D9B-4773-A833-65EBC50A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9F8367-5A5A-48FD-A3A5-731AABD3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26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3E859F-92AD-4FFD-B12C-11CCCE63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34F9E9-CF85-4093-8C8E-F1964BF7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C3823F-359A-4520-85A9-06E63D02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46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79E70-0082-4C61-B1C7-E0C7FCA7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2D12D-DDBB-4B49-8189-2FE1786C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10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696B2B-A1F5-42F9-BE2A-92649D82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722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86E251-E237-48F3-A665-C028DF6C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BFDE46-85BC-4ABE-9B2B-D68A1B5A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52C3F6-880B-426A-8267-9CED7F43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82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80E8C-3963-4841-902F-AF0F6C45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C03D94-D9A9-49DD-B0A4-C3538EC60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10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F6D1A7-6427-4C30-AEFE-B5828DA0B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722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2C55F2-441D-4FBB-B74A-DB08EAAF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CEAA9E-DC21-4320-8E68-61B55D93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5D0A8B-3D24-4283-B3CE-8F734950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81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93C24-FF6C-427F-8EA7-FB7BDBB315F1}"/>
              </a:ext>
            </a:extLst>
          </p:cNvPr>
          <p:cNvCxnSpPr/>
          <p:nvPr/>
        </p:nvCxnSpPr>
        <p:spPr>
          <a:xfrm>
            <a:off x="714375" y="6072188"/>
            <a:ext cx="764381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283" name="Title Placeholder 1">
            <a:extLst>
              <a:ext uri="{FF2B5EF4-FFF2-40B4-BE49-F238E27FC236}">
                <a16:creationId xmlns:a16="http://schemas.microsoft.com/office/drawing/2014/main" id="{898ACD82-24E2-490D-BABA-5127D9F803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4850" y="806450"/>
            <a:ext cx="764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97284" name="Text Placeholder 2">
            <a:extLst>
              <a:ext uri="{FF2B5EF4-FFF2-40B4-BE49-F238E27FC236}">
                <a16:creationId xmlns:a16="http://schemas.microsoft.com/office/drawing/2014/main" id="{AFC07BE9-C9F9-4F87-B49D-9B68B41ADC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6438" y="1651000"/>
            <a:ext cx="7658100" cy="413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Redigera format för bakgrundstext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97285" name="Picture 5" descr="090323_Lnu_Wordmark_Kalmar_Växjö_påhäng_transparent">
            <a:extLst>
              <a:ext uri="{FF2B5EF4-FFF2-40B4-BE49-F238E27FC236}">
                <a16:creationId xmlns:a16="http://schemas.microsoft.com/office/drawing/2014/main" id="{B8E9F3E9-8974-4276-AC2E-9BD850B0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299200"/>
            <a:ext cx="292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090323_Lnu_Symbol">
            <a:extLst>
              <a:ext uri="{FF2B5EF4-FFF2-40B4-BE49-F238E27FC236}">
                <a16:creationId xmlns:a16="http://schemas.microsoft.com/office/drawing/2014/main" id="{00C96DF5-943A-4F73-BB12-81D556579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4E1CA55-A1DE-4AC3-BB5C-BEBAC74CC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850" y="5797550"/>
            <a:ext cx="2054119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E22728F-F791-418D-86DC-0DAFD7ADF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797550"/>
            <a:ext cx="3086100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8C8E46-72AA-4DFE-96A8-F5C4DAA2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7195" y="5797550"/>
            <a:ext cx="2037343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6BD9627-3329-4DE6-AC63-754435E16E8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itle Placeholder 1">
            <a:extLst>
              <a:ext uri="{FF2B5EF4-FFF2-40B4-BE49-F238E27FC236}">
                <a16:creationId xmlns:a16="http://schemas.microsoft.com/office/drawing/2014/main" id="{898ACD82-24E2-490D-BABA-5127D9F803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4850" y="806450"/>
            <a:ext cx="764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Click to edit Master title style</a:t>
            </a:r>
          </a:p>
        </p:txBody>
      </p:sp>
      <p:sp>
        <p:nvSpPr>
          <p:cNvPr id="97284" name="Text Placeholder 2">
            <a:extLst>
              <a:ext uri="{FF2B5EF4-FFF2-40B4-BE49-F238E27FC236}">
                <a16:creationId xmlns:a16="http://schemas.microsoft.com/office/drawing/2014/main" id="{AFC07BE9-C9F9-4F87-B49D-9B68B41ADC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6438" y="1650999"/>
            <a:ext cx="7658100" cy="461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Click to edit Master text styles</a:t>
            </a:r>
          </a:p>
          <a:p>
            <a:pPr lvl="1"/>
            <a:r>
              <a:rPr lang="sv-SE" altLang="sv-SE"/>
              <a:t>Second level</a:t>
            </a:r>
          </a:p>
          <a:p>
            <a:pPr lvl="2"/>
            <a:r>
              <a:rPr lang="sv-SE" altLang="sv-SE"/>
              <a:t>Third level</a:t>
            </a:r>
          </a:p>
          <a:p>
            <a:pPr lvl="3"/>
            <a:r>
              <a:rPr lang="sv-SE" altLang="sv-SE"/>
              <a:t>Fourth level</a:t>
            </a:r>
          </a:p>
          <a:p>
            <a:pPr lvl="4"/>
            <a:r>
              <a:rPr lang="sv-SE" altLang="sv-SE"/>
              <a:t>Fifth level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4E1CA55-A1DE-4AC3-BB5C-BEBAC74CC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850" y="6264315"/>
            <a:ext cx="2054119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E22728F-F791-418D-86DC-0DAFD7ADF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64315"/>
            <a:ext cx="3086100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8C8E46-72AA-4DFE-96A8-F5C4DAA2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7195" y="6264315"/>
            <a:ext cx="2037343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6BD9627-3329-4DE6-AC63-754435E16E8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19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1L7Aj-LrH9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FE1E132-664F-564C-AE34-02C8FBCD27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980728"/>
            <a:ext cx="3528392" cy="496855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A95ED0B-DBD5-7A48-AB16-AB7F18EDFF78}"/>
              </a:ext>
            </a:extLst>
          </p:cNvPr>
          <p:cNvSpPr txBox="1"/>
          <p:nvPr/>
        </p:nvSpPr>
        <p:spPr>
          <a:xfrm>
            <a:off x="161764" y="188640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Lärandemodell för verksamhetsförlagd utbildning inom sjuksköterskeprogrammet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F1DCA8D-AEEF-6C49-BCC0-45160EDEF064}"/>
              </a:ext>
            </a:extLst>
          </p:cNvPr>
          <p:cNvSpPr txBox="1"/>
          <p:nvPr/>
        </p:nvSpPr>
        <p:spPr>
          <a:xfrm>
            <a:off x="971600" y="980728"/>
            <a:ext cx="40324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Studentcentrerat lärande</a:t>
            </a:r>
          </a:p>
          <a:p>
            <a:r>
              <a:rPr lang="sv-SE" dirty="0"/>
              <a:t>Studenten tar ansvar för sitt lärande</a:t>
            </a:r>
          </a:p>
          <a:p>
            <a:r>
              <a:rPr lang="sv-SE" dirty="0"/>
              <a:t>Studenten skapar och konstruerar kunskap</a:t>
            </a:r>
          </a:p>
          <a:p>
            <a:r>
              <a:rPr lang="sv-SE" sz="2400" b="1" dirty="0"/>
              <a:t>Personcentrerat lärande</a:t>
            </a:r>
          </a:p>
          <a:p>
            <a:r>
              <a:rPr lang="sv-SE" dirty="0"/>
              <a:t>Utgår från ett begränsat antal patienter</a:t>
            </a:r>
          </a:p>
          <a:p>
            <a:r>
              <a:rPr lang="sv-SE" dirty="0"/>
              <a:t>Fördjupar sina kunskaper utifrån patienten</a:t>
            </a:r>
          </a:p>
          <a:p>
            <a:r>
              <a:rPr lang="sv-SE" sz="2400" b="1" dirty="0"/>
              <a:t>Hållbart lärande</a:t>
            </a:r>
          </a:p>
          <a:p>
            <a:r>
              <a:rPr lang="sv-SE" dirty="0"/>
              <a:t>Vilar på forskning och beprövad erfarenhet</a:t>
            </a:r>
          </a:p>
          <a:p>
            <a:r>
              <a:rPr lang="sv-SE" dirty="0"/>
              <a:t>Kunskap som ska finnas kvar</a:t>
            </a:r>
          </a:p>
          <a:p>
            <a:r>
              <a:rPr lang="sv-SE" dirty="0"/>
              <a:t>Fördjupad kunskap utifrån det studenten redan vet</a:t>
            </a:r>
          </a:p>
          <a:p>
            <a:endParaRPr lang="sv-SE" sz="24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F993B23-085F-1041-9682-F253C1BDFD0D}"/>
              </a:ext>
            </a:extLst>
          </p:cNvPr>
          <p:cNvSpPr txBox="1"/>
          <p:nvPr/>
        </p:nvSpPr>
        <p:spPr>
          <a:xfrm>
            <a:off x="2464420" y="5307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390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72816" y="19968"/>
            <a:ext cx="6347713" cy="733796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Reflektion från student med </a:t>
            </a:r>
            <a:br>
              <a:rPr lang="sv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v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 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v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earning-erfarenhet”</a:t>
            </a:r>
            <a:r>
              <a:rPr lang="sv-SE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8432" y="1196752"/>
            <a:ext cx="7051511" cy="51845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Använde varandra som resurser -  Gav stöd </a:t>
            </a: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 f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ick stöd</a:t>
            </a:r>
          </a:p>
          <a:p>
            <a:pPr marL="68580" indent="0">
              <a:buNone/>
            </a:pPr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lärde varandra, såg sina egna misstag genom kamraten</a:t>
            </a:r>
          </a:p>
          <a:p>
            <a:pPr marL="68580" indent="0">
              <a:buNone/>
            </a:pPr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Sporrade varandra - </a:t>
            </a: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ågade lite mer</a:t>
            </a:r>
          </a:p>
          <a:p>
            <a:pPr marL="68580" indent="0">
              <a:buNone/>
            </a:pPr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Trygghet att vara två - Ställde frågor till varandra</a:t>
            </a:r>
          </a:p>
          <a:p>
            <a:pPr marL="68580" indent="0">
              <a:buNone/>
            </a:pPr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sv-S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Uppmärksammade mer/fler saker</a:t>
            </a:r>
          </a:p>
          <a:p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Delade på uppgifterna – tog varannan gång (t ex PVK, KAD, Blodtransfusion </a:t>
            </a:r>
            <a:r>
              <a:rPr lang="sv-S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580" indent="0">
              <a:buNone/>
            </a:pPr>
            <a:endParaRPr lang="sv-SE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sv-S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sv-S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294967295"/>
          </p:nvPr>
        </p:nvSpPr>
        <p:spPr>
          <a:xfrm>
            <a:off x="5724525" y="2312988"/>
            <a:ext cx="3419475" cy="349408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sv-S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8" name="Platshållare för innehåll 6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164288" y="753764"/>
            <a:ext cx="1511279" cy="1368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86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94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8B95E71-CAFC-3941-8D80-E08CB120D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7658100" cy="4136030"/>
          </a:xfrm>
        </p:spPr>
        <p:txBody>
          <a:bodyPr/>
          <a:lstStyle/>
          <a:p>
            <a:r>
              <a:rPr lang="sv-SE" sz="2400" dirty="0"/>
              <a:t>Lärandeenhet –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En eller flera avdelningar och mottagningar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Större antal studenter per vårdavdelning/enhet</a:t>
            </a:r>
          </a:p>
          <a:p>
            <a:pPr marL="0" indent="0"/>
            <a:endParaRPr lang="sv-SE" sz="2400" dirty="0"/>
          </a:p>
          <a:p>
            <a:pPr marL="0" indent="0"/>
            <a:r>
              <a:rPr lang="sv-SE" sz="2400" dirty="0"/>
              <a:t>Studieaktiviteter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Patientfall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Strukturerad reflektion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Peer Learning</a:t>
            </a:r>
          </a:p>
        </p:txBody>
      </p:sp>
    </p:spTree>
    <p:extLst>
      <p:ext uri="{BB962C8B-B14F-4D97-AF65-F5344CB8AC3E}">
        <p14:creationId xmlns:p14="http://schemas.microsoft.com/office/powerpoint/2010/main" val="230546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0CA8D-B865-DD47-BBCE-A1010EEA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Vad är Peer Learning?</a:t>
            </a:r>
            <a:br>
              <a:rPr lang="sv-SE" altLang="sv-SE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</a:b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pedagogisk modell för handledning av sjuksköterskestuderande under verksamhetsförlagd utbildning</a:t>
            </a:r>
            <a:b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rPr>
              <a:t>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DCDB91-C4CA-8A48-B18E-C4F4B08F7E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12725" lvl="1" indent="0">
              <a:lnSpc>
                <a:spcPct val="102000"/>
              </a:lnSpc>
              <a:buSzPct val="45000"/>
              <a:buNone/>
              <a:tabLst>
                <a:tab pos="4286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3988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sv-SE" alt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2725" lvl="1" indent="0">
              <a:lnSpc>
                <a:spcPct val="102000"/>
              </a:lnSpc>
              <a:buSzPct val="45000"/>
              <a:buNone/>
              <a:tabLst>
                <a:tab pos="4286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3988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sv-SE" alt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</a:t>
            </a:r>
            <a:r>
              <a:rPr lang="sv-SE" altLang="sv-S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sv-SE" alt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Jämlikt lärande</a:t>
            </a:r>
          </a:p>
          <a:p>
            <a:pPr marL="555625" lvl="1" indent="-342900">
              <a:lnSpc>
                <a:spcPct val="102000"/>
              </a:lnSpc>
              <a:buSzPct val="45000"/>
              <a:buFont typeface="Arial" panose="020B0604020202020204" pitchFamily="34" charset="0"/>
              <a:buChar char="•"/>
              <a:tabLst>
                <a:tab pos="4286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3988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sv-SE" altLang="sv-SE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 lära i sampel med jämbördiga</a:t>
            </a:r>
          </a:p>
          <a:p>
            <a:pPr marL="212725" lvl="1" indent="0">
              <a:lnSpc>
                <a:spcPct val="102000"/>
              </a:lnSpc>
              <a:buSzPct val="45000"/>
              <a:buNone/>
              <a:tabLst>
                <a:tab pos="4286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3988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sv-SE" alt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5625" lvl="1" indent="-342900">
              <a:lnSpc>
                <a:spcPct val="102000"/>
              </a:lnSpc>
              <a:buSzPct val="45000"/>
              <a:buFont typeface="Arial" panose="020B0604020202020204" pitchFamily="34" charset="0"/>
              <a:buChar char="•"/>
              <a:tabLst>
                <a:tab pos="428625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3988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sv-SE" sz="2000" dirty="0"/>
              <a:t>Studenterna har möjlighet att observera varandra, reflektera tillsammans samt ge och få ömsesidig återkoppling. I bakgrunden har de sin handledare. </a:t>
            </a:r>
          </a:p>
          <a:p>
            <a:endParaRPr lang="sv-SE" dirty="0"/>
          </a:p>
        </p:txBody>
      </p:sp>
      <p:pic>
        <p:nvPicPr>
          <p:cNvPr id="5" name="Picture 2" descr="Bildresultat för vfu sjuksköterskeprogrammet">
            <a:extLst>
              <a:ext uri="{FF2B5EF4-FFF2-40B4-BE49-F238E27FC236}">
                <a16:creationId xmlns:a16="http://schemas.microsoft.com/office/drawing/2014/main" id="{F8C4B955-3A06-4C46-B795-436E922A81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1688" y="2620496"/>
            <a:ext cx="3752850" cy="22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6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04757" y="188640"/>
            <a:ext cx="8435280" cy="71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buClrTx/>
              <a:buFontTx/>
              <a:buNone/>
            </a:pPr>
            <a:endParaRPr lang="sv-SE" altLang="sv-SE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0724B93-021C-9147-938D-4B3F328F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Varför Peer Learning?         </a:t>
            </a:r>
            <a:br>
              <a:rPr lang="sv-SE" altLang="sv-SE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0E87FDF-FBB4-164A-9820-46F5BA6A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47" y="1340768"/>
            <a:ext cx="7658100" cy="4136030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FFFFFF"/>
              </a:buClr>
            </a:pPr>
            <a:r>
              <a:rPr lang="sv-SE" altLang="sv-S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Utbildning behöver motsvara de krav som ställs på nyutbildade i samhället </a:t>
            </a:r>
            <a:endParaRPr lang="sv-SE" alt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sv-SE" alt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Säkra kvaliteten enligt UKÄs rekommendationer</a:t>
            </a:r>
          </a:p>
          <a:p>
            <a:pPr marL="457200" indent="-457200">
              <a:spcBef>
                <a:spcPts val="6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sv-SE" alt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Ansvar för sin kunskap i kliniska moment ger ett hållbart lärande</a:t>
            </a:r>
          </a:p>
          <a:p>
            <a:pPr marL="457200" indent="-457200">
              <a:spcBef>
                <a:spcPts val="6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v-SE" sz="2000" dirty="0"/>
              <a:t>Förbereder för NKSE</a:t>
            </a:r>
            <a:endParaRPr lang="sv-SE" alt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sv-SE" alt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Minskar handledaren arbetsbörda</a:t>
            </a:r>
          </a:p>
          <a:p>
            <a:pPr marL="457200" indent="-457200">
              <a:spcBef>
                <a:spcPts val="6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sv-SE" sz="2000" dirty="0"/>
              <a:t>- </a:t>
            </a:r>
            <a:r>
              <a:rPr lang="sv-SE" alt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Behov av stort antal studenter i kombination med krympande resurser</a:t>
            </a:r>
          </a:p>
          <a:p>
            <a:pPr marL="457200" indent="-457200">
              <a:spcBef>
                <a:spcPts val="600"/>
              </a:spcBef>
              <a:buClr>
                <a:srgbClr val="FFFFFF"/>
              </a:buClr>
              <a:buFont typeface="+mj-lt"/>
              <a:buAutoNum type="arabicPeriod"/>
            </a:pPr>
            <a:r>
              <a:rPr lang="sv-SE" sz="2000" dirty="0"/>
              <a:t>Syftet är att studenterna skall träna sig i att ta ett större ansvar för sitt lärande </a:t>
            </a:r>
            <a:r>
              <a:rPr lang="sv-SE" sz="2000" dirty="0" err="1"/>
              <a:t>bl</a:t>
            </a:r>
            <a:r>
              <a:rPr lang="sv-SE" sz="2000" dirty="0"/>
              <a:t> a när det gäller kommunikation, patientkontakt och samarbetsförmåga, dv s skapa ett studentcentrerat lärande</a:t>
            </a:r>
          </a:p>
          <a:p>
            <a:pPr marL="457200" indent="-457200">
              <a:spcBef>
                <a:spcPts val="600"/>
              </a:spcBef>
              <a:buClr>
                <a:srgbClr val="FFFFFF"/>
              </a:buClr>
              <a:buFont typeface="+mj-lt"/>
              <a:buAutoNum type="arabicPeriod"/>
            </a:pPr>
            <a:endParaRPr lang="sv-SE" alt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457200" indent="-457200"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§"/>
            </a:pPr>
            <a:endParaRPr lang="sv-SE" alt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682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6B2C9D-DECB-F14C-82DD-20B343AE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LEARNING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D82EEA-ED53-C842-81E8-2BE6AB4E6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268760"/>
            <a:ext cx="7658100" cy="4136030"/>
          </a:xfrm>
        </p:spPr>
        <p:txBody>
          <a:bodyPr/>
          <a:lstStyle/>
          <a:p>
            <a:pPr algn="ctr"/>
            <a:r>
              <a:rPr lang="sv-SE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https://www.youtube.com/watch?v=1L7Aj-LrH9Q</a:t>
            </a:r>
            <a:endParaRPr lang="sv-SE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1" descr="L1010365">
            <a:extLst>
              <a:ext uri="{FF2B5EF4-FFF2-40B4-BE49-F238E27FC236}">
                <a16:creationId xmlns:a16="http://schemas.microsoft.com/office/drawing/2014/main" id="{2A6D0A69-2015-2949-B3C5-D9819EAF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33" y="2564904"/>
            <a:ext cx="3598334" cy="26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4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2088"/>
          </a:xfrm>
        </p:spPr>
        <p:txBody>
          <a:bodyPr>
            <a:normAutofit fontScale="90000"/>
          </a:bodyPr>
          <a:lstStyle/>
          <a:p>
            <a:pPr marL="338138" indent="-336550" algn="ctr">
              <a:spcBef>
                <a:spcPts val="700"/>
              </a:spcBef>
            </a:pPr>
            <a:br>
              <a:rPr lang="sv-SE" altLang="sv-SE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 i det stora</a:t>
            </a:r>
            <a:br>
              <a:rPr lang="sv-SE" altLang="sv-S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063752" cy="47448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8000" dirty="0"/>
              <a:t>1 handledare - 2 studenter</a:t>
            </a:r>
          </a:p>
          <a:p>
            <a:pPr marL="0" indent="0">
              <a:buNone/>
            </a:pPr>
            <a:r>
              <a:rPr lang="sv-SE" sz="8000" dirty="0"/>
              <a:t>eller schematekniskt </a:t>
            </a:r>
          </a:p>
          <a:p>
            <a:pPr marL="0" indent="0">
              <a:buNone/>
            </a:pPr>
            <a:r>
              <a:rPr lang="sv-SE" sz="8000" dirty="0"/>
              <a:t>2 handledare - 2 studenter</a:t>
            </a:r>
          </a:p>
          <a:p>
            <a:pPr marL="0" indent="0">
              <a:buNone/>
            </a:pPr>
            <a:r>
              <a:rPr lang="sv-SE" sz="8000" b="1" dirty="0"/>
              <a:t>Introduktion på avdelningen/enheten </a:t>
            </a:r>
            <a:r>
              <a:rPr lang="sv-SE" sz="8000" dirty="0"/>
              <a:t>innehåller t ex allmän information, rutiner och verksamhetsspecifik information</a:t>
            </a:r>
          </a:p>
          <a:p>
            <a:pPr marL="0" indent="0">
              <a:buNone/>
            </a:pPr>
            <a:endParaRPr lang="sv-SE" sz="8000" b="1" dirty="0"/>
          </a:p>
          <a:p>
            <a:pPr marL="0" indent="0">
              <a:buNone/>
            </a:pPr>
            <a:r>
              <a:rPr lang="sv-SE" sz="8000" b="1" dirty="0"/>
              <a:t>Planeringssamtal</a:t>
            </a:r>
            <a:r>
              <a:rPr lang="sv-SE" sz="8000" dirty="0"/>
              <a:t> studenten presenterar sina mål med utgångspunkt från kursplanen</a:t>
            </a:r>
          </a:p>
          <a:p>
            <a:pPr marL="0" indent="0">
              <a:buNone/>
            </a:pPr>
            <a:endParaRPr lang="sv-SE" sz="8000" b="1" dirty="0"/>
          </a:p>
          <a:p>
            <a:pPr marL="0" indent="0">
              <a:buNone/>
            </a:pPr>
            <a:r>
              <a:rPr lang="sv-SE" sz="8000" b="1" dirty="0"/>
              <a:t>Egna patienter/ansvar för sal</a:t>
            </a:r>
          </a:p>
          <a:p>
            <a:pPr marL="0" indent="0">
              <a:buNone/>
            </a:pPr>
            <a:r>
              <a:rPr lang="sv-SE" sz="8000" dirty="0"/>
              <a:t>(relaterat till vilken termin det är)</a:t>
            </a:r>
          </a:p>
          <a:p>
            <a:pPr marL="0" indent="0">
              <a:buNone/>
            </a:pPr>
            <a:r>
              <a:rPr lang="sv-SE" sz="8000" b="1" dirty="0"/>
              <a:t>Veckovis skriftlig feedback</a:t>
            </a:r>
          </a:p>
          <a:p>
            <a:pPr marL="0" indent="0">
              <a:buNone/>
            </a:pPr>
            <a:r>
              <a:rPr lang="sv-SE" sz="8000" b="1" dirty="0"/>
              <a:t>Slutbedömning</a:t>
            </a:r>
          </a:p>
          <a:p>
            <a:pPr marL="0" indent="0">
              <a:buNone/>
            </a:pPr>
            <a:endParaRPr lang="sv-SE" sz="8000" dirty="0"/>
          </a:p>
          <a:p>
            <a:pPr marL="0" indent="0">
              <a:buNone/>
            </a:pPr>
            <a:endParaRPr lang="sv-SE" sz="80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032" y="1052736"/>
            <a:ext cx="3816424" cy="4968552"/>
          </a:xfrm>
        </p:spPr>
        <p:txBody>
          <a:bodyPr>
            <a:normAutofit fontScale="25000" lnSpcReduction="20000"/>
          </a:bodyPr>
          <a:lstStyle/>
          <a:p>
            <a:r>
              <a:rPr lang="sv-SE" sz="8000" b="1" dirty="0"/>
              <a:t>Peer Learning</a:t>
            </a:r>
            <a:endParaRPr lang="sv-SE" sz="8000" dirty="0"/>
          </a:p>
          <a:p>
            <a:r>
              <a:rPr lang="sv-SE" sz="8000" dirty="0"/>
              <a:t>Till en början har studenterna gemensamma patienter t ex en sal med 2-3 patienter</a:t>
            </a:r>
          </a:p>
          <a:p>
            <a:endParaRPr lang="sv-SE" sz="8000" dirty="0"/>
          </a:p>
          <a:p>
            <a:r>
              <a:rPr lang="sv-SE" sz="8000" dirty="0"/>
              <a:t>Senare i VFU planerar studenterna individuellt för att sedan få återkoppling av sin medstudent och/eller handledare. </a:t>
            </a:r>
          </a:p>
          <a:p>
            <a:endParaRPr lang="sv-SE" sz="8000" dirty="0"/>
          </a:p>
          <a:p>
            <a:r>
              <a:rPr lang="sv-SE" sz="8000" dirty="0"/>
              <a:t>Viktigt att veta vem av studenterna som ansvarar för patienten och vem som är observatör. </a:t>
            </a:r>
            <a:endParaRPr lang="sv-SE" sz="8000" b="1" dirty="0"/>
          </a:p>
          <a:p>
            <a:pPr marL="0" indent="0">
              <a:buNone/>
            </a:pPr>
            <a:endParaRPr lang="sv-SE" sz="8000" b="1" dirty="0"/>
          </a:p>
          <a:p>
            <a:pPr marL="0" indent="0">
              <a:buNone/>
            </a:pPr>
            <a:r>
              <a:rPr lang="sv-SE" sz="7200" b="1" dirty="0"/>
              <a:t>Arbetsuppgifter</a:t>
            </a:r>
            <a:r>
              <a:rPr lang="sv-SE" sz="7200" dirty="0"/>
              <a:t> att förbereda och genomföra som är relaterade till studiemål (bedömningsunderlaget)</a:t>
            </a:r>
            <a:endParaRPr lang="sv-SE" sz="7200" b="1" dirty="0"/>
          </a:p>
          <a:p>
            <a:pPr marL="0" indent="0">
              <a:buNone/>
            </a:pPr>
            <a:r>
              <a:rPr lang="sv-SE" sz="7200" b="1" dirty="0"/>
              <a:t>IDÉBANK</a:t>
            </a:r>
          </a:p>
          <a:p>
            <a:pPr marL="0" indent="0">
              <a:buNone/>
            </a:pPr>
            <a:endParaRPr lang="sv-SE" sz="7200" b="1" dirty="0"/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59812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3F019-D66B-9249-935F-46480724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 Peer Learning</a:t>
            </a:r>
            <a:br>
              <a:rPr lang="sv-SE" altLang="sv-S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/>
              <a:t>Studenter och handledare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E34AD-0952-D74A-8B4E-4F87E7DA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Exempel  på arbetsgång: 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Briefing (Förhandledning) </a:t>
            </a:r>
            <a:r>
              <a:rPr lang="sv-SE" sz="2000" dirty="0"/>
              <a:t>Studenterna planerar sitt arbete med stöd av handledaren. Tillsammans bestäms vilka patienter som studenterna ska ”ansvara” för, vilka arbetsuppgifter som ska genomföras.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/>
              <a:t>Studenterna </a:t>
            </a:r>
            <a:r>
              <a:rPr lang="sv-SE" sz="2000" b="1" dirty="0"/>
              <a:t>förbereder</a:t>
            </a:r>
            <a:r>
              <a:rPr lang="sv-SE" sz="2000" dirty="0"/>
              <a:t> tillsammans (vårdhandbok, ta fram material o s 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Studenterna </a:t>
            </a:r>
            <a:r>
              <a:rPr lang="sv-SE" sz="2000" b="1" dirty="0"/>
              <a:t>stämmer av </a:t>
            </a:r>
            <a:r>
              <a:rPr lang="sv-SE" sz="2000" dirty="0"/>
              <a:t>med handledaren, behöver hen vara med eller kan studenterna </a:t>
            </a:r>
            <a:r>
              <a:rPr lang="sv-SE" sz="2000" b="1" dirty="0"/>
              <a:t>agera och observera </a:t>
            </a:r>
            <a:r>
              <a:rPr lang="sv-SE" sz="2000" dirty="0"/>
              <a:t>varandra?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/>
              <a:t>En student agerar och en student observerar alternativt båda agerar/samarbetar (vid uppgift som kräver två personer)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b="1" dirty="0"/>
              <a:t>Debriefing</a:t>
            </a:r>
            <a:r>
              <a:rPr lang="sv-SE" sz="2000" dirty="0"/>
              <a:t> med medstudent </a:t>
            </a:r>
            <a:r>
              <a:rPr lang="sv-SE" sz="2000" b="1" dirty="0"/>
              <a:t>Debriefing</a:t>
            </a:r>
            <a:r>
              <a:rPr lang="sv-SE" sz="2000" dirty="0"/>
              <a:t> med handledare</a:t>
            </a:r>
          </a:p>
          <a:p>
            <a:pPr marL="0" indent="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224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443136"/>
          </a:xfrm>
        </p:spPr>
        <p:txBody>
          <a:bodyPr>
            <a:noAutofit/>
          </a:bodyPr>
          <a:lstStyle/>
          <a:p>
            <a:pPr algn="ctr"/>
            <a:r>
              <a:rPr lang="sv-SE" altLang="sv-S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Debriefing (Återkoppling)</a:t>
            </a:r>
            <a:br>
              <a:rPr lang="sv-SE" altLang="sv-S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2800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7973" y="1196752"/>
            <a:ext cx="7658100" cy="4136030"/>
          </a:xfrm>
        </p:spPr>
        <p:txBody>
          <a:bodyPr/>
          <a:lstStyle/>
          <a:p>
            <a:r>
              <a:rPr lang="sv-SE" sz="2400" dirty="0"/>
              <a:t>Studenterna ger varandra återkoppling</a:t>
            </a:r>
          </a:p>
          <a:p>
            <a:r>
              <a:rPr lang="sv-SE" sz="2400" dirty="0"/>
              <a:t>Studenterna får </a:t>
            </a:r>
            <a:r>
              <a:rPr lang="sv-SE" sz="2400" b="1" dirty="0"/>
              <a:t>individuell</a:t>
            </a:r>
            <a:r>
              <a:rPr lang="sv-SE" sz="2400" dirty="0"/>
              <a:t> återkoppling från handledare</a:t>
            </a:r>
          </a:p>
          <a:p>
            <a:r>
              <a:rPr lang="sv-SE" sz="2400" dirty="0"/>
              <a:t>Vad var bra? Vad kunde göras bättre?</a:t>
            </a:r>
          </a:p>
          <a:p>
            <a:endParaRPr lang="sv-SE" sz="2400" dirty="0"/>
          </a:p>
          <a:p>
            <a:r>
              <a:rPr lang="sv-SE" sz="2400" dirty="0"/>
              <a:t>Råd till handledare: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Viktigt att återkopplingarna är individuella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Jämför inte studenterna. Se den enskilda studenten.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Säg ”du”, inte ”ni”</a:t>
            </a:r>
          </a:p>
        </p:txBody>
      </p:sp>
    </p:spTree>
    <p:extLst>
      <p:ext uri="{BB962C8B-B14F-4D97-AF65-F5344CB8AC3E}">
        <p14:creationId xmlns:p14="http://schemas.microsoft.com/office/powerpoint/2010/main" val="218400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Jämförelse</a:t>
            </a:r>
            <a:r>
              <a:rPr lang="sv-SE" dirty="0"/>
              <a:t> mellan </a:t>
            </a:r>
            <a:r>
              <a:rPr lang="sv-SE" dirty="0">
                <a:solidFill>
                  <a:schemeClr val="tx1"/>
                </a:solidFill>
              </a:rPr>
              <a:t>traditionell handledning - Peer Learning</a:t>
            </a:r>
            <a:br>
              <a:rPr lang="sv-SE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326072"/>
              </p:ext>
            </p:extLst>
          </p:nvPr>
        </p:nvGraphicFramePr>
        <p:xfrm>
          <a:off x="609600" y="1628775"/>
          <a:ext cx="6842126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063">
                  <a:extLst>
                    <a:ext uri="{9D8B030D-6E8A-4147-A177-3AD203B41FA5}">
                      <a16:colId xmlns:a16="http://schemas.microsoft.com/office/drawing/2014/main" val="1554353019"/>
                    </a:ext>
                  </a:extLst>
                </a:gridCol>
                <a:gridCol w="3421063">
                  <a:extLst>
                    <a:ext uri="{9D8B030D-6E8A-4147-A177-3AD203B41FA5}">
                      <a16:colId xmlns:a16="http://schemas.microsoft.com/office/drawing/2014/main" val="2742245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Traditionell handledning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Peer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79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aseline="0" dirty="0"/>
                        <a:t>En student/ två handledare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Två studenter/en handledare</a:t>
                      </a:r>
                      <a:endParaRPr lang="sv-SE" dirty="0"/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16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Handledare först,</a:t>
                      </a:r>
                      <a:r>
                        <a:rPr lang="sv-SE" baseline="0" dirty="0"/>
                        <a:t> studenten ”följer”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Student först (förbereder/genomför), handledare ”följer”</a:t>
                      </a:r>
                    </a:p>
                    <a:p>
                      <a:r>
                        <a:rPr lang="sv-SE" dirty="0"/>
                        <a:t>I den mån det är</a:t>
                      </a:r>
                      <a:r>
                        <a:rPr lang="sv-SE" baseline="0" dirty="0"/>
                        <a:t> möjligt d v s m</a:t>
                      </a:r>
                      <a:r>
                        <a:rPr lang="sv-SE" dirty="0"/>
                        <a:t>oment relevant</a:t>
                      </a:r>
                      <a:r>
                        <a:rPr lang="sv-SE" baseline="0" dirty="0"/>
                        <a:t> för aktuell termin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70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Återkoppling med fokus på mittbedömning/slutbedömning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Kontinuerlig</a:t>
                      </a:r>
                      <a:r>
                        <a:rPr lang="sv-SE" baseline="0" dirty="0"/>
                        <a:t>a </a:t>
                      </a:r>
                      <a:r>
                        <a:rPr lang="sv-SE" dirty="0"/>
                        <a:t>återkopplingar</a:t>
                      </a:r>
                    </a:p>
                    <a:p>
                      <a:r>
                        <a:rPr lang="sv-SE" dirty="0"/>
                        <a:t>- Även direkt</a:t>
                      </a:r>
                      <a:r>
                        <a:rPr lang="sv-SE" baseline="0" dirty="0"/>
                        <a:t> i anslutning till moment och slutet av passet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2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Individuell bedömning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Individuell bedömning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366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31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014888"/>
      </p:ext>
    </p:extLst>
  </p:cSld>
  <p:clrMapOvr>
    <a:masterClrMapping/>
  </p:clrMapOvr>
</p:sld>
</file>

<file path=ppt/theme/theme1.xml><?xml version="1.0" encoding="utf-8"?>
<a:theme xmlns:a="http://schemas.openxmlformats.org/drawingml/2006/main" name="Linnéuniversitetet">
  <a:themeElements>
    <a:clrScheme name="Linnéuniversitetet">
      <a:dk1>
        <a:sysClr val="windowText" lastClr="000000"/>
      </a:dk1>
      <a:lt1>
        <a:sysClr val="window" lastClr="FFFFFF"/>
      </a:lt1>
      <a:dk2>
        <a:srgbClr val="333333"/>
      </a:dk2>
      <a:lt2>
        <a:srgbClr val="E0DED8"/>
      </a:lt2>
      <a:accent1>
        <a:srgbClr val="FFE000"/>
      </a:accent1>
      <a:accent2>
        <a:srgbClr val="F142BF"/>
      </a:accent2>
      <a:accent3>
        <a:srgbClr val="4CC010"/>
      </a:accent3>
      <a:accent4>
        <a:srgbClr val="B281FE"/>
      </a:accent4>
      <a:accent5>
        <a:srgbClr val="56C5FF"/>
      </a:accent5>
      <a:accent6>
        <a:srgbClr val="FF963E"/>
      </a:accent6>
      <a:hlink>
        <a:srgbClr val="0563C1"/>
      </a:hlink>
      <a:folHlink>
        <a:srgbClr val="954F72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591419C9-C941-4446-9D44-A7E3AB7D6488}" vid="{6E845439-0A22-4F84-8065-F758209EC173}"/>
    </a:ext>
  </a:extLst>
</a:theme>
</file>

<file path=ppt/theme/theme2.xml><?xml version="1.0" encoding="utf-8"?>
<a:theme xmlns:a="http://schemas.openxmlformats.org/drawingml/2006/main" name="Utan logotyp">
  <a:themeElements>
    <a:clrScheme name="Linnéuniversitetet">
      <a:dk1>
        <a:sysClr val="windowText" lastClr="000000"/>
      </a:dk1>
      <a:lt1>
        <a:sysClr val="window" lastClr="FFFFFF"/>
      </a:lt1>
      <a:dk2>
        <a:srgbClr val="333333"/>
      </a:dk2>
      <a:lt2>
        <a:srgbClr val="E0DED8"/>
      </a:lt2>
      <a:accent1>
        <a:srgbClr val="FFE000"/>
      </a:accent1>
      <a:accent2>
        <a:srgbClr val="F142BF"/>
      </a:accent2>
      <a:accent3>
        <a:srgbClr val="4CC010"/>
      </a:accent3>
      <a:accent4>
        <a:srgbClr val="B281FE"/>
      </a:accent4>
      <a:accent5>
        <a:srgbClr val="56C5FF"/>
      </a:accent5>
      <a:accent6>
        <a:srgbClr val="FF963E"/>
      </a:accent6>
      <a:hlink>
        <a:srgbClr val="0563C1"/>
      </a:hlink>
      <a:folHlink>
        <a:srgbClr val="954F72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591419C9-C941-4446-9D44-A7E3AB7D6488}" vid="{6277359D-B265-49E5-A6D0-3CD944EBCD9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Linnéuniversitetet</Template>
  <TotalTime>223</TotalTime>
  <Words>632</Words>
  <Application>Microsoft Macintosh PowerPoint</Application>
  <PresentationFormat>Bildspel på skärmen (4:3)</PresentationFormat>
  <Paragraphs>108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MS Gothic</vt:lpstr>
      <vt:lpstr>Arial</vt:lpstr>
      <vt:lpstr>Calibri</vt:lpstr>
      <vt:lpstr>Times New Roman</vt:lpstr>
      <vt:lpstr>Wingdings</vt:lpstr>
      <vt:lpstr>Linnéuniversitetet</vt:lpstr>
      <vt:lpstr>Utan logotyp</vt:lpstr>
      <vt:lpstr>PowerPoint-presentation</vt:lpstr>
      <vt:lpstr>PowerPoint-presentation</vt:lpstr>
      <vt:lpstr>Vad är Peer Learning? En pedagogisk modell för handledning av sjuksköterskestuderande under verksamhetsförlagd utbildning   </vt:lpstr>
      <vt:lpstr>Varför Peer Learning?          </vt:lpstr>
      <vt:lpstr>PEER LEARNING </vt:lpstr>
      <vt:lpstr> Struktur i det stora </vt:lpstr>
      <vt:lpstr>Struktur Peer Learning Studenter och handledare </vt:lpstr>
      <vt:lpstr>Debriefing (Återkoppling) </vt:lpstr>
      <vt:lpstr>Jämförelse mellan traditionell handledning - Peer Learning </vt:lpstr>
      <vt:lpstr>Reflektion från student med  ”Peer Learning-erfarenhet”                 </vt:lpstr>
      <vt:lpstr>PowerPoint-presentation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LEARNING  En pedagogisk modell för handledning av sjuksköterskestuderande under verksamhetsförlagd utbildning  </dc:title>
  <dc:creator>Yvonne Utegård</dc:creator>
  <cp:lastModifiedBy>Microsoft Office User</cp:lastModifiedBy>
  <cp:revision>36</cp:revision>
  <dcterms:created xsi:type="dcterms:W3CDTF">2018-03-05T15:41:30Z</dcterms:created>
  <dcterms:modified xsi:type="dcterms:W3CDTF">2018-09-20T05:58:49Z</dcterms:modified>
  <cp:version>2</cp:version>
</cp:coreProperties>
</file>