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91" r:id="rId2"/>
  </p:sldMasterIdLst>
  <p:notesMasterIdLst>
    <p:notesMasterId r:id="rId13"/>
  </p:notesMasterIdLst>
  <p:sldIdLst>
    <p:sldId id="256" r:id="rId3"/>
    <p:sldId id="291" r:id="rId4"/>
    <p:sldId id="307" r:id="rId5"/>
    <p:sldId id="309" r:id="rId6"/>
    <p:sldId id="310" r:id="rId7"/>
    <p:sldId id="295" r:id="rId8"/>
    <p:sldId id="300" r:id="rId9"/>
    <p:sldId id="308" r:id="rId10"/>
    <p:sldId id="294" r:id="rId11"/>
    <p:sldId id="258" r:id="rId12"/>
  </p:sldIdLst>
  <p:sldSz cx="9144000" cy="6858000" type="screen4x3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4721" autoAdjust="0"/>
  </p:normalViewPr>
  <p:slideViewPr>
    <p:cSldViewPr>
      <p:cViewPr varScale="1">
        <p:scale>
          <a:sx n="107" d="100"/>
          <a:sy n="107" d="100"/>
        </p:scale>
        <p:origin x="157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Rosén" userId="18219c21-961d-4c72-8d48-0cb560aebebf" providerId="ADAL" clId="{F659E6AB-A3A8-4C7D-9DB8-84E4D9CB2F25}"/>
    <pc:docChg chg="modSld">
      <pc:chgData name="Christina Rosén" userId="18219c21-961d-4c72-8d48-0cb560aebebf" providerId="ADAL" clId="{F659E6AB-A3A8-4C7D-9DB8-84E4D9CB2F25}" dt="2025-09-14T12:58:49.010" v="18" actId="20577"/>
      <pc:docMkLst>
        <pc:docMk/>
      </pc:docMkLst>
      <pc:sldChg chg="modSp mod">
        <pc:chgData name="Christina Rosén" userId="18219c21-961d-4c72-8d48-0cb560aebebf" providerId="ADAL" clId="{F659E6AB-A3A8-4C7D-9DB8-84E4D9CB2F25}" dt="2025-09-14T12:58:19.393" v="3" actId="20577"/>
        <pc:sldMkLst>
          <pc:docMk/>
          <pc:sldMk cId="3454987224" sldId="256"/>
        </pc:sldMkLst>
        <pc:spChg chg="mod">
          <ac:chgData name="Christina Rosén" userId="18219c21-961d-4c72-8d48-0cb560aebebf" providerId="ADAL" clId="{F659E6AB-A3A8-4C7D-9DB8-84E4D9CB2F25}" dt="2025-09-14T12:58:19.393" v="3" actId="20577"/>
          <ac:spMkLst>
            <pc:docMk/>
            <pc:sldMk cId="3454987224" sldId="256"/>
            <ac:spMk id="3" creationId="{499EB56F-5B8A-429F-B249-FE7E19DD2C8B}"/>
          </ac:spMkLst>
        </pc:spChg>
      </pc:sldChg>
      <pc:sldChg chg="modSp mod">
        <pc:chgData name="Christina Rosén" userId="18219c21-961d-4c72-8d48-0cb560aebebf" providerId="ADAL" clId="{F659E6AB-A3A8-4C7D-9DB8-84E4D9CB2F25}" dt="2025-09-14T12:58:49.010" v="18" actId="20577"/>
        <pc:sldMkLst>
          <pc:docMk/>
          <pc:sldMk cId="3502985224" sldId="310"/>
        </pc:sldMkLst>
        <pc:spChg chg="mod">
          <ac:chgData name="Christina Rosén" userId="18219c21-961d-4c72-8d48-0cb560aebebf" providerId="ADAL" clId="{F659E6AB-A3A8-4C7D-9DB8-84E4D9CB2F25}" dt="2025-09-14T12:58:49.010" v="18" actId="20577"/>
          <ac:spMkLst>
            <pc:docMk/>
            <pc:sldMk cId="3502985224" sldId="310"/>
            <ac:spMk id="3" creationId="{89E8AAC2-045D-C522-2E6C-CEA7B18AEA6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A849B8-FDBA-4C80-BB81-DF7B8A96A9B9}" type="datetimeFigureOut">
              <a:rPr lang="sv-SE" smtClean="0"/>
              <a:t>2025-09-14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96618-DCD8-4754-B0DF-254AC67471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4796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0EF999B-7765-4BF0-ADE2-D3E95F9B07C2}"/>
              </a:ext>
            </a:extLst>
          </p:cNvPr>
          <p:cNvCxnSpPr/>
          <p:nvPr/>
        </p:nvCxnSpPr>
        <p:spPr>
          <a:xfrm>
            <a:off x="714375" y="6072188"/>
            <a:ext cx="7643813" cy="1587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0355" name="Title Placeholder 1">
            <a:extLst>
              <a:ext uri="{FF2B5EF4-FFF2-40B4-BE49-F238E27FC236}">
                <a16:creationId xmlns:a16="http://schemas.microsoft.com/office/drawing/2014/main" id="{DC415B66-E80C-4D68-B3D0-3944F631D1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449388"/>
            <a:ext cx="7772400" cy="2151062"/>
          </a:xfrm>
        </p:spPr>
        <p:txBody>
          <a:bodyPr/>
          <a:lstStyle>
            <a:lvl1pPr>
              <a:lnSpc>
                <a:spcPts val="7500"/>
              </a:lnSpc>
              <a:defRPr sz="7500"/>
            </a:lvl1pPr>
          </a:lstStyle>
          <a:p>
            <a:pPr lvl="0"/>
            <a:r>
              <a:rPr lang="sv-SE" altLang="sv-SE" noProof="0"/>
              <a:t>Klicka här för att ändra mall för rubrikformat</a:t>
            </a:r>
            <a:endParaRPr lang="en-US" altLang="sv-SE" noProof="0"/>
          </a:p>
        </p:txBody>
      </p:sp>
      <p:sp>
        <p:nvSpPr>
          <p:cNvPr id="100356" name="Text Placeholder 2">
            <a:extLst>
              <a:ext uri="{FF2B5EF4-FFF2-40B4-BE49-F238E27FC236}">
                <a16:creationId xmlns:a16="http://schemas.microsoft.com/office/drawing/2014/main" id="{EEAC6984-A5D3-4223-83CD-8F04A70565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sv-SE" altLang="sv-SE" noProof="0"/>
              <a:t>Klicka här för att ändra mall för underrubrikformat</a:t>
            </a:r>
            <a:endParaRPr lang="en-US" altLang="sv-SE" noProof="0"/>
          </a:p>
        </p:txBody>
      </p:sp>
      <p:pic>
        <p:nvPicPr>
          <p:cNvPr id="100357" name="Picture 5" descr="090323_Lnu_Wordmark_Kalmar_Växjö_påhäng_transparent">
            <a:extLst>
              <a:ext uri="{FF2B5EF4-FFF2-40B4-BE49-F238E27FC236}">
                <a16:creationId xmlns:a16="http://schemas.microsoft.com/office/drawing/2014/main" id="{484F6B9E-570F-4E5E-9AFB-392803C24E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6299200"/>
            <a:ext cx="29241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58" name="Picture 6" descr="090323_Lnu_Symbol">
            <a:extLst>
              <a:ext uri="{FF2B5EF4-FFF2-40B4-BE49-F238E27FC236}">
                <a16:creationId xmlns:a16="http://schemas.microsoft.com/office/drawing/2014/main" id="{9D0500B8-68CC-4661-8A86-0C162E2B0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00" y="6207125"/>
            <a:ext cx="249238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06F8F0-7162-4FCD-A03F-06346CD7A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94248D1-9FE5-42EB-96D1-46CB39D643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
Nivå två
Nivå tre
Nivå fyra
Nivå fem</a:t>
            </a:r>
          </a:p>
        </p:txBody>
      </p:sp>
    </p:spTree>
    <p:extLst>
      <p:ext uri="{BB962C8B-B14F-4D97-AF65-F5344CB8AC3E}">
        <p14:creationId xmlns:p14="http://schemas.microsoft.com/office/powerpoint/2010/main" val="56145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78D859D-1623-420A-8503-5B67033F79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50013" y="806450"/>
            <a:ext cx="1914525" cy="520065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98322CF-6F3D-47F1-8A43-FB35AC650F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04850" y="806450"/>
            <a:ext cx="5592763" cy="5200650"/>
          </a:xfrm>
        </p:spPr>
        <p:txBody>
          <a:bodyPr vert="eaVert"/>
          <a:lstStyle/>
          <a:p>
            <a:pPr lvl="0"/>
            <a:r>
              <a:rPr lang="sv-SE"/>
              <a:t>Redigera format för bakgrundstext
Nivå två
Nivå tre
Nivå fyra
Nivå fem</a:t>
            </a:r>
          </a:p>
        </p:txBody>
      </p:sp>
    </p:spTree>
    <p:extLst>
      <p:ext uri="{BB962C8B-B14F-4D97-AF65-F5344CB8AC3E}">
        <p14:creationId xmlns:p14="http://schemas.microsoft.com/office/powerpoint/2010/main" val="17189814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9" descr="090323_Lnu-se.png">
            <a:extLst>
              <a:ext uri="{FF2B5EF4-FFF2-40B4-BE49-F238E27FC236}">
                <a16:creationId xmlns:a16="http://schemas.microsoft.com/office/drawing/2014/main" id="{85731244-C1E5-4462-9CD9-9CABB20B3D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36887" y="4713549"/>
            <a:ext cx="2070228" cy="561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Content Placeholder 12" descr="090323_Lnu_Symbol.png">
            <a:extLst>
              <a:ext uri="{FF2B5EF4-FFF2-40B4-BE49-F238E27FC236}">
                <a16:creationId xmlns:a16="http://schemas.microsoft.com/office/drawing/2014/main" id="{35F4C14C-02D5-4FC7-BAE9-39BF276B484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23565" y="1448780"/>
            <a:ext cx="2096872" cy="2775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03514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Title Placeholder 1">
            <a:extLst>
              <a:ext uri="{FF2B5EF4-FFF2-40B4-BE49-F238E27FC236}">
                <a16:creationId xmlns:a16="http://schemas.microsoft.com/office/drawing/2014/main" id="{DC415B66-E80C-4D68-B3D0-3944F631D1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449388"/>
            <a:ext cx="7772400" cy="2151062"/>
          </a:xfrm>
        </p:spPr>
        <p:txBody>
          <a:bodyPr/>
          <a:lstStyle>
            <a:lvl1pPr>
              <a:lnSpc>
                <a:spcPts val="7500"/>
              </a:lnSpc>
              <a:defRPr sz="7500"/>
            </a:lvl1pPr>
          </a:lstStyle>
          <a:p>
            <a:pPr lvl="0"/>
            <a:r>
              <a:rPr lang="en-US" altLang="sv-SE" noProof="0"/>
              <a:t>Click to edit Master title style</a:t>
            </a:r>
          </a:p>
        </p:txBody>
      </p:sp>
      <p:sp>
        <p:nvSpPr>
          <p:cNvPr id="100356" name="Text Placeholder 2">
            <a:extLst>
              <a:ext uri="{FF2B5EF4-FFF2-40B4-BE49-F238E27FC236}">
                <a16:creationId xmlns:a16="http://schemas.microsoft.com/office/drawing/2014/main" id="{EEAC6984-A5D3-4223-83CD-8F04A70565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altLang="sv-SE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83445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2C8885-8892-4378-88B8-E4A7D1A4A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D81545-B23B-42B7-BBD3-46D8FC016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B2DEE88-E908-4908-9A7A-DE4B55F45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0ABE19B-DB79-400D-AE21-DAA9BE763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6DA2D24-6DED-4591-A61C-D9D439AEA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2149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89CE38-6808-4F74-B2E2-F1E2E8979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61C847-C224-4A3E-8860-260FDC126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674852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330CCAD-F9BC-4545-9FF6-C422A16F5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35D6ED4-514B-4401-AF98-E010D7311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C44A918-60C8-4B4D-AAB7-64B03C34C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8756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4A9B8E-598A-41D8-94B7-11378BDB9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F85310C-F73F-409E-B452-E62D69364C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6438" y="1650999"/>
            <a:ext cx="3752850" cy="461331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67B4CC-C7A6-4632-AE2A-98B687B2C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11688" y="1650999"/>
            <a:ext cx="3752850" cy="461331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E9FFABF-3A7A-44FB-A5B8-F03545154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67BF071-2E16-4658-B1B9-082FE300A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442532B-D2D3-4A3B-A692-5FE51F519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35533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35D2FF-F2EF-4F03-9607-650C37103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5914C83-F8DA-434A-86AC-92BF45A48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9EE0F89-6230-4935-86D2-93CBCB39E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75924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681B22-3F5F-49F3-B2E5-A405585576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E4BAC24-EEAB-45AF-B7D4-4C86FD2BD3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75924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086D61E-6563-437A-B5C3-0F3317651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D32D7C3-59CA-45E5-8AF5-FAD43173F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D0902F9-DFBB-4E53-8B11-0A7221875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67362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DCB9E5-C985-4A41-B507-4DDB87E95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8448DA3-8493-43D0-BBCD-C2EA8CA3F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9F90420-8D9B-4773-A833-65EBC50AD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19F8367-5A5A-48FD-A3A5-731AABD34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41443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53E859F-92AD-4FFD-B12C-11CCCE63F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F34F9E9-CF85-4093-8C8E-F1964BF77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9C3823F-359A-4520-85A9-06E63D02A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225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2C8885-8892-4378-88B8-E4A7D1A4A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D81545-B23B-42B7-BBD3-46D8FC016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B2DEE88-E908-4908-9A7A-DE4B55F45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0ABE19B-DB79-400D-AE21-DAA9BE763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6DA2D24-6DED-4591-A61C-D9D439AEA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4271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679E70-0082-4C61-B1C7-E0C7FCA78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52D12D-DDBB-4B49-8189-2FE1786CE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527689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5696B2B-A1F5-42F9-BE2A-92649D82D6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399"/>
            <a:ext cx="2949575" cy="420691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86E251-E237-48F3-A665-C028DF6CD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DBFDE46-85BC-4ABE-9B2B-D68A1B5AD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A52C3F6-880B-426A-8267-9CED7F434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2715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380E8C-3963-4841-902F-AF0F6C452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0C03D94-D9A9-49DD-B0A4-C3538EC609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527688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3F6D1A7-6427-4C30-AEFE-B5828DA0B9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399"/>
            <a:ext cx="2949575" cy="420691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52C55F2-441D-4FBB-B74A-DB08EAAF9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FCEAA9E-DC21-4320-8E68-61B55D931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85D0A8B-3D24-4283-B3CE-8F7349507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44037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06F8F0-7162-4FCD-A03F-06346CD7A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94248D1-9FE5-42EB-96D1-46CB39D643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4580223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78D859D-1623-420A-8503-5B67033F79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50013" y="806450"/>
            <a:ext cx="1914525" cy="520065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98322CF-6F3D-47F1-8A43-FB35AC650F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04850" y="806450"/>
            <a:ext cx="5592763" cy="5200650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30508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89CE38-6808-4F74-B2E2-F1E2E8979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61C847-C224-4A3E-8860-260FDC126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2080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330CCAD-F9BC-4545-9FF6-C422A16F5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35D6ED4-514B-4401-AF98-E010D7311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C44A918-60C8-4B4D-AAB7-64B03C34C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6363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4A9B8E-598A-41D8-94B7-11378BDB9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F85310C-F73F-409E-B452-E62D69364C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6438" y="1651000"/>
            <a:ext cx="3752850" cy="4146550"/>
          </a:xfrm>
        </p:spPr>
        <p:txBody>
          <a:bodyPr/>
          <a:lstStyle/>
          <a:p>
            <a:pPr lvl="0"/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67B4CC-C7A6-4632-AE2A-98B687B2C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11688" y="1651000"/>
            <a:ext cx="3752850" cy="4146550"/>
          </a:xfrm>
        </p:spPr>
        <p:txBody>
          <a:bodyPr/>
          <a:lstStyle/>
          <a:p>
            <a:pPr lvl="0"/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E9FFABF-3A7A-44FB-A5B8-F03545154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67BF071-2E16-4658-B1B9-082FE300A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442532B-D2D3-4A3B-A692-5FE51F519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1581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35D2FF-F2EF-4F03-9607-650C37103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5914C83-F8DA-434A-86AC-92BF45A48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9EE0F89-6230-4935-86D2-93CBCB39E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292475"/>
          </a:xfrm>
        </p:spPr>
        <p:txBody>
          <a:bodyPr/>
          <a:lstStyle/>
          <a:p>
            <a:pPr lvl="0"/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681B22-3F5F-49F3-B2E5-A405585576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E4BAC24-EEAB-45AF-B7D4-4C86FD2BD3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292475"/>
          </a:xfrm>
        </p:spPr>
        <p:txBody>
          <a:bodyPr/>
          <a:lstStyle/>
          <a:p>
            <a:pPr lvl="0"/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086D61E-6563-437A-B5C3-0F3317651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D32D7C3-59CA-45E5-8AF5-FAD43173F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D0902F9-DFBB-4E53-8B11-0A7221875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9907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DCB9E5-C985-4A41-B507-4DDB87E95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8448DA3-8493-43D0-BBCD-C2EA8CA3F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9F90420-8D9B-4773-A833-65EBC50AD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19F8367-5A5A-48FD-A3A5-731AABD34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9268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53E859F-92AD-4FFD-B12C-11CCCE63F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F34F9E9-CF85-4093-8C8E-F1964BF77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9C3823F-359A-4520-85A9-06E63D02A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4467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679E70-0082-4C61-B1C7-E0C7FCA78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52D12D-DDBB-4B49-8189-2FE1786CE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101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5696B2B-A1F5-42F9-BE2A-92649D82D6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7224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86E251-E237-48F3-A665-C028DF6CD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DBFDE46-85BC-4ABE-9B2B-D68A1B5AD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A52C3F6-880B-426A-8267-9CED7F434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0826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380E8C-3963-4841-902F-AF0F6C452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0C03D94-D9A9-49DD-B0A4-C3538EC609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101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3F6D1A7-6427-4C30-AEFE-B5828DA0B9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7224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52C55F2-441D-4FBB-B74A-DB08EAAF9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FCEAA9E-DC21-4320-8E68-61B55D931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85D0A8B-3D24-4283-B3CE-8F7349507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1818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4893C24-FF6C-427F-8EA7-FB7BDBB315F1}"/>
              </a:ext>
            </a:extLst>
          </p:cNvPr>
          <p:cNvCxnSpPr/>
          <p:nvPr/>
        </p:nvCxnSpPr>
        <p:spPr>
          <a:xfrm>
            <a:off x="714375" y="6072188"/>
            <a:ext cx="7643813" cy="1587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7283" name="Title Placeholder 1">
            <a:extLst>
              <a:ext uri="{FF2B5EF4-FFF2-40B4-BE49-F238E27FC236}">
                <a16:creationId xmlns:a16="http://schemas.microsoft.com/office/drawing/2014/main" id="{898ACD82-24E2-490D-BABA-5127D9F803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04850" y="806450"/>
            <a:ext cx="7645400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formatet för bakgrundsrubriken</a:t>
            </a:r>
          </a:p>
        </p:txBody>
      </p:sp>
      <p:sp>
        <p:nvSpPr>
          <p:cNvPr id="97284" name="Text Placeholder 2">
            <a:extLst>
              <a:ext uri="{FF2B5EF4-FFF2-40B4-BE49-F238E27FC236}">
                <a16:creationId xmlns:a16="http://schemas.microsoft.com/office/drawing/2014/main" id="{AFC07BE9-C9F9-4F87-B49D-9B68B41ADCF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06438" y="1651000"/>
            <a:ext cx="7658100" cy="4136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pic>
        <p:nvPicPr>
          <p:cNvPr id="97285" name="Picture 5" descr="090323_Lnu_Wordmark_Kalmar_Växjö_påhäng_transparent">
            <a:extLst>
              <a:ext uri="{FF2B5EF4-FFF2-40B4-BE49-F238E27FC236}">
                <a16:creationId xmlns:a16="http://schemas.microsoft.com/office/drawing/2014/main" id="{B8E9F3E9-8974-4276-AC2E-9BD850B071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6299200"/>
            <a:ext cx="29241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7286" name="Picture 6" descr="090323_Lnu_Symbol">
            <a:extLst>
              <a:ext uri="{FF2B5EF4-FFF2-40B4-BE49-F238E27FC236}">
                <a16:creationId xmlns:a16="http://schemas.microsoft.com/office/drawing/2014/main" id="{00C96DF5-943A-4F73-BB12-81D5565796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00" y="6207125"/>
            <a:ext cx="249238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4E1CA55-A1DE-4AC3-BB5C-BEBAC74CC2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04850" y="5797550"/>
            <a:ext cx="2054119" cy="2867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E22728F-F791-418D-86DC-0DAFD7ADFB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5797550"/>
            <a:ext cx="3086100" cy="2867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38C8E46-72AA-4DFE-96A8-F5C4DAA2D5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27195" y="5797550"/>
            <a:ext cx="2037343" cy="2867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B6BD9627-3329-4DE6-AC63-754435E16E83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hf sldNum="0" hdr="0" ftr="0" dt="0"/>
  <p:txStyles>
    <p:titleStyle>
      <a:lvl1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Title Placeholder 1">
            <a:extLst>
              <a:ext uri="{FF2B5EF4-FFF2-40B4-BE49-F238E27FC236}">
                <a16:creationId xmlns:a16="http://schemas.microsoft.com/office/drawing/2014/main" id="{898ACD82-24E2-490D-BABA-5127D9F803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04850" y="806450"/>
            <a:ext cx="7645400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Click to edit Master title style</a:t>
            </a:r>
          </a:p>
        </p:txBody>
      </p:sp>
      <p:sp>
        <p:nvSpPr>
          <p:cNvPr id="97284" name="Text Placeholder 2">
            <a:extLst>
              <a:ext uri="{FF2B5EF4-FFF2-40B4-BE49-F238E27FC236}">
                <a16:creationId xmlns:a16="http://schemas.microsoft.com/office/drawing/2014/main" id="{AFC07BE9-C9F9-4F87-B49D-9B68B41ADCF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06438" y="1650999"/>
            <a:ext cx="7658100" cy="4613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Click to edit Master text styles</a:t>
            </a:r>
          </a:p>
          <a:p>
            <a:pPr lvl="1"/>
            <a:r>
              <a:rPr lang="sv-SE" altLang="sv-SE"/>
              <a:t>Second level</a:t>
            </a:r>
          </a:p>
          <a:p>
            <a:pPr lvl="2"/>
            <a:r>
              <a:rPr lang="sv-SE" altLang="sv-SE"/>
              <a:t>Third level</a:t>
            </a:r>
          </a:p>
          <a:p>
            <a:pPr lvl="3"/>
            <a:r>
              <a:rPr lang="sv-SE" altLang="sv-SE"/>
              <a:t>Fourth level</a:t>
            </a:r>
          </a:p>
          <a:p>
            <a:pPr lvl="4"/>
            <a:r>
              <a:rPr lang="sv-SE" altLang="sv-SE"/>
              <a:t>Fifth level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4E1CA55-A1DE-4AC3-BB5C-BEBAC74CC2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04850" y="6264315"/>
            <a:ext cx="2054119" cy="2867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E22728F-F791-418D-86DC-0DAFD7ADFB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264315"/>
            <a:ext cx="3086100" cy="2867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38C8E46-72AA-4DFE-96A8-F5C4DAA2D5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27195" y="6264315"/>
            <a:ext cx="2037343" cy="2867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B6BD9627-3329-4DE6-AC63-754435E16E8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4196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hf sldNum="0" hdr="0" ftr="0" dt="0"/>
  <p:txStyles>
    <p:titleStyle>
      <a:lvl1pPr algn="l" rtl="0" eaLnBrk="0" fontAlgn="base" hangingPunct="0">
        <a:lnSpc>
          <a:spcPts val="2700"/>
        </a:lnSpc>
        <a:spcBef>
          <a:spcPct val="0"/>
        </a:spcBef>
        <a:spcAft>
          <a:spcPct val="0"/>
        </a:spcAft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l" rtl="0" eaLnBrk="0" fontAlgn="base" hangingPunct="0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l" rtl="0" eaLnBrk="0" fontAlgn="base" hangingPunct="0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l" rtl="0" eaLnBrk="0" fontAlgn="base" hangingPunct="0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l" rtl="0" eaLnBrk="0" fontAlgn="base" hangingPunct="0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l" rtl="0" eaLnBrk="0" fontAlgn="base" hangingPunct="0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l" rtl="0" eaLnBrk="0" fontAlgn="base" hangingPunct="0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l" rtl="0" eaLnBrk="0" fontAlgn="base" hangingPunct="0">
        <a:lnSpc>
          <a:spcPts val="27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ymoodle.lnu.se/course/view.php?id=19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mymoodle.lnu.se/course/view.php?id=19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linkedin.com/groups/12058895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3A35C3-0593-4372-AF76-D492062B11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5616" y="2564904"/>
            <a:ext cx="7342584" cy="1035546"/>
          </a:xfrm>
        </p:spPr>
        <p:txBody>
          <a:bodyPr/>
          <a:lstStyle/>
          <a:p>
            <a:r>
              <a:rPr lang="sv-SE" dirty="0"/>
              <a:t>Inför Termin 6/praktiktermin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99EB56F-5B8A-429F-B249-FE7E19DD2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985664"/>
          </a:xfrm>
        </p:spPr>
        <p:txBody>
          <a:bodyPr/>
          <a:lstStyle/>
          <a:p>
            <a:endParaRPr lang="sv-SE" dirty="0"/>
          </a:p>
          <a:p>
            <a:endParaRPr lang="sv-SE" dirty="0"/>
          </a:p>
          <a:p>
            <a:r>
              <a:rPr lang="sv-SE" dirty="0"/>
              <a:t>Seminarium HT2025</a:t>
            </a: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577334">
            <a:off x="-1189038" y="211138"/>
            <a:ext cx="4608513" cy="1236662"/>
          </a:xfrm>
          <a:prstGeom prst="rect">
            <a:avLst/>
          </a:prstGeom>
          <a:noFill/>
          <a:ln>
            <a:noFill/>
          </a:ln>
          <a:effectLst>
            <a:outerShdw blurRad="50800" dist="50800" dir="5400000" sx="42000" sy="42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3454987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4945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738690" cy="432048"/>
          </a:xfrm>
        </p:spPr>
        <p:txBody>
          <a:bodyPr/>
          <a:lstStyle/>
          <a:p>
            <a:r>
              <a:rPr lang="sv-SE" dirty="0"/>
              <a:t>Att tänka på: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35715" y="980728"/>
            <a:ext cx="7658100" cy="4136030"/>
          </a:xfrm>
        </p:spPr>
        <p:txBody>
          <a:bodyPr/>
          <a:lstStyle/>
          <a:p>
            <a:pPr>
              <a:buAutoNum type="arabicPeriod"/>
            </a:pPr>
            <a:r>
              <a:rPr lang="sv-SE" sz="2800" dirty="0"/>
              <a:t>Allmän info. Se SKK:s programsida och </a:t>
            </a:r>
            <a:r>
              <a:rPr lang="sv-SE" sz="2800" dirty="0" err="1"/>
              <a:t>Lnu</a:t>
            </a:r>
            <a:endParaRPr lang="sv-SE" sz="2800" dirty="0"/>
          </a:p>
          <a:p>
            <a:pPr>
              <a:buAutoNum type="arabicPeriod"/>
            </a:pPr>
            <a:endParaRPr lang="sv-SE" sz="2800" dirty="0"/>
          </a:p>
          <a:p>
            <a:pPr marL="0" indent="0"/>
            <a:r>
              <a:rPr lang="sv-SE" sz="2800" dirty="0">
                <a:hlinkClick r:id="rId2"/>
              </a:rPr>
              <a:t>https://mymoodle.lnu.se/course/view.php?id=192</a:t>
            </a:r>
            <a:endParaRPr lang="sv-SE" sz="2800" dirty="0"/>
          </a:p>
          <a:p>
            <a:pPr marL="0" indent="0"/>
            <a:endParaRPr lang="sv-SE" sz="2800" dirty="0"/>
          </a:p>
          <a:p>
            <a:pPr>
              <a:buAutoNum type="arabicPeriod"/>
            </a:pPr>
            <a:r>
              <a:rPr lang="sv-SE" sz="2800" dirty="0"/>
              <a:t>Se tips ur studenters praktikrapporter.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88895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645400" cy="755650"/>
          </a:xfrm>
        </p:spPr>
        <p:txBody>
          <a:bodyPr/>
          <a:lstStyle/>
          <a:p>
            <a:r>
              <a:rPr lang="sv-SE" b="1" dirty="0"/>
              <a:t>Kursutvärdering från 2021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39552" y="764704"/>
            <a:ext cx="7824986" cy="5242396"/>
          </a:xfrm>
        </p:spPr>
        <p:txBody>
          <a:bodyPr/>
          <a:lstStyle/>
          <a:p>
            <a:r>
              <a:rPr lang="sv-SE" sz="2400" dirty="0"/>
              <a:t>2021 fick 60 % tillsvidareanställning på sin praktikplats.</a:t>
            </a:r>
          </a:p>
          <a:p>
            <a:r>
              <a:rPr lang="sv-SE" sz="2400" dirty="0"/>
              <a:t>Praktiken är ett viktigt inslag i utbildningen. Vill har mer utbildning i kommunikation  och webb-verktyg (</a:t>
            </a:r>
            <a:r>
              <a:rPr lang="sv-SE" sz="2400" dirty="0" err="1"/>
              <a:t>Lightroom</a:t>
            </a:r>
            <a:r>
              <a:rPr lang="sv-SE" sz="2400" dirty="0"/>
              <a:t> etc.)</a:t>
            </a:r>
          </a:p>
          <a:p>
            <a:r>
              <a:rPr lang="sv-SE" sz="2400" dirty="0"/>
              <a:t>Problemområden: </a:t>
            </a:r>
            <a:r>
              <a:rPr lang="sv-SE" sz="2400" dirty="0">
                <a:solidFill>
                  <a:schemeClr val="tx1"/>
                </a:solidFill>
              </a:rPr>
              <a:t>kommunikation, lärarnas engagemang (i vissa ämnen) Vill ha mer fokus på budgetering i små företag.</a:t>
            </a:r>
          </a:p>
          <a:p>
            <a:r>
              <a:rPr lang="sv-SE" sz="2400" dirty="0"/>
              <a:t>Kursen ”Interkulturell kommunikation” får mkt bra utvärdering.</a:t>
            </a:r>
          </a:p>
          <a:p>
            <a:r>
              <a:rPr lang="sv-SE" sz="2400" dirty="0"/>
              <a:t>Ekonomisk översiktskurs kritiseras även HT22, trots ny lärare.</a:t>
            </a:r>
          </a:p>
          <a:p>
            <a:r>
              <a:rPr lang="sv-SE" sz="2400" dirty="0"/>
              <a:t>Ny lärare 2024 Mycket bra utvärdering!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02625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B7D344-9ADD-4011-A863-0C7EEABA5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648"/>
            <a:ext cx="8098730" cy="504056"/>
          </a:xfrm>
        </p:spPr>
        <p:txBody>
          <a:bodyPr/>
          <a:lstStyle/>
          <a:p>
            <a:r>
              <a:rPr lang="sv-SE" dirty="0"/>
              <a:t>Kursvärdering från 2023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9BE5F3-E860-F97F-E288-10041AF25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08" y="764704"/>
            <a:ext cx="8098730" cy="5022326"/>
          </a:xfrm>
        </p:spPr>
        <p:txBody>
          <a:bodyPr/>
          <a:lstStyle/>
          <a:p>
            <a:pPr marL="0" lvl="0" indent="0">
              <a:lnSpc>
                <a:spcPct val="150000"/>
              </a:lnSpc>
            </a:pPr>
            <a:r>
              <a:rPr lang="sv-SE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Något du tycker kan förbättras inför nästa kursomgång? Ge i så fall förslag på åtgärder. 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 kommunikation, både digital och strategisk. Slå ihop entreprenörskap och projektledning kanske? Eller minska poängen i någon annan kurs för att få in lite mer kommunikation. 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Googla massor när det kommer till praktikplats. Om du kan, så fråga även förra årets studenter om tips.</a:t>
            </a:r>
          </a:p>
          <a:p>
            <a:pPr>
              <a:lnSpc>
                <a:spcPct val="150000"/>
              </a:lnSpc>
              <a:spcAft>
                <a:spcPts val="1375"/>
              </a:spcAft>
            </a:pPr>
            <a:r>
              <a:rPr lang="sv-SE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Vad ser du som positivt med ett program som SKK?</a:t>
            </a:r>
          </a:p>
          <a:p>
            <a:pPr marL="342900" lvl="0" indent="-342900">
              <a:lnSpc>
                <a:spcPct val="150000"/>
              </a:lnSpc>
              <a:spcAft>
                <a:spcPts val="1375"/>
              </a:spcAft>
              <a:buFont typeface="Symbol" panose="05050102010706020507" pitchFamily="18" charset="2"/>
              <a:buChar char=""/>
            </a:pPr>
            <a:r>
              <a:rPr lang="sv-SE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 det finns en viss bredd är ändå det som lockar (men behöver som sagt inte vara för bred). Sen är utbytesterminen och praktikterminen två väldigt roliga saker med programmet.</a:t>
            </a:r>
          </a:p>
          <a:p>
            <a:pPr marL="457200">
              <a:lnSpc>
                <a:spcPct val="200000"/>
              </a:lnSpc>
              <a:spcAft>
                <a:spcPts val="1375"/>
              </a:spcAft>
            </a:pPr>
            <a:endParaRPr lang="sv-SE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753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55383D-332D-7479-0B6D-0B249A388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Åtgärder: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9E8AAC2-045D-C522-2E6C-CEA7B18AE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196752"/>
            <a:ext cx="7752978" cy="4590278"/>
          </a:xfrm>
        </p:spPr>
        <p:txBody>
          <a:bodyPr/>
          <a:lstStyle/>
          <a:p>
            <a:r>
              <a:rPr lang="sv-SE" dirty="0"/>
              <a:t>Vi pausar intag 2023 för att ändra i programmet. </a:t>
            </a:r>
          </a:p>
          <a:p>
            <a:r>
              <a:rPr lang="sv-SE" dirty="0"/>
              <a:t>Kursen 1XL150 görs om och blir 1XL151. </a:t>
            </a:r>
            <a:r>
              <a:rPr lang="sv-SE"/>
              <a:t>Vi </a:t>
            </a:r>
            <a:r>
              <a:rPr lang="sv-SE" dirty="0"/>
              <a:t>samarbetar med KUP </a:t>
            </a:r>
          </a:p>
          <a:p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B1454943-7C0A-9F3A-5AF4-C9F9E149AC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861850"/>
              </p:ext>
            </p:extLst>
          </p:nvPr>
        </p:nvGraphicFramePr>
        <p:xfrm>
          <a:off x="1691680" y="1980394"/>
          <a:ext cx="4764804" cy="35560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382082">
                  <a:extLst>
                    <a:ext uri="{9D8B030D-6E8A-4147-A177-3AD203B41FA5}">
                      <a16:colId xmlns:a16="http://schemas.microsoft.com/office/drawing/2014/main" val="3682606360"/>
                    </a:ext>
                  </a:extLst>
                </a:gridCol>
                <a:gridCol w="2382722">
                  <a:extLst>
                    <a:ext uri="{9D8B030D-6E8A-4147-A177-3AD203B41FA5}">
                      <a16:colId xmlns:a16="http://schemas.microsoft.com/office/drawing/2014/main" val="37641580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algn="l">
                        <a:lnSpc>
                          <a:spcPts val="1375"/>
                        </a:lnSpc>
                      </a:pPr>
                      <a:r>
                        <a:rPr lang="sv-SE" sz="1200" dirty="0">
                          <a:effectLst/>
                        </a:rPr>
                        <a:t>SKK Projektarbete 7,5 </a:t>
                      </a:r>
                      <a:r>
                        <a:rPr lang="sv-SE" sz="1200" dirty="0" err="1">
                          <a:effectLst/>
                        </a:rPr>
                        <a:t>hp</a:t>
                      </a:r>
                      <a:endParaRPr lang="sv-SE" sz="1100" dirty="0">
                        <a:effectLst/>
                      </a:endParaRPr>
                    </a:p>
                    <a:p>
                      <a:pPr marL="457200" algn="l">
                        <a:lnSpc>
                          <a:spcPts val="1375"/>
                        </a:lnSpc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</a:endParaRPr>
                    </a:p>
                    <a:p>
                      <a:pPr marL="457200" algn="l">
                        <a:lnSpc>
                          <a:spcPts val="1375"/>
                        </a:lnSpc>
                      </a:pPr>
                      <a:r>
                        <a:rPr lang="sv-SE" sz="1200" dirty="0">
                          <a:effectLst/>
                        </a:rPr>
                        <a:t>KUP Huvudområde 7,5 </a:t>
                      </a:r>
                      <a:r>
                        <a:rPr lang="sv-SE" sz="1200" dirty="0" err="1">
                          <a:effectLst/>
                        </a:rPr>
                        <a:t>hp</a:t>
                      </a:r>
                      <a:endParaRPr lang="sv-SE" sz="1100" dirty="0">
                        <a:effectLst/>
                      </a:endParaRPr>
                    </a:p>
                    <a:p>
                      <a:pPr marL="457200" algn="l">
                        <a:lnSpc>
                          <a:spcPts val="1375"/>
                        </a:lnSpc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</a:endParaRPr>
                    </a:p>
                    <a:p>
                      <a:pPr marL="457200" algn="l">
                        <a:lnSpc>
                          <a:spcPts val="1375"/>
                        </a:lnSpc>
                      </a:pPr>
                      <a:r>
                        <a:rPr lang="sv-SE" sz="1200" dirty="0">
                          <a:effectLst/>
                        </a:rPr>
                        <a:t>Förlagd på halvfart, första halvan av terminen</a:t>
                      </a:r>
                      <a:endParaRPr lang="sv-SE" sz="1100" dirty="0">
                        <a:effectLst/>
                      </a:endParaRPr>
                    </a:p>
                    <a:p>
                      <a:pPr marL="457200" algn="l">
                        <a:lnSpc>
                          <a:spcPts val="1375"/>
                        </a:lnSpc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</a:endParaRPr>
                    </a:p>
                    <a:p>
                      <a:pPr marL="457200" algn="l">
                        <a:lnSpc>
                          <a:spcPts val="1375"/>
                        </a:lnSpc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</a:endParaRPr>
                    </a:p>
                    <a:p>
                      <a:pPr marL="457200" algn="l">
                        <a:lnSpc>
                          <a:spcPts val="1375"/>
                        </a:lnSpc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375"/>
                        </a:lnSpc>
                      </a:pPr>
                      <a:r>
                        <a:rPr lang="sv-SE" sz="1200" dirty="0">
                          <a:effectLst/>
                        </a:rPr>
                        <a:t>Parallellt:</a:t>
                      </a:r>
                      <a:endParaRPr lang="sv-SE" sz="1100" dirty="0">
                        <a:effectLst/>
                      </a:endParaRPr>
                    </a:p>
                    <a:p>
                      <a:pPr marL="457200" algn="l">
                        <a:lnSpc>
                          <a:spcPts val="1375"/>
                        </a:lnSpc>
                        <a:spcAft>
                          <a:spcPts val="1375"/>
                        </a:spcAft>
                      </a:pPr>
                      <a:r>
                        <a:rPr lang="sv-SE" sz="1200" dirty="0">
                          <a:effectLst/>
                        </a:rPr>
                        <a:t>Entrepenörskap och grundläggande Ekonomi 7,5 </a:t>
                      </a:r>
                      <a:r>
                        <a:rPr lang="sv-SE" sz="1200" dirty="0" err="1">
                          <a:effectLst/>
                        </a:rPr>
                        <a:t>hp</a:t>
                      </a:r>
                      <a:r>
                        <a:rPr lang="sv-SE" sz="1200" dirty="0">
                          <a:effectLst/>
                        </a:rPr>
                        <a:t> förlagd på halvfart första halvan av terminen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46455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l">
                        <a:lnSpc>
                          <a:spcPts val="1375"/>
                        </a:lnSpc>
                      </a:pPr>
                      <a:r>
                        <a:rPr lang="sv-SE" sz="1200">
                          <a:effectLst/>
                        </a:rPr>
                        <a:t>SKK Offentlig förvaltning 7,5 hp</a:t>
                      </a:r>
                      <a:r>
                        <a:rPr lang="sv-SE" sz="800">
                          <a:effectLst/>
                        </a:rPr>
                        <a:t> </a:t>
                      </a:r>
                      <a:endParaRPr lang="sv-SE" sz="1100">
                        <a:effectLst/>
                      </a:endParaRPr>
                    </a:p>
                    <a:p>
                      <a:pPr marL="457200" algn="l">
                        <a:lnSpc>
                          <a:spcPts val="1375"/>
                        </a:lnSpc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effectLst/>
                      </a:endParaRPr>
                    </a:p>
                    <a:p>
                      <a:pPr marL="457200" algn="l">
                        <a:lnSpc>
                          <a:spcPts val="1375"/>
                        </a:lnSpc>
                      </a:pPr>
                      <a:r>
                        <a:rPr lang="sv-SE" sz="1200">
                          <a:effectLst/>
                        </a:rPr>
                        <a:t>KUP Huvudområde 7,5 hp</a:t>
                      </a:r>
                      <a:endParaRPr lang="sv-SE" sz="1100">
                        <a:effectLst/>
                      </a:endParaRPr>
                    </a:p>
                    <a:p>
                      <a:pPr marL="457200" algn="l">
                        <a:lnSpc>
                          <a:spcPts val="1375"/>
                        </a:lnSpc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effectLst/>
                      </a:endParaRPr>
                    </a:p>
                    <a:p>
                      <a:pPr marL="457200" algn="l">
                        <a:lnSpc>
                          <a:spcPts val="1375"/>
                        </a:lnSpc>
                      </a:pPr>
                      <a:r>
                        <a:rPr lang="sv-SE" sz="1200">
                          <a:effectLst/>
                        </a:rPr>
                        <a:t>Förlagd på halvfart, andra halvan av terminen</a:t>
                      </a:r>
                      <a:endParaRPr lang="sv-SE" sz="1100">
                        <a:effectLst/>
                      </a:endParaRPr>
                    </a:p>
                    <a:p>
                      <a:pPr marL="457200" algn="l">
                        <a:lnSpc>
                          <a:spcPts val="1375"/>
                        </a:lnSpc>
                      </a:pPr>
                      <a:r>
                        <a:rPr lang="sv-SE" sz="1100">
                          <a:effectLst/>
                        </a:rPr>
                        <a:t> </a:t>
                      </a:r>
                    </a:p>
                    <a:p>
                      <a:pPr marL="457200" algn="l">
                        <a:lnSpc>
                          <a:spcPts val="1375"/>
                        </a:lnSpc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375"/>
                        </a:lnSpc>
                      </a:pPr>
                      <a:r>
                        <a:rPr lang="sv-SE" sz="1200" dirty="0">
                          <a:effectLst/>
                        </a:rPr>
                        <a:t>Parallellt:</a:t>
                      </a:r>
                      <a:endParaRPr lang="sv-SE" sz="1100" dirty="0">
                        <a:effectLst/>
                      </a:endParaRPr>
                    </a:p>
                    <a:p>
                      <a:pPr marL="457200" algn="l">
                        <a:lnSpc>
                          <a:spcPts val="1375"/>
                        </a:lnSpc>
                      </a:pPr>
                      <a:r>
                        <a:rPr lang="sv-SE" sz="1200" dirty="0">
                          <a:effectLst/>
                        </a:rPr>
                        <a:t>Interkulturell kommunikation (med inslag från bildpedagogik) 7,5 </a:t>
                      </a:r>
                      <a:r>
                        <a:rPr lang="sv-SE" sz="1200" dirty="0" err="1">
                          <a:effectLst/>
                        </a:rPr>
                        <a:t>hp</a:t>
                      </a:r>
                      <a:r>
                        <a:rPr lang="sv-SE" sz="1200" dirty="0">
                          <a:effectLst/>
                        </a:rPr>
                        <a:t> förlagd på halvfart andra halvan av terminen</a:t>
                      </a:r>
                      <a:endParaRPr lang="sv-SE" sz="1100" dirty="0">
                        <a:effectLst/>
                      </a:endParaRPr>
                    </a:p>
                    <a:p>
                      <a:pPr marL="457200" algn="l">
                        <a:lnSpc>
                          <a:spcPts val="1375"/>
                        </a:lnSpc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</a:endParaRPr>
                    </a:p>
                    <a:p>
                      <a:pPr marL="457200" algn="l">
                        <a:lnSpc>
                          <a:spcPts val="1375"/>
                        </a:lnSpc>
                      </a:pPr>
                      <a:r>
                        <a:rPr lang="sv-SE" sz="1200" dirty="0">
                          <a:effectLst/>
                          <a:highlight>
                            <a:srgbClr val="FFFF00"/>
                          </a:highlight>
                        </a:rPr>
                        <a:t>eller</a:t>
                      </a:r>
                      <a:endParaRPr lang="sv-SE" sz="1100" dirty="0">
                        <a:effectLst/>
                      </a:endParaRPr>
                    </a:p>
                    <a:p>
                      <a:pPr marL="457200" algn="l">
                        <a:lnSpc>
                          <a:spcPts val="1375"/>
                        </a:lnSpc>
                      </a:pPr>
                      <a:r>
                        <a:rPr lang="sv-SE" sz="1200" dirty="0">
                          <a:effectLst/>
                        </a:rPr>
                        <a:t>KUP Kulturpolitik och förvaltning 7,5 </a:t>
                      </a:r>
                      <a:r>
                        <a:rPr lang="sv-SE" sz="1200" dirty="0" err="1">
                          <a:effectLst/>
                        </a:rPr>
                        <a:t>hp</a:t>
                      </a:r>
                      <a:endParaRPr lang="sv-SE" sz="1100" dirty="0">
                        <a:effectLst/>
                      </a:endParaRPr>
                    </a:p>
                    <a:p>
                      <a:pPr marL="457200" algn="l">
                        <a:lnSpc>
                          <a:spcPts val="1375"/>
                        </a:lnSpc>
                        <a:spcAft>
                          <a:spcPts val="1375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48964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2985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352928" cy="648072"/>
          </a:xfrm>
        </p:spPr>
        <p:txBody>
          <a:bodyPr/>
          <a:lstStyle/>
          <a:p>
            <a:r>
              <a:rPr lang="sv-SE" dirty="0"/>
              <a:t>Detta står i </a:t>
            </a:r>
            <a:r>
              <a:rPr lang="sv-SE"/>
              <a:t>er utbildningsplan: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67544" y="1196752"/>
            <a:ext cx="8280920" cy="4590278"/>
          </a:xfrm>
        </p:spPr>
        <p:txBody>
          <a:bodyPr/>
          <a:lstStyle/>
          <a:p>
            <a:r>
              <a:rPr lang="sv-SE" i="1" dirty="0"/>
              <a:t>Termin 6 Praktik/projektarbete, nivå G2F, 30 </a:t>
            </a:r>
            <a:r>
              <a:rPr lang="sv-SE" i="1" dirty="0" err="1"/>
              <a:t>hp</a:t>
            </a:r>
            <a:r>
              <a:rPr lang="sv-SE" i="1" dirty="0"/>
              <a:t>. Praktik/projektarbete, utomlands eller i Sverige.</a:t>
            </a:r>
            <a:endParaRPr lang="sv-SE" dirty="0"/>
          </a:p>
          <a:p>
            <a:r>
              <a:rPr lang="sv-SE" i="1" dirty="0"/>
              <a:t> </a:t>
            </a:r>
            <a:endParaRPr lang="sv-SE" dirty="0"/>
          </a:p>
          <a:p>
            <a:r>
              <a:rPr lang="sv-SE" i="1" dirty="0"/>
              <a:t>Termin 6 Praktik/projektarbete, 30 högskolepoäng Termin 6 innebär en introduktion till den tänkta arbetsmarknaden i vid bemärkelse. Den  studerande bereds möjlighet att orientera sig inom ett visst område i enlighet med den valda profileringen. </a:t>
            </a:r>
            <a:endParaRPr lang="sv-SE" dirty="0"/>
          </a:p>
          <a:p>
            <a:r>
              <a:rPr lang="sv-SE" i="1" dirty="0"/>
              <a:t>Praktiken/projektarbetet anknyter till och sammanfattar den  studerandes val av </a:t>
            </a:r>
            <a:r>
              <a:rPr lang="sv-SE" i="1" dirty="0" err="1"/>
              <a:t>inrikt-ning</a:t>
            </a:r>
            <a:r>
              <a:rPr lang="sv-SE" i="1" dirty="0"/>
              <a:t>, och redovisas i form av en rapport, som examineras vid ett avslutande seminarium. I rapporten integrerar den studerande de kunskaper och  </a:t>
            </a:r>
          </a:p>
          <a:p>
            <a:r>
              <a:rPr lang="sv-SE" i="1" dirty="0"/>
              <a:t>	färdigheter som förvärvats under hela utbildningen.</a:t>
            </a:r>
            <a:endParaRPr lang="sv-SE" dirty="0"/>
          </a:p>
          <a:p>
            <a:r>
              <a:rPr lang="sv-SE" i="1" dirty="0"/>
              <a:t> 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2439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 all viktig information, dokument och deadlines på vår gemensamma hemsida i </a:t>
            </a:r>
            <a:r>
              <a:rPr lang="sv-SE" dirty="0" err="1"/>
              <a:t>MyMoodle</a:t>
            </a:r>
            <a:r>
              <a:rPr lang="sv-SE" dirty="0"/>
              <a:t>: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  <a:p>
            <a:r>
              <a:rPr lang="sv-SE" sz="2400" dirty="0" err="1">
                <a:solidFill>
                  <a:srgbClr val="0070C0"/>
                </a:solidFill>
                <a:hlinkClick r:id="rId2"/>
              </a:rPr>
              <a:t>https</a:t>
            </a:r>
            <a:r>
              <a:rPr lang="sv-SE" sz="2400" dirty="0">
                <a:solidFill>
                  <a:srgbClr val="0070C0"/>
                </a:solidFill>
                <a:hlinkClick r:id="rId2"/>
              </a:rPr>
              <a:t>://</a:t>
            </a:r>
            <a:r>
              <a:rPr lang="sv-SE" sz="2400" dirty="0" err="1">
                <a:solidFill>
                  <a:srgbClr val="0070C0"/>
                </a:solidFill>
                <a:hlinkClick r:id="rId2"/>
              </a:rPr>
              <a:t>mymoodle.lnu.se</a:t>
            </a:r>
            <a:r>
              <a:rPr lang="sv-SE" sz="2400" dirty="0">
                <a:solidFill>
                  <a:srgbClr val="0070C0"/>
                </a:solidFill>
                <a:hlinkClick r:id="rId2"/>
              </a:rPr>
              <a:t>/</a:t>
            </a:r>
            <a:r>
              <a:rPr lang="sv-SE" sz="2400" dirty="0" err="1">
                <a:solidFill>
                  <a:srgbClr val="0070C0"/>
                </a:solidFill>
                <a:hlinkClick r:id="rId2"/>
              </a:rPr>
              <a:t>course</a:t>
            </a:r>
            <a:r>
              <a:rPr lang="sv-SE" sz="2400" dirty="0">
                <a:solidFill>
                  <a:srgbClr val="0070C0"/>
                </a:solidFill>
                <a:hlinkClick r:id="rId2"/>
              </a:rPr>
              <a:t>/</a:t>
            </a:r>
            <a:r>
              <a:rPr lang="sv-SE" sz="2400" dirty="0" err="1">
                <a:solidFill>
                  <a:srgbClr val="0070C0"/>
                </a:solidFill>
                <a:hlinkClick r:id="rId2"/>
              </a:rPr>
              <a:t>view.php?id</a:t>
            </a:r>
            <a:r>
              <a:rPr lang="sv-SE" sz="2400" dirty="0">
                <a:solidFill>
                  <a:srgbClr val="0070C0"/>
                </a:solidFill>
                <a:hlinkClick r:id="rId2"/>
              </a:rPr>
              <a:t>=192</a:t>
            </a:r>
            <a:endParaRPr lang="sv-SE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945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6F7DDE-060C-BEF4-9EAA-4F35F11FC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188641"/>
            <a:ext cx="8076580" cy="720080"/>
          </a:xfrm>
        </p:spPr>
        <p:txBody>
          <a:bodyPr/>
          <a:lstStyle/>
          <a:p>
            <a:r>
              <a:rPr lang="sv-SE" b="1" dirty="0"/>
              <a:t>Praktikterminen 1XL140  REGISTRERA DIG på kursen!  </a:t>
            </a:r>
            <a:r>
              <a:rPr lang="sv-SE" b="1"/>
              <a:t>(Kursrummet 1XL140 öppnar senare).</a:t>
            </a:r>
            <a:endParaRPr lang="sv-SE" b="1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CB5D1F7-5921-D553-0A73-A8E2D283E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908721"/>
            <a:ext cx="8076580" cy="5328592"/>
          </a:xfrm>
        </p:spPr>
        <p:txBody>
          <a:bodyPr/>
          <a:lstStyle/>
          <a:p>
            <a:pPr>
              <a:buAutoNum type="arabicPeriod"/>
            </a:pPr>
            <a:r>
              <a:rPr lang="sv-SE" sz="2800" dirty="0"/>
              <a:t>Läs kursplanen för 1XL140 och skaffa litteraturen som anges där.</a:t>
            </a:r>
          </a:p>
          <a:p>
            <a:pPr>
              <a:buAutoNum type="arabicPeriod"/>
            </a:pPr>
            <a:r>
              <a:rPr lang="sv-SE" sz="2800" dirty="0"/>
              <a:t>Gå igenom schemat för terminen och kontrollera deadlines.</a:t>
            </a:r>
          </a:p>
          <a:p>
            <a:pPr>
              <a:buAutoNum type="arabicPeriod"/>
            </a:pPr>
            <a:r>
              <a:rPr lang="sv-SE" sz="2800" dirty="0"/>
              <a:t>Leta praktikplats nu!</a:t>
            </a:r>
          </a:p>
          <a:p>
            <a:pPr>
              <a:buAutoNum type="arabicPeriod"/>
            </a:pPr>
            <a:r>
              <a:rPr lang="sv-SE" sz="2800" dirty="0"/>
              <a:t>Kontakta den handledare du får på universitetet </a:t>
            </a:r>
          </a:p>
          <a:p>
            <a:pPr marL="0" indent="0"/>
            <a:r>
              <a:rPr lang="sv-SE" sz="2800" dirty="0"/>
              <a:t>i januari 2025).</a:t>
            </a:r>
          </a:p>
          <a:p>
            <a:pPr marL="0" indent="0"/>
            <a:r>
              <a:rPr lang="sv-SE" sz="2800" dirty="0"/>
              <a:t>5. Hör av dig till Christina om problem skulle uppstå.</a:t>
            </a:r>
          </a:p>
          <a:p>
            <a:pPr marL="0" indent="0"/>
            <a:endParaRPr lang="sv-SE" dirty="0"/>
          </a:p>
          <a:p>
            <a:pPr marL="0" indent="0"/>
            <a:r>
              <a:rPr lang="sv-SE" sz="3200" b="1" dirty="0">
                <a:solidFill>
                  <a:srgbClr val="FF0000"/>
                </a:solidFill>
              </a:rPr>
              <a:t>VILL NI BJUDA IN NÅGON I HÖST? </a:t>
            </a:r>
            <a:r>
              <a:rPr lang="sv-SE" dirty="0">
                <a:solidFill>
                  <a:srgbClr val="FF0000"/>
                </a:solidFill>
              </a:rPr>
              <a:t>(Globala Kronoberg)</a:t>
            </a:r>
            <a:endParaRPr lang="sv-S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287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348880"/>
            <a:ext cx="7772400" cy="1251570"/>
          </a:xfrm>
        </p:spPr>
        <p:txBody>
          <a:bodyPr/>
          <a:lstStyle/>
          <a:p>
            <a:pPr algn="ctr"/>
            <a:r>
              <a:rPr lang="sv-SE" dirty="0"/>
              <a:t>SKK på LinkedIn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971600" y="3717032"/>
            <a:ext cx="7344816" cy="1921768"/>
          </a:xfrm>
        </p:spPr>
        <p:txBody>
          <a:bodyPr/>
          <a:lstStyle/>
          <a:p>
            <a:r>
              <a:rPr lang="sv-SE" sz="2800" dirty="0" err="1">
                <a:hlinkClick r:id="rId2"/>
              </a:rPr>
              <a:t>https</a:t>
            </a:r>
            <a:r>
              <a:rPr lang="sv-SE" sz="2800" dirty="0">
                <a:hlinkClick r:id="rId2"/>
              </a:rPr>
              <a:t>://</a:t>
            </a:r>
            <a:r>
              <a:rPr lang="sv-SE" sz="2800" dirty="0" err="1">
                <a:hlinkClick r:id="rId2"/>
              </a:rPr>
              <a:t>www.linkedin.com</a:t>
            </a:r>
            <a:r>
              <a:rPr lang="sv-SE" sz="2800" dirty="0">
                <a:hlinkClick r:id="rId2"/>
              </a:rPr>
              <a:t>/</a:t>
            </a:r>
            <a:r>
              <a:rPr lang="sv-SE" sz="2800" dirty="0" err="1">
                <a:hlinkClick r:id="rId2"/>
              </a:rPr>
              <a:t>groups</a:t>
            </a:r>
            <a:r>
              <a:rPr lang="sv-SE" sz="2800" dirty="0">
                <a:hlinkClick r:id="rId2"/>
              </a:rPr>
              <a:t>/12058895/</a:t>
            </a:r>
            <a:endParaRPr lang="sv-SE" sz="2800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6777" y="-235793"/>
            <a:ext cx="9170777" cy="2224633"/>
          </a:xfrm>
          <a:prstGeom prst="rect">
            <a:avLst/>
          </a:prstGeom>
          <a:noFill/>
          <a:ln>
            <a:noFill/>
          </a:ln>
          <a:effectLst>
            <a:outerShdw blurRad="50800" dist="50800" dir="5400000" sx="42000" sy="42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2511717645"/>
      </p:ext>
    </p:extLst>
  </p:cSld>
  <p:clrMapOvr>
    <a:masterClrMapping/>
  </p:clrMapOvr>
</p:sld>
</file>

<file path=ppt/theme/theme1.xml><?xml version="1.0" encoding="utf-8"?>
<a:theme xmlns:a="http://schemas.openxmlformats.org/drawingml/2006/main" name="Linnéuniversitetet">
  <a:themeElements>
    <a:clrScheme name="Småland">
      <a:dk1>
        <a:sysClr val="windowText" lastClr="000000"/>
      </a:dk1>
      <a:lt1>
        <a:sysClr val="window" lastClr="FFFFFF"/>
      </a:lt1>
      <a:dk2>
        <a:srgbClr val="747474"/>
      </a:dk2>
      <a:lt2>
        <a:srgbClr val="FFFFFF"/>
      </a:lt2>
      <a:accent1>
        <a:srgbClr val="FFE000"/>
      </a:accent1>
      <a:accent2>
        <a:srgbClr val="B71234"/>
      </a:accent2>
      <a:accent3>
        <a:srgbClr val="557630"/>
      </a:accent3>
      <a:accent4>
        <a:srgbClr val="006983"/>
      </a:accent4>
      <a:accent5>
        <a:srgbClr val="928B81"/>
      </a:accent5>
      <a:accent6>
        <a:srgbClr val="C55E9B"/>
      </a:accent6>
      <a:hlink>
        <a:srgbClr val="0000FF"/>
      </a:hlink>
      <a:folHlink>
        <a:srgbClr val="800080"/>
      </a:folHlink>
    </a:clrScheme>
    <a:fontScheme name="1_Office Them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altLang="sv-S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altLang="sv-S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>
            <a:latin typeface="+mn-lt"/>
          </a:defRPr>
        </a:defPPr>
      </a:lstStyle>
    </a:txDef>
  </a:objectDefaults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" id="{A476BCB6-D11B-48E8-B8AE-345319C53D49}" vid="{B5AA89F4-5110-4B04-BBAC-64ADA65212E9}"/>
    </a:ext>
  </a:extLst>
</a:theme>
</file>

<file path=ppt/theme/theme2.xml><?xml version="1.0" encoding="utf-8"?>
<a:theme xmlns:a="http://schemas.openxmlformats.org/drawingml/2006/main" name="Utan logotyp">
  <a:themeElements>
    <a:clrScheme name="Småland">
      <a:dk1>
        <a:sysClr val="windowText" lastClr="000000"/>
      </a:dk1>
      <a:lt1>
        <a:sysClr val="window" lastClr="FFFFFF"/>
      </a:lt1>
      <a:dk2>
        <a:srgbClr val="747474"/>
      </a:dk2>
      <a:lt2>
        <a:srgbClr val="FFFFFF"/>
      </a:lt2>
      <a:accent1>
        <a:srgbClr val="FFE000"/>
      </a:accent1>
      <a:accent2>
        <a:srgbClr val="B71234"/>
      </a:accent2>
      <a:accent3>
        <a:srgbClr val="557630"/>
      </a:accent3>
      <a:accent4>
        <a:srgbClr val="006983"/>
      </a:accent4>
      <a:accent5>
        <a:srgbClr val="928B81"/>
      </a:accent5>
      <a:accent6>
        <a:srgbClr val="C55E9B"/>
      </a:accent6>
      <a:hlink>
        <a:srgbClr val="0000FF"/>
      </a:hlink>
      <a:folHlink>
        <a:srgbClr val="800080"/>
      </a:folHlink>
    </a:clrScheme>
    <a:fontScheme name="1_Office Them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altLang="sv-S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altLang="sv-S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" id="{A476BCB6-D11B-48E8-B8AE-345319C53D49}" vid="{E44AC9E0-5933-4B13-8CE9-A816B841F483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Linnéuniversitetet</Template>
  <TotalTime>127</TotalTime>
  <Words>579</Words>
  <Application>Microsoft Office PowerPoint</Application>
  <PresentationFormat>Bildspel på skärmen (4:3)</PresentationFormat>
  <Paragraphs>71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10</vt:i4>
      </vt:variant>
    </vt:vector>
  </HeadingPairs>
  <TitlesOfParts>
    <vt:vector size="16" baseType="lpstr">
      <vt:lpstr>Arial</vt:lpstr>
      <vt:lpstr>Calibri</vt:lpstr>
      <vt:lpstr>Symbol</vt:lpstr>
      <vt:lpstr>Times New Roman</vt:lpstr>
      <vt:lpstr>Linnéuniversitetet</vt:lpstr>
      <vt:lpstr>Utan logotyp</vt:lpstr>
      <vt:lpstr>Inför Termin 6/praktiktermin </vt:lpstr>
      <vt:lpstr>Att tänka på:</vt:lpstr>
      <vt:lpstr>Kursutvärdering från 2021</vt:lpstr>
      <vt:lpstr>Kursvärdering från 2023</vt:lpstr>
      <vt:lpstr>Åtgärder:</vt:lpstr>
      <vt:lpstr>Detta står i er utbildningsplan:</vt:lpstr>
      <vt:lpstr>Se all viktig information, dokument och deadlines på vår gemensamma hemsida i MyMoodle:</vt:lpstr>
      <vt:lpstr>Praktikterminen 1XL140  REGISTRERA DIG på kursen!  (Kursrummet 1XL140 öppnar senare).</vt:lpstr>
      <vt:lpstr>SKK på LinkedIn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Termin 6/praktiktermin</dc:title>
  <dc:creator>Microsoft Office User</dc:creator>
  <cp:lastModifiedBy>Christina Rosén</cp:lastModifiedBy>
  <cp:revision>26</cp:revision>
  <dcterms:created xsi:type="dcterms:W3CDTF">2019-09-04T15:00:25Z</dcterms:created>
  <dcterms:modified xsi:type="dcterms:W3CDTF">2025-09-14T12:58:55Z</dcterms:modified>
  <cp:version>1</cp:version>
</cp:coreProperties>
</file>