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_rels/presentation.xml.rels" ContentType="application/vnd.openxmlformats-package.relationships+xml"/>
  <Override PartName="/ppt/media/image26.jpeg" ContentType="image/jpeg"/>
  <Override PartName="/ppt/media/image24.jpeg" ContentType="image/jpeg"/>
  <Override PartName="/ppt/media/image23.jpeg" ContentType="image/jpeg"/>
  <Override PartName="/ppt/media/image12.png" ContentType="image/png"/>
  <Override PartName="/ppt/media/image21.jpeg" ContentType="image/jpeg"/>
  <Override PartName="/ppt/media/image28.jpeg" ContentType="image/jpeg"/>
  <Override PartName="/ppt/media/image18.png" ContentType="image/png"/>
  <Override PartName="/ppt/media/image16.png" ContentType="image/png"/>
  <Override PartName="/ppt/media/image15.jpeg" ContentType="image/jpeg"/>
  <Override PartName="/ppt/media/image11.png" ContentType="image/png"/>
  <Override PartName="/ppt/media/image19.jpeg" ContentType="image/jpeg"/>
  <Override PartName="/ppt/media/image22.jpeg" ContentType="image/jpeg"/>
  <Override PartName="/ppt/media/image9.png" ContentType="image/png"/>
  <Override PartName="/ppt/media/image38.jpeg" ContentType="image/jpeg"/>
  <Override PartName="/ppt/media/image7.png" ContentType="image/png"/>
  <Override PartName="/ppt/media/image34.jpeg" ContentType="image/jpeg"/>
  <Override PartName="/ppt/media/image37.png" ContentType="image/png"/>
  <Override PartName="/ppt/media/image8.png" ContentType="image/png"/>
  <Override PartName="/ppt/media/image13.png" ContentType="image/png"/>
  <Override PartName="/ppt/media/image30.jpeg" ContentType="image/jpeg"/>
  <Override PartName="/ppt/media/image20.jpeg" ContentType="image/jpeg"/>
  <Override PartName="/ppt/media/image31.jpeg" ContentType="image/jpeg"/>
  <Override PartName="/ppt/media/image32.png" ContentType="image/png"/>
  <Override PartName="/ppt/media/image2.png" ContentType="image/png"/>
  <Override PartName="/ppt/media/image25.jpeg" ContentType="image/jpeg"/>
  <Override PartName="/ppt/media/image36.jpeg" ContentType="image/jpeg"/>
  <Override PartName="/ppt/media/image6.png" ContentType="image/png"/>
  <Override PartName="/ppt/media/image5.png" ContentType="image/png"/>
  <Override PartName="/ppt/media/image29.jpeg" ContentType="image/jpeg"/>
  <Override PartName="/ppt/media/image35.jpeg" ContentType="image/jpeg"/>
  <Override PartName="/ppt/media/image10.png" ContentType="image/png"/>
  <Override PartName="/ppt/media/image27.jpeg" ContentType="image/jpeg"/>
  <Override PartName="/ppt/media/image4.png" ContentType="image/png"/>
  <Override PartName="/ppt/media/image33.png" ContentType="image/png"/>
  <Override PartName="/ppt/media/image3.png" ContentType="image/png"/>
  <Override PartName="/ppt/media/image17.jpeg" ContentType="image/jpeg"/>
  <Override PartName="/ppt/media/image1.png" ContentType="image/png"/>
  <Override PartName="/ppt/media/image14.png" ContentType="image/png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2192000" cy="6858000"/>
  <p:notesSz cx="6794500" cy="9931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v-SE" sz="4400" spc="-1" strike="noStrike">
                <a:latin typeface="Arial"/>
              </a:rPr>
              <a:t>Click to move the slide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sv-SE" sz="2000" spc="-1" strike="noStrike">
                <a:latin typeface="Arial"/>
              </a:rPr>
              <a:t>Click to edit the notes format</a:t>
            </a:r>
            <a:endParaRPr b="0" lang="sv-SE" sz="20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sv-SE" sz="1400" spc="-1" strike="noStrike">
                <a:latin typeface="Times New Roman"/>
              </a:rPr>
              <a:t>&lt;header&gt;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sv-SE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sv-SE" sz="1400" spc="-1" strike="noStrike">
                <a:latin typeface="Times New Roman"/>
              </a:rPr>
              <a:t>&lt;date/time&gt;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sv-SE" sz="1400" spc="-1" strike="noStrike">
                <a:latin typeface="Times New Roman"/>
              </a:defRPr>
            </a:lvl1pPr>
          </a:lstStyle>
          <a:p>
            <a:r>
              <a:rPr b="0" lang="sv-SE" sz="1400" spc="-1" strike="noStrike">
                <a:latin typeface="Times New Roman"/>
              </a:rPr>
              <a:t>&lt;footer&gt;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256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sv-SE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1DD8B40A-F53E-45B9-A443-C53C3E7FEABF}" type="slidenum">
              <a:rPr b="0" lang="sv-SE" sz="1400" spc="-1" strike="noStrike">
                <a:latin typeface="Times New Roman"/>
              </a:rPr>
              <a:t>&lt;number&gt;</a:t>
            </a:fld>
            <a:endParaRPr b="0" lang="sv-S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  <a:ea typeface="ＭＳ Ｐゴシック"/>
              </a:rPr>
              <a:t>Glöm inte bort att uppmana studenterna att registrera sig idag.</a:t>
            </a:r>
            <a:endParaRPr b="0" lang="sv-SE" sz="2000" spc="-1" strike="noStrike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 idx="13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sv-SE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3F9A090A-5987-4FFC-8154-ECBF4AE4AD2E}" type="slidenum">
              <a:rPr b="0" lang="sv-S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sv-SE" sz="2000" spc="-1" strike="noStrike">
                <a:latin typeface="Arial"/>
              </a:rPr>
              <a:t>Student på Ekonomihögskolan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Checklista ny student: https://lnu.se/nystudent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Följande information hittar studenterna här: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Hämta studentkonto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Registrera sig: </a:t>
            </a:r>
            <a:r>
              <a:rPr b="1" lang="sv-SE" sz="2000" spc="-1" strike="noStrike">
                <a:latin typeface="Arial"/>
              </a:rPr>
              <a:t>21 – 28 (30) augusti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Samt praktisk information som: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Studentwebben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E-post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Passerkort 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To ensure you do not miss out on important information regarding your studies we advise you to connect your current email to your student account.  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You can change this setting via your student account at Lnu.se/student/mypages in ’My Ladok’ under ’My pages’. 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2000" spc="-1" strike="noStrike"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sldNum" idx="22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A20126D-CFDB-4AE9-BE14-857E32AB98FE}" type="slidenum">
              <a:rPr b="0" lang="sv-SE" sz="1200" spc="-1" strike="noStrike"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sv-SE" sz="2000" spc="-1" strike="noStrike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sldNum" idx="23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09B5189-D2DB-4AC6-BD3F-64FE4CB7E094}" type="slidenum">
              <a:rPr b="0" lang="sv-SE" sz="1200" spc="-1" strike="noStrike"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sv-SE" sz="1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Studentwebben</a:t>
            </a:r>
            <a:endParaRPr b="0" lang="sv-SE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I inloggat läge på lnu.se/student så ser det ut såhär. Här hittar studenterna följande:</a:t>
            </a:r>
            <a:endParaRPr b="0" lang="sv-SE" sz="7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Mitt schema</a:t>
            </a:r>
            <a:endParaRPr b="0" lang="sv-SE" sz="7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Mina kurser – finns länk direkt till kursrummet på MyMoodle. När studenten är registrerad på kursen kommer den att dyka upp under Mina kurser här på studentwebben</a:t>
            </a:r>
            <a:endParaRPr b="0" lang="sv-SE" sz="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endParaRPr b="0" lang="sv-SE" sz="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Under rubriken </a:t>
            </a:r>
            <a:r>
              <a:rPr b="1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Gå direkt till </a:t>
            </a: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kommer studenten till Ladok och kan göra följande:</a:t>
            </a:r>
            <a:endParaRPr b="0" lang="sv-SE" sz="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1" lang="sv-SE" sz="700" spc="-1" strike="noStrike" u="sng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Mitt Ladok:</a:t>
            </a:r>
            <a:endParaRPr b="0" lang="sv-SE" sz="7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Registrera sig på kurs: </a:t>
            </a:r>
            <a:r>
              <a:rPr b="1" lang="sv-SE" sz="7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ＭＳ Ｐゴシック"/>
              </a:rPr>
              <a:t>21-28 (30) augusti</a:t>
            </a:r>
            <a:endParaRPr b="0" lang="sv-SE" sz="7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Se mina resultat</a:t>
            </a:r>
            <a:endParaRPr b="0" lang="sv-SE" sz="7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Anmäla sig till tentamen</a:t>
            </a:r>
            <a:endParaRPr b="0" lang="sv-SE" sz="7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Hämta intyg</a:t>
            </a:r>
            <a:endParaRPr b="0" lang="sv-SE" sz="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endParaRPr b="0" lang="sv-SE" sz="7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”</a:t>
            </a:r>
            <a:r>
              <a:rPr b="1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My Pages” – the e-mailaddress you use</a:t>
            </a:r>
            <a:endParaRPr b="0" lang="sv-SE" sz="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endParaRPr b="0" lang="sv-SE" sz="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Till höger i inloggat läge hittar studenter viktig information såsom:</a:t>
            </a:r>
            <a:endParaRPr b="0" lang="sv-SE" sz="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1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Under studierna</a:t>
            </a: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: Kursplaner, IT-tjänster och support, Tentamensschema och Examensarbete</a:t>
            </a:r>
            <a:endParaRPr b="0" lang="sv-SE" sz="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1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Internationella möjligheter: </a:t>
            </a: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Studera utomlands</a:t>
            </a:r>
            <a:endParaRPr b="0" lang="sv-SE" sz="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1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Jobb och karriär: </a:t>
            </a: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Mentorsprogrammet, Aktiviteter, Mycareer, etc.</a:t>
            </a:r>
            <a:endParaRPr b="0" lang="sv-SE" sz="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1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Stöd och Service:</a:t>
            </a: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Infocenter, teknisk support, studenttjänster, etc. </a:t>
            </a:r>
            <a:endParaRPr b="0" lang="sv-SE" sz="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endParaRPr b="0" lang="sv-SE" sz="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I inloggat läge får de även upp </a:t>
            </a:r>
            <a:r>
              <a:rPr b="1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Studentnyheter</a:t>
            </a: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och </a:t>
            </a:r>
            <a:r>
              <a:rPr b="1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Studentkalende</a:t>
            </a:r>
            <a:r>
              <a:rPr b="0" lang="sv-SE" sz="7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r. Det kan vara öppna föreläsningar, påminnelser etc.</a:t>
            </a:r>
            <a:endParaRPr b="0" lang="sv-SE" sz="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700" spc="-1" strike="noStrike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sldNum" idx="24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475DB99-89E7-4C91-94BB-0B428D3521DE}" type="slidenum">
              <a:rPr b="0" lang="sv-SE" sz="1200" spc="-1" strike="noStrike"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sv-SE" sz="2000" spc="-1" strike="noStrike">
                <a:latin typeface="Arial"/>
              </a:rPr>
              <a:t>Course and programme syllabi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Show the students where to find program- and course syllabi, namely via the following link: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https://lnu.se/en/education/during-your-studies/studentweb/course-and-programme-syllabi/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Important to show in the course syllbus is:</a:t>
            </a:r>
            <a:endParaRPr b="0" lang="sv-SE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Prerequisites - </a:t>
            </a:r>
            <a:r>
              <a:rPr b="0" lang="sv-SE" sz="2000" spc="-1" strike="noStrike">
                <a:latin typeface="Arial"/>
              </a:rPr>
              <a:t>Mention that the student’s prior courses and credits determine whether or not the student is eligible for a course (show where in the course syllabus this is mentioned). In other words, a student can be denied access to a course, if said student does not meet the requirements and terms for that course. </a:t>
            </a:r>
            <a:endParaRPr b="0" lang="sv-SE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Also, make sure to show the students where to find the course literature in the course syllabus. </a:t>
            </a:r>
            <a:endParaRPr b="0" lang="sv-SE" sz="2000" spc="-1" strike="noStrike"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sldNum" idx="25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14DABCE-C2C0-40B4-9FF3-3583EF8E57D1}" type="slidenum">
              <a:rPr b="0" lang="sv-S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  <a:ea typeface="ＭＳ Ｐゴシック"/>
              </a:rPr>
              <a:t>Gå igenom de olika sätt som det finns att bli examinerad på så som: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  <a:ea typeface="ＭＳ Ｐゴシック"/>
              </a:rPr>
              <a:t>Skriftlig tentamen, hemtentamen, inlämningsuppgift, dugga, digitala test, case etc.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2000" spc="-1" strike="noStrike"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sldNum" idx="26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8ADBA02-F307-4BD7-B98F-13DA74E05914}" type="slidenum">
              <a:rPr b="0" lang="sv-SE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1200" spc="-1" strike="noStrike">
                <a:solidFill>
                  <a:srgbClr val="000000"/>
                </a:solidFill>
                <a:latin typeface="Calibri"/>
                <a:ea typeface="+mn-ea"/>
              </a:rPr>
              <a:t>Make sure to present </a:t>
            </a:r>
            <a:r>
              <a:rPr b="1" lang="sv-SE" sz="1200" spc="-1" strike="noStrike">
                <a:solidFill>
                  <a:srgbClr val="000000"/>
                </a:solidFill>
                <a:latin typeface="Calibri"/>
                <a:ea typeface="+mn-ea"/>
              </a:rPr>
              <a:t>Information from the School of Business and Economics </a:t>
            </a:r>
            <a:r>
              <a:rPr b="0" lang="sv-SE" sz="1200" spc="-1" strike="noStrike">
                <a:solidFill>
                  <a:srgbClr val="000000"/>
                </a:solidFill>
                <a:latin typeface="Calibri"/>
                <a:ea typeface="+mn-ea"/>
              </a:rPr>
              <a:t>(link in slide). Here, students can find information about:</a:t>
            </a:r>
            <a:endParaRPr b="0" lang="sv-SE" sz="12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1200" spc="-1" strike="noStrike">
                <a:solidFill>
                  <a:srgbClr val="000000"/>
                </a:solidFill>
                <a:latin typeface="Calibri"/>
                <a:ea typeface="+mn-ea"/>
              </a:rPr>
              <a:t>Contact information for the education administration</a:t>
            </a:r>
            <a:endParaRPr b="0" lang="sv-SE" sz="12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1200" spc="-1" strike="noStrike">
                <a:solidFill>
                  <a:srgbClr val="000000"/>
                </a:solidFill>
                <a:latin typeface="Calibri"/>
                <a:ea typeface="+mn-ea"/>
              </a:rPr>
              <a:t>Semester- and course periods</a:t>
            </a:r>
            <a:endParaRPr b="0" lang="sv-SE" sz="12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1200" spc="-1" strike="noStrike">
                <a:solidFill>
                  <a:srgbClr val="000000"/>
                </a:solidFill>
                <a:latin typeface="Calibri"/>
                <a:ea typeface="+mn-ea"/>
              </a:rPr>
              <a:t>Information regarding qualification requirements and conditions, as well as course options within programmes</a:t>
            </a:r>
            <a:endParaRPr b="0" lang="sv-SE" sz="12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1200" spc="-1" strike="noStrike">
                <a:solidFill>
                  <a:srgbClr val="000000"/>
                </a:solidFill>
                <a:latin typeface="Calibri"/>
                <a:ea typeface="+mn-ea"/>
              </a:rPr>
              <a:t>Exam registrations, exam timetable and exams in different city</a:t>
            </a:r>
            <a:endParaRPr b="0" lang="sv-SE" sz="12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1200" spc="-1" strike="noStrike">
                <a:solidFill>
                  <a:srgbClr val="000000"/>
                </a:solidFill>
                <a:latin typeface="Calibri"/>
                <a:ea typeface="+mn-ea"/>
              </a:rPr>
              <a:t>Help and support for academic writing</a:t>
            </a:r>
            <a:endParaRPr b="0" lang="sv-SE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1200" spc="-1" strike="noStrike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sldNum" idx="27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952E053-AB1E-4E50-9EC8-CC66E49E8838}" type="slidenum">
              <a:rPr b="0" lang="sv-SE" sz="1200" spc="-1" strike="noStrike"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sv-SE" sz="2000" spc="-1" strike="noStrike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sldNum" idx="28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5ED9341-02E5-44A6-8181-FA67B14261B0}" type="slidenum">
              <a:rPr b="0" lang="sv-SE" sz="1200" spc="-1" strike="noStrike"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  <a:ea typeface="ＭＳ Ｐゴシック"/>
              </a:rPr>
              <a:t>- 1 år i taget</a:t>
            </a:r>
            <a:endParaRPr b="0" lang="sv-SE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sv-SE" sz="2000" spc="-1" strike="noStrike">
                <a:latin typeface="Arial"/>
                <a:ea typeface="ＭＳ Ｐゴシック"/>
              </a:rPr>
              <a:t>Linnékåren utser formellt</a:t>
            </a:r>
            <a:endParaRPr b="0" lang="sv-SE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000" spc="-1" strike="noStrike">
                <a:latin typeface="Arial"/>
                <a:ea typeface="ＭＳ Ｐゴシック"/>
              </a:rPr>
              <a:t>2-3 students from each year cohort + Programme Director and KalmarEss representative</a:t>
            </a:r>
            <a:endParaRPr b="0" lang="sv-SE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000" spc="-1" strike="noStrike">
                <a:latin typeface="Arial"/>
                <a:ea typeface="ＭＳ Ｐゴシック"/>
              </a:rPr>
              <a:t>Meeting 1-2 times per semester á 1.5h</a:t>
            </a:r>
            <a:endParaRPr b="0" lang="sv-SE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000" spc="-1" strike="noStrike">
                <a:latin typeface="Arial"/>
                <a:ea typeface="Calibri"/>
              </a:rPr>
              <a:t>E</a:t>
            </a:r>
            <a:r>
              <a:rPr b="0" lang="en-GB" sz="1200" spc="-1" strike="noStrike">
                <a:latin typeface="Arial"/>
                <a:ea typeface="Calibri"/>
              </a:rPr>
              <a:t>lected formally by the student union Linnékåren as a representative for one academic year</a:t>
            </a:r>
            <a:endParaRPr b="0" lang="sv-SE" sz="12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000" spc="-1" strike="noStrike">
                <a:latin typeface="Arial"/>
                <a:ea typeface="Calibri"/>
              </a:rPr>
              <a:t>Remuneration per meeting (today 350SEK)</a:t>
            </a:r>
            <a:endParaRPr b="0" lang="sv-SE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1200" spc="-1" strike="noStrike">
                <a:latin typeface="Arial"/>
                <a:ea typeface="Calibri"/>
              </a:rPr>
              <a:t>Certificate of participation can be issued both from Programme Director and Linnékåren.</a:t>
            </a:r>
            <a:endParaRPr b="0" lang="sv-SE" sz="12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1200" spc="-1" strike="noStrike">
                <a:latin typeface="Arial"/>
                <a:ea typeface="Times New Roman"/>
              </a:rPr>
              <a:t>Above this; knowledge experience between the year cohorts, experience of board work, social network and above all have a possibility of an impact of your education and programme quality assurance.</a:t>
            </a:r>
            <a:endParaRPr b="0" lang="sv-SE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1200" spc="-1" strike="noStrike"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sldNum" idx="29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C280EB2-A6F1-4A09-932E-E0288875AC3E}" type="slidenum">
              <a:rPr b="0" lang="sv-S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  <a:ea typeface="ＭＳ Ｐゴシック"/>
              </a:rPr>
              <a:t>Don’t forget to urge the students to register today.</a:t>
            </a:r>
            <a:endParaRPr b="0" lang="sv-SE" sz="20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sldNum" idx="30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BB7D6A2-2148-4FD8-8262-32B1F54921AA}" type="slidenum">
              <a:rPr b="0" lang="sv-SE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Upprop</a:t>
            </a:r>
            <a:endParaRPr b="0" lang="sv-SE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Jag ropar upp – studenten ställer sig upp</a:t>
            </a:r>
            <a:endParaRPr b="0" lang="sv-SE" sz="2000" spc="-1" strike="noStrike">
              <a:latin typeface="Arial"/>
            </a:endParaRPr>
          </a:p>
          <a:p>
            <a:pPr lvl="1" marL="6285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Säger sig namn själv</a:t>
            </a:r>
            <a:endParaRPr b="0" lang="sv-SE" sz="2000" spc="-1" strike="noStrike">
              <a:latin typeface="Arial"/>
            </a:endParaRPr>
          </a:p>
          <a:p>
            <a:pPr lvl="1" marL="6285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Var kommer hen ifrån (jag skriver tavla)</a:t>
            </a:r>
            <a:endParaRPr b="0" lang="sv-SE" sz="2000" spc="-1" strike="noStrike"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sldNum" idx="14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9352AC8-3346-4B92-BF07-4A5FB512C84D}" type="slidenum">
              <a:rPr b="0" lang="sv-SE" sz="1200" spc="-1" strike="noStrike"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sv-SE" sz="2000" spc="-1" strike="noStrike"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sldNum" idx="31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F59141E-37CA-425E-B0D3-81CF88A0E517}" type="slidenum">
              <a:rPr b="0" lang="sv-SE" sz="1200" spc="-1" strike="noStrike"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sv-SE" sz="2000" spc="-1" strike="noStrike"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sldNum" idx="15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C2E0802-5C0C-4172-A9E1-20D865A5804B}" type="slidenum">
              <a:rPr b="0" lang="sv-SE" sz="1200" spc="-1" strike="noStrike"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Vi sätter kunskap i rörelse för en hållbar samhällsutveckling</a:t>
            </a:r>
            <a:br>
              <a:rPr sz="2000"/>
            </a:br>
            <a:br>
              <a:rPr sz="2000"/>
            </a:br>
            <a:r>
              <a:rPr b="0" lang="sv-SE" sz="2000" spc="-1" strike="noStrike">
                <a:latin typeface="Arial"/>
              </a:rPr>
              <a:t>Carl von Linnaeus from Småland 1800th century – world famous Swedish scientist</a:t>
            </a:r>
            <a:r>
              <a:rPr b="0" lang="sv-SE" sz="2000" spc="-1" strike="noStrike">
                <a:solidFill>
                  <a:srgbClr val="4d5156"/>
                </a:solidFill>
                <a:latin typeface="arial"/>
              </a:rPr>
              <a:t> who developed </a:t>
            </a:r>
            <a:r>
              <a:rPr b="0" lang="en-US" sz="2000" spc="-1" strike="noStrike">
                <a:solidFill>
                  <a:srgbClr val="040c28"/>
                </a:solidFill>
                <a:latin typeface="Google Sans"/>
              </a:rPr>
              <a:t>a biological classification system (taxonomy) for the natural world to standardize the naming of species of plants and animals and order them according to their characteristics and relationships with one another</a:t>
            </a:r>
            <a:r>
              <a:rPr b="0" lang="en-US" sz="2000" spc="-1" strike="noStrike">
                <a:solidFill>
                  <a:srgbClr val="202124"/>
                </a:solidFill>
                <a:latin typeface="Google Sans"/>
              </a:rPr>
              <a:t>.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solidFill>
                  <a:srgbClr val="4d5156"/>
                </a:solidFill>
                <a:latin typeface="arial"/>
              </a:rPr>
              <a:t>var en svensk botaniker, läkare, geolog och zoolog som lade grunden till den moderna nomenklaturen inom biologin och den moderna systematiken, som grupperar växter och djur.</a:t>
            </a:r>
            <a:br>
              <a:rPr sz="2000"/>
            </a:b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Nyfikenhet</a:t>
            </a:r>
            <a:br>
              <a:rPr sz="2000"/>
            </a:br>
            <a:r>
              <a:rPr b="0" lang="sv-SE" sz="2000" spc="-1" strike="noStrike">
                <a:latin typeface="arial"/>
              </a:rPr>
              <a:t>Nytänkande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Nytta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Närhet  (användbarhet)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2000" spc="-1" strike="noStrike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sldNum" idx="16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39A7E1C-6991-4517-91B9-C5F973C48A63}" type="slidenum">
              <a:rPr b="0" lang="sv-SE" sz="1200" spc="-1" strike="noStrike"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000" spc="-1" strike="noStrike">
                <a:latin typeface="Arial"/>
              </a:rPr>
              <a:t>Denna sida har jag uppdaterat för 2024</a:t>
            </a:r>
            <a:endParaRPr b="0" lang="sv-SE" sz="2000" spc="-1" strike="noStrike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sldNum" idx="17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04B7C4B-F444-4BA5-910C-8F5F99F7781C}" type="slidenum">
              <a:rPr b="0" lang="sv-SE" sz="1200" spc="-1" strike="noStrike"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sv-SE" sz="2000" spc="-1" strike="noStrike"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sldNum" idx="18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7C00D9D-01E8-4C3D-B1FB-0F740D18F31E}" type="slidenum">
              <a:rPr b="0" lang="sv-SE" sz="1200" spc="-1" strike="noStrike"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sv-SE" sz="2000" spc="-1" strike="noStrike"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sldNum" idx="19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FE560C4-2C83-4CCC-81FE-B0B9B394B804}" type="slidenum">
              <a:rPr b="0" lang="sv-SE" sz="1200" spc="-1" strike="noStrike"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sv-SE" sz="2000" spc="-1" strike="noStrike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sldNum" idx="20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F4706CB-446E-45D4-99D9-8B4F78772FFA}" type="slidenum">
              <a:rPr b="0" lang="sv-SE" sz="1200" spc="-1" strike="noStrike"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sldImg"/>
          </p:nvPr>
        </p:nvSpPr>
        <p:spPr>
          <a:xfrm>
            <a:off x="419040" y="1241280"/>
            <a:ext cx="5955120" cy="3350160"/>
          </a:xfrm>
          <a:prstGeom prst="rect">
            <a:avLst/>
          </a:prstGeom>
          <a:ln w="0">
            <a:noFill/>
          </a:ln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79320" y="4779360"/>
            <a:ext cx="5434560" cy="39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sv-SE" sz="2000" spc="-1" strike="noStrike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sldNum" idx="21"/>
          </p:nvPr>
        </p:nvSpPr>
        <p:spPr>
          <a:xfrm>
            <a:off x="3848760" y="9433080"/>
            <a:ext cx="2943360" cy="4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10DF838-99C0-42DE-81F2-A15CA25F67E7}" type="slidenum">
              <a:rPr b="0" lang="sv-SE" sz="1200" spc="-1" strike="noStrike"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1C84B7-DB8E-4184-B68C-C449679A453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DCDF4E5-9679-41C4-AF52-0E0ADFF5F6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67533F-D5C2-400C-85D7-0412009B8C3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DE1E02-5310-4C56-8FE1-1CBD6C0880C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949305-FC59-4F8F-B58D-E64FC324ED5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BE7C06-BEF3-4D5A-902D-FACCC696A74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8681CDA-0033-4C75-87E3-41473725DBD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2BD408-8228-4DB8-907A-0ED3BB19A7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B8B0D45-C896-4E79-B47B-CF1B09E873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9AAA4C-6E1E-4502-958C-963928362B5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D67C56-08DD-4B7E-98F6-E84F9DC775D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FCC3D7-27AB-462B-8FF7-1A700A96974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4299E87-10B7-4DC6-9CB6-CBA6EC16FF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C1B3E95-7230-42FF-BD2C-E78ACA51E4B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0B01E1A-811C-4FB9-B6C5-14CCDAA821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8B5D86A-FEC9-4911-A08B-C6F728CA995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9DC45D1-4A39-4A07-A0F4-E87510C6B11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79C688A-BCA0-4D3A-9405-9D699F9783D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ED417B9-D9E6-426E-856B-9ECBB4B4037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0A05F41-6325-4C04-8794-44288901EB1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29E2E6D-DFFE-4E8B-835E-791CE2DB32A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FD4D6DF-F64A-4F5D-B40F-2242C19D73B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4F054D3-6633-46AB-8CFF-80CD27DDD3C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FB21242-EF00-4204-AE90-16F5E326C5F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1030949-276D-4BAF-A274-1C788872678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6AE3A50-EC41-4720-BE6B-CEBDCEB43CD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28A0C01-0805-495C-B4A4-258CD37E5E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DCF71F4-770E-4430-9BB6-D32FB09638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2BC1FD8-88D2-4118-9AF6-00DFBA680DF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F1B7899-CAC1-4B26-888C-D08316FD70C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BA32892-BCD0-46D3-B8DB-DEEEF08B2C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1257829-90B1-480E-9C29-D0D0DAFB9DA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A64B041-2BB1-46ED-AC95-911981CE15C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3C1ED2F-DC6F-4093-9D50-E3C2DFE2263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E523D46-3CC4-47C1-AB0C-16F371965E8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CD3EFFA-D6DD-4869-A760-87AF5D0DA0D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4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5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raphic 5" descr="Linnéuniversitetet Kalmar Växjö logotyp."/>
          <p:cNvPicPr/>
          <p:nvPr/>
        </p:nvPicPr>
        <p:blipFill>
          <a:blip r:embed="rId2"/>
          <a:stretch/>
        </p:blipFill>
        <p:spPr>
          <a:xfrm>
            <a:off x="540000" y="6390000"/>
            <a:ext cx="2518920" cy="237960"/>
          </a:xfrm>
          <a:prstGeom prst="rect">
            <a:avLst/>
          </a:prstGeom>
          <a:ln w="0">
            <a:noFill/>
          </a:ln>
        </p:spPr>
      </p:pic>
      <p:pic>
        <p:nvPicPr>
          <p:cNvPr id="1" name="Graphic 10" descr="Linnéuniversitetets symbol."/>
          <p:cNvPicPr/>
          <p:nvPr/>
        </p:nvPicPr>
        <p:blipFill>
          <a:blip r:embed="rId3"/>
          <a:stretch/>
        </p:blipFill>
        <p:spPr>
          <a:xfrm>
            <a:off x="11436120" y="6311160"/>
            <a:ext cx="214920" cy="2854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v-SE" sz="4400" spc="-1" strike="noStrike">
                <a:latin typeface="Arial"/>
              </a:rPr>
              <a:t>Click to edit the title text format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</a:rPr>
              <a:t>Click to edit the outline text format</a:t>
            </a:r>
            <a:endParaRPr b="0" lang="sv-S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800" spc="-1" strike="noStrike">
                <a:latin typeface="Arial"/>
              </a:rPr>
              <a:t>Second Outline Level</a:t>
            </a:r>
            <a:endParaRPr b="0" lang="sv-S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400" spc="-1" strike="noStrike">
                <a:latin typeface="Arial"/>
              </a:rPr>
              <a:t>Third Outline Level</a:t>
            </a:r>
            <a:endParaRPr b="0" lang="sv-S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000" spc="-1" strike="noStrike">
                <a:latin typeface="Arial"/>
              </a:rPr>
              <a:t>Fourth Outline Level</a:t>
            </a:r>
            <a:endParaRPr b="0" lang="sv-S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Fifth Outline Level</a:t>
            </a:r>
            <a:endParaRPr b="0" lang="sv-S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Sixth Outline Level</a:t>
            </a:r>
            <a:endParaRPr b="0" lang="sv-S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Seventh Outline Level</a:t>
            </a:r>
            <a:endParaRPr b="0" lang="sv-S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6" descr=""/>
          <p:cNvPicPr/>
          <p:nvPr/>
        </p:nvPicPr>
        <p:blipFill>
          <a:blip r:embed="rId2"/>
          <a:stretch/>
        </p:blipFill>
        <p:spPr>
          <a:xfrm>
            <a:off x="521280" y="6388560"/>
            <a:ext cx="2351520" cy="265680"/>
          </a:xfrm>
          <a:prstGeom prst="rect">
            <a:avLst/>
          </a:prstGeom>
          <a:ln w="0">
            <a:noFill/>
          </a:ln>
        </p:spPr>
      </p:pic>
      <p:pic>
        <p:nvPicPr>
          <p:cNvPr id="41" name="Graphic 9" descr=""/>
          <p:cNvPicPr/>
          <p:nvPr/>
        </p:nvPicPr>
        <p:blipFill>
          <a:blip r:embed="rId3"/>
          <a:stretch/>
        </p:blipFill>
        <p:spPr>
          <a:xfrm>
            <a:off x="10606320" y="6248520"/>
            <a:ext cx="1044360" cy="35136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1"/>
          </p:nvPr>
        </p:nvSpPr>
        <p:spPr>
          <a:xfrm>
            <a:off x="4038480" y="5796000"/>
            <a:ext cx="4113720" cy="29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sv-SE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sv-SE" sz="1400" spc="-1" strike="noStrike">
                <a:latin typeface="Times New Roman"/>
              </a:rPr>
              <a:t>&lt;footer&gt;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"/>
          </p:nvPr>
        </p:nvSpPr>
        <p:spPr>
          <a:xfrm>
            <a:off x="8908920" y="5796000"/>
            <a:ext cx="2742120" cy="29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solidFill>
                  <a:srgbClr val="8b8b8b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93E09C9-3052-4738-8433-E3D462EFF62C}" type="slidenum"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"/>
          </p:nvPr>
        </p:nvSpPr>
        <p:spPr>
          <a:xfrm>
            <a:off x="540000" y="5797440"/>
            <a:ext cx="313740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sv-SE" sz="1400" spc="-1" strike="noStrike">
                <a:latin typeface="Times New Roman"/>
              </a:defRPr>
            </a:lvl1pPr>
          </a:lstStyle>
          <a:p>
            <a:r>
              <a:rPr b="0" lang="sv-SE" sz="1400" spc="-1" strike="noStrike">
                <a:latin typeface="Times New Roman"/>
              </a:rPr>
              <a:t>&lt;date/time&gt;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v-SE" sz="4400" spc="-1" strike="noStrike">
                <a:latin typeface="Arial"/>
              </a:rPr>
              <a:t>Click to edit the title text format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</a:rPr>
              <a:t>Click to edit the outline text format</a:t>
            </a:r>
            <a:endParaRPr b="0" lang="sv-S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800" spc="-1" strike="noStrike">
                <a:latin typeface="Arial"/>
              </a:rPr>
              <a:t>Second Outline Level</a:t>
            </a:r>
            <a:endParaRPr b="0" lang="sv-S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400" spc="-1" strike="noStrike">
                <a:latin typeface="Arial"/>
              </a:rPr>
              <a:t>Third Outline Level</a:t>
            </a:r>
            <a:endParaRPr b="0" lang="sv-S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000" spc="-1" strike="noStrike">
                <a:latin typeface="Arial"/>
              </a:rPr>
              <a:t>Fourth Outline Level</a:t>
            </a:r>
            <a:endParaRPr b="0" lang="sv-S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Fifth Outline Level</a:t>
            </a:r>
            <a:endParaRPr b="0" lang="sv-S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Sixth Outline Level</a:t>
            </a:r>
            <a:endParaRPr b="0" lang="sv-S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Seventh Outline Level</a:t>
            </a:r>
            <a:endParaRPr b="0" lang="sv-S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raphic 6" descr=""/>
          <p:cNvPicPr/>
          <p:nvPr/>
        </p:nvPicPr>
        <p:blipFill>
          <a:blip r:embed="rId2"/>
          <a:stretch/>
        </p:blipFill>
        <p:spPr>
          <a:xfrm>
            <a:off x="521280" y="6388560"/>
            <a:ext cx="2351520" cy="265680"/>
          </a:xfrm>
          <a:prstGeom prst="rect">
            <a:avLst/>
          </a:prstGeom>
          <a:ln w="0">
            <a:noFill/>
          </a:ln>
        </p:spPr>
      </p:pic>
      <p:pic>
        <p:nvPicPr>
          <p:cNvPr id="84" name="Graphic 9" descr=""/>
          <p:cNvPicPr/>
          <p:nvPr/>
        </p:nvPicPr>
        <p:blipFill>
          <a:blip r:embed="rId3"/>
          <a:stretch/>
        </p:blipFill>
        <p:spPr>
          <a:xfrm>
            <a:off x="10606320" y="6248520"/>
            <a:ext cx="1044360" cy="35136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ftr" idx="4"/>
          </p:nvPr>
        </p:nvSpPr>
        <p:spPr>
          <a:xfrm>
            <a:off x="4038480" y="5796000"/>
            <a:ext cx="4113720" cy="29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sv-SE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sv-SE" sz="1400" spc="-1" strike="noStrike">
                <a:latin typeface="Times New Roman"/>
              </a:rPr>
              <a:t>&lt;footer&gt;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5"/>
          </p:nvPr>
        </p:nvSpPr>
        <p:spPr>
          <a:xfrm>
            <a:off x="8908920" y="5796000"/>
            <a:ext cx="2742120" cy="29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solidFill>
                  <a:srgbClr val="8b8b8b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3BF7EBC-416B-403C-8901-461E1D477FC6}" type="slidenum"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6"/>
          </p:nvPr>
        </p:nvSpPr>
        <p:spPr>
          <a:xfrm>
            <a:off x="540000" y="5797440"/>
            <a:ext cx="313740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sv-SE" sz="1400" spc="-1" strike="noStrike">
                <a:latin typeface="Times New Roman"/>
              </a:defRPr>
            </a:lvl1pPr>
          </a:lstStyle>
          <a:p>
            <a:r>
              <a:rPr b="0" lang="sv-SE" sz="1400" spc="-1" strike="noStrike">
                <a:latin typeface="Times New Roman"/>
              </a:rPr>
              <a:t>&lt;date/time&gt;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v-SE" sz="4400" spc="-1" strike="noStrike">
                <a:latin typeface="Arial"/>
              </a:rPr>
              <a:t>Click to edit the title text format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</a:rPr>
              <a:t>Click to edit the outline text format</a:t>
            </a:r>
            <a:endParaRPr b="0" lang="sv-S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800" spc="-1" strike="noStrike">
                <a:latin typeface="Arial"/>
              </a:rPr>
              <a:t>Second Outline Level</a:t>
            </a:r>
            <a:endParaRPr b="0" lang="sv-S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400" spc="-1" strike="noStrike">
                <a:latin typeface="Arial"/>
              </a:rPr>
              <a:t>Third Outline Level</a:t>
            </a:r>
            <a:endParaRPr b="0" lang="sv-S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000" spc="-1" strike="noStrike">
                <a:latin typeface="Arial"/>
              </a:rPr>
              <a:t>Fourth Outline Level</a:t>
            </a:r>
            <a:endParaRPr b="0" lang="sv-S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Fifth Outline Level</a:t>
            </a:r>
            <a:endParaRPr b="0" lang="sv-S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Sixth Outline Level</a:t>
            </a:r>
            <a:endParaRPr b="0" lang="sv-S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Seventh Outline Level</a:t>
            </a:r>
            <a:endParaRPr b="0" lang="sv-S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raphic 6" descr=""/>
          <p:cNvPicPr/>
          <p:nvPr/>
        </p:nvPicPr>
        <p:blipFill>
          <a:blip r:embed="rId2"/>
          <a:stretch/>
        </p:blipFill>
        <p:spPr>
          <a:xfrm>
            <a:off x="521280" y="6388560"/>
            <a:ext cx="2351520" cy="265680"/>
          </a:xfrm>
          <a:prstGeom prst="rect">
            <a:avLst/>
          </a:prstGeom>
          <a:ln w="0">
            <a:noFill/>
          </a:ln>
        </p:spPr>
      </p:pic>
      <p:pic>
        <p:nvPicPr>
          <p:cNvPr id="127" name="Graphic 9" descr=""/>
          <p:cNvPicPr/>
          <p:nvPr/>
        </p:nvPicPr>
        <p:blipFill>
          <a:blip r:embed="rId3"/>
          <a:stretch/>
        </p:blipFill>
        <p:spPr>
          <a:xfrm>
            <a:off x="10606320" y="6248520"/>
            <a:ext cx="1044360" cy="35136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v-SE" sz="4400" spc="-1" strike="noStrike">
                <a:latin typeface="Arial"/>
              </a:rPr>
              <a:t>Click to edit the title text format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</a:rPr>
              <a:t>Click to edit the outline text format</a:t>
            </a:r>
            <a:endParaRPr b="0" lang="sv-S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800" spc="-1" strike="noStrike">
                <a:latin typeface="Arial"/>
              </a:rPr>
              <a:t>Second Outline Level</a:t>
            </a:r>
            <a:endParaRPr b="0" lang="sv-S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400" spc="-1" strike="noStrike">
                <a:latin typeface="Arial"/>
              </a:rPr>
              <a:t>Third Outline Level</a:t>
            </a:r>
            <a:endParaRPr b="0" lang="sv-S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000" spc="-1" strike="noStrike">
                <a:latin typeface="Arial"/>
              </a:rPr>
              <a:t>Fourth Outline Level</a:t>
            </a:r>
            <a:endParaRPr b="0" lang="sv-S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Fifth Outline Level</a:t>
            </a:r>
            <a:endParaRPr b="0" lang="sv-S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Sixth Outline Level</a:t>
            </a:r>
            <a:endParaRPr b="0" lang="sv-S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Seventh Outline Level</a:t>
            </a:r>
            <a:endParaRPr b="0" lang="sv-S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raphic 6" descr=""/>
          <p:cNvPicPr/>
          <p:nvPr/>
        </p:nvPicPr>
        <p:blipFill>
          <a:blip r:embed="rId2"/>
          <a:stretch/>
        </p:blipFill>
        <p:spPr>
          <a:xfrm>
            <a:off x="521280" y="6388560"/>
            <a:ext cx="2351520" cy="265680"/>
          </a:xfrm>
          <a:prstGeom prst="rect">
            <a:avLst/>
          </a:prstGeom>
          <a:ln w="0">
            <a:noFill/>
          </a:ln>
        </p:spPr>
      </p:pic>
      <p:pic>
        <p:nvPicPr>
          <p:cNvPr id="167" name="Graphic 9" descr=""/>
          <p:cNvPicPr/>
          <p:nvPr/>
        </p:nvPicPr>
        <p:blipFill>
          <a:blip r:embed="rId3"/>
          <a:stretch/>
        </p:blipFill>
        <p:spPr>
          <a:xfrm>
            <a:off x="10606320" y="6248520"/>
            <a:ext cx="1044360" cy="351360"/>
          </a:xfrm>
          <a:prstGeom prst="rect">
            <a:avLst/>
          </a:prstGeom>
          <a:ln w="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ftr" idx="7"/>
          </p:nvPr>
        </p:nvSpPr>
        <p:spPr>
          <a:xfrm>
            <a:off x="4038480" y="5796000"/>
            <a:ext cx="4113720" cy="29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sv-SE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sv-SE" sz="1400" spc="-1" strike="noStrike">
                <a:latin typeface="Times New Roman"/>
              </a:rPr>
              <a:t>&lt;footer&gt;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ldNum" idx="8"/>
          </p:nvPr>
        </p:nvSpPr>
        <p:spPr>
          <a:xfrm>
            <a:off x="8908920" y="5796000"/>
            <a:ext cx="2742120" cy="29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sv-SE" sz="1200" spc="-1" strike="noStrike">
                <a:solidFill>
                  <a:srgbClr val="8b8b8b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7F1D298-7E21-47BB-8E26-3F33CFCF73CF}" type="slidenum">
              <a:rPr b="0" lang="sv-SE" sz="1200" spc="-1" strike="noStrike">
                <a:solidFill>
                  <a:srgbClr val="8b8b8b"/>
                </a:solidFill>
                <a:latin typeface="Times New Roman"/>
              </a:rPr>
              <a:t>&lt;number&gt;</a:t>
            </a:fld>
            <a:endParaRPr b="0" lang="sv-SE" sz="1200" spc="-1" strike="noStrike"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dt" idx="9"/>
          </p:nvPr>
        </p:nvSpPr>
        <p:spPr>
          <a:xfrm>
            <a:off x="540000" y="5797440"/>
            <a:ext cx="3137400" cy="2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sv-SE" sz="1400" spc="-1" strike="noStrike">
                <a:latin typeface="Times New Roman"/>
              </a:defRPr>
            </a:lvl1pPr>
          </a:lstStyle>
          <a:p>
            <a:r>
              <a:rPr b="0" lang="sv-SE" sz="1400" spc="-1" strike="noStrike">
                <a:latin typeface="Times New Roman"/>
              </a:rPr>
              <a:t>&lt;date/time&gt;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v-SE" sz="4400" spc="-1" strike="noStrike">
                <a:latin typeface="Arial"/>
              </a:rPr>
              <a:t>Click to edit the title text format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</a:rPr>
              <a:t>Click to edit the outline text format</a:t>
            </a:r>
            <a:endParaRPr b="0" lang="sv-S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800" spc="-1" strike="noStrike">
                <a:latin typeface="Arial"/>
              </a:rPr>
              <a:t>Second Outline Level</a:t>
            </a:r>
            <a:endParaRPr b="0" lang="sv-S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400" spc="-1" strike="noStrike">
                <a:latin typeface="Arial"/>
              </a:rPr>
              <a:t>Third Outline Level</a:t>
            </a:r>
            <a:endParaRPr b="0" lang="sv-S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000" spc="-1" strike="noStrike">
                <a:latin typeface="Arial"/>
              </a:rPr>
              <a:t>Fourth Outline Level</a:t>
            </a:r>
            <a:endParaRPr b="0" lang="sv-S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Fifth Outline Level</a:t>
            </a:r>
            <a:endParaRPr b="0" lang="sv-S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Sixth Outline Level</a:t>
            </a:r>
            <a:endParaRPr b="0" lang="sv-S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Seventh Outline Level</a:t>
            </a:r>
            <a:endParaRPr b="0" lang="sv-S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raphic 6" descr=""/>
          <p:cNvPicPr/>
          <p:nvPr/>
        </p:nvPicPr>
        <p:blipFill>
          <a:blip r:embed="rId2"/>
          <a:stretch/>
        </p:blipFill>
        <p:spPr>
          <a:xfrm>
            <a:off x="521280" y="6388560"/>
            <a:ext cx="2351520" cy="265680"/>
          </a:xfrm>
          <a:prstGeom prst="rect">
            <a:avLst/>
          </a:prstGeom>
          <a:ln w="0">
            <a:noFill/>
          </a:ln>
        </p:spPr>
      </p:pic>
      <p:pic>
        <p:nvPicPr>
          <p:cNvPr id="210" name="Graphic 9" descr=""/>
          <p:cNvPicPr/>
          <p:nvPr/>
        </p:nvPicPr>
        <p:blipFill>
          <a:blip r:embed="rId3"/>
          <a:stretch/>
        </p:blipFill>
        <p:spPr>
          <a:xfrm>
            <a:off x="10606320" y="6248520"/>
            <a:ext cx="1044360" cy="351360"/>
          </a:xfrm>
          <a:prstGeom prst="rect">
            <a:avLst/>
          </a:prstGeom>
          <a:ln w="0">
            <a:noFill/>
          </a:ln>
        </p:spPr>
      </p:pic>
      <p:pic>
        <p:nvPicPr>
          <p:cNvPr id="211" name="Bild 5" descr="Linnéuniversitetets symbol."/>
          <p:cNvPicPr/>
          <p:nvPr/>
        </p:nvPicPr>
        <p:blipFill>
          <a:blip r:embed="rId4"/>
          <a:stretch/>
        </p:blipFill>
        <p:spPr>
          <a:xfrm>
            <a:off x="5051880" y="1484640"/>
            <a:ext cx="2091600" cy="2774520"/>
          </a:xfrm>
          <a:prstGeom prst="rect">
            <a:avLst/>
          </a:prstGeom>
          <a:ln w="0">
            <a:noFill/>
          </a:ln>
        </p:spPr>
      </p:pic>
      <p:pic>
        <p:nvPicPr>
          <p:cNvPr id="212" name="Bild 6" descr="Linnéuniversitetets webbplats Lnu.se."/>
          <p:cNvPicPr/>
          <p:nvPr/>
        </p:nvPicPr>
        <p:blipFill>
          <a:blip r:embed="rId5"/>
          <a:stretch/>
        </p:blipFill>
        <p:spPr>
          <a:xfrm>
            <a:off x="5047560" y="4725000"/>
            <a:ext cx="2095920" cy="569520"/>
          </a:xfrm>
          <a:prstGeom prst="rect">
            <a:avLst/>
          </a:prstGeom>
          <a:ln w="0">
            <a:noFill/>
          </a:ln>
        </p:spPr>
      </p:pic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v-SE" sz="4400" spc="-1" strike="noStrike">
                <a:latin typeface="Arial"/>
              </a:rPr>
              <a:t>Click to edit the title text format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</a:rPr>
              <a:t>Click to edit the outline text format</a:t>
            </a:r>
            <a:endParaRPr b="0" lang="sv-S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800" spc="-1" strike="noStrike">
                <a:latin typeface="Arial"/>
              </a:rPr>
              <a:t>Second Outline Level</a:t>
            </a:r>
            <a:endParaRPr b="0" lang="sv-S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400" spc="-1" strike="noStrike">
                <a:latin typeface="Arial"/>
              </a:rPr>
              <a:t>Third Outline Level</a:t>
            </a:r>
            <a:endParaRPr b="0" lang="sv-S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000" spc="-1" strike="noStrike">
                <a:latin typeface="Arial"/>
              </a:rPr>
              <a:t>Fourth Outline Level</a:t>
            </a:r>
            <a:endParaRPr b="0" lang="sv-S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Fifth Outline Level</a:t>
            </a:r>
            <a:endParaRPr b="0" lang="sv-S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Sixth Outline Level</a:t>
            </a:r>
            <a:endParaRPr b="0" lang="sv-S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Seventh Outline Level</a:t>
            </a:r>
            <a:endParaRPr b="0" lang="sv-S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lnu.se/en/student/new-student/" TargetMode="External"/><Relationship Id="rId2" Type="http://schemas.openxmlformats.org/officeDocument/2006/relationships/hyperlink" Target="mailto:ekonomihogskolan@lnu.se" TargetMode="External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cloud.timeedit.net/lnu/web/schema1/ri1Q7.html" TargetMode="External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hyperlink" Target="https://lnu.se/en/" TargetMode="External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hyperlink" Target="mailto:tuitionfees@lnu.se" TargetMode="External"/><Relationship Id="rId3" Type="http://schemas.openxmlformats.org/officeDocument/2006/relationships/hyperlink" Target="mailto:ekononomihogskolan@lnu.se" TargetMode="External"/><Relationship Id="rId4" Type="http://schemas.openxmlformats.org/officeDocument/2006/relationships/hyperlink" Target="https://mymoodle.lnu.se/course/view.php?id=14147" TargetMode="External"/><Relationship Id="rId5" Type="http://schemas.openxmlformats.org/officeDocument/2006/relationships/hyperlink" Target="mailto:terese.nilsson@lnu.se" TargetMode="External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christer.foghagen@lnu.se" TargetMode="External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 descr=""/>
          <p:cNvPicPr/>
          <p:nvPr/>
        </p:nvPicPr>
        <p:blipFill>
          <a:blip r:embed="rId1"/>
          <a:srcRect l="168" t="0" r="23282" b="0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258" name="Title 1"/>
          <p:cNvSpPr/>
          <p:nvPr/>
        </p:nvSpPr>
        <p:spPr>
          <a:xfrm>
            <a:off x="562680" y="611640"/>
            <a:ext cx="5043600" cy="602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4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Welcome</a:t>
            </a:r>
            <a:r>
              <a:rPr b="0" lang="sv-SE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br>
              <a:rPr sz="3200"/>
            </a:br>
            <a:br>
              <a:rPr sz="1000"/>
            </a:br>
            <a:r>
              <a:rPr b="0" lang="sv-SE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to the </a:t>
            </a:r>
            <a:br>
              <a:rPr sz="3200"/>
            </a:br>
            <a:br>
              <a:rPr sz="1000"/>
            </a:br>
            <a:r>
              <a:rPr b="0" lang="sv-SE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School of Business and Economics</a:t>
            </a:r>
            <a:br>
              <a:rPr sz="3200"/>
            </a:br>
            <a:r>
              <a:rPr b="0" lang="sv-SE" sz="1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br>
              <a:rPr sz="3200"/>
            </a:br>
            <a:r>
              <a:rPr b="0" lang="sv-SE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and the</a:t>
            </a:r>
            <a:br>
              <a:rPr sz="3200"/>
            </a:br>
            <a:r>
              <a:rPr b="0" lang="sv-SE" sz="1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br>
              <a:rPr sz="3200"/>
            </a:br>
            <a:r>
              <a:rPr b="0" lang="sv-SE" sz="3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International Tourism Management Programme</a:t>
            </a:r>
            <a:br>
              <a:rPr sz="3200"/>
            </a:br>
            <a:endParaRPr b="0" lang="sv-SE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Programme Director: </a:t>
            </a:r>
            <a:r>
              <a:rPr b="0" i="1" lang="sv-SE" sz="22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Christer Foghagen</a:t>
            </a:r>
            <a:br>
              <a:rPr sz="2200"/>
            </a:br>
            <a:endParaRPr b="0" lang="sv-SE" sz="22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1111040" cy="136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sv-SE" sz="3600" spc="-1" strike="noStrike">
                <a:solidFill>
                  <a:srgbClr val="000000"/>
                </a:solidFill>
                <a:latin typeface="Times New Roman"/>
              </a:rPr>
              <a:t>New student at the Linnaeus University</a:t>
            </a:r>
            <a:endParaRPr b="0" lang="sv-SE" sz="3600" spc="-1" strike="noStrike">
              <a:latin typeface="Arial"/>
            </a:endParaRPr>
          </a:p>
        </p:txBody>
      </p:sp>
      <p:sp>
        <p:nvSpPr>
          <p:cNvPr id="289" name="Platshållare för innehåll 2"/>
          <p:cNvSpPr/>
          <p:nvPr/>
        </p:nvSpPr>
        <p:spPr>
          <a:xfrm>
            <a:off x="1080000" y="1474920"/>
            <a:ext cx="7555320" cy="39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 u="sng">
                <a:solidFill>
                  <a:srgbClr val="0563c1"/>
                </a:solidFill>
                <a:uFillTx/>
                <a:latin typeface="Times New Roman"/>
                <a:ea typeface="ＭＳ Ｐゴシック"/>
                <a:hlinkClick r:id="rId1"/>
              </a:rPr>
              <a:t>Before your start</a:t>
            </a: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– checklist</a:t>
            </a:r>
            <a:endParaRPr b="0" lang="sv-SE" sz="2400" spc="-1" strike="noStrike">
              <a:latin typeface="Arial"/>
            </a:endParaRPr>
          </a:p>
          <a:p>
            <a:pPr lvl="1" marL="914400" indent="-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Obtain your student account!</a:t>
            </a:r>
            <a:endParaRPr b="0" lang="sv-SE" sz="2400" spc="-1" strike="noStrike">
              <a:latin typeface="Arial"/>
            </a:endParaRPr>
          </a:p>
          <a:p>
            <a:pPr lvl="1" marL="914400" indent="-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Register at the studentweb! </a:t>
            </a:r>
            <a:br>
              <a:rPr sz="2400"/>
            </a:br>
            <a:r>
              <a:rPr b="0" lang="sv-SE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Latest 28th of August!</a:t>
            </a:r>
            <a:endParaRPr b="0" lang="sv-SE" sz="2400" spc="-1" strike="noStrike">
              <a:latin typeface="Arial"/>
            </a:endParaRPr>
          </a:p>
          <a:p>
            <a:pPr lvl="1" marL="914400" indent="-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Check your schedule 1TR514!</a:t>
            </a:r>
            <a:endParaRPr b="0" lang="sv-SE" sz="2400" spc="-1" strike="noStrike">
              <a:latin typeface="Arial"/>
            </a:endParaRPr>
          </a:p>
          <a:p>
            <a:pPr lvl="1" marL="914400" indent="-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Read the syllabus and literature list!</a:t>
            </a:r>
            <a:endParaRPr b="0" lang="sv-SE" sz="2400" spc="-1" strike="noStrike">
              <a:latin typeface="Arial"/>
            </a:endParaRPr>
          </a:p>
          <a:p>
            <a:pPr lvl="1" marL="914400" indent="-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Your e-mail!</a:t>
            </a:r>
            <a:br>
              <a:rPr sz="2400"/>
            </a:b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Connect your current to your student account!</a:t>
            </a:r>
            <a:endParaRPr b="0" lang="sv-SE" sz="24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endParaRPr b="0" lang="sv-SE" sz="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Questions: </a:t>
            </a:r>
            <a:endParaRPr b="0" lang="sv-SE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400" spc="-1" strike="noStrike" u="sng">
                <a:solidFill>
                  <a:srgbClr val="0563c1"/>
                </a:solidFill>
                <a:uFillTx/>
                <a:latin typeface="Times New Roman"/>
                <a:ea typeface="Times New Roman"/>
                <a:hlinkClick r:id="rId2"/>
              </a:rPr>
              <a:t>ekonomihogskolan@lnu.se</a:t>
            </a:r>
            <a:endParaRPr b="0" lang="sv-SE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Infocenter, University Library</a:t>
            </a:r>
            <a:endParaRPr b="0" lang="sv-SE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sv-SE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sv-SE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sv-SE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sv-SE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sv-SE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sv-SE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sv-SE" sz="1800" spc="-1" strike="noStrike">
              <a:latin typeface="Arial"/>
            </a:endParaRPr>
          </a:p>
        </p:txBody>
      </p:sp>
      <p:pic>
        <p:nvPicPr>
          <p:cNvPr id="290" name="Bildobjekt 1" descr=""/>
          <p:cNvPicPr/>
          <p:nvPr/>
        </p:nvPicPr>
        <p:blipFill>
          <a:blip r:embed="rId3"/>
          <a:stretch/>
        </p:blipFill>
        <p:spPr>
          <a:xfrm>
            <a:off x="7846920" y="1474920"/>
            <a:ext cx="3418920" cy="2279520"/>
          </a:xfrm>
          <a:prstGeom prst="rect">
            <a:avLst/>
          </a:prstGeom>
          <a:ln w="0">
            <a:noFill/>
          </a:ln>
        </p:spPr>
      </p:pic>
      <p:pic>
        <p:nvPicPr>
          <p:cNvPr id="291" name="Bildobjekt 2" descr="En bild som visar inomhus, byggnad, kök, bord&#10;&#10;Automatiskt genererad beskrivning"/>
          <p:cNvPicPr/>
          <p:nvPr/>
        </p:nvPicPr>
        <p:blipFill>
          <a:blip r:embed="rId4"/>
          <a:stretch/>
        </p:blipFill>
        <p:spPr>
          <a:xfrm>
            <a:off x="7846920" y="3849480"/>
            <a:ext cx="3418920" cy="225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1111040" cy="136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sv-SE" sz="3600" spc="-1" strike="noStrike">
                <a:solidFill>
                  <a:srgbClr val="000000"/>
                </a:solidFill>
                <a:latin typeface="Times New Roman"/>
              </a:rPr>
              <a:t>First course: 1TR514 </a:t>
            </a:r>
            <a:br>
              <a:rPr sz="3600"/>
            </a:br>
            <a:r>
              <a:rPr b="0" lang="sv-SE" sz="3600" spc="-1" strike="noStrike">
                <a:solidFill>
                  <a:srgbClr val="000000"/>
                </a:solidFill>
                <a:latin typeface="Times New Roman"/>
              </a:rPr>
              <a:t>Tourism Studies I – Introduction to tourism 15 cr.</a:t>
            </a:r>
            <a:endParaRPr b="0" lang="sv-SE" sz="3600" spc="-1" strike="noStrike">
              <a:latin typeface="Arial"/>
            </a:endParaRPr>
          </a:p>
        </p:txBody>
      </p:sp>
      <p:sp>
        <p:nvSpPr>
          <p:cNvPr id="293" name="Platshållare för innehåll 2"/>
          <p:cNvSpPr/>
          <p:nvPr/>
        </p:nvSpPr>
        <p:spPr>
          <a:xfrm>
            <a:off x="1080000" y="2032200"/>
            <a:ext cx="11205360" cy="386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sv-SE" sz="1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 </a:t>
            </a:r>
            <a:endParaRPr b="0" lang="sv-SE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The course will be carried in classroom on campus. </a:t>
            </a:r>
            <a:endParaRPr b="0" lang="sv-SE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Cross listed course</a:t>
            </a:r>
            <a:endParaRPr b="0" lang="sv-SE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400" spc="-1" strike="noStrike" u="sng">
                <a:solidFill>
                  <a:srgbClr val="0563c1"/>
                </a:solidFill>
                <a:uFillTx/>
                <a:latin typeface="Times New Roman"/>
                <a:ea typeface="ＭＳ Ｐゴシック"/>
                <a:hlinkClick r:id="rId1"/>
              </a:rPr>
              <a:t>Schedule</a:t>
            </a:r>
            <a:endParaRPr b="0" lang="sv-SE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Course literature: </a:t>
            </a:r>
            <a:br>
              <a:rPr sz="2400"/>
            </a:b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All information regarding the course and the literature will be notified by course start.</a:t>
            </a:r>
            <a:endParaRPr b="0" lang="sv-SE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Please see the course room at the learningplatform MyMoodle.</a:t>
            </a:r>
            <a:endParaRPr b="0" lang="sv-SE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sv-S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1080000" y="173160"/>
            <a:ext cx="11111040" cy="1163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sv-SE" sz="3600" spc="-1" strike="noStrike">
                <a:solidFill>
                  <a:srgbClr val="000000"/>
                </a:solidFill>
                <a:latin typeface="Times New Roman"/>
              </a:rPr>
              <a:t>Studentweb on Lnu.se</a:t>
            </a:r>
            <a:endParaRPr b="0" lang="sv-SE" sz="3600" spc="-1" strike="noStrike">
              <a:latin typeface="Arial"/>
            </a:endParaRPr>
          </a:p>
        </p:txBody>
      </p:sp>
      <p:pic>
        <p:nvPicPr>
          <p:cNvPr id="295" name="Bildobjekt 20" descr=""/>
          <p:cNvPicPr/>
          <p:nvPr/>
        </p:nvPicPr>
        <p:blipFill>
          <a:blip r:embed="rId1"/>
          <a:stretch/>
        </p:blipFill>
        <p:spPr>
          <a:xfrm>
            <a:off x="3342600" y="1524960"/>
            <a:ext cx="5505840" cy="4819320"/>
          </a:xfrm>
          <a:prstGeom prst="rect">
            <a:avLst/>
          </a:prstGeom>
          <a:ln w="0">
            <a:noFill/>
          </a:ln>
        </p:spPr>
      </p:pic>
      <p:sp>
        <p:nvSpPr>
          <p:cNvPr id="296" name="textruta 46"/>
          <p:cNvSpPr/>
          <p:nvPr/>
        </p:nvSpPr>
        <p:spPr>
          <a:xfrm>
            <a:off x="786600" y="1728000"/>
            <a:ext cx="2181600" cy="13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sv-SE" sz="1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My schedule</a:t>
            </a:r>
            <a:endParaRPr b="0" lang="sv-SE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When you are </a:t>
            </a:r>
            <a:r>
              <a:rPr b="0" lang="en-GB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registered</a:t>
            </a:r>
            <a:r>
              <a:rPr b="0" lang="sv-SE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on a course you will find the schedule here</a:t>
            </a:r>
            <a:endParaRPr b="0" lang="sv-SE" sz="1600" spc="-1" strike="noStrike">
              <a:latin typeface="Arial"/>
            </a:endParaRPr>
          </a:p>
        </p:txBody>
      </p:sp>
      <p:sp>
        <p:nvSpPr>
          <p:cNvPr id="297" name="textruta 8"/>
          <p:cNvSpPr/>
          <p:nvPr/>
        </p:nvSpPr>
        <p:spPr>
          <a:xfrm>
            <a:off x="786600" y="3375720"/>
            <a:ext cx="218160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sv-SE" sz="1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My courses:</a:t>
            </a:r>
            <a:endParaRPr b="0" lang="sv-SE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Link to the course </a:t>
            </a:r>
            <a:br>
              <a:rPr sz="1600"/>
            </a:br>
            <a:r>
              <a:rPr b="0" lang="sv-SE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room at MyMoodle</a:t>
            </a:r>
            <a:endParaRPr b="0" lang="sv-SE" sz="1600" spc="-1" strike="noStrike">
              <a:latin typeface="Arial"/>
            </a:endParaRPr>
          </a:p>
        </p:txBody>
      </p:sp>
      <p:sp>
        <p:nvSpPr>
          <p:cNvPr id="298" name="textruta 8"/>
          <p:cNvSpPr/>
          <p:nvPr/>
        </p:nvSpPr>
        <p:spPr>
          <a:xfrm>
            <a:off x="786600" y="4379040"/>
            <a:ext cx="218160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sv-SE" sz="1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The programme room:</a:t>
            </a:r>
            <a:endParaRPr b="0" lang="sv-SE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Link to the </a:t>
            </a:r>
            <a:br>
              <a:rPr sz="1600"/>
            </a:br>
            <a:r>
              <a:rPr b="0" lang="sv-SE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programme room at MyMoodle</a:t>
            </a:r>
            <a:endParaRPr b="0" lang="sv-SE" sz="1600" spc="-1" strike="noStrike">
              <a:latin typeface="Arial"/>
            </a:endParaRPr>
          </a:p>
        </p:txBody>
      </p:sp>
      <p:sp>
        <p:nvSpPr>
          <p:cNvPr id="299" name="textruta 10"/>
          <p:cNvSpPr/>
          <p:nvPr/>
        </p:nvSpPr>
        <p:spPr>
          <a:xfrm>
            <a:off x="9419040" y="1708920"/>
            <a:ext cx="252180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sv-SE" sz="1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My page</a:t>
            </a:r>
            <a:endParaRPr b="0" lang="sv-SE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Important information during your studies</a:t>
            </a:r>
            <a:endParaRPr b="0" lang="sv-SE" sz="1600" spc="-1" strike="noStrike">
              <a:latin typeface="Arial"/>
            </a:endParaRPr>
          </a:p>
        </p:txBody>
      </p:sp>
      <p:sp>
        <p:nvSpPr>
          <p:cNvPr id="300" name="textruta 11"/>
          <p:cNvSpPr/>
          <p:nvPr/>
        </p:nvSpPr>
        <p:spPr>
          <a:xfrm>
            <a:off x="9471240" y="3375720"/>
            <a:ext cx="2521800" cy="158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sv-SE" sz="1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My Ladok:</a:t>
            </a:r>
            <a:endParaRPr b="0" lang="sv-SE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Registration</a:t>
            </a:r>
            <a:br>
              <a:rPr sz="500"/>
            </a:br>
            <a:r>
              <a:rPr b="0" lang="sv-SE" sz="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sv-SE" sz="5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Results</a:t>
            </a:r>
            <a:endParaRPr b="0" lang="sv-SE" sz="16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Sign up for examination</a:t>
            </a:r>
            <a:endParaRPr b="0" lang="sv-SE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Certificates</a:t>
            </a:r>
            <a:br>
              <a:rPr sz="500"/>
            </a:br>
            <a:r>
              <a:rPr b="0" lang="sv-SE" sz="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sv-SE" sz="500" spc="-1" strike="noStrike">
              <a:latin typeface="Arial"/>
            </a:endParaRPr>
          </a:p>
        </p:txBody>
      </p:sp>
      <p:sp>
        <p:nvSpPr>
          <p:cNvPr id="301" name="textruta 19"/>
          <p:cNvSpPr/>
          <p:nvPr/>
        </p:nvSpPr>
        <p:spPr>
          <a:xfrm>
            <a:off x="9429480" y="5163840"/>
            <a:ext cx="185148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sv-SE" sz="1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My student news</a:t>
            </a:r>
            <a:br>
              <a:rPr sz="1600"/>
            </a:br>
            <a:r>
              <a:rPr b="0" lang="sv-SE" sz="1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My student calendar</a:t>
            </a:r>
            <a:endParaRPr b="0" lang="sv-SE" sz="1600" spc="-1" strike="noStrike">
              <a:latin typeface="Arial"/>
            </a:endParaRPr>
          </a:p>
        </p:txBody>
      </p:sp>
      <p:sp>
        <p:nvSpPr>
          <p:cNvPr id="302" name="textruta 10"/>
          <p:cNvSpPr/>
          <p:nvPr/>
        </p:nvSpPr>
        <p:spPr>
          <a:xfrm>
            <a:off x="5258160" y="1124640"/>
            <a:ext cx="23133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sv-SE" sz="2000" spc="-1" strike="noStrike" u="sng">
                <a:solidFill>
                  <a:srgbClr val="0563c1"/>
                </a:solidFill>
                <a:uFillTx/>
                <a:latin typeface="Times New Roman"/>
                <a:ea typeface="ＭＳ Ｐゴシック"/>
                <a:hlinkClick r:id="rId2"/>
              </a:rPr>
              <a:t>To the studentweb</a:t>
            </a:r>
            <a:endParaRPr b="0" lang="sv-SE" sz="2000" spc="-1" strike="noStrike">
              <a:latin typeface="Arial"/>
            </a:endParaRPr>
          </a:p>
        </p:txBody>
      </p:sp>
      <p:sp>
        <p:nvSpPr>
          <p:cNvPr id="303" name="Rak pilkoppling 47"/>
          <p:cNvSpPr/>
          <p:nvPr/>
        </p:nvSpPr>
        <p:spPr>
          <a:xfrm>
            <a:off x="2551680" y="1962720"/>
            <a:ext cx="894960" cy="1412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e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Rak pilkoppling 20"/>
          <p:cNvSpPr/>
          <p:nvPr/>
        </p:nvSpPr>
        <p:spPr>
          <a:xfrm>
            <a:off x="2762280" y="3555000"/>
            <a:ext cx="684720" cy="96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e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Rak pilkoppling 20"/>
          <p:cNvSpPr/>
          <p:nvPr/>
        </p:nvSpPr>
        <p:spPr>
          <a:xfrm>
            <a:off x="2863800" y="4525560"/>
            <a:ext cx="601560" cy="39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e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Rak pilkoppling 43"/>
          <p:cNvSpPr/>
          <p:nvPr/>
        </p:nvSpPr>
        <p:spPr>
          <a:xfrm flipH="1">
            <a:off x="7902720" y="1909080"/>
            <a:ext cx="1513440" cy="137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e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Rak pilkoppling 38"/>
          <p:cNvSpPr/>
          <p:nvPr/>
        </p:nvSpPr>
        <p:spPr>
          <a:xfrm flipH="1">
            <a:off x="6652800" y="3555000"/>
            <a:ext cx="281484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e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Rak pilkoppling 35"/>
          <p:cNvSpPr/>
          <p:nvPr/>
        </p:nvSpPr>
        <p:spPr>
          <a:xfrm flipH="1">
            <a:off x="6936840" y="5408640"/>
            <a:ext cx="2491200" cy="1201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e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textruta 10"/>
          <p:cNvSpPr/>
          <p:nvPr/>
        </p:nvSpPr>
        <p:spPr>
          <a:xfrm>
            <a:off x="9470160" y="2741760"/>
            <a:ext cx="25218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sv-SE" sz="1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My mail</a:t>
            </a:r>
            <a:endParaRPr b="0" lang="sv-SE" sz="1600" spc="-1" strike="noStrike">
              <a:latin typeface="Arial"/>
            </a:endParaRPr>
          </a:p>
        </p:txBody>
      </p:sp>
      <p:sp>
        <p:nvSpPr>
          <p:cNvPr id="310" name="Rak pilkoppling 35"/>
          <p:cNvSpPr/>
          <p:nvPr/>
        </p:nvSpPr>
        <p:spPr>
          <a:xfrm flipH="1">
            <a:off x="6635160" y="2910960"/>
            <a:ext cx="2833200" cy="759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e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1044360" y="360000"/>
            <a:ext cx="11111040" cy="136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sv-SE" sz="3600" spc="-1" strike="noStrike">
                <a:solidFill>
                  <a:srgbClr val="000000"/>
                </a:solidFill>
                <a:latin typeface="Times New Roman"/>
              </a:rPr>
              <a:t>Programme syllabus and Course syllabus</a:t>
            </a:r>
            <a:endParaRPr b="0" lang="sv-SE" sz="3600" spc="-1" strike="noStrike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1044360" y="1592640"/>
            <a:ext cx="9775080" cy="202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200" spc="-1" strike="noStrike">
                <a:solidFill>
                  <a:srgbClr val="000000"/>
                </a:solidFill>
                <a:latin typeface="Times New Roman"/>
              </a:rPr>
              <a:t>The </a:t>
            </a:r>
            <a:r>
              <a:rPr b="1" lang="sv-SE" sz="2200" spc="-1" strike="noStrike">
                <a:solidFill>
                  <a:srgbClr val="000000"/>
                </a:solidFill>
                <a:latin typeface="Times New Roman"/>
              </a:rPr>
              <a:t>programme syllabus </a:t>
            </a:r>
            <a:r>
              <a:rPr b="0" lang="sv-SE" sz="2200" spc="-1" strike="noStrike">
                <a:solidFill>
                  <a:srgbClr val="000000"/>
                </a:solidFill>
                <a:latin typeface="Times New Roman"/>
              </a:rPr>
              <a:t>governs a programme’s objectives, structure, content and degree.</a:t>
            </a:r>
            <a:endParaRPr b="0" lang="sv-SE" sz="22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The </a:t>
            </a: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course syllabus </a:t>
            </a: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governs the learning objectives, content, examination, literature etc. of the respective course. It always specifies what prerequisites must be met to be eligible to register for the course.</a:t>
            </a:r>
            <a:endParaRPr b="0" lang="sv-SE" sz="22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Always read through the course syllabus prior to each new course.</a:t>
            </a:r>
            <a:endParaRPr b="0" lang="sv-SE" sz="22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200" spc="-1" strike="noStrike">
                <a:solidFill>
                  <a:srgbClr val="000000"/>
                </a:solidFill>
                <a:latin typeface="Times New Roman"/>
              </a:rPr>
              <a:t>You find all course names and course codes in the Programme Room on the Student Web.</a:t>
            </a:r>
            <a:br>
              <a:rPr sz="1600"/>
            </a:br>
            <a:br>
              <a:rPr sz="1600"/>
            </a:br>
            <a:br>
              <a:rPr sz="1600"/>
            </a:br>
            <a:r>
              <a:rPr b="0" lang="sv-SE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sv-SE" sz="1600" spc="-1" strike="noStrike">
              <a:latin typeface="Arial"/>
            </a:endParaRPr>
          </a:p>
        </p:txBody>
      </p:sp>
      <p:pic>
        <p:nvPicPr>
          <p:cNvPr id="313" name="Picture 2" descr="Kursplaner"/>
          <p:cNvPicPr/>
          <p:nvPr/>
        </p:nvPicPr>
        <p:blipFill>
          <a:blip r:embed="rId1"/>
          <a:srcRect l="7268" t="0" r="0" b="0"/>
          <a:stretch/>
        </p:blipFill>
        <p:spPr>
          <a:xfrm>
            <a:off x="3463920" y="4224960"/>
            <a:ext cx="5263200" cy="208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Bildobjekt 4" descr=""/>
          <p:cNvPicPr/>
          <p:nvPr/>
        </p:nvPicPr>
        <p:blipFill>
          <a:blip r:embed="rId1"/>
          <a:stretch/>
        </p:blipFill>
        <p:spPr>
          <a:xfrm>
            <a:off x="6021360" y="620640"/>
            <a:ext cx="3605760" cy="5328000"/>
          </a:xfrm>
          <a:prstGeom prst="rect">
            <a:avLst/>
          </a:prstGeom>
          <a:ln w="0">
            <a:noFill/>
          </a:ln>
        </p:spPr>
      </p:pic>
      <p:pic>
        <p:nvPicPr>
          <p:cNvPr id="315" name="Bildobjekt 1" descr=""/>
          <p:cNvPicPr/>
          <p:nvPr/>
        </p:nvPicPr>
        <p:blipFill>
          <a:blip r:embed="rId2"/>
          <a:stretch/>
        </p:blipFill>
        <p:spPr>
          <a:xfrm>
            <a:off x="2095560" y="595440"/>
            <a:ext cx="3943800" cy="5455080"/>
          </a:xfrm>
          <a:prstGeom prst="rect">
            <a:avLst/>
          </a:prstGeom>
          <a:ln w="0">
            <a:noFill/>
          </a:ln>
        </p:spPr>
      </p:pic>
      <p:sp>
        <p:nvSpPr>
          <p:cNvPr id="316" name="Rektangel 1"/>
          <p:cNvSpPr/>
          <p:nvPr/>
        </p:nvSpPr>
        <p:spPr>
          <a:xfrm>
            <a:off x="2711520" y="3860640"/>
            <a:ext cx="3091320" cy="1365840"/>
          </a:xfrm>
          <a:prstGeom prst="rect">
            <a:avLst/>
          </a:prstGeom>
          <a:noFill/>
          <a:ln w="9525">
            <a:solidFill>
              <a:srgbClr val="ffe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Rektangel 2"/>
          <p:cNvSpPr/>
          <p:nvPr/>
        </p:nvSpPr>
        <p:spPr>
          <a:xfrm>
            <a:off x="2711520" y="3500280"/>
            <a:ext cx="935640" cy="214920"/>
          </a:xfrm>
          <a:prstGeom prst="rect">
            <a:avLst/>
          </a:prstGeom>
          <a:noFill/>
          <a:ln w="9525">
            <a:solidFill>
              <a:srgbClr val="ffe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Rektangel 3"/>
          <p:cNvSpPr/>
          <p:nvPr/>
        </p:nvSpPr>
        <p:spPr>
          <a:xfrm>
            <a:off x="2728800" y="5276880"/>
            <a:ext cx="3091320" cy="773640"/>
          </a:xfrm>
          <a:prstGeom prst="rect">
            <a:avLst/>
          </a:prstGeom>
          <a:noFill/>
          <a:ln w="9525">
            <a:solidFill>
              <a:srgbClr val="ffe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Rektangel 4"/>
          <p:cNvSpPr/>
          <p:nvPr/>
        </p:nvSpPr>
        <p:spPr>
          <a:xfrm>
            <a:off x="6240600" y="620640"/>
            <a:ext cx="3167640" cy="790920"/>
          </a:xfrm>
          <a:prstGeom prst="rect">
            <a:avLst/>
          </a:prstGeom>
          <a:noFill/>
          <a:ln w="9525">
            <a:solidFill>
              <a:srgbClr val="ffe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Rektangel 5"/>
          <p:cNvSpPr/>
          <p:nvPr/>
        </p:nvSpPr>
        <p:spPr>
          <a:xfrm>
            <a:off x="6240600" y="1469880"/>
            <a:ext cx="3167640" cy="414720"/>
          </a:xfrm>
          <a:prstGeom prst="rect">
            <a:avLst/>
          </a:prstGeom>
          <a:noFill/>
          <a:ln w="9525">
            <a:solidFill>
              <a:srgbClr val="ffe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Rektangel 6"/>
          <p:cNvSpPr/>
          <p:nvPr/>
        </p:nvSpPr>
        <p:spPr>
          <a:xfrm>
            <a:off x="6240600" y="1943280"/>
            <a:ext cx="3167640" cy="1989720"/>
          </a:xfrm>
          <a:prstGeom prst="rect">
            <a:avLst/>
          </a:prstGeom>
          <a:noFill/>
          <a:ln w="9525">
            <a:solidFill>
              <a:srgbClr val="ffe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Rektangel 7"/>
          <p:cNvSpPr/>
          <p:nvPr/>
        </p:nvSpPr>
        <p:spPr>
          <a:xfrm>
            <a:off x="2711520" y="1844640"/>
            <a:ext cx="430560" cy="143280"/>
          </a:xfrm>
          <a:prstGeom prst="rect">
            <a:avLst/>
          </a:prstGeom>
          <a:noFill/>
          <a:ln w="9525">
            <a:solidFill>
              <a:srgbClr val="ffe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Rektangel 9"/>
          <p:cNvSpPr/>
          <p:nvPr/>
        </p:nvSpPr>
        <p:spPr>
          <a:xfrm>
            <a:off x="6278400" y="5084640"/>
            <a:ext cx="3300840" cy="699120"/>
          </a:xfrm>
          <a:prstGeom prst="rect">
            <a:avLst/>
          </a:prstGeom>
          <a:noFill/>
          <a:ln w="9525">
            <a:solidFill>
              <a:srgbClr val="ffe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1111040" cy="136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4000"/>
          </a:bodyPr>
          <a:p>
            <a:pPr>
              <a:lnSpc>
                <a:spcPct val="90000"/>
              </a:lnSpc>
              <a:buNone/>
            </a:pPr>
            <a:br>
              <a:rPr sz="4000"/>
            </a:br>
            <a:r>
              <a:rPr b="0" lang="sv-SE" sz="4000" spc="-1" strike="noStrike">
                <a:solidFill>
                  <a:srgbClr val="000000"/>
                </a:solidFill>
                <a:latin typeface="Times New Roman"/>
              </a:rPr>
              <a:t>Contact persons at the School of Business and Economics</a:t>
            </a:r>
            <a:br>
              <a:rPr sz="4000"/>
            </a:br>
            <a:endParaRPr b="0" lang="sv-SE" sz="4000" spc="-1" strike="noStrike">
              <a:latin typeface="Arial"/>
            </a:endParaRPr>
          </a:p>
        </p:txBody>
      </p:sp>
      <p:pic>
        <p:nvPicPr>
          <p:cNvPr id="325" name="Bildobjekt 5" descr=""/>
          <p:cNvPicPr/>
          <p:nvPr/>
        </p:nvPicPr>
        <p:blipFill>
          <a:blip r:embed="rId1"/>
          <a:stretch/>
        </p:blipFill>
        <p:spPr>
          <a:xfrm>
            <a:off x="8644320" y="3544920"/>
            <a:ext cx="1683720" cy="1681200"/>
          </a:xfrm>
          <a:prstGeom prst="rect">
            <a:avLst/>
          </a:prstGeom>
          <a:ln w="0">
            <a:noFill/>
          </a:ln>
        </p:spPr>
      </p:pic>
      <p:sp>
        <p:nvSpPr>
          <p:cNvPr id="326" name="Rectangle 5"/>
          <p:cNvSpPr/>
          <p:nvPr/>
        </p:nvSpPr>
        <p:spPr>
          <a:xfrm>
            <a:off x="1080000" y="5446440"/>
            <a:ext cx="7043760" cy="466920"/>
          </a:xfrm>
          <a:prstGeom prst="rect">
            <a:avLst/>
          </a:prstGeom>
          <a:solidFill>
            <a:srgbClr val="dce6f2">
              <a:alpha val="9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For questions regarding Tuition fees: </a:t>
            </a:r>
            <a:r>
              <a:rPr b="0" lang="sv-SE" sz="2400" spc="-1" strike="noStrike" u="sng">
                <a:solidFill>
                  <a:srgbClr val="0563c1"/>
                </a:solidFill>
                <a:uFillTx/>
                <a:latin typeface="Times New Roman"/>
                <a:ea typeface="ＭＳ Ｐゴシック"/>
                <a:hlinkClick r:id="rId2"/>
              </a:rPr>
              <a:t>tuitionfees@lnu.se</a:t>
            </a:r>
            <a:endParaRPr b="0" lang="sv-SE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13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13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sv-SE" sz="1300" spc="-1" strike="noStrike">
              <a:latin typeface="Arial"/>
            </a:endParaRPr>
          </a:p>
        </p:txBody>
      </p:sp>
      <p:sp>
        <p:nvSpPr>
          <p:cNvPr id="327" name="Rubrik 1"/>
          <p:cNvSpPr/>
          <p:nvPr/>
        </p:nvSpPr>
        <p:spPr>
          <a:xfrm>
            <a:off x="1080000" y="1514880"/>
            <a:ext cx="10258560" cy="191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sv-SE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Education Administration Office</a:t>
            </a:r>
            <a:endParaRPr b="0" lang="sv-SE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E-mail: </a:t>
            </a:r>
            <a:r>
              <a:rPr b="0" lang="sv-SE" sz="2400" spc="-1" strike="noStrike" u="sng">
                <a:solidFill>
                  <a:srgbClr val="0563c1"/>
                </a:solidFill>
                <a:uFillTx/>
                <a:latin typeface="Times New Roman"/>
                <a:ea typeface="DejaVu Sans"/>
                <a:hlinkClick r:id="rId3"/>
              </a:rPr>
              <a:t>ekononomihogskolan@lnu.se</a:t>
            </a:r>
            <a:br>
              <a:rPr sz="2400"/>
            </a:b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Phone: 0772 – 28 80 00</a:t>
            </a:r>
            <a:br>
              <a:rPr sz="2400"/>
            </a:b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Visiting address: House Forma, floor 2</a:t>
            </a:r>
            <a:br>
              <a:rPr sz="2400"/>
            </a:br>
            <a:r>
              <a:rPr b="0" lang="en-US" sz="2400" spc="-1" strike="noStrike" u="sng">
                <a:solidFill>
                  <a:srgbClr val="0563c1"/>
                </a:solidFill>
                <a:uFillTx/>
                <a:latin typeface="Times New Roman"/>
                <a:ea typeface="DejaVu Sans"/>
                <a:hlinkClick r:id="rId4"/>
              </a:rPr>
              <a:t>Information from the School of Business and Economics</a:t>
            </a:r>
            <a:endParaRPr b="0" lang="sv-SE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sv-SE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Contact person – international students</a:t>
            </a:r>
            <a:endParaRPr b="0" lang="sv-SE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Terese Nilsson</a:t>
            </a:r>
            <a:endParaRPr b="0" lang="sv-SE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E-mail: </a:t>
            </a:r>
            <a:r>
              <a:rPr b="0" lang="en-US" sz="2400" spc="-1" strike="noStrike" u="sng">
                <a:solidFill>
                  <a:srgbClr val="0563c1"/>
                </a:solidFill>
                <a:uFillTx/>
                <a:latin typeface="Times New Roman"/>
                <a:ea typeface="DejaVu Sans"/>
                <a:hlinkClick r:id="rId5"/>
              </a:rPr>
              <a:t>terese.nilsson@lnu.se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sv-SE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Education Administration Office, House Forma, floor 2</a:t>
            </a:r>
            <a:endParaRPr b="0" lang="sv-SE" sz="2400" spc="-1" strike="noStrike">
              <a:latin typeface="Arial"/>
            </a:endParaRPr>
          </a:p>
          <a:p>
            <a:pPr algn="ctr">
              <a:lnSpc>
                <a:spcPts val="2701"/>
              </a:lnSpc>
              <a:buNone/>
            </a:pPr>
            <a:endParaRPr b="0" lang="sv-SE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539640" y="258120"/>
            <a:ext cx="11111400" cy="157176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1800"/>
              </a:spcBef>
              <a:buNone/>
            </a:pPr>
            <a:r>
              <a:rPr b="0" lang="sv-SE" sz="3600" spc="-1" strike="noStrike">
                <a:solidFill>
                  <a:srgbClr val="000000"/>
                </a:solidFill>
                <a:latin typeface="Times New Roman"/>
              </a:rPr>
              <a:t>Programme meeting</a:t>
            </a:r>
            <a:br>
              <a:rPr sz="3600"/>
            </a:br>
            <a:r>
              <a:rPr b="0" lang="sv-SE" sz="3600" spc="-1" strike="noStrike">
                <a:solidFill>
                  <a:srgbClr val="000000"/>
                </a:solidFill>
                <a:latin typeface="Times New Roman"/>
              </a:rPr>
              <a:t>Wednesday September 25</a:t>
            </a:r>
            <a:br>
              <a:rPr sz="3600"/>
            </a:br>
            <a:r>
              <a:rPr b="0" lang="sv-SE" sz="3600" spc="-1" strike="noStrike">
                <a:solidFill>
                  <a:srgbClr val="000000"/>
                </a:solidFill>
                <a:latin typeface="Times New Roman"/>
              </a:rPr>
              <a:t>13:00-14:00</a:t>
            </a:r>
            <a:endParaRPr b="0" lang="sv-SE" sz="3600" spc="-1" strike="noStrike">
              <a:latin typeface="Arial"/>
            </a:endParaRPr>
          </a:p>
        </p:txBody>
      </p:sp>
      <p:sp>
        <p:nvSpPr>
          <p:cNvPr id="329" name="Rectangle 11"/>
          <p:cNvSpPr/>
          <p:nvPr/>
        </p:nvSpPr>
        <p:spPr>
          <a:xfrm>
            <a:off x="920520" y="2388600"/>
            <a:ext cx="6263280" cy="317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Continuing</a:t>
            </a: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introduction</a:t>
            </a: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to your studies</a:t>
            </a:r>
            <a:endParaRPr b="0" lang="sv-SE" sz="24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Detailed</a:t>
            </a: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information regarding the programme</a:t>
            </a:r>
            <a:endParaRPr b="0" lang="sv-SE" sz="24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Internationalisation</a:t>
            </a:r>
            <a:endParaRPr b="0" lang="sv-SE" sz="24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Quality</a:t>
            </a: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assurance</a:t>
            </a:r>
            <a:endParaRPr b="0" lang="sv-SE" sz="24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Student help and 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counselling</a:t>
            </a:r>
            <a:endParaRPr b="0" lang="sv-SE" sz="24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Engagement</a:t>
            </a: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outside</a:t>
            </a: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your studies</a:t>
            </a:r>
            <a:endParaRPr b="0" lang="sv-SE" sz="24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”</a:t>
            </a: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Bits and Bobs”</a:t>
            </a:r>
            <a:endParaRPr b="0" lang="sv-SE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20"/>
              </a:spcBef>
              <a:buNone/>
              <a:tabLst>
                <a:tab algn="l" pos="0"/>
              </a:tabLst>
            </a:pPr>
            <a:endParaRPr b="0" lang="sv-SE" sz="2400" spc="-1" strike="noStrike">
              <a:latin typeface="Arial"/>
            </a:endParaRPr>
          </a:p>
        </p:txBody>
      </p:sp>
      <p:pic>
        <p:nvPicPr>
          <p:cNvPr id="330" name="Picture 12" descr=""/>
          <p:cNvPicPr/>
          <p:nvPr/>
        </p:nvPicPr>
        <p:blipFill>
          <a:blip r:embed="rId1"/>
          <a:stretch/>
        </p:blipFill>
        <p:spPr>
          <a:xfrm>
            <a:off x="7483680" y="2512080"/>
            <a:ext cx="4167720" cy="277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1080000" y="129960"/>
            <a:ext cx="11111040" cy="136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sv-SE" sz="3600" spc="-1" strike="noStrike">
                <a:solidFill>
                  <a:srgbClr val="000000"/>
                </a:solidFill>
                <a:latin typeface="Times New Roman"/>
              </a:rPr>
              <a:t>Student Programme Council</a:t>
            </a:r>
            <a:endParaRPr b="0" lang="sv-SE" sz="3600" spc="-1" strike="noStrike"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1034640" y="1369440"/>
            <a:ext cx="5532480" cy="479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2-3 students from each year cohort</a:t>
            </a:r>
            <a:endParaRPr b="0" lang="sv-SE" sz="2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Meeting 1-2 times per semester</a:t>
            </a:r>
            <a:endParaRPr b="0" lang="sv-SE" sz="2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Certificate of participation </a:t>
            </a:r>
            <a:endParaRPr b="0" lang="sv-SE" sz="2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Experience of board work</a:t>
            </a:r>
            <a:endParaRPr b="0" lang="sv-SE" sz="2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Social network</a:t>
            </a:r>
            <a:endParaRPr b="0" lang="sv-SE" sz="24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Possibility of an impact of your education and programme quality assurance.</a:t>
            </a:r>
            <a:endParaRPr b="0" lang="sv-SE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sv-SE" sz="8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            </a:t>
            </a:r>
            <a:endParaRPr b="0" lang="sv-SE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v-SE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Who wants to join?</a:t>
            </a:r>
            <a:endParaRPr b="0" lang="sv-SE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sv-SE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sv-SE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sv-SE" sz="2400" spc="-1" strike="noStrike">
              <a:latin typeface="Arial"/>
            </a:endParaRPr>
          </a:p>
        </p:txBody>
      </p:sp>
      <p:pic>
        <p:nvPicPr>
          <p:cNvPr id="333" name="Bildobjekt 1" descr=""/>
          <p:cNvPicPr/>
          <p:nvPr/>
        </p:nvPicPr>
        <p:blipFill>
          <a:blip r:embed="rId1"/>
          <a:stretch/>
        </p:blipFill>
        <p:spPr>
          <a:xfrm>
            <a:off x="6705360" y="1716120"/>
            <a:ext cx="5348880" cy="272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11339280" cy="141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</a:rPr>
              <a:t>KALMAR ESS</a:t>
            </a:r>
            <a:endParaRPr b="0" lang="sv-SE" sz="3600" spc="-1" strike="noStrike">
              <a:latin typeface="Arial"/>
            </a:endParaRPr>
          </a:p>
        </p:txBody>
      </p:sp>
      <p:pic>
        <p:nvPicPr>
          <p:cNvPr id="335" name="" descr=""/>
          <p:cNvPicPr/>
          <p:nvPr/>
        </p:nvPicPr>
        <p:blipFill>
          <a:blip r:embed="rId1"/>
          <a:stretch/>
        </p:blipFill>
        <p:spPr>
          <a:xfrm>
            <a:off x="900000" y="1260000"/>
            <a:ext cx="10319760" cy="487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2" descr=""/>
          <p:cNvPicPr/>
          <p:nvPr/>
        </p:nvPicPr>
        <p:blipFill>
          <a:blip r:embed="rId1"/>
          <a:stretch/>
        </p:blipFill>
        <p:spPr>
          <a:xfrm>
            <a:off x="660240" y="0"/>
            <a:ext cx="10895400" cy="6128280"/>
          </a:xfrm>
          <a:prstGeom prst="rect">
            <a:avLst/>
          </a:prstGeom>
          <a:ln w="0">
            <a:noFill/>
          </a:ln>
        </p:spPr>
      </p:pic>
      <p:sp>
        <p:nvSpPr>
          <p:cNvPr id="337" name="Rectangle 4"/>
          <p:cNvSpPr/>
          <p:nvPr/>
        </p:nvSpPr>
        <p:spPr>
          <a:xfrm>
            <a:off x="2235240" y="1268280"/>
            <a:ext cx="7558560" cy="3130920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PlaceHolder 1"/>
          <p:cNvSpPr>
            <a:spLocks noGrp="1"/>
          </p:cNvSpPr>
          <p:nvPr>
            <p:ph/>
          </p:nvPr>
        </p:nvSpPr>
        <p:spPr>
          <a:xfrm>
            <a:off x="2235240" y="3675600"/>
            <a:ext cx="7558560" cy="43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 algn="ctr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187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en-US" sz="1870" spc="-1" strike="noStrike">
                <a:solidFill>
                  <a:srgbClr val="000000"/>
                </a:solidFill>
                <a:latin typeface="Times New Roman"/>
              </a:rPr>
              <a:t>Don't forget to register for the programme and the first course today!</a:t>
            </a:r>
            <a:endParaRPr b="0" lang="sv-SE" sz="1870" spc="-1" strike="noStrike">
              <a:latin typeface="Arial"/>
            </a:endParaRPr>
          </a:p>
        </p:txBody>
      </p:sp>
      <p:sp>
        <p:nvSpPr>
          <p:cNvPr id="339" name="Platshållare för innehåll 2"/>
          <p:cNvSpPr/>
          <p:nvPr/>
        </p:nvSpPr>
        <p:spPr>
          <a:xfrm>
            <a:off x="2235240" y="1376280"/>
            <a:ext cx="7288560" cy="22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488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Welcome to </a:t>
            </a:r>
            <a:br>
              <a:rPr sz="4880"/>
            </a:br>
            <a:r>
              <a:rPr b="0" lang="sv-SE" sz="488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 School of Business and Economics!</a:t>
            </a:r>
            <a:endParaRPr b="0" lang="sv-SE" sz="488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077840" y="342360"/>
            <a:ext cx="11112840" cy="136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sv-SE" sz="3600" spc="-1" strike="noStrike">
                <a:solidFill>
                  <a:srgbClr val="000000"/>
                </a:solidFill>
                <a:latin typeface="Times New Roman"/>
              </a:rPr>
              <a:t>What will happen today?</a:t>
            </a:r>
            <a:endParaRPr b="0" lang="sv-SE" sz="3600" spc="-1" strike="noStrike">
              <a:latin typeface="Arial"/>
            </a:endParaRPr>
          </a:p>
        </p:txBody>
      </p:sp>
      <p:pic>
        <p:nvPicPr>
          <p:cNvPr id="260" name="Bildobjekt 3" descr=""/>
          <p:cNvPicPr/>
          <p:nvPr/>
        </p:nvPicPr>
        <p:blipFill>
          <a:blip r:embed="rId1"/>
          <a:stretch/>
        </p:blipFill>
        <p:spPr>
          <a:xfrm>
            <a:off x="3020760" y="3845160"/>
            <a:ext cx="1903320" cy="2010960"/>
          </a:xfrm>
          <a:prstGeom prst="rect">
            <a:avLst/>
          </a:prstGeom>
          <a:ln w="0">
            <a:noFill/>
          </a:ln>
        </p:spPr>
      </p:pic>
      <p:sp>
        <p:nvSpPr>
          <p:cNvPr id="261" name="Platshållare för innehåll 2"/>
          <p:cNvSpPr/>
          <p:nvPr/>
        </p:nvSpPr>
        <p:spPr>
          <a:xfrm>
            <a:off x="1077840" y="1768320"/>
            <a:ext cx="2782440" cy="308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Roll-call</a:t>
            </a:r>
            <a:endParaRPr b="0" lang="sv-SE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v-SE" sz="5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Introduction</a:t>
            </a:r>
            <a:endParaRPr b="0" lang="sv-SE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v-SE" sz="5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Kalmar Ess</a:t>
            </a:r>
            <a:endParaRPr b="0" lang="sv-SE" sz="2400" spc="-1" strike="noStrike">
              <a:latin typeface="Arial"/>
            </a:endParaRPr>
          </a:p>
        </p:txBody>
      </p:sp>
      <p:pic>
        <p:nvPicPr>
          <p:cNvPr id="262" name="Bildobjekt 2" descr=""/>
          <p:cNvPicPr/>
          <p:nvPr/>
        </p:nvPicPr>
        <p:blipFill>
          <a:blip r:embed="rId2"/>
          <a:srcRect l="25116" t="0" r="25116" b="0"/>
          <a:stretch/>
        </p:blipFill>
        <p:spPr>
          <a:xfrm>
            <a:off x="6333120" y="220680"/>
            <a:ext cx="5598360" cy="580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080360" y="374040"/>
            <a:ext cx="11111400" cy="136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sv-SE" sz="3600" spc="-1" strike="noStrike">
                <a:solidFill>
                  <a:srgbClr val="000000"/>
                </a:solidFill>
                <a:latin typeface="Times New Roman"/>
              </a:rPr>
              <a:t>Programme Director</a:t>
            </a:r>
            <a:endParaRPr b="0" lang="sv-SE" sz="36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1079640" y="2084400"/>
            <a:ext cx="5406120" cy="258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9000"/>
          </a:bodyPr>
          <a:p>
            <a:pPr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sv-SE" sz="3100" spc="-1" strike="noStrike">
                <a:solidFill>
                  <a:srgbClr val="000000"/>
                </a:solidFill>
                <a:latin typeface="Times New Roman"/>
              </a:rPr>
              <a:t>Christer Foghagen</a:t>
            </a:r>
            <a:endParaRPr b="0" lang="sv-SE" sz="31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sv-SE" sz="3100" spc="-1" strike="noStrike">
                <a:solidFill>
                  <a:srgbClr val="000000"/>
                </a:solidFill>
                <a:latin typeface="Times New Roman"/>
              </a:rPr>
              <a:t>E-mail: </a:t>
            </a:r>
            <a:r>
              <a:rPr b="0" lang="sv-SE" sz="3100" spc="-1" strike="noStrike" u="sng">
                <a:solidFill>
                  <a:srgbClr val="0563c1"/>
                </a:solidFill>
                <a:uFillTx/>
                <a:latin typeface="Times New Roman"/>
                <a:hlinkClick r:id="rId1"/>
              </a:rPr>
              <a:t>christer.foghagen@lnu.se</a:t>
            </a:r>
            <a:endParaRPr b="0" lang="sv-SE" sz="31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sv-SE" sz="3100" spc="-1" strike="noStrike">
              <a:latin typeface="Arial"/>
            </a:endParaRPr>
          </a:p>
          <a:p>
            <a:pPr marL="285840" indent="-28584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600" spc="-1" strike="noStrike">
                <a:solidFill>
                  <a:srgbClr val="000000"/>
                </a:solidFill>
                <a:latin typeface="Times New Roman"/>
              </a:rPr>
              <a:t>Programme </a:t>
            </a:r>
            <a:r>
              <a:rPr b="0" lang="en-GB" sz="2600" spc="-1" strike="noStrike">
                <a:solidFill>
                  <a:srgbClr val="000000"/>
                </a:solidFill>
                <a:latin typeface="Times New Roman"/>
              </a:rPr>
              <a:t>development</a:t>
            </a:r>
            <a:endParaRPr b="0" lang="sv-SE" sz="2600" spc="-1" strike="noStrike">
              <a:latin typeface="Arial"/>
            </a:endParaRPr>
          </a:p>
          <a:p>
            <a:pPr marL="285840" indent="-28584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600" spc="-1" strike="noStrike">
                <a:solidFill>
                  <a:srgbClr val="000000"/>
                </a:solidFill>
                <a:latin typeface="Times New Roman"/>
              </a:rPr>
              <a:t>Programme quality assurance</a:t>
            </a:r>
            <a:endParaRPr b="0" lang="sv-SE" sz="26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600" spc="-1" strike="noStrike">
                <a:solidFill>
                  <a:srgbClr val="000000"/>
                </a:solidFill>
                <a:latin typeface="Times New Roman"/>
              </a:rPr>
              <a:t>Accreditation AACSB</a:t>
            </a:r>
            <a:endParaRPr b="0" lang="sv-SE" sz="2600" spc="-1" strike="noStrike">
              <a:latin typeface="Arial"/>
            </a:endParaRPr>
          </a:p>
          <a:p>
            <a:pPr lvl="1" marL="743040" indent="-28584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sv-SE" sz="2600" spc="-1" strike="noStrike">
                <a:solidFill>
                  <a:srgbClr val="000000"/>
                </a:solidFill>
                <a:latin typeface="Times New Roman"/>
              </a:rPr>
              <a:t>Student Programme Council</a:t>
            </a:r>
            <a:endParaRPr b="0" lang="sv-SE" sz="26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sv-SE" sz="500" spc="-1" strike="noStrike">
              <a:latin typeface="Arial"/>
            </a:endParaRPr>
          </a:p>
        </p:txBody>
      </p:sp>
      <p:pic>
        <p:nvPicPr>
          <p:cNvPr id="265" name="" descr=""/>
          <p:cNvPicPr/>
          <p:nvPr/>
        </p:nvPicPr>
        <p:blipFill>
          <a:blip r:embed="rId2"/>
          <a:stretch/>
        </p:blipFill>
        <p:spPr>
          <a:xfrm>
            <a:off x="6840000" y="900000"/>
            <a:ext cx="2933280" cy="44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269280" y="611280"/>
            <a:ext cx="11652120" cy="136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9000"/>
          </a:bodyPr>
          <a:p>
            <a:pPr algn="ctr">
              <a:lnSpc>
                <a:spcPct val="90000"/>
              </a:lnSpc>
              <a:buNone/>
            </a:pPr>
            <a:r>
              <a:rPr b="0" lang="en-US" sz="3800" spc="-1" strike="noStrike">
                <a:solidFill>
                  <a:srgbClr val="000000"/>
                </a:solidFill>
                <a:latin typeface="Times New Roman"/>
              </a:rPr>
              <a:t>A modern, international university in Småland, southern Sweden</a:t>
            </a:r>
            <a:br>
              <a:rPr sz="4400"/>
            </a:br>
            <a:r>
              <a:rPr b="0" i="1" lang="en-US" sz="3100" spc="-1" strike="noStrike">
                <a:solidFill>
                  <a:srgbClr val="0070c0"/>
                </a:solidFill>
                <a:latin typeface="Times New Roman"/>
              </a:rPr>
              <a:t>We set knowledge in motion for a sustainable societal development</a:t>
            </a:r>
            <a:br>
              <a:rPr sz="3100"/>
            </a:br>
            <a:endParaRPr b="0" lang="sv-SE" sz="31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538200" y="1979640"/>
            <a:ext cx="6672240" cy="377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ts val="24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Linnaeus University – a creative and international knowledge environment promoting </a:t>
            </a:r>
            <a:r>
              <a:rPr b="0" i="1" lang="en-US" sz="2400" spc="-1" strike="noStrike">
                <a:solidFill>
                  <a:srgbClr val="000000"/>
                </a:solidFill>
                <a:latin typeface="Times New Roman"/>
              </a:rPr>
              <a:t>curiosity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, </a:t>
            </a:r>
            <a:r>
              <a:rPr b="0" i="1" lang="en-US" sz="2400" spc="-1" strike="noStrike">
                <a:solidFill>
                  <a:srgbClr val="000000"/>
                </a:solidFill>
                <a:latin typeface="Times New Roman"/>
              </a:rPr>
              <a:t>creativity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, </a:t>
            </a:r>
            <a:r>
              <a:rPr b="0" i="1" lang="en-US" sz="2400" spc="-1" strike="noStrike">
                <a:solidFill>
                  <a:srgbClr val="000000"/>
                </a:solidFill>
                <a:latin typeface="Times New Roman"/>
              </a:rPr>
              <a:t>companionship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 and </a:t>
            </a:r>
            <a:r>
              <a:rPr b="0" i="1" lang="en-US" sz="2400" spc="-1" strike="noStrike">
                <a:solidFill>
                  <a:srgbClr val="000000"/>
                </a:solidFill>
                <a:latin typeface="Times New Roman"/>
              </a:rPr>
              <a:t>utility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sv-SE" sz="2400" spc="-1" strike="noStrike">
              <a:latin typeface="Arial"/>
            </a:endParaRPr>
          </a:p>
          <a:p>
            <a:pPr algn="ctr">
              <a:lnSpc>
                <a:spcPts val="2401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v-SE" sz="2400" spc="-1" strike="noStrike">
              <a:latin typeface="Arial"/>
            </a:endParaRPr>
          </a:p>
          <a:p>
            <a:pPr algn="ctr">
              <a:lnSpc>
                <a:spcPts val="2401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v-SE" sz="2400" spc="-1" strike="noStrike">
              <a:latin typeface="Arial"/>
            </a:endParaRPr>
          </a:p>
          <a:p>
            <a:pPr algn="ctr">
              <a:lnSpc>
                <a:spcPts val="2401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v-SE" sz="2400" spc="-1" strike="noStrike">
              <a:latin typeface="Arial"/>
            </a:endParaRPr>
          </a:p>
          <a:p>
            <a:pPr>
              <a:lnSpc>
                <a:spcPts val="2401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v-SE" sz="2400" spc="-1" strike="noStrike">
              <a:latin typeface="Arial"/>
            </a:endParaRPr>
          </a:p>
        </p:txBody>
      </p:sp>
      <p:pic>
        <p:nvPicPr>
          <p:cNvPr id="268" name="Bildobjekt 4" descr=""/>
          <p:cNvPicPr/>
          <p:nvPr/>
        </p:nvPicPr>
        <p:blipFill>
          <a:blip r:embed="rId1"/>
          <a:stretch/>
        </p:blipFill>
        <p:spPr>
          <a:xfrm>
            <a:off x="2166480" y="3550320"/>
            <a:ext cx="3928320" cy="2619360"/>
          </a:xfrm>
          <a:prstGeom prst="rect">
            <a:avLst/>
          </a:prstGeom>
          <a:ln w="0">
            <a:noFill/>
          </a:ln>
        </p:spPr>
      </p:pic>
      <p:pic>
        <p:nvPicPr>
          <p:cNvPr id="269" name="Bildobjekt 2" descr=""/>
          <p:cNvPicPr/>
          <p:nvPr/>
        </p:nvPicPr>
        <p:blipFill>
          <a:blip r:embed="rId2"/>
          <a:stretch/>
        </p:blipFill>
        <p:spPr>
          <a:xfrm>
            <a:off x="7724520" y="1979640"/>
            <a:ext cx="2969280" cy="419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079640" y="360360"/>
            <a:ext cx="11111400" cy="136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sv-SE" sz="3600" spc="-1" strike="noStrike">
                <a:solidFill>
                  <a:srgbClr val="000000"/>
                </a:solidFill>
                <a:latin typeface="Times New Roman"/>
              </a:rPr>
              <a:t>Linnaeus University – facts &amp; figures</a:t>
            </a:r>
            <a:endParaRPr b="0" lang="sv-SE" sz="36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339480" y="1539000"/>
            <a:ext cx="7410240" cy="377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lvl="1" marL="920880" indent="-160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6th largest university in Sweden</a:t>
            </a:r>
            <a:endParaRPr b="0" lang="sv-SE" sz="2400" spc="-1" strike="noStrike">
              <a:latin typeface="Arial"/>
            </a:endParaRPr>
          </a:p>
          <a:p>
            <a:pPr lvl="1" marL="920880" indent="-160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40 000 students </a:t>
            </a:r>
            <a:r>
              <a:rPr b="0" lang="sv-SE" sz="1800" spc="-1" strike="noStrike">
                <a:solidFill>
                  <a:srgbClr val="000000"/>
                </a:solidFill>
                <a:latin typeface="Times New Roman"/>
              </a:rPr>
              <a:t>(16,600 full-year students)</a:t>
            </a:r>
            <a:endParaRPr b="0" lang="sv-SE" sz="1800" spc="-1" strike="noStrike">
              <a:latin typeface="Arial"/>
            </a:endParaRPr>
          </a:p>
          <a:p>
            <a:pPr lvl="1" marL="920880" indent="-160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2,200 employees</a:t>
            </a:r>
            <a:endParaRPr b="0" lang="sv-SE" sz="2400" spc="-1" strike="noStrike">
              <a:latin typeface="Arial"/>
            </a:endParaRPr>
          </a:p>
          <a:p>
            <a:pPr lvl="1" marL="920880" indent="-160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180 professors</a:t>
            </a:r>
            <a:endParaRPr b="0" lang="sv-SE" sz="2400" spc="-1" strike="noStrike">
              <a:latin typeface="Arial"/>
            </a:endParaRPr>
          </a:p>
          <a:p>
            <a:pPr lvl="1" marL="920880" indent="-160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292 doctoral students</a:t>
            </a:r>
            <a:endParaRPr b="0" lang="sv-SE" sz="2400" spc="-1" strike="noStrike">
              <a:latin typeface="Arial"/>
            </a:endParaRPr>
          </a:p>
          <a:p>
            <a:pPr lvl="1" marL="920880" indent="-160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120 degree programmes </a:t>
            </a:r>
            <a:r>
              <a:rPr b="0" lang="sv-SE" sz="1800" spc="-1" strike="noStrike">
                <a:solidFill>
                  <a:srgbClr val="000000"/>
                </a:solidFill>
                <a:latin typeface="Times New Roman"/>
              </a:rPr>
              <a:t>(first-cycle level)</a:t>
            </a:r>
            <a:endParaRPr b="0" lang="sv-SE" sz="1800" spc="-1" strike="noStrike">
              <a:latin typeface="Arial"/>
            </a:endParaRPr>
          </a:p>
          <a:p>
            <a:pPr lvl="1" marL="920880" indent="-160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80 degree programmes </a:t>
            </a:r>
            <a:r>
              <a:rPr b="0" lang="sv-SE" sz="1800" spc="-1" strike="noStrike">
                <a:solidFill>
                  <a:srgbClr val="000000"/>
                </a:solidFill>
                <a:latin typeface="Times New Roman"/>
              </a:rPr>
              <a:t>(second-cycle level)</a:t>
            </a:r>
            <a:endParaRPr b="0" lang="sv-SE" sz="1800" spc="-1" strike="noStrike">
              <a:latin typeface="Arial"/>
            </a:endParaRPr>
          </a:p>
          <a:p>
            <a:pPr lvl="1" marL="920880" indent="-160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1,500 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</a:rPr>
              <a:t>freestanding</a:t>
            </a: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 courses</a:t>
            </a:r>
            <a:endParaRPr b="0" lang="sv-SE" sz="2400" spc="-1" strike="noStrike">
              <a:latin typeface="Arial"/>
            </a:endParaRPr>
          </a:p>
          <a:p>
            <a:pPr lvl="1" marL="920880" indent="-160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1100 international students</a:t>
            </a:r>
            <a:endParaRPr b="0" lang="sv-SE" sz="2400" spc="-1" strike="noStrike">
              <a:latin typeface="Arial"/>
            </a:endParaRPr>
          </a:p>
          <a:p>
            <a:pPr lvl="1" marL="920880" indent="-160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160 outgoing exchange students</a:t>
            </a:r>
            <a:endParaRPr b="0" lang="sv-SE" sz="2400" spc="-1" strike="noStrike">
              <a:latin typeface="Arial"/>
            </a:endParaRPr>
          </a:p>
          <a:p>
            <a:pPr lvl="1" marL="920880" indent="-160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600 partner 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</a:rPr>
              <a:t>universities</a:t>
            </a: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 in more than 80 countries</a:t>
            </a:r>
            <a:endParaRPr b="0" lang="sv-SE" sz="2400" spc="-1" strike="noStrike">
              <a:latin typeface="Arial"/>
            </a:endParaRPr>
          </a:p>
          <a:p>
            <a:pPr lvl="1" marL="920880" indent="-160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</a:rPr>
              <a:t>campus in Kalmar and in Växjö</a:t>
            </a:r>
            <a:endParaRPr b="0" lang="sv-SE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sv-SE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sv-SE" sz="2000" spc="-1" strike="noStrike">
              <a:latin typeface="Arial"/>
            </a:endParaRPr>
          </a:p>
          <a:p>
            <a:pPr marL="384120" indent="-2016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sv-SE" sz="2000" spc="-1" strike="noStrike">
              <a:latin typeface="Arial"/>
            </a:endParaRPr>
          </a:p>
          <a:p>
            <a:pPr marL="384120" indent="-20160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sv-SE" sz="2000" spc="-1" strike="noStrike">
              <a:latin typeface="Arial"/>
            </a:endParaRPr>
          </a:p>
          <a:p>
            <a:pPr marL="384120" indent="-201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sv-SE" sz="2000" spc="-1" strike="noStrike">
              <a:latin typeface="Arial"/>
            </a:endParaRPr>
          </a:p>
        </p:txBody>
      </p:sp>
      <p:pic>
        <p:nvPicPr>
          <p:cNvPr id="272" name="Picture 6" descr=""/>
          <p:cNvPicPr/>
          <p:nvPr/>
        </p:nvPicPr>
        <p:blipFill>
          <a:blip r:embed="rId1"/>
          <a:srcRect l="4864" t="35744" r="5675" b="5926"/>
          <a:stretch/>
        </p:blipFill>
        <p:spPr>
          <a:xfrm>
            <a:off x="8240040" y="1498680"/>
            <a:ext cx="2264400" cy="221652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5" descr=""/>
          <p:cNvPicPr/>
          <p:nvPr/>
        </p:nvPicPr>
        <p:blipFill>
          <a:blip r:embed="rId2"/>
          <a:srcRect l="0" t="1954" r="0" b="1954"/>
          <a:stretch/>
        </p:blipFill>
        <p:spPr>
          <a:xfrm>
            <a:off x="8241480" y="3809880"/>
            <a:ext cx="2262600" cy="208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079640" y="360360"/>
            <a:ext cx="11111400" cy="136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sv-SE" sz="3600" spc="-1" strike="noStrike">
                <a:solidFill>
                  <a:srgbClr val="000000"/>
                </a:solidFill>
                <a:latin typeface="Times New Roman"/>
              </a:rPr>
              <a:t>Linnaeus University Vice-Chancellor and 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</a:rPr>
              <a:t>faculties</a:t>
            </a:r>
            <a:endParaRPr b="0" lang="sv-SE" sz="3600" spc="-1" strike="noStrike">
              <a:latin typeface="Arial"/>
            </a:endParaRPr>
          </a:p>
        </p:txBody>
      </p:sp>
      <p:pic>
        <p:nvPicPr>
          <p:cNvPr id="275" name="Bildobjekt 2" descr=""/>
          <p:cNvPicPr/>
          <p:nvPr/>
        </p:nvPicPr>
        <p:blipFill>
          <a:blip r:embed="rId1"/>
          <a:stretch/>
        </p:blipFill>
        <p:spPr>
          <a:xfrm>
            <a:off x="1227960" y="1728720"/>
            <a:ext cx="2699280" cy="4115160"/>
          </a:xfrm>
          <a:prstGeom prst="rect">
            <a:avLst/>
          </a:prstGeom>
          <a:ln w="0">
            <a:noFill/>
          </a:ln>
        </p:spPr>
      </p:pic>
      <p:sp>
        <p:nvSpPr>
          <p:cNvPr id="276" name="Rektangel 6"/>
          <p:cNvSpPr/>
          <p:nvPr/>
        </p:nvSpPr>
        <p:spPr>
          <a:xfrm>
            <a:off x="4525920" y="1989720"/>
            <a:ext cx="544716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School of Business and Economics</a:t>
            </a:r>
            <a:endParaRPr b="0" lang="sv-SE" sz="24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Faculty of Health and Life Sciences</a:t>
            </a:r>
            <a:endParaRPr b="0" lang="sv-SE" sz="24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Faculty of Arts and Humanities</a:t>
            </a:r>
            <a:endParaRPr b="0" lang="sv-SE" sz="24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Faculty of Social Sciences</a:t>
            </a:r>
            <a:endParaRPr b="0" lang="sv-SE" sz="24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Faculty of Technology</a:t>
            </a:r>
            <a:endParaRPr b="0" lang="sv-SE" sz="24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The board of teacher education</a:t>
            </a:r>
            <a:endParaRPr b="0" lang="sv-S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1111040" cy="136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sv-SE" sz="3600" spc="-1" strike="noStrike">
                <a:solidFill>
                  <a:srgbClr val="000000"/>
                </a:solidFill>
                <a:latin typeface="Times New Roman"/>
              </a:rPr>
              <a:t>School of Business and Economics </a:t>
            </a:r>
            <a:r>
              <a:rPr b="0" lang="sv-SE" sz="2800" spc="-1" strike="noStrike">
                <a:solidFill>
                  <a:srgbClr val="000000"/>
                </a:solidFill>
                <a:latin typeface="Times New Roman"/>
              </a:rPr>
              <a:t>– SBE (FEH)</a:t>
            </a:r>
            <a:endParaRPr b="0" lang="sv-SE" sz="2800" spc="-1" strike="noStrike">
              <a:latin typeface="Arial"/>
            </a:endParaRPr>
          </a:p>
        </p:txBody>
      </p:sp>
      <p:sp>
        <p:nvSpPr>
          <p:cNvPr id="278" name="Rektangel 1"/>
          <p:cNvSpPr/>
          <p:nvPr/>
        </p:nvSpPr>
        <p:spPr>
          <a:xfrm>
            <a:off x="3857760" y="360000"/>
            <a:ext cx="58467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i="1" lang="en-US" sz="2400" spc="-1" strike="noStrike">
                <a:solidFill>
                  <a:srgbClr val="0070c0"/>
                </a:solidFill>
                <a:latin typeface="Times New Roman"/>
                <a:ea typeface="ＭＳ Ｐゴシック"/>
              </a:rPr>
              <a:t>We co-create knowledge, making people grow </a:t>
            </a:r>
            <a:endParaRPr b="0" lang="sv-SE" sz="2400" spc="-1" strike="noStrike">
              <a:latin typeface="Arial"/>
            </a:endParaRPr>
          </a:p>
        </p:txBody>
      </p:sp>
      <p:sp>
        <p:nvSpPr>
          <p:cNvPr id="279" name="Content Placeholder 2"/>
          <p:cNvSpPr/>
          <p:nvPr/>
        </p:nvSpPr>
        <p:spPr>
          <a:xfrm>
            <a:off x="1080000" y="1728000"/>
            <a:ext cx="10031040" cy="224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200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employees</a:t>
            </a:r>
            <a:r>
              <a:rPr b="0" lang="sv-SE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och 3,200 students in Kalmar and Växjö. 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Programmes and research in the fields of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economics, marketing, entrepreneurship, management, accounting, international business, retail, statistics, legal science, tourism, Event management, logistics, and corporate governance</a:t>
            </a:r>
            <a:endParaRPr b="0" lang="sv-S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0" lang="sv-SE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SBE is organized in 3 Institutions and 2 Subject Collegiums </a:t>
            </a:r>
            <a:endParaRPr b="0" lang="sv-SE" sz="2000" spc="-1" strike="noStrike">
              <a:latin typeface="Arial"/>
            </a:endParaRPr>
          </a:p>
        </p:txBody>
      </p:sp>
      <p:pic>
        <p:nvPicPr>
          <p:cNvPr id="280" name="Picture 4" descr=""/>
          <p:cNvPicPr/>
          <p:nvPr/>
        </p:nvPicPr>
        <p:blipFill>
          <a:blip r:embed="rId1"/>
          <a:stretch/>
        </p:blipFill>
        <p:spPr>
          <a:xfrm>
            <a:off x="2226600" y="3977640"/>
            <a:ext cx="3211920" cy="214200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3" descr=""/>
          <p:cNvPicPr/>
          <p:nvPr/>
        </p:nvPicPr>
        <p:blipFill>
          <a:blip r:embed="rId2"/>
          <a:stretch/>
        </p:blipFill>
        <p:spPr>
          <a:xfrm>
            <a:off x="6719040" y="3977640"/>
            <a:ext cx="3245400" cy="214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045040" y="311400"/>
            <a:ext cx="6606000" cy="136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sv-SE" sz="4400" spc="-1" strike="noStrike">
                <a:solidFill>
                  <a:srgbClr val="000000"/>
                </a:solidFill>
                <a:latin typeface="Times New Roman"/>
              </a:rPr>
              <a:t>Kalmar</a:t>
            </a:r>
            <a:endParaRPr b="0" lang="sv-SE" sz="4400" spc="-1" strike="noStrike">
              <a:latin typeface="Arial"/>
            </a:endParaRPr>
          </a:p>
        </p:txBody>
      </p:sp>
      <p:pic>
        <p:nvPicPr>
          <p:cNvPr id="283" name="Picture 22" descr="map3"/>
          <p:cNvPicPr/>
          <p:nvPr/>
        </p:nvPicPr>
        <p:blipFill>
          <a:blip r:embed="rId1"/>
          <a:stretch/>
        </p:blipFill>
        <p:spPr>
          <a:xfrm>
            <a:off x="3617640" y="1749600"/>
            <a:ext cx="4494960" cy="4494960"/>
          </a:xfrm>
          <a:prstGeom prst="rect">
            <a:avLst/>
          </a:prstGeom>
          <a:ln w="0">
            <a:noFill/>
          </a:ln>
        </p:spPr>
      </p:pic>
      <p:sp>
        <p:nvSpPr>
          <p:cNvPr id="284" name="textruta 5"/>
          <p:cNvSpPr/>
          <p:nvPr/>
        </p:nvSpPr>
        <p:spPr>
          <a:xfrm>
            <a:off x="8858520" y="3657600"/>
            <a:ext cx="26690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sv-SE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Universitetskajen</a:t>
            </a:r>
            <a:endParaRPr b="0" lang="sv-SE" sz="2800" spc="-1" strike="noStrike">
              <a:latin typeface="Arial"/>
            </a:endParaRPr>
          </a:p>
        </p:txBody>
      </p:sp>
      <p:sp>
        <p:nvSpPr>
          <p:cNvPr id="285" name="Rak pilkoppling 2"/>
          <p:cNvSpPr/>
          <p:nvPr/>
        </p:nvSpPr>
        <p:spPr>
          <a:xfrm flipH="1">
            <a:off x="6813000" y="3989520"/>
            <a:ext cx="2031480" cy="83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latshållare för innehåll 4" descr=""/>
          <p:cNvPicPr/>
          <p:nvPr/>
        </p:nvPicPr>
        <p:blipFill>
          <a:blip r:embed="rId1"/>
          <a:stretch/>
        </p:blipFill>
        <p:spPr>
          <a:xfrm>
            <a:off x="2809800" y="1980000"/>
            <a:ext cx="7111440" cy="4088520"/>
          </a:xfrm>
          <a:prstGeom prst="rect">
            <a:avLst/>
          </a:prstGeom>
          <a:ln w="0">
            <a:noFill/>
          </a:ln>
        </p:spPr>
      </p:pic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1111040" cy="136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sv-SE" sz="4400" spc="-1" strike="noStrike">
                <a:solidFill>
                  <a:srgbClr val="000000"/>
                </a:solidFill>
                <a:latin typeface="Times New Roman"/>
              </a:rPr>
              <a:t>Universitetskajen</a:t>
            </a:r>
            <a:br>
              <a:rPr sz="4400"/>
            </a:br>
            <a:r>
              <a:rPr b="0" lang="sv-SE" sz="4400" spc="-1" strike="noStrike">
                <a:solidFill>
                  <a:srgbClr val="000000"/>
                </a:solidFill>
                <a:latin typeface="Times New Roman"/>
              </a:rPr>
              <a:t>SBE in Kalmar – House FORMA</a:t>
            </a:r>
            <a:endParaRPr b="0" lang="sv-S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3333"/>
      </a:dk2>
      <a:lt2>
        <a:srgbClr val="e0ded8"/>
      </a:lt2>
      <a:accent1>
        <a:srgbClr val="ffe000"/>
      </a:accent1>
      <a:accent2>
        <a:srgbClr val="f142bf"/>
      </a:accent2>
      <a:accent3>
        <a:srgbClr val="4cc010"/>
      </a:accent3>
      <a:accent4>
        <a:srgbClr val="b281fe"/>
      </a:accent4>
      <a:accent5>
        <a:srgbClr val="56c5ff"/>
      </a:accent5>
      <a:accent6>
        <a:srgbClr val="ff96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3333"/>
      </a:dk2>
      <a:lt2>
        <a:srgbClr val="e0ded8"/>
      </a:lt2>
      <a:accent1>
        <a:srgbClr val="ffe000"/>
      </a:accent1>
      <a:accent2>
        <a:srgbClr val="f142bf"/>
      </a:accent2>
      <a:accent3>
        <a:srgbClr val="4cc010"/>
      </a:accent3>
      <a:accent4>
        <a:srgbClr val="b281fe"/>
      </a:accent4>
      <a:accent5>
        <a:srgbClr val="56c5ff"/>
      </a:accent5>
      <a:accent6>
        <a:srgbClr val="ff96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3333"/>
      </a:dk2>
      <a:lt2>
        <a:srgbClr val="e0ded8"/>
      </a:lt2>
      <a:accent1>
        <a:srgbClr val="ffe000"/>
      </a:accent1>
      <a:accent2>
        <a:srgbClr val="f142bf"/>
      </a:accent2>
      <a:accent3>
        <a:srgbClr val="4cc010"/>
      </a:accent3>
      <a:accent4>
        <a:srgbClr val="b281fe"/>
      </a:accent4>
      <a:accent5>
        <a:srgbClr val="56c5ff"/>
      </a:accent5>
      <a:accent6>
        <a:srgbClr val="ff96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3333"/>
      </a:dk2>
      <a:lt2>
        <a:srgbClr val="e0ded8"/>
      </a:lt2>
      <a:accent1>
        <a:srgbClr val="ffe000"/>
      </a:accent1>
      <a:accent2>
        <a:srgbClr val="f142bf"/>
      </a:accent2>
      <a:accent3>
        <a:srgbClr val="4cc010"/>
      </a:accent3>
      <a:accent4>
        <a:srgbClr val="b281fe"/>
      </a:accent4>
      <a:accent5>
        <a:srgbClr val="56c5ff"/>
      </a:accent5>
      <a:accent6>
        <a:srgbClr val="ff96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3333"/>
      </a:dk2>
      <a:lt2>
        <a:srgbClr val="e0ded8"/>
      </a:lt2>
      <a:accent1>
        <a:srgbClr val="ffe000"/>
      </a:accent1>
      <a:accent2>
        <a:srgbClr val="f142bf"/>
      </a:accent2>
      <a:accent3>
        <a:srgbClr val="4cc010"/>
      </a:accent3>
      <a:accent4>
        <a:srgbClr val="b281fe"/>
      </a:accent4>
      <a:accent5>
        <a:srgbClr val="56c5ff"/>
      </a:accent5>
      <a:accent6>
        <a:srgbClr val="ff96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3333"/>
      </a:dk2>
      <a:lt2>
        <a:srgbClr val="e0ded8"/>
      </a:lt2>
      <a:accent1>
        <a:srgbClr val="ffe000"/>
      </a:accent1>
      <a:accent2>
        <a:srgbClr val="f142bf"/>
      </a:accent2>
      <a:accent3>
        <a:srgbClr val="4cc010"/>
      </a:accent3>
      <a:accent4>
        <a:srgbClr val="b281fe"/>
      </a:accent4>
      <a:accent5>
        <a:srgbClr val="56c5ff"/>
      </a:accent5>
      <a:accent6>
        <a:srgbClr val="ff96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3333"/>
      </a:dk2>
      <a:lt2>
        <a:srgbClr val="e0ded8"/>
      </a:lt2>
      <a:accent1>
        <a:srgbClr val="ffe000"/>
      </a:accent1>
      <a:accent2>
        <a:srgbClr val="f142bf"/>
      </a:accent2>
      <a:accent3>
        <a:srgbClr val="4cc010"/>
      </a:accent3>
      <a:accent4>
        <a:srgbClr val="b281fe"/>
      </a:accent4>
      <a:accent5>
        <a:srgbClr val="56c5ff"/>
      </a:accent5>
      <a:accent6>
        <a:srgbClr val="ff96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en-lnu-v220322-aacsb</Template>
  <TotalTime>507</TotalTime>
  <Application>LibreOffice/7.3.7.2$Linux_X86_64 LibreOffice_project/30$Build-2</Application>
  <AppVersion>15.0000</AppVersion>
  <Words>1627</Words>
  <Paragraphs>238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2023-01-26T17:11:49Z</dcterms:created>
  <dc:creator>Anneli Andersson</dc:creator>
  <dc:description/>
  <dc:language>sv-SE</dc:language>
  <cp:lastModifiedBy/>
  <cp:lastPrinted>2023-08-17T15:53:21Z</cp:lastPrinted>
  <dcterms:modified xsi:type="dcterms:W3CDTF">2024-09-01T15:07:53Z</dcterms:modified>
  <cp:revision>66</cp:revision>
  <dc:subject/>
  <dc:title>PowerPoint-presentation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20</vt:i4>
  </property>
  <property fmtid="{D5CDD505-2E9C-101B-9397-08002B2CF9AE}" pid="3" name="PresentationFormat">
    <vt:lpwstr>Bredbild</vt:lpwstr>
  </property>
  <property fmtid="{D5CDD505-2E9C-101B-9397-08002B2CF9AE}" pid="4" name="Slides">
    <vt:i4>21</vt:i4>
  </property>
</Properties>
</file>